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9" r:id="rId3"/>
    <p:sldId id="308" r:id="rId4"/>
    <p:sldId id="302" r:id="rId5"/>
    <p:sldId id="355" r:id="rId6"/>
    <p:sldId id="320" r:id="rId7"/>
    <p:sldId id="307" r:id="rId8"/>
    <p:sldId id="314" r:id="rId9"/>
    <p:sldId id="310" r:id="rId10"/>
    <p:sldId id="311" r:id="rId11"/>
    <p:sldId id="339" r:id="rId12"/>
    <p:sldId id="267" r:id="rId13"/>
    <p:sldId id="266" r:id="rId14"/>
    <p:sldId id="321" r:id="rId15"/>
    <p:sldId id="325" r:id="rId16"/>
    <p:sldId id="324" r:id="rId17"/>
    <p:sldId id="313" r:id="rId18"/>
    <p:sldId id="326" r:id="rId19"/>
    <p:sldId id="327" r:id="rId20"/>
    <p:sldId id="328" r:id="rId21"/>
    <p:sldId id="331" r:id="rId22"/>
    <p:sldId id="340" r:id="rId23"/>
    <p:sldId id="356" r:id="rId24"/>
    <p:sldId id="330" r:id="rId25"/>
    <p:sldId id="357" r:id="rId26"/>
    <p:sldId id="362" r:id="rId27"/>
    <p:sldId id="360" r:id="rId28"/>
    <p:sldId id="333" r:id="rId29"/>
    <p:sldId id="334" r:id="rId30"/>
    <p:sldId id="358" r:id="rId31"/>
    <p:sldId id="288" r:id="rId32"/>
    <p:sldId id="338" r:id="rId33"/>
    <p:sldId id="335" r:id="rId34"/>
    <p:sldId id="337" r:id="rId35"/>
    <p:sldId id="292" r:id="rId36"/>
    <p:sldId id="361" r:id="rId37"/>
    <p:sldId id="291" r:id="rId38"/>
    <p:sldId id="336" r:id="rId39"/>
    <p:sldId id="341" r:id="rId40"/>
    <p:sldId id="316" r:id="rId41"/>
    <p:sldId id="32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34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Comprehensive scope of local development 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Improved systems of local development planning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Improved institutions &amp; capacity for local development implementation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Enhanced &amp; diversified instruments of local development financing </a:t>
          </a:r>
          <a:endParaRPr lang="en-US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93985" custLinFactNeighborX="-174" custLinFactNeighborY="-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F6DADDF9-11CD-C347-9C4F-3BFFA38327FA}" type="presOf" srcId="{415F5F3B-0C01-934E-90C9-9399F3D23CA0}" destId="{CD07297D-4D0A-1D46-BC1E-C7583EF780BA}" srcOrd="0" destOrd="0" presId="urn:microsoft.com/office/officeart/2005/8/layout/hierarchy4"/>
    <dgm:cxn modelId="{E1DC1441-8FD0-F540-B7B9-991757136298}" type="presOf" srcId="{706F6BFB-1AE5-6745-A20B-EDFA377E9552}" destId="{B14401FE-5679-5346-8293-BB519B120FF7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CA5438F2-BA92-344A-9231-36B4766989B7}" type="presOf" srcId="{6B44CF5A-72FE-0E46-9F9B-1A04DA59117B}" destId="{A796522A-3964-6A47-A44A-B0B484A4FD50}" srcOrd="0" destOrd="0" presId="urn:microsoft.com/office/officeart/2005/8/layout/hierarchy4"/>
    <dgm:cxn modelId="{109793D9-736D-DB47-B892-EBB581A89BC6}" type="presOf" srcId="{2050FB2B-005C-4B4C-8C5B-286355E59769}" destId="{C22E2300-6861-014F-8984-459DD58884EC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EA79932E-007B-FD44-AE7D-3A9E40C5437C}" type="presOf" srcId="{5DAB59DF-C38D-D84F-B9AD-41988E8C9527}" destId="{86B7D7DF-7BE3-454E-BF22-908FA2D61330}" srcOrd="0" destOrd="0" presId="urn:microsoft.com/office/officeart/2005/8/layout/hierarchy4"/>
    <dgm:cxn modelId="{5C44712C-BBE8-C54E-A11F-F6CE09FB6509}" type="presParOf" srcId="{C22E2300-6861-014F-8984-459DD58884EC}" destId="{5F8D2B20-4712-9F40-927B-FE5D57872286}" srcOrd="0" destOrd="0" presId="urn:microsoft.com/office/officeart/2005/8/layout/hierarchy4"/>
    <dgm:cxn modelId="{415488A5-0203-C041-B027-B060AB9B0903}" type="presParOf" srcId="{5F8D2B20-4712-9F40-927B-FE5D57872286}" destId="{CD07297D-4D0A-1D46-BC1E-C7583EF780BA}" srcOrd="0" destOrd="0" presId="urn:microsoft.com/office/officeart/2005/8/layout/hierarchy4"/>
    <dgm:cxn modelId="{84C3793C-F9E9-1047-A43E-43EC4BF0756B}" type="presParOf" srcId="{5F8D2B20-4712-9F40-927B-FE5D57872286}" destId="{5A3E5182-FF69-6944-9FF6-19EC791EC2EF}" srcOrd="1" destOrd="0" presId="urn:microsoft.com/office/officeart/2005/8/layout/hierarchy4"/>
    <dgm:cxn modelId="{712CA0D1-D146-A447-A17A-1FADA54B5CA8}" type="presParOf" srcId="{C22E2300-6861-014F-8984-459DD58884EC}" destId="{A676DE4D-F711-A841-8BCA-907D42530C49}" srcOrd="1" destOrd="0" presId="urn:microsoft.com/office/officeart/2005/8/layout/hierarchy4"/>
    <dgm:cxn modelId="{E0A72FF8-51DF-024F-8BF9-BAB3FE1DD4EB}" type="presParOf" srcId="{C22E2300-6861-014F-8984-459DD58884EC}" destId="{5759D113-3EF4-3D45-B598-20BC6502569C}" srcOrd="2" destOrd="0" presId="urn:microsoft.com/office/officeart/2005/8/layout/hierarchy4"/>
    <dgm:cxn modelId="{A54CCF00-EA95-914D-A2AE-88E8583E8124}" type="presParOf" srcId="{5759D113-3EF4-3D45-B598-20BC6502569C}" destId="{86B7D7DF-7BE3-454E-BF22-908FA2D61330}" srcOrd="0" destOrd="0" presId="urn:microsoft.com/office/officeart/2005/8/layout/hierarchy4"/>
    <dgm:cxn modelId="{8512261E-7806-874C-BAA2-F95E1E5FC4D5}" type="presParOf" srcId="{5759D113-3EF4-3D45-B598-20BC6502569C}" destId="{15D92CCA-0943-BF48-BC2A-57E5461E297F}" srcOrd="1" destOrd="0" presId="urn:microsoft.com/office/officeart/2005/8/layout/hierarchy4"/>
    <dgm:cxn modelId="{EF61E40A-2CAF-4040-A528-1F37A6ACC275}" type="presParOf" srcId="{C22E2300-6861-014F-8984-459DD58884EC}" destId="{FD36F42B-B777-6742-80ED-0DEB6FA8541A}" srcOrd="3" destOrd="0" presId="urn:microsoft.com/office/officeart/2005/8/layout/hierarchy4"/>
    <dgm:cxn modelId="{4E769DE0-7EDC-BB48-BF35-2483D1774562}" type="presParOf" srcId="{C22E2300-6861-014F-8984-459DD58884EC}" destId="{747FAF72-49A1-6B43-BEA7-F848A0BDEF95}" srcOrd="4" destOrd="0" presId="urn:microsoft.com/office/officeart/2005/8/layout/hierarchy4"/>
    <dgm:cxn modelId="{269C278C-090B-4642-BDB6-3D56D8C6C83B}" type="presParOf" srcId="{747FAF72-49A1-6B43-BEA7-F848A0BDEF95}" destId="{A796522A-3964-6A47-A44A-B0B484A4FD50}" srcOrd="0" destOrd="0" presId="urn:microsoft.com/office/officeart/2005/8/layout/hierarchy4"/>
    <dgm:cxn modelId="{17CFBACD-368D-0543-98C2-CFCDD7E3CD42}" type="presParOf" srcId="{747FAF72-49A1-6B43-BEA7-F848A0BDEF95}" destId="{02A937FE-B798-854D-9C7B-0014FC7A1F6C}" srcOrd="1" destOrd="0" presId="urn:microsoft.com/office/officeart/2005/8/layout/hierarchy4"/>
    <dgm:cxn modelId="{F0522135-80A9-7A49-80E0-37DFA3493228}" type="presParOf" srcId="{C22E2300-6861-014F-8984-459DD58884EC}" destId="{FADEC4A3-22EC-0542-AD4A-045E5DED1E75}" srcOrd="5" destOrd="0" presId="urn:microsoft.com/office/officeart/2005/8/layout/hierarchy4"/>
    <dgm:cxn modelId="{C84B01F5-94FF-9C4B-98BB-C789BE35B1DE}" type="presParOf" srcId="{C22E2300-6861-014F-8984-459DD58884EC}" destId="{DDB1A76C-CC15-4C41-8358-A23FF8449C7D}" srcOrd="6" destOrd="0" presId="urn:microsoft.com/office/officeart/2005/8/layout/hierarchy4"/>
    <dgm:cxn modelId="{4DD7B035-2DD8-7F46-96E3-CE815454AB7E}" type="presParOf" srcId="{DDB1A76C-CC15-4C41-8358-A23FF8449C7D}" destId="{B14401FE-5679-5346-8293-BB519B120FF7}" srcOrd="0" destOrd="0" presId="urn:microsoft.com/office/officeart/2005/8/layout/hierarchy4"/>
    <dgm:cxn modelId="{8BFB0534-6A6F-1141-8143-04FF043F4E62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GB" noProof="0" dirty="0" smtClean="0"/>
            <a:t>Decentralisation policy enhancing autonomy and accountability of LA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urban agenda supportive of LA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rural development policy supportive of LA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CB5BD63-BB81-5F41-A7A1-F28BB4FB3F6D}" type="presOf" srcId="{415F5F3B-0C01-934E-90C9-9399F3D23CA0}" destId="{CD07297D-4D0A-1D46-BC1E-C7583EF780BA}" srcOrd="0" destOrd="0" presId="urn:microsoft.com/office/officeart/2005/8/layout/hierarchy4"/>
    <dgm:cxn modelId="{C6E6AC44-4C45-0748-AAAD-1114B7CAC2C0}" type="presOf" srcId="{706F6BFB-1AE5-6745-A20B-EDFA377E9552}" destId="{B14401FE-5679-5346-8293-BB519B120FF7}" srcOrd="0" destOrd="0" presId="urn:microsoft.com/office/officeart/2005/8/layout/hierarchy4"/>
    <dgm:cxn modelId="{37E69887-ECA3-FD49-AEB3-D62584F99F39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CDF21562-9762-1541-B91B-D2F05A850404}" type="presOf" srcId="{2050FB2B-005C-4B4C-8C5B-286355E59769}" destId="{C22E2300-6861-014F-8984-459DD58884EC}" srcOrd="0" destOrd="0" presId="urn:microsoft.com/office/officeart/2005/8/layout/hierarchy4"/>
    <dgm:cxn modelId="{F94D2859-C650-0A40-8EE9-8F3ACD01E0CB}" type="presParOf" srcId="{C22E2300-6861-014F-8984-459DD58884EC}" destId="{5F8D2B20-4712-9F40-927B-FE5D57872286}" srcOrd="0" destOrd="0" presId="urn:microsoft.com/office/officeart/2005/8/layout/hierarchy4"/>
    <dgm:cxn modelId="{8DB4E08E-58F6-554F-B2EB-78870CC4DADE}" type="presParOf" srcId="{5F8D2B20-4712-9F40-927B-FE5D57872286}" destId="{CD07297D-4D0A-1D46-BC1E-C7583EF780BA}" srcOrd="0" destOrd="0" presId="urn:microsoft.com/office/officeart/2005/8/layout/hierarchy4"/>
    <dgm:cxn modelId="{023D1B11-60B0-FA40-9350-74D24F56242C}" type="presParOf" srcId="{5F8D2B20-4712-9F40-927B-FE5D57872286}" destId="{5A3E5182-FF69-6944-9FF6-19EC791EC2EF}" srcOrd="1" destOrd="0" presId="urn:microsoft.com/office/officeart/2005/8/layout/hierarchy4"/>
    <dgm:cxn modelId="{72658093-D9CD-334D-9C9B-D2644DE7402F}" type="presParOf" srcId="{C22E2300-6861-014F-8984-459DD58884EC}" destId="{A676DE4D-F711-A841-8BCA-907D42530C49}" srcOrd="1" destOrd="0" presId="urn:microsoft.com/office/officeart/2005/8/layout/hierarchy4"/>
    <dgm:cxn modelId="{700E4E9D-5206-944A-B85B-DB52338A55BF}" type="presParOf" srcId="{C22E2300-6861-014F-8984-459DD58884EC}" destId="{5759D113-3EF4-3D45-B598-20BC6502569C}" srcOrd="2" destOrd="0" presId="urn:microsoft.com/office/officeart/2005/8/layout/hierarchy4"/>
    <dgm:cxn modelId="{51ED1B34-00AE-924F-B437-850606D903F3}" type="presParOf" srcId="{5759D113-3EF4-3D45-B598-20BC6502569C}" destId="{86B7D7DF-7BE3-454E-BF22-908FA2D61330}" srcOrd="0" destOrd="0" presId="urn:microsoft.com/office/officeart/2005/8/layout/hierarchy4"/>
    <dgm:cxn modelId="{738C3493-1E5F-C249-A6CB-6EAAC31A7AA8}" type="presParOf" srcId="{5759D113-3EF4-3D45-B598-20BC6502569C}" destId="{15D92CCA-0943-BF48-BC2A-57E5461E297F}" srcOrd="1" destOrd="0" presId="urn:microsoft.com/office/officeart/2005/8/layout/hierarchy4"/>
    <dgm:cxn modelId="{24F3160F-0CD3-9745-9F14-8F06ABFDA04B}" type="presParOf" srcId="{C22E2300-6861-014F-8984-459DD58884EC}" destId="{FD36F42B-B777-6742-80ED-0DEB6FA8541A}" srcOrd="3" destOrd="0" presId="urn:microsoft.com/office/officeart/2005/8/layout/hierarchy4"/>
    <dgm:cxn modelId="{89F994DE-1DFC-DF44-96A8-4ABDD52A24BF}" type="presParOf" srcId="{C22E2300-6861-014F-8984-459DD58884EC}" destId="{DDB1A76C-CC15-4C41-8358-A23FF8449C7D}" srcOrd="4" destOrd="0" presId="urn:microsoft.com/office/officeart/2005/8/layout/hierarchy4"/>
    <dgm:cxn modelId="{D5F9705D-2F23-434D-8582-27B91528174E}" type="presParOf" srcId="{DDB1A76C-CC15-4C41-8358-A23FF8449C7D}" destId="{B14401FE-5679-5346-8293-BB519B120FF7}" srcOrd="0" destOrd="0" presId="urn:microsoft.com/office/officeart/2005/8/layout/hierarchy4"/>
    <dgm:cxn modelId="{366F7FA4-EAFD-A643-A0DA-E130EA1769F8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Effective institutions of inter-governmental cooperation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Active citizenship &amp; Public-Private Partnership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leadership &amp; administrative capacity development</a:t>
          </a:r>
          <a:endParaRPr lang="en-US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0AFBA310-08BB-C744-8FE7-E8BA43ED6468}" type="presOf" srcId="{706F6BFB-1AE5-6745-A20B-EDFA377E9552}" destId="{B14401FE-5679-5346-8293-BB519B120FF7}" srcOrd="0" destOrd="0" presId="urn:microsoft.com/office/officeart/2005/8/layout/hierarchy4"/>
    <dgm:cxn modelId="{0A263E44-4D05-A041-B30D-D8FB21C017E3}" type="presOf" srcId="{2050FB2B-005C-4B4C-8C5B-286355E59769}" destId="{C22E2300-6861-014F-8984-459DD58884EC}" srcOrd="0" destOrd="0" presId="urn:microsoft.com/office/officeart/2005/8/layout/hierarchy4"/>
    <dgm:cxn modelId="{8A0E6649-2335-744A-B0C5-87C5864692DC}" type="presOf" srcId="{415F5F3B-0C01-934E-90C9-9399F3D23CA0}" destId="{CD07297D-4D0A-1D46-BC1E-C7583EF780BA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57CEB05A-7319-A445-84D5-6074F89BDD98}" type="presOf" srcId="{5DAB59DF-C38D-D84F-B9AD-41988E8C9527}" destId="{86B7D7DF-7BE3-454E-BF22-908FA2D61330}" srcOrd="0" destOrd="0" presId="urn:microsoft.com/office/officeart/2005/8/layout/hierarchy4"/>
    <dgm:cxn modelId="{B009C40D-F51C-5B40-AA59-704D05334F44}" type="presParOf" srcId="{C22E2300-6861-014F-8984-459DD58884EC}" destId="{5F8D2B20-4712-9F40-927B-FE5D57872286}" srcOrd="0" destOrd="0" presId="urn:microsoft.com/office/officeart/2005/8/layout/hierarchy4"/>
    <dgm:cxn modelId="{540505A9-0B52-8343-A306-6F8DA042C631}" type="presParOf" srcId="{5F8D2B20-4712-9F40-927B-FE5D57872286}" destId="{CD07297D-4D0A-1D46-BC1E-C7583EF780BA}" srcOrd="0" destOrd="0" presId="urn:microsoft.com/office/officeart/2005/8/layout/hierarchy4"/>
    <dgm:cxn modelId="{6538D3E1-D6A2-044C-AA75-1E6F3F6703CF}" type="presParOf" srcId="{5F8D2B20-4712-9F40-927B-FE5D57872286}" destId="{5A3E5182-FF69-6944-9FF6-19EC791EC2EF}" srcOrd="1" destOrd="0" presId="urn:microsoft.com/office/officeart/2005/8/layout/hierarchy4"/>
    <dgm:cxn modelId="{25C43E87-6B99-5D40-9BCD-40C63646A259}" type="presParOf" srcId="{C22E2300-6861-014F-8984-459DD58884EC}" destId="{A676DE4D-F711-A841-8BCA-907D42530C49}" srcOrd="1" destOrd="0" presId="urn:microsoft.com/office/officeart/2005/8/layout/hierarchy4"/>
    <dgm:cxn modelId="{C27E1A2C-D87E-654F-9649-F9C3114F9104}" type="presParOf" srcId="{C22E2300-6861-014F-8984-459DD58884EC}" destId="{5759D113-3EF4-3D45-B598-20BC6502569C}" srcOrd="2" destOrd="0" presId="urn:microsoft.com/office/officeart/2005/8/layout/hierarchy4"/>
    <dgm:cxn modelId="{F92C8C96-FA0E-FA4B-97BE-C2CCDA359B44}" type="presParOf" srcId="{5759D113-3EF4-3D45-B598-20BC6502569C}" destId="{86B7D7DF-7BE3-454E-BF22-908FA2D61330}" srcOrd="0" destOrd="0" presId="urn:microsoft.com/office/officeart/2005/8/layout/hierarchy4"/>
    <dgm:cxn modelId="{5E845B11-4F57-584F-A5EB-5A22ED56F7CA}" type="presParOf" srcId="{5759D113-3EF4-3D45-B598-20BC6502569C}" destId="{15D92CCA-0943-BF48-BC2A-57E5461E297F}" srcOrd="1" destOrd="0" presId="urn:microsoft.com/office/officeart/2005/8/layout/hierarchy4"/>
    <dgm:cxn modelId="{D9626397-F5A5-A44B-9ECF-D9274503A195}" type="presParOf" srcId="{C22E2300-6861-014F-8984-459DD58884EC}" destId="{FD36F42B-B777-6742-80ED-0DEB6FA8541A}" srcOrd="3" destOrd="0" presId="urn:microsoft.com/office/officeart/2005/8/layout/hierarchy4"/>
    <dgm:cxn modelId="{CA4BA7E2-0C26-074D-9585-52A61EA211A7}" type="presParOf" srcId="{C22E2300-6861-014F-8984-459DD58884EC}" destId="{DDB1A76C-CC15-4C41-8358-A23FF8449C7D}" srcOrd="4" destOrd="0" presId="urn:microsoft.com/office/officeart/2005/8/layout/hierarchy4"/>
    <dgm:cxn modelId="{77D9F0BF-AA59-444B-A5D2-DEA2167D14FA}" type="presParOf" srcId="{DDB1A76C-CC15-4C41-8358-A23FF8449C7D}" destId="{B14401FE-5679-5346-8293-BB519B120FF7}" srcOrd="0" destOrd="0" presId="urn:microsoft.com/office/officeart/2005/8/layout/hierarchy4"/>
    <dgm:cxn modelId="{2FA8F989-6C11-4147-9818-8D2E563EFF4B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noProof="0" dirty="0" smtClean="0"/>
            <a:t>Local service delivery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environment management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economic development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98B5DD84-A2EE-EA47-8BD8-D7A092C7B063}" type="presOf" srcId="{415F5F3B-0C01-934E-90C9-9399F3D23CA0}" destId="{CD07297D-4D0A-1D46-BC1E-C7583EF780BA}" srcOrd="0" destOrd="0" presId="urn:microsoft.com/office/officeart/2005/8/layout/hierarchy4"/>
    <dgm:cxn modelId="{C9D88629-58D5-D54A-BC48-2CE3A79384DD}" type="presOf" srcId="{5DAB59DF-C38D-D84F-B9AD-41988E8C9527}" destId="{86B7D7DF-7BE3-454E-BF22-908FA2D61330}" srcOrd="0" destOrd="0" presId="urn:microsoft.com/office/officeart/2005/8/layout/hierarchy4"/>
    <dgm:cxn modelId="{EA9741DD-04DF-9542-BB18-4E892111AA9E}" type="presOf" srcId="{706F6BFB-1AE5-6745-A20B-EDFA377E9552}" destId="{B14401FE-5679-5346-8293-BB519B120FF7}" srcOrd="0" destOrd="0" presId="urn:microsoft.com/office/officeart/2005/8/layout/hierarchy4"/>
    <dgm:cxn modelId="{8372DBF5-5C82-8D48-82AC-443532BCD756}" type="presOf" srcId="{2050FB2B-005C-4B4C-8C5B-286355E59769}" destId="{C22E2300-6861-014F-8984-459DD58884EC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F7079E2A-C79D-2B4F-9EDE-00A643229E48}" type="presParOf" srcId="{C22E2300-6861-014F-8984-459DD58884EC}" destId="{5F8D2B20-4712-9F40-927B-FE5D57872286}" srcOrd="0" destOrd="0" presId="urn:microsoft.com/office/officeart/2005/8/layout/hierarchy4"/>
    <dgm:cxn modelId="{7AB1BF9B-A457-3D48-BC6B-7A1098F00790}" type="presParOf" srcId="{5F8D2B20-4712-9F40-927B-FE5D57872286}" destId="{CD07297D-4D0A-1D46-BC1E-C7583EF780BA}" srcOrd="0" destOrd="0" presId="urn:microsoft.com/office/officeart/2005/8/layout/hierarchy4"/>
    <dgm:cxn modelId="{72F90673-302E-9642-AC0B-1546822B27F1}" type="presParOf" srcId="{5F8D2B20-4712-9F40-927B-FE5D57872286}" destId="{5A3E5182-FF69-6944-9FF6-19EC791EC2EF}" srcOrd="1" destOrd="0" presId="urn:microsoft.com/office/officeart/2005/8/layout/hierarchy4"/>
    <dgm:cxn modelId="{B910219A-0AEF-6B40-865F-64A46D334C69}" type="presParOf" srcId="{C22E2300-6861-014F-8984-459DD58884EC}" destId="{A676DE4D-F711-A841-8BCA-907D42530C49}" srcOrd="1" destOrd="0" presId="urn:microsoft.com/office/officeart/2005/8/layout/hierarchy4"/>
    <dgm:cxn modelId="{CD86C713-4B0E-294C-8AF5-0BE50F7F7496}" type="presParOf" srcId="{C22E2300-6861-014F-8984-459DD58884EC}" destId="{5759D113-3EF4-3D45-B598-20BC6502569C}" srcOrd="2" destOrd="0" presId="urn:microsoft.com/office/officeart/2005/8/layout/hierarchy4"/>
    <dgm:cxn modelId="{493975FD-411A-F442-9794-0F6AAF65631B}" type="presParOf" srcId="{5759D113-3EF4-3D45-B598-20BC6502569C}" destId="{86B7D7DF-7BE3-454E-BF22-908FA2D61330}" srcOrd="0" destOrd="0" presId="urn:microsoft.com/office/officeart/2005/8/layout/hierarchy4"/>
    <dgm:cxn modelId="{EAE1217A-91A0-6C42-8113-F2A3FAE9EE9F}" type="presParOf" srcId="{5759D113-3EF4-3D45-B598-20BC6502569C}" destId="{15D92CCA-0943-BF48-BC2A-57E5461E297F}" srcOrd="1" destOrd="0" presId="urn:microsoft.com/office/officeart/2005/8/layout/hierarchy4"/>
    <dgm:cxn modelId="{08F3A5BB-7AB0-0841-94A3-D36729D09BF2}" type="presParOf" srcId="{C22E2300-6861-014F-8984-459DD58884EC}" destId="{FD36F42B-B777-6742-80ED-0DEB6FA8541A}" srcOrd="3" destOrd="0" presId="urn:microsoft.com/office/officeart/2005/8/layout/hierarchy4"/>
    <dgm:cxn modelId="{EB45870B-6ED1-0B43-818D-02FA8F929AE4}" type="presParOf" srcId="{C22E2300-6861-014F-8984-459DD58884EC}" destId="{DDB1A76C-CC15-4C41-8358-A23FF8449C7D}" srcOrd="4" destOrd="0" presId="urn:microsoft.com/office/officeart/2005/8/layout/hierarchy4"/>
    <dgm:cxn modelId="{92F2F1EF-CB46-EF4F-BE5D-C9BAFF66C7A3}" type="presParOf" srcId="{DDB1A76C-CC15-4C41-8358-A23FF8449C7D}" destId="{B14401FE-5679-5346-8293-BB519B120FF7}" srcOrd="0" destOrd="0" presId="urn:microsoft.com/office/officeart/2005/8/layout/hierarchy4"/>
    <dgm:cxn modelId="{5D2F4EE0-5C72-7645-B494-408F2A64CFB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7" y="0"/>
          <a:ext cx="1381276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Comprehensive scope of local development </a:t>
          </a:r>
          <a:endParaRPr lang="en-US" sz="1300" kern="1200" dirty="0"/>
        </a:p>
      </dsp:txBody>
      <dsp:txXfrm>
        <a:off x="37876" y="37869"/>
        <a:ext cx="1305538" cy="1217200"/>
      </dsp:txXfrm>
    </dsp:sp>
    <dsp:sp modelId="{86B7D7DF-7BE3-454E-BF22-908FA2D61330}">
      <dsp:nvSpPr>
        <dsp:cNvPr id="0" name=""/>
        <dsp:cNvSpPr/>
      </dsp:nvSpPr>
      <dsp:spPr>
        <a:xfrm>
          <a:off x="1630747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Improved systems of local development planning</a:t>
          </a:r>
          <a:endParaRPr lang="en-US" sz="1300" kern="1200" dirty="0"/>
        </a:p>
      </dsp:txBody>
      <dsp:txXfrm>
        <a:off x="1668616" y="37869"/>
        <a:ext cx="1393939" cy="1217200"/>
      </dsp:txXfrm>
    </dsp:sp>
    <dsp:sp modelId="{A796522A-3964-6A47-A44A-B0B484A4FD50}">
      <dsp:nvSpPr>
        <dsp:cNvPr id="0" name=""/>
        <dsp:cNvSpPr/>
      </dsp:nvSpPr>
      <dsp:spPr>
        <a:xfrm>
          <a:off x="3347330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Enhanced &amp; diversified instruments of local development financing </a:t>
          </a:r>
          <a:endParaRPr lang="en-US" sz="1300" kern="1200" dirty="0"/>
        </a:p>
      </dsp:txBody>
      <dsp:txXfrm>
        <a:off x="3385199" y="37869"/>
        <a:ext cx="1393939" cy="1217200"/>
      </dsp:txXfrm>
    </dsp:sp>
    <dsp:sp modelId="{B14401FE-5679-5346-8293-BB519B120FF7}">
      <dsp:nvSpPr>
        <dsp:cNvPr id="0" name=""/>
        <dsp:cNvSpPr/>
      </dsp:nvSpPr>
      <dsp:spPr>
        <a:xfrm>
          <a:off x="5063914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Improved institutions &amp; capacity for local development implementation</a:t>
          </a:r>
          <a:endParaRPr lang="en-US" sz="1300" kern="1200" dirty="0"/>
        </a:p>
      </dsp:txBody>
      <dsp:txXfrm>
        <a:off x="5101783" y="37869"/>
        <a:ext cx="1393939" cy="121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715" y="0"/>
          <a:ext cx="970217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noProof="0" dirty="0" smtClean="0"/>
            <a:t>Decentralisation policy enhancing autonomy and accountability of LA</a:t>
          </a:r>
          <a:endParaRPr lang="en-GB" sz="900" kern="1200" noProof="0" dirty="0"/>
        </a:p>
      </dsp:txBody>
      <dsp:txXfrm>
        <a:off x="51132" y="28417"/>
        <a:ext cx="913383" cy="1136257"/>
      </dsp:txXfrm>
    </dsp:sp>
    <dsp:sp modelId="{86B7D7DF-7BE3-454E-BF22-908FA2D61330}">
      <dsp:nvSpPr>
        <dsp:cNvPr id="0" name=""/>
        <dsp:cNvSpPr/>
      </dsp:nvSpPr>
      <dsp:spPr>
        <a:xfrm>
          <a:off x="1144135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National urban agenda supportive of LA</a:t>
          </a:r>
          <a:endParaRPr lang="en-US" sz="900" kern="1200" dirty="0"/>
        </a:p>
      </dsp:txBody>
      <dsp:txXfrm>
        <a:off x="1174370" y="30235"/>
        <a:ext cx="971840" cy="1132621"/>
      </dsp:txXfrm>
    </dsp:sp>
    <dsp:sp modelId="{B14401FE-5679-5346-8293-BB519B120FF7}">
      <dsp:nvSpPr>
        <dsp:cNvPr id="0" name=""/>
        <dsp:cNvSpPr/>
      </dsp:nvSpPr>
      <dsp:spPr>
        <a:xfrm>
          <a:off x="2349874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National rural development policy supportive of LA</a:t>
          </a:r>
          <a:endParaRPr lang="en-US" sz="900" kern="1200" dirty="0"/>
        </a:p>
      </dsp:txBody>
      <dsp:txXfrm>
        <a:off x="2380109" y="30235"/>
        <a:ext cx="971840" cy="1132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609" y="0"/>
          <a:ext cx="965651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Effective institutions of inter-governmental cooperation</a:t>
          </a:r>
          <a:endParaRPr lang="en-US" sz="1100" kern="1200" dirty="0"/>
        </a:p>
      </dsp:txBody>
      <dsp:txXfrm>
        <a:off x="50892" y="28283"/>
        <a:ext cx="909085" cy="1136525"/>
      </dsp:txXfrm>
    </dsp:sp>
    <dsp:sp modelId="{86B7D7DF-7BE3-454E-BF22-908FA2D61330}">
      <dsp:nvSpPr>
        <dsp:cNvPr id="0" name=""/>
        <dsp:cNvSpPr/>
      </dsp:nvSpPr>
      <dsp:spPr>
        <a:xfrm>
          <a:off x="1138751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Local leadership &amp; administrative capacity development</a:t>
          </a:r>
          <a:endParaRPr lang="en-US" sz="1100" kern="1200" dirty="0"/>
        </a:p>
      </dsp:txBody>
      <dsp:txXfrm>
        <a:off x="1168844" y="30093"/>
        <a:ext cx="967267" cy="1132905"/>
      </dsp:txXfrm>
    </dsp:sp>
    <dsp:sp modelId="{B14401FE-5679-5346-8293-BB519B120FF7}">
      <dsp:nvSpPr>
        <dsp:cNvPr id="0" name=""/>
        <dsp:cNvSpPr/>
      </dsp:nvSpPr>
      <dsp:spPr>
        <a:xfrm>
          <a:off x="2338816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Active citizenship &amp; Public-Private Partnership</a:t>
          </a:r>
          <a:endParaRPr lang="en-US" sz="1100" kern="1200" dirty="0"/>
        </a:p>
      </dsp:txBody>
      <dsp:txXfrm>
        <a:off x="2368909" y="30093"/>
        <a:ext cx="967267" cy="1132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31252" y="271617"/>
          <a:ext cx="1334815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noProof="0" dirty="0" smtClean="0"/>
            <a:t>Local service delivery</a:t>
          </a:r>
          <a:endParaRPr lang="en-GB" sz="1300" kern="1200" noProof="0" dirty="0"/>
        </a:p>
      </dsp:txBody>
      <dsp:txXfrm>
        <a:off x="51195" y="291560"/>
        <a:ext cx="1294929" cy="641015"/>
      </dsp:txXfrm>
    </dsp:sp>
    <dsp:sp modelId="{86B7D7DF-7BE3-454E-BF22-908FA2D61330}">
      <dsp:nvSpPr>
        <dsp:cNvPr id="0" name=""/>
        <dsp:cNvSpPr/>
      </dsp:nvSpPr>
      <dsp:spPr>
        <a:xfrm>
          <a:off x="1574090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environment management</a:t>
          </a:r>
          <a:endParaRPr lang="en-US" sz="1300" kern="1200" dirty="0"/>
        </a:p>
      </dsp:txBody>
      <dsp:txXfrm>
        <a:off x="1594033" y="291560"/>
        <a:ext cx="1380356" cy="641015"/>
      </dsp:txXfrm>
    </dsp:sp>
    <dsp:sp modelId="{B14401FE-5679-5346-8293-BB519B120FF7}">
      <dsp:nvSpPr>
        <dsp:cNvPr id="0" name=""/>
        <dsp:cNvSpPr/>
      </dsp:nvSpPr>
      <dsp:spPr>
        <a:xfrm>
          <a:off x="3232933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economic development</a:t>
          </a:r>
          <a:endParaRPr lang="en-US" sz="1300" kern="1200" dirty="0"/>
        </a:p>
      </dsp:txBody>
      <dsp:txXfrm>
        <a:off x="3252876" y="291560"/>
        <a:ext cx="1380356" cy="64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989BD-45FA-6248-A3DF-8D45F21E902A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219B-463F-5F4A-840C-50C81715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Séminaire </a:t>
            </a:r>
            <a:r>
              <a:rPr lang="fr-FR" dirty="0" err="1" smtClean="0"/>
              <a:t>destinné</a:t>
            </a:r>
            <a:r>
              <a:rPr lang="fr-FR" baseline="0" dirty="0" err="1" smtClean="0"/>
              <a:t>e</a:t>
            </a:r>
            <a:r>
              <a:rPr lang="fr-FR" baseline="0" dirty="0" smtClean="0"/>
              <a:t> aux </a:t>
            </a:r>
            <a:r>
              <a:rPr lang="fr-FR" baseline="0" dirty="0" err="1" smtClean="0"/>
              <a:t>personels</a:t>
            </a:r>
            <a:r>
              <a:rPr lang="fr-FR" baseline="0" dirty="0" smtClean="0"/>
              <a:t> des délégations </a:t>
            </a:r>
          </a:p>
          <a:p>
            <a:r>
              <a:rPr lang="fr-FR" baseline="0" dirty="0" smtClean="0"/>
              <a:t>Mais ouvert à personnes provenant d’autres horizons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612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>
              <a:latin typeface="Arial" pitchFamily="34" charset="0"/>
            </a:endParaRPr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87" indent="-285264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57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0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02" indent="-228211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D995809C-6A39-4E93-9109-91047D11B6D9}" type="slidenum">
              <a:rPr lang="en-GB" altLang="en-US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en-GB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fld id="{97FF255F-3945-8145-811D-9CEA6C67DFD7}" type="slidenum">
              <a:rPr lang="en-US" smtClean="0">
                <a:latin typeface="Times New Roman" charset="0"/>
              </a:rPr>
              <a:pPr eaLnBrk="1" hangingPunct="1">
                <a:defRPr/>
              </a:pPr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宋体" charset="0"/>
              </a:rPr>
              <a:t>Who’s waiting?</a:t>
            </a:r>
          </a:p>
          <a:p>
            <a:pPr eaLnBrk="1" hangingPunct="1">
              <a:defRPr/>
            </a:pPr>
            <a:r>
              <a:rPr lang="en-US">
                <a:ea typeface="宋体" charset="0"/>
              </a:rPr>
              <a:t>	Local People</a:t>
            </a:r>
          </a:p>
          <a:p>
            <a:pPr eaLnBrk="1" hangingPunct="1">
              <a:defRPr/>
            </a:pPr>
            <a:r>
              <a:rPr lang="en-US">
                <a:ea typeface="宋体" charset="0"/>
              </a:rPr>
              <a:t>	Waiting for Gadot?</a:t>
            </a:r>
          </a:p>
          <a:p>
            <a:pPr eaLnBrk="1" hangingPunct="1">
              <a:defRPr/>
            </a:pPr>
            <a:r>
              <a:rPr lang="en-US">
                <a:ea typeface="宋体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5985" y="8687389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341D18D5-03BF-BF4E-90F6-A5DA387C5679}" type="slidenum">
              <a:rPr lang="en-GB">
                <a:latin typeface="Times New Roman" charset="0"/>
                <a:cs typeface="Times New Roman" charset="0"/>
              </a:rPr>
              <a:pPr algn="r" eaLnBrk="1" hangingPunct="1"/>
              <a:t>25</a:t>
            </a:fld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589" y="684917"/>
            <a:ext cx="5030064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90" y="4345167"/>
            <a:ext cx="5026823" cy="411391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>
                <a:latin typeface="Arial" charset="0"/>
                <a:ea typeface="MS PGothic" charset="0"/>
              </a:rPr>
              <a:t>Instead of Conditionality on Allocation of Funds in a FA, such an agreement could be done at inter-ministerial level or between Central gov and SN gov. (See BS to DTI in SA)</a:t>
            </a:r>
          </a:p>
          <a:p>
            <a:pPr eaLnBrk="1" hangingPunct="1">
              <a:defRPr/>
            </a:pPr>
            <a:endParaRPr lang="en-GB">
              <a:latin typeface="Arial" charset="0"/>
              <a:ea typeface="MS PGothic" charset="0"/>
            </a:endParaRPr>
          </a:p>
          <a:p>
            <a:pPr eaLnBrk="1" hangingPunct="1">
              <a:defRPr/>
            </a:pPr>
            <a:r>
              <a:rPr lang="en-GB">
                <a:latin typeface="Arial" charset="0"/>
                <a:ea typeface="MS PGothic" charset="0"/>
              </a:rPr>
              <a:t>Policy dialogue and performance indicators must cover whole sector or gov policy on poverty alleviation (GBS) NOT ONLY OUR OR DONOR ASSISTANCE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15988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15988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15988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15988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fld id="{7EF0E55F-0A76-A846-A980-8F1B08FDD8BD}" type="slidenum">
              <a:rPr lang="en-GB">
                <a:solidFill>
                  <a:schemeClr val="tx1"/>
                </a:solidFill>
                <a:latin typeface="Arial" charset="0"/>
              </a:rPr>
              <a:pPr/>
              <a:t>26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5721" y="8687093"/>
            <a:ext cx="2972280" cy="4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6" tIns="45626" rIns="91256" bIns="45626" anchor="b"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F4CF70B5-206F-B045-8685-B4A06E2EEFBA}" type="slidenum">
              <a:rPr lang="en-GB">
                <a:solidFill>
                  <a:schemeClr val="tx1"/>
                </a:solidFill>
                <a:latin typeface="Times New Roman" charset="0"/>
              </a:rPr>
              <a:pPr algn="r" eaLnBrk="1" hangingPunct="1"/>
              <a:t>29</a:t>
            </a:fld>
            <a:endParaRPr lang="en-GB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41" y="4344276"/>
            <a:ext cx="5024720" cy="411509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>
                <a:latin typeface="Calibri" charset="0"/>
              </a:rPr>
              <a:t>Daprès les engagements internationaux, les agences externes ont un rôle minimal et ne doivent pas interférer.  A Accra, principe de </a:t>
            </a:r>
            <a:r>
              <a:rPr lang="ja-JP" altLang="en-US" sz="1600">
                <a:latin typeface="Calibri" charset="0"/>
              </a:rPr>
              <a:t>“</a:t>
            </a:r>
            <a:r>
              <a:rPr lang="en-US" altLang="ja-JP" sz="1600">
                <a:latin typeface="Calibri" charset="0"/>
              </a:rPr>
              <a:t>country ownership</a:t>
            </a:r>
            <a:r>
              <a:rPr lang="ja-JP" altLang="en-US" sz="1600">
                <a:latin typeface="Calibri" charset="0"/>
              </a:rPr>
              <a:t>”</a:t>
            </a:r>
            <a:r>
              <a:rPr lang="en-US" altLang="ja-JP" sz="1600">
                <a:latin typeface="Calibri" charset="0"/>
              </a:rPr>
              <a:t>, a Busan </a:t>
            </a:r>
            <a:r>
              <a:rPr lang="ja-JP" altLang="en-US" sz="1600">
                <a:latin typeface="Calibri" charset="0"/>
              </a:rPr>
              <a:t>“</a:t>
            </a:r>
            <a:r>
              <a:rPr lang="en-US" altLang="ja-JP" sz="1600">
                <a:latin typeface="Calibri" charset="0"/>
              </a:rPr>
              <a:t>democratic ownership</a:t>
            </a:r>
            <a:r>
              <a:rPr lang="ja-JP" altLang="en-US" sz="1600">
                <a:latin typeface="Calibri" charset="0"/>
              </a:rPr>
              <a:t>”</a:t>
            </a:r>
            <a:r>
              <a:rPr lang="en-US" altLang="ja-JP" sz="1600">
                <a:latin typeface="Calibri" charset="0"/>
              </a:rPr>
              <a:t>.  Mais </a:t>
            </a:r>
            <a:r>
              <a:rPr lang="en-US" altLang="ja-JP">
                <a:latin typeface="Calibri" charset="0"/>
              </a:rPr>
              <a:t>les PTF ne sont pas juste des acteurs qui donnent un appui financier et technique; ils ne sont pas neutres.  Ils ont le potentiel d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être des agents de changement.  </a:t>
            </a: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D6E02C-0B8E-C94C-8B62-E00EA0B7529E}" type="slidenum">
              <a:rPr lang="en-GB" sz="1200">
                <a:latin typeface="Calibri" charset="0"/>
              </a:rPr>
              <a:pPr eaLnBrk="1" hangingPunct="1"/>
              <a:t>32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1" y="4344277"/>
            <a:ext cx="5027920" cy="4115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7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1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3F1F-325D-1D4B-BC38-F24DBF3C6004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6C51-86B8-EE47-9D8B-E8DD3DDD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image" Target="../media/image7.png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file://localhost/Users/JB/Downloads/10.%20look%20behind%20curtain%20(2)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TALD SEMINAR</a:t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Dar </a:t>
            </a:r>
            <a:r>
              <a:rPr lang="en-US" b="1" dirty="0" err="1" smtClean="0">
                <a:solidFill>
                  <a:srgbClr val="3366FF"/>
                </a:solidFill>
              </a:rPr>
              <a:t>es</a:t>
            </a:r>
            <a:r>
              <a:rPr lang="en-US" b="1" dirty="0" smtClean="0">
                <a:solidFill>
                  <a:srgbClr val="3366FF"/>
                </a:solidFill>
              </a:rPr>
              <a:t> Salaam, 4-6 April 2016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3134"/>
            <a:ext cx="6400800" cy="140566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Overall summary of the seminar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5 KEY ELEMENTS OF DNA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Territories as “active agents”  not passive recipients…</a:t>
            </a:r>
          </a:p>
          <a:p>
            <a:r>
              <a:rPr lang="en-US" dirty="0" smtClean="0"/>
              <a:t>Multi-actor partnerships among local actors as “drivers”</a:t>
            </a:r>
          </a:p>
          <a:p>
            <a:r>
              <a:rPr lang="en-US" dirty="0" smtClean="0"/>
              <a:t>The catalyst role of LAs  (to ensure link with public policy-making process)</a:t>
            </a:r>
          </a:p>
          <a:p>
            <a:r>
              <a:rPr lang="en-US" dirty="0" smtClean="0"/>
              <a:t>Integrated approach </a:t>
            </a:r>
          </a:p>
          <a:p>
            <a:r>
              <a:rPr lang="en-US" dirty="0" smtClean="0"/>
              <a:t>Supportive national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5003800" y="2349500"/>
            <a:ext cx="29527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1159" y="1260689"/>
            <a:ext cx="3326981" cy="2744375"/>
            <a:chOff x="361159" y="1260689"/>
            <a:chExt cx="3326981" cy="2744375"/>
          </a:xfrm>
        </p:grpSpPr>
        <p:sp>
          <p:nvSpPr>
            <p:cNvPr id="19458" name="Ellipse 2"/>
            <p:cNvSpPr>
              <a:spLocks noChangeArrowheads="1"/>
            </p:cNvSpPr>
            <p:nvPr/>
          </p:nvSpPr>
          <p:spPr bwMode="auto">
            <a:xfrm>
              <a:off x="361159" y="1260689"/>
              <a:ext cx="3326981" cy="274437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55576" y="1556792"/>
              <a:ext cx="2790805" cy="1881500"/>
              <a:chOff x="755576" y="1556792"/>
              <a:chExt cx="2790805" cy="1881500"/>
            </a:xfrm>
          </p:grpSpPr>
          <p:sp>
            <p:nvSpPr>
              <p:cNvPr id="6" name="ZoneTexte 5"/>
              <p:cNvSpPr txBox="1">
                <a:spLocks noChangeArrowheads="1"/>
              </p:cNvSpPr>
              <p:nvPr/>
            </p:nvSpPr>
            <p:spPr bwMode="auto">
              <a:xfrm>
                <a:off x="1148038" y="1556792"/>
                <a:ext cx="1839786" cy="738664"/>
              </a:xfrm>
              <a:prstGeom prst="rect">
                <a:avLst/>
              </a:prstGeom>
              <a:solidFill>
                <a:srgbClr val="3E6FD2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/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Local</a:t>
                </a:r>
                <a:r>
                  <a:rPr lang="en-US" sz="1400" dirty="0"/>
                  <a:t> </a:t>
                </a:r>
                <a:r>
                  <a:rPr lang="en-US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development </a:t>
                </a:r>
                <a:r>
                  <a:rPr lang="en-US" sz="1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programs</a:t>
                </a:r>
                <a:endParaRPr lang="en-U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755576" y="2204864"/>
                <a:ext cx="27908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GB" b="1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48038" y="3068960"/>
                <a:ext cx="20247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b="1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5421309" y="1260689"/>
            <a:ext cx="3298431" cy="2826985"/>
            <a:chOff x="5450033" y="1700808"/>
            <a:chExt cx="3298431" cy="2826985"/>
          </a:xfrm>
        </p:grpSpPr>
        <p:sp>
          <p:nvSpPr>
            <p:cNvPr id="19459" name="Ellipse 10"/>
            <p:cNvSpPr>
              <a:spLocks noChangeArrowheads="1"/>
            </p:cNvSpPr>
            <p:nvPr/>
          </p:nvSpPr>
          <p:spPr bwMode="auto">
            <a:xfrm>
              <a:off x="5450033" y="1700808"/>
              <a:ext cx="3298431" cy="282698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s-ES_tradnl" altLang="en-US" sz="18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930735" y="1986545"/>
              <a:ext cx="2448272" cy="1015663"/>
              <a:chOff x="5930735" y="1986545"/>
              <a:chExt cx="2448272" cy="1015663"/>
            </a:xfrm>
          </p:grpSpPr>
          <p:sp>
            <p:nvSpPr>
              <p:cNvPr id="19" name="ZoneTexte 5"/>
              <p:cNvSpPr txBox="1">
                <a:spLocks noChangeArrowheads="1"/>
              </p:cNvSpPr>
              <p:nvPr/>
            </p:nvSpPr>
            <p:spPr bwMode="auto">
              <a:xfrm>
                <a:off x="6278125" y="1986545"/>
                <a:ext cx="1753493" cy="646331"/>
              </a:xfrm>
              <a:prstGeom prst="rect">
                <a:avLst/>
              </a:prstGeom>
              <a:solidFill>
                <a:srgbClr val="3E6FD2"/>
              </a:solidFill>
              <a:ln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bliqueTopLeft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lvl="0" algn="ctr"/>
                <a:r>
                  <a:rPr lang="en-US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Decentralisation </a:t>
                </a:r>
              </a:p>
              <a:p>
                <a:pPr lvl="0" algn="ctr"/>
                <a:r>
                  <a:rPr lang="en-US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reform support programs</a:t>
                </a:r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930735" y="2632876"/>
                <a:ext cx="24482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fr-FR" b="1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239851" y="3793194"/>
            <a:ext cx="2764179" cy="2945397"/>
            <a:chOff x="3239851" y="3793194"/>
            <a:chExt cx="2764179" cy="2945397"/>
          </a:xfrm>
        </p:grpSpPr>
        <p:sp>
          <p:nvSpPr>
            <p:cNvPr id="12" name="Ellipse 2"/>
            <p:cNvSpPr>
              <a:spLocks noChangeArrowheads="1"/>
            </p:cNvSpPr>
            <p:nvPr/>
          </p:nvSpPr>
          <p:spPr bwMode="auto">
            <a:xfrm>
              <a:off x="3239851" y="4173687"/>
              <a:ext cx="2764179" cy="256490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defTabSz="577850" eaLnBrk="0" hangingPunct="0"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1800" dirty="0"/>
            </a:p>
          </p:txBody>
        </p:sp>
        <p:sp>
          <p:nvSpPr>
            <p:cNvPr id="16" name="ZoneTexte 5"/>
            <p:cNvSpPr txBox="1">
              <a:spLocks noChangeArrowheads="1"/>
            </p:cNvSpPr>
            <p:nvPr/>
          </p:nvSpPr>
          <p:spPr bwMode="auto">
            <a:xfrm>
              <a:off x="3793848" y="4658579"/>
              <a:ext cx="1656184" cy="523220"/>
            </a:xfrm>
            <a:prstGeom prst="rect">
              <a:avLst/>
            </a:prstGeom>
            <a:solidFill>
              <a:srgbClr val="3E6FD2"/>
            </a:solidFill>
            <a:ln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lvl="0" algn="ctr"/>
              <a:r>
                <a:rPr lang="en-US" sz="1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Territorial Development</a:t>
              </a:r>
              <a:endPara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3599891" y="5181799"/>
              <a:ext cx="216024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endParaRPr lang="en-US" b="1" dirty="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0133" y="3793194"/>
              <a:ext cx="9797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sz="1400" b="1" dirty="0" err="1" smtClean="0"/>
                <a:t>Recently</a:t>
              </a:r>
              <a:r>
                <a:rPr lang="fr-FR" sz="1400" b="1" dirty="0" smtClean="0"/>
                <a:t> </a:t>
              </a:r>
              <a:endParaRPr lang="en-US" sz="1400" b="1" dirty="0" smtClean="0"/>
            </a:p>
          </p:txBody>
        </p:sp>
      </p:grpSp>
      <p:sp>
        <p:nvSpPr>
          <p:cNvPr id="26" name="Flèche vers la droite 85"/>
          <p:cNvSpPr/>
          <p:nvPr/>
        </p:nvSpPr>
        <p:spPr bwMode="auto">
          <a:xfrm>
            <a:off x="4100500" y="2216808"/>
            <a:ext cx="903299" cy="504056"/>
          </a:xfrm>
          <a:prstGeom prst="righ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Verdana" pitchFamily="39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68661" y="2771607"/>
            <a:ext cx="3258090" cy="2061621"/>
            <a:chOff x="3068661" y="2771607"/>
            <a:chExt cx="3258090" cy="2061621"/>
          </a:xfrm>
        </p:grpSpPr>
        <p:sp>
          <p:nvSpPr>
            <p:cNvPr id="29" name="Double flèche horizontale 60"/>
            <p:cNvSpPr/>
            <p:nvPr/>
          </p:nvSpPr>
          <p:spPr bwMode="auto">
            <a:xfrm rot="13639422">
              <a:off x="2819773" y="3963675"/>
              <a:ext cx="952218" cy="454442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0" name="Double flèche horizontale 58"/>
            <p:cNvSpPr/>
            <p:nvPr/>
          </p:nvSpPr>
          <p:spPr bwMode="auto">
            <a:xfrm rot="18563932">
              <a:off x="5584611" y="4091089"/>
              <a:ext cx="999951" cy="484328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  <p:sp>
          <p:nvSpPr>
            <p:cNvPr id="31" name="Double flèche horizontale 57"/>
            <p:cNvSpPr/>
            <p:nvPr/>
          </p:nvSpPr>
          <p:spPr bwMode="auto">
            <a:xfrm rot="10800000">
              <a:off x="4086109" y="2771607"/>
              <a:ext cx="864096" cy="360040"/>
            </a:xfrm>
            <a:prstGeom prst="leftRightArrow">
              <a:avLst>
                <a:gd name="adj1" fmla="val 50000"/>
                <a:gd name="adj2" fmla="val 7821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fr-FR" dirty="0">
                <a:latin typeface="Verdana" pitchFamily="39" charset="0"/>
              </a:endParaRPr>
            </a:p>
          </p:txBody>
        </p:sp>
      </p:grp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3927209" y="3213849"/>
            <a:ext cx="1389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TALD</a:t>
            </a:r>
          </a:p>
        </p:txBody>
      </p:sp>
    </p:spTree>
    <p:extLst>
      <p:ext uri="{BB962C8B-B14F-4D97-AF65-F5344CB8AC3E}">
        <p14:creationId xmlns:p14="http://schemas.microsoft.com/office/powerpoint/2010/main" val="57235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01030"/>
              </p:ext>
            </p:extLst>
          </p:nvPr>
        </p:nvGraphicFramePr>
        <p:xfrm>
          <a:off x="1201277" y="2546345"/>
          <a:ext cx="6761468" cy="20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20252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Improved Local Development Management System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1341797"/>
              </p:ext>
            </p:extLst>
          </p:nvPr>
        </p:nvGraphicFramePr>
        <p:xfrm>
          <a:off x="1305857" y="3084115"/>
          <a:ext cx="6536157" cy="129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18107"/>
              </p:ext>
            </p:extLst>
          </p:nvPr>
        </p:nvGraphicFramePr>
        <p:xfrm>
          <a:off x="772095" y="4924958"/>
          <a:ext cx="359992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7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National Level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12705792"/>
              </p:ext>
            </p:extLst>
          </p:nvPr>
        </p:nvGraphicFramePr>
        <p:xfrm>
          <a:off x="843035" y="5401373"/>
          <a:ext cx="3382676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2011"/>
              </p:ext>
            </p:extLst>
          </p:nvPr>
        </p:nvGraphicFramePr>
        <p:xfrm>
          <a:off x="4788024" y="4941168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Sub-National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 institutions &amp; capacity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919719809"/>
              </p:ext>
            </p:extLst>
          </p:nvPr>
        </p:nvGraphicFramePr>
        <p:xfrm>
          <a:off x="4968542" y="5423849"/>
          <a:ext cx="3366758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Oval 28"/>
          <p:cNvSpPr/>
          <p:nvPr/>
        </p:nvSpPr>
        <p:spPr>
          <a:xfrm>
            <a:off x="1259632" y="291104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8636" y="2936060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8706" y="2923875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79641" y="289188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Curved Right Arrow 43"/>
          <p:cNvSpPr/>
          <p:nvPr/>
        </p:nvSpPr>
        <p:spPr>
          <a:xfrm rot="151095">
            <a:off x="254602" y="3108925"/>
            <a:ext cx="592672" cy="2180315"/>
          </a:xfrm>
          <a:prstGeom prst="curvedRightArrow">
            <a:avLst>
              <a:gd name="adj1" fmla="val 25000"/>
              <a:gd name="adj2" fmla="val 46352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 rot="10800000">
            <a:off x="2660810" y="4598388"/>
            <a:ext cx="225117" cy="3205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r 9"/>
          <p:cNvGrpSpPr/>
          <p:nvPr/>
        </p:nvGrpSpPr>
        <p:grpSpPr>
          <a:xfrm>
            <a:off x="5983356" y="3037617"/>
            <a:ext cx="3019735" cy="2162286"/>
            <a:chOff x="5983356" y="2759979"/>
            <a:chExt cx="3019735" cy="2162286"/>
          </a:xfrm>
        </p:grpSpPr>
        <p:sp>
          <p:nvSpPr>
            <p:cNvPr id="41" name="Curved Left Arrow 40"/>
            <p:cNvSpPr/>
            <p:nvPr/>
          </p:nvSpPr>
          <p:spPr>
            <a:xfrm rot="21224136">
              <a:off x="8400589" y="2759979"/>
              <a:ext cx="602502" cy="2162286"/>
            </a:xfrm>
            <a:prstGeom prst="curvedLeftArrow">
              <a:avLst>
                <a:gd name="adj1" fmla="val 25000"/>
                <a:gd name="adj2" fmla="val 50000"/>
                <a:gd name="adj3" fmla="val 83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5983356" y="4293926"/>
              <a:ext cx="244556" cy="347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3" y="5445224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305" y="-36095"/>
            <a:ext cx="591840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2D5EC1"/>
                </a:solidFill>
              </a:rPr>
              <a:t>How to use the TALD framework?</a:t>
            </a:r>
            <a:endParaRPr lang="fr-FR" sz="3200" b="1" dirty="0">
              <a:solidFill>
                <a:srgbClr val="2D5EC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95955"/>
              </p:ext>
            </p:extLst>
          </p:nvPr>
        </p:nvGraphicFramePr>
        <p:xfrm>
          <a:off x="1213524" y="980727"/>
          <a:ext cx="6761468" cy="13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13384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Territorial Development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Up Arrow 33"/>
          <p:cNvSpPr/>
          <p:nvPr/>
        </p:nvSpPr>
        <p:spPr>
          <a:xfrm rot="10800000">
            <a:off x="4336031" y="2319225"/>
            <a:ext cx="244556" cy="2456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582062350"/>
              </p:ext>
            </p:extLst>
          </p:nvPr>
        </p:nvGraphicFramePr>
        <p:xfrm>
          <a:off x="2222405" y="1196752"/>
          <a:ext cx="465385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" y="5430878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1" y="5452421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0" y="5438026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8" y="5423680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8" y="5445223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6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P spid="29" grpId="0" animBg="1"/>
      <p:bldP spid="31" grpId="0" animBg="1"/>
      <p:bldP spid="32" grpId="0" animBg="1"/>
      <p:bldP spid="33" grpId="0" animBg="1"/>
      <p:bldP spid="44" grpId="0" animBg="1"/>
      <p:bldP spid="25" grpId="0" animBg="1"/>
      <p:bldP spid="34" grpId="0" animBg="1"/>
      <p:bldGraphic spid="3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kern="1200" dirty="0" smtClean="0">
                <a:solidFill>
                  <a:srgbClr val="FFD624"/>
                </a:solidFill>
                <a:latin typeface="Verdana" pitchFamily="34" charset="0"/>
              </a:rPr>
              <a:t>Territorial Development is about partnerships</a:t>
            </a:r>
            <a:endParaRPr lang="en-GB" sz="36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2400588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chemeClr val="tx1"/>
                  </a:solidFill>
                </a:rPr>
                <a:t>People outside </a:t>
              </a:r>
              <a:r>
                <a:rPr lang="en-GB" dirty="0">
                  <a:solidFill>
                    <a:schemeClr val="tx1"/>
                  </a:solidFill>
                </a:rPr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Citizens </a:t>
              </a:r>
              <a:r>
                <a:rPr lang="en-GB" dirty="0">
                  <a:solidFill>
                    <a:schemeClr val="tx1"/>
                  </a:solidFill>
                </a:rPr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Volunteers </a:t>
              </a:r>
              <a:endParaRPr lang="en-GB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tx1"/>
                  </a:solidFill>
                </a:rPr>
                <a:t>People </a:t>
              </a:r>
              <a:r>
                <a:rPr lang="en-GB" dirty="0">
                  <a:solidFill>
                    <a:schemeClr val="tx1"/>
                  </a:solidFill>
                </a:rPr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</a:t>
              </a:r>
              <a:r>
                <a:rPr lang="en-GB" sz="1200" b="1" dirty="0">
                  <a:solidFill>
                    <a:schemeClr val="tx1"/>
                  </a:solidFill>
                </a:rPr>
                <a:t>funding </a:t>
              </a:r>
              <a:r>
                <a:rPr lang="en-GB" sz="1200" dirty="0" smtClean="0">
                  <a:solidFill>
                    <a:schemeClr val="tx1"/>
                  </a:solidFill>
                </a:rPr>
                <a:t> 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chemeClr val="tx1"/>
                  </a:solidFill>
                </a:rPr>
                <a:t>Private </a:t>
              </a:r>
              <a:r>
                <a:rPr lang="en-GB" sz="1200" dirty="0">
                  <a:solidFill>
                    <a:schemeClr val="tx1"/>
                  </a:solidFill>
                </a:rPr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chemeClr val="tx1"/>
                  </a:solidFill>
                </a:rPr>
                <a:t>Corporate social responsibility</a:t>
              </a:r>
              <a:endParaRPr lang="en-GB" sz="12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</a:rPr>
                <a:t>Community </a:t>
              </a:r>
              <a:r>
                <a:rPr lang="en-GB" sz="1200" dirty="0" smtClean="0">
                  <a:solidFill>
                    <a:schemeClr val="tx1"/>
                  </a:solidFill>
                </a:rPr>
                <a:t>contributions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147737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80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4"/>
            <a:ext cx="8229600" cy="5035510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3366FF"/>
                </a:solidFill>
              </a:rPr>
              <a:t>Message 4: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008000"/>
                </a:solidFill>
              </a:rPr>
              <a:t>     Need for politically smart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 locally led development processes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9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aiting for Democracy Cover Painting  for Power 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-26988"/>
            <a:ext cx="76327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Rot="1" noChangeArrowheads="1"/>
          </p:cNvSpPr>
          <p:nvPr/>
        </p:nvSpPr>
        <p:spPr bwMode="auto">
          <a:xfrm>
            <a:off x="827088" y="4751388"/>
            <a:ext cx="35766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400" b="1" dirty="0"/>
              <a:t>Local authorities </a:t>
            </a:r>
          </a:p>
          <a:p>
            <a:pPr algn="ctr">
              <a:defRPr/>
            </a:pPr>
            <a:r>
              <a:rPr lang="en-US" sz="2400" b="1" dirty="0"/>
              <a:t>and local democracy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bambi_godzilla_edited_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052513"/>
            <a:ext cx="3744913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er 1"/>
          <p:cNvGrpSpPr/>
          <p:nvPr/>
        </p:nvGrpSpPr>
        <p:grpSpPr>
          <a:xfrm>
            <a:off x="5796136" y="3861048"/>
            <a:ext cx="3241055" cy="2872358"/>
            <a:chOff x="5796136" y="3861048"/>
            <a:chExt cx="3241055" cy="2872358"/>
          </a:xfrm>
        </p:grpSpPr>
        <p:pic>
          <p:nvPicPr>
            <p:cNvPr id="3" name="Imag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61048"/>
              <a:ext cx="2520975" cy="287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 bwMode="auto">
            <a:xfrm rot="10800000">
              <a:off x="5796136" y="5589240"/>
              <a:ext cx="1008112" cy="576064"/>
            </a:xfrm>
            <a:prstGeom prst="rightArrow">
              <a:avLst>
                <a:gd name="adj1" fmla="val 50000"/>
                <a:gd name="adj2" fmla="val 48347"/>
              </a:avLst>
            </a:prstGeom>
            <a:solidFill>
              <a:schemeClr val="accent1">
                <a:lumMod val="1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15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6 at 08.2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77" y="0"/>
            <a:ext cx="5494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628775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008000"/>
                </a:solidFill>
                <a:latin typeface="Calibri" charset="0"/>
              </a:rPr>
              <a:t/>
            </a:r>
            <a:br>
              <a:rPr lang="en-US" sz="4000" b="1" i="1" dirty="0">
                <a:solidFill>
                  <a:srgbClr val="008000"/>
                </a:solidFill>
                <a:latin typeface="Calibri" charset="0"/>
              </a:rPr>
            </a:br>
            <a:r>
              <a:rPr lang="en-US" sz="4000" b="1" i="1" dirty="0">
                <a:solidFill>
                  <a:srgbClr val="008000"/>
                </a:solidFill>
                <a:latin typeface="Calibri" charset="0"/>
              </a:rPr>
              <a:t>     </a:t>
            </a:r>
            <a:br>
              <a:rPr lang="en-US" sz="4000" b="1" i="1" dirty="0">
                <a:solidFill>
                  <a:srgbClr val="008000"/>
                </a:solidFill>
                <a:latin typeface="Calibri" charset="0"/>
              </a:rPr>
            </a:br>
            <a:r>
              <a:rPr lang="en-US" sz="4000" b="1" i="1" dirty="0" smtClean="0">
                <a:solidFill>
                  <a:srgbClr val="008000"/>
                </a:solidFill>
                <a:latin typeface="Calibri" charset="0"/>
              </a:rPr>
              <a:t>Need to </a:t>
            </a:r>
            <a:r>
              <a:rPr lang="en-US" sz="4000" b="1" i="1" dirty="0" smtClean="0">
                <a:solidFill>
                  <a:srgbClr val="008000"/>
                </a:solidFill>
                <a:latin typeface="Calibri" charset="0"/>
              </a:rPr>
              <a:t>for “political economy analysis”</a:t>
            </a:r>
            <a:br>
              <a:rPr lang="en-US" sz="4000" b="1" i="1" dirty="0" smtClean="0">
                <a:solidFill>
                  <a:srgbClr val="008000"/>
                </a:solidFill>
                <a:latin typeface="Calibri" charset="0"/>
              </a:rPr>
            </a:br>
            <a:r>
              <a:rPr lang="en-US" sz="4000" b="1" i="1" dirty="0" smtClean="0">
                <a:solidFill>
                  <a:srgbClr val="008000"/>
                </a:solidFill>
                <a:latin typeface="Calibri" charset="0"/>
              </a:rPr>
              <a:t>LOOKING </a:t>
            </a:r>
            <a:r>
              <a:rPr lang="en-US" sz="4000" b="1" i="1" dirty="0">
                <a:solidFill>
                  <a:srgbClr val="008000"/>
                </a:solidFill>
                <a:latin typeface="Calibri" charset="0"/>
              </a:rPr>
              <a:t>BEHIND THE FAÇADE …</a:t>
            </a:r>
            <a:r>
              <a:rPr lang="en-US" sz="2800" b="1" i="1" dirty="0">
                <a:solidFill>
                  <a:srgbClr val="008000"/>
                </a:solidFill>
                <a:latin typeface="Calibri" charset="0"/>
              </a:rPr>
              <a:t/>
            </a:r>
            <a:br>
              <a:rPr lang="en-US" sz="2800" b="1" i="1" dirty="0">
                <a:solidFill>
                  <a:srgbClr val="008000"/>
                </a:solidFill>
                <a:latin typeface="Calibri" charset="0"/>
              </a:rPr>
            </a:br>
            <a:endParaRPr lang="en-US" sz="1800" b="1" i="1" dirty="0">
              <a:solidFill>
                <a:srgbClr val="008000"/>
              </a:solidFill>
              <a:latin typeface="Calibri" charset="0"/>
            </a:endParaRPr>
          </a:p>
        </p:txBody>
      </p:sp>
      <p:pic>
        <p:nvPicPr>
          <p:cNvPr id="30722" name="10. look behind curtain (2).jpg" descr="/Users/JB/Downloads/10. look behind curtain (2).jp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39750" y="2133600"/>
            <a:ext cx="8229600" cy="4535488"/>
          </a:xfrm>
        </p:spPr>
      </p:pic>
    </p:spTree>
    <p:extLst>
      <p:ext uri="{BB962C8B-B14F-4D97-AF65-F5344CB8AC3E}">
        <p14:creationId xmlns:p14="http://schemas.microsoft.com/office/powerpoint/2010/main" val="12844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472372-51B0-D14E-8E4A-FD5BD94BB759}" type="slidenum">
              <a:rPr lang="en-GB" sz="1400"/>
              <a:pPr eaLnBrk="1" hangingPunct="1"/>
              <a:t>19</a:t>
            </a:fld>
            <a:endParaRPr lang="en-GB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Make the iceberg visible</a:t>
            </a:r>
            <a:endParaRPr lang="en-GB" sz="320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20484" name="Picture 62" descr="ist1_7870072-tip-of-the-icebe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0"/>
            <a:ext cx="5334000" cy="4568825"/>
          </a:xfrm>
          <a:noFill/>
        </p:spPr>
      </p:pic>
    </p:spTree>
    <p:extLst>
      <p:ext uri="{BB962C8B-B14F-4D97-AF65-F5344CB8AC3E}">
        <p14:creationId xmlns:p14="http://schemas.microsoft.com/office/powerpoint/2010/main" val="62787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 roug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275" y="1527175"/>
            <a:ext cx="8955662" cy="5330825"/>
          </a:xfrm>
          <a:prstGeom prst="roundRect">
            <a:avLst/>
          </a:prstGeom>
        </p:spPr>
      </p:pic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957887" y="1935038"/>
            <a:ext cx="3203575" cy="2881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175">
              <a:defRPr/>
            </a:pPr>
            <a:r>
              <a:rPr lang="en-US" sz="2000" b="1" u="sng" dirty="0">
                <a:solidFill>
                  <a:schemeClr val="bg1"/>
                </a:solidFill>
                <a:ea typeface="+mn-ea"/>
              </a:rPr>
              <a:t>RED THREAD:</a:t>
            </a:r>
          </a:p>
          <a:p>
            <a:pPr marL="3175">
              <a:defRPr/>
            </a:pPr>
            <a:r>
              <a:rPr lang="en-US" sz="2000" b="1" dirty="0">
                <a:solidFill>
                  <a:schemeClr val="bg1"/>
                </a:solidFill>
                <a:ea typeface="+mn-ea"/>
              </a:rPr>
              <a:t>How to support the local-territorial development and the developmental role of LAs in partner countries</a:t>
            </a:r>
          </a:p>
        </p:txBody>
      </p:sp>
      <p:sp>
        <p:nvSpPr>
          <p:cNvPr id="23563" name="Title 3"/>
          <p:cNvSpPr>
            <a:spLocks noGrp="1"/>
          </p:cNvSpPr>
          <p:nvPr>
            <p:ph type="title"/>
          </p:nvPr>
        </p:nvSpPr>
        <p:spPr>
          <a:xfrm>
            <a:off x="-131763" y="-34925"/>
            <a:ext cx="4427538" cy="10795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fr-CA" altLang="en-US" smtClean="0">
                <a:solidFill>
                  <a:schemeClr val="bg1"/>
                </a:solidFill>
              </a:rPr>
              <a:t>The</a:t>
            </a:r>
            <a:r>
              <a:rPr lang="fr-CA" altLang="en-US" smtClean="0"/>
              <a:t> </a:t>
            </a:r>
            <a:r>
              <a:rPr lang="fr-CA" altLang="fr-FR" smtClean="0">
                <a:solidFill>
                  <a:srgbClr val="FF0000"/>
                </a:solidFill>
              </a:rPr>
              <a:t>‘</a:t>
            </a:r>
            <a:r>
              <a:rPr lang="fr-CA" altLang="en-US" smtClean="0">
                <a:solidFill>
                  <a:srgbClr val="FF0000"/>
                </a:solidFill>
              </a:rPr>
              <a:t>fil rouge</a:t>
            </a:r>
            <a:r>
              <a:rPr lang="fr-CA" altLang="fr-FR" smtClean="0">
                <a:solidFill>
                  <a:srgbClr val="FF0000"/>
                </a:solidFill>
              </a:rPr>
              <a:t>’</a:t>
            </a:r>
            <a:r>
              <a:rPr lang="fr-CA" altLang="en-US" smtClean="0">
                <a:solidFill>
                  <a:srgbClr val="FF0000"/>
                </a:solidFill>
              </a:rPr>
              <a:t> </a:t>
            </a:r>
            <a:br>
              <a:rPr lang="fr-CA" altLang="en-US" smtClean="0">
                <a:solidFill>
                  <a:srgbClr val="FF0000"/>
                </a:solidFill>
              </a:rPr>
            </a:br>
            <a:r>
              <a:rPr lang="fr-CA" altLang="en-US" smtClean="0">
                <a:solidFill>
                  <a:schemeClr val="bg1"/>
                </a:solidFill>
              </a:rPr>
              <a:t>of the seminar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0" y="1700808"/>
            <a:ext cx="2769419" cy="3675210"/>
            <a:chOff x="0" y="1700808"/>
            <a:chExt cx="2769419" cy="3675210"/>
          </a:xfrm>
        </p:grpSpPr>
        <p:grpSp>
          <p:nvGrpSpPr>
            <p:cNvPr id="4" name="Grouper 3"/>
            <p:cNvGrpSpPr/>
            <p:nvPr/>
          </p:nvGrpSpPr>
          <p:grpSpPr>
            <a:xfrm>
              <a:off x="0" y="1700808"/>
              <a:ext cx="2621637" cy="2695625"/>
              <a:chOff x="0" y="1700808"/>
              <a:chExt cx="2621637" cy="2695625"/>
            </a:xfrm>
          </p:grpSpPr>
          <p:sp>
            <p:nvSpPr>
              <p:cNvPr id="11" name="Rounded Rectangle 10"/>
              <p:cNvSpPr>
                <a:spLocks noChangeArrowheads="1"/>
              </p:cNvSpPr>
              <p:nvPr/>
            </p:nvSpPr>
            <p:spPr bwMode="auto">
              <a:xfrm>
                <a:off x="0" y="2132856"/>
                <a:ext cx="2444750" cy="2263577"/>
              </a:xfrm>
              <a:prstGeom prst="roundRect">
                <a:avLst>
                  <a:gd name="adj" fmla="val 16667"/>
                </a:avLst>
              </a:prstGeom>
              <a:solidFill>
                <a:srgbClr val="3E6FD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eaLnBrk="1" hangingPunct="1"/>
                <a:r>
                  <a:rPr lang="en-AU" sz="1800" b="1" dirty="0">
                    <a:solidFill>
                      <a:schemeClr val="tx1"/>
                    </a:solidFill>
                  </a:rPr>
                  <a:t>Clarifying</a:t>
                </a:r>
                <a:r>
                  <a:rPr lang="en-AU" sz="1800" dirty="0">
                    <a:solidFill>
                      <a:schemeClr val="tx1"/>
                    </a:solidFill>
                  </a:rPr>
                  <a:t> the notion of “</a:t>
                </a:r>
                <a:r>
                  <a:rPr lang="en-AU" sz="1800" b="1" dirty="0">
                    <a:solidFill>
                      <a:schemeClr val="tx1"/>
                    </a:solidFill>
                  </a:rPr>
                  <a:t>territorial approach to local development</a:t>
                </a:r>
                <a:r>
                  <a:rPr lang="en-AU" sz="1800" dirty="0">
                    <a:solidFill>
                      <a:schemeClr val="tx1"/>
                    </a:solidFill>
                  </a:rPr>
                  <a:t>” in the context of Asian countries</a:t>
                </a:r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11" name="TextBox 11"/>
              <p:cNvSpPr txBox="1">
                <a:spLocks noChangeArrowheads="1"/>
              </p:cNvSpPr>
              <p:nvPr/>
            </p:nvSpPr>
            <p:spPr bwMode="auto">
              <a:xfrm>
                <a:off x="467544" y="1700808"/>
                <a:ext cx="21540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 smtClean="0"/>
                  <a:t>Part 1:</a:t>
                </a:r>
                <a:endParaRPr lang="en-US" altLang="en-US" sz="1600" dirty="0"/>
              </a:p>
            </p:txBody>
          </p:sp>
        </p:grpSp>
        <p:cxnSp>
          <p:nvCxnSpPr>
            <p:cNvPr id="17422" name="Straight Connector 30"/>
            <p:cNvCxnSpPr>
              <a:cxnSpLocks noChangeShapeType="1"/>
            </p:cNvCxnSpPr>
            <p:nvPr/>
          </p:nvCxnSpPr>
          <p:spPr bwMode="auto">
            <a:xfrm flipH="1" flipV="1">
              <a:off x="2267744" y="4221088"/>
              <a:ext cx="501675" cy="1154930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er 11"/>
          <p:cNvGrpSpPr/>
          <p:nvPr/>
        </p:nvGrpSpPr>
        <p:grpSpPr>
          <a:xfrm>
            <a:off x="1187624" y="4869160"/>
            <a:ext cx="7863036" cy="1871972"/>
            <a:chOff x="1195437" y="4916921"/>
            <a:chExt cx="7863036" cy="1871972"/>
          </a:xfrm>
        </p:grpSpPr>
        <p:sp>
          <p:nvSpPr>
            <p:cNvPr id="20" name="Rounded Rectangle 19"/>
            <p:cNvSpPr>
              <a:spLocks noChangeArrowheads="1"/>
            </p:cNvSpPr>
            <p:nvPr/>
          </p:nvSpPr>
          <p:spPr bwMode="auto">
            <a:xfrm>
              <a:off x="5570736" y="5013176"/>
              <a:ext cx="3487737" cy="1775717"/>
            </a:xfrm>
            <a:prstGeom prst="roundRect">
              <a:avLst>
                <a:gd name="adj" fmla="val 16667"/>
              </a:avLst>
            </a:prstGeom>
            <a:solidFill>
              <a:srgbClr val="3E6FD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marL="3175"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Promoting TD </a:t>
              </a:r>
              <a:r>
                <a:rPr lang="en-US" sz="1800" dirty="0" smtClean="0">
                  <a:solidFill>
                    <a:srgbClr val="000000"/>
                  </a:solidFill>
                </a:rPr>
                <a:t>through different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instruments</a:t>
              </a:r>
              <a:r>
                <a:rPr lang="en-US" sz="1800" dirty="0" smtClean="0">
                  <a:solidFill>
                    <a:srgbClr val="000000"/>
                  </a:solidFill>
                </a:rPr>
                <a:t> and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aide modalities </a:t>
              </a:r>
              <a:r>
                <a:rPr lang="en-US" sz="1800" dirty="0" smtClean="0">
                  <a:solidFill>
                    <a:srgbClr val="000000"/>
                  </a:solidFill>
                </a:rPr>
                <a:t>(BS, project approach) in </a:t>
              </a:r>
              <a:r>
                <a:rPr lang="en-US" sz="1800" dirty="0">
                  <a:solidFill>
                    <a:srgbClr val="000000"/>
                  </a:solidFill>
                </a:rPr>
                <a:t>a creative manner</a:t>
              </a:r>
              <a:endParaRPr lang="en-GB" sz="1800" dirty="0">
                <a:solidFill>
                  <a:srgbClr val="000000"/>
                </a:solidFill>
              </a:endParaRPr>
            </a:p>
            <a:p>
              <a:pPr marL="3175">
                <a:defRPr/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6264473" y="4916921"/>
              <a:ext cx="115540" cy="144016"/>
            </a:xfrm>
            <a:prstGeom prst="line">
              <a:avLst/>
            </a:prstGeom>
            <a:noFill/>
            <a:ln w="38100">
              <a:solidFill>
                <a:srgbClr val="3E6FD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/>
            <p:cNvGrpSpPr/>
            <p:nvPr/>
          </p:nvGrpSpPr>
          <p:grpSpPr>
            <a:xfrm>
              <a:off x="1195437" y="5877272"/>
              <a:ext cx="5105226" cy="539547"/>
              <a:chOff x="1195437" y="5877272"/>
              <a:chExt cx="5105226" cy="539547"/>
            </a:xfrm>
          </p:grpSpPr>
          <p:sp>
            <p:nvSpPr>
              <p:cNvPr id="17417" name="TextBox 22"/>
              <p:cNvSpPr txBox="1">
                <a:spLocks noChangeArrowheads="1"/>
              </p:cNvSpPr>
              <p:nvPr/>
            </p:nvSpPr>
            <p:spPr bwMode="auto">
              <a:xfrm>
                <a:off x="4355976" y="5877272"/>
                <a:ext cx="19446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F5494"/>
                    </a:solidFill>
                    <a:latin typeface="Verdan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Part 3: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95437" y="607826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GB" sz="1600" dirty="0">
                  <a:ea typeface="MS PGothic" pitchFamily="34" charset="-128"/>
                </a:endParaRPr>
              </a:p>
            </p:txBody>
          </p:sp>
        </p:grpSp>
      </p:grpSp>
      <p:grpSp>
        <p:nvGrpSpPr>
          <p:cNvPr id="17" name="Grouper 16"/>
          <p:cNvGrpSpPr/>
          <p:nvPr/>
        </p:nvGrpSpPr>
        <p:grpSpPr>
          <a:xfrm>
            <a:off x="2699792" y="980728"/>
            <a:ext cx="5742631" cy="3733813"/>
            <a:chOff x="2699792" y="980728"/>
            <a:chExt cx="5742631" cy="3733813"/>
          </a:xfrm>
        </p:grpSpPr>
        <p:grpSp>
          <p:nvGrpSpPr>
            <p:cNvPr id="13" name="Grouper 12"/>
            <p:cNvGrpSpPr/>
            <p:nvPr/>
          </p:nvGrpSpPr>
          <p:grpSpPr>
            <a:xfrm>
              <a:off x="2699792" y="980728"/>
              <a:ext cx="5742631" cy="3733813"/>
              <a:chOff x="2717801" y="1029826"/>
              <a:chExt cx="5742631" cy="3733813"/>
            </a:xfrm>
          </p:grpSpPr>
          <p:cxnSp>
            <p:nvCxnSpPr>
              <p:cNvPr id="17421" name="Straight Connector 27"/>
              <p:cNvCxnSpPr>
                <a:cxnSpLocks noChangeShapeType="1"/>
              </p:cNvCxnSpPr>
              <p:nvPr/>
            </p:nvCxnSpPr>
            <p:spPr bwMode="auto">
              <a:xfrm flipH="1" flipV="1">
                <a:off x="5087144" y="4476302"/>
                <a:ext cx="287337" cy="287337"/>
              </a:xfrm>
              <a:prstGeom prst="line">
                <a:avLst/>
              </a:prstGeom>
              <a:noFill/>
              <a:ln w="38100">
                <a:solidFill>
                  <a:srgbClr val="3E6FD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9" name="Grouper 8"/>
              <p:cNvGrpSpPr/>
              <p:nvPr/>
            </p:nvGrpSpPr>
            <p:grpSpPr>
              <a:xfrm>
                <a:off x="2717801" y="1029826"/>
                <a:ext cx="5742631" cy="3509109"/>
                <a:chOff x="2717801" y="1029826"/>
                <a:chExt cx="5742631" cy="3509109"/>
              </a:xfrm>
            </p:grpSpPr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2717801" y="1919560"/>
                  <a:ext cx="2513012" cy="26193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E6FD2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marL="3175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rgbClr val="0F5494"/>
                      </a:solidFill>
                      <a:latin typeface="Verdana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GB" sz="1800" dirty="0">
                    <a:solidFill>
                      <a:srgbClr val="000000"/>
                    </a:solidFill>
                    <a:ea typeface="+mn-ea"/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970212" y="1029826"/>
                  <a:ext cx="5490220" cy="895266"/>
                  <a:chOff x="2970212" y="1029826"/>
                  <a:chExt cx="5490220" cy="895266"/>
                </a:xfrm>
              </p:grpSpPr>
              <p:sp>
                <p:nvSpPr>
                  <p:cNvPr id="17413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7864" y="1556792"/>
                    <a:ext cx="1944688" cy="368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rgbClr val="0F5494"/>
                        </a:solidFill>
                        <a:latin typeface="Verdana" pitchFamily="34" charset="0"/>
                        <a:ea typeface="MS PGothic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800" dirty="0"/>
                      <a:t>Part 2:</a:t>
                    </a: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2970212" y="1029826"/>
                    <a:ext cx="549022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endParaRPr lang="en-GB" sz="1600" dirty="0">
                      <a:ea typeface="MS PGothic" pitchFamily="34" charset="-128"/>
                    </a:endParaRPr>
                  </a:p>
                </p:txBody>
              </p:sp>
            </p:grpSp>
          </p:grpSp>
        </p:grpSp>
        <p:sp>
          <p:nvSpPr>
            <p:cNvPr id="3" name="Rectangle 2"/>
            <p:cNvSpPr/>
            <p:nvPr/>
          </p:nvSpPr>
          <p:spPr>
            <a:xfrm>
              <a:off x="2987824" y="2132856"/>
              <a:ext cx="201622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>
                <a:defRPr/>
              </a:pPr>
              <a:r>
                <a:rPr lang="en-GB" sz="1800" b="1" dirty="0" smtClean="0">
                  <a:solidFill>
                    <a:schemeClr val="tx1"/>
                  </a:solidFill>
                </a:rPr>
                <a:t>TALD</a:t>
              </a:r>
              <a:r>
                <a:rPr lang="en-GB" sz="1800" dirty="0" smtClean="0">
                  <a:solidFill>
                    <a:schemeClr val="tx1"/>
                  </a:solidFill>
                </a:rPr>
                <a:t> is about 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partnership! </a:t>
              </a:r>
            </a:p>
            <a:p>
              <a:pPr marL="3175">
                <a:defRPr/>
              </a:pPr>
              <a:endParaRPr lang="en-GB" sz="1800" b="1" dirty="0">
                <a:solidFill>
                  <a:schemeClr val="tx1"/>
                </a:solidFill>
              </a:endParaRPr>
            </a:p>
            <a:p>
              <a:pPr marL="3175">
                <a:defRPr/>
              </a:pPr>
              <a:r>
                <a:rPr lang="en-GB" sz="1800" dirty="0" smtClean="0">
                  <a:solidFill>
                    <a:schemeClr val="tx1"/>
                  </a:solidFill>
                </a:rPr>
                <a:t>The « 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multi-actors </a:t>
              </a:r>
              <a:r>
                <a:rPr lang="en-GB" sz="1800" dirty="0" smtClean="0">
                  <a:solidFill>
                    <a:schemeClr val="tx1"/>
                  </a:solidFill>
                </a:rPr>
                <a:t>» perspective in </a:t>
              </a:r>
              <a:r>
                <a:rPr lang="en-GB" sz="1800" b="1" dirty="0" smtClean="0">
                  <a:solidFill>
                    <a:schemeClr val="tx1"/>
                  </a:solidFill>
                </a:rPr>
                <a:t>promoting TD</a:t>
              </a:r>
              <a:endParaRPr lang="en-GB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31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"/>
          <p:cNvGrpSpPr>
            <a:grpSpLocks/>
          </p:cNvGrpSpPr>
          <p:nvPr/>
        </p:nvGrpSpPr>
        <p:grpSpPr bwMode="auto">
          <a:xfrm>
            <a:off x="531813" y="382588"/>
            <a:ext cx="8221662" cy="6348412"/>
            <a:chOff x="0" y="0"/>
            <a:chExt cx="6820045" cy="5115035"/>
          </a:xfrm>
        </p:grpSpPr>
        <p:pic>
          <p:nvPicPr>
            <p:cNvPr id="32771" name="Picture 4" descr="glacier_iceberg_under_water_14926_1400x105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20045" cy="511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47"/>
            <p:cNvSpPr txBox="1">
              <a:spLocks noChangeArrowheads="1"/>
            </p:cNvSpPr>
            <p:nvPr/>
          </p:nvSpPr>
          <p:spPr bwMode="auto">
            <a:xfrm>
              <a:off x="2265496" y="1414461"/>
              <a:ext cx="1998750" cy="86780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Political processes: 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contestation and negotiation of power, wealth and goods</a:t>
              </a:r>
            </a:p>
          </p:txBody>
        </p:sp>
        <p:sp>
          <p:nvSpPr>
            <p:cNvPr id="32773" name="Text Box 48"/>
            <p:cNvSpPr txBox="1">
              <a:spLocks noChangeArrowheads="1"/>
            </p:cNvSpPr>
            <p:nvPr/>
          </p:nvSpPr>
          <p:spPr bwMode="auto">
            <a:xfrm>
              <a:off x="2262105" y="2379736"/>
              <a:ext cx="1998030" cy="86780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Economic and financial processes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,</a:t>
              </a:r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 </a:t>
              </a:r>
              <a:r>
                <a:rPr lang="fr-FR" sz="1600">
                  <a:solidFill>
                    <a:srgbClr val="000000"/>
                  </a:solidFill>
                  <a:cs typeface="Times New Roman" charset="0"/>
                </a:rPr>
                <a:t>and their link with politics</a:t>
              </a:r>
              <a:endParaRPr lang="en-US" sz="16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4" name="Text Box 49"/>
            <p:cNvSpPr txBox="1">
              <a:spLocks noChangeArrowheads="1"/>
            </p:cNvSpPr>
            <p:nvPr/>
          </p:nvSpPr>
          <p:spPr bwMode="auto">
            <a:xfrm>
              <a:off x="2259172" y="3357531"/>
              <a:ext cx="2000191" cy="471094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Formal and informal institutions</a:t>
              </a:r>
              <a:endParaRPr lang="en-US" sz="16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5" name="Text Box 50"/>
            <p:cNvSpPr txBox="1">
              <a:spLocks noChangeArrowheads="1"/>
            </p:cNvSpPr>
            <p:nvPr/>
          </p:nvSpPr>
          <p:spPr bwMode="auto">
            <a:xfrm>
              <a:off x="2260613" y="3967755"/>
              <a:ext cx="1998750" cy="669449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000000"/>
                  </a:solidFill>
                  <a:cs typeface="Times New Roman" charset="0"/>
                </a:rPr>
                <a:t>Relations, incentives and interests of actors « under the surface »</a:t>
              </a:r>
              <a:endParaRPr lang="en-US" sz="1600" b="1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6" name="Text Box 53"/>
            <p:cNvSpPr txBox="1">
              <a:spLocks noChangeArrowheads="1"/>
            </p:cNvSpPr>
            <p:nvPr/>
          </p:nvSpPr>
          <p:spPr bwMode="auto">
            <a:xfrm>
              <a:off x="48663" y="2114710"/>
              <a:ext cx="1080795" cy="1809992"/>
            </a:xfrm>
            <a:prstGeom prst="rect">
              <a:avLst/>
            </a:prstGeom>
            <a:solidFill>
              <a:srgbClr val="BCE3FF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  <a:cs typeface="Times New Roman" charset="0"/>
                </a:rPr>
                <a:t>Why do reforms fail to take root?</a:t>
              </a:r>
            </a:p>
            <a:p>
              <a:pPr eaLnBrk="1" hangingPunct="1"/>
              <a:endParaRPr lang="en-US" sz="1400" b="1">
                <a:solidFill>
                  <a:srgbClr val="000000"/>
                </a:solidFill>
                <a:cs typeface="Times New Roman" charset="0"/>
              </a:endParaRPr>
            </a:p>
            <a:p>
              <a:pPr eaLnBrk="1" hangingPunct="1"/>
              <a:r>
                <a:rPr lang="en-US" sz="1400" b="1">
                  <a:solidFill>
                    <a:srgbClr val="000000"/>
                  </a:solidFill>
                  <a:ea typeface="ＭＳ 明朝" charset="0"/>
                  <a:cs typeface="ＭＳ 明朝" charset="0"/>
                </a:rPr>
                <a:t>Need for a systemic approach with a specific focus on:</a:t>
              </a:r>
              <a:endParaRPr lang="en-US" sz="18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32777" name="Text Box 47"/>
            <p:cNvSpPr txBox="1">
              <a:spLocks noChangeArrowheads="1"/>
            </p:cNvSpPr>
            <p:nvPr/>
          </p:nvSpPr>
          <p:spPr bwMode="auto">
            <a:xfrm>
              <a:off x="93954" y="150342"/>
              <a:ext cx="1983619" cy="806507"/>
            </a:xfrm>
            <a:prstGeom prst="rect">
              <a:avLst/>
            </a:prstGeom>
            <a:solidFill>
              <a:srgbClr val="BCE3FF">
                <a:alpha val="5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ts val="1400"/>
                </a:lnSpc>
              </a:pPr>
              <a:r>
                <a:rPr lang="en-US" sz="1600" b="1">
                  <a:solidFill>
                    <a:srgbClr val="000000"/>
                  </a:solidFill>
                  <a:cs typeface="Cambria" charset="0"/>
                </a:rPr>
                <a:t>The visible word: national strategies, action plans, formal institutional structures, etc. </a:t>
              </a:r>
              <a:endParaRPr lang="en-US" sz="2000">
                <a:latin typeface="Times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12" name="Right Brace 11"/>
            <p:cNvSpPr/>
            <p:nvPr/>
          </p:nvSpPr>
          <p:spPr>
            <a:xfrm rot="10800000">
              <a:off x="1174644" y="1185705"/>
              <a:ext cx="487240" cy="3626188"/>
            </a:xfrm>
            <a:prstGeom prst="rightBrace">
              <a:avLst>
                <a:gd name="adj1" fmla="val 8333"/>
                <a:gd name="adj2" fmla="val 49544"/>
              </a:avLst>
            </a:prstGeom>
            <a:noFill/>
            <a:ln>
              <a:solidFill>
                <a:srgbClr val="BCE3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lnSpc>
                  <a:spcPts val="1400"/>
                </a:lnSpc>
                <a:spcAft>
                  <a:spcPts val="0"/>
                </a:spcAft>
                <a:defRPr/>
              </a:pPr>
              <a:r>
                <a:rPr lang="en-US" sz="1000">
                  <a:latin typeface="Arial"/>
                  <a:ea typeface="Times New Roman"/>
                  <a:cs typeface="Times New Roman"/>
                </a:rPr>
                <a:t> </a:t>
              </a:r>
              <a:endParaRPr lang="en-US" sz="1000">
                <a:latin typeface="Arial"/>
                <a:ea typeface="Cambria"/>
                <a:cs typeface="Times New Roman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955675" y="1720850"/>
            <a:ext cx="519113" cy="1092200"/>
          </a:xfrm>
          <a:prstGeom prst="downArrow">
            <a:avLst/>
          </a:prstGeom>
          <a:solidFill>
            <a:srgbClr val="AFDBFF">
              <a:alpha val="60000"/>
            </a:srgbClr>
          </a:solidFill>
          <a:ln>
            <a:solidFill>
              <a:srgbClr val="AFD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 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The Integrated </a:t>
            </a:r>
            <a:r>
              <a:rPr lang="en-US" sz="4000" b="1" dirty="0" err="1" smtClean="0">
                <a:solidFill>
                  <a:srgbClr val="008000"/>
                </a:solidFill>
              </a:rPr>
              <a:t>Decentralisation</a:t>
            </a:r>
            <a:r>
              <a:rPr lang="en-US" sz="4000" b="1" dirty="0" smtClean="0">
                <a:solidFill>
                  <a:srgbClr val="008000"/>
                </a:solidFill>
              </a:rPr>
              <a:t> Diagnostic Framework  (IDDF)</a:t>
            </a:r>
          </a:p>
          <a:p>
            <a:pPr marL="0" indent="0">
              <a:buNone/>
            </a:pPr>
            <a:endParaRPr lang="en-US" sz="4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</a:rPr>
              <a:t>FOR USE BY ALL STAKEHOLDERS </a:t>
            </a: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4. porte entreouverte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>
                <a:solidFill>
                  <a:srgbClr val="0000FF"/>
                </a:solidFill>
                <a:latin typeface="Calibri" charset="0"/>
              </a:rPr>
              <a:t>A better understanding of the (limited) scope and potential triggers for positive changes</a:t>
            </a:r>
          </a:p>
        </p:txBody>
      </p:sp>
    </p:spTree>
    <p:extLst>
      <p:ext uri="{BB962C8B-B14F-4D97-AF65-F5344CB8AC3E}">
        <p14:creationId xmlns:p14="http://schemas.microsoft.com/office/powerpoint/2010/main" val="35752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do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15" y="1905192"/>
            <a:ext cx="4850686" cy="4952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024" y="635064"/>
            <a:ext cx="2609120" cy="56879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ONCE REFORM ARE LAUNCHED… 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YOU OPEN THE BOX OF PANDORA…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UNINTENDED CONSEQUENCES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8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423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MESSAGE 4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   “ </a:t>
            </a:r>
            <a:r>
              <a:rPr lang="en-US" b="1" i="1" dirty="0" smtClean="0">
                <a:solidFill>
                  <a:srgbClr val="008000"/>
                </a:solidFill>
              </a:rPr>
              <a:t>IT ALL DEPENDS WHAT YOU WANT TO DO…”</a:t>
            </a:r>
          </a:p>
          <a:p>
            <a:pPr marL="0" indent="0">
              <a:buNone/>
            </a:pPr>
            <a:endParaRPr lang="en-US" b="1" i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 				  SO FOCUS FIRST ON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008000"/>
                </a:solidFill>
              </a:rPr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        “RESULTS” YOU WANT TO ACHIEVE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2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68313" y="2565400"/>
            <a:ext cx="8280401" cy="5976938"/>
          </a:xfrm>
        </p:spPr>
        <p:txBody>
          <a:bodyPr/>
          <a:lstStyle/>
          <a:p>
            <a:pPr marL="482600" indent="-482600"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b="1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GB" b="1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3200" b="1" kern="1200" dirty="0">
              <a:ea typeface="MS PGothic" charset="0"/>
            </a:endParaRPr>
          </a:p>
          <a:p>
            <a:pPr marL="1044575" lvl="1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2400" dirty="0">
              <a:ea typeface="MS PGothic" charset="0"/>
            </a:endParaRPr>
          </a:p>
          <a:p>
            <a:pPr marL="1044575" lvl="1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2400" dirty="0">
              <a:ea typeface="MS PGothic" charset="0"/>
            </a:endParaRPr>
          </a:p>
          <a:p>
            <a:pPr marL="1044575" lvl="1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2400" dirty="0">
              <a:ea typeface="MS PGothic" charset="0"/>
            </a:endParaRPr>
          </a:p>
          <a:p>
            <a:pPr marL="1044575" lvl="1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2400" dirty="0">
              <a:ea typeface="MS PGothic" charset="0"/>
            </a:endParaRPr>
          </a:p>
          <a:p>
            <a:pPr marL="1044575" lvl="1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2400" dirty="0">
              <a:ea typeface="MS PGothic" charset="0"/>
            </a:endParaRPr>
          </a:p>
          <a:p>
            <a:pPr marL="1044575" lvl="1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sz="2400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en-US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ea typeface="MS PGothic" charset="0"/>
              </a:rPr>
              <a:t>  </a:t>
            </a: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fr-FR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fr-FR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fr-FR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fr-FR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fr-FR" dirty="0">
              <a:ea typeface="MS PGothic" charset="0"/>
            </a:endParaRPr>
          </a:p>
          <a:p>
            <a:pPr marL="482600" indent="-482600" eaLnBrk="1" hangingPunct="1">
              <a:lnSpc>
                <a:spcPct val="80000"/>
              </a:lnSpc>
              <a:buFont typeface="Wingdings" charset="0"/>
              <a:buChar char="q"/>
              <a:defRPr/>
            </a:pPr>
            <a:endParaRPr lang="fr-FR" dirty="0">
              <a:ea typeface="MS PGothic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588" indent="-1588" algn="ctr"/>
            <a:endParaRPr lang="fr-FR" sz="1600" b="1"/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33623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4067175" y="3573463"/>
            <a:ext cx="1728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-323850" y="0"/>
            <a:ext cx="8640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GB" sz="2400" b="1">
                <a:solidFill>
                  <a:srgbClr val="FFFF00"/>
                </a:solidFill>
              </a:rPr>
              <a:t>Avoid addressing support primary from the aid modality perspective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3995738" y="4868863"/>
            <a:ext cx="201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BE" sz="1800" b="1"/>
          </a:p>
          <a:p>
            <a:pPr algn="ctr" eaLnBrk="1" hangingPunct="1">
              <a:spcBef>
                <a:spcPct val="50000"/>
              </a:spcBef>
            </a:pPr>
            <a:endParaRPr lang="fr-BE" sz="1800" b="1"/>
          </a:p>
          <a:p>
            <a:pPr algn="ctr" eaLnBrk="1" hangingPunct="1">
              <a:spcBef>
                <a:spcPct val="50000"/>
              </a:spcBef>
            </a:pPr>
            <a:endParaRPr lang="fr-BE" sz="1800" b="1"/>
          </a:p>
        </p:txBody>
      </p:sp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5478463" y="981075"/>
            <a:ext cx="36655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61975" lvl="1" algn="ctr">
              <a:lnSpc>
                <a:spcPct val="80000"/>
              </a:lnSpc>
              <a:buSzPct val="60000"/>
            </a:pPr>
            <a:r>
              <a:rPr lang="en-US" sz="1800" b="1" i="1"/>
              <a:t>When you only have a hammer, everything looks like a nail ….</a:t>
            </a:r>
            <a:r>
              <a:rPr lang="fr-FR" sz="2000" b="1" i="1"/>
              <a:t> </a:t>
            </a:r>
          </a:p>
          <a:p>
            <a:pPr marL="561975" lvl="1" algn="ctr">
              <a:lnSpc>
                <a:spcPct val="80000"/>
              </a:lnSpc>
              <a:buSzPct val="60000"/>
            </a:pPr>
            <a:endParaRPr lang="fr-FR" sz="1600" b="1"/>
          </a:p>
        </p:txBody>
      </p:sp>
      <p:sp>
        <p:nvSpPr>
          <p:cNvPr id="20488" name="Rectangle 1"/>
          <p:cNvSpPr>
            <a:spLocks noChangeArrowheads="1"/>
          </p:cNvSpPr>
          <p:nvPr/>
        </p:nvSpPr>
        <p:spPr bwMode="auto">
          <a:xfrm>
            <a:off x="0" y="9810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b="1" i="1"/>
              <a:t>The choice of the aid modality is part of the "solution". What is the problem? </a:t>
            </a:r>
          </a:p>
        </p:txBody>
      </p:sp>
      <p:pic>
        <p:nvPicPr>
          <p:cNvPr id="20489" name="Picture 4" descr="question-m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t="9630" r="35771" b="14630"/>
          <a:stretch>
            <a:fillRect/>
          </a:stretch>
        </p:blipFill>
        <p:spPr bwMode="auto">
          <a:xfrm>
            <a:off x="539750" y="2205038"/>
            <a:ext cx="35639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611188" y="6092825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eaLnBrk="0" hangingPunct="0"/>
            <a:r>
              <a:rPr lang="en-GB" sz="2800" b="1" i="1"/>
              <a:t>Free your mind from the aid modality!!!</a:t>
            </a:r>
            <a:endParaRPr lang="en-US" sz="2800" b="1" i="1"/>
          </a:p>
        </p:txBody>
      </p:sp>
    </p:spTree>
    <p:extLst>
      <p:ext uri="{BB962C8B-B14F-4D97-AF65-F5344CB8AC3E}">
        <p14:creationId xmlns:p14="http://schemas.microsoft.com/office/powerpoint/2010/main" val="371298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vers le haut 12"/>
          <p:cNvSpPr>
            <a:spLocks noChangeArrowheads="1"/>
          </p:cNvSpPr>
          <p:nvPr/>
        </p:nvSpPr>
        <p:spPr bwMode="auto">
          <a:xfrm flipH="1">
            <a:off x="7404100" y="4419600"/>
            <a:ext cx="215900" cy="809625"/>
          </a:xfrm>
          <a:prstGeom prst="upArrow">
            <a:avLst>
              <a:gd name="adj1" fmla="val 50000"/>
              <a:gd name="adj2" fmla="val 49931"/>
            </a:avLst>
          </a:prstGeom>
          <a:solidFill>
            <a:srgbClr val="BFBFB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Flèche vers le haut 13"/>
          <p:cNvSpPr>
            <a:spLocks noChangeArrowheads="1"/>
          </p:cNvSpPr>
          <p:nvPr/>
        </p:nvSpPr>
        <p:spPr bwMode="auto">
          <a:xfrm flipH="1">
            <a:off x="4325938" y="4765675"/>
            <a:ext cx="215900" cy="601663"/>
          </a:xfrm>
          <a:prstGeom prst="upArrow">
            <a:avLst>
              <a:gd name="adj1" fmla="val 50000"/>
              <a:gd name="adj2" fmla="val 49994"/>
            </a:avLst>
          </a:prstGeom>
          <a:solidFill>
            <a:srgbClr val="BFBFB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lèche vers le haut 11"/>
          <p:cNvSpPr>
            <a:spLocks noChangeArrowheads="1"/>
          </p:cNvSpPr>
          <p:nvPr/>
        </p:nvSpPr>
        <p:spPr bwMode="auto">
          <a:xfrm flipH="1">
            <a:off x="1206500" y="4222750"/>
            <a:ext cx="215900" cy="601663"/>
          </a:xfrm>
          <a:prstGeom prst="upArrow">
            <a:avLst>
              <a:gd name="adj1" fmla="val 50000"/>
              <a:gd name="adj2" fmla="val 49994"/>
            </a:avLst>
          </a:prstGeom>
          <a:solidFill>
            <a:srgbClr val="BFBFB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46050" y="120650"/>
            <a:ext cx="730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ES_tradnl" sz="2800" dirty="0">
                <a:solidFill>
                  <a:srgbClr val="FFD624"/>
                </a:solidFill>
              </a:rPr>
              <a:t>New </a:t>
            </a:r>
            <a:r>
              <a:rPr lang="es-ES_tradnl" sz="2800" dirty="0" err="1">
                <a:solidFill>
                  <a:srgbClr val="FFD624"/>
                </a:solidFill>
              </a:rPr>
              <a:t>generation</a:t>
            </a:r>
            <a:r>
              <a:rPr lang="es-ES_tradnl" sz="2800" dirty="0">
                <a:solidFill>
                  <a:srgbClr val="FFD624"/>
                </a:solidFill>
              </a:rPr>
              <a:t> of BS </a:t>
            </a:r>
            <a:r>
              <a:rPr lang="es-ES_tradnl" sz="2800" dirty="0" err="1">
                <a:solidFill>
                  <a:srgbClr val="FFD624"/>
                </a:solidFill>
              </a:rPr>
              <a:t>programs</a:t>
            </a:r>
            <a:endParaRPr lang="es-ES_tradnl" sz="2800" dirty="0">
              <a:solidFill>
                <a:srgbClr val="FFD62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850" y="1052513"/>
            <a:ext cx="2376488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alibri"/>
                <a:ea typeface="+mn-ea"/>
                <a:cs typeface="+mn-cs"/>
              </a:rPr>
              <a:t>Policy outcomes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Calibri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alibri"/>
                <a:ea typeface="+mn-ea"/>
                <a:cs typeface="+mn-cs"/>
              </a:rPr>
              <a:t>Improve the </a:t>
            </a:r>
            <a:r>
              <a:rPr lang="en-GB" sz="2000" u="sng" dirty="0">
                <a:latin typeface="Calibri"/>
                <a:ea typeface="+mn-ea"/>
                <a:cs typeface="+mn-cs"/>
              </a:rPr>
              <a:t>policy, constitutional, legal and regulatory framework </a:t>
            </a:r>
            <a:r>
              <a:rPr lang="en-GB" sz="2000" dirty="0">
                <a:latin typeface="Calibri"/>
                <a:ea typeface="+mn-ea"/>
                <a:cs typeface="+mn-cs"/>
              </a:rPr>
              <a:t>within which autonomous and accountable local authorities may be able to operate. </a:t>
            </a:r>
            <a:endParaRPr lang="en-GB" sz="2000" b="1" dirty="0"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80150" y="981075"/>
            <a:ext cx="2668588" cy="3478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Calibri"/>
                <a:ea typeface="+mn-ea"/>
                <a:cs typeface="+mn-cs"/>
              </a:rPr>
              <a:t>Institutional outcomes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Calibri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Calibri"/>
                <a:ea typeface="+mn-ea"/>
                <a:cs typeface="+mn-cs"/>
              </a:rPr>
              <a:t>Improve the </a:t>
            </a:r>
            <a:r>
              <a:rPr lang="en-GB" sz="2000" u="sng" dirty="0">
                <a:latin typeface="Calibri"/>
                <a:ea typeface="+mn-ea"/>
                <a:cs typeface="+mn-cs"/>
              </a:rPr>
              <a:t>institutions of sub-national governance </a:t>
            </a:r>
            <a:r>
              <a:rPr lang="en-GB" sz="2000" dirty="0">
                <a:latin typeface="Calibri"/>
                <a:ea typeface="+mn-ea"/>
                <a:cs typeface="+mn-cs"/>
              </a:rPr>
              <a:t>and public administration, to fulfil the potential development role of Local Authorities, under agreed constitutional and legal frameworks.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98800" y="981075"/>
            <a:ext cx="2952750" cy="378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i="0"/>
              <a:t> </a:t>
            </a:r>
            <a:r>
              <a:rPr lang="en-US" sz="2000" b="1" i="0">
                <a:latin typeface="Calibri" charset="0"/>
              </a:rPr>
              <a:t>sector</a:t>
            </a:r>
            <a:r>
              <a:rPr lang="en-US" sz="2000"/>
              <a:t> </a:t>
            </a:r>
            <a:r>
              <a:rPr lang="en-US" sz="2000" b="1" i="0">
                <a:latin typeface="Calibri" charset="0"/>
              </a:rPr>
              <a:t>development outcomes</a:t>
            </a:r>
            <a:r>
              <a:rPr lang="en-US" sz="2000" i="0">
                <a:latin typeface="Calibri" charset="0"/>
              </a:rPr>
              <a:t>,</a:t>
            </a:r>
          </a:p>
          <a:p>
            <a:pPr eaLnBrk="1" hangingPunct="1"/>
            <a:r>
              <a:rPr lang="en-US" sz="2000" i="0">
                <a:latin typeface="Calibri" charset="0"/>
              </a:rPr>
              <a:t> Support better resourced and more capable local authorities, </a:t>
            </a:r>
          </a:p>
          <a:p>
            <a:pPr eaLnBrk="1" hangingPunct="1"/>
            <a:r>
              <a:rPr lang="en-GB" sz="2000" i="0">
                <a:latin typeface="Calibri" charset="0"/>
              </a:rPr>
              <a:t>including </a:t>
            </a:r>
            <a:r>
              <a:rPr lang="en-GB" sz="2000" i="0" u="sng">
                <a:latin typeface="Calibri" charset="0"/>
              </a:rPr>
              <a:t>empowering Local Authorities</a:t>
            </a:r>
            <a:r>
              <a:rPr lang="en-GB" sz="2000" i="0">
                <a:latin typeface="Calibri" charset="0"/>
              </a:rPr>
              <a:t> to both (i) “localize” and implement national sector programs and (ii) deliver their own local development policies. </a:t>
            </a:r>
            <a:endParaRPr lang="es-ES_tradnl" sz="2000" i="0">
              <a:latin typeface="Calibri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0663" y="5367338"/>
            <a:ext cx="8640762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 smtClean="0">
                <a:latin typeface="Calibri" pitchFamily="34" charset="0"/>
                <a:cs typeface="+mn-cs"/>
              </a:rPr>
              <a:t>FINANCIAL AND NON FINANCIAL (TECHNICAL ASISTANCE, POLICY DIALOGUE, CAPACITY BUILDING)</a:t>
            </a:r>
          </a:p>
        </p:txBody>
      </p:sp>
      <p:sp>
        <p:nvSpPr>
          <p:cNvPr id="18" name="ZoneTexte 10"/>
          <p:cNvSpPr txBox="1"/>
          <p:nvPr/>
        </p:nvSpPr>
        <p:spPr>
          <a:xfrm>
            <a:off x="1908175" y="6457950"/>
            <a:ext cx="6119813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BE" altLang="en-US" sz="2000" b="1" dirty="0" smtClean="0">
                <a:latin typeface="Calibri" pitchFamily="34" charset="0"/>
                <a:cs typeface="+mn-cs"/>
              </a:rPr>
              <a:t>BUDGET SUPPORT + COMPLEMENTARY MEASURES</a:t>
            </a:r>
            <a:endParaRPr lang="en-GB" altLang="en-US" sz="2000" b="1" dirty="0" smtClean="0">
              <a:latin typeface="Calibri" pitchFamily="34" charset="0"/>
              <a:cs typeface="+mn-cs"/>
            </a:endParaRP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 rot="5400000">
            <a:off x="4310856" y="6082507"/>
            <a:ext cx="390525" cy="360362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3E6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0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0"/>
            <a:ext cx="6082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ea typeface="+mj-ea"/>
                <a:cs typeface="+mj-cs"/>
              </a:rPr>
              <a:t>TALD is about partnership CSO-LA</a:t>
            </a:r>
            <a:endParaRPr lang="en-US" sz="2400" b="1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92888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01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28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885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 smtClean="0"/>
              <a:t>MESSAGE 5</a:t>
            </a:r>
            <a:endParaRPr lang="en-US" b="1" i="1" u="sng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008000"/>
                </a:solidFill>
              </a:rPr>
              <a:t>NO BUSINESS AS USUAL APPROACHES TO 	IMPLEMENTATION of a “TALD”</a:t>
            </a: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“Insanity:  doing the same things over and over again and expecting different results”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(A. Einstein)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5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487" y="0"/>
            <a:ext cx="7030088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8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4-04 at 16.4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1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i="0" kern="12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i="0" kern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i="0" kern="1200" dirty="0" smtClean="0"/>
              <a:t>  </a:t>
            </a:r>
            <a:endParaRPr lang="en-US" i="0" kern="1200" dirty="0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684213" y="3573463"/>
            <a:ext cx="2159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eaLnBrk="1" hangingPunct="1"/>
            <a:endParaRPr lang="fr-FR"/>
          </a:p>
        </p:txBody>
      </p:sp>
      <p:grpSp>
        <p:nvGrpSpPr>
          <p:cNvPr id="14340" name="Grouper 1"/>
          <p:cNvGrpSpPr>
            <a:grpSpLocks/>
          </p:cNvGrpSpPr>
          <p:nvPr/>
        </p:nvGrpSpPr>
        <p:grpSpPr bwMode="auto">
          <a:xfrm>
            <a:off x="179388" y="2276475"/>
            <a:ext cx="4257675" cy="3897313"/>
            <a:chOff x="301625" y="3097213"/>
            <a:chExt cx="4257675" cy="3897312"/>
          </a:xfrm>
        </p:grpSpPr>
        <p:sp>
          <p:nvSpPr>
            <p:cNvPr id="14348" name="ZoneTexte 8"/>
            <p:cNvSpPr txBox="1">
              <a:spLocks noChangeArrowheads="1"/>
            </p:cNvSpPr>
            <p:nvPr/>
          </p:nvSpPr>
          <p:spPr bwMode="auto">
            <a:xfrm>
              <a:off x="1387475" y="3097213"/>
              <a:ext cx="1008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>
                <a:defRPr sz="2000" b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>
                <a:defRPr sz="14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fr-FR" sz="2000" b="1" i="0"/>
                <a:t>FROM</a:t>
              </a:r>
            </a:p>
          </p:txBody>
        </p:sp>
        <p:sp>
          <p:nvSpPr>
            <p:cNvPr id="14349" name="ZoneTexte 9"/>
            <p:cNvSpPr txBox="1">
              <a:spLocks noChangeArrowheads="1"/>
            </p:cNvSpPr>
            <p:nvPr/>
          </p:nvSpPr>
          <p:spPr bwMode="auto">
            <a:xfrm>
              <a:off x="301625" y="3516313"/>
              <a:ext cx="4257675" cy="347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>
                <a:defRPr sz="2000" b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>
                <a:defRPr sz="14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lvl="1" eaLnBrk="1" hangingPunct="1"/>
              <a:r>
                <a:rPr lang="en-US">
                  <a:ea typeface="ＭＳ Ｐゴシック" charset="0"/>
                </a:rPr>
                <a:t>A public sector reform process intended to transfer responsibilities, resources and authority from higher to lower levels of government</a:t>
              </a:r>
            </a:p>
            <a:p>
              <a:pPr marL="0" lvl="1" eaLnBrk="1" hangingPunct="1"/>
              <a:r>
                <a:rPr lang="en-US" b="0">
                  <a:solidFill>
                    <a:srgbClr val="0070C0"/>
                  </a:solidFill>
                  <a:ea typeface="ＭＳ Ｐゴシック" charset="0"/>
                </a:rPr>
                <a:t> </a:t>
              </a:r>
            </a:p>
            <a:p>
              <a:pPr marL="0" lvl="1" eaLnBrk="1" hangingPunct="1"/>
              <a:r>
                <a:rPr lang="en-US" b="0">
                  <a:ea typeface="ＭＳ Ｐゴシック" charset="0"/>
                </a:rPr>
                <a:t>(stressing the administrative/ fiscal dimensions of the reforms)</a:t>
              </a:r>
            </a:p>
            <a:p>
              <a:pPr eaLnBrk="1" hangingPunct="1"/>
              <a:endParaRPr lang="fr-FR" sz="2000" i="0"/>
            </a:p>
          </p:txBody>
        </p:sp>
      </p:grpSp>
      <p:grpSp>
        <p:nvGrpSpPr>
          <p:cNvPr id="14341" name="Grouper 3"/>
          <p:cNvGrpSpPr>
            <a:grpSpLocks/>
          </p:cNvGrpSpPr>
          <p:nvPr/>
        </p:nvGrpSpPr>
        <p:grpSpPr bwMode="auto">
          <a:xfrm>
            <a:off x="4787900" y="2205038"/>
            <a:ext cx="4176713" cy="3540125"/>
            <a:chOff x="4783138" y="3124200"/>
            <a:chExt cx="4176712" cy="3540125"/>
          </a:xfrm>
        </p:grpSpPr>
        <p:sp>
          <p:nvSpPr>
            <p:cNvPr id="14346" name="ZoneTexte 11"/>
            <p:cNvSpPr txBox="1">
              <a:spLocks noChangeArrowheads="1"/>
            </p:cNvSpPr>
            <p:nvPr/>
          </p:nvSpPr>
          <p:spPr bwMode="auto">
            <a:xfrm>
              <a:off x="4783138" y="3494088"/>
              <a:ext cx="4176712" cy="3170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>
                <a:defRPr sz="2000" b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>
                <a:defRPr sz="14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marL="0" lvl="1" eaLnBrk="1" hangingPunct="1"/>
              <a:r>
                <a:rPr lang="en-US">
                  <a:ea typeface="ＭＳ Ｐゴシック" charset="0"/>
                </a:rPr>
                <a:t>A political process of  empowerment of people over the public sector through the empowerment of their local governments</a:t>
              </a:r>
            </a:p>
            <a:p>
              <a:pPr marL="0" lvl="1" eaLnBrk="1" hangingPunct="1"/>
              <a:endParaRPr lang="en-US" b="0">
                <a:ea typeface="ＭＳ Ｐゴシック" charset="0"/>
              </a:endParaRPr>
            </a:p>
            <a:p>
              <a:pPr marL="0" lvl="1" eaLnBrk="1" hangingPunct="1"/>
              <a:r>
                <a:rPr lang="en-US" b="0">
                  <a:ea typeface="ＭＳ Ｐゴシック" charset="0"/>
                </a:rPr>
                <a:t> </a:t>
              </a:r>
              <a:br>
                <a:rPr lang="en-US" b="0">
                  <a:ea typeface="ＭＳ Ｐゴシック" charset="0"/>
                </a:rPr>
              </a:br>
              <a:r>
                <a:rPr lang="en-US" b="0">
                  <a:ea typeface="ＭＳ Ｐゴシック" charset="0"/>
                </a:rPr>
                <a:t>(stressing the political/social dimensions of the reforms)</a:t>
              </a:r>
            </a:p>
            <a:p>
              <a:pPr eaLnBrk="1" hangingPunct="1"/>
              <a:endParaRPr lang="fr-FR" sz="2000" i="0"/>
            </a:p>
          </p:txBody>
        </p:sp>
        <p:sp>
          <p:nvSpPr>
            <p:cNvPr id="14347" name="ZoneTexte 12"/>
            <p:cNvSpPr txBox="1">
              <a:spLocks noChangeArrowheads="1"/>
            </p:cNvSpPr>
            <p:nvPr/>
          </p:nvSpPr>
          <p:spPr bwMode="auto">
            <a:xfrm>
              <a:off x="5364163" y="3124200"/>
              <a:ext cx="2305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>
                <a:defRPr sz="2000" b="1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>
                <a:defRPr sz="14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2000" b="1" i="0"/>
                <a:t>TO</a:t>
              </a:r>
            </a:p>
          </p:txBody>
        </p:sp>
      </p:grpSp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107950" y="1196975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400" b="1" dirty="0" smtClean="0"/>
              <a:t>Re</a:t>
            </a:r>
            <a:r>
              <a:rPr lang="en-GB" sz="2400" b="1" dirty="0"/>
              <a:t>-thinking decentralisation and </a:t>
            </a:r>
            <a:r>
              <a:rPr lang="en-US" sz="2400" b="1" dirty="0"/>
              <a:t>the developmental role of local authorities</a:t>
            </a:r>
            <a:endParaRPr lang="en-GB" sz="2400" dirty="0"/>
          </a:p>
          <a:p>
            <a:pPr eaLnBrk="1" hangingPunct="1"/>
            <a:endParaRPr lang="en-GB" sz="2400" b="1" dirty="0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-323850" y="2276475"/>
            <a:ext cx="4916488" cy="2559050"/>
          </a:xfrm>
          <a:prstGeom prst="ellipse">
            <a:avLst/>
          </a:prstGeom>
          <a:noFill/>
          <a:ln w="38100">
            <a:solidFill>
              <a:srgbClr val="FF0000">
                <a:alpha val="85097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4572000" y="2060575"/>
            <a:ext cx="4392613" cy="2559050"/>
          </a:xfrm>
          <a:prstGeom prst="ellipse">
            <a:avLst/>
          </a:prstGeom>
          <a:noFill/>
          <a:ln w="38100">
            <a:solidFill>
              <a:srgbClr val="FF0000">
                <a:alpha val="85097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5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4 at 21.03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07" y="0"/>
            <a:ext cx="7713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686800" cy="784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>
                <a:solidFill>
                  <a:srgbClr val="984807"/>
                </a:solidFill>
                <a:latin typeface="Calibri" charset="0"/>
              </a:rPr>
              <a:t>Extending our perspective on reality…</a:t>
            </a:r>
            <a:r>
              <a:rPr lang="en-US" sz="4000">
                <a:latin typeface="Calibri" charset="0"/>
              </a:rPr>
              <a:t/>
            </a:r>
            <a:br>
              <a:rPr lang="en-US" sz="4000">
                <a:latin typeface="Calibri" charset="0"/>
              </a:rPr>
            </a:br>
            <a:endParaRPr lang="en-US" sz="2900">
              <a:latin typeface="Calibri" charset="0"/>
            </a:endParaRP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1524000" y="3505200"/>
            <a:ext cx="6858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>
              <a:latin typeface="Calibri" charset="0"/>
            </a:endParaRPr>
          </a:p>
        </p:txBody>
      </p:sp>
      <p:pic>
        <p:nvPicPr>
          <p:cNvPr id="20483" name="Picture 3" descr="0. Everything is as you see it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775"/>
            <a:ext cx="6477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6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5 at 13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43" y="0"/>
            <a:ext cx="7108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9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as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957"/>
            <a:ext cx="9144000" cy="61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3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4 at 21.1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-347663"/>
            <a:ext cx="8320088" cy="1125538"/>
          </a:xfrm>
        </p:spPr>
        <p:txBody>
          <a:bodyPr/>
          <a:lstStyle/>
          <a:p>
            <a:pPr>
              <a:defRPr/>
            </a:pPr>
            <a:endParaRPr lang="es-ES" sz="2400" kern="1200" dirty="0">
              <a:solidFill>
                <a:srgbClr val="FFD624"/>
              </a:solidFill>
              <a:ea typeface="+mj-ea"/>
              <a:cs typeface="+mj-cs"/>
            </a:endParaRPr>
          </a:p>
        </p:txBody>
      </p:sp>
      <p:pic>
        <p:nvPicPr>
          <p:cNvPr id="1564675" name="Picture 3" descr="bici-ni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54088"/>
            <a:ext cx="34750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4677" name="Picture 5" descr="bike_boy_small-4718b6dab8db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076700"/>
            <a:ext cx="25400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icycle-silouette-t98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1" y="1976012"/>
            <a:ext cx="4248589" cy="300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2700" y="3744974"/>
            <a:ext cx="1859884" cy="5254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Times New Roman" charset="0"/>
              </a:rPr>
              <a:t>Policies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35517" y="3744913"/>
            <a:ext cx="1941513" cy="5254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s-ES" sz="2800" b="1" i="0" dirty="0">
                <a:solidFill>
                  <a:srgbClr val="FF0000"/>
                </a:solidFill>
                <a:latin typeface="Times New Roman" charset="0"/>
              </a:rPr>
              <a:t>Institutions</a:t>
            </a:r>
          </a:p>
        </p:txBody>
      </p:sp>
    </p:spTree>
    <p:extLst>
      <p:ext uri="{BB962C8B-B14F-4D97-AF65-F5344CB8AC3E}">
        <p14:creationId xmlns:p14="http://schemas.microsoft.com/office/powerpoint/2010/main" val="269937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4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4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04 at 21.2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5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aly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02" y="0"/>
            <a:ext cx="7085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8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Assessing the risks </a:t>
            </a:r>
            <a:endParaRPr lang="en-US" dirty="0"/>
          </a:p>
        </p:txBody>
      </p:sp>
      <p:pic>
        <p:nvPicPr>
          <p:cNvPr id="3" name="Picture 2" descr="calculated risk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6" y="1345507"/>
            <a:ext cx="7844036" cy="55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9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4540"/>
            <a:ext cx="8229600" cy="531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3366FF"/>
                </a:solidFill>
              </a:rPr>
              <a:t>MESSAGE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008000"/>
                </a:solidFill>
              </a:rPr>
              <a:t>NEW TERRITORIAL DYNAMICS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              AND OPPORTUNITIES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 TO CREATE ADDITIONAL WEALTH AND JOBS, 				PROVIDE BETTER SERVICES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                 REDUCE INEQUALITIES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ETC, ETC, ETC…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5953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 equi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318"/>
            <a:ext cx="9144000" cy="64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6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ge mak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330"/>
            <a:ext cx="9144000" cy="38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ertile Uga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8"/>
            <a:ext cx="9144000" cy="6837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7154" y="703385"/>
            <a:ext cx="5226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alibri"/>
                <a:cs typeface="Calibri"/>
              </a:rPr>
              <a:t>Fertile 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2462" y="3829033"/>
            <a:ext cx="1326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SDGs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4923" y="3291654"/>
            <a:ext cx="30186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Good practices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1000" y="5353538"/>
            <a:ext cx="33215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Localisation development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308" y="2597926"/>
            <a:ext cx="28233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Inequalities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7077" y="4257318"/>
            <a:ext cx="29307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Citizen demands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3923" y="5072312"/>
            <a:ext cx="3135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Territories are moving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9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26" y="2540256"/>
            <a:ext cx="5099173" cy="4317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635" y="1394379"/>
            <a:ext cx="7233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3366FF"/>
                </a:solidFill>
              </a:rPr>
              <a:t>MESSAGE </a:t>
            </a:r>
            <a:r>
              <a:rPr lang="en-US" sz="2400" b="1" i="1" u="sng" dirty="0" smtClean="0">
                <a:solidFill>
                  <a:srgbClr val="3366FF"/>
                </a:solidFill>
              </a:rPr>
              <a:t>2</a:t>
            </a:r>
          </a:p>
          <a:p>
            <a:endParaRPr lang="en-US" sz="2400" b="1" i="1" u="sng" dirty="0">
              <a:solidFill>
                <a:srgbClr val="3366FF"/>
              </a:solidFill>
            </a:endParaRPr>
          </a:p>
          <a:p>
            <a:r>
              <a:rPr lang="en-US" sz="2400" b="1" dirty="0" smtClean="0">
                <a:solidFill>
                  <a:srgbClr val="008000"/>
                </a:solidFill>
              </a:rPr>
              <a:t>         NOT </a:t>
            </a:r>
            <a:r>
              <a:rPr lang="en-US" sz="2400" b="1" dirty="0">
                <a:solidFill>
                  <a:srgbClr val="008000"/>
                </a:solidFill>
              </a:rPr>
              <a:t>ALL “TERRITORIAL DEVELOPMENT”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			    DESERVES THIS NAME </a:t>
            </a:r>
            <a:r>
              <a:rPr lang="en-US" b="1" dirty="0">
                <a:solidFill>
                  <a:srgbClr val="008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796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6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THINGS “NOT TO DO”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5798410"/>
          </a:xfrm>
        </p:spPr>
        <p:txBody>
          <a:bodyPr>
            <a:normAutofit/>
          </a:bodyPr>
          <a:lstStyle/>
          <a:p>
            <a:r>
              <a:rPr lang="en-US" dirty="0" smtClean="0"/>
              <a:t>TOP-DOWN / TECHNOCRATIC APPROACHES (e.g. “</a:t>
            </a:r>
            <a:r>
              <a:rPr lang="en-US" dirty="0" err="1" smtClean="0"/>
              <a:t>territorialisation</a:t>
            </a:r>
            <a:r>
              <a:rPr lang="en-US" dirty="0" smtClean="0"/>
              <a:t>” national policies)</a:t>
            </a:r>
          </a:p>
          <a:p>
            <a:r>
              <a:rPr lang="en-US" dirty="0" smtClean="0"/>
              <a:t>SINGLE SECTOR APPROACHES</a:t>
            </a:r>
          </a:p>
          <a:p>
            <a:r>
              <a:rPr lang="en-US" dirty="0" smtClean="0"/>
              <a:t>SUBORDINATING LOCAL ACTORS (in particular local authorities and citizens)</a:t>
            </a:r>
          </a:p>
          <a:p>
            <a:r>
              <a:rPr lang="en-US" dirty="0" smtClean="0"/>
              <a:t>TOO THIN A KNOWLEDGE BASIS</a:t>
            </a:r>
          </a:p>
          <a:p>
            <a:r>
              <a:rPr lang="en-US" dirty="0" smtClean="0"/>
              <a:t>TOO HEAVY RELIANCE ON FUNDING FROM OUTSIDE</a:t>
            </a:r>
          </a:p>
          <a:p>
            <a:r>
              <a:rPr lang="en-US" dirty="0" smtClean="0"/>
              <a:t>SHORT-TERM TIME PERSPECTIVE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58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4-04 at 16.3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5" y="0"/>
            <a:ext cx="8474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8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4-04 at 17.1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70" y="303726"/>
            <a:ext cx="3256512" cy="5218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0341" y="2181306"/>
            <a:ext cx="3685900" cy="26368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MESSAGE 3: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“DNA”  OF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TERRITORIAL DEVELOPMENT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8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1045</Words>
  <Application>Microsoft Macintosh PowerPoint</Application>
  <PresentationFormat>On-screen Show (4:3)</PresentationFormat>
  <Paragraphs>223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TALD SEMINAR Dar es Salaam, 4-6 April 2016</vt:lpstr>
      <vt:lpstr>The ‘fil rouge’  of the seminar</vt:lpstr>
      <vt:lpstr>PowerPoint Presentation</vt:lpstr>
      <vt:lpstr>PowerPoint Presentation</vt:lpstr>
      <vt:lpstr>PowerPoint Presentation</vt:lpstr>
      <vt:lpstr>PowerPoint Presentation</vt:lpstr>
      <vt:lpstr>THINGS “NOT TO DO”</vt:lpstr>
      <vt:lpstr>PowerPoint Presentation</vt:lpstr>
      <vt:lpstr>PowerPoint Presentation</vt:lpstr>
      <vt:lpstr>5 KEY ELEMENTS OF DNA</vt:lpstr>
      <vt:lpstr>PowerPoint Presentation</vt:lpstr>
      <vt:lpstr>PowerPoint Presentation</vt:lpstr>
      <vt:lpstr>Territorial Development is about partnerships</vt:lpstr>
      <vt:lpstr>PowerPoint Presentation</vt:lpstr>
      <vt:lpstr>PowerPoint Presentation</vt:lpstr>
      <vt:lpstr>PowerPoint Presentation</vt:lpstr>
      <vt:lpstr>PowerPoint Presentation</vt:lpstr>
      <vt:lpstr>       Need to for “political economy analysis” LOOKING BEHIND THE FAÇADE … </vt:lpstr>
      <vt:lpstr>Make the iceberg visible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Extending our perspective on reality…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the risks </vt:lpstr>
      <vt:lpstr>PowerPoint Presentation</vt:lpstr>
      <vt:lpstr>PowerPoint Presentation</vt:lpstr>
    </vt:vector>
  </TitlesOfParts>
  <Company>ECDPM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TALD SEMINAR Dar es Salaam, 4-6 April 2016</dc:title>
  <dc:creator>Jean Bossuyt</dc:creator>
  <cp:lastModifiedBy>Jean Bossuyt</cp:lastModifiedBy>
  <cp:revision>42</cp:revision>
  <dcterms:created xsi:type="dcterms:W3CDTF">2016-04-05T05:41:21Z</dcterms:created>
  <dcterms:modified xsi:type="dcterms:W3CDTF">2016-04-06T14:46:45Z</dcterms:modified>
</cp:coreProperties>
</file>