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2" r:id="rId3"/>
    <p:sldMasterId id="2147483682" r:id="rId4"/>
    <p:sldMasterId id="2147483692" r:id="rId5"/>
    <p:sldMasterId id="2147483702" r:id="rId6"/>
    <p:sldMasterId id="2147483720" r:id="rId7"/>
  </p:sldMasterIdLst>
  <p:notesMasterIdLst>
    <p:notesMasterId r:id="rId21"/>
  </p:notesMasterIdLst>
  <p:sldIdLst>
    <p:sldId id="269" r:id="rId8"/>
    <p:sldId id="271" r:id="rId9"/>
    <p:sldId id="391" r:id="rId10"/>
    <p:sldId id="393" r:id="rId11"/>
    <p:sldId id="399" r:id="rId12"/>
    <p:sldId id="319" r:id="rId13"/>
    <p:sldId id="420" r:id="rId14"/>
    <p:sldId id="315" r:id="rId15"/>
    <p:sldId id="421" r:id="rId16"/>
    <p:sldId id="422" r:id="rId17"/>
    <p:sldId id="423" r:id="rId18"/>
    <p:sldId id="424" r:id="rId19"/>
    <p:sldId id="4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8" autoAdjust="0"/>
  </p:normalViewPr>
  <p:slideViewPr>
    <p:cSldViewPr snapToGrid="0" snapToObjects="1">
      <p:cViewPr>
        <p:scale>
          <a:sx n="100" d="100"/>
          <a:sy n="100" d="100"/>
        </p:scale>
        <p:origin x="-3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7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D290-EDDA-6148-A206-81A70DB6C7F7}" type="datetimeFigureOut">
              <a:rPr lang="en-US" smtClean="0"/>
              <a:t>18/09/15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58F4-CAA0-1940-8B02-E9ED16A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Over 30 years of free inputs distribution and interventions by the government have disrupted traditional exchange and trade arrangements, </a:t>
            </a:r>
            <a:r>
              <a:rPr lang="en-US" sz="2000" dirty="0" err="1"/>
              <a:t>consquently</a:t>
            </a:r>
            <a:r>
              <a:rPr lang="en-US" sz="2000" dirty="0"/>
              <a:t> sustainable supply systems need attention for rural development to take 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idea is </a:t>
            </a:r>
            <a:r>
              <a:rPr lang="en-US" sz="2000" dirty="0"/>
              <a:t>that </a:t>
            </a:r>
            <a:r>
              <a:rPr lang="en-US" sz="2000" dirty="0" smtClean="0"/>
              <a:t>the extension workers </a:t>
            </a:r>
            <a:r>
              <a:rPr lang="en-US" sz="2000" dirty="0"/>
              <a:t>will return to their communities to provide certified </a:t>
            </a:r>
            <a:r>
              <a:rPr lang="en-US" sz="2000" dirty="0" smtClean="0"/>
              <a:t>services, </a:t>
            </a:r>
            <a:r>
              <a:rPr lang="en-US" sz="2000" dirty="0"/>
              <a:t> including as agents of </a:t>
            </a:r>
            <a:r>
              <a:rPr lang="en-US" sz="2000" dirty="0" err="1"/>
              <a:t>agrodealers</a:t>
            </a:r>
            <a:r>
              <a:rPr lang="en-US" sz="2000" dirty="0"/>
              <a:t>. A framework covering the scope, components, cost, progress and performance monitoring, linkages to institutions, options for sustainability and contributions from communities need to be elaborated.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0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3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1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This study is funded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The European Union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A Project implemented by CARDNO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77726" y="6449516"/>
            <a:ext cx="1456273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Coordinated by the Government of South Sudan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ages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5492957"/>
            <a:ext cx="969427" cy="95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</a:t>
            </a: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study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490056"/>
            <a:ext cx="784611" cy="805488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56000" y="64495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Coordinated by the Government of Malawi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75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</a:t>
            </a: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study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490056"/>
            <a:ext cx="784611" cy="805488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56000" y="64495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Coordinated by the Government of Malawi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0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</a:t>
            </a: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study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490056"/>
            <a:ext cx="784611" cy="805488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56000" y="64495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Coordinated by the Government of Malawi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63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</a:t>
            </a: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study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490056"/>
            <a:ext cx="784611" cy="805488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56000" y="64495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Coordinated by the Government of Malawi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4"/>
            <a:ext cx="5746750" cy="5133975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7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</a:t>
            </a: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study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43636" y="714356"/>
            <a:ext cx="2392131" cy="522000"/>
          </a:xfrm>
          <a:prstGeom prst="rect">
            <a:avLst/>
          </a:prstGeom>
        </p:spPr>
      </p:pic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CardnoLogo__registered_rgb_st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00555" y="6182286"/>
            <a:ext cx="1649745" cy="360000"/>
          </a:xfrm>
          <a:prstGeom prst="rect">
            <a:avLst/>
          </a:prstGeom>
        </p:spPr>
      </p:pic>
      <p:pic>
        <p:nvPicPr>
          <p:cNvPr id="17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169586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This project is funded 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 userDrawn="1"/>
        </p:nvSpPr>
        <p:spPr bwMode="auto">
          <a:xfrm>
            <a:off x="7452962" y="6554316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A Study implemented by CARDNO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35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4"/>
            <a:ext cx="5746750" cy="5222875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dnoLogo__registered_rgb_st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00555" y="6110278"/>
            <a:ext cx="1649745" cy="360000"/>
          </a:xfrm>
          <a:prstGeom prst="rect">
            <a:avLst/>
          </a:prstGeom>
        </p:spPr>
      </p:pic>
      <p:pic>
        <p:nvPicPr>
          <p:cNvPr id="6" name="Image 2" descr="Description: Description: flag_2colors"/>
          <p:cNvPicPr>
            <a:picLocks noChangeAspect="1" noChangeArrowheads="1"/>
          </p:cNvPicPr>
          <p:nvPr userDrawn="1"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" y="6097578"/>
            <a:ext cx="508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475875" y="6418253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This study is funded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The European Union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452962" y="6482308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kern="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cs typeface="Arial" pitchFamily="34" charset="0"/>
              </a:rPr>
              <a:t>A Study implemented by CARDNO</a:t>
            </a:r>
            <a:endParaRPr kumimoji="0" lang="en-US" sz="1800" b="0" i="0" u="none" strike="noStrike" kern="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ACF0-E303-8A49-AC5D-CE53D899398C}" type="datetimeFigureOut">
              <a:rPr lang="en-US" smtClean="0"/>
              <a:t>18/09/15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5FE4-BCBB-D64C-8E91-9DC6305B2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86" y="1904909"/>
            <a:ext cx="3759890" cy="2755991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700" dirty="0" smtClean="0"/>
              <a:t>European Union Rural Development </a:t>
            </a:r>
            <a:r>
              <a:rPr lang="en-US" sz="2700" dirty="0" err="1" smtClean="0"/>
              <a:t>Programme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Angus Graham &amp; </a:t>
            </a:r>
            <a:r>
              <a:rPr lang="en-AU" sz="1600" dirty="0" err="1" smtClean="0">
                <a:latin typeface="Arial" charset="0"/>
                <a:ea typeface="+mn-ea"/>
                <a:cs typeface="Arial" charset="0"/>
              </a:rPr>
              <a:t>Omotayo</a:t>
            </a: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AU" sz="1600" dirty="0" err="1" smtClean="0">
                <a:latin typeface="Arial" charset="0"/>
                <a:ea typeface="+mn-ea"/>
                <a:cs typeface="Arial" charset="0"/>
              </a:rPr>
              <a:t>Alabi</a:t>
            </a:r>
            <a:r>
              <a:rPr lang="en-AU" sz="1600" dirty="0">
                <a:latin typeface="Arial" charset="0"/>
                <a:ea typeface="+mn-ea"/>
                <a:cs typeface="Arial" charset="0"/>
              </a:rPr>
              <a:t> </a:t>
            </a: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2015</a:t>
            </a:r>
            <a:r>
              <a:rPr lang="en-AU" sz="1600" dirty="0">
                <a:latin typeface="Arial" charset="0"/>
                <a:ea typeface="+mn-ea"/>
                <a:cs typeface="Arial" charset="0"/>
              </a:rPr>
              <a:t>/362-919 </a:t>
            </a: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SORUDEV</a:t>
            </a:r>
            <a:r>
              <a:rPr lang="en-AU" sz="1600" dirty="0">
                <a:latin typeface="Arial" charset="0"/>
                <a:ea typeface="+mn-ea"/>
                <a:cs typeface="Arial" charset="0"/>
              </a:rPr>
              <a:t>, ZEAT-BEAD and </a:t>
            </a: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FSTP</a:t>
            </a:r>
            <a:endParaRPr lang="en-AU" sz="1600" dirty="0"/>
          </a:p>
        </p:txBody>
      </p:sp>
      <p:sp>
        <p:nvSpPr>
          <p:cNvPr id="1094" name="AutoShape 70"/>
          <p:cNvSpPr>
            <a:spLocks noChangeAspect="1" noChangeArrowheads="1" noTextEdit="1"/>
          </p:cNvSpPr>
          <p:nvPr/>
        </p:nvSpPr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988F86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D95E00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16123" y="1914171"/>
            <a:ext cx="3547384" cy="101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    South Sudan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84" y="160591"/>
            <a:ext cx="4125016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Juba,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10 September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2184" y="1297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91201" y="5054600"/>
            <a:ext cx="3348038" cy="1052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Presented to the Donor working group on agriculture and livelihoods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3584" y="3074848"/>
            <a:ext cx="2092016" cy="17543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     Outline</a:t>
            </a:r>
            <a:endParaRPr lang="en-GB" sz="1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Situation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Structure </a:t>
            </a: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chemeClr val="bg1"/>
                </a:solidFill>
              </a:rPr>
              <a:t>Wau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resolution </a:t>
            </a: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Key elements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448012" y="1895178"/>
            <a:ext cx="5695988" cy="299432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Improving the availability and accessibility of inputs  </a:t>
            </a:r>
          </a:p>
          <a:p>
            <a:r>
              <a:rPr lang="en-US" sz="1800" dirty="0" smtClean="0"/>
              <a:t>     (suppliers / agro</a:t>
            </a:r>
            <a:r>
              <a:rPr lang="en-US" sz="1800" dirty="0"/>
              <a:t>-dealers </a:t>
            </a:r>
            <a:r>
              <a:rPr lang="en-US" sz="1800" dirty="0" smtClean="0"/>
              <a:t>and </a:t>
            </a:r>
            <a:r>
              <a:rPr lang="en-US" sz="1800" dirty="0"/>
              <a:t>their </a:t>
            </a:r>
            <a:r>
              <a:rPr lang="en-US" sz="1800" dirty="0" smtClean="0"/>
              <a:t>agents)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 smtClean="0"/>
              <a:t>suitability</a:t>
            </a: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 smtClean="0"/>
              <a:t>variety</a:t>
            </a: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 smtClean="0"/>
              <a:t>availability </a:t>
            </a: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terms of </a:t>
            </a:r>
            <a:r>
              <a:rPr lang="en-US" sz="1800" dirty="0" smtClean="0"/>
              <a:t>trade </a:t>
            </a: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quality and </a:t>
            </a:r>
            <a:r>
              <a:rPr lang="en-US" sz="1800" dirty="0" smtClean="0"/>
              <a:t>specialization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x-none" sz="1800" dirty="0" smtClean="0"/>
          </a:p>
          <a:p>
            <a:pPr marL="285750" indent="-285750">
              <a:buFont typeface="Arial"/>
              <a:buChar char="•"/>
            </a:pPr>
            <a:endParaRPr lang="en-AU" sz="1800" dirty="0" smtClean="0"/>
          </a:p>
          <a:p>
            <a:pPr marL="285750" indent="-285750">
              <a:buFont typeface="Arial"/>
              <a:buChar char="•"/>
            </a:pPr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Increasing production through: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5</a:t>
            </a:r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0" y="5003800"/>
            <a:ext cx="55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the creation of an expanded network of vetted </a:t>
            </a:r>
            <a:r>
              <a:rPr lang="en-US" dirty="0" smtClean="0"/>
              <a:t>agro-dealers </a:t>
            </a:r>
            <a:r>
              <a:rPr lang="en-US" dirty="0"/>
              <a:t>linked to accredited suppliers of inputs that meet area specific needs of farmers (specification and price) to  increase production and marketing.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5400" y="5003800"/>
            <a:ext cx="8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FAO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448012" y="1895178"/>
            <a:ext cx="5695988" cy="299432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Stimulating </a:t>
            </a:r>
            <a:r>
              <a:rPr lang="en-US" sz="1800" dirty="0"/>
              <a:t>market demand for products  </a:t>
            </a:r>
          </a:p>
          <a:p>
            <a:r>
              <a:rPr lang="en-US" sz="1800" dirty="0" smtClean="0"/>
              <a:t>     (selected value chain activities)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x-none" sz="1800" dirty="0"/>
              <a:t>c</a:t>
            </a:r>
            <a:r>
              <a:rPr lang="x-none" sz="1800" dirty="0" smtClean="0"/>
              <a:t>ereals and grains</a:t>
            </a:r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g</a:t>
            </a:r>
            <a:r>
              <a:rPr lang="x-none" sz="1800" dirty="0" smtClean="0"/>
              <a:t>roundnuts</a:t>
            </a:r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l</a:t>
            </a:r>
            <a:r>
              <a:rPr lang="x-none" sz="1800" dirty="0" smtClean="0"/>
              <a:t>ivestock</a:t>
            </a:r>
          </a:p>
          <a:p>
            <a:pPr marL="285750" indent="-285750">
              <a:buFont typeface="Lucida Grande"/>
              <a:buChar char="-"/>
            </a:pPr>
            <a:r>
              <a:rPr lang="x-none" sz="1800" dirty="0"/>
              <a:t>h</a:t>
            </a:r>
            <a:r>
              <a:rPr lang="x-none" sz="1800" dirty="0" smtClean="0"/>
              <a:t>ides and skins</a:t>
            </a:r>
          </a:p>
          <a:p>
            <a:pPr marL="285750" indent="-285750">
              <a:buFont typeface="Arial"/>
              <a:buChar char="•"/>
            </a:pPr>
            <a:endParaRPr lang="x-none" sz="1800" dirty="0" smtClean="0"/>
          </a:p>
          <a:p>
            <a:pPr marL="285750" indent="-285750">
              <a:buFont typeface="Arial"/>
              <a:buChar char="•"/>
            </a:pPr>
            <a:endParaRPr lang="en-AU" sz="1800" dirty="0" smtClean="0"/>
          </a:p>
          <a:p>
            <a:pPr marL="285750" indent="-285750">
              <a:buFont typeface="Arial"/>
              <a:buChar char="•"/>
            </a:pPr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Increasing production through: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5</a:t>
            </a:r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0" y="5003800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Raise quality </a:t>
            </a:r>
            <a:r>
              <a:rPr lang="en-US" dirty="0"/>
              <a:t>/ value of product </a:t>
            </a:r>
            <a:r>
              <a:rPr lang="en-US" dirty="0" smtClean="0"/>
              <a:t>at source, reduce </a:t>
            </a:r>
            <a:r>
              <a:rPr lang="en-US" dirty="0"/>
              <a:t>losses and wastage, and </a:t>
            </a:r>
            <a:r>
              <a:rPr lang="en-US" dirty="0" smtClean="0"/>
              <a:t>increase farm earnings.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3800" y="5003800"/>
            <a:ext cx="83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GIZ UNIDO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56000" y="5816600"/>
            <a:ext cx="489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the creation of </a:t>
            </a:r>
            <a:r>
              <a:rPr lang="en-US" dirty="0" smtClean="0"/>
              <a:t>a rural financing network</a:t>
            </a:r>
          </a:p>
          <a:p>
            <a:r>
              <a:rPr lang="en-US" dirty="0" smtClean="0"/>
              <a:t>that is farmer focused, locally adapted.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3800" y="5816600"/>
            <a:ext cx="8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FAO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96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448012" y="1895178"/>
            <a:ext cx="5695988" cy="299432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Reducing cost of access to markets</a:t>
            </a:r>
            <a:r>
              <a:rPr lang="en-US" sz="1800" dirty="0"/>
              <a:t> </a:t>
            </a:r>
          </a:p>
          <a:p>
            <a:r>
              <a:rPr lang="en-US" sz="1800" dirty="0" smtClean="0"/>
              <a:t>     (key infrastructures)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f</a:t>
            </a:r>
            <a:r>
              <a:rPr lang="x-none" sz="1800" dirty="0" smtClean="0"/>
              <a:t>eeder roads</a:t>
            </a:r>
          </a:p>
          <a:p>
            <a:pPr marL="285750" indent="-285750">
              <a:buFont typeface="Lucida Grande"/>
              <a:buChar char="-"/>
            </a:pPr>
            <a:r>
              <a:rPr lang="en-US" sz="1800" dirty="0"/>
              <a:t>w</a:t>
            </a:r>
            <a:r>
              <a:rPr lang="x-none" sz="1800" dirty="0" smtClean="0"/>
              <a:t>arehouses</a:t>
            </a:r>
          </a:p>
          <a:p>
            <a:pPr marL="285750" indent="-285750">
              <a:buFont typeface="Lucida Grande"/>
              <a:buChar char="-"/>
            </a:pPr>
            <a:r>
              <a:rPr lang="x-none" sz="1800" dirty="0"/>
              <a:t>p</a:t>
            </a:r>
            <a:r>
              <a:rPr lang="x-none" sz="1800" dirty="0" smtClean="0"/>
              <a:t>rocessing facilities</a:t>
            </a:r>
          </a:p>
          <a:p>
            <a:pPr marL="285750" indent="-285750">
              <a:buFont typeface="Lucida Grande"/>
              <a:buChar char="-"/>
            </a:pPr>
            <a:r>
              <a:rPr lang="x-none" sz="1800" dirty="0" smtClean="0"/>
              <a:t>information</a:t>
            </a:r>
          </a:p>
          <a:p>
            <a:pPr marL="285750" indent="-285750">
              <a:buFont typeface="Arial"/>
              <a:buChar char="•"/>
            </a:pPr>
            <a:endParaRPr lang="x-none" sz="1800" dirty="0" smtClean="0"/>
          </a:p>
          <a:p>
            <a:endParaRPr lang="en-AU" sz="1800" dirty="0" smtClean="0"/>
          </a:p>
          <a:p>
            <a:pPr marL="285750" indent="-285750">
              <a:buFont typeface="Arial"/>
              <a:buChar char="•"/>
            </a:pPr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Increasing marketing through: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6c.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000" y="5003800"/>
            <a:ext cx="55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 feeder </a:t>
            </a:r>
            <a:r>
              <a:rPr lang="en-US" dirty="0"/>
              <a:t>roads that pass through production areas so as to link them to markets close to intersections with trunk </a:t>
            </a:r>
            <a:r>
              <a:rPr lang="en-US" dirty="0" smtClean="0"/>
              <a:t>roads.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3800" y="5003800"/>
            <a:ext cx="88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UNOPS</a:t>
            </a:r>
          </a:p>
          <a:p>
            <a:r>
              <a:rPr lang="en-AU" dirty="0" smtClean="0"/>
              <a:t>WFP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26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14712" y="1012125"/>
            <a:ext cx="5429288" cy="537275"/>
          </a:xfrm>
        </p:spPr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5e.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00430" y="1626217"/>
            <a:ext cx="5643570" cy="3505200"/>
          </a:xfrm>
        </p:spPr>
        <p:txBody>
          <a:bodyPr>
            <a:noAutofit/>
          </a:bodyPr>
          <a:lstStyle/>
          <a:p>
            <a:pPr marL="285750" indent="-285750">
              <a:buFont typeface="Lucida Grande"/>
              <a:buChar char="-"/>
            </a:pPr>
            <a:r>
              <a:rPr lang="en-AU" sz="1800" dirty="0" smtClean="0"/>
              <a:t>International community must start to work on sustainability and not only limited humanitarian responses. 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Pending a peace agreement, a new political framework needs reactivation with building of institutional resilience.</a:t>
            </a:r>
          </a:p>
          <a:p>
            <a:pPr marL="285750" indent="-285750">
              <a:buFontTx/>
              <a:buChar char="-"/>
            </a:pPr>
            <a:r>
              <a:rPr lang="en-AU" sz="1800" dirty="0"/>
              <a:t>A supporting environment conducive to collaboration and coordination among multiple </a:t>
            </a:r>
            <a:r>
              <a:rPr lang="en-AU" sz="1800" dirty="0" smtClean="0"/>
              <a:t>agencies </a:t>
            </a:r>
            <a:r>
              <a:rPr lang="en-AU" sz="1800" dirty="0"/>
              <a:t>is </a:t>
            </a:r>
            <a:r>
              <a:rPr lang="en-AU" sz="1800" dirty="0" smtClean="0"/>
              <a:t>needed. </a:t>
            </a:r>
            <a:endParaRPr lang="en-AU" sz="1800" dirty="0"/>
          </a:p>
          <a:p>
            <a:pPr marL="285750" indent="-285750">
              <a:buFontTx/>
              <a:buChar char="-"/>
            </a:pPr>
            <a:r>
              <a:rPr lang="en-AU" sz="1800" dirty="0"/>
              <a:t>F</a:t>
            </a:r>
            <a:r>
              <a:rPr lang="en-AU" sz="1800" dirty="0" smtClean="0"/>
              <a:t>orums need to be designed and developed, and information and lessons learned shared.</a:t>
            </a:r>
            <a:endParaRPr lang="en-AU" sz="1800" i="1" dirty="0" smtClean="0"/>
          </a:p>
          <a:p>
            <a:pPr marL="285750" indent="-285750">
              <a:buFontTx/>
              <a:buChar char="-"/>
            </a:pPr>
            <a:r>
              <a:rPr lang="en-AU" sz="1800" dirty="0" smtClean="0"/>
              <a:t>Coverage </a:t>
            </a:r>
            <a:r>
              <a:rPr lang="en-AU" sz="1800" dirty="0"/>
              <a:t>and breath of information </a:t>
            </a:r>
            <a:r>
              <a:rPr lang="en-AU" sz="1800" dirty="0" smtClean="0"/>
              <a:t>systems needs to be expanded and records of results improved.</a:t>
            </a:r>
            <a:endParaRPr lang="en-AU" sz="1800" dirty="0"/>
          </a:p>
          <a:p>
            <a:pPr marL="285750" indent="-285750">
              <a:buFontTx/>
              <a:buChar char="-"/>
            </a:pPr>
            <a:endParaRPr lang="en-AU" sz="1600" dirty="0" smtClean="0"/>
          </a:p>
          <a:p>
            <a:endParaRPr lang="en-AU" sz="1600" dirty="0" smtClean="0"/>
          </a:p>
          <a:p>
            <a:r>
              <a:rPr lang="en-AU" sz="1600" dirty="0" smtClean="0"/>
              <a:t>-</a:t>
            </a:r>
          </a:p>
          <a:p>
            <a:r>
              <a:rPr lang="en-AU" sz="1600" dirty="0" smtClean="0"/>
              <a:t>-</a:t>
            </a:r>
            <a:endParaRPr lang="en-AU" sz="1600" dirty="0"/>
          </a:p>
          <a:p>
            <a:endParaRPr lang="en-AU" sz="1600" dirty="0"/>
          </a:p>
        </p:txBody>
      </p:sp>
      <p:sp>
        <p:nvSpPr>
          <p:cNvPr id="10" name="Rectangle 9"/>
          <p:cNvSpPr/>
          <p:nvPr/>
        </p:nvSpPr>
        <p:spPr>
          <a:xfrm>
            <a:off x="190500" y="2270821"/>
            <a:ext cx="293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</a:t>
            </a:r>
            <a:r>
              <a:rPr lang="en-GB" dirty="0" smtClean="0">
                <a:solidFill>
                  <a:srgbClr val="FFFFFF"/>
                </a:solidFill>
              </a:rPr>
              <a:t>hematic evaluation areas?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What questions should we be asking?</a:t>
            </a:r>
          </a:p>
          <a:p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6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21100" y="1040081"/>
            <a:ext cx="5208618" cy="598219"/>
          </a:xfrm>
        </p:spPr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00430" y="2200294"/>
            <a:ext cx="5643570" cy="1965306"/>
          </a:xfrm>
        </p:spPr>
        <p:txBody>
          <a:bodyPr>
            <a:noAutofit/>
          </a:bodyPr>
          <a:lstStyle/>
          <a:p>
            <a:r>
              <a:rPr lang="en-AU" sz="1800" dirty="0" smtClean="0"/>
              <a:t>War of Independence.</a:t>
            </a:r>
          </a:p>
          <a:p>
            <a:r>
              <a:rPr lang="en-AU" sz="1800" dirty="0" smtClean="0"/>
              <a:t>Comprehensive Peace Agreement.</a:t>
            </a:r>
          </a:p>
          <a:p>
            <a:r>
              <a:rPr lang="en-AU" sz="1800" dirty="0" smtClean="0"/>
              <a:t>Referendum and emergence of a New State in 2012.</a:t>
            </a:r>
          </a:p>
          <a:p>
            <a:r>
              <a:rPr lang="en-AU" sz="1800" dirty="0" smtClean="0"/>
              <a:t>Facilitated support to new government.</a:t>
            </a:r>
          </a:p>
          <a:p>
            <a:r>
              <a:rPr lang="en-AU" sz="1800" dirty="0" smtClean="0"/>
              <a:t>Establishment of new institutions and policies.</a:t>
            </a:r>
          </a:p>
          <a:p>
            <a:r>
              <a:rPr lang="en-AU" sz="1800" dirty="0" smtClean="0"/>
              <a:t>Infrastructure development and Livelihoods support.</a:t>
            </a:r>
          </a:p>
          <a:p>
            <a:r>
              <a:rPr lang="en-AU" sz="1800" dirty="0" smtClean="0"/>
              <a:t>New crisis in December 2013.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695700" y="1960424"/>
            <a:ext cx="5448300" cy="2852876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800" dirty="0" err="1" smtClean="0"/>
              <a:t>Equatoria</a:t>
            </a:r>
            <a:r>
              <a:rPr lang="en-AU" sz="1800" dirty="0" smtClean="0"/>
              <a:t> 		     (</a:t>
            </a:r>
            <a:r>
              <a:rPr lang="en-AU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Green</a:t>
            </a:r>
            <a:r>
              <a:rPr lang="en-AU" sz="1800" dirty="0"/>
              <a:t> </a:t>
            </a:r>
            <a:r>
              <a:rPr lang="en-AU" sz="1800" dirty="0" smtClean="0"/>
              <a:t>- stable)</a:t>
            </a:r>
          </a:p>
          <a:p>
            <a:r>
              <a:rPr lang="en-AU" sz="1800" dirty="0" smtClean="0"/>
              <a:t>Investment led </a:t>
            </a:r>
          </a:p>
          <a:p>
            <a:endParaRPr lang="en-AU" sz="1800" dirty="0" smtClean="0"/>
          </a:p>
          <a:p>
            <a:pPr marL="285750" indent="-285750">
              <a:buFont typeface="Arial"/>
              <a:buChar char="•"/>
            </a:pPr>
            <a:r>
              <a:rPr lang="en-AU" sz="1800" dirty="0" smtClean="0"/>
              <a:t>Greater </a:t>
            </a:r>
            <a:r>
              <a:rPr lang="en-AU" sz="1800" dirty="0"/>
              <a:t>Bahr el </a:t>
            </a:r>
            <a:r>
              <a:rPr lang="en-AU" sz="1800" dirty="0" smtClean="0"/>
              <a:t>Ghazal 	     (</a:t>
            </a:r>
            <a:r>
              <a:rPr lang="en-AU" sz="1800" dirty="0">
                <a:solidFill>
                  <a:srgbClr val="C3D69B"/>
                </a:solidFill>
              </a:rPr>
              <a:t>Green</a:t>
            </a:r>
            <a:r>
              <a:rPr lang="en-AU" sz="1800" dirty="0"/>
              <a:t> </a:t>
            </a:r>
            <a:r>
              <a:rPr lang="en-AU" sz="1800" dirty="0" smtClean="0"/>
              <a:t>- less </a:t>
            </a:r>
            <a:r>
              <a:rPr lang="en-AU" sz="1800" dirty="0"/>
              <a:t>stable</a:t>
            </a:r>
            <a:r>
              <a:rPr lang="en-AU" sz="1800" dirty="0" smtClean="0"/>
              <a:t>)</a:t>
            </a:r>
          </a:p>
          <a:p>
            <a:r>
              <a:rPr lang="en-AU" sz="1800" dirty="0" smtClean="0"/>
              <a:t>Transition</a:t>
            </a:r>
          </a:p>
          <a:p>
            <a:endParaRPr lang="en-AU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Greater Upper Nile </a:t>
            </a:r>
            <a:r>
              <a:rPr lang="en-US" sz="1800" dirty="0" smtClean="0">
                <a:solidFill>
                  <a:schemeClr val="bg1"/>
                </a:solidFill>
              </a:rPr>
              <a:t>	    (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Emergency </a:t>
            </a:r>
            <a:r>
              <a:rPr lang="en-US" sz="1800" dirty="0" smtClean="0">
                <a:solidFill>
                  <a:schemeClr val="bg1"/>
                </a:solidFill>
              </a:rPr>
              <a:t>– critical)</a:t>
            </a:r>
          </a:p>
          <a:p>
            <a:r>
              <a:rPr lang="en-AU" sz="1800" dirty="0" smtClean="0"/>
              <a:t> Life saving support</a:t>
            </a:r>
          </a:p>
          <a:p>
            <a:endParaRPr lang="en-AU" sz="1800" dirty="0" smtClean="0"/>
          </a:p>
          <a:p>
            <a:endParaRPr lang="en-AU" sz="18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95700" y="1098147"/>
            <a:ext cx="5448300" cy="5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Situation: Three Zones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0" y="2197100"/>
            <a:ext cx="3124033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b="1" u="sng" dirty="0" smtClean="0"/>
              <a:t>CONTIGUOUS AND INTEGRATED </a:t>
            </a:r>
          </a:p>
          <a:p>
            <a:pPr algn="ctr"/>
            <a:r>
              <a:rPr lang="en-AU" sz="1400" b="1" u="sng" dirty="0" smtClean="0"/>
              <a:t>AGENDA</a:t>
            </a:r>
          </a:p>
          <a:p>
            <a:endParaRPr lang="en-AU" sz="1400" b="1" u="sng" dirty="0" smtClean="0"/>
          </a:p>
          <a:p>
            <a:pPr marL="285750" indent="-285750">
              <a:buFont typeface="Arial"/>
              <a:buChar char="•"/>
            </a:pPr>
            <a:r>
              <a:rPr lang="en-AU" sz="1400" dirty="0"/>
              <a:t>Institutional development</a:t>
            </a:r>
          </a:p>
          <a:p>
            <a:pPr marL="285750" indent="-285750">
              <a:buFont typeface="Arial"/>
              <a:buChar char="•"/>
            </a:pPr>
            <a:r>
              <a:rPr lang="en-AU" sz="1400" dirty="0"/>
              <a:t>Sector transformation</a:t>
            </a:r>
          </a:p>
          <a:p>
            <a:pPr marL="285750" indent="-285750">
              <a:buFont typeface="Arial"/>
              <a:buChar char="•"/>
            </a:pPr>
            <a:r>
              <a:rPr lang="en-AU" sz="1400" dirty="0"/>
              <a:t>Economic growth</a:t>
            </a:r>
          </a:p>
          <a:p>
            <a:pPr marL="285750" indent="-285750">
              <a:buFont typeface="Arial"/>
              <a:buChar char="•"/>
            </a:pPr>
            <a:r>
              <a:rPr lang="en-AU" sz="1400" dirty="0"/>
              <a:t>Food and nutrition security</a:t>
            </a:r>
          </a:p>
          <a:p>
            <a:pPr marL="285750" indent="-285750">
              <a:buFont typeface="Arial"/>
              <a:buChar char="•"/>
            </a:pPr>
            <a:r>
              <a:rPr lang="en-AU" sz="1400" dirty="0" smtClean="0"/>
              <a:t>Relief and recovery</a:t>
            </a:r>
          </a:p>
          <a:p>
            <a:endParaRPr lang="en-AU" sz="1400" dirty="0"/>
          </a:p>
          <a:p>
            <a:pPr marL="285750" indent="-285750">
              <a:buFont typeface="Arial"/>
              <a:buChar char="•"/>
            </a:pPr>
            <a:endParaRPr lang="en-AU" sz="1400" dirty="0"/>
          </a:p>
          <a:p>
            <a:pPr marL="285750" indent="-285750">
              <a:buFont typeface="Arial"/>
              <a:buChar char="•"/>
            </a:pPr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50310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500430" y="2110536"/>
            <a:ext cx="5429288" cy="2154376"/>
          </a:xfrm>
        </p:spPr>
        <p:txBody>
          <a:bodyPr>
            <a:noAutofit/>
          </a:bodyPr>
          <a:lstStyle/>
          <a:p>
            <a:r>
              <a:rPr lang="en-AU" sz="1600" dirty="0" smtClean="0"/>
              <a:t>THREE COMPONENTS:</a:t>
            </a:r>
          </a:p>
          <a:p>
            <a:endParaRPr lang="en-AU" sz="1600" dirty="0"/>
          </a:p>
          <a:p>
            <a:r>
              <a:rPr lang="en-AU" sz="1600" dirty="0" smtClean="0"/>
              <a:t>1. </a:t>
            </a:r>
            <a:r>
              <a:rPr lang="en-AU" sz="1600" dirty="0" err="1" smtClean="0"/>
              <a:t>Zonal</a:t>
            </a:r>
            <a:r>
              <a:rPr lang="en-AU" sz="1600" dirty="0" smtClean="0"/>
              <a:t> Effort </a:t>
            </a:r>
            <a:r>
              <a:rPr lang="en-AU" sz="1600" dirty="0"/>
              <a:t>for Agricultural Transformation </a:t>
            </a:r>
            <a:endParaRPr lang="en-AU" sz="1600" dirty="0" smtClean="0"/>
          </a:p>
          <a:p>
            <a:pPr marL="342900" indent="-342900">
              <a:buAutoNum type="arabicPeriod"/>
            </a:pPr>
            <a:endParaRPr lang="en-AU" sz="1600" dirty="0" smtClean="0"/>
          </a:p>
          <a:p>
            <a:r>
              <a:rPr lang="en-AU" sz="1600" dirty="0" smtClean="0"/>
              <a:t>2. South </a:t>
            </a:r>
            <a:r>
              <a:rPr lang="en-AU" sz="1600" dirty="0"/>
              <a:t>Sudan Rural Development </a:t>
            </a:r>
            <a:endParaRPr lang="en-AU" sz="1600" dirty="0" smtClean="0"/>
          </a:p>
          <a:p>
            <a:endParaRPr lang="en-AU" sz="1600" dirty="0" smtClean="0"/>
          </a:p>
          <a:p>
            <a:r>
              <a:rPr lang="en-AU" sz="1600" dirty="0" smtClean="0"/>
              <a:t>3. Food Security </a:t>
            </a:r>
            <a:r>
              <a:rPr lang="en-AU" sz="1600" dirty="0"/>
              <a:t>Thematic </a:t>
            </a:r>
            <a:r>
              <a:rPr lang="en-AU" sz="1600" dirty="0" smtClean="0"/>
              <a:t>Programme</a:t>
            </a:r>
          </a:p>
          <a:p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95700" y="1021947"/>
            <a:ext cx="5234018" cy="616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Programme Structure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102" y="2651158"/>
            <a:ext cx="17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ZEAT</a:t>
            </a:r>
            <a:r>
              <a:rPr lang="en-AU" dirty="0">
                <a:solidFill>
                  <a:schemeClr val="bg1"/>
                </a:solidFill>
              </a:rPr>
              <a:t>-BEAD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102" y="3260758"/>
            <a:ext cx="17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FF"/>
                </a:solidFill>
              </a:rPr>
              <a:t>SORUDEV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102" y="3814756"/>
            <a:ext cx="17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FF"/>
                </a:solidFill>
              </a:rPr>
              <a:t>FSTP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8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08442"/>
              </p:ext>
            </p:extLst>
          </p:nvPr>
        </p:nvGraphicFramePr>
        <p:xfrm>
          <a:off x="215901" y="939798"/>
          <a:ext cx="8775699" cy="5003761"/>
        </p:xfrm>
        <a:graphic>
          <a:graphicData uri="http://schemas.openxmlformats.org/drawingml/2006/table">
            <a:tbl>
              <a:tblPr firstRow="1" firstCol="1" bandRow="1"/>
              <a:tblGrid>
                <a:gridCol w="4267199"/>
                <a:gridCol w="2840494"/>
                <a:gridCol w="1668006"/>
              </a:tblGrid>
              <a:tr h="198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Arrangements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 Contribution (EUR)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Security Policy, Planning, Programming and Decision Making in Southern Sudan Improved (AFIS)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FAO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Increased smallholders’ agricultural production in selected project areas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contracts + Grant Agreements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00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Feeder road network and state roads maintenance capacity increased in selected states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(WFP)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provided to formulation of national policies and standards and enhanced coordination capacities of central and State Governments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Contract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(FAO)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 of agricultural and livestock inputs and services expanded on a sustainable basis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(FAO)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4D0"/>
                    </a:solidFill>
                  </a:tcPr>
                </a:tc>
              </a:tr>
              <a:tr h="28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Delegation Agreement (GIZ)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7132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Enhanced local value addition and strengthened value chains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(UNIDO)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Grant Agreement (4 NGOs) 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Improved basic technical, literacy and numeracy skills among small holder, families and community members in agro pastoralist settings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(FAO)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84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Increased in trades and marketing volume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 Agreement (UNOPS)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38,000,000</a:t>
                      </a:r>
                    </a:p>
                  </a:txBody>
                  <a:tcPr marL="11673" marR="11673" marT="11673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22843" y="156092"/>
            <a:ext cx="7543824" cy="6429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F7F7F"/>
                </a:solidFill>
              </a:rPr>
              <a:t>EU Rural Development Actions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2843" y="295792"/>
            <a:ext cx="7543824" cy="6429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F7F7F"/>
                </a:solidFill>
              </a:rPr>
              <a:t>EU Partners in Four States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1024443" y="1244600"/>
            <a:ext cx="7060083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53239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714712" y="1895178"/>
            <a:ext cx="5429288" cy="2410122"/>
          </a:xfrm>
        </p:spPr>
        <p:txBody>
          <a:bodyPr>
            <a:noAutofit/>
          </a:bodyPr>
          <a:lstStyle/>
          <a:p>
            <a:r>
              <a:rPr lang="en-AU" sz="1800" dirty="0" smtClean="0"/>
              <a:t>Among Implementing Partners </a:t>
            </a:r>
          </a:p>
          <a:p>
            <a:r>
              <a:rPr lang="en-AU" sz="1800" dirty="0" smtClean="0"/>
              <a:t>Quarterly </a:t>
            </a:r>
            <a:r>
              <a:rPr lang="en-AU" sz="1800" dirty="0"/>
              <a:t>review </a:t>
            </a:r>
            <a:r>
              <a:rPr lang="en-AU" sz="1800" dirty="0" smtClean="0"/>
              <a:t>Meeting</a:t>
            </a:r>
            <a:endParaRPr lang="en-AU" sz="1800" dirty="0"/>
          </a:p>
          <a:p>
            <a:endParaRPr lang="en-AU" sz="1800" dirty="0" smtClean="0"/>
          </a:p>
          <a:p>
            <a:r>
              <a:rPr lang="en-AU" sz="1800" dirty="0"/>
              <a:t>Issue:  Beneficiary </a:t>
            </a:r>
            <a:r>
              <a:rPr lang="en-AU" sz="1800" dirty="0" smtClean="0"/>
              <a:t>dependency</a:t>
            </a:r>
            <a:endParaRPr lang="en-AU" sz="1800" dirty="0"/>
          </a:p>
          <a:p>
            <a:endParaRPr lang="en-AU" sz="1800" dirty="0" smtClean="0"/>
          </a:p>
          <a:p>
            <a:pPr marL="285750" indent="-285750">
              <a:buFontTx/>
              <a:buChar char="-"/>
            </a:pPr>
            <a:r>
              <a:rPr lang="en-AU" sz="1800" dirty="0" smtClean="0"/>
              <a:t>Area based programming coherence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Targeted </a:t>
            </a:r>
            <a:r>
              <a:rPr lang="en-AU" sz="1800" dirty="0"/>
              <a:t>actions and delivery </a:t>
            </a:r>
            <a:r>
              <a:rPr lang="en-AU" sz="1800" dirty="0" smtClean="0"/>
              <a:t>options</a:t>
            </a:r>
          </a:p>
          <a:p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err="1" smtClean="0"/>
              <a:t>Wau</a:t>
            </a:r>
            <a:r>
              <a:rPr lang="en-AU" dirty="0" smtClean="0"/>
              <a:t> Resolution (2014)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8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448012" y="1895178"/>
            <a:ext cx="5695988" cy="299432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800" dirty="0" smtClean="0"/>
              <a:t>Focuses is on rural communities.</a:t>
            </a:r>
          </a:p>
          <a:p>
            <a:pPr marL="285750" indent="-285750">
              <a:buFont typeface="Arial"/>
              <a:buChar char="•"/>
            </a:pPr>
            <a:r>
              <a:rPr lang="en-AU" sz="1800" dirty="0" smtClean="0"/>
              <a:t>Intends to </a:t>
            </a:r>
            <a:r>
              <a:rPr lang="en-US" sz="1800" dirty="0" smtClean="0"/>
              <a:t>increase </a:t>
            </a:r>
            <a:r>
              <a:rPr lang="en-US" sz="1800" dirty="0"/>
              <a:t>agriculture production and </a:t>
            </a:r>
            <a:r>
              <a:rPr lang="en-US" sz="1800" dirty="0" smtClean="0"/>
              <a:t>marketing, </a:t>
            </a:r>
            <a:r>
              <a:rPr lang="en-US" sz="1800" dirty="0"/>
              <a:t>and income to </a:t>
            </a:r>
            <a:r>
              <a:rPr lang="en-US" sz="1800" dirty="0" smtClean="0"/>
              <a:t>famers.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Objectives override all component projects.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Targets farmers with </a:t>
            </a:r>
            <a:r>
              <a:rPr lang="en-US" sz="1800" dirty="0"/>
              <a:t>high production </a:t>
            </a:r>
            <a:r>
              <a:rPr lang="en-US" sz="1800" dirty="0" smtClean="0"/>
              <a:t>or potential.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Is the same in 4 </a:t>
            </a:r>
            <a:r>
              <a:rPr lang="en-US" sz="1800" dirty="0"/>
              <a:t>States </a:t>
            </a:r>
            <a:r>
              <a:rPr lang="en-US" sz="1800" dirty="0" smtClean="0"/>
              <a:t>of Greater </a:t>
            </a:r>
            <a:r>
              <a:rPr lang="en-US" sz="1800" dirty="0" err="1"/>
              <a:t>Bhar</a:t>
            </a:r>
            <a:r>
              <a:rPr lang="en-US" sz="1800" dirty="0"/>
              <a:t> </a:t>
            </a:r>
            <a:r>
              <a:rPr lang="en-US" sz="1800"/>
              <a:t>el </a:t>
            </a:r>
            <a:r>
              <a:rPr lang="en-US" sz="1800" smtClean="0"/>
              <a:t>Ghazal.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Does not </a:t>
            </a:r>
            <a:r>
              <a:rPr lang="en-US" sz="1800" dirty="0"/>
              <a:t>have relief or </a:t>
            </a:r>
            <a:r>
              <a:rPr lang="en-US" sz="1800" dirty="0" smtClean="0"/>
              <a:t>LRRD actions.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Oriented to increasing self sufficiency. </a:t>
            </a:r>
            <a:endParaRPr lang="en-AU" sz="1800" dirty="0" smtClean="0"/>
          </a:p>
          <a:p>
            <a:pPr marL="285750" indent="-285750">
              <a:buFont typeface="Arial"/>
              <a:buChar char="•"/>
            </a:pPr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102" y="3445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448012" y="1895178"/>
            <a:ext cx="5695988" cy="299432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x-none" sz="1800" dirty="0" smtClean="0"/>
              <a:t>Extension to farmers </a:t>
            </a:r>
          </a:p>
          <a:p>
            <a:r>
              <a:rPr lang="x-none" sz="1800" dirty="0"/>
              <a:t> </a:t>
            </a:r>
            <a:r>
              <a:rPr lang="x-none" sz="1800" dirty="0" smtClean="0"/>
              <a:t>  (knowledge, skills, technology)</a:t>
            </a:r>
          </a:p>
          <a:p>
            <a:pPr marL="285750" indent="-285750">
              <a:buFont typeface="Arial"/>
              <a:buChar char="•"/>
            </a:pPr>
            <a:endParaRPr lang="x-none" sz="1800" dirty="0"/>
          </a:p>
          <a:p>
            <a:pPr marL="171450" indent="-171450">
              <a:buFontTx/>
              <a:buChar char="-"/>
            </a:pPr>
            <a:r>
              <a:rPr lang="en-US" sz="1800" dirty="0" smtClean="0"/>
              <a:t>farmer </a:t>
            </a:r>
            <a:r>
              <a:rPr lang="en-US" sz="1800" dirty="0"/>
              <a:t>/ </a:t>
            </a:r>
            <a:r>
              <a:rPr lang="en-US" sz="1800" dirty="0" smtClean="0"/>
              <a:t>community contacts </a:t>
            </a:r>
            <a:endParaRPr lang="en-US" sz="1800" dirty="0"/>
          </a:p>
          <a:p>
            <a:pPr marL="171450" indent="-171450">
              <a:buFontTx/>
              <a:buChar char="-"/>
            </a:pPr>
            <a:r>
              <a:rPr lang="en-US" sz="1800" dirty="0"/>
              <a:t>p</a:t>
            </a:r>
            <a:r>
              <a:rPr lang="en-US" sz="1800" dirty="0" smtClean="0"/>
              <a:t>roviding </a:t>
            </a:r>
            <a:r>
              <a:rPr lang="en-US" sz="1800" dirty="0"/>
              <a:t>extension </a:t>
            </a:r>
            <a:r>
              <a:rPr lang="en-US" sz="1800" dirty="0" smtClean="0"/>
              <a:t>kits </a:t>
            </a:r>
            <a:endParaRPr lang="en-US" sz="1800" dirty="0"/>
          </a:p>
          <a:p>
            <a:pPr marL="171450" indent="-171450">
              <a:buFontTx/>
              <a:buChar char="-"/>
            </a:pPr>
            <a:r>
              <a:rPr lang="en-US" sz="1800" dirty="0"/>
              <a:t>d</a:t>
            </a:r>
            <a:r>
              <a:rPr lang="en-US" sz="1800" dirty="0" smtClean="0"/>
              <a:t>emonstration </a:t>
            </a:r>
            <a:r>
              <a:rPr lang="en-US" sz="1800" dirty="0"/>
              <a:t>/ o</a:t>
            </a:r>
            <a:r>
              <a:rPr lang="en-US" sz="1800" dirty="0" smtClean="0"/>
              <a:t>bservation</a:t>
            </a:r>
          </a:p>
          <a:p>
            <a:pPr marL="171450" indent="-171450">
              <a:buFontTx/>
              <a:buChar char="-"/>
            </a:pPr>
            <a:r>
              <a:rPr lang="en-US" sz="1800" dirty="0" smtClean="0"/>
              <a:t>linkages </a:t>
            </a:r>
            <a:r>
              <a:rPr lang="en-US" sz="1800" dirty="0"/>
              <a:t>to research / universities</a:t>
            </a:r>
          </a:p>
          <a:p>
            <a:pPr marL="285750" indent="-285750">
              <a:buFont typeface="Arial"/>
              <a:buChar char="•"/>
            </a:pPr>
            <a:endParaRPr lang="x-none" sz="1800" dirty="0" smtClean="0"/>
          </a:p>
          <a:p>
            <a:pPr marL="285750" indent="-285750">
              <a:buFont typeface="Arial"/>
              <a:buChar char="•"/>
            </a:pPr>
            <a:endParaRPr lang="en-AU" sz="1800" dirty="0" smtClean="0"/>
          </a:p>
          <a:p>
            <a:pPr marL="285750" indent="-285750">
              <a:buFont typeface="Arial"/>
              <a:buChar char="•"/>
            </a:pPr>
            <a:endParaRPr lang="en-AU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4712" y="986725"/>
            <a:ext cx="5429288" cy="689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 smtClean="0"/>
              <a:t>Increasing production through: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21947"/>
            <a:ext cx="3124033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5</a:t>
            </a:r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49911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trengthen NGO ongoing </a:t>
            </a:r>
            <a:r>
              <a:rPr lang="en-US" dirty="0"/>
              <a:t>extension efforts through developing and implementing a system of training, accrediting and licensing  of </a:t>
            </a:r>
            <a:r>
              <a:rPr lang="en-US" dirty="0" smtClean="0"/>
              <a:t>categories </a:t>
            </a:r>
            <a:r>
              <a:rPr lang="en-US" dirty="0"/>
              <a:t>of extension (</a:t>
            </a:r>
            <a:r>
              <a:rPr lang="en-US" dirty="0" err="1"/>
              <a:t>ist</a:t>
            </a:r>
            <a:r>
              <a:rPr lang="en-US" dirty="0"/>
              <a:t>) </a:t>
            </a:r>
            <a:r>
              <a:rPr lang="en-US" dirty="0" smtClean="0"/>
              <a:t>workers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5400" y="5003800"/>
            <a:ext cx="8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FAO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93827" y="5525532"/>
            <a:ext cx="8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NGOs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15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727</Words>
  <Application>Microsoft Macintosh PowerPoint</Application>
  <PresentationFormat>On-screen Show (4:3)</PresentationFormat>
  <Paragraphs>193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 European Union Rural Development Programme  Angus Graham &amp; Omotayo Alabi   2015/362-919  SORUDEV, ZEAT-BEAD and FSTP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Angus Duncan Graham</dc:creator>
  <cp:keywords/>
  <dc:description/>
  <cp:lastModifiedBy>Angus Duncan Graham</cp:lastModifiedBy>
  <cp:revision>470</cp:revision>
  <dcterms:created xsi:type="dcterms:W3CDTF">2014-08-12T13:03:27Z</dcterms:created>
  <dcterms:modified xsi:type="dcterms:W3CDTF">2015-09-18T05:42:08Z</dcterms:modified>
  <cp:category/>
</cp:coreProperties>
</file>