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  <p:sldMasterId id="2147483672" r:id="rId3"/>
    <p:sldMasterId id="2147483682" r:id="rId4"/>
    <p:sldMasterId id="2147483692" r:id="rId5"/>
    <p:sldMasterId id="2147483702" r:id="rId6"/>
    <p:sldMasterId id="2147483720" r:id="rId7"/>
  </p:sldMasterIdLst>
  <p:notesMasterIdLst>
    <p:notesMasterId r:id="rId21"/>
  </p:notesMasterIdLst>
  <p:sldIdLst>
    <p:sldId id="269" r:id="rId8"/>
    <p:sldId id="271" r:id="rId9"/>
    <p:sldId id="391" r:id="rId10"/>
    <p:sldId id="393" r:id="rId11"/>
    <p:sldId id="399" r:id="rId12"/>
    <p:sldId id="319" r:id="rId13"/>
    <p:sldId id="420" r:id="rId14"/>
    <p:sldId id="315" r:id="rId15"/>
    <p:sldId id="421" r:id="rId16"/>
    <p:sldId id="422" r:id="rId17"/>
    <p:sldId id="423" r:id="rId18"/>
    <p:sldId id="424" r:id="rId19"/>
    <p:sldId id="41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488" autoAdjust="0"/>
  </p:normalViewPr>
  <p:slideViewPr>
    <p:cSldViewPr snapToGrid="0" snapToObjects="1">
      <p:cViewPr>
        <p:scale>
          <a:sx n="100" d="100"/>
          <a:sy n="100" d="100"/>
        </p:scale>
        <p:origin x="-376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>
        <p:scale>
          <a:sx n="100" d="100"/>
          <a:sy n="100" d="100"/>
        </p:scale>
        <p:origin x="-176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20" Type="http://schemas.openxmlformats.org/officeDocument/2006/relationships/slide" Target="slides/slide13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DD290-EDDA-6148-A206-81A70DB6C7F7}" type="datetimeFigureOut">
              <a:rPr lang="en-US" smtClean="0"/>
              <a:t>18/09/15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4158F4-CAA0-1940-8B02-E9ED16AF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00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197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582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582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582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55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55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58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582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18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18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Over 30 years of free inputs distribution and interventions by the government have disrupted traditional exchange and trade arrangements, </a:t>
            </a:r>
            <a:r>
              <a:rPr lang="en-US" sz="2000" dirty="0" err="1"/>
              <a:t>consquently</a:t>
            </a:r>
            <a:r>
              <a:rPr lang="en-US" sz="2000" dirty="0"/>
              <a:t> sustainable supply systems need attention for rural development to take place.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58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582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 smtClean="0"/>
              <a:t>The idea is </a:t>
            </a:r>
            <a:r>
              <a:rPr lang="en-US" sz="2000" dirty="0"/>
              <a:t>that </a:t>
            </a:r>
            <a:r>
              <a:rPr lang="en-US" sz="2000" dirty="0" smtClean="0"/>
              <a:t>the extension workers </a:t>
            </a:r>
            <a:r>
              <a:rPr lang="en-US" sz="2000" dirty="0"/>
              <a:t>will return to their communities to provide certified </a:t>
            </a:r>
            <a:r>
              <a:rPr lang="en-US" sz="2000" dirty="0" smtClean="0"/>
              <a:t>services, </a:t>
            </a:r>
            <a:r>
              <a:rPr lang="en-US" sz="2000" dirty="0"/>
              <a:t> including as agents of </a:t>
            </a:r>
            <a:r>
              <a:rPr lang="en-US" sz="2000" dirty="0" err="1"/>
              <a:t>agrodealers</a:t>
            </a:r>
            <a:r>
              <a:rPr lang="en-US" sz="2000" dirty="0"/>
              <a:t>. A framework covering the scope, components, cost, progress and performance monitoring, linkages to institutions, options for sustainability and contributions from communities need to be elaborated.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58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e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e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e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jpe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jpe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jpe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jpe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jpe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.jpe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5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3.jpe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jpe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jpeg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jpe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3.jpe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jpe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jpeg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jpe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jpe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jpeg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jpe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jpe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1.jpe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jpe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jpe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jpeg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jpe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jpe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jpeg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jpeg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image" Target="../media/image1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t>18/09/15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701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t>18/09/15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733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t>18/09/15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417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43636" y="714356"/>
            <a:ext cx="2392131" cy="522000"/>
          </a:xfrm>
          <a:prstGeom prst="rect">
            <a:avLst/>
          </a:prstGeom>
        </p:spPr>
      </p:pic>
      <p:sp>
        <p:nvSpPr>
          <p:cNvPr id="45" name="Freeform 74"/>
          <p:cNvSpPr>
            <a:spLocks noEditPoints="1"/>
          </p:cNvSpPr>
          <p:nvPr userDrawn="1"/>
        </p:nvSpPr>
        <p:spPr bwMode="auto">
          <a:xfrm>
            <a:off x="4763" y="1924050"/>
            <a:ext cx="3871913" cy="3019425"/>
          </a:xfrm>
          <a:custGeom>
            <a:avLst/>
            <a:gdLst/>
            <a:ahLst/>
            <a:cxnLst>
              <a:cxn ang="0">
                <a:pos x="0" y="317"/>
              </a:cxn>
              <a:cxn ang="0">
                <a:pos x="365" y="317"/>
              </a:cxn>
              <a:cxn ang="0">
                <a:pos x="407" y="158"/>
              </a:cxn>
              <a:cxn ang="0">
                <a:pos x="403" y="0"/>
              </a:cxn>
              <a:cxn ang="0">
                <a:pos x="0" y="0"/>
              </a:cxn>
              <a:cxn ang="0">
                <a:pos x="0" y="317"/>
              </a:cxn>
              <a:cxn ang="0">
                <a:pos x="407" y="177"/>
              </a:cxn>
              <a:cxn ang="0">
                <a:pos x="407" y="157"/>
              </a:cxn>
              <a:cxn ang="0">
                <a:pos x="407" y="158"/>
              </a:cxn>
              <a:cxn ang="0">
                <a:pos x="407" y="177"/>
              </a:cxn>
            </a:cxnLst>
            <a:rect l="0" t="0" r="r" b="b"/>
            <a:pathLst>
              <a:path w="407" h="317">
                <a:moveTo>
                  <a:pt x="0" y="317"/>
                </a:moveTo>
                <a:lnTo>
                  <a:pt x="365" y="317"/>
                </a:lnTo>
                <a:lnTo>
                  <a:pt x="407" y="158"/>
                </a:lnTo>
                <a:lnTo>
                  <a:pt x="403" y="0"/>
                </a:lnTo>
                <a:lnTo>
                  <a:pt x="0" y="0"/>
                </a:lnTo>
                <a:lnTo>
                  <a:pt x="0" y="317"/>
                </a:lnTo>
                <a:close/>
                <a:moveTo>
                  <a:pt x="407" y="177"/>
                </a:moveTo>
                <a:lnTo>
                  <a:pt x="407" y="157"/>
                </a:lnTo>
                <a:lnTo>
                  <a:pt x="407" y="158"/>
                </a:lnTo>
                <a:lnTo>
                  <a:pt x="407" y="177"/>
                </a:lnTo>
                <a:close/>
              </a:path>
            </a:pathLst>
          </a:custGeom>
          <a:solidFill>
            <a:srgbClr val="57646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763" y="1924050"/>
            <a:ext cx="3871913" cy="3019425"/>
          </a:xfrm>
          <a:prstGeom prst="rect">
            <a:avLst/>
          </a:prstGeom>
          <a:solidFill>
            <a:srgbClr val="565A5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2973388" y="0"/>
            <a:ext cx="1808163" cy="6858000"/>
          </a:xfrm>
          <a:custGeom>
            <a:avLst/>
            <a:gdLst/>
            <a:ahLst/>
            <a:cxnLst>
              <a:cxn ang="0">
                <a:pos x="85" y="0"/>
              </a:cxn>
              <a:cxn ang="0">
                <a:pos x="95" y="360"/>
              </a:cxn>
              <a:cxn ang="0">
                <a:pos x="0" y="720"/>
              </a:cxn>
              <a:cxn ang="0">
                <a:pos x="104" y="720"/>
              </a:cxn>
              <a:cxn ang="0">
                <a:pos x="95" y="360"/>
              </a:cxn>
              <a:cxn ang="0">
                <a:pos x="190" y="0"/>
              </a:cxn>
              <a:cxn ang="0">
                <a:pos x="85" y="0"/>
              </a:cxn>
            </a:cxnLst>
            <a:rect l="0" t="0" r="r" b="b"/>
            <a:pathLst>
              <a:path w="190" h="720">
                <a:moveTo>
                  <a:pt x="85" y="0"/>
                </a:moveTo>
                <a:lnTo>
                  <a:pt x="95" y="360"/>
                </a:lnTo>
                <a:lnTo>
                  <a:pt x="0" y="720"/>
                </a:lnTo>
                <a:lnTo>
                  <a:pt x="104" y="720"/>
                </a:lnTo>
                <a:lnTo>
                  <a:pt x="95" y="360"/>
                </a:lnTo>
                <a:lnTo>
                  <a:pt x="190" y="0"/>
                </a:lnTo>
                <a:lnTo>
                  <a:pt x="8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40" name="Line 39"/>
          <p:cNvSpPr>
            <a:spLocks noChangeShapeType="1"/>
          </p:cNvSpPr>
          <p:nvPr userDrawn="1"/>
        </p:nvSpPr>
        <p:spPr bwMode="auto">
          <a:xfrm flipV="1">
            <a:off x="3876676" y="0"/>
            <a:ext cx="904875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41" name="Line 40"/>
          <p:cNvSpPr>
            <a:spLocks noChangeShapeType="1"/>
          </p:cNvSpPr>
          <p:nvPr/>
        </p:nvSpPr>
        <p:spPr bwMode="auto">
          <a:xfrm flipH="1">
            <a:off x="2973388" y="3429000"/>
            <a:ext cx="903288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85720" y="2143116"/>
            <a:ext cx="3143272" cy="2643206"/>
          </a:xfrm>
        </p:spPr>
        <p:txBody>
          <a:bodyPr>
            <a:normAutofit/>
          </a:bodyPr>
          <a:lstStyle>
            <a:lvl1pPr algn="l"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51" name="Freeform 72"/>
          <p:cNvSpPr>
            <a:spLocks/>
          </p:cNvSpPr>
          <p:nvPr userDrawn="1"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D6D1C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52" name="Freeform 75"/>
          <p:cNvSpPr>
            <a:spLocks/>
          </p:cNvSpPr>
          <p:nvPr userDrawn="1"/>
        </p:nvSpPr>
        <p:spPr bwMode="auto">
          <a:xfrm>
            <a:off x="3876676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pic>
        <p:nvPicPr>
          <p:cNvPr id="16" name="Picture 15" descr="CardnoLogo__registered_rgb_stf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100555" y="6182286"/>
            <a:ext cx="1649745" cy="360000"/>
          </a:xfrm>
          <a:prstGeom prst="rect">
            <a:avLst/>
          </a:prstGeom>
        </p:spPr>
      </p:pic>
      <p:pic>
        <p:nvPicPr>
          <p:cNvPr id="17" name="Image 2" descr="Description: Description: flag_2colors"/>
          <p:cNvPicPr>
            <a:picLocks noChangeAspect="1" noChangeArrowheads="1"/>
          </p:cNvPicPr>
          <p:nvPr userDrawn="1"/>
        </p:nvPicPr>
        <p:blipFill>
          <a:blip r:embed="rId4" cstate="print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58" y="6169586"/>
            <a:ext cx="5080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3"/>
          <p:cNvSpPr txBox="1">
            <a:spLocks noChangeArrowheads="1"/>
          </p:cNvSpPr>
          <p:nvPr userDrawn="1"/>
        </p:nvSpPr>
        <p:spPr bwMode="auto">
          <a:xfrm>
            <a:off x="475875" y="6490261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800" b="0" i="0" u="none" strike="noStrike" kern="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cs typeface="Arial" pitchFamily="34" charset="0"/>
              </a:rPr>
              <a:t>This study is funded by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800" b="0" i="0" u="none" strike="noStrike" kern="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cs typeface="Arial" pitchFamily="34" charset="0"/>
              </a:rPr>
              <a:t>The European Union</a:t>
            </a:r>
            <a:endParaRPr kumimoji="0" lang="en-US" sz="1800" b="0" i="0" u="none" strike="noStrike" kern="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 userDrawn="1"/>
        </p:nvSpPr>
        <p:spPr bwMode="auto">
          <a:xfrm>
            <a:off x="7452962" y="6554316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800" b="0" i="0" u="none" strike="noStrike" kern="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cs typeface="Arial" pitchFamily="34" charset="0"/>
              </a:rPr>
              <a:t>A Project implemented by CARDNO</a:t>
            </a:r>
            <a:endParaRPr kumimoji="0" lang="en-US" sz="1800" b="0" i="0" u="none" strike="noStrike" kern="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 Box 3"/>
          <p:cNvSpPr txBox="1">
            <a:spLocks noChangeArrowheads="1"/>
          </p:cNvSpPr>
          <p:nvPr userDrawn="1"/>
        </p:nvSpPr>
        <p:spPr bwMode="auto">
          <a:xfrm>
            <a:off x="3877726" y="6449516"/>
            <a:ext cx="1456273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800" b="0" i="0" u="none" strike="noStrike" kern="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cs typeface="Arial" pitchFamily="34" charset="0"/>
              </a:rPr>
              <a:t>Coordinated by the Government of South Sudan</a:t>
            </a:r>
            <a:endParaRPr kumimoji="0" lang="en-US" sz="1800" b="0" i="0" u="none" strike="noStrike" kern="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images2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500" y="5492957"/>
            <a:ext cx="969427" cy="9565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69923A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43636" y="714356"/>
            <a:ext cx="2392131" cy="522000"/>
          </a:xfrm>
          <a:prstGeom prst="rect">
            <a:avLst/>
          </a:prstGeom>
        </p:spPr>
      </p:pic>
      <p:sp>
        <p:nvSpPr>
          <p:cNvPr id="45" name="Freeform 74"/>
          <p:cNvSpPr>
            <a:spLocks noEditPoints="1"/>
          </p:cNvSpPr>
          <p:nvPr userDrawn="1"/>
        </p:nvSpPr>
        <p:spPr bwMode="auto">
          <a:xfrm>
            <a:off x="4763" y="1924050"/>
            <a:ext cx="3871913" cy="3019425"/>
          </a:xfrm>
          <a:custGeom>
            <a:avLst/>
            <a:gdLst/>
            <a:ahLst/>
            <a:cxnLst>
              <a:cxn ang="0">
                <a:pos x="0" y="317"/>
              </a:cxn>
              <a:cxn ang="0">
                <a:pos x="365" y="317"/>
              </a:cxn>
              <a:cxn ang="0">
                <a:pos x="407" y="158"/>
              </a:cxn>
              <a:cxn ang="0">
                <a:pos x="403" y="0"/>
              </a:cxn>
              <a:cxn ang="0">
                <a:pos x="0" y="0"/>
              </a:cxn>
              <a:cxn ang="0">
                <a:pos x="0" y="317"/>
              </a:cxn>
              <a:cxn ang="0">
                <a:pos x="407" y="177"/>
              </a:cxn>
              <a:cxn ang="0">
                <a:pos x="407" y="157"/>
              </a:cxn>
              <a:cxn ang="0">
                <a:pos x="407" y="158"/>
              </a:cxn>
              <a:cxn ang="0">
                <a:pos x="407" y="177"/>
              </a:cxn>
            </a:cxnLst>
            <a:rect l="0" t="0" r="r" b="b"/>
            <a:pathLst>
              <a:path w="407" h="317">
                <a:moveTo>
                  <a:pt x="0" y="317"/>
                </a:moveTo>
                <a:lnTo>
                  <a:pt x="365" y="317"/>
                </a:lnTo>
                <a:lnTo>
                  <a:pt x="407" y="158"/>
                </a:lnTo>
                <a:lnTo>
                  <a:pt x="403" y="0"/>
                </a:lnTo>
                <a:lnTo>
                  <a:pt x="0" y="0"/>
                </a:lnTo>
                <a:lnTo>
                  <a:pt x="0" y="317"/>
                </a:lnTo>
                <a:close/>
                <a:moveTo>
                  <a:pt x="407" y="177"/>
                </a:moveTo>
                <a:lnTo>
                  <a:pt x="407" y="157"/>
                </a:lnTo>
                <a:lnTo>
                  <a:pt x="407" y="158"/>
                </a:lnTo>
                <a:lnTo>
                  <a:pt x="407" y="177"/>
                </a:lnTo>
                <a:close/>
              </a:path>
            </a:pathLst>
          </a:custGeom>
          <a:solidFill>
            <a:srgbClr val="57646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763" y="1924050"/>
            <a:ext cx="3871913" cy="3019425"/>
          </a:xfrm>
          <a:prstGeom prst="rect">
            <a:avLst/>
          </a:prstGeom>
          <a:solidFill>
            <a:srgbClr val="565A5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2973388" y="0"/>
            <a:ext cx="1808163" cy="6858000"/>
          </a:xfrm>
          <a:custGeom>
            <a:avLst/>
            <a:gdLst/>
            <a:ahLst/>
            <a:cxnLst>
              <a:cxn ang="0">
                <a:pos x="85" y="0"/>
              </a:cxn>
              <a:cxn ang="0">
                <a:pos x="95" y="360"/>
              </a:cxn>
              <a:cxn ang="0">
                <a:pos x="0" y="720"/>
              </a:cxn>
              <a:cxn ang="0">
                <a:pos x="104" y="720"/>
              </a:cxn>
              <a:cxn ang="0">
                <a:pos x="95" y="360"/>
              </a:cxn>
              <a:cxn ang="0">
                <a:pos x="190" y="0"/>
              </a:cxn>
              <a:cxn ang="0">
                <a:pos x="85" y="0"/>
              </a:cxn>
            </a:cxnLst>
            <a:rect l="0" t="0" r="r" b="b"/>
            <a:pathLst>
              <a:path w="190" h="720">
                <a:moveTo>
                  <a:pt x="85" y="0"/>
                </a:moveTo>
                <a:lnTo>
                  <a:pt x="95" y="360"/>
                </a:lnTo>
                <a:lnTo>
                  <a:pt x="0" y="720"/>
                </a:lnTo>
                <a:lnTo>
                  <a:pt x="104" y="720"/>
                </a:lnTo>
                <a:lnTo>
                  <a:pt x="95" y="360"/>
                </a:lnTo>
                <a:lnTo>
                  <a:pt x="190" y="0"/>
                </a:lnTo>
                <a:lnTo>
                  <a:pt x="8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Line 39"/>
          <p:cNvSpPr>
            <a:spLocks noChangeShapeType="1"/>
          </p:cNvSpPr>
          <p:nvPr userDrawn="1"/>
        </p:nvSpPr>
        <p:spPr bwMode="auto">
          <a:xfrm flipV="1">
            <a:off x="3876676" y="0"/>
            <a:ext cx="904875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Line 40"/>
          <p:cNvSpPr>
            <a:spLocks noChangeShapeType="1"/>
          </p:cNvSpPr>
          <p:nvPr/>
        </p:nvSpPr>
        <p:spPr bwMode="auto">
          <a:xfrm flipH="1">
            <a:off x="2973388" y="3429000"/>
            <a:ext cx="903288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85720" y="2143116"/>
            <a:ext cx="3143272" cy="2643206"/>
          </a:xfrm>
        </p:spPr>
        <p:txBody>
          <a:bodyPr>
            <a:normAutofit/>
          </a:bodyPr>
          <a:lstStyle>
            <a:lvl1pPr algn="l"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51" name="Freeform 72"/>
          <p:cNvSpPr>
            <a:spLocks/>
          </p:cNvSpPr>
          <p:nvPr userDrawn="1"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D6D1C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Freeform 75"/>
          <p:cNvSpPr>
            <a:spLocks/>
          </p:cNvSpPr>
          <p:nvPr userDrawn="1"/>
        </p:nvSpPr>
        <p:spPr bwMode="auto">
          <a:xfrm>
            <a:off x="3876676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Picture 15" descr="CardnoLogo__registered_rgb_stf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100555" y="6182286"/>
            <a:ext cx="1649745" cy="360000"/>
          </a:xfrm>
          <a:prstGeom prst="rect">
            <a:avLst/>
          </a:prstGeom>
        </p:spPr>
      </p:pic>
      <p:pic>
        <p:nvPicPr>
          <p:cNvPr id="17" name="Image 2" descr="Description: Description: flag_2colors"/>
          <p:cNvPicPr>
            <a:picLocks noChangeAspect="1" noChangeArrowheads="1"/>
          </p:cNvPicPr>
          <p:nvPr userDrawn="1"/>
        </p:nvPicPr>
        <p:blipFill>
          <a:blip r:embed="rId4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58" y="6169586"/>
            <a:ext cx="5080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3"/>
          <p:cNvSpPr txBox="1">
            <a:spLocks noChangeArrowheads="1"/>
          </p:cNvSpPr>
          <p:nvPr userDrawn="1"/>
        </p:nvSpPr>
        <p:spPr bwMode="auto">
          <a:xfrm>
            <a:off x="475875" y="6490261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This </a:t>
            </a:r>
            <a:r>
              <a:rPr lang="en-GB" sz="800" kern="0" dirty="0" smtClean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study </a:t>
            </a: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is funded by</a:t>
            </a:r>
          </a:p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The European Union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 userDrawn="1"/>
        </p:nvSpPr>
        <p:spPr bwMode="auto">
          <a:xfrm>
            <a:off x="7452962" y="6554316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A Study implemented by CARDNO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0" y="5490056"/>
            <a:ext cx="784611" cy="805488"/>
          </a:xfrm>
          <a:prstGeom prst="rect">
            <a:avLst/>
          </a:prstGeom>
        </p:spPr>
      </p:pic>
      <p:sp>
        <p:nvSpPr>
          <p:cNvPr id="21" name="Text Box 3"/>
          <p:cNvSpPr txBox="1">
            <a:spLocks noChangeArrowheads="1"/>
          </p:cNvSpPr>
          <p:nvPr userDrawn="1"/>
        </p:nvSpPr>
        <p:spPr bwMode="auto">
          <a:xfrm>
            <a:off x="3556000" y="6449516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800" b="0" i="0" u="none" strike="noStrike" kern="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cs typeface="Arial" pitchFamily="34" charset="0"/>
              </a:rPr>
              <a:t>Coordinated by the Government of Malawi</a:t>
            </a:r>
            <a:endParaRPr kumimoji="0" lang="en-US" sz="1800" b="0" i="0" u="none" strike="noStrike" kern="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69923A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788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85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7090B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477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75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91785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35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t>18/09/15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5756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D95E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18A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565A5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43636" y="714356"/>
            <a:ext cx="2392131" cy="522000"/>
          </a:xfrm>
          <a:prstGeom prst="rect">
            <a:avLst/>
          </a:prstGeom>
        </p:spPr>
      </p:pic>
      <p:sp>
        <p:nvSpPr>
          <p:cNvPr id="45" name="Freeform 74"/>
          <p:cNvSpPr>
            <a:spLocks noEditPoints="1"/>
          </p:cNvSpPr>
          <p:nvPr userDrawn="1"/>
        </p:nvSpPr>
        <p:spPr bwMode="auto">
          <a:xfrm>
            <a:off x="4763" y="1924050"/>
            <a:ext cx="3871913" cy="3019425"/>
          </a:xfrm>
          <a:custGeom>
            <a:avLst/>
            <a:gdLst/>
            <a:ahLst/>
            <a:cxnLst>
              <a:cxn ang="0">
                <a:pos x="0" y="317"/>
              </a:cxn>
              <a:cxn ang="0">
                <a:pos x="365" y="317"/>
              </a:cxn>
              <a:cxn ang="0">
                <a:pos x="407" y="158"/>
              </a:cxn>
              <a:cxn ang="0">
                <a:pos x="403" y="0"/>
              </a:cxn>
              <a:cxn ang="0">
                <a:pos x="0" y="0"/>
              </a:cxn>
              <a:cxn ang="0">
                <a:pos x="0" y="317"/>
              </a:cxn>
              <a:cxn ang="0">
                <a:pos x="407" y="177"/>
              </a:cxn>
              <a:cxn ang="0">
                <a:pos x="407" y="157"/>
              </a:cxn>
              <a:cxn ang="0">
                <a:pos x="407" y="158"/>
              </a:cxn>
              <a:cxn ang="0">
                <a:pos x="407" y="177"/>
              </a:cxn>
            </a:cxnLst>
            <a:rect l="0" t="0" r="r" b="b"/>
            <a:pathLst>
              <a:path w="407" h="317">
                <a:moveTo>
                  <a:pt x="0" y="317"/>
                </a:moveTo>
                <a:lnTo>
                  <a:pt x="365" y="317"/>
                </a:lnTo>
                <a:lnTo>
                  <a:pt x="407" y="158"/>
                </a:lnTo>
                <a:lnTo>
                  <a:pt x="403" y="0"/>
                </a:lnTo>
                <a:lnTo>
                  <a:pt x="0" y="0"/>
                </a:lnTo>
                <a:lnTo>
                  <a:pt x="0" y="317"/>
                </a:lnTo>
                <a:close/>
                <a:moveTo>
                  <a:pt x="407" y="177"/>
                </a:moveTo>
                <a:lnTo>
                  <a:pt x="407" y="157"/>
                </a:lnTo>
                <a:lnTo>
                  <a:pt x="407" y="158"/>
                </a:lnTo>
                <a:lnTo>
                  <a:pt x="407" y="177"/>
                </a:lnTo>
                <a:close/>
              </a:path>
            </a:pathLst>
          </a:custGeom>
          <a:solidFill>
            <a:srgbClr val="57646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763" y="1924050"/>
            <a:ext cx="3871913" cy="3019425"/>
          </a:xfrm>
          <a:prstGeom prst="rect">
            <a:avLst/>
          </a:prstGeom>
          <a:solidFill>
            <a:srgbClr val="565A5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2973388" y="0"/>
            <a:ext cx="1808163" cy="6858000"/>
          </a:xfrm>
          <a:custGeom>
            <a:avLst/>
            <a:gdLst/>
            <a:ahLst/>
            <a:cxnLst>
              <a:cxn ang="0">
                <a:pos x="85" y="0"/>
              </a:cxn>
              <a:cxn ang="0">
                <a:pos x="95" y="360"/>
              </a:cxn>
              <a:cxn ang="0">
                <a:pos x="0" y="720"/>
              </a:cxn>
              <a:cxn ang="0">
                <a:pos x="104" y="720"/>
              </a:cxn>
              <a:cxn ang="0">
                <a:pos x="95" y="360"/>
              </a:cxn>
              <a:cxn ang="0">
                <a:pos x="190" y="0"/>
              </a:cxn>
              <a:cxn ang="0">
                <a:pos x="85" y="0"/>
              </a:cxn>
            </a:cxnLst>
            <a:rect l="0" t="0" r="r" b="b"/>
            <a:pathLst>
              <a:path w="190" h="720">
                <a:moveTo>
                  <a:pt x="85" y="0"/>
                </a:moveTo>
                <a:lnTo>
                  <a:pt x="95" y="360"/>
                </a:lnTo>
                <a:lnTo>
                  <a:pt x="0" y="720"/>
                </a:lnTo>
                <a:lnTo>
                  <a:pt x="104" y="720"/>
                </a:lnTo>
                <a:lnTo>
                  <a:pt x="95" y="360"/>
                </a:lnTo>
                <a:lnTo>
                  <a:pt x="190" y="0"/>
                </a:lnTo>
                <a:lnTo>
                  <a:pt x="8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Line 39"/>
          <p:cNvSpPr>
            <a:spLocks noChangeShapeType="1"/>
          </p:cNvSpPr>
          <p:nvPr userDrawn="1"/>
        </p:nvSpPr>
        <p:spPr bwMode="auto">
          <a:xfrm flipV="1">
            <a:off x="3876676" y="0"/>
            <a:ext cx="904875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Line 40"/>
          <p:cNvSpPr>
            <a:spLocks noChangeShapeType="1"/>
          </p:cNvSpPr>
          <p:nvPr/>
        </p:nvSpPr>
        <p:spPr bwMode="auto">
          <a:xfrm flipH="1">
            <a:off x="2973388" y="3429000"/>
            <a:ext cx="903288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85720" y="2143116"/>
            <a:ext cx="3143272" cy="2643206"/>
          </a:xfrm>
        </p:spPr>
        <p:txBody>
          <a:bodyPr>
            <a:normAutofit/>
          </a:bodyPr>
          <a:lstStyle>
            <a:lvl1pPr algn="l"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51" name="Freeform 72"/>
          <p:cNvSpPr>
            <a:spLocks/>
          </p:cNvSpPr>
          <p:nvPr userDrawn="1"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D6D1C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Freeform 75"/>
          <p:cNvSpPr>
            <a:spLocks/>
          </p:cNvSpPr>
          <p:nvPr userDrawn="1"/>
        </p:nvSpPr>
        <p:spPr bwMode="auto">
          <a:xfrm>
            <a:off x="3876676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Picture 15" descr="CardnoLogo__registered_rgb_stf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100555" y="6182286"/>
            <a:ext cx="1649745" cy="360000"/>
          </a:xfrm>
          <a:prstGeom prst="rect">
            <a:avLst/>
          </a:prstGeom>
        </p:spPr>
      </p:pic>
      <p:pic>
        <p:nvPicPr>
          <p:cNvPr id="17" name="Image 2" descr="Description: Description: flag_2colors"/>
          <p:cNvPicPr>
            <a:picLocks noChangeAspect="1" noChangeArrowheads="1"/>
          </p:cNvPicPr>
          <p:nvPr userDrawn="1"/>
        </p:nvPicPr>
        <p:blipFill>
          <a:blip r:embed="rId4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58" y="6169586"/>
            <a:ext cx="5080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3"/>
          <p:cNvSpPr txBox="1">
            <a:spLocks noChangeArrowheads="1"/>
          </p:cNvSpPr>
          <p:nvPr userDrawn="1"/>
        </p:nvSpPr>
        <p:spPr bwMode="auto">
          <a:xfrm>
            <a:off x="475875" y="6490261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This </a:t>
            </a:r>
            <a:r>
              <a:rPr lang="en-GB" sz="800" kern="0" dirty="0" smtClean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study </a:t>
            </a: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is funded by</a:t>
            </a:r>
          </a:p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The European Union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 userDrawn="1"/>
        </p:nvSpPr>
        <p:spPr bwMode="auto">
          <a:xfrm>
            <a:off x="7452962" y="6554316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A Study implemented by CARDNO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0" y="5490056"/>
            <a:ext cx="784611" cy="805488"/>
          </a:xfrm>
          <a:prstGeom prst="rect">
            <a:avLst/>
          </a:prstGeom>
        </p:spPr>
      </p:pic>
      <p:sp>
        <p:nvSpPr>
          <p:cNvPr id="21" name="Text Box 3"/>
          <p:cNvSpPr txBox="1">
            <a:spLocks noChangeArrowheads="1"/>
          </p:cNvSpPr>
          <p:nvPr userDrawn="1"/>
        </p:nvSpPr>
        <p:spPr bwMode="auto">
          <a:xfrm>
            <a:off x="3556000" y="6449516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800" b="0" i="0" u="none" strike="noStrike" kern="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cs typeface="Arial" pitchFamily="34" charset="0"/>
              </a:rPr>
              <a:t>Coordinated by the Government of Malawi</a:t>
            </a:r>
            <a:endParaRPr kumimoji="0" lang="en-US" sz="1800" b="0" i="0" u="none" strike="noStrike" kern="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69923A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788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85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7090B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477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75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91785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35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D95E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t>18/09/15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6904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18A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565A5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43636" y="714356"/>
            <a:ext cx="2392131" cy="522000"/>
          </a:xfrm>
          <a:prstGeom prst="rect">
            <a:avLst/>
          </a:prstGeom>
        </p:spPr>
      </p:pic>
      <p:sp>
        <p:nvSpPr>
          <p:cNvPr id="45" name="Freeform 74"/>
          <p:cNvSpPr>
            <a:spLocks noEditPoints="1"/>
          </p:cNvSpPr>
          <p:nvPr userDrawn="1"/>
        </p:nvSpPr>
        <p:spPr bwMode="auto">
          <a:xfrm>
            <a:off x="4763" y="1924050"/>
            <a:ext cx="3871913" cy="3019425"/>
          </a:xfrm>
          <a:custGeom>
            <a:avLst/>
            <a:gdLst/>
            <a:ahLst/>
            <a:cxnLst>
              <a:cxn ang="0">
                <a:pos x="0" y="317"/>
              </a:cxn>
              <a:cxn ang="0">
                <a:pos x="365" y="317"/>
              </a:cxn>
              <a:cxn ang="0">
                <a:pos x="407" y="158"/>
              </a:cxn>
              <a:cxn ang="0">
                <a:pos x="403" y="0"/>
              </a:cxn>
              <a:cxn ang="0">
                <a:pos x="0" y="0"/>
              </a:cxn>
              <a:cxn ang="0">
                <a:pos x="0" y="317"/>
              </a:cxn>
              <a:cxn ang="0">
                <a:pos x="407" y="177"/>
              </a:cxn>
              <a:cxn ang="0">
                <a:pos x="407" y="157"/>
              </a:cxn>
              <a:cxn ang="0">
                <a:pos x="407" y="158"/>
              </a:cxn>
              <a:cxn ang="0">
                <a:pos x="407" y="177"/>
              </a:cxn>
            </a:cxnLst>
            <a:rect l="0" t="0" r="r" b="b"/>
            <a:pathLst>
              <a:path w="407" h="317">
                <a:moveTo>
                  <a:pt x="0" y="317"/>
                </a:moveTo>
                <a:lnTo>
                  <a:pt x="365" y="317"/>
                </a:lnTo>
                <a:lnTo>
                  <a:pt x="407" y="158"/>
                </a:lnTo>
                <a:lnTo>
                  <a:pt x="403" y="0"/>
                </a:lnTo>
                <a:lnTo>
                  <a:pt x="0" y="0"/>
                </a:lnTo>
                <a:lnTo>
                  <a:pt x="0" y="317"/>
                </a:lnTo>
                <a:close/>
                <a:moveTo>
                  <a:pt x="407" y="177"/>
                </a:moveTo>
                <a:lnTo>
                  <a:pt x="407" y="157"/>
                </a:lnTo>
                <a:lnTo>
                  <a:pt x="407" y="158"/>
                </a:lnTo>
                <a:lnTo>
                  <a:pt x="407" y="177"/>
                </a:lnTo>
                <a:close/>
              </a:path>
            </a:pathLst>
          </a:custGeom>
          <a:solidFill>
            <a:srgbClr val="57646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763" y="1924050"/>
            <a:ext cx="3871913" cy="3019425"/>
          </a:xfrm>
          <a:prstGeom prst="rect">
            <a:avLst/>
          </a:prstGeom>
          <a:solidFill>
            <a:srgbClr val="565A5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2973388" y="0"/>
            <a:ext cx="1808163" cy="6858000"/>
          </a:xfrm>
          <a:custGeom>
            <a:avLst/>
            <a:gdLst/>
            <a:ahLst/>
            <a:cxnLst>
              <a:cxn ang="0">
                <a:pos x="85" y="0"/>
              </a:cxn>
              <a:cxn ang="0">
                <a:pos x="95" y="360"/>
              </a:cxn>
              <a:cxn ang="0">
                <a:pos x="0" y="720"/>
              </a:cxn>
              <a:cxn ang="0">
                <a:pos x="104" y="720"/>
              </a:cxn>
              <a:cxn ang="0">
                <a:pos x="95" y="360"/>
              </a:cxn>
              <a:cxn ang="0">
                <a:pos x="190" y="0"/>
              </a:cxn>
              <a:cxn ang="0">
                <a:pos x="85" y="0"/>
              </a:cxn>
            </a:cxnLst>
            <a:rect l="0" t="0" r="r" b="b"/>
            <a:pathLst>
              <a:path w="190" h="720">
                <a:moveTo>
                  <a:pt x="85" y="0"/>
                </a:moveTo>
                <a:lnTo>
                  <a:pt x="95" y="360"/>
                </a:lnTo>
                <a:lnTo>
                  <a:pt x="0" y="720"/>
                </a:lnTo>
                <a:lnTo>
                  <a:pt x="104" y="720"/>
                </a:lnTo>
                <a:lnTo>
                  <a:pt x="95" y="360"/>
                </a:lnTo>
                <a:lnTo>
                  <a:pt x="190" y="0"/>
                </a:lnTo>
                <a:lnTo>
                  <a:pt x="8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Line 39"/>
          <p:cNvSpPr>
            <a:spLocks noChangeShapeType="1"/>
          </p:cNvSpPr>
          <p:nvPr userDrawn="1"/>
        </p:nvSpPr>
        <p:spPr bwMode="auto">
          <a:xfrm flipV="1">
            <a:off x="3876676" y="0"/>
            <a:ext cx="904875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Line 40"/>
          <p:cNvSpPr>
            <a:spLocks noChangeShapeType="1"/>
          </p:cNvSpPr>
          <p:nvPr/>
        </p:nvSpPr>
        <p:spPr bwMode="auto">
          <a:xfrm flipH="1">
            <a:off x="2973388" y="3429000"/>
            <a:ext cx="903288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85720" y="2143116"/>
            <a:ext cx="3143272" cy="2643206"/>
          </a:xfrm>
        </p:spPr>
        <p:txBody>
          <a:bodyPr>
            <a:normAutofit/>
          </a:bodyPr>
          <a:lstStyle>
            <a:lvl1pPr algn="l"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51" name="Freeform 72"/>
          <p:cNvSpPr>
            <a:spLocks/>
          </p:cNvSpPr>
          <p:nvPr userDrawn="1"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D6D1C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Freeform 75"/>
          <p:cNvSpPr>
            <a:spLocks/>
          </p:cNvSpPr>
          <p:nvPr userDrawn="1"/>
        </p:nvSpPr>
        <p:spPr bwMode="auto">
          <a:xfrm>
            <a:off x="3876676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Picture 15" descr="CardnoLogo__registered_rgb_stf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100555" y="6182286"/>
            <a:ext cx="1649745" cy="360000"/>
          </a:xfrm>
          <a:prstGeom prst="rect">
            <a:avLst/>
          </a:prstGeom>
        </p:spPr>
      </p:pic>
      <p:pic>
        <p:nvPicPr>
          <p:cNvPr id="17" name="Image 2" descr="Description: Description: flag_2colors"/>
          <p:cNvPicPr>
            <a:picLocks noChangeAspect="1" noChangeArrowheads="1"/>
          </p:cNvPicPr>
          <p:nvPr userDrawn="1"/>
        </p:nvPicPr>
        <p:blipFill>
          <a:blip r:embed="rId4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58" y="6169586"/>
            <a:ext cx="5080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3"/>
          <p:cNvSpPr txBox="1">
            <a:spLocks noChangeArrowheads="1"/>
          </p:cNvSpPr>
          <p:nvPr userDrawn="1"/>
        </p:nvSpPr>
        <p:spPr bwMode="auto">
          <a:xfrm>
            <a:off x="475875" y="6490261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This </a:t>
            </a:r>
            <a:r>
              <a:rPr lang="en-GB" sz="800" kern="0" dirty="0" smtClean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study </a:t>
            </a: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is funded by</a:t>
            </a:r>
          </a:p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The European Union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 userDrawn="1"/>
        </p:nvSpPr>
        <p:spPr bwMode="auto">
          <a:xfrm>
            <a:off x="7452962" y="6554316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A Study implemented by CARDNO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0" y="5490056"/>
            <a:ext cx="784611" cy="805488"/>
          </a:xfrm>
          <a:prstGeom prst="rect">
            <a:avLst/>
          </a:prstGeom>
        </p:spPr>
      </p:pic>
      <p:sp>
        <p:nvSpPr>
          <p:cNvPr id="21" name="Text Box 3"/>
          <p:cNvSpPr txBox="1">
            <a:spLocks noChangeArrowheads="1"/>
          </p:cNvSpPr>
          <p:nvPr userDrawn="1"/>
        </p:nvSpPr>
        <p:spPr bwMode="auto">
          <a:xfrm>
            <a:off x="3556000" y="6449516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800" b="0" i="0" u="none" strike="noStrike" kern="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cs typeface="Arial" pitchFamily="34" charset="0"/>
              </a:rPr>
              <a:t>Coordinated by the Government of Malawi</a:t>
            </a:r>
            <a:endParaRPr kumimoji="0" lang="en-US" sz="1800" b="0" i="0" u="none" strike="noStrike" kern="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69923A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788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85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7090B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477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75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91785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35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D95E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18A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t>18/09/15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1630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565A5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43636" y="714356"/>
            <a:ext cx="2392131" cy="522000"/>
          </a:xfrm>
          <a:prstGeom prst="rect">
            <a:avLst/>
          </a:prstGeom>
        </p:spPr>
      </p:pic>
      <p:sp>
        <p:nvSpPr>
          <p:cNvPr id="45" name="Freeform 74"/>
          <p:cNvSpPr>
            <a:spLocks noEditPoints="1"/>
          </p:cNvSpPr>
          <p:nvPr userDrawn="1"/>
        </p:nvSpPr>
        <p:spPr bwMode="auto">
          <a:xfrm>
            <a:off x="4763" y="1924050"/>
            <a:ext cx="3871913" cy="3019425"/>
          </a:xfrm>
          <a:custGeom>
            <a:avLst/>
            <a:gdLst/>
            <a:ahLst/>
            <a:cxnLst>
              <a:cxn ang="0">
                <a:pos x="0" y="317"/>
              </a:cxn>
              <a:cxn ang="0">
                <a:pos x="365" y="317"/>
              </a:cxn>
              <a:cxn ang="0">
                <a:pos x="407" y="158"/>
              </a:cxn>
              <a:cxn ang="0">
                <a:pos x="403" y="0"/>
              </a:cxn>
              <a:cxn ang="0">
                <a:pos x="0" y="0"/>
              </a:cxn>
              <a:cxn ang="0">
                <a:pos x="0" y="317"/>
              </a:cxn>
              <a:cxn ang="0">
                <a:pos x="407" y="177"/>
              </a:cxn>
              <a:cxn ang="0">
                <a:pos x="407" y="157"/>
              </a:cxn>
              <a:cxn ang="0">
                <a:pos x="407" y="158"/>
              </a:cxn>
              <a:cxn ang="0">
                <a:pos x="407" y="177"/>
              </a:cxn>
            </a:cxnLst>
            <a:rect l="0" t="0" r="r" b="b"/>
            <a:pathLst>
              <a:path w="407" h="317">
                <a:moveTo>
                  <a:pt x="0" y="317"/>
                </a:moveTo>
                <a:lnTo>
                  <a:pt x="365" y="317"/>
                </a:lnTo>
                <a:lnTo>
                  <a:pt x="407" y="158"/>
                </a:lnTo>
                <a:lnTo>
                  <a:pt x="403" y="0"/>
                </a:lnTo>
                <a:lnTo>
                  <a:pt x="0" y="0"/>
                </a:lnTo>
                <a:lnTo>
                  <a:pt x="0" y="317"/>
                </a:lnTo>
                <a:close/>
                <a:moveTo>
                  <a:pt x="407" y="177"/>
                </a:moveTo>
                <a:lnTo>
                  <a:pt x="407" y="157"/>
                </a:lnTo>
                <a:lnTo>
                  <a:pt x="407" y="158"/>
                </a:lnTo>
                <a:lnTo>
                  <a:pt x="407" y="177"/>
                </a:lnTo>
                <a:close/>
              </a:path>
            </a:pathLst>
          </a:custGeom>
          <a:solidFill>
            <a:srgbClr val="57646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763" y="1924050"/>
            <a:ext cx="3871913" cy="3019425"/>
          </a:xfrm>
          <a:prstGeom prst="rect">
            <a:avLst/>
          </a:prstGeom>
          <a:solidFill>
            <a:srgbClr val="565A5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2973388" y="0"/>
            <a:ext cx="1808163" cy="6858000"/>
          </a:xfrm>
          <a:custGeom>
            <a:avLst/>
            <a:gdLst/>
            <a:ahLst/>
            <a:cxnLst>
              <a:cxn ang="0">
                <a:pos x="85" y="0"/>
              </a:cxn>
              <a:cxn ang="0">
                <a:pos x="95" y="360"/>
              </a:cxn>
              <a:cxn ang="0">
                <a:pos x="0" y="720"/>
              </a:cxn>
              <a:cxn ang="0">
                <a:pos x="104" y="720"/>
              </a:cxn>
              <a:cxn ang="0">
                <a:pos x="95" y="360"/>
              </a:cxn>
              <a:cxn ang="0">
                <a:pos x="190" y="0"/>
              </a:cxn>
              <a:cxn ang="0">
                <a:pos x="85" y="0"/>
              </a:cxn>
            </a:cxnLst>
            <a:rect l="0" t="0" r="r" b="b"/>
            <a:pathLst>
              <a:path w="190" h="720">
                <a:moveTo>
                  <a:pt x="85" y="0"/>
                </a:moveTo>
                <a:lnTo>
                  <a:pt x="95" y="360"/>
                </a:lnTo>
                <a:lnTo>
                  <a:pt x="0" y="720"/>
                </a:lnTo>
                <a:lnTo>
                  <a:pt x="104" y="720"/>
                </a:lnTo>
                <a:lnTo>
                  <a:pt x="95" y="360"/>
                </a:lnTo>
                <a:lnTo>
                  <a:pt x="190" y="0"/>
                </a:lnTo>
                <a:lnTo>
                  <a:pt x="8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Line 39"/>
          <p:cNvSpPr>
            <a:spLocks noChangeShapeType="1"/>
          </p:cNvSpPr>
          <p:nvPr userDrawn="1"/>
        </p:nvSpPr>
        <p:spPr bwMode="auto">
          <a:xfrm flipV="1">
            <a:off x="3876676" y="0"/>
            <a:ext cx="904875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Line 40"/>
          <p:cNvSpPr>
            <a:spLocks noChangeShapeType="1"/>
          </p:cNvSpPr>
          <p:nvPr/>
        </p:nvSpPr>
        <p:spPr bwMode="auto">
          <a:xfrm flipH="1">
            <a:off x="2973388" y="3429000"/>
            <a:ext cx="903288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85720" y="2143116"/>
            <a:ext cx="3143272" cy="2643206"/>
          </a:xfrm>
        </p:spPr>
        <p:txBody>
          <a:bodyPr>
            <a:normAutofit/>
          </a:bodyPr>
          <a:lstStyle>
            <a:lvl1pPr algn="l"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51" name="Freeform 72"/>
          <p:cNvSpPr>
            <a:spLocks/>
          </p:cNvSpPr>
          <p:nvPr userDrawn="1"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D6D1C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Freeform 75"/>
          <p:cNvSpPr>
            <a:spLocks/>
          </p:cNvSpPr>
          <p:nvPr userDrawn="1"/>
        </p:nvSpPr>
        <p:spPr bwMode="auto">
          <a:xfrm>
            <a:off x="3876676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Picture 15" descr="CardnoLogo__registered_rgb_stf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100555" y="6182286"/>
            <a:ext cx="1649745" cy="360000"/>
          </a:xfrm>
          <a:prstGeom prst="rect">
            <a:avLst/>
          </a:prstGeom>
        </p:spPr>
      </p:pic>
      <p:pic>
        <p:nvPicPr>
          <p:cNvPr id="17" name="Image 2" descr="Description: Description: flag_2colors"/>
          <p:cNvPicPr>
            <a:picLocks noChangeAspect="1" noChangeArrowheads="1"/>
          </p:cNvPicPr>
          <p:nvPr userDrawn="1"/>
        </p:nvPicPr>
        <p:blipFill>
          <a:blip r:embed="rId4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58" y="6169586"/>
            <a:ext cx="5080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3"/>
          <p:cNvSpPr txBox="1">
            <a:spLocks noChangeArrowheads="1"/>
          </p:cNvSpPr>
          <p:nvPr userDrawn="1"/>
        </p:nvSpPr>
        <p:spPr bwMode="auto">
          <a:xfrm>
            <a:off x="475875" y="6490261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This </a:t>
            </a:r>
            <a:r>
              <a:rPr lang="en-GB" sz="800" kern="0" dirty="0" smtClean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study </a:t>
            </a: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is funded by</a:t>
            </a:r>
          </a:p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The European Union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 userDrawn="1"/>
        </p:nvSpPr>
        <p:spPr bwMode="auto">
          <a:xfrm>
            <a:off x="7452962" y="6554316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A Study implemented by CARDNO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600" y="5490056"/>
            <a:ext cx="784611" cy="805488"/>
          </a:xfrm>
          <a:prstGeom prst="rect">
            <a:avLst/>
          </a:prstGeom>
        </p:spPr>
      </p:pic>
      <p:sp>
        <p:nvSpPr>
          <p:cNvPr id="21" name="Text Box 3"/>
          <p:cNvSpPr txBox="1">
            <a:spLocks noChangeArrowheads="1"/>
          </p:cNvSpPr>
          <p:nvPr userDrawn="1"/>
        </p:nvSpPr>
        <p:spPr bwMode="auto">
          <a:xfrm>
            <a:off x="3556000" y="6449516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800" b="0" i="0" u="none" strike="noStrike" kern="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cs typeface="Arial" pitchFamily="34" charset="0"/>
              </a:rPr>
              <a:t>Coordinated by the Government of Malawi</a:t>
            </a:r>
            <a:endParaRPr kumimoji="0" lang="en-US" sz="1800" b="0" i="0" u="none" strike="noStrike" kern="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69923A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788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85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7090B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477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75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91785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35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D95E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18A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4"/>
            <a:ext cx="5746750" cy="5133975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565A5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t>18/09/15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7370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43636" y="714356"/>
            <a:ext cx="2392131" cy="522000"/>
          </a:xfrm>
          <a:prstGeom prst="rect">
            <a:avLst/>
          </a:prstGeom>
        </p:spPr>
      </p:pic>
      <p:sp>
        <p:nvSpPr>
          <p:cNvPr id="45" name="Freeform 74"/>
          <p:cNvSpPr>
            <a:spLocks noEditPoints="1"/>
          </p:cNvSpPr>
          <p:nvPr userDrawn="1"/>
        </p:nvSpPr>
        <p:spPr bwMode="auto">
          <a:xfrm>
            <a:off x="4763" y="1924050"/>
            <a:ext cx="3871913" cy="3019425"/>
          </a:xfrm>
          <a:custGeom>
            <a:avLst/>
            <a:gdLst/>
            <a:ahLst/>
            <a:cxnLst>
              <a:cxn ang="0">
                <a:pos x="0" y="317"/>
              </a:cxn>
              <a:cxn ang="0">
                <a:pos x="365" y="317"/>
              </a:cxn>
              <a:cxn ang="0">
                <a:pos x="407" y="158"/>
              </a:cxn>
              <a:cxn ang="0">
                <a:pos x="403" y="0"/>
              </a:cxn>
              <a:cxn ang="0">
                <a:pos x="0" y="0"/>
              </a:cxn>
              <a:cxn ang="0">
                <a:pos x="0" y="317"/>
              </a:cxn>
              <a:cxn ang="0">
                <a:pos x="407" y="177"/>
              </a:cxn>
              <a:cxn ang="0">
                <a:pos x="407" y="157"/>
              </a:cxn>
              <a:cxn ang="0">
                <a:pos x="407" y="158"/>
              </a:cxn>
              <a:cxn ang="0">
                <a:pos x="407" y="177"/>
              </a:cxn>
            </a:cxnLst>
            <a:rect l="0" t="0" r="r" b="b"/>
            <a:pathLst>
              <a:path w="407" h="317">
                <a:moveTo>
                  <a:pt x="0" y="317"/>
                </a:moveTo>
                <a:lnTo>
                  <a:pt x="365" y="317"/>
                </a:lnTo>
                <a:lnTo>
                  <a:pt x="407" y="158"/>
                </a:lnTo>
                <a:lnTo>
                  <a:pt x="403" y="0"/>
                </a:lnTo>
                <a:lnTo>
                  <a:pt x="0" y="0"/>
                </a:lnTo>
                <a:lnTo>
                  <a:pt x="0" y="317"/>
                </a:lnTo>
                <a:close/>
                <a:moveTo>
                  <a:pt x="407" y="177"/>
                </a:moveTo>
                <a:lnTo>
                  <a:pt x="407" y="157"/>
                </a:lnTo>
                <a:lnTo>
                  <a:pt x="407" y="158"/>
                </a:lnTo>
                <a:lnTo>
                  <a:pt x="407" y="177"/>
                </a:lnTo>
                <a:close/>
              </a:path>
            </a:pathLst>
          </a:custGeom>
          <a:solidFill>
            <a:srgbClr val="57646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763" y="1924050"/>
            <a:ext cx="3871913" cy="3019425"/>
          </a:xfrm>
          <a:prstGeom prst="rect">
            <a:avLst/>
          </a:prstGeom>
          <a:solidFill>
            <a:srgbClr val="565A5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2973388" y="0"/>
            <a:ext cx="1808163" cy="6858000"/>
          </a:xfrm>
          <a:custGeom>
            <a:avLst/>
            <a:gdLst/>
            <a:ahLst/>
            <a:cxnLst>
              <a:cxn ang="0">
                <a:pos x="85" y="0"/>
              </a:cxn>
              <a:cxn ang="0">
                <a:pos x="95" y="360"/>
              </a:cxn>
              <a:cxn ang="0">
                <a:pos x="0" y="720"/>
              </a:cxn>
              <a:cxn ang="0">
                <a:pos x="104" y="720"/>
              </a:cxn>
              <a:cxn ang="0">
                <a:pos x="95" y="360"/>
              </a:cxn>
              <a:cxn ang="0">
                <a:pos x="190" y="0"/>
              </a:cxn>
              <a:cxn ang="0">
                <a:pos x="85" y="0"/>
              </a:cxn>
            </a:cxnLst>
            <a:rect l="0" t="0" r="r" b="b"/>
            <a:pathLst>
              <a:path w="190" h="720">
                <a:moveTo>
                  <a:pt x="85" y="0"/>
                </a:moveTo>
                <a:lnTo>
                  <a:pt x="95" y="360"/>
                </a:lnTo>
                <a:lnTo>
                  <a:pt x="0" y="720"/>
                </a:lnTo>
                <a:lnTo>
                  <a:pt x="104" y="720"/>
                </a:lnTo>
                <a:lnTo>
                  <a:pt x="95" y="360"/>
                </a:lnTo>
                <a:lnTo>
                  <a:pt x="190" y="0"/>
                </a:lnTo>
                <a:lnTo>
                  <a:pt x="8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Line 39"/>
          <p:cNvSpPr>
            <a:spLocks noChangeShapeType="1"/>
          </p:cNvSpPr>
          <p:nvPr userDrawn="1"/>
        </p:nvSpPr>
        <p:spPr bwMode="auto">
          <a:xfrm flipV="1">
            <a:off x="3876676" y="0"/>
            <a:ext cx="904875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Line 40"/>
          <p:cNvSpPr>
            <a:spLocks noChangeShapeType="1"/>
          </p:cNvSpPr>
          <p:nvPr/>
        </p:nvSpPr>
        <p:spPr bwMode="auto">
          <a:xfrm flipH="1">
            <a:off x="2973388" y="3429000"/>
            <a:ext cx="903288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85720" y="2143116"/>
            <a:ext cx="3143272" cy="2643206"/>
          </a:xfrm>
        </p:spPr>
        <p:txBody>
          <a:bodyPr>
            <a:normAutofit/>
          </a:bodyPr>
          <a:lstStyle>
            <a:lvl1pPr algn="l"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51" name="Freeform 72"/>
          <p:cNvSpPr>
            <a:spLocks/>
          </p:cNvSpPr>
          <p:nvPr userDrawn="1"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D6D1C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Freeform 75"/>
          <p:cNvSpPr>
            <a:spLocks/>
          </p:cNvSpPr>
          <p:nvPr userDrawn="1"/>
        </p:nvSpPr>
        <p:spPr bwMode="auto">
          <a:xfrm>
            <a:off x="3876676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Picture 15" descr="CardnoLogo__registered_rgb_stf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100555" y="6182286"/>
            <a:ext cx="1649745" cy="360000"/>
          </a:xfrm>
          <a:prstGeom prst="rect">
            <a:avLst/>
          </a:prstGeom>
        </p:spPr>
      </p:pic>
      <p:pic>
        <p:nvPicPr>
          <p:cNvPr id="17" name="Image 2" descr="Description: Description: flag_2colors"/>
          <p:cNvPicPr>
            <a:picLocks noChangeAspect="1" noChangeArrowheads="1"/>
          </p:cNvPicPr>
          <p:nvPr userDrawn="1"/>
        </p:nvPicPr>
        <p:blipFill>
          <a:blip r:embed="rId4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58" y="6169586"/>
            <a:ext cx="5080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3"/>
          <p:cNvSpPr txBox="1">
            <a:spLocks noChangeArrowheads="1"/>
          </p:cNvSpPr>
          <p:nvPr userDrawn="1"/>
        </p:nvSpPr>
        <p:spPr bwMode="auto">
          <a:xfrm>
            <a:off x="475875" y="6490261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This </a:t>
            </a:r>
            <a:r>
              <a:rPr lang="en-GB" sz="800" kern="0" dirty="0" smtClean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study </a:t>
            </a: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is funded by</a:t>
            </a:r>
          </a:p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The European Union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 userDrawn="1"/>
        </p:nvSpPr>
        <p:spPr bwMode="auto">
          <a:xfrm>
            <a:off x="7452962" y="6554316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A Study implemented by CARDNO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69923A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788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85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7090B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477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75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91785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35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D95E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18A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565A5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43636" y="714356"/>
            <a:ext cx="2392131" cy="522000"/>
          </a:xfrm>
          <a:prstGeom prst="rect">
            <a:avLst/>
          </a:prstGeom>
        </p:spPr>
      </p:pic>
      <p:sp>
        <p:nvSpPr>
          <p:cNvPr id="45" name="Freeform 74"/>
          <p:cNvSpPr>
            <a:spLocks noEditPoints="1"/>
          </p:cNvSpPr>
          <p:nvPr userDrawn="1"/>
        </p:nvSpPr>
        <p:spPr bwMode="auto">
          <a:xfrm>
            <a:off x="4763" y="1924050"/>
            <a:ext cx="3871913" cy="3019425"/>
          </a:xfrm>
          <a:custGeom>
            <a:avLst/>
            <a:gdLst/>
            <a:ahLst/>
            <a:cxnLst>
              <a:cxn ang="0">
                <a:pos x="0" y="317"/>
              </a:cxn>
              <a:cxn ang="0">
                <a:pos x="365" y="317"/>
              </a:cxn>
              <a:cxn ang="0">
                <a:pos x="407" y="158"/>
              </a:cxn>
              <a:cxn ang="0">
                <a:pos x="403" y="0"/>
              </a:cxn>
              <a:cxn ang="0">
                <a:pos x="0" y="0"/>
              </a:cxn>
              <a:cxn ang="0">
                <a:pos x="0" y="317"/>
              </a:cxn>
              <a:cxn ang="0">
                <a:pos x="407" y="177"/>
              </a:cxn>
              <a:cxn ang="0">
                <a:pos x="407" y="157"/>
              </a:cxn>
              <a:cxn ang="0">
                <a:pos x="407" y="158"/>
              </a:cxn>
              <a:cxn ang="0">
                <a:pos x="407" y="177"/>
              </a:cxn>
            </a:cxnLst>
            <a:rect l="0" t="0" r="r" b="b"/>
            <a:pathLst>
              <a:path w="407" h="317">
                <a:moveTo>
                  <a:pt x="0" y="317"/>
                </a:moveTo>
                <a:lnTo>
                  <a:pt x="365" y="317"/>
                </a:lnTo>
                <a:lnTo>
                  <a:pt x="407" y="158"/>
                </a:lnTo>
                <a:lnTo>
                  <a:pt x="403" y="0"/>
                </a:lnTo>
                <a:lnTo>
                  <a:pt x="0" y="0"/>
                </a:lnTo>
                <a:lnTo>
                  <a:pt x="0" y="317"/>
                </a:lnTo>
                <a:close/>
                <a:moveTo>
                  <a:pt x="407" y="177"/>
                </a:moveTo>
                <a:lnTo>
                  <a:pt x="407" y="157"/>
                </a:lnTo>
                <a:lnTo>
                  <a:pt x="407" y="158"/>
                </a:lnTo>
                <a:lnTo>
                  <a:pt x="407" y="177"/>
                </a:lnTo>
                <a:close/>
              </a:path>
            </a:pathLst>
          </a:custGeom>
          <a:solidFill>
            <a:srgbClr val="57646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763" y="1924050"/>
            <a:ext cx="3871913" cy="3019425"/>
          </a:xfrm>
          <a:prstGeom prst="rect">
            <a:avLst/>
          </a:prstGeom>
          <a:solidFill>
            <a:srgbClr val="565A5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2973388" y="0"/>
            <a:ext cx="1808163" cy="6858000"/>
          </a:xfrm>
          <a:custGeom>
            <a:avLst/>
            <a:gdLst/>
            <a:ahLst/>
            <a:cxnLst>
              <a:cxn ang="0">
                <a:pos x="85" y="0"/>
              </a:cxn>
              <a:cxn ang="0">
                <a:pos x="95" y="360"/>
              </a:cxn>
              <a:cxn ang="0">
                <a:pos x="0" y="720"/>
              </a:cxn>
              <a:cxn ang="0">
                <a:pos x="104" y="720"/>
              </a:cxn>
              <a:cxn ang="0">
                <a:pos x="95" y="360"/>
              </a:cxn>
              <a:cxn ang="0">
                <a:pos x="190" y="0"/>
              </a:cxn>
              <a:cxn ang="0">
                <a:pos x="85" y="0"/>
              </a:cxn>
            </a:cxnLst>
            <a:rect l="0" t="0" r="r" b="b"/>
            <a:pathLst>
              <a:path w="190" h="720">
                <a:moveTo>
                  <a:pt x="85" y="0"/>
                </a:moveTo>
                <a:lnTo>
                  <a:pt x="95" y="360"/>
                </a:lnTo>
                <a:lnTo>
                  <a:pt x="0" y="720"/>
                </a:lnTo>
                <a:lnTo>
                  <a:pt x="104" y="720"/>
                </a:lnTo>
                <a:lnTo>
                  <a:pt x="95" y="360"/>
                </a:lnTo>
                <a:lnTo>
                  <a:pt x="190" y="0"/>
                </a:lnTo>
                <a:lnTo>
                  <a:pt x="8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Line 39"/>
          <p:cNvSpPr>
            <a:spLocks noChangeShapeType="1"/>
          </p:cNvSpPr>
          <p:nvPr userDrawn="1"/>
        </p:nvSpPr>
        <p:spPr bwMode="auto">
          <a:xfrm flipV="1">
            <a:off x="3876676" y="0"/>
            <a:ext cx="904875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Line 40"/>
          <p:cNvSpPr>
            <a:spLocks noChangeShapeType="1"/>
          </p:cNvSpPr>
          <p:nvPr/>
        </p:nvSpPr>
        <p:spPr bwMode="auto">
          <a:xfrm flipH="1">
            <a:off x="2973388" y="3429000"/>
            <a:ext cx="903288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85720" y="2143116"/>
            <a:ext cx="3143272" cy="2643206"/>
          </a:xfrm>
        </p:spPr>
        <p:txBody>
          <a:bodyPr>
            <a:normAutofit/>
          </a:bodyPr>
          <a:lstStyle>
            <a:lvl1pPr algn="l"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51" name="Freeform 72"/>
          <p:cNvSpPr>
            <a:spLocks/>
          </p:cNvSpPr>
          <p:nvPr userDrawn="1"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D6D1C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Freeform 75"/>
          <p:cNvSpPr>
            <a:spLocks/>
          </p:cNvSpPr>
          <p:nvPr userDrawn="1"/>
        </p:nvSpPr>
        <p:spPr bwMode="auto">
          <a:xfrm>
            <a:off x="3876676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Picture 15" descr="CardnoLogo__registered_rgb_stf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100555" y="6182286"/>
            <a:ext cx="1649745" cy="360000"/>
          </a:xfrm>
          <a:prstGeom prst="rect">
            <a:avLst/>
          </a:prstGeom>
        </p:spPr>
      </p:pic>
      <p:pic>
        <p:nvPicPr>
          <p:cNvPr id="17" name="Image 2" descr="Description: Description: flag_2colors"/>
          <p:cNvPicPr>
            <a:picLocks noChangeAspect="1" noChangeArrowheads="1"/>
          </p:cNvPicPr>
          <p:nvPr userDrawn="1"/>
        </p:nvPicPr>
        <p:blipFill>
          <a:blip r:embed="rId4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58" y="6169586"/>
            <a:ext cx="5080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3"/>
          <p:cNvSpPr txBox="1">
            <a:spLocks noChangeArrowheads="1"/>
          </p:cNvSpPr>
          <p:nvPr userDrawn="1"/>
        </p:nvSpPr>
        <p:spPr bwMode="auto">
          <a:xfrm>
            <a:off x="475875" y="6490261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This project is funded by</a:t>
            </a:r>
          </a:p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The European Union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 userDrawn="1"/>
        </p:nvSpPr>
        <p:spPr bwMode="auto">
          <a:xfrm>
            <a:off x="7452962" y="6554316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A Study implemented by CARDNO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t>18/09/15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63579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69923A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788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85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7090B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8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477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75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91785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35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D95E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18A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4"/>
            <a:ext cx="5746750" cy="5222875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565A5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rdnoLogo__registered_rgb_stf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00555" y="6110278"/>
            <a:ext cx="1649745" cy="360000"/>
          </a:xfrm>
          <a:prstGeom prst="rect">
            <a:avLst/>
          </a:prstGeom>
        </p:spPr>
      </p:pic>
      <p:pic>
        <p:nvPicPr>
          <p:cNvPr id="6" name="Image 2" descr="Description: Description: flag_2colors"/>
          <p:cNvPicPr>
            <a:picLocks noChangeAspect="1" noChangeArrowheads="1"/>
          </p:cNvPicPr>
          <p:nvPr userDrawn="1"/>
        </p:nvPicPr>
        <p:blipFill>
          <a:blip r:embed="rId3" cstate="print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58" y="6097578"/>
            <a:ext cx="5080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"/>
          <p:cNvSpPr txBox="1">
            <a:spLocks noChangeArrowheads="1"/>
          </p:cNvSpPr>
          <p:nvPr userDrawn="1"/>
        </p:nvSpPr>
        <p:spPr bwMode="auto">
          <a:xfrm>
            <a:off x="475875" y="6418253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800" b="0" i="0" u="none" strike="noStrike" kern="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cs typeface="Arial" pitchFamily="34" charset="0"/>
              </a:rPr>
              <a:t>This study is funded by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800" b="0" i="0" u="none" strike="noStrike" kern="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cs typeface="Arial" pitchFamily="34" charset="0"/>
              </a:rPr>
              <a:t>The European Union</a:t>
            </a:r>
            <a:endParaRPr kumimoji="0" lang="en-US" sz="1800" b="0" i="0" u="none" strike="noStrike" kern="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 userDrawn="1"/>
        </p:nvSpPr>
        <p:spPr bwMode="auto">
          <a:xfrm>
            <a:off x="7452962" y="6482308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800" b="0" i="0" u="none" strike="noStrike" kern="0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elvetica" charset="0"/>
                <a:cs typeface="Arial" pitchFamily="34" charset="0"/>
              </a:rPr>
              <a:t>A Study implemented by CARDNO</a:t>
            </a:r>
            <a:endParaRPr kumimoji="0" lang="en-US" sz="1800" b="0" i="0" u="none" strike="noStrike" kern="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90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t>18/09/15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7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t>18/09/15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14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0.xml"/><Relationship Id="rId10" Type="http://schemas.openxmlformats.org/officeDocument/2006/relationships/theme" Target="../theme/theme4.xml"/><Relationship Id="rId1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5.xml"/><Relationship Id="rId6" Type="http://schemas.openxmlformats.org/officeDocument/2006/relationships/slideLayout" Target="../slideLayouts/slideLayout46.xml"/><Relationship Id="rId7" Type="http://schemas.openxmlformats.org/officeDocument/2006/relationships/slideLayout" Target="../slideLayouts/slideLayout47.xml"/><Relationship Id="rId8" Type="http://schemas.openxmlformats.org/officeDocument/2006/relationships/slideLayout" Target="../slideLayouts/slideLayout48.xml"/><Relationship Id="rId9" Type="http://schemas.openxmlformats.org/officeDocument/2006/relationships/slideLayout" Target="../slideLayouts/slideLayout49.xml"/><Relationship Id="rId10" Type="http://schemas.openxmlformats.org/officeDocument/2006/relationships/theme" Target="../theme/theme5.xml"/><Relationship Id="rId1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6.xml"/><Relationship Id="rId8" Type="http://schemas.openxmlformats.org/officeDocument/2006/relationships/slideLayout" Target="../slideLayouts/slideLayout57.xml"/><Relationship Id="rId9" Type="http://schemas.openxmlformats.org/officeDocument/2006/relationships/slideLayout" Target="../slideLayouts/slideLayout58.xml"/><Relationship Id="rId10" Type="http://schemas.openxmlformats.org/officeDocument/2006/relationships/theme" Target="../theme/theme6.xml"/><Relationship Id="rId1" Type="http://schemas.openxmlformats.org/officeDocument/2006/relationships/slideLayout" Target="../slideLayouts/slideLayout50.xml"/><Relationship Id="rId2" Type="http://schemas.openxmlformats.org/officeDocument/2006/relationships/slideLayout" Target="../slideLayouts/slideLayout5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theme" Target="../theme/theme7.xml"/><Relationship Id="rId1" Type="http://schemas.openxmlformats.org/officeDocument/2006/relationships/slideLayout" Target="../slideLayouts/slideLayout59.xml"/><Relationship Id="rId2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6ACF0-E303-8A49-AC5D-CE53D899398C}" type="datetimeFigureOut">
              <a:rPr lang="en-US" smtClean="0"/>
              <a:t>18/09/15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25FE4-BCBB-D64C-8E91-9DC6305B2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25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0F88AD2-6FE1-4329-86BD-5145C2A35D35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0F88AD2-6FE1-4329-86BD-5145C2A35D35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0F88AD2-6FE1-4329-86BD-5145C2A35D35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0F88AD2-6FE1-4329-86BD-5145C2A35D35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0F88AD2-6FE1-4329-86BD-5145C2A35D35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0F88AD2-6FE1-4329-86BD-5145C2A35D35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786" y="1904909"/>
            <a:ext cx="3759890" cy="2755991"/>
          </a:xfrm>
        </p:spPr>
        <p:txBody>
          <a:bodyPr>
            <a:normAutofit fontScale="90000"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900" dirty="0" smtClean="0">
                <a:solidFill>
                  <a:schemeClr val="bg1"/>
                </a:solidFill>
              </a:rPr>
              <a:t/>
            </a:r>
            <a:br>
              <a:rPr lang="en-US" sz="2900" dirty="0" smtClean="0">
                <a:solidFill>
                  <a:schemeClr val="bg1"/>
                </a:solidFill>
              </a:rPr>
            </a:br>
            <a:r>
              <a:rPr lang="en-US" sz="2700" dirty="0" smtClean="0"/>
              <a:t>European Union Rural Development </a:t>
            </a:r>
            <a:r>
              <a:rPr lang="en-US" sz="2700" dirty="0" err="1" smtClean="0"/>
              <a:t>Programme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Angus Graham &amp; </a:t>
            </a:r>
            <a:r>
              <a:rPr lang="en-AU" sz="1600" dirty="0" err="1" smtClean="0">
                <a:latin typeface="Arial" charset="0"/>
                <a:ea typeface="+mn-ea"/>
                <a:cs typeface="Arial" charset="0"/>
              </a:rPr>
              <a:t>Omotayo</a:t>
            </a: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 </a:t>
            </a:r>
            <a:r>
              <a:rPr lang="en-AU" sz="1600" dirty="0" err="1" smtClean="0">
                <a:latin typeface="Arial" charset="0"/>
                <a:ea typeface="+mn-ea"/>
                <a:cs typeface="Arial" charset="0"/>
              </a:rPr>
              <a:t>Alabi</a:t>
            </a:r>
            <a:r>
              <a:rPr lang="en-AU" sz="1600" dirty="0">
                <a:latin typeface="Arial" charset="0"/>
                <a:ea typeface="+mn-ea"/>
                <a:cs typeface="Arial" charset="0"/>
              </a:rPr>
              <a:t> </a:t>
            </a: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/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/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2015</a:t>
            </a:r>
            <a:r>
              <a:rPr lang="en-AU" sz="1600" dirty="0">
                <a:latin typeface="Arial" charset="0"/>
                <a:ea typeface="+mn-ea"/>
                <a:cs typeface="Arial" charset="0"/>
              </a:rPr>
              <a:t>/362-919 </a:t>
            </a: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/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SORUDEV</a:t>
            </a:r>
            <a:r>
              <a:rPr lang="en-AU" sz="1600" dirty="0">
                <a:latin typeface="Arial" charset="0"/>
                <a:ea typeface="+mn-ea"/>
                <a:cs typeface="Arial" charset="0"/>
              </a:rPr>
              <a:t>, ZEAT-BEAD and </a:t>
            </a: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FSTP</a:t>
            </a:r>
            <a:endParaRPr lang="en-AU" sz="1600" dirty="0"/>
          </a:p>
        </p:txBody>
      </p:sp>
      <p:sp>
        <p:nvSpPr>
          <p:cNvPr id="1094" name="AutoShape 70"/>
          <p:cNvSpPr>
            <a:spLocks noChangeAspect="1" noChangeArrowheads="1" noTextEdit="1"/>
          </p:cNvSpPr>
          <p:nvPr/>
        </p:nvSpPr>
        <p:spPr bwMode="auto">
          <a:xfrm>
            <a:off x="4763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96" name="Freeform 72"/>
          <p:cNvSpPr>
            <a:spLocks/>
          </p:cNvSpPr>
          <p:nvPr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988F86"/>
          </a:solidFill>
          <a:ln w="317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99" name="Freeform 75"/>
          <p:cNvSpPr>
            <a:spLocks/>
          </p:cNvSpPr>
          <p:nvPr/>
        </p:nvSpPr>
        <p:spPr bwMode="auto">
          <a:xfrm>
            <a:off x="3876676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D95E00"/>
          </a:solidFill>
          <a:ln w="317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16123" y="1914171"/>
            <a:ext cx="3547384" cy="10195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dirty="0" smtClean="0"/>
              <a:t>    South Sudan</a:t>
            </a:r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6784" y="160591"/>
            <a:ext cx="4125016" cy="134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tx1"/>
                </a:solidFill>
              </a:rPr>
              <a:t>Juba,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tx1"/>
                </a:solidFill>
              </a:rPr>
              <a:t>10 September 2015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382184" y="129797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791201" y="5054600"/>
            <a:ext cx="3348038" cy="10528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Presented to the Donor working group on agriculture and livelihoods </a:t>
            </a:r>
            <a:br>
              <a:rPr lang="en-US" sz="2000" dirty="0" smtClean="0">
                <a:solidFill>
                  <a:schemeClr val="tx1"/>
                </a:solidFill>
              </a:rPr>
            </a:br>
            <a:endParaRPr lang="en-AU" sz="20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53584" y="3074848"/>
            <a:ext cx="2092016" cy="175432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      Outline</a:t>
            </a:r>
            <a:endParaRPr lang="en-GB" sz="1000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Background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Situation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Structure </a:t>
            </a:r>
            <a:endParaRPr lang="en-GB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 err="1" smtClean="0">
                <a:solidFill>
                  <a:schemeClr val="bg1"/>
                </a:solidFill>
              </a:rPr>
              <a:t>Wau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resolution </a:t>
            </a:r>
            <a:endParaRPr lang="en-GB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 smtClean="0">
                <a:solidFill>
                  <a:schemeClr val="bg1"/>
                </a:solidFill>
              </a:rPr>
              <a:t>Key elements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102" y="3445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Subtitle 3"/>
          <p:cNvSpPr>
            <a:spLocks noGrp="1"/>
          </p:cNvSpPr>
          <p:nvPr>
            <p:ph type="subTitle" idx="1"/>
          </p:nvPr>
        </p:nvSpPr>
        <p:spPr>
          <a:xfrm>
            <a:off x="3448012" y="1895178"/>
            <a:ext cx="5695988" cy="2994322"/>
          </a:xfrm>
        </p:spPr>
        <p:txBody>
          <a:bodyPr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dirty="0"/>
              <a:t>Improving the availability and accessibility of inputs  </a:t>
            </a:r>
          </a:p>
          <a:p>
            <a:r>
              <a:rPr lang="en-US" sz="1800" dirty="0" smtClean="0"/>
              <a:t>     (suppliers / agro</a:t>
            </a:r>
            <a:r>
              <a:rPr lang="en-US" sz="1800" dirty="0"/>
              <a:t>-dealers </a:t>
            </a:r>
            <a:r>
              <a:rPr lang="en-US" sz="1800" dirty="0" smtClean="0"/>
              <a:t>and </a:t>
            </a:r>
            <a:r>
              <a:rPr lang="en-US" sz="1800" dirty="0"/>
              <a:t>their </a:t>
            </a:r>
            <a:r>
              <a:rPr lang="en-US" sz="1800" dirty="0" smtClean="0"/>
              <a:t>agents)</a:t>
            </a:r>
            <a:endParaRPr lang="en-US" sz="1800" dirty="0"/>
          </a:p>
          <a:p>
            <a:pPr marL="285750" indent="-285750">
              <a:buFont typeface="Arial"/>
              <a:buChar char="•"/>
            </a:pPr>
            <a:endParaRPr lang="en-US" sz="1800" dirty="0"/>
          </a:p>
          <a:p>
            <a:pPr marL="285750" indent="-285750">
              <a:buFont typeface="Lucida Grande"/>
              <a:buChar char="-"/>
            </a:pPr>
            <a:r>
              <a:rPr lang="en-US" sz="1800" dirty="0" smtClean="0"/>
              <a:t>suitability</a:t>
            </a:r>
            <a:endParaRPr lang="en-US" sz="1800" dirty="0"/>
          </a:p>
          <a:p>
            <a:pPr marL="285750" indent="-285750">
              <a:buFont typeface="Lucida Grande"/>
              <a:buChar char="-"/>
            </a:pPr>
            <a:r>
              <a:rPr lang="en-US" sz="1800" dirty="0" smtClean="0"/>
              <a:t>variety</a:t>
            </a:r>
            <a:endParaRPr lang="en-US" sz="1800" dirty="0"/>
          </a:p>
          <a:p>
            <a:pPr marL="285750" indent="-285750">
              <a:buFont typeface="Lucida Grande"/>
              <a:buChar char="-"/>
            </a:pPr>
            <a:r>
              <a:rPr lang="en-US" sz="1800" dirty="0" smtClean="0"/>
              <a:t>availability </a:t>
            </a:r>
            <a:endParaRPr lang="en-US" sz="1800" dirty="0"/>
          </a:p>
          <a:p>
            <a:pPr marL="285750" indent="-285750">
              <a:buFont typeface="Lucida Grande"/>
              <a:buChar char="-"/>
            </a:pPr>
            <a:r>
              <a:rPr lang="en-US" sz="1800" dirty="0"/>
              <a:t>terms of </a:t>
            </a:r>
            <a:r>
              <a:rPr lang="en-US" sz="1800" dirty="0" smtClean="0"/>
              <a:t>trade </a:t>
            </a:r>
            <a:endParaRPr lang="en-US" sz="1800" dirty="0"/>
          </a:p>
          <a:p>
            <a:pPr marL="285750" indent="-285750">
              <a:buFont typeface="Lucida Grande"/>
              <a:buChar char="-"/>
            </a:pPr>
            <a:r>
              <a:rPr lang="en-US" sz="1800" dirty="0"/>
              <a:t>quality and </a:t>
            </a:r>
            <a:r>
              <a:rPr lang="en-US" sz="1800" dirty="0" smtClean="0"/>
              <a:t>specialization</a:t>
            </a:r>
            <a:endParaRPr lang="en-US" sz="1800" dirty="0"/>
          </a:p>
          <a:p>
            <a:pPr marL="285750" indent="-285750">
              <a:buFont typeface="Arial"/>
              <a:buChar char="•"/>
            </a:pPr>
            <a:endParaRPr lang="x-none" sz="1800" dirty="0" smtClean="0"/>
          </a:p>
          <a:p>
            <a:pPr marL="285750" indent="-285750">
              <a:buFont typeface="Arial"/>
              <a:buChar char="•"/>
            </a:pPr>
            <a:endParaRPr lang="en-AU" sz="1800" dirty="0" smtClean="0"/>
          </a:p>
          <a:p>
            <a:pPr marL="285750" indent="-285750">
              <a:buFont typeface="Arial"/>
              <a:buChar char="•"/>
            </a:pPr>
            <a:endParaRPr lang="en-AU" sz="1600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714712" y="986725"/>
            <a:ext cx="5429288" cy="6896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FFFFF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AU" dirty="0" smtClean="0"/>
              <a:t>Increasing production through:</a:t>
            </a:r>
            <a:endParaRPr lang="en-AU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1021947"/>
            <a:ext cx="3124033" cy="134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/>
              <a:t>5</a:t>
            </a:r>
            <a:r>
              <a:rPr lang="en-US" dirty="0" smtClean="0"/>
              <a:t>b.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56000" y="5003800"/>
            <a:ext cx="558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upport </a:t>
            </a:r>
            <a:r>
              <a:rPr lang="en-US" dirty="0"/>
              <a:t>the creation of an expanded network of vetted </a:t>
            </a:r>
            <a:r>
              <a:rPr lang="en-US" dirty="0" smtClean="0"/>
              <a:t>agro-dealers </a:t>
            </a:r>
            <a:r>
              <a:rPr lang="en-US" dirty="0"/>
              <a:t>linked to accredited suppliers of inputs that meet area specific needs of farmers (specification and price) to  increase production and marketing.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5400" y="5003800"/>
            <a:ext cx="88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FAO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971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102" y="3445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Subtitle 3"/>
          <p:cNvSpPr>
            <a:spLocks noGrp="1"/>
          </p:cNvSpPr>
          <p:nvPr>
            <p:ph type="subTitle" idx="1"/>
          </p:nvPr>
        </p:nvSpPr>
        <p:spPr>
          <a:xfrm>
            <a:off x="3448012" y="1895178"/>
            <a:ext cx="5695988" cy="2994322"/>
          </a:xfrm>
        </p:spPr>
        <p:txBody>
          <a:bodyPr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dirty="0" smtClean="0"/>
              <a:t>Stimulating </a:t>
            </a:r>
            <a:r>
              <a:rPr lang="en-US" sz="1800" dirty="0"/>
              <a:t>market demand for products  </a:t>
            </a:r>
          </a:p>
          <a:p>
            <a:r>
              <a:rPr lang="en-US" sz="1800" dirty="0" smtClean="0"/>
              <a:t>     (selected value chain activities)</a:t>
            </a:r>
            <a:endParaRPr lang="en-US" sz="1800" dirty="0"/>
          </a:p>
          <a:p>
            <a:pPr marL="285750" indent="-285750">
              <a:buFont typeface="Arial"/>
              <a:buChar char="•"/>
            </a:pPr>
            <a:endParaRPr lang="en-US" sz="1800" dirty="0"/>
          </a:p>
          <a:p>
            <a:pPr marL="285750" indent="-285750">
              <a:buFont typeface="Lucida Grande"/>
              <a:buChar char="-"/>
            </a:pPr>
            <a:r>
              <a:rPr lang="x-none" sz="1800" dirty="0"/>
              <a:t>c</a:t>
            </a:r>
            <a:r>
              <a:rPr lang="x-none" sz="1800" dirty="0" smtClean="0"/>
              <a:t>ereals and grains</a:t>
            </a:r>
          </a:p>
          <a:p>
            <a:pPr marL="285750" indent="-285750">
              <a:buFont typeface="Lucida Grande"/>
              <a:buChar char="-"/>
            </a:pPr>
            <a:r>
              <a:rPr lang="en-US" sz="1800" dirty="0"/>
              <a:t>g</a:t>
            </a:r>
            <a:r>
              <a:rPr lang="x-none" sz="1800" dirty="0" smtClean="0"/>
              <a:t>roundnuts</a:t>
            </a:r>
          </a:p>
          <a:p>
            <a:pPr marL="285750" indent="-285750">
              <a:buFont typeface="Lucida Grande"/>
              <a:buChar char="-"/>
            </a:pPr>
            <a:r>
              <a:rPr lang="en-US" sz="1800" dirty="0"/>
              <a:t>l</a:t>
            </a:r>
            <a:r>
              <a:rPr lang="x-none" sz="1800" dirty="0" smtClean="0"/>
              <a:t>ivestock</a:t>
            </a:r>
          </a:p>
          <a:p>
            <a:pPr marL="285750" indent="-285750">
              <a:buFont typeface="Lucida Grande"/>
              <a:buChar char="-"/>
            </a:pPr>
            <a:r>
              <a:rPr lang="x-none" sz="1800" dirty="0"/>
              <a:t>h</a:t>
            </a:r>
            <a:r>
              <a:rPr lang="x-none" sz="1800" dirty="0" smtClean="0"/>
              <a:t>ides and skins</a:t>
            </a:r>
          </a:p>
          <a:p>
            <a:pPr marL="285750" indent="-285750">
              <a:buFont typeface="Arial"/>
              <a:buChar char="•"/>
            </a:pPr>
            <a:endParaRPr lang="x-none" sz="1800" dirty="0" smtClean="0"/>
          </a:p>
          <a:p>
            <a:pPr marL="285750" indent="-285750">
              <a:buFont typeface="Arial"/>
              <a:buChar char="•"/>
            </a:pPr>
            <a:endParaRPr lang="en-AU" sz="1800" dirty="0" smtClean="0"/>
          </a:p>
          <a:p>
            <a:pPr marL="285750" indent="-285750">
              <a:buFont typeface="Arial"/>
              <a:buChar char="•"/>
            </a:pPr>
            <a:endParaRPr lang="en-AU" sz="1600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714712" y="986725"/>
            <a:ext cx="5429288" cy="6896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FFFFF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AU" dirty="0" smtClean="0"/>
              <a:t>Increasing production through:</a:t>
            </a:r>
            <a:endParaRPr lang="en-AU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1021947"/>
            <a:ext cx="3124033" cy="134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/>
              <a:t>5</a:t>
            </a:r>
            <a:r>
              <a:rPr lang="en-US" dirty="0" smtClean="0"/>
              <a:t>c.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56000" y="5003800"/>
            <a:ext cx="558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Raise quality </a:t>
            </a:r>
            <a:r>
              <a:rPr lang="en-US" dirty="0"/>
              <a:t>/ value of product </a:t>
            </a:r>
            <a:r>
              <a:rPr lang="en-US" dirty="0" smtClean="0"/>
              <a:t>at source, reduce </a:t>
            </a:r>
            <a:r>
              <a:rPr lang="en-US" dirty="0"/>
              <a:t>losses and wastage, and </a:t>
            </a:r>
            <a:r>
              <a:rPr lang="en-US" dirty="0" smtClean="0"/>
              <a:t>increase farm earnings.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463800" y="5003800"/>
            <a:ext cx="831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GIZ UNIDO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3556000" y="5816600"/>
            <a:ext cx="4899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upport </a:t>
            </a:r>
            <a:r>
              <a:rPr lang="en-US" dirty="0"/>
              <a:t>the creation of </a:t>
            </a:r>
            <a:r>
              <a:rPr lang="en-US" dirty="0" smtClean="0"/>
              <a:t>a rural financing network</a:t>
            </a:r>
          </a:p>
          <a:p>
            <a:r>
              <a:rPr lang="en-US" dirty="0" smtClean="0"/>
              <a:t>that is farmer focused, locally adapted.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463800" y="5816600"/>
            <a:ext cx="88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FAO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64966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102" y="3445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Subtitle 3"/>
          <p:cNvSpPr>
            <a:spLocks noGrp="1"/>
          </p:cNvSpPr>
          <p:nvPr>
            <p:ph type="subTitle" idx="1"/>
          </p:nvPr>
        </p:nvSpPr>
        <p:spPr>
          <a:xfrm>
            <a:off x="3448012" y="1895178"/>
            <a:ext cx="5695988" cy="2994322"/>
          </a:xfrm>
        </p:spPr>
        <p:txBody>
          <a:bodyPr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800" dirty="0" smtClean="0"/>
              <a:t>Reducing cost of access to markets</a:t>
            </a:r>
            <a:r>
              <a:rPr lang="en-US" sz="1800" dirty="0"/>
              <a:t> </a:t>
            </a:r>
          </a:p>
          <a:p>
            <a:r>
              <a:rPr lang="en-US" sz="1800" dirty="0" smtClean="0"/>
              <a:t>     (key infrastructures)</a:t>
            </a:r>
            <a:endParaRPr lang="en-US" sz="1800" dirty="0"/>
          </a:p>
          <a:p>
            <a:pPr marL="285750" indent="-285750">
              <a:buFont typeface="Arial"/>
              <a:buChar char="•"/>
            </a:pPr>
            <a:endParaRPr lang="en-US" sz="1800" dirty="0"/>
          </a:p>
          <a:p>
            <a:pPr marL="285750" indent="-285750">
              <a:buFont typeface="Lucida Grande"/>
              <a:buChar char="-"/>
            </a:pPr>
            <a:r>
              <a:rPr lang="en-US" sz="1800" dirty="0"/>
              <a:t>f</a:t>
            </a:r>
            <a:r>
              <a:rPr lang="x-none" sz="1800" dirty="0" smtClean="0"/>
              <a:t>eeder roads</a:t>
            </a:r>
          </a:p>
          <a:p>
            <a:pPr marL="285750" indent="-285750">
              <a:buFont typeface="Lucida Grande"/>
              <a:buChar char="-"/>
            </a:pPr>
            <a:r>
              <a:rPr lang="en-US" sz="1800" dirty="0"/>
              <a:t>w</a:t>
            </a:r>
            <a:r>
              <a:rPr lang="x-none" sz="1800" dirty="0" smtClean="0"/>
              <a:t>arehouses</a:t>
            </a:r>
          </a:p>
          <a:p>
            <a:pPr marL="285750" indent="-285750">
              <a:buFont typeface="Lucida Grande"/>
              <a:buChar char="-"/>
            </a:pPr>
            <a:r>
              <a:rPr lang="x-none" sz="1800" dirty="0"/>
              <a:t>p</a:t>
            </a:r>
            <a:r>
              <a:rPr lang="x-none" sz="1800" dirty="0" smtClean="0"/>
              <a:t>rocessing facilities</a:t>
            </a:r>
          </a:p>
          <a:p>
            <a:pPr marL="285750" indent="-285750">
              <a:buFont typeface="Lucida Grande"/>
              <a:buChar char="-"/>
            </a:pPr>
            <a:r>
              <a:rPr lang="x-none" sz="1800" dirty="0" smtClean="0"/>
              <a:t>information</a:t>
            </a:r>
          </a:p>
          <a:p>
            <a:pPr marL="285750" indent="-285750">
              <a:buFont typeface="Arial"/>
              <a:buChar char="•"/>
            </a:pPr>
            <a:endParaRPr lang="x-none" sz="1800" dirty="0" smtClean="0"/>
          </a:p>
          <a:p>
            <a:endParaRPr lang="en-AU" sz="1800" dirty="0" smtClean="0"/>
          </a:p>
          <a:p>
            <a:pPr marL="285750" indent="-285750">
              <a:buFont typeface="Arial"/>
              <a:buChar char="•"/>
            </a:pPr>
            <a:endParaRPr lang="en-AU" sz="1600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714712" y="986725"/>
            <a:ext cx="5429288" cy="6896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FFFFF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AU" dirty="0" smtClean="0"/>
              <a:t>Increasing marketing through:</a:t>
            </a:r>
            <a:endParaRPr lang="en-AU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1021947"/>
            <a:ext cx="3124033" cy="134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 smtClean="0"/>
              <a:t>6c.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56000" y="5003800"/>
            <a:ext cx="558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Improve feeder </a:t>
            </a:r>
            <a:r>
              <a:rPr lang="en-US" dirty="0"/>
              <a:t>roads that pass through production areas so as to link them to markets close to intersections with trunk </a:t>
            </a:r>
            <a:r>
              <a:rPr lang="en-US" dirty="0" smtClean="0"/>
              <a:t>roads.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463800" y="5003800"/>
            <a:ext cx="882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UNOPS</a:t>
            </a:r>
          </a:p>
          <a:p>
            <a:r>
              <a:rPr lang="en-AU" dirty="0" smtClean="0"/>
              <a:t>WFP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60268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714712" y="1012125"/>
            <a:ext cx="5429288" cy="537275"/>
          </a:xfrm>
        </p:spPr>
        <p:txBody>
          <a:bodyPr/>
          <a:lstStyle/>
          <a:p>
            <a:r>
              <a:rPr lang="en-AU" dirty="0" smtClean="0"/>
              <a:t>Conclusion</a:t>
            </a:r>
            <a:endParaRPr lang="en-AU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021947"/>
            <a:ext cx="3124033" cy="134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 smtClean="0"/>
              <a:t>5e.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3500430" y="1626217"/>
            <a:ext cx="5643570" cy="3505200"/>
          </a:xfrm>
        </p:spPr>
        <p:txBody>
          <a:bodyPr>
            <a:noAutofit/>
          </a:bodyPr>
          <a:lstStyle/>
          <a:p>
            <a:pPr marL="285750" indent="-285750">
              <a:buFont typeface="Lucida Grande"/>
              <a:buChar char="-"/>
            </a:pPr>
            <a:r>
              <a:rPr lang="en-AU" sz="1800" dirty="0" smtClean="0"/>
              <a:t>International community must start to work on sustainability and not only limited humanitarian responses. </a:t>
            </a:r>
          </a:p>
          <a:p>
            <a:pPr marL="285750" indent="-285750">
              <a:buFontTx/>
              <a:buChar char="-"/>
            </a:pPr>
            <a:r>
              <a:rPr lang="en-AU" sz="1800" dirty="0" smtClean="0"/>
              <a:t>Pending a peace agreement, a new political framework needs reactivation with building of institutional resilience.</a:t>
            </a:r>
          </a:p>
          <a:p>
            <a:pPr marL="285750" indent="-285750">
              <a:buFontTx/>
              <a:buChar char="-"/>
            </a:pPr>
            <a:r>
              <a:rPr lang="en-AU" sz="1800" dirty="0"/>
              <a:t>A supporting environment conducive to collaboration and coordination among multiple </a:t>
            </a:r>
            <a:r>
              <a:rPr lang="en-AU" sz="1800" dirty="0" smtClean="0"/>
              <a:t>agencies </a:t>
            </a:r>
            <a:r>
              <a:rPr lang="en-AU" sz="1800" dirty="0"/>
              <a:t>is </a:t>
            </a:r>
            <a:r>
              <a:rPr lang="en-AU" sz="1800" dirty="0" smtClean="0"/>
              <a:t>needed. </a:t>
            </a:r>
            <a:endParaRPr lang="en-AU" sz="1800" dirty="0"/>
          </a:p>
          <a:p>
            <a:pPr marL="285750" indent="-285750">
              <a:buFontTx/>
              <a:buChar char="-"/>
            </a:pPr>
            <a:r>
              <a:rPr lang="en-AU" sz="1800" dirty="0"/>
              <a:t>F</a:t>
            </a:r>
            <a:r>
              <a:rPr lang="en-AU" sz="1800" dirty="0" smtClean="0"/>
              <a:t>orums need to be designed and developed, and information and lessons learned shared.</a:t>
            </a:r>
            <a:endParaRPr lang="en-AU" sz="1800" i="1" dirty="0" smtClean="0"/>
          </a:p>
          <a:p>
            <a:pPr marL="285750" indent="-285750">
              <a:buFontTx/>
              <a:buChar char="-"/>
            </a:pPr>
            <a:r>
              <a:rPr lang="en-AU" sz="1800" dirty="0" smtClean="0"/>
              <a:t>Coverage </a:t>
            </a:r>
            <a:r>
              <a:rPr lang="en-AU" sz="1800" dirty="0"/>
              <a:t>and breath of information </a:t>
            </a:r>
            <a:r>
              <a:rPr lang="en-AU" sz="1800" dirty="0" smtClean="0"/>
              <a:t>systems needs to be expanded and records of results improved.</a:t>
            </a:r>
            <a:endParaRPr lang="en-AU" sz="1800" dirty="0"/>
          </a:p>
          <a:p>
            <a:pPr marL="285750" indent="-285750">
              <a:buFontTx/>
              <a:buChar char="-"/>
            </a:pPr>
            <a:endParaRPr lang="en-AU" sz="1600" dirty="0" smtClean="0"/>
          </a:p>
          <a:p>
            <a:endParaRPr lang="en-AU" sz="1600" dirty="0" smtClean="0"/>
          </a:p>
          <a:p>
            <a:r>
              <a:rPr lang="en-AU" sz="1600" dirty="0" smtClean="0"/>
              <a:t>-</a:t>
            </a:r>
          </a:p>
          <a:p>
            <a:r>
              <a:rPr lang="en-AU" sz="1600" dirty="0" smtClean="0"/>
              <a:t>-</a:t>
            </a:r>
            <a:endParaRPr lang="en-AU" sz="1600" dirty="0"/>
          </a:p>
          <a:p>
            <a:endParaRPr lang="en-AU" sz="1600" dirty="0"/>
          </a:p>
        </p:txBody>
      </p:sp>
      <p:sp>
        <p:nvSpPr>
          <p:cNvPr id="10" name="Rectangle 9"/>
          <p:cNvSpPr/>
          <p:nvPr/>
        </p:nvSpPr>
        <p:spPr>
          <a:xfrm>
            <a:off x="190500" y="2270821"/>
            <a:ext cx="29335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T</a:t>
            </a:r>
            <a:r>
              <a:rPr lang="en-GB" dirty="0" smtClean="0">
                <a:solidFill>
                  <a:srgbClr val="FFFFFF"/>
                </a:solidFill>
              </a:rPr>
              <a:t>hematic evaluation areas?</a:t>
            </a:r>
          </a:p>
          <a:p>
            <a:endParaRPr lang="en-GB" dirty="0">
              <a:solidFill>
                <a:srgbClr val="FFFFFF"/>
              </a:solidFill>
            </a:endParaRPr>
          </a:p>
          <a:p>
            <a:r>
              <a:rPr lang="en-GB" dirty="0" smtClean="0">
                <a:solidFill>
                  <a:srgbClr val="FFFFFF"/>
                </a:solidFill>
              </a:rPr>
              <a:t>What questions should we be asking?</a:t>
            </a:r>
          </a:p>
          <a:p>
            <a:endParaRPr lang="en-GB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664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721100" y="1040081"/>
            <a:ext cx="5208618" cy="598219"/>
          </a:xfrm>
        </p:spPr>
        <p:txBody>
          <a:bodyPr/>
          <a:lstStyle/>
          <a:p>
            <a:r>
              <a:rPr lang="en-AU" dirty="0" smtClean="0"/>
              <a:t>Background</a:t>
            </a:r>
            <a:endParaRPr lang="en-AU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500430" y="2200294"/>
            <a:ext cx="5643570" cy="1965306"/>
          </a:xfrm>
        </p:spPr>
        <p:txBody>
          <a:bodyPr>
            <a:noAutofit/>
          </a:bodyPr>
          <a:lstStyle/>
          <a:p>
            <a:r>
              <a:rPr lang="en-AU" sz="1800" dirty="0" smtClean="0"/>
              <a:t>War of Independence.</a:t>
            </a:r>
          </a:p>
          <a:p>
            <a:r>
              <a:rPr lang="en-AU" sz="1800" dirty="0" smtClean="0"/>
              <a:t>Comprehensive Peace Agreement.</a:t>
            </a:r>
          </a:p>
          <a:p>
            <a:r>
              <a:rPr lang="en-AU" sz="1800" dirty="0" smtClean="0"/>
              <a:t>Referendum and emergence of a New State in 2012.</a:t>
            </a:r>
          </a:p>
          <a:p>
            <a:r>
              <a:rPr lang="en-AU" sz="1800" dirty="0" smtClean="0"/>
              <a:t>Facilitated support to new government.</a:t>
            </a:r>
          </a:p>
          <a:p>
            <a:r>
              <a:rPr lang="en-AU" sz="1800" dirty="0" smtClean="0"/>
              <a:t>Establishment of new institutions and policies.</a:t>
            </a:r>
          </a:p>
          <a:p>
            <a:r>
              <a:rPr lang="en-AU" sz="1800" dirty="0" smtClean="0"/>
              <a:t>Infrastructure development and Livelihoods support.</a:t>
            </a:r>
          </a:p>
          <a:p>
            <a:r>
              <a:rPr lang="en-AU" sz="1800" dirty="0" smtClean="0"/>
              <a:t>New crisis in December 2013.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021947"/>
            <a:ext cx="3124033" cy="134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/>
              <a:t>1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102" y="3445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Subtitle 3"/>
          <p:cNvSpPr>
            <a:spLocks noGrp="1"/>
          </p:cNvSpPr>
          <p:nvPr>
            <p:ph type="subTitle" idx="1"/>
          </p:nvPr>
        </p:nvSpPr>
        <p:spPr>
          <a:xfrm>
            <a:off x="3695700" y="1960424"/>
            <a:ext cx="5448300" cy="2852876"/>
          </a:xfrm>
        </p:spPr>
        <p:txBody>
          <a:bodyPr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en-AU" sz="1800" dirty="0" err="1" smtClean="0"/>
              <a:t>Equatoria</a:t>
            </a:r>
            <a:r>
              <a:rPr lang="en-AU" sz="1800" dirty="0" smtClean="0"/>
              <a:t> 		     (</a:t>
            </a:r>
            <a:r>
              <a:rPr lang="en-AU" sz="1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Green</a:t>
            </a:r>
            <a:r>
              <a:rPr lang="en-AU" sz="1800" dirty="0"/>
              <a:t> </a:t>
            </a:r>
            <a:r>
              <a:rPr lang="en-AU" sz="1800" dirty="0" smtClean="0"/>
              <a:t>- stable)</a:t>
            </a:r>
          </a:p>
          <a:p>
            <a:r>
              <a:rPr lang="en-AU" sz="1800" dirty="0" smtClean="0"/>
              <a:t>Investment led </a:t>
            </a:r>
          </a:p>
          <a:p>
            <a:endParaRPr lang="en-AU" sz="1800" dirty="0" smtClean="0"/>
          </a:p>
          <a:p>
            <a:pPr marL="285750" indent="-285750">
              <a:buFont typeface="Arial"/>
              <a:buChar char="•"/>
            </a:pPr>
            <a:r>
              <a:rPr lang="en-AU" sz="1800" dirty="0" smtClean="0"/>
              <a:t>Greater </a:t>
            </a:r>
            <a:r>
              <a:rPr lang="en-AU" sz="1800" dirty="0"/>
              <a:t>Bahr el </a:t>
            </a:r>
            <a:r>
              <a:rPr lang="en-AU" sz="1800" dirty="0" smtClean="0"/>
              <a:t>Ghazal 	     (</a:t>
            </a:r>
            <a:r>
              <a:rPr lang="en-AU" sz="1800" dirty="0">
                <a:solidFill>
                  <a:srgbClr val="C3D69B"/>
                </a:solidFill>
              </a:rPr>
              <a:t>Green</a:t>
            </a:r>
            <a:r>
              <a:rPr lang="en-AU" sz="1800" dirty="0"/>
              <a:t> </a:t>
            </a:r>
            <a:r>
              <a:rPr lang="en-AU" sz="1800" dirty="0" smtClean="0"/>
              <a:t>- less </a:t>
            </a:r>
            <a:r>
              <a:rPr lang="en-AU" sz="1800" dirty="0"/>
              <a:t>stable</a:t>
            </a:r>
            <a:r>
              <a:rPr lang="en-AU" sz="1800" dirty="0" smtClean="0"/>
              <a:t>)</a:t>
            </a:r>
          </a:p>
          <a:p>
            <a:r>
              <a:rPr lang="en-AU" sz="1800" dirty="0" smtClean="0"/>
              <a:t>Transition</a:t>
            </a:r>
          </a:p>
          <a:p>
            <a:endParaRPr lang="en-AU" sz="1800" dirty="0" smtClean="0"/>
          </a:p>
          <a:p>
            <a:pPr marL="285750" indent="-285750">
              <a:buFont typeface="Arial"/>
              <a:buChar char="•"/>
            </a:pPr>
            <a:r>
              <a:rPr lang="en-US" sz="1800" dirty="0">
                <a:solidFill>
                  <a:schemeClr val="bg1"/>
                </a:solidFill>
              </a:rPr>
              <a:t>Greater Upper Nile </a:t>
            </a:r>
            <a:r>
              <a:rPr lang="en-US" sz="1800" dirty="0" smtClean="0">
                <a:solidFill>
                  <a:schemeClr val="bg1"/>
                </a:solidFill>
              </a:rPr>
              <a:t>	    (</a:t>
            </a:r>
            <a:r>
              <a:rPr lang="en-US" sz="1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Emergency </a:t>
            </a:r>
            <a:r>
              <a:rPr lang="en-US" sz="1800" dirty="0" smtClean="0">
                <a:solidFill>
                  <a:schemeClr val="bg1"/>
                </a:solidFill>
              </a:rPr>
              <a:t>– critical)</a:t>
            </a:r>
          </a:p>
          <a:p>
            <a:r>
              <a:rPr lang="en-AU" sz="1800" dirty="0" smtClean="0"/>
              <a:t> Life saving support</a:t>
            </a:r>
          </a:p>
          <a:p>
            <a:endParaRPr lang="en-AU" sz="1800" dirty="0" smtClean="0"/>
          </a:p>
          <a:p>
            <a:endParaRPr lang="en-AU" sz="1800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695700" y="1098147"/>
            <a:ext cx="5448300" cy="51475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FFFFF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AU" dirty="0" smtClean="0"/>
              <a:t>Situation: Three Zones</a:t>
            </a:r>
            <a:endParaRPr lang="en-AU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1021947"/>
            <a:ext cx="3124033" cy="134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/>
              <a:t>2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Subtitle 3"/>
          <p:cNvSpPr txBox="1">
            <a:spLocks/>
          </p:cNvSpPr>
          <p:nvPr/>
        </p:nvSpPr>
        <p:spPr>
          <a:xfrm>
            <a:off x="0" y="2197100"/>
            <a:ext cx="3124033" cy="21717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300" kern="1200">
                <a:solidFill>
                  <a:srgbClr val="FFFFF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u="sng" dirty="0" smtClean="0"/>
              <a:t>CONTIGUOUS AND INTEGRATED </a:t>
            </a:r>
          </a:p>
          <a:p>
            <a:pPr algn="ctr"/>
            <a:r>
              <a:rPr lang="en-AU" sz="1400" b="1" u="sng" dirty="0" smtClean="0"/>
              <a:t>AGENDA</a:t>
            </a:r>
          </a:p>
          <a:p>
            <a:endParaRPr lang="en-AU" sz="1400" b="1" u="sng" dirty="0" smtClean="0"/>
          </a:p>
          <a:p>
            <a:pPr marL="285750" indent="-285750">
              <a:buFont typeface="Arial"/>
              <a:buChar char="•"/>
            </a:pPr>
            <a:r>
              <a:rPr lang="en-AU" sz="1400" dirty="0"/>
              <a:t>Institutional development</a:t>
            </a:r>
          </a:p>
          <a:p>
            <a:pPr marL="285750" indent="-285750">
              <a:buFont typeface="Arial"/>
              <a:buChar char="•"/>
            </a:pPr>
            <a:r>
              <a:rPr lang="en-AU" sz="1400" dirty="0"/>
              <a:t>Sector transformation</a:t>
            </a:r>
          </a:p>
          <a:p>
            <a:pPr marL="285750" indent="-285750">
              <a:buFont typeface="Arial"/>
              <a:buChar char="•"/>
            </a:pPr>
            <a:r>
              <a:rPr lang="en-AU" sz="1400" dirty="0"/>
              <a:t>Economic growth</a:t>
            </a:r>
          </a:p>
          <a:p>
            <a:pPr marL="285750" indent="-285750">
              <a:buFont typeface="Arial"/>
              <a:buChar char="•"/>
            </a:pPr>
            <a:r>
              <a:rPr lang="en-AU" sz="1400" dirty="0"/>
              <a:t>Food and nutrition security</a:t>
            </a:r>
          </a:p>
          <a:p>
            <a:pPr marL="285750" indent="-285750">
              <a:buFont typeface="Arial"/>
              <a:buChar char="•"/>
            </a:pPr>
            <a:r>
              <a:rPr lang="en-AU" sz="1400" dirty="0" smtClean="0"/>
              <a:t>Relief and recovery</a:t>
            </a:r>
          </a:p>
          <a:p>
            <a:endParaRPr lang="en-AU" sz="1400" dirty="0"/>
          </a:p>
          <a:p>
            <a:pPr marL="285750" indent="-285750">
              <a:buFont typeface="Arial"/>
              <a:buChar char="•"/>
            </a:pPr>
            <a:endParaRPr lang="en-AU" sz="1400" dirty="0"/>
          </a:p>
          <a:p>
            <a:pPr marL="285750" indent="-285750">
              <a:buFont typeface="Arial"/>
              <a:buChar char="•"/>
            </a:pPr>
            <a:endParaRPr lang="en-AU" sz="1400" dirty="0" smtClean="0"/>
          </a:p>
          <a:p>
            <a:endParaRPr lang="en-AU" sz="1400" dirty="0" smtClean="0"/>
          </a:p>
          <a:p>
            <a:endParaRPr lang="en-AU" sz="1400" dirty="0" smtClean="0"/>
          </a:p>
          <a:p>
            <a:endParaRPr lang="en-AU" sz="1400" dirty="0" smtClean="0"/>
          </a:p>
        </p:txBody>
      </p:sp>
    </p:spTree>
    <p:extLst>
      <p:ext uri="{BB962C8B-B14F-4D97-AF65-F5344CB8AC3E}">
        <p14:creationId xmlns:p14="http://schemas.microsoft.com/office/powerpoint/2010/main" val="503104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102" y="3445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Subtitle 3"/>
          <p:cNvSpPr>
            <a:spLocks noGrp="1"/>
          </p:cNvSpPr>
          <p:nvPr>
            <p:ph type="subTitle" idx="1"/>
          </p:nvPr>
        </p:nvSpPr>
        <p:spPr>
          <a:xfrm>
            <a:off x="3500430" y="2110536"/>
            <a:ext cx="5429288" cy="2154376"/>
          </a:xfrm>
        </p:spPr>
        <p:txBody>
          <a:bodyPr>
            <a:noAutofit/>
          </a:bodyPr>
          <a:lstStyle/>
          <a:p>
            <a:r>
              <a:rPr lang="en-AU" sz="1600" dirty="0" smtClean="0"/>
              <a:t>THREE COMPONENTS:</a:t>
            </a:r>
          </a:p>
          <a:p>
            <a:endParaRPr lang="en-AU" sz="1600" dirty="0"/>
          </a:p>
          <a:p>
            <a:r>
              <a:rPr lang="en-AU" sz="1600" dirty="0" smtClean="0"/>
              <a:t>1. </a:t>
            </a:r>
            <a:r>
              <a:rPr lang="en-AU" sz="1600" dirty="0" err="1" smtClean="0"/>
              <a:t>Zonal</a:t>
            </a:r>
            <a:r>
              <a:rPr lang="en-AU" sz="1600" dirty="0" smtClean="0"/>
              <a:t> Effort </a:t>
            </a:r>
            <a:r>
              <a:rPr lang="en-AU" sz="1600" dirty="0"/>
              <a:t>for Agricultural Transformation </a:t>
            </a:r>
            <a:endParaRPr lang="en-AU" sz="1600" dirty="0" smtClean="0"/>
          </a:p>
          <a:p>
            <a:pPr marL="342900" indent="-342900">
              <a:buAutoNum type="arabicPeriod"/>
            </a:pPr>
            <a:endParaRPr lang="en-AU" sz="1600" dirty="0" smtClean="0"/>
          </a:p>
          <a:p>
            <a:r>
              <a:rPr lang="en-AU" sz="1600" dirty="0" smtClean="0"/>
              <a:t>2. South </a:t>
            </a:r>
            <a:r>
              <a:rPr lang="en-AU" sz="1600" dirty="0"/>
              <a:t>Sudan Rural Development </a:t>
            </a:r>
            <a:endParaRPr lang="en-AU" sz="1600" dirty="0" smtClean="0"/>
          </a:p>
          <a:p>
            <a:endParaRPr lang="en-AU" sz="1600" dirty="0" smtClean="0"/>
          </a:p>
          <a:p>
            <a:r>
              <a:rPr lang="en-AU" sz="1600" dirty="0" smtClean="0"/>
              <a:t>3. Food Security </a:t>
            </a:r>
            <a:r>
              <a:rPr lang="en-AU" sz="1600" dirty="0"/>
              <a:t>Thematic </a:t>
            </a:r>
            <a:r>
              <a:rPr lang="en-AU" sz="1600" dirty="0" smtClean="0"/>
              <a:t>Programme</a:t>
            </a:r>
          </a:p>
          <a:p>
            <a:endParaRPr lang="en-AU" sz="1600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695700" y="1021947"/>
            <a:ext cx="5234018" cy="6163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FFFFF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AU" dirty="0" smtClean="0"/>
              <a:t>Programme Structure</a:t>
            </a:r>
            <a:endParaRPr lang="en-AU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1021947"/>
            <a:ext cx="3124033" cy="134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/>
              <a:t>3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2102" y="2651158"/>
            <a:ext cx="1720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chemeClr val="bg1"/>
                </a:solidFill>
              </a:rPr>
              <a:t>ZEAT</a:t>
            </a:r>
            <a:r>
              <a:rPr lang="en-AU" dirty="0">
                <a:solidFill>
                  <a:schemeClr val="bg1"/>
                </a:solidFill>
              </a:rPr>
              <a:t>-BEAD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2" y="3260758"/>
            <a:ext cx="1720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rgbClr val="FFFFFF"/>
                </a:solidFill>
              </a:rPr>
              <a:t>SORUDEV</a:t>
            </a:r>
            <a:endParaRPr lang="en-AU" dirty="0">
              <a:solidFill>
                <a:srgbClr val="FFFF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2102" y="3814756"/>
            <a:ext cx="1720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>
                <a:solidFill>
                  <a:srgbClr val="FFFFFF"/>
                </a:solidFill>
              </a:rPr>
              <a:t>FSTP</a:t>
            </a:r>
            <a:endParaRPr lang="en-A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887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708442"/>
              </p:ext>
            </p:extLst>
          </p:nvPr>
        </p:nvGraphicFramePr>
        <p:xfrm>
          <a:off x="215901" y="939798"/>
          <a:ext cx="8775699" cy="5003761"/>
        </p:xfrm>
        <a:graphic>
          <a:graphicData uri="http://schemas.openxmlformats.org/drawingml/2006/table">
            <a:tbl>
              <a:tblPr firstRow="1" firstCol="1" bandRow="1"/>
              <a:tblGrid>
                <a:gridCol w="4267199"/>
                <a:gridCol w="2840494"/>
                <a:gridCol w="1668006"/>
              </a:tblGrid>
              <a:tr h="1984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sng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Components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sng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Implementation Arrangements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EU Contribution (EUR)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5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Food Security Policy, Planning, Programming and Decision Making in Southern Sudan Improved (AFIS)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Contribution Agreement FAO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7,000,000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2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Increased smallholders’ agricultural production in selected project areas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Service contracts + Grant Agreements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12,600,000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  <a:tr h="4005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Rural Feeder road network and state roads maintenance capacity increased in selected states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Contribution agreement (WFP)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20,300,000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407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Support provided to formulation of national policies and standards and enhanced coordination capacities of central and State Governments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Service Contract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7,000,000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42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Contribution Agreement (FAO)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1,000,000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372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Supply of agricultural and livestock inputs and services expanded on a sustainable basis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Contribution Agreement (FAO)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12,500,000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4D0"/>
                    </a:solidFill>
                  </a:tcPr>
                </a:tc>
              </a:tr>
              <a:tr h="2842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Delegation Agreement (GIZ)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4,000,000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  <a:tr h="271327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Enhanced local value addition and strengthened value chains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Contribution Agreement (UNIDO)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2,000,000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424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Grant Agreement (4 NGOs) 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2,000,000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43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Improved basic technical, literacy and numeracy skills among small holder, families and community members in agro pastoralist settings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Contribution Agreement (FAO)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5,000,000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4D0"/>
                    </a:solidFill>
                  </a:tcPr>
                </a:tc>
              </a:tr>
              <a:tr h="2842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Increased in trades and marketing volume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Contribution Agreement (UNOPS)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38,000,000</a:t>
                      </a:r>
                    </a:p>
                  </a:txBody>
                  <a:tcPr marL="11673" marR="11673" marT="11673" marB="0" anchor="ctr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922843" y="156092"/>
            <a:ext cx="7543824" cy="64294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7F7F7F"/>
                </a:solidFill>
              </a:rPr>
              <a:t>EU Rural Development Actions</a:t>
            </a:r>
            <a:endParaRPr lang="en-US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780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922843" y="295792"/>
            <a:ext cx="7543824" cy="64294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7F7F7F"/>
                </a:solidFill>
              </a:rPr>
              <a:t>EU Partners in Four States</a:t>
            </a:r>
            <a:endParaRPr lang="en-US" dirty="0">
              <a:solidFill>
                <a:srgbClr val="7F7F7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7"/>
          <a:stretch/>
        </p:blipFill>
        <p:spPr bwMode="auto">
          <a:xfrm>
            <a:off x="1024443" y="1244600"/>
            <a:ext cx="7060083" cy="46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FAA26D3D-D897-4be2-8F04-BA451C77F1D7}">
              <ma14:placeholderFlag xmlns:ma14="http://schemas.microsoft.com/office/mac/drawingml/2011/main"/>
            </a:ext>
          </a:extLst>
        </p:spPr>
      </p:pic>
    </p:spTree>
    <p:extLst>
      <p:ext uri="{BB962C8B-B14F-4D97-AF65-F5344CB8AC3E}">
        <p14:creationId xmlns:p14="http://schemas.microsoft.com/office/powerpoint/2010/main" val="3532394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102" y="3445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Subtitle 3"/>
          <p:cNvSpPr>
            <a:spLocks noGrp="1"/>
          </p:cNvSpPr>
          <p:nvPr>
            <p:ph type="subTitle" idx="1"/>
          </p:nvPr>
        </p:nvSpPr>
        <p:spPr>
          <a:xfrm>
            <a:off x="3714712" y="1895178"/>
            <a:ext cx="5429288" cy="2410122"/>
          </a:xfrm>
        </p:spPr>
        <p:txBody>
          <a:bodyPr>
            <a:noAutofit/>
          </a:bodyPr>
          <a:lstStyle/>
          <a:p>
            <a:r>
              <a:rPr lang="en-AU" sz="1800" dirty="0" smtClean="0"/>
              <a:t>Among Implementing Partners </a:t>
            </a:r>
          </a:p>
          <a:p>
            <a:r>
              <a:rPr lang="en-AU" sz="1800" dirty="0" smtClean="0"/>
              <a:t>Quarterly </a:t>
            </a:r>
            <a:r>
              <a:rPr lang="en-AU" sz="1800" dirty="0"/>
              <a:t>review </a:t>
            </a:r>
            <a:r>
              <a:rPr lang="en-AU" sz="1800" dirty="0" smtClean="0"/>
              <a:t>Meeting</a:t>
            </a:r>
            <a:endParaRPr lang="en-AU" sz="1800" dirty="0"/>
          </a:p>
          <a:p>
            <a:endParaRPr lang="en-AU" sz="1800" dirty="0" smtClean="0"/>
          </a:p>
          <a:p>
            <a:r>
              <a:rPr lang="en-AU" sz="1800" dirty="0"/>
              <a:t>Issue:  Beneficiary </a:t>
            </a:r>
            <a:r>
              <a:rPr lang="en-AU" sz="1800" dirty="0" smtClean="0"/>
              <a:t>dependency</a:t>
            </a:r>
            <a:endParaRPr lang="en-AU" sz="1800" dirty="0"/>
          </a:p>
          <a:p>
            <a:endParaRPr lang="en-AU" sz="1800" dirty="0" smtClean="0"/>
          </a:p>
          <a:p>
            <a:pPr marL="285750" indent="-285750">
              <a:buFontTx/>
              <a:buChar char="-"/>
            </a:pPr>
            <a:r>
              <a:rPr lang="en-AU" sz="1800" dirty="0" smtClean="0"/>
              <a:t>Area based programming coherence</a:t>
            </a:r>
          </a:p>
          <a:p>
            <a:pPr marL="285750" indent="-285750">
              <a:buFontTx/>
              <a:buChar char="-"/>
            </a:pPr>
            <a:r>
              <a:rPr lang="en-AU" sz="1800" dirty="0" smtClean="0"/>
              <a:t>Targeted </a:t>
            </a:r>
            <a:r>
              <a:rPr lang="en-AU" sz="1800" dirty="0"/>
              <a:t>actions and delivery </a:t>
            </a:r>
            <a:r>
              <a:rPr lang="en-AU" sz="1800" dirty="0" smtClean="0"/>
              <a:t>options</a:t>
            </a:r>
          </a:p>
          <a:p>
            <a:endParaRPr lang="en-AU" sz="1600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714712" y="986725"/>
            <a:ext cx="5429288" cy="6896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FFFFF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AU" dirty="0" err="1" smtClean="0"/>
              <a:t>Wau</a:t>
            </a:r>
            <a:r>
              <a:rPr lang="en-AU" dirty="0" smtClean="0"/>
              <a:t> Resolution (2014)</a:t>
            </a:r>
            <a:endParaRPr lang="en-AU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1021947"/>
            <a:ext cx="3124033" cy="134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/>
              <a:t>4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287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102" y="3445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Subtitle 3"/>
          <p:cNvSpPr>
            <a:spLocks noGrp="1"/>
          </p:cNvSpPr>
          <p:nvPr>
            <p:ph type="subTitle" idx="1"/>
          </p:nvPr>
        </p:nvSpPr>
        <p:spPr>
          <a:xfrm>
            <a:off x="3448012" y="1895178"/>
            <a:ext cx="5695988" cy="2994322"/>
          </a:xfrm>
        </p:spPr>
        <p:txBody>
          <a:bodyPr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en-AU" sz="1800" dirty="0" smtClean="0"/>
              <a:t>Focuses is on rural communities.</a:t>
            </a:r>
          </a:p>
          <a:p>
            <a:pPr marL="285750" indent="-285750">
              <a:buFont typeface="Arial"/>
              <a:buChar char="•"/>
            </a:pPr>
            <a:r>
              <a:rPr lang="en-AU" sz="1800" dirty="0" smtClean="0"/>
              <a:t>Intends to </a:t>
            </a:r>
            <a:r>
              <a:rPr lang="en-US" sz="1800" dirty="0" smtClean="0"/>
              <a:t>increase </a:t>
            </a:r>
            <a:r>
              <a:rPr lang="en-US" sz="1800" dirty="0"/>
              <a:t>agriculture production and </a:t>
            </a:r>
            <a:r>
              <a:rPr lang="en-US" sz="1800" dirty="0" smtClean="0"/>
              <a:t>marketing, </a:t>
            </a:r>
            <a:r>
              <a:rPr lang="en-US" sz="1800" dirty="0"/>
              <a:t>and income to </a:t>
            </a:r>
            <a:r>
              <a:rPr lang="en-US" sz="1800" dirty="0" smtClean="0"/>
              <a:t>famers.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/>
              <a:t>Objectives override all component projects.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/>
              <a:t>Targets farmers with </a:t>
            </a:r>
            <a:r>
              <a:rPr lang="en-US" sz="1800" dirty="0"/>
              <a:t>high production </a:t>
            </a:r>
            <a:r>
              <a:rPr lang="en-US" sz="1800" dirty="0" smtClean="0"/>
              <a:t>or potential.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/>
              <a:t>Is the same in 4 </a:t>
            </a:r>
            <a:r>
              <a:rPr lang="en-US" sz="1800" dirty="0"/>
              <a:t>States </a:t>
            </a:r>
            <a:r>
              <a:rPr lang="en-US" sz="1800" dirty="0" smtClean="0"/>
              <a:t>of Greater </a:t>
            </a:r>
            <a:r>
              <a:rPr lang="en-US" sz="1800" dirty="0" err="1"/>
              <a:t>Bhar</a:t>
            </a:r>
            <a:r>
              <a:rPr lang="en-US" sz="1800" dirty="0"/>
              <a:t> </a:t>
            </a:r>
            <a:r>
              <a:rPr lang="en-US" sz="1800"/>
              <a:t>el </a:t>
            </a:r>
            <a:r>
              <a:rPr lang="en-US" sz="1800" smtClean="0"/>
              <a:t>Ghazal.</a:t>
            </a:r>
            <a:endParaRPr lang="en-US" sz="1800" dirty="0" smtClean="0"/>
          </a:p>
          <a:p>
            <a:pPr marL="285750" indent="-285750">
              <a:buFont typeface="Arial"/>
              <a:buChar char="•"/>
            </a:pPr>
            <a:r>
              <a:rPr lang="en-US" sz="1800" dirty="0" smtClean="0"/>
              <a:t>Does not </a:t>
            </a:r>
            <a:r>
              <a:rPr lang="en-US" sz="1800" dirty="0"/>
              <a:t>have relief or </a:t>
            </a:r>
            <a:r>
              <a:rPr lang="en-US" sz="1800" dirty="0" smtClean="0"/>
              <a:t>LRRD actions.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 smtClean="0"/>
              <a:t>Oriented to increasing self sufficiency. </a:t>
            </a:r>
            <a:endParaRPr lang="en-AU" sz="1800" dirty="0" smtClean="0"/>
          </a:p>
          <a:p>
            <a:pPr marL="285750" indent="-285750">
              <a:buFont typeface="Arial"/>
              <a:buChar char="•"/>
            </a:pPr>
            <a:endParaRPr lang="en-AU" sz="1600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714712" y="986725"/>
            <a:ext cx="5429288" cy="6896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FFFFF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AU" dirty="0" smtClean="0"/>
              <a:t>Strategy</a:t>
            </a:r>
            <a:endParaRPr lang="en-AU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1021947"/>
            <a:ext cx="3124033" cy="134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/>
              <a:t>5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713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2102" y="3445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Subtitle 3"/>
          <p:cNvSpPr>
            <a:spLocks noGrp="1"/>
          </p:cNvSpPr>
          <p:nvPr>
            <p:ph type="subTitle" idx="1"/>
          </p:nvPr>
        </p:nvSpPr>
        <p:spPr>
          <a:xfrm>
            <a:off x="3448012" y="1895178"/>
            <a:ext cx="5695988" cy="2994322"/>
          </a:xfrm>
        </p:spPr>
        <p:txBody>
          <a:bodyPr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x-none" sz="1800" dirty="0" smtClean="0"/>
              <a:t>Extension to farmers </a:t>
            </a:r>
          </a:p>
          <a:p>
            <a:r>
              <a:rPr lang="x-none" sz="1800" dirty="0"/>
              <a:t> </a:t>
            </a:r>
            <a:r>
              <a:rPr lang="x-none" sz="1800" dirty="0" smtClean="0"/>
              <a:t>  (knowledge, skills, technology)</a:t>
            </a:r>
          </a:p>
          <a:p>
            <a:pPr marL="285750" indent="-285750">
              <a:buFont typeface="Arial"/>
              <a:buChar char="•"/>
            </a:pPr>
            <a:endParaRPr lang="x-none" sz="1800" dirty="0"/>
          </a:p>
          <a:p>
            <a:pPr marL="171450" indent="-171450">
              <a:buFontTx/>
              <a:buChar char="-"/>
            </a:pPr>
            <a:r>
              <a:rPr lang="en-US" sz="1800" dirty="0" smtClean="0"/>
              <a:t>farmer </a:t>
            </a:r>
            <a:r>
              <a:rPr lang="en-US" sz="1800" dirty="0"/>
              <a:t>/ </a:t>
            </a:r>
            <a:r>
              <a:rPr lang="en-US" sz="1800" dirty="0" smtClean="0"/>
              <a:t>community contacts </a:t>
            </a:r>
            <a:endParaRPr lang="en-US" sz="1800" dirty="0"/>
          </a:p>
          <a:p>
            <a:pPr marL="171450" indent="-171450">
              <a:buFontTx/>
              <a:buChar char="-"/>
            </a:pPr>
            <a:r>
              <a:rPr lang="en-US" sz="1800" dirty="0"/>
              <a:t>p</a:t>
            </a:r>
            <a:r>
              <a:rPr lang="en-US" sz="1800" dirty="0" smtClean="0"/>
              <a:t>roviding </a:t>
            </a:r>
            <a:r>
              <a:rPr lang="en-US" sz="1800" dirty="0"/>
              <a:t>extension </a:t>
            </a:r>
            <a:r>
              <a:rPr lang="en-US" sz="1800" dirty="0" smtClean="0"/>
              <a:t>kits </a:t>
            </a:r>
            <a:endParaRPr lang="en-US" sz="1800" dirty="0"/>
          </a:p>
          <a:p>
            <a:pPr marL="171450" indent="-171450">
              <a:buFontTx/>
              <a:buChar char="-"/>
            </a:pPr>
            <a:r>
              <a:rPr lang="en-US" sz="1800" dirty="0"/>
              <a:t>d</a:t>
            </a:r>
            <a:r>
              <a:rPr lang="en-US" sz="1800" dirty="0" smtClean="0"/>
              <a:t>emonstration </a:t>
            </a:r>
            <a:r>
              <a:rPr lang="en-US" sz="1800" dirty="0"/>
              <a:t>/ o</a:t>
            </a:r>
            <a:r>
              <a:rPr lang="en-US" sz="1800" dirty="0" smtClean="0"/>
              <a:t>bservation</a:t>
            </a:r>
          </a:p>
          <a:p>
            <a:pPr marL="171450" indent="-171450">
              <a:buFontTx/>
              <a:buChar char="-"/>
            </a:pPr>
            <a:r>
              <a:rPr lang="en-US" sz="1800" dirty="0" smtClean="0"/>
              <a:t>linkages </a:t>
            </a:r>
            <a:r>
              <a:rPr lang="en-US" sz="1800" dirty="0"/>
              <a:t>to research / universities</a:t>
            </a:r>
          </a:p>
          <a:p>
            <a:pPr marL="285750" indent="-285750">
              <a:buFont typeface="Arial"/>
              <a:buChar char="•"/>
            </a:pPr>
            <a:endParaRPr lang="x-none" sz="1800" dirty="0" smtClean="0"/>
          </a:p>
          <a:p>
            <a:pPr marL="285750" indent="-285750">
              <a:buFont typeface="Arial"/>
              <a:buChar char="•"/>
            </a:pPr>
            <a:endParaRPr lang="en-AU" sz="1800" dirty="0" smtClean="0"/>
          </a:p>
          <a:p>
            <a:pPr marL="285750" indent="-285750">
              <a:buFont typeface="Arial"/>
              <a:buChar char="•"/>
            </a:pPr>
            <a:endParaRPr lang="en-AU" sz="1600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714712" y="986725"/>
            <a:ext cx="5429288" cy="6896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rgbClr val="FFFFFF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AU" dirty="0" smtClean="0"/>
              <a:t>Increasing production through:</a:t>
            </a:r>
            <a:endParaRPr lang="en-AU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1021947"/>
            <a:ext cx="3124033" cy="134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dirty="0"/>
              <a:t>5</a:t>
            </a:r>
            <a:r>
              <a:rPr lang="en-US" dirty="0" smtClean="0"/>
              <a:t>a.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81400" y="4991100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trengthen NGO ongoing </a:t>
            </a:r>
            <a:r>
              <a:rPr lang="en-US" dirty="0"/>
              <a:t>extension efforts through developing and implementing a system of training, accrediting and licensing  of </a:t>
            </a:r>
            <a:r>
              <a:rPr lang="en-US" dirty="0" smtClean="0"/>
              <a:t>categories </a:t>
            </a:r>
            <a:r>
              <a:rPr lang="en-US" dirty="0"/>
              <a:t>of extension (</a:t>
            </a:r>
            <a:r>
              <a:rPr lang="en-US" dirty="0" err="1"/>
              <a:t>ist</a:t>
            </a:r>
            <a:r>
              <a:rPr lang="en-US" dirty="0"/>
              <a:t>) </a:t>
            </a:r>
            <a:r>
              <a:rPr lang="en-US" dirty="0" smtClean="0"/>
              <a:t>workers</a:t>
            </a:r>
            <a:r>
              <a:rPr lang="en-US" dirty="0"/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65400" y="5003800"/>
            <a:ext cx="88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FAO</a:t>
            </a:r>
            <a:endParaRPr lang="en-AU" dirty="0"/>
          </a:p>
        </p:txBody>
      </p:sp>
      <p:sp>
        <p:nvSpPr>
          <p:cNvPr id="12" name="TextBox 11"/>
          <p:cNvSpPr txBox="1"/>
          <p:nvPr/>
        </p:nvSpPr>
        <p:spPr>
          <a:xfrm>
            <a:off x="2593827" y="5525532"/>
            <a:ext cx="88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NGOs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63156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2135</TotalTime>
  <Words>727</Words>
  <Application>Microsoft Macintosh PowerPoint</Application>
  <PresentationFormat>On-screen Show (4:3)</PresentationFormat>
  <Paragraphs>193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Office Theme</vt:lpstr>
      <vt:lpstr>Custom Design</vt:lpstr>
      <vt:lpstr>1_Custom Design</vt:lpstr>
      <vt:lpstr>2_Custom Design</vt:lpstr>
      <vt:lpstr>3_Custom Design</vt:lpstr>
      <vt:lpstr>4_Custom Design</vt:lpstr>
      <vt:lpstr>5_Custom Design</vt:lpstr>
      <vt:lpstr> European Union Rural Development Programme  Angus Graham &amp; Omotayo Alabi   2015/362-919  SORUDEV, ZEAT-BEAD and FSTP</vt:lpstr>
      <vt:lpstr>Background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Angus Duncan Graham</dc:creator>
  <cp:keywords/>
  <dc:description/>
  <cp:lastModifiedBy>Angus Duncan Graham</cp:lastModifiedBy>
  <cp:revision>470</cp:revision>
  <dcterms:created xsi:type="dcterms:W3CDTF">2014-08-12T13:03:27Z</dcterms:created>
  <dcterms:modified xsi:type="dcterms:W3CDTF">2015-09-18T05:42:08Z</dcterms:modified>
  <cp:category/>
</cp:coreProperties>
</file>