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notesSlides/notesSlide7.xml" ContentType="application/vnd.openxmlformats-officedocument.presentationml.notesSlide+xml"/>
  <Override PartName="/ppt/embeddings/oleObject3.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56" r:id="rId3"/>
    <p:sldId id="293" r:id="rId4"/>
    <p:sldId id="294" r:id="rId5"/>
    <p:sldId id="295" r:id="rId6"/>
    <p:sldId id="260" r:id="rId7"/>
    <p:sldId id="261" r:id="rId8"/>
    <p:sldId id="262" r:id="rId9"/>
    <p:sldId id="264" r:id="rId10"/>
    <p:sldId id="282" r:id="rId11"/>
    <p:sldId id="263" r:id="rId12"/>
    <p:sldId id="283" r:id="rId13"/>
    <p:sldId id="284" r:id="rId14"/>
    <p:sldId id="285" r:id="rId15"/>
    <p:sldId id="286" r:id="rId16"/>
    <p:sldId id="287" r:id="rId17"/>
    <p:sldId id="288" r:id="rId18"/>
    <p:sldId id="289" r:id="rId19"/>
    <p:sldId id="290" r:id="rId20"/>
    <p:sldId id="292" r:id="rId21"/>
  </p:sldIdLst>
  <p:sldSz cx="9144000" cy="6858000" type="screen4x3"/>
  <p:notesSz cx="6794500" cy="9931400"/>
  <p:defaultTextStyle>
    <a:defPPr>
      <a:defRPr lang="cs-CZ"/>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940" autoAdjust="0"/>
  </p:normalViewPr>
  <p:slideViewPr>
    <p:cSldViewPr>
      <p:cViewPr varScale="1">
        <p:scale>
          <a:sx n="98" d="100"/>
          <a:sy n="98" d="100"/>
        </p:scale>
        <p:origin x="-122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938" y="-12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4813"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ea typeface="ＭＳ Ｐゴシック" charset="-128"/>
              </a:defRPr>
            </a:lvl1pPr>
          </a:lstStyle>
          <a:p>
            <a:pPr>
              <a:defRPr/>
            </a:pPr>
            <a:endParaRPr lang="en-US"/>
          </a:p>
        </p:txBody>
      </p:sp>
      <p:sp>
        <p:nvSpPr>
          <p:cNvPr id="49155" name="Rectangle 3"/>
          <p:cNvSpPr>
            <a:spLocks noGrp="1" noChangeArrowheads="1"/>
          </p:cNvSpPr>
          <p:nvPr>
            <p:ph type="dt" sz="quarter" idx="1"/>
          </p:nvPr>
        </p:nvSpPr>
        <p:spPr bwMode="auto">
          <a:xfrm>
            <a:off x="3848100" y="0"/>
            <a:ext cx="2944813"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128"/>
              </a:defRPr>
            </a:lvl1pPr>
          </a:lstStyle>
          <a:p>
            <a:pPr>
              <a:defRPr/>
            </a:pPr>
            <a:fld id="{95990730-4151-4138-87E3-27DD2AEF17E6}" type="datetime1">
              <a:rPr lang="en-US"/>
              <a:pPr>
                <a:defRPr/>
              </a:pPr>
              <a:t>21/04/16</a:t>
            </a:fld>
            <a:endParaRPr lang="en-US"/>
          </a:p>
        </p:txBody>
      </p:sp>
      <p:sp>
        <p:nvSpPr>
          <p:cNvPr id="49156" name="Rectangle 4"/>
          <p:cNvSpPr>
            <a:spLocks noGrp="1" noChangeArrowheads="1"/>
          </p:cNvSpPr>
          <p:nvPr>
            <p:ph type="ftr" sz="quarter" idx="2"/>
          </p:nvPr>
        </p:nvSpPr>
        <p:spPr bwMode="auto">
          <a:xfrm>
            <a:off x="0" y="9432925"/>
            <a:ext cx="2944813"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ea typeface="ＭＳ Ｐゴシック" charset="-128"/>
              </a:defRPr>
            </a:lvl1pPr>
          </a:lstStyle>
          <a:p>
            <a:pPr>
              <a:defRPr/>
            </a:pPr>
            <a:endParaRPr lang="en-US"/>
          </a:p>
        </p:txBody>
      </p:sp>
      <p:sp>
        <p:nvSpPr>
          <p:cNvPr id="49157" name="Rectangle 5"/>
          <p:cNvSpPr>
            <a:spLocks noGrp="1" noChangeArrowheads="1"/>
          </p:cNvSpPr>
          <p:nvPr>
            <p:ph type="sldNum" sz="quarter" idx="3"/>
          </p:nvPr>
        </p:nvSpPr>
        <p:spPr bwMode="auto">
          <a:xfrm>
            <a:off x="3848100" y="9432925"/>
            <a:ext cx="2944813"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charset="-128"/>
              </a:defRPr>
            </a:lvl1pPr>
          </a:lstStyle>
          <a:p>
            <a:pPr>
              <a:defRPr/>
            </a:pPr>
            <a:fld id="{0B0B3CD5-4DB7-4183-A361-4D1A3E1839DE}" type="slidenum">
              <a:rPr lang="en-US"/>
              <a:pPr>
                <a:defRPr/>
              </a:pPr>
              <a:t>‹#›</a:t>
            </a:fld>
            <a:endParaRPr lang="en-US"/>
          </a:p>
        </p:txBody>
      </p:sp>
    </p:spTree>
    <p:extLst>
      <p:ext uri="{BB962C8B-B14F-4D97-AF65-F5344CB8AC3E}">
        <p14:creationId xmlns:p14="http://schemas.microsoft.com/office/powerpoint/2010/main" val="1824594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128"/>
              </a:defRPr>
            </a:lvl1pPr>
          </a:lstStyle>
          <a:p>
            <a:pPr>
              <a:defRPr/>
            </a:pPr>
            <a:endParaRPr lang="en-US"/>
          </a:p>
        </p:txBody>
      </p:sp>
      <p:sp>
        <p:nvSpPr>
          <p:cNvPr id="3" name="Date Placeholder 2"/>
          <p:cNvSpPr>
            <a:spLocks noGrp="1"/>
          </p:cNvSpPr>
          <p:nvPr>
            <p:ph type="dt"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7999AA2C-F076-48E4-A949-AF43F6DD2D71}" type="datetime1">
              <a:rPr lang="cs-CZ"/>
              <a:pPr>
                <a:defRPr/>
              </a:pPr>
              <a:t>21/04/16</a:t>
            </a:fld>
            <a:endParaRPr lang="cs-CZ"/>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cs-CZ" noProof="0" smtClean="0"/>
          </a:p>
        </p:txBody>
      </p:sp>
      <p:sp>
        <p:nvSpPr>
          <p:cNvPr id="5" name="Notes Placeholder 4"/>
          <p:cNvSpPr>
            <a:spLocks noGrp="1"/>
          </p:cNvSpPr>
          <p:nvPr>
            <p:ph type="body" sz="quarter" idx="3"/>
          </p:nvPr>
        </p:nvSpPr>
        <p:spPr>
          <a:xfrm>
            <a:off x="679450" y="4718050"/>
            <a:ext cx="5435600" cy="446881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cs-CZ" noProof="0" smtClean="0"/>
          </a:p>
        </p:txBody>
      </p:sp>
      <p:sp>
        <p:nvSpPr>
          <p:cNvPr id="6" name="Footer Placeholder 5"/>
          <p:cNvSpPr>
            <a:spLocks noGrp="1"/>
          </p:cNvSpPr>
          <p:nvPr>
            <p:ph type="ftr" sz="quarter" idx="4"/>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2A58958E-DA42-468E-B63D-240CED7F5874}" type="slidenum">
              <a:rPr lang="cs-CZ"/>
              <a:pPr>
                <a:defRPr/>
              </a:pPr>
              <a:t>‹#›</a:t>
            </a:fld>
            <a:endParaRPr lang="cs-CZ"/>
          </a:p>
        </p:txBody>
      </p:sp>
    </p:spTree>
    <p:extLst>
      <p:ext uri="{BB962C8B-B14F-4D97-AF65-F5344CB8AC3E}">
        <p14:creationId xmlns:p14="http://schemas.microsoft.com/office/powerpoint/2010/main" val="1632048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1892816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65144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3038604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4275403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2764920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2134330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3073826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3169825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3701810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297580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111699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56587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402579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860620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1257469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287761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1340518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2749500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F1D496-E80D-469D-BBA8-696F0420570E}"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6A94F7-A9DA-406E-BDDD-0BAED41802E2}"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B113D9-3996-4047-8DD9-033C18228898}"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klipart 3"/>
          <p:cNvSpPr>
            <a:spLocks noGrp="1"/>
          </p:cNvSpPr>
          <p:nvPr>
            <p:ph type="clipArt" sz="half" idx="2"/>
          </p:nvPr>
        </p:nvSpPr>
        <p:spPr>
          <a:xfrm>
            <a:off x="4648200" y="1600200"/>
            <a:ext cx="4038600" cy="4525963"/>
          </a:xfrm>
        </p:spPr>
        <p:txBody>
          <a:bodyPr/>
          <a:lstStyle/>
          <a:p>
            <a:pPr lvl="0"/>
            <a:endParaRPr lang="cs-CZ"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5EECAD-D83C-4925-B1AE-72F28BFCC2A7}"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37A99-65C9-42FE-831C-93D8377C332A}"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F5C1AC-23AB-4F0E-8260-7B6C3A14BE59}"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D0CF27-D22C-4E15-A86E-25665BFCB0DC}"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ADBEE7-AA21-4281-A625-25A62F7CA08A}"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04FA34-E643-436D-9455-99BA97AAD5EB}"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4A17B6-3B7E-4F8A-8B80-6734F1E8FCEC}"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E12D36-BB6A-4FAE-B485-3773B22D8EC6}"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A12AE5-E991-40CF-9C84-B5FBC3F338FC}"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C3F310-734D-42A7-9893-EEA8345F259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charset="-128"/>
              </a:defRPr>
            </a:lvl1pPr>
          </a:lstStyle>
          <a:p>
            <a:pPr>
              <a:defRPr/>
            </a:pPr>
            <a:fld id="{E16CE3BB-0FAD-48A2-9C41-B1B20EC97A98}"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jpe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6.jpe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oleObject" Target="../embeddings/oleObject1.bin"/><Relationship Id="rId7" Type="http://schemas.openxmlformats.org/officeDocument/2006/relationships/package" Target="../embeddings/Microsoft_Excel_Sheet1.xlsx"/><Relationship Id="rId8"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oleObject" Target="../embeddings/oleObject2.bin"/><Relationship Id="rId7" Type="http://schemas.openxmlformats.org/officeDocument/2006/relationships/package" Target="../embeddings/Microsoft_Excel_Sheet2.xlsx"/><Relationship Id="rId8"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oleObject" Target="../embeddings/oleObject3.bin"/><Relationship Id="rId7" Type="http://schemas.openxmlformats.org/officeDocument/2006/relationships/package" Target="../embeddings/Microsoft_Excel_Sheet3.xlsx"/><Relationship Id="rId8"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Users\schpet01\Dropbox\PIN Cambodia\6_PIN Related\Logos\PIN logo jp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0" y="4710544"/>
            <a:ext cx="2050448" cy="1954241"/>
          </a:xfrm>
          <a:prstGeom prst="diamond">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0211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0" y="0"/>
            <a:ext cx="9144000" cy="1747838"/>
          </a:xfrm>
          <a:prstGeom prst="rect">
            <a:avLst/>
          </a:prstGeom>
          <a:solidFill>
            <a:srgbClr val="FFFFFF"/>
          </a:solidFill>
          <a:ln w="9525">
            <a:noFill/>
            <a:miter lim="800000"/>
            <a:headEnd/>
            <a:tailEnd/>
          </a:ln>
        </p:spPr>
      </p:pic>
      <p:pic>
        <p:nvPicPr>
          <p:cNvPr id="2051" name="Picture 11"/>
          <p:cNvPicPr>
            <a:picLocks noChangeAspect="1" noChangeArrowheads="1"/>
          </p:cNvPicPr>
          <p:nvPr/>
        </p:nvPicPr>
        <p:blipFill>
          <a:blip r:embed="rId4" cstate="print"/>
          <a:srcRect/>
          <a:stretch>
            <a:fillRect/>
          </a:stretch>
        </p:blipFill>
        <p:spPr bwMode="auto">
          <a:xfrm>
            <a:off x="0" y="6237288"/>
            <a:ext cx="1476375" cy="195262"/>
          </a:xfrm>
          <a:prstGeom prst="rect">
            <a:avLst/>
          </a:prstGeom>
          <a:solidFill>
            <a:srgbClr val="FFFFFF"/>
          </a:solidFill>
          <a:ln w="9525">
            <a:noFill/>
            <a:miter lim="800000"/>
            <a:headEnd/>
            <a:tailEnd/>
          </a:ln>
        </p:spPr>
      </p:pic>
      <p:pic>
        <p:nvPicPr>
          <p:cNvPr id="2052" name="Picture 13"/>
          <p:cNvPicPr>
            <a:picLocks noChangeAspect="1" noChangeArrowheads="1"/>
          </p:cNvPicPr>
          <p:nvPr/>
        </p:nvPicPr>
        <p:blipFill>
          <a:blip r:embed="rId5" cstate="print"/>
          <a:srcRect/>
          <a:stretch>
            <a:fillRect/>
          </a:stretch>
        </p:blipFill>
        <p:spPr bwMode="auto">
          <a:xfrm>
            <a:off x="7704138" y="6237288"/>
            <a:ext cx="1439862" cy="190500"/>
          </a:xfrm>
          <a:prstGeom prst="rect">
            <a:avLst/>
          </a:prstGeom>
          <a:solidFill>
            <a:srgbClr val="FFFFFF"/>
          </a:solidFill>
          <a:ln w="9525">
            <a:noFill/>
            <a:miter lim="800000"/>
            <a:headEnd/>
            <a:tailEnd/>
          </a:ln>
        </p:spPr>
      </p:pic>
      <p:sp>
        <p:nvSpPr>
          <p:cNvPr id="10" name="Title 9"/>
          <p:cNvSpPr>
            <a:spLocks noGrp="1"/>
          </p:cNvSpPr>
          <p:nvPr>
            <p:ph type="title"/>
          </p:nvPr>
        </p:nvSpPr>
        <p:spPr>
          <a:xfrm>
            <a:off x="457200" y="1375309"/>
            <a:ext cx="8229600" cy="745058"/>
          </a:xfrm>
        </p:spPr>
        <p:txBody>
          <a:bodyPr/>
          <a:lstStyle/>
          <a:p>
            <a:r>
              <a:rPr lang="en-US" sz="3600" dirty="0" smtClean="0"/>
              <a:t>Last Quarter’s Achievements</a:t>
            </a:r>
            <a:endParaRPr lang="en-US" sz="3600" dirty="0"/>
          </a:p>
        </p:txBody>
      </p:sp>
      <p:sp>
        <p:nvSpPr>
          <p:cNvPr id="12" name="Text Placeholder 11"/>
          <p:cNvSpPr>
            <a:spLocks noGrp="1"/>
          </p:cNvSpPr>
          <p:nvPr>
            <p:ph type="body" sz="half" idx="1"/>
          </p:nvPr>
        </p:nvSpPr>
        <p:spPr>
          <a:xfrm>
            <a:off x="395536" y="2276872"/>
            <a:ext cx="8280920" cy="3528392"/>
          </a:xfrm>
        </p:spPr>
        <p:txBody>
          <a:bodyPr/>
          <a:lstStyle/>
          <a:p>
            <a:pPr marL="0" indent="0" algn="ctr">
              <a:buNone/>
            </a:pPr>
            <a:r>
              <a:rPr lang="en-US" sz="2000" dirty="0" smtClean="0"/>
              <a:t>Farmer Field Schools (R2 - continued)</a:t>
            </a:r>
          </a:p>
          <a:p>
            <a:endParaRPr lang="en-US" sz="2000" dirty="0" smtClean="0"/>
          </a:p>
          <a:p>
            <a:pPr lvl="1"/>
            <a:r>
              <a:rPr lang="en-US" sz="1600" b="1" dirty="0" smtClean="0"/>
              <a:t>5-day training on Integrated Pest Management</a:t>
            </a:r>
            <a:r>
              <a:rPr lang="en-US" sz="1600" dirty="0" smtClean="0"/>
              <a:t> for 10 PIN Extension Officers completed in early April 2016, covering:</a:t>
            </a:r>
          </a:p>
          <a:p>
            <a:pPr lvl="2">
              <a:buFont typeface="Arial" panose="020B0604020202020204" pitchFamily="34" charset="0"/>
              <a:buChar char="•"/>
            </a:pPr>
            <a:r>
              <a:rPr lang="en-US" sz="1600" dirty="0" smtClean="0"/>
              <a:t>Introduction to IPM techniques and phytosanitary protection of PIN-supported vegetables</a:t>
            </a:r>
          </a:p>
          <a:p>
            <a:pPr lvl="2">
              <a:buFont typeface="Arial" panose="020B0604020202020204" pitchFamily="34" charset="0"/>
              <a:buChar char="•"/>
            </a:pPr>
            <a:r>
              <a:rPr lang="en-US" sz="1600" dirty="0" smtClean="0"/>
              <a:t>Identification of pests and diseases affecting the crops </a:t>
            </a:r>
          </a:p>
          <a:p>
            <a:pPr lvl="2">
              <a:buFont typeface="Arial" panose="020B0604020202020204" pitchFamily="34" charset="0"/>
              <a:buChar char="•"/>
            </a:pPr>
            <a:r>
              <a:rPr lang="en-US" sz="1600" dirty="0" smtClean="0"/>
              <a:t>Recommended phytosanitary techniques</a:t>
            </a:r>
          </a:p>
          <a:p>
            <a:pPr lvl="1"/>
            <a:endParaRPr lang="en-US" sz="1600" b="1" dirty="0" smtClean="0"/>
          </a:p>
          <a:p>
            <a:pPr lvl="1"/>
            <a:r>
              <a:rPr lang="en-US" sz="1600" b="1" dirty="0" smtClean="0"/>
              <a:t>5-day training on VSLA led by CWW</a:t>
            </a:r>
          </a:p>
          <a:p>
            <a:pPr lvl="2">
              <a:buFont typeface="Arial" panose="020B0604020202020204" pitchFamily="34" charset="0"/>
              <a:buChar char="•"/>
            </a:pPr>
            <a:r>
              <a:rPr lang="en-US" sz="1600" dirty="0" smtClean="0"/>
              <a:t>5 PIN Extension Workers participated</a:t>
            </a:r>
          </a:p>
        </p:txBody>
      </p:sp>
    </p:spTree>
    <p:extLst>
      <p:ext uri="{BB962C8B-B14F-4D97-AF65-F5344CB8AC3E}">
        <p14:creationId xmlns:p14="http://schemas.microsoft.com/office/powerpoint/2010/main" val="14657905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1"/>
          <p:cNvPicPr>
            <a:picLocks noChangeAspect="1" noChangeArrowheads="1"/>
          </p:cNvPicPr>
          <p:nvPr/>
        </p:nvPicPr>
        <p:blipFill>
          <a:blip r:embed="rId3" cstate="print"/>
          <a:srcRect/>
          <a:stretch>
            <a:fillRect/>
          </a:stretch>
        </p:blipFill>
        <p:spPr bwMode="auto">
          <a:xfrm>
            <a:off x="0" y="6237288"/>
            <a:ext cx="1476375" cy="195262"/>
          </a:xfrm>
          <a:prstGeom prst="rect">
            <a:avLst/>
          </a:prstGeom>
          <a:solidFill>
            <a:srgbClr val="FFFFFF"/>
          </a:solidFill>
          <a:ln w="9525">
            <a:noFill/>
            <a:miter lim="800000"/>
            <a:headEnd/>
            <a:tailEnd/>
          </a:ln>
        </p:spPr>
      </p:pic>
      <p:pic>
        <p:nvPicPr>
          <p:cNvPr id="2052" name="Picture 13"/>
          <p:cNvPicPr>
            <a:picLocks noChangeAspect="1" noChangeArrowheads="1"/>
          </p:cNvPicPr>
          <p:nvPr/>
        </p:nvPicPr>
        <p:blipFill>
          <a:blip r:embed="rId4" cstate="print"/>
          <a:srcRect/>
          <a:stretch>
            <a:fillRect/>
          </a:stretch>
        </p:blipFill>
        <p:spPr bwMode="auto">
          <a:xfrm>
            <a:off x="7704138" y="6237288"/>
            <a:ext cx="1439862" cy="190500"/>
          </a:xfrm>
          <a:prstGeom prst="rect">
            <a:avLst/>
          </a:prstGeom>
          <a:solidFill>
            <a:srgbClr val="FFFFFF"/>
          </a:solidFill>
          <a:ln w="9525">
            <a:noFill/>
            <a:miter lim="800000"/>
            <a:headEnd/>
            <a:tailEnd/>
          </a:ln>
        </p:spPr>
      </p:pic>
      <p:pic>
        <p:nvPicPr>
          <p:cNvPr id="8" name="Content Placeholder 7"/>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251520" y="3284984"/>
            <a:ext cx="4147756" cy="2776596"/>
          </a:xfrm>
          <a:ln>
            <a:solidFill>
              <a:schemeClr val="tx1"/>
            </a:solidFill>
          </a:ln>
        </p:spPr>
      </p:pic>
      <p:pic>
        <p:nvPicPr>
          <p:cNvPr id="7" name="Content Placeholder 6"/>
          <p:cNvPicPr>
            <a:picLocks noGrp="1" noChangeAspect="1"/>
          </p:cNvPicPr>
          <p:nvPr>
            <p:ph sz="quarter" idx="4"/>
          </p:nvPr>
        </p:nvPicPr>
        <p:blipFill>
          <a:blip r:embed="rId6" cstate="print">
            <a:extLst>
              <a:ext uri="{28A0092B-C50C-407E-A947-70E740481C1C}">
                <a14:useLocalDpi xmlns:a14="http://schemas.microsoft.com/office/drawing/2010/main" val="0"/>
              </a:ext>
            </a:extLst>
          </a:blip>
          <a:stretch>
            <a:fillRect/>
          </a:stretch>
        </p:blipFill>
        <p:spPr>
          <a:xfrm>
            <a:off x="4508588" y="3284984"/>
            <a:ext cx="4175574" cy="2795219"/>
          </a:xfrm>
          <a:ln>
            <a:solidFill>
              <a:schemeClr val="tx1"/>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1" y="338805"/>
            <a:ext cx="4184169" cy="2800973"/>
          </a:xfrm>
          <a:prstGeom prst="rect">
            <a:avLst/>
          </a:prstGeom>
          <a:ln>
            <a:solidFill>
              <a:schemeClr val="tx1"/>
            </a:solidFill>
          </a:ln>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9992" y="338805"/>
            <a:ext cx="4184170" cy="2800973"/>
          </a:xfrm>
          <a:prstGeom prst="rect">
            <a:avLst/>
          </a:prstGeom>
          <a:ln>
            <a:solidFill>
              <a:schemeClr val="tx1"/>
            </a:solidFill>
          </a:ln>
        </p:spPr>
      </p:pic>
    </p:spTree>
    <p:extLst>
      <p:ext uri="{BB962C8B-B14F-4D97-AF65-F5344CB8AC3E}">
        <p14:creationId xmlns:p14="http://schemas.microsoft.com/office/powerpoint/2010/main" val="10960739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0" y="0"/>
            <a:ext cx="9144000" cy="1747838"/>
          </a:xfrm>
          <a:prstGeom prst="rect">
            <a:avLst/>
          </a:prstGeom>
          <a:solidFill>
            <a:srgbClr val="FFFFFF"/>
          </a:solidFill>
          <a:ln w="9525">
            <a:noFill/>
            <a:miter lim="800000"/>
            <a:headEnd/>
            <a:tailEnd/>
          </a:ln>
        </p:spPr>
      </p:pic>
      <p:pic>
        <p:nvPicPr>
          <p:cNvPr id="2051" name="Picture 11"/>
          <p:cNvPicPr>
            <a:picLocks noChangeAspect="1" noChangeArrowheads="1"/>
          </p:cNvPicPr>
          <p:nvPr/>
        </p:nvPicPr>
        <p:blipFill>
          <a:blip r:embed="rId4" cstate="print"/>
          <a:srcRect/>
          <a:stretch>
            <a:fillRect/>
          </a:stretch>
        </p:blipFill>
        <p:spPr bwMode="auto">
          <a:xfrm>
            <a:off x="0" y="6237288"/>
            <a:ext cx="1476375" cy="195262"/>
          </a:xfrm>
          <a:prstGeom prst="rect">
            <a:avLst/>
          </a:prstGeom>
          <a:solidFill>
            <a:srgbClr val="FFFFFF"/>
          </a:solidFill>
          <a:ln w="9525">
            <a:noFill/>
            <a:miter lim="800000"/>
            <a:headEnd/>
            <a:tailEnd/>
          </a:ln>
        </p:spPr>
      </p:pic>
      <p:pic>
        <p:nvPicPr>
          <p:cNvPr id="2052" name="Picture 13"/>
          <p:cNvPicPr>
            <a:picLocks noChangeAspect="1" noChangeArrowheads="1"/>
          </p:cNvPicPr>
          <p:nvPr/>
        </p:nvPicPr>
        <p:blipFill>
          <a:blip r:embed="rId5" cstate="print"/>
          <a:srcRect/>
          <a:stretch>
            <a:fillRect/>
          </a:stretch>
        </p:blipFill>
        <p:spPr bwMode="auto">
          <a:xfrm>
            <a:off x="7704138" y="6237288"/>
            <a:ext cx="1439862" cy="190500"/>
          </a:xfrm>
          <a:prstGeom prst="rect">
            <a:avLst/>
          </a:prstGeom>
          <a:solidFill>
            <a:srgbClr val="FFFFFF"/>
          </a:solidFill>
          <a:ln w="9525">
            <a:noFill/>
            <a:miter lim="800000"/>
            <a:headEnd/>
            <a:tailEnd/>
          </a:ln>
        </p:spPr>
      </p:pic>
      <p:sp>
        <p:nvSpPr>
          <p:cNvPr id="10" name="Title 9"/>
          <p:cNvSpPr>
            <a:spLocks noGrp="1"/>
          </p:cNvSpPr>
          <p:nvPr>
            <p:ph type="title"/>
          </p:nvPr>
        </p:nvSpPr>
        <p:spPr>
          <a:xfrm>
            <a:off x="457200" y="1375309"/>
            <a:ext cx="8229600" cy="745058"/>
          </a:xfrm>
        </p:spPr>
        <p:txBody>
          <a:bodyPr/>
          <a:lstStyle/>
          <a:p>
            <a:r>
              <a:rPr lang="en-US" sz="3600" dirty="0" smtClean="0"/>
              <a:t>Achievements of last quarter</a:t>
            </a:r>
            <a:endParaRPr lang="en-US" sz="3600" dirty="0"/>
          </a:p>
        </p:txBody>
      </p:sp>
      <p:sp>
        <p:nvSpPr>
          <p:cNvPr id="12" name="Text Placeholder 11"/>
          <p:cNvSpPr>
            <a:spLocks noGrp="1"/>
          </p:cNvSpPr>
          <p:nvPr>
            <p:ph type="body" sz="half" idx="1"/>
          </p:nvPr>
        </p:nvSpPr>
        <p:spPr>
          <a:xfrm>
            <a:off x="395536" y="2276872"/>
            <a:ext cx="4392488" cy="3528392"/>
          </a:xfrm>
        </p:spPr>
        <p:txBody>
          <a:bodyPr/>
          <a:lstStyle/>
          <a:p>
            <a:r>
              <a:rPr lang="en-US" sz="2000" dirty="0" smtClean="0"/>
              <a:t>Pastoralist Field Schools (R2)</a:t>
            </a:r>
          </a:p>
          <a:p>
            <a:pPr lvl="1"/>
            <a:r>
              <a:rPr lang="en-US" sz="1600" b="1" dirty="0" smtClean="0"/>
              <a:t>11 days of Refresher Trainings </a:t>
            </a:r>
            <a:r>
              <a:rPr lang="en-US" sz="1600" dirty="0" smtClean="0"/>
              <a:t>– </a:t>
            </a:r>
            <a:r>
              <a:rPr lang="en-US" sz="1600" b="1" dirty="0" smtClean="0"/>
              <a:t>600</a:t>
            </a:r>
            <a:r>
              <a:rPr lang="en-US" sz="1600" dirty="0" smtClean="0"/>
              <a:t> Pastoralist HHs participating</a:t>
            </a:r>
          </a:p>
          <a:p>
            <a:pPr marL="457200" lvl="1" indent="0">
              <a:buNone/>
            </a:pPr>
            <a:endParaRPr lang="en-US" sz="1600" dirty="0" smtClean="0"/>
          </a:p>
          <a:p>
            <a:r>
              <a:rPr lang="en-US" sz="2000" dirty="0" smtClean="0"/>
              <a:t>Support to Animal Traction (R2)</a:t>
            </a:r>
          </a:p>
          <a:p>
            <a:pPr lvl="1"/>
            <a:r>
              <a:rPr lang="en-US" sz="1600" b="1" dirty="0" smtClean="0"/>
              <a:t>65</a:t>
            </a:r>
            <a:r>
              <a:rPr lang="en-US" sz="1600" dirty="0" smtClean="0"/>
              <a:t> </a:t>
            </a:r>
            <a:r>
              <a:rPr lang="en-US" sz="1600" b="1" dirty="0" smtClean="0"/>
              <a:t>new beneficiaries </a:t>
            </a:r>
            <a:r>
              <a:rPr lang="en-US" sz="1600" dirty="0" smtClean="0"/>
              <a:t>trained over 21 days in how to handle ox ploughs</a:t>
            </a:r>
          </a:p>
          <a:p>
            <a:pPr lvl="1"/>
            <a:r>
              <a:rPr lang="en-US" sz="1600" dirty="0" smtClean="0"/>
              <a:t>New ox-ploughs distribution in cost-recovery scheme currently ongoing</a:t>
            </a:r>
          </a:p>
          <a:p>
            <a:pPr lvl="1"/>
            <a:r>
              <a:rPr lang="en-US" sz="1600" dirty="0" smtClean="0"/>
              <a:t>The </a:t>
            </a:r>
            <a:r>
              <a:rPr lang="en-US" sz="1600" b="1" dirty="0" smtClean="0"/>
              <a:t>total amount of beneficiaries </a:t>
            </a:r>
            <a:r>
              <a:rPr lang="en-US" sz="1600" dirty="0" smtClean="0"/>
              <a:t>supported in animal traction is now </a:t>
            </a:r>
            <a:r>
              <a:rPr lang="en-US" sz="1600" b="1" dirty="0" smtClean="0"/>
              <a:t>200 HHs</a:t>
            </a:r>
          </a:p>
        </p:txBody>
      </p:sp>
      <p:pic>
        <p:nvPicPr>
          <p:cNvPr id="7" name="Immagine 10" descr="Animal traction training in Mapertit (Gomjuer Center payam, Aweil West county)&#10;" title="Animal traction training in Mapertit (Gomjuer Center payam, Aweil West county) "/>
          <p:cNvPicPr/>
          <p:nvPr/>
        </p:nvPicPr>
        <p:blipFill>
          <a:blip r:embed="rId6" cstate="email">
            <a:extLst>
              <a:ext uri="{28A0092B-C50C-407E-A947-70E740481C1C}">
                <a14:useLocalDpi xmlns:a14="http://schemas.microsoft.com/office/drawing/2010/main"/>
              </a:ext>
            </a:extLst>
          </a:blip>
          <a:stretch>
            <a:fillRect/>
          </a:stretch>
        </p:blipFill>
        <p:spPr>
          <a:xfrm>
            <a:off x="4788024" y="2362813"/>
            <a:ext cx="3960440" cy="2448272"/>
          </a:xfrm>
          <a:prstGeom prst="rect">
            <a:avLst/>
          </a:prstGeom>
          <a:ln>
            <a:solidFill>
              <a:schemeClr val="tx1"/>
            </a:solidFill>
          </a:ln>
        </p:spPr>
      </p:pic>
      <p:sp>
        <p:nvSpPr>
          <p:cNvPr id="2" name="TextBox 1"/>
          <p:cNvSpPr txBox="1"/>
          <p:nvPr/>
        </p:nvSpPr>
        <p:spPr>
          <a:xfrm>
            <a:off x="4818553" y="4874005"/>
            <a:ext cx="3960440" cy="307777"/>
          </a:xfrm>
          <a:prstGeom prst="rect">
            <a:avLst/>
          </a:prstGeom>
          <a:noFill/>
        </p:spPr>
        <p:txBody>
          <a:bodyPr wrap="square" rtlCol="0">
            <a:spAutoFit/>
          </a:bodyPr>
          <a:lstStyle/>
          <a:p>
            <a:r>
              <a:rPr lang="en-US" sz="1400" dirty="0" smtClean="0"/>
              <a:t>Animal traction training in </a:t>
            </a:r>
            <a:r>
              <a:rPr lang="en-US" sz="1400" dirty="0" err="1" smtClean="0"/>
              <a:t>Mapertit</a:t>
            </a:r>
            <a:r>
              <a:rPr lang="en-US" sz="1400" dirty="0" smtClean="0"/>
              <a:t>, Aweil West</a:t>
            </a:r>
          </a:p>
        </p:txBody>
      </p:sp>
    </p:spTree>
    <p:extLst>
      <p:ext uri="{BB962C8B-B14F-4D97-AF65-F5344CB8AC3E}">
        <p14:creationId xmlns:p14="http://schemas.microsoft.com/office/powerpoint/2010/main" val="7219170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0" y="0"/>
            <a:ext cx="9144000" cy="1747838"/>
          </a:xfrm>
          <a:prstGeom prst="rect">
            <a:avLst/>
          </a:prstGeom>
          <a:solidFill>
            <a:srgbClr val="FFFFFF"/>
          </a:solidFill>
          <a:ln w="9525">
            <a:noFill/>
            <a:miter lim="800000"/>
            <a:headEnd/>
            <a:tailEnd/>
          </a:ln>
        </p:spPr>
      </p:pic>
      <p:pic>
        <p:nvPicPr>
          <p:cNvPr id="2051" name="Picture 11"/>
          <p:cNvPicPr>
            <a:picLocks noChangeAspect="1" noChangeArrowheads="1"/>
          </p:cNvPicPr>
          <p:nvPr/>
        </p:nvPicPr>
        <p:blipFill>
          <a:blip r:embed="rId4" cstate="print"/>
          <a:srcRect/>
          <a:stretch>
            <a:fillRect/>
          </a:stretch>
        </p:blipFill>
        <p:spPr bwMode="auto">
          <a:xfrm>
            <a:off x="0" y="6237288"/>
            <a:ext cx="1476375" cy="195262"/>
          </a:xfrm>
          <a:prstGeom prst="rect">
            <a:avLst/>
          </a:prstGeom>
          <a:solidFill>
            <a:srgbClr val="FFFFFF"/>
          </a:solidFill>
          <a:ln w="9525">
            <a:noFill/>
            <a:miter lim="800000"/>
            <a:headEnd/>
            <a:tailEnd/>
          </a:ln>
        </p:spPr>
      </p:pic>
      <p:pic>
        <p:nvPicPr>
          <p:cNvPr id="2052" name="Picture 13"/>
          <p:cNvPicPr>
            <a:picLocks noChangeAspect="1" noChangeArrowheads="1"/>
          </p:cNvPicPr>
          <p:nvPr/>
        </p:nvPicPr>
        <p:blipFill>
          <a:blip r:embed="rId5" cstate="print"/>
          <a:srcRect/>
          <a:stretch>
            <a:fillRect/>
          </a:stretch>
        </p:blipFill>
        <p:spPr bwMode="auto">
          <a:xfrm>
            <a:off x="7704138" y="6237288"/>
            <a:ext cx="1439862" cy="190500"/>
          </a:xfrm>
          <a:prstGeom prst="rect">
            <a:avLst/>
          </a:prstGeom>
          <a:solidFill>
            <a:srgbClr val="FFFFFF"/>
          </a:solidFill>
          <a:ln w="9525">
            <a:noFill/>
            <a:miter lim="800000"/>
            <a:headEnd/>
            <a:tailEnd/>
          </a:ln>
        </p:spPr>
      </p:pic>
      <p:sp>
        <p:nvSpPr>
          <p:cNvPr id="10" name="Title 9"/>
          <p:cNvSpPr>
            <a:spLocks noGrp="1"/>
          </p:cNvSpPr>
          <p:nvPr>
            <p:ph type="title"/>
          </p:nvPr>
        </p:nvSpPr>
        <p:spPr>
          <a:xfrm>
            <a:off x="457200" y="1375309"/>
            <a:ext cx="8229600" cy="745058"/>
          </a:xfrm>
        </p:spPr>
        <p:txBody>
          <a:bodyPr/>
          <a:lstStyle/>
          <a:p>
            <a:r>
              <a:rPr lang="en-US" sz="3600" dirty="0" smtClean="0"/>
              <a:t>Last Quarter’s Achievements</a:t>
            </a:r>
            <a:endParaRPr lang="en-US" sz="3600" dirty="0"/>
          </a:p>
        </p:txBody>
      </p:sp>
      <p:sp>
        <p:nvSpPr>
          <p:cNvPr id="12" name="Text Placeholder 11"/>
          <p:cNvSpPr>
            <a:spLocks noGrp="1"/>
          </p:cNvSpPr>
          <p:nvPr>
            <p:ph type="body" sz="half" idx="1"/>
          </p:nvPr>
        </p:nvSpPr>
        <p:spPr>
          <a:xfrm>
            <a:off x="323528" y="2193252"/>
            <a:ext cx="5184576" cy="4150916"/>
          </a:xfrm>
        </p:spPr>
        <p:txBody>
          <a:bodyPr/>
          <a:lstStyle/>
          <a:p>
            <a:r>
              <a:rPr lang="en-US" sz="2000" dirty="0" smtClean="0"/>
              <a:t>Infant and Young Child Feeding (R3)</a:t>
            </a:r>
          </a:p>
          <a:p>
            <a:pPr lvl="1"/>
            <a:r>
              <a:rPr lang="en-US" sz="1600" b="1" dirty="0" smtClean="0"/>
              <a:t>1600 HHs </a:t>
            </a:r>
            <a:r>
              <a:rPr lang="en-US" sz="1600" dirty="0" smtClean="0"/>
              <a:t>have received training based on IYCF methodology:</a:t>
            </a:r>
          </a:p>
          <a:p>
            <a:pPr lvl="2"/>
            <a:endParaRPr lang="en-US" sz="1400" dirty="0" smtClean="0"/>
          </a:p>
          <a:p>
            <a:pPr lvl="2"/>
            <a:r>
              <a:rPr lang="en-US" sz="1400" b="1" dirty="0" smtClean="0"/>
              <a:t>Session 1: </a:t>
            </a:r>
            <a:r>
              <a:rPr lang="en-GB" sz="1400" dirty="0"/>
              <a:t>What are good mothers and fathers doing for keeping their babies healthy? Why is nutrition important for you and your baby</a:t>
            </a:r>
            <a:r>
              <a:rPr lang="en-GB" sz="1400" dirty="0" smtClean="0"/>
              <a:t>?</a:t>
            </a:r>
            <a:endParaRPr lang="en-US" sz="1400" dirty="0"/>
          </a:p>
          <a:p>
            <a:pPr lvl="2"/>
            <a:r>
              <a:rPr lang="en-US" sz="1400" b="1" dirty="0" smtClean="0"/>
              <a:t>Session 2</a:t>
            </a:r>
            <a:r>
              <a:rPr lang="en-US" sz="1400" dirty="0" smtClean="0"/>
              <a:t>: </a:t>
            </a:r>
            <a:r>
              <a:rPr lang="en-GB" sz="1400" dirty="0"/>
              <a:t>Healthy food for healthy mothers (mother</a:t>
            </a:r>
            <a:r>
              <a:rPr lang="en-US" sz="1400" dirty="0"/>
              <a:t>s’ nutrition during pregnancy and lactation) </a:t>
            </a:r>
          </a:p>
          <a:p>
            <a:pPr lvl="2"/>
            <a:r>
              <a:rPr lang="en-US" sz="1400" b="1" dirty="0" smtClean="0"/>
              <a:t>Session 3: </a:t>
            </a:r>
            <a:r>
              <a:rPr lang="en-GB" sz="1400" dirty="0"/>
              <a:t>Optimum breastfeeding for girls and </a:t>
            </a:r>
            <a:r>
              <a:rPr lang="en-GB" sz="1400" dirty="0" smtClean="0"/>
              <a:t>boys</a:t>
            </a:r>
            <a:endParaRPr lang="en-US" sz="1400" dirty="0"/>
          </a:p>
          <a:p>
            <a:pPr lvl="2"/>
            <a:r>
              <a:rPr lang="en-US" sz="1400" b="1" dirty="0" smtClean="0"/>
              <a:t>Session 4: </a:t>
            </a:r>
            <a:r>
              <a:rPr lang="en-GB" sz="1400" dirty="0"/>
              <a:t>Introducing complementary foods to your </a:t>
            </a:r>
            <a:r>
              <a:rPr lang="en-GB" sz="1400" dirty="0" smtClean="0"/>
              <a:t>baby</a:t>
            </a:r>
            <a:endParaRPr lang="en-US" sz="1400" dirty="0"/>
          </a:p>
          <a:p>
            <a:pPr lvl="2"/>
            <a:r>
              <a:rPr lang="en-US" sz="1400" b="1" dirty="0" smtClean="0"/>
              <a:t>Session 5: </a:t>
            </a:r>
            <a:r>
              <a:rPr lang="en-US" sz="1400" dirty="0"/>
              <a:t>Food hygiene </a:t>
            </a:r>
          </a:p>
          <a:p>
            <a:pPr lvl="2"/>
            <a:r>
              <a:rPr lang="en-US" sz="1400" b="1" dirty="0" smtClean="0"/>
              <a:t>Session 6</a:t>
            </a:r>
            <a:r>
              <a:rPr lang="en-US" sz="1400" dirty="0" smtClean="0"/>
              <a:t>: Cooking demonstration</a:t>
            </a:r>
          </a:p>
          <a:p>
            <a:pPr marL="457200" lvl="1" indent="0">
              <a:buNone/>
            </a:pPr>
            <a:endParaRPr lang="en-US" sz="1600" dirty="0" smtClean="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250197" y="2739364"/>
            <a:ext cx="3791445" cy="2843584"/>
          </a:xfrm>
          <a:prstGeom prst="rect">
            <a:avLst/>
          </a:prstGeom>
          <a:ln>
            <a:solidFill>
              <a:schemeClr val="tx1"/>
            </a:solidFill>
          </a:ln>
        </p:spPr>
      </p:pic>
    </p:spTree>
    <p:extLst>
      <p:ext uri="{BB962C8B-B14F-4D97-AF65-F5344CB8AC3E}">
        <p14:creationId xmlns:p14="http://schemas.microsoft.com/office/powerpoint/2010/main" val="40189413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0" y="0"/>
            <a:ext cx="9144000" cy="1747838"/>
          </a:xfrm>
          <a:prstGeom prst="rect">
            <a:avLst/>
          </a:prstGeom>
          <a:solidFill>
            <a:srgbClr val="FFFFFF"/>
          </a:solidFill>
          <a:ln w="9525">
            <a:noFill/>
            <a:miter lim="800000"/>
            <a:headEnd/>
            <a:tailEnd/>
          </a:ln>
        </p:spPr>
      </p:pic>
      <p:pic>
        <p:nvPicPr>
          <p:cNvPr id="2051" name="Picture 11"/>
          <p:cNvPicPr>
            <a:picLocks noChangeAspect="1" noChangeArrowheads="1"/>
          </p:cNvPicPr>
          <p:nvPr/>
        </p:nvPicPr>
        <p:blipFill>
          <a:blip r:embed="rId4" cstate="print"/>
          <a:srcRect/>
          <a:stretch>
            <a:fillRect/>
          </a:stretch>
        </p:blipFill>
        <p:spPr bwMode="auto">
          <a:xfrm>
            <a:off x="0" y="6237288"/>
            <a:ext cx="1476375" cy="195262"/>
          </a:xfrm>
          <a:prstGeom prst="rect">
            <a:avLst/>
          </a:prstGeom>
          <a:solidFill>
            <a:srgbClr val="FFFFFF"/>
          </a:solidFill>
          <a:ln w="9525">
            <a:noFill/>
            <a:miter lim="800000"/>
            <a:headEnd/>
            <a:tailEnd/>
          </a:ln>
        </p:spPr>
      </p:pic>
      <p:pic>
        <p:nvPicPr>
          <p:cNvPr id="2052" name="Picture 13"/>
          <p:cNvPicPr>
            <a:picLocks noChangeAspect="1" noChangeArrowheads="1"/>
          </p:cNvPicPr>
          <p:nvPr/>
        </p:nvPicPr>
        <p:blipFill>
          <a:blip r:embed="rId5" cstate="print"/>
          <a:srcRect/>
          <a:stretch>
            <a:fillRect/>
          </a:stretch>
        </p:blipFill>
        <p:spPr bwMode="auto">
          <a:xfrm>
            <a:off x="7704138" y="6237288"/>
            <a:ext cx="1439862" cy="190500"/>
          </a:xfrm>
          <a:prstGeom prst="rect">
            <a:avLst/>
          </a:prstGeom>
          <a:solidFill>
            <a:srgbClr val="FFFFFF"/>
          </a:solidFill>
          <a:ln w="9525">
            <a:noFill/>
            <a:miter lim="800000"/>
            <a:headEnd/>
            <a:tailEnd/>
          </a:ln>
        </p:spPr>
      </p:pic>
      <p:sp>
        <p:nvSpPr>
          <p:cNvPr id="10" name="Title 9"/>
          <p:cNvSpPr>
            <a:spLocks noGrp="1"/>
          </p:cNvSpPr>
          <p:nvPr>
            <p:ph type="title"/>
          </p:nvPr>
        </p:nvSpPr>
        <p:spPr>
          <a:xfrm>
            <a:off x="457200" y="1375309"/>
            <a:ext cx="8229600" cy="745058"/>
          </a:xfrm>
        </p:spPr>
        <p:txBody>
          <a:bodyPr/>
          <a:lstStyle/>
          <a:p>
            <a:r>
              <a:rPr lang="en-US" sz="3600" dirty="0" smtClean="0"/>
              <a:t>Last Quarter’s Achievements</a:t>
            </a:r>
            <a:endParaRPr lang="en-US" sz="3600" dirty="0"/>
          </a:p>
        </p:txBody>
      </p:sp>
      <p:sp>
        <p:nvSpPr>
          <p:cNvPr id="12" name="Text Placeholder 11"/>
          <p:cNvSpPr>
            <a:spLocks noGrp="1"/>
          </p:cNvSpPr>
          <p:nvPr>
            <p:ph type="body" sz="half" idx="1"/>
          </p:nvPr>
        </p:nvSpPr>
        <p:spPr>
          <a:xfrm>
            <a:off x="395536" y="2276872"/>
            <a:ext cx="3528392" cy="3528392"/>
          </a:xfrm>
        </p:spPr>
        <p:txBody>
          <a:bodyPr/>
          <a:lstStyle/>
          <a:p>
            <a:r>
              <a:rPr lang="en-US" sz="2000" dirty="0" smtClean="0"/>
              <a:t>Campaign on Safe Hygienic Practices (R3)</a:t>
            </a:r>
          </a:p>
          <a:p>
            <a:pPr lvl="1"/>
            <a:endParaRPr lang="en-US" sz="1600" b="1" dirty="0" smtClean="0"/>
          </a:p>
          <a:p>
            <a:pPr lvl="1"/>
            <a:r>
              <a:rPr lang="en-US" sz="1600" b="1" dirty="0" smtClean="0"/>
              <a:t>Additional 600 HHs </a:t>
            </a:r>
            <a:r>
              <a:rPr lang="en-US" sz="1600" dirty="0" smtClean="0"/>
              <a:t>have received training in diarrhea treatment and prevention.</a:t>
            </a:r>
          </a:p>
          <a:p>
            <a:pPr lvl="1"/>
            <a:endParaRPr lang="en-US" sz="1600" dirty="0" smtClean="0"/>
          </a:p>
          <a:p>
            <a:pPr lvl="1"/>
            <a:r>
              <a:rPr lang="en-US" sz="1600" dirty="0" smtClean="0"/>
              <a:t> The total number of HHs supported is now</a:t>
            </a:r>
            <a:r>
              <a:rPr lang="en-US" sz="1600" b="1" dirty="0" smtClean="0"/>
              <a:t> 1800</a:t>
            </a:r>
            <a:r>
              <a:rPr lang="en-US" sz="1600" dirty="0" smtClean="0"/>
              <a:t>.</a:t>
            </a:r>
          </a:p>
          <a:p>
            <a:pPr lvl="2"/>
            <a:endParaRPr lang="en-US" sz="1400" dirty="0" smtClean="0"/>
          </a:p>
          <a:p>
            <a:pPr marL="457200" lvl="1" indent="0">
              <a:buNone/>
            </a:pPr>
            <a:endParaRPr lang="en-US" sz="1600" dirty="0" smtClean="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7944" y="2392319"/>
            <a:ext cx="4764021" cy="3573016"/>
          </a:xfrm>
          <a:prstGeom prst="rect">
            <a:avLst/>
          </a:prstGeom>
          <a:ln>
            <a:solidFill>
              <a:schemeClr val="tx1"/>
            </a:solidFill>
          </a:ln>
        </p:spPr>
      </p:pic>
      <p:sp>
        <p:nvSpPr>
          <p:cNvPr id="4" name="TextBox 3"/>
          <p:cNvSpPr txBox="1"/>
          <p:nvPr/>
        </p:nvSpPr>
        <p:spPr>
          <a:xfrm>
            <a:off x="382583" y="5498056"/>
            <a:ext cx="3600400" cy="523220"/>
          </a:xfrm>
          <a:prstGeom prst="rect">
            <a:avLst/>
          </a:prstGeom>
          <a:noFill/>
        </p:spPr>
        <p:txBody>
          <a:bodyPr wrap="square" rtlCol="0">
            <a:spAutoFit/>
          </a:bodyPr>
          <a:lstStyle/>
          <a:p>
            <a:pPr algn="r"/>
            <a:r>
              <a:rPr lang="en-US" sz="1400" dirty="0" smtClean="0"/>
              <a:t>Safe hygienic practices session in </a:t>
            </a:r>
            <a:r>
              <a:rPr lang="en-US" sz="1400" dirty="0" err="1" smtClean="0"/>
              <a:t>Cholchintok</a:t>
            </a:r>
            <a:r>
              <a:rPr lang="en-US" sz="1400" dirty="0" smtClean="0"/>
              <a:t>, Aweil West</a:t>
            </a:r>
            <a:endParaRPr lang="en-US" sz="1400" dirty="0"/>
          </a:p>
        </p:txBody>
      </p:sp>
    </p:spTree>
    <p:extLst>
      <p:ext uri="{BB962C8B-B14F-4D97-AF65-F5344CB8AC3E}">
        <p14:creationId xmlns:p14="http://schemas.microsoft.com/office/powerpoint/2010/main" val="37771011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0" y="0"/>
            <a:ext cx="9144000" cy="1747838"/>
          </a:xfrm>
          <a:prstGeom prst="rect">
            <a:avLst/>
          </a:prstGeom>
          <a:solidFill>
            <a:srgbClr val="FFFFFF"/>
          </a:solidFill>
          <a:ln w="9525">
            <a:noFill/>
            <a:miter lim="800000"/>
            <a:headEnd/>
            <a:tailEnd/>
          </a:ln>
        </p:spPr>
      </p:pic>
      <p:pic>
        <p:nvPicPr>
          <p:cNvPr id="2051" name="Picture 11"/>
          <p:cNvPicPr>
            <a:picLocks noChangeAspect="1" noChangeArrowheads="1"/>
          </p:cNvPicPr>
          <p:nvPr/>
        </p:nvPicPr>
        <p:blipFill>
          <a:blip r:embed="rId4" cstate="print"/>
          <a:srcRect/>
          <a:stretch>
            <a:fillRect/>
          </a:stretch>
        </p:blipFill>
        <p:spPr bwMode="auto">
          <a:xfrm>
            <a:off x="0" y="6237288"/>
            <a:ext cx="1476375" cy="195262"/>
          </a:xfrm>
          <a:prstGeom prst="rect">
            <a:avLst/>
          </a:prstGeom>
          <a:solidFill>
            <a:srgbClr val="FFFFFF"/>
          </a:solidFill>
          <a:ln w="9525">
            <a:noFill/>
            <a:miter lim="800000"/>
            <a:headEnd/>
            <a:tailEnd/>
          </a:ln>
        </p:spPr>
      </p:pic>
      <p:pic>
        <p:nvPicPr>
          <p:cNvPr id="2052" name="Picture 13"/>
          <p:cNvPicPr>
            <a:picLocks noChangeAspect="1" noChangeArrowheads="1"/>
          </p:cNvPicPr>
          <p:nvPr/>
        </p:nvPicPr>
        <p:blipFill>
          <a:blip r:embed="rId5" cstate="print"/>
          <a:srcRect/>
          <a:stretch>
            <a:fillRect/>
          </a:stretch>
        </p:blipFill>
        <p:spPr bwMode="auto">
          <a:xfrm>
            <a:off x="7704138" y="6237288"/>
            <a:ext cx="1439862" cy="190500"/>
          </a:xfrm>
          <a:prstGeom prst="rect">
            <a:avLst/>
          </a:prstGeom>
          <a:solidFill>
            <a:srgbClr val="FFFFFF"/>
          </a:solidFill>
          <a:ln w="9525">
            <a:noFill/>
            <a:miter lim="800000"/>
            <a:headEnd/>
            <a:tailEnd/>
          </a:ln>
        </p:spPr>
      </p:pic>
      <p:sp>
        <p:nvSpPr>
          <p:cNvPr id="10" name="Title 9"/>
          <p:cNvSpPr>
            <a:spLocks noGrp="1"/>
          </p:cNvSpPr>
          <p:nvPr>
            <p:ph type="title"/>
          </p:nvPr>
        </p:nvSpPr>
        <p:spPr>
          <a:xfrm>
            <a:off x="395536" y="1568128"/>
            <a:ext cx="8229600" cy="745058"/>
          </a:xfrm>
        </p:spPr>
        <p:txBody>
          <a:bodyPr/>
          <a:lstStyle/>
          <a:p>
            <a:r>
              <a:rPr lang="en-US" sz="3600" dirty="0" smtClean="0"/>
              <a:t>Last Quarter’s Achievements</a:t>
            </a:r>
            <a:endParaRPr lang="en-US" sz="3600" dirty="0"/>
          </a:p>
        </p:txBody>
      </p:sp>
      <p:sp>
        <p:nvSpPr>
          <p:cNvPr id="12" name="Text Placeholder 11"/>
          <p:cNvSpPr>
            <a:spLocks noGrp="1"/>
          </p:cNvSpPr>
          <p:nvPr>
            <p:ph type="body" sz="half" idx="1"/>
          </p:nvPr>
        </p:nvSpPr>
        <p:spPr>
          <a:xfrm>
            <a:off x="1259632" y="2685715"/>
            <a:ext cx="7272808" cy="3179044"/>
          </a:xfrm>
        </p:spPr>
        <p:txBody>
          <a:bodyPr/>
          <a:lstStyle/>
          <a:p>
            <a:r>
              <a:rPr lang="en-US" sz="2000" dirty="0" smtClean="0"/>
              <a:t>Cash for Assets (R4)</a:t>
            </a:r>
          </a:p>
          <a:p>
            <a:endParaRPr lang="en-US" sz="2000" dirty="0" smtClean="0"/>
          </a:p>
          <a:p>
            <a:pPr lvl="1"/>
            <a:r>
              <a:rPr lang="en-US" sz="1600" dirty="0" smtClean="0"/>
              <a:t>Verified assets in 16 locations across Aweil West &amp; Aweil North</a:t>
            </a:r>
          </a:p>
          <a:p>
            <a:pPr lvl="1"/>
            <a:r>
              <a:rPr lang="en-US" sz="1600" dirty="0" smtClean="0"/>
              <a:t>Received official authorizing letters from all </a:t>
            </a:r>
            <a:r>
              <a:rPr lang="en-US" sz="1600" dirty="0" err="1" smtClean="0"/>
              <a:t>payams</a:t>
            </a:r>
            <a:endParaRPr lang="en-US" sz="1600" dirty="0" smtClean="0"/>
          </a:p>
          <a:p>
            <a:pPr lvl="1"/>
            <a:r>
              <a:rPr lang="en-US" sz="1600" dirty="0" smtClean="0"/>
              <a:t>All 500 beneficiary HHs verified (increase by 100 compared to 2015)</a:t>
            </a:r>
          </a:p>
          <a:p>
            <a:pPr lvl="1"/>
            <a:r>
              <a:rPr lang="en-US" sz="1600" dirty="0" smtClean="0"/>
              <a:t>Accompanying tools for all 500HHs procured and stored</a:t>
            </a:r>
          </a:p>
          <a:p>
            <a:pPr lvl="1"/>
            <a:r>
              <a:rPr lang="en-US" sz="1600" dirty="0" smtClean="0"/>
              <a:t>Works to start in May 2016</a:t>
            </a:r>
          </a:p>
        </p:txBody>
      </p:sp>
    </p:spTree>
    <p:extLst>
      <p:ext uri="{BB962C8B-B14F-4D97-AF65-F5344CB8AC3E}">
        <p14:creationId xmlns:p14="http://schemas.microsoft.com/office/powerpoint/2010/main" val="899392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0" y="0"/>
            <a:ext cx="9144000" cy="1747838"/>
          </a:xfrm>
          <a:prstGeom prst="rect">
            <a:avLst/>
          </a:prstGeom>
          <a:solidFill>
            <a:srgbClr val="FFFFFF"/>
          </a:solidFill>
          <a:ln w="9525">
            <a:noFill/>
            <a:miter lim="800000"/>
            <a:headEnd/>
            <a:tailEnd/>
          </a:ln>
        </p:spPr>
      </p:pic>
      <p:pic>
        <p:nvPicPr>
          <p:cNvPr id="2051" name="Picture 11"/>
          <p:cNvPicPr>
            <a:picLocks noChangeAspect="1" noChangeArrowheads="1"/>
          </p:cNvPicPr>
          <p:nvPr/>
        </p:nvPicPr>
        <p:blipFill>
          <a:blip r:embed="rId4" cstate="print"/>
          <a:srcRect/>
          <a:stretch>
            <a:fillRect/>
          </a:stretch>
        </p:blipFill>
        <p:spPr bwMode="auto">
          <a:xfrm>
            <a:off x="0" y="6237288"/>
            <a:ext cx="1476375" cy="195262"/>
          </a:xfrm>
          <a:prstGeom prst="rect">
            <a:avLst/>
          </a:prstGeom>
          <a:solidFill>
            <a:srgbClr val="FFFFFF"/>
          </a:solidFill>
          <a:ln w="9525">
            <a:noFill/>
            <a:miter lim="800000"/>
            <a:headEnd/>
            <a:tailEnd/>
          </a:ln>
        </p:spPr>
      </p:pic>
      <p:pic>
        <p:nvPicPr>
          <p:cNvPr id="2052" name="Picture 13"/>
          <p:cNvPicPr>
            <a:picLocks noChangeAspect="1" noChangeArrowheads="1"/>
          </p:cNvPicPr>
          <p:nvPr/>
        </p:nvPicPr>
        <p:blipFill>
          <a:blip r:embed="rId5" cstate="print"/>
          <a:srcRect/>
          <a:stretch>
            <a:fillRect/>
          </a:stretch>
        </p:blipFill>
        <p:spPr bwMode="auto">
          <a:xfrm>
            <a:off x="7704138" y="6237288"/>
            <a:ext cx="1439862" cy="190500"/>
          </a:xfrm>
          <a:prstGeom prst="rect">
            <a:avLst/>
          </a:prstGeom>
          <a:solidFill>
            <a:srgbClr val="FFFFFF"/>
          </a:solidFill>
          <a:ln w="9525">
            <a:noFill/>
            <a:miter lim="800000"/>
            <a:headEnd/>
            <a:tailEnd/>
          </a:ln>
        </p:spPr>
      </p:pic>
      <p:sp>
        <p:nvSpPr>
          <p:cNvPr id="10" name="Title 9"/>
          <p:cNvSpPr>
            <a:spLocks noGrp="1"/>
          </p:cNvSpPr>
          <p:nvPr>
            <p:ph type="title"/>
          </p:nvPr>
        </p:nvSpPr>
        <p:spPr>
          <a:xfrm>
            <a:off x="457200" y="1375309"/>
            <a:ext cx="8229600" cy="745058"/>
          </a:xfrm>
        </p:spPr>
        <p:txBody>
          <a:bodyPr/>
          <a:lstStyle/>
          <a:p>
            <a:r>
              <a:rPr lang="en-US" sz="3600" dirty="0" smtClean="0"/>
              <a:t>Work plan (remaining targets)</a:t>
            </a:r>
            <a:endParaRPr lang="en-US" sz="3600" dirty="0"/>
          </a:p>
        </p:txBody>
      </p:sp>
      <p:sp>
        <p:nvSpPr>
          <p:cNvPr id="12" name="Text Placeholder 11"/>
          <p:cNvSpPr>
            <a:spLocks noGrp="1"/>
          </p:cNvSpPr>
          <p:nvPr>
            <p:ph type="body" sz="half" idx="1"/>
          </p:nvPr>
        </p:nvSpPr>
        <p:spPr>
          <a:xfrm>
            <a:off x="395536" y="2276872"/>
            <a:ext cx="8280920" cy="3960416"/>
          </a:xfrm>
        </p:spPr>
        <p:txBody>
          <a:bodyPr/>
          <a:lstStyle/>
          <a:p>
            <a:r>
              <a:rPr lang="en-US" sz="1800" b="1" dirty="0" smtClean="0"/>
              <a:t>Market Support (R1.4)</a:t>
            </a:r>
          </a:p>
          <a:p>
            <a:pPr lvl="1"/>
            <a:r>
              <a:rPr lang="en-US" sz="1600" dirty="0" smtClean="0"/>
              <a:t>Identify interested CAHWs and EWs and link them with PIN-supported agro-/vet-dealers in order to foster a network of “sales agents”</a:t>
            </a:r>
          </a:p>
          <a:p>
            <a:r>
              <a:rPr lang="en-US" sz="1800" b="1" dirty="0" smtClean="0"/>
              <a:t>Farmer Field Schools (R2.1)</a:t>
            </a:r>
          </a:p>
          <a:p>
            <a:pPr lvl="1"/>
            <a:r>
              <a:rPr lang="en-US" sz="1600" dirty="0" smtClean="0"/>
              <a:t>Wet-season cycle to be supported from June until October 2016</a:t>
            </a:r>
          </a:p>
          <a:p>
            <a:pPr lvl="1"/>
            <a:r>
              <a:rPr lang="en-US" sz="1600" b="1" dirty="0" smtClean="0"/>
              <a:t>Target</a:t>
            </a:r>
            <a:r>
              <a:rPr lang="en-US" sz="1600" dirty="0" smtClean="0"/>
              <a:t>: In 09/2016, all 25 FFS continue cultivating at least 2 promoted crops</a:t>
            </a:r>
          </a:p>
          <a:p>
            <a:r>
              <a:rPr lang="en-US" sz="1800" b="1" dirty="0" smtClean="0"/>
              <a:t>Animal Traction (R2.2)</a:t>
            </a:r>
          </a:p>
          <a:p>
            <a:pPr lvl="1"/>
            <a:r>
              <a:rPr lang="en-US" sz="1600" dirty="0" smtClean="0"/>
              <a:t>Distribution of the remainder of ox-ploughs and monitoring of land opened</a:t>
            </a:r>
          </a:p>
          <a:p>
            <a:pPr lvl="1"/>
            <a:r>
              <a:rPr lang="en-US" sz="1600" b="1" dirty="0" smtClean="0"/>
              <a:t>Target</a:t>
            </a:r>
            <a:r>
              <a:rPr lang="en-US" sz="1600" dirty="0" smtClean="0"/>
              <a:t>: 200 HHs to receive ox-/donkey-ploughs by end of May 2016</a:t>
            </a:r>
          </a:p>
          <a:p>
            <a:r>
              <a:rPr lang="en-US" sz="1800" b="1" dirty="0" smtClean="0"/>
              <a:t>Nutrition campaign (R3.1)</a:t>
            </a:r>
          </a:p>
          <a:p>
            <a:pPr lvl="1"/>
            <a:r>
              <a:rPr lang="en-US" sz="1600" dirty="0" smtClean="0"/>
              <a:t>Continue monitoring dietary diversity practices</a:t>
            </a:r>
          </a:p>
          <a:p>
            <a:pPr lvl="1"/>
            <a:r>
              <a:rPr lang="en-US" sz="1600" b="1" dirty="0" smtClean="0"/>
              <a:t>Target</a:t>
            </a:r>
            <a:r>
              <a:rPr lang="en-US" sz="1600" dirty="0" smtClean="0"/>
              <a:t>: By November 2016, at least 60% of caretakers follow 3 out of 5 key nutrition practices</a:t>
            </a:r>
          </a:p>
        </p:txBody>
      </p:sp>
    </p:spTree>
    <p:extLst>
      <p:ext uri="{BB962C8B-B14F-4D97-AF65-F5344CB8AC3E}">
        <p14:creationId xmlns:p14="http://schemas.microsoft.com/office/powerpoint/2010/main" val="18295477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0" y="0"/>
            <a:ext cx="9144000" cy="1747838"/>
          </a:xfrm>
          <a:prstGeom prst="rect">
            <a:avLst/>
          </a:prstGeom>
          <a:solidFill>
            <a:srgbClr val="FFFFFF"/>
          </a:solidFill>
          <a:ln w="9525">
            <a:noFill/>
            <a:miter lim="800000"/>
            <a:headEnd/>
            <a:tailEnd/>
          </a:ln>
        </p:spPr>
      </p:pic>
      <p:pic>
        <p:nvPicPr>
          <p:cNvPr id="2051" name="Picture 11"/>
          <p:cNvPicPr>
            <a:picLocks noChangeAspect="1" noChangeArrowheads="1"/>
          </p:cNvPicPr>
          <p:nvPr/>
        </p:nvPicPr>
        <p:blipFill>
          <a:blip r:embed="rId4" cstate="print"/>
          <a:srcRect/>
          <a:stretch>
            <a:fillRect/>
          </a:stretch>
        </p:blipFill>
        <p:spPr bwMode="auto">
          <a:xfrm>
            <a:off x="0" y="6237288"/>
            <a:ext cx="1476375" cy="195262"/>
          </a:xfrm>
          <a:prstGeom prst="rect">
            <a:avLst/>
          </a:prstGeom>
          <a:solidFill>
            <a:srgbClr val="FFFFFF"/>
          </a:solidFill>
          <a:ln w="9525">
            <a:noFill/>
            <a:miter lim="800000"/>
            <a:headEnd/>
            <a:tailEnd/>
          </a:ln>
        </p:spPr>
      </p:pic>
      <p:pic>
        <p:nvPicPr>
          <p:cNvPr id="2052" name="Picture 13"/>
          <p:cNvPicPr>
            <a:picLocks noChangeAspect="1" noChangeArrowheads="1"/>
          </p:cNvPicPr>
          <p:nvPr/>
        </p:nvPicPr>
        <p:blipFill>
          <a:blip r:embed="rId5" cstate="print"/>
          <a:srcRect/>
          <a:stretch>
            <a:fillRect/>
          </a:stretch>
        </p:blipFill>
        <p:spPr bwMode="auto">
          <a:xfrm>
            <a:off x="7704138" y="6237288"/>
            <a:ext cx="1439862" cy="190500"/>
          </a:xfrm>
          <a:prstGeom prst="rect">
            <a:avLst/>
          </a:prstGeom>
          <a:solidFill>
            <a:srgbClr val="FFFFFF"/>
          </a:solidFill>
          <a:ln w="9525">
            <a:noFill/>
            <a:miter lim="800000"/>
            <a:headEnd/>
            <a:tailEnd/>
          </a:ln>
        </p:spPr>
      </p:pic>
      <p:sp>
        <p:nvSpPr>
          <p:cNvPr id="10" name="Title 9"/>
          <p:cNvSpPr>
            <a:spLocks noGrp="1"/>
          </p:cNvSpPr>
          <p:nvPr>
            <p:ph type="title"/>
          </p:nvPr>
        </p:nvSpPr>
        <p:spPr>
          <a:xfrm>
            <a:off x="457200" y="1375309"/>
            <a:ext cx="8229600" cy="745058"/>
          </a:xfrm>
        </p:spPr>
        <p:txBody>
          <a:bodyPr/>
          <a:lstStyle/>
          <a:p>
            <a:r>
              <a:rPr lang="en-US" sz="3600" dirty="0" smtClean="0"/>
              <a:t>Work plan (remaining targets)</a:t>
            </a:r>
            <a:endParaRPr lang="en-US" sz="3600" dirty="0"/>
          </a:p>
        </p:txBody>
      </p:sp>
      <p:sp>
        <p:nvSpPr>
          <p:cNvPr id="12" name="Text Placeholder 11"/>
          <p:cNvSpPr>
            <a:spLocks noGrp="1"/>
          </p:cNvSpPr>
          <p:nvPr>
            <p:ph type="body" sz="half" idx="1"/>
          </p:nvPr>
        </p:nvSpPr>
        <p:spPr>
          <a:xfrm>
            <a:off x="395536" y="2276872"/>
            <a:ext cx="8280920" cy="3960416"/>
          </a:xfrm>
        </p:spPr>
        <p:txBody>
          <a:bodyPr/>
          <a:lstStyle/>
          <a:p>
            <a:r>
              <a:rPr lang="en-US" sz="2000" b="1" dirty="0" smtClean="0"/>
              <a:t>Campaign on Safe Hygiene Practices (R3.2)</a:t>
            </a:r>
          </a:p>
          <a:p>
            <a:pPr lvl="1"/>
            <a:r>
              <a:rPr lang="en-US" sz="1600" dirty="0" smtClean="0"/>
              <a:t>Continue monitoring people’s use of tippy-taps and hand-washing behavior</a:t>
            </a:r>
          </a:p>
          <a:p>
            <a:pPr lvl="1"/>
            <a:r>
              <a:rPr lang="en-US" sz="1600" b="1" dirty="0" smtClean="0"/>
              <a:t>Target</a:t>
            </a:r>
            <a:r>
              <a:rPr lang="en-US" sz="1600" dirty="0" smtClean="0"/>
              <a:t>: By November 2016, appropriate hand-washing behavior will increase from 43.3% to 63.3%.</a:t>
            </a:r>
          </a:p>
          <a:p>
            <a:pPr marL="457200" lvl="1" indent="0">
              <a:buNone/>
            </a:pPr>
            <a:endParaRPr lang="en-US" sz="1600" dirty="0" smtClean="0"/>
          </a:p>
          <a:p>
            <a:r>
              <a:rPr lang="en-US" sz="2000" b="1" dirty="0" smtClean="0"/>
              <a:t>Cash for Assets (R4.1)</a:t>
            </a:r>
          </a:p>
          <a:p>
            <a:pPr lvl="1"/>
            <a:r>
              <a:rPr lang="en-US" sz="1600" dirty="0" smtClean="0"/>
              <a:t>Construction of 15 community assets, allowing 500 HHs to earn SSP 1200 over 30 days of work.</a:t>
            </a:r>
          </a:p>
          <a:p>
            <a:pPr lvl="1"/>
            <a:r>
              <a:rPr lang="en-US" sz="1600" b="1" dirty="0" smtClean="0"/>
              <a:t>Target</a:t>
            </a:r>
            <a:r>
              <a:rPr lang="en-US" sz="1600" dirty="0" smtClean="0"/>
              <a:t>: By July 2016, 90% of HHs will earn 70% or more of their income to buy food</a:t>
            </a:r>
          </a:p>
        </p:txBody>
      </p:sp>
    </p:spTree>
    <p:extLst>
      <p:ext uri="{BB962C8B-B14F-4D97-AF65-F5344CB8AC3E}">
        <p14:creationId xmlns:p14="http://schemas.microsoft.com/office/powerpoint/2010/main" val="13395225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0" y="-2822"/>
            <a:ext cx="9144000" cy="1747838"/>
          </a:xfrm>
          <a:prstGeom prst="rect">
            <a:avLst/>
          </a:prstGeom>
          <a:solidFill>
            <a:srgbClr val="FFFFFF"/>
          </a:solidFill>
          <a:ln w="9525">
            <a:noFill/>
            <a:miter lim="800000"/>
            <a:headEnd/>
            <a:tailEnd/>
          </a:ln>
        </p:spPr>
      </p:pic>
      <p:pic>
        <p:nvPicPr>
          <p:cNvPr id="2051" name="Picture 11"/>
          <p:cNvPicPr>
            <a:picLocks noChangeAspect="1" noChangeArrowheads="1"/>
          </p:cNvPicPr>
          <p:nvPr/>
        </p:nvPicPr>
        <p:blipFill>
          <a:blip r:embed="rId4" cstate="print"/>
          <a:srcRect/>
          <a:stretch>
            <a:fillRect/>
          </a:stretch>
        </p:blipFill>
        <p:spPr bwMode="auto">
          <a:xfrm>
            <a:off x="0" y="6237288"/>
            <a:ext cx="1476375" cy="195262"/>
          </a:xfrm>
          <a:prstGeom prst="rect">
            <a:avLst/>
          </a:prstGeom>
          <a:solidFill>
            <a:srgbClr val="FFFFFF"/>
          </a:solidFill>
          <a:ln w="9525">
            <a:noFill/>
            <a:miter lim="800000"/>
            <a:headEnd/>
            <a:tailEnd/>
          </a:ln>
        </p:spPr>
      </p:pic>
      <p:pic>
        <p:nvPicPr>
          <p:cNvPr id="2052" name="Picture 13"/>
          <p:cNvPicPr>
            <a:picLocks noChangeAspect="1" noChangeArrowheads="1"/>
          </p:cNvPicPr>
          <p:nvPr/>
        </p:nvPicPr>
        <p:blipFill>
          <a:blip r:embed="rId5" cstate="print"/>
          <a:srcRect/>
          <a:stretch>
            <a:fillRect/>
          </a:stretch>
        </p:blipFill>
        <p:spPr bwMode="auto">
          <a:xfrm>
            <a:off x="7704138" y="6237288"/>
            <a:ext cx="1439862" cy="190500"/>
          </a:xfrm>
          <a:prstGeom prst="rect">
            <a:avLst/>
          </a:prstGeom>
          <a:solidFill>
            <a:srgbClr val="FFFFFF"/>
          </a:solidFill>
          <a:ln w="9525">
            <a:noFill/>
            <a:miter lim="800000"/>
            <a:headEnd/>
            <a:tailEnd/>
          </a:ln>
        </p:spPr>
      </p:pic>
      <p:sp>
        <p:nvSpPr>
          <p:cNvPr id="10" name="Title 9"/>
          <p:cNvSpPr>
            <a:spLocks noGrp="1"/>
          </p:cNvSpPr>
          <p:nvPr>
            <p:ph type="title"/>
          </p:nvPr>
        </p:nvSpPr>
        <p:spPr>
          <a:xfrm>
            <a:off x="457200" y="1372487"/>
            <a:ext cx="8229600" cy="745058"/>
          </a:xfrm>
        </p:spPr>
        <p:txBody>
          <a:bodyPr/>
          <a:lstStyle/>
          <a:p>
            <a:r>
              <a:rPr lang="en-US" sz="3600" dirty="0" smtClean="0"/>
              <a:t>Cooperation with other IPs</a:t>
            </a:r>
            <a:endParaRPr lang="en-US" sz="3600" dirty="0"/>
          </a:p>
        </p:txBody>
      </p:sp>
      <p:sp>
        <p:nvSpPr>
          <p:cNvPr id="12" name="Text Placeholder 11"/>
          <p:cNvSpPr>
            <a:spLocks noGrp="1"/>
          </p:cNvSpPr>
          <p:nvPr>
            <p:ph type="body" sz="half" idx="1"/>
          </p:nvPr>
        </p:nvSpPr>
        <p:spPr>
          <a:xfrm>
            <a:off x="395536" y="2276872"/>
            <a:ext cx="8280920" cy="3960416"/>
          </a:xfrm>
        </p:spPr>
        <p:txBody>
          <a:bodyPr/>
          <a:lstStyle/>
          <a:p>
            <a:r>
              <a:rPr lang="en-US" sz="2000" dirty="0" smtClean="0"/>
              <a:t>3-day Training on Infant and Young Child Feeding facilitated by Concern Worldwide nutrition staff</a:t>
            </a:r>
          </a:p>
          <a:p>
            <a:endParaRPr lang="en-US" sz="1600" dirty="0"/>
          </a:p>
          <a:p>
            <a:r>
              <a:rPr lang="en-US" sz="2000" dirty="0" smtClean="0"/>
              <a:t>5-day Training on Village Saving and Loan Associations facilitated by CWW’s  Agribusiness expert</a:t>
            </a:r>
          </a:p>
          <a:p>
            <a:endParaRPr lang="en-US" sz="2000" dirty="0" smtClean="0"/>
          </a:p>
          <a:p>
            <a:r>
              <a:rPr lang="en-US" sz="2000" dirty="0" smtClean="0"/>
              <a:t>Coordination and harmonization of Project Steering Committee meetings with CWW and WHH</a:t>
            </a:r>
          </a:p>
          <a:p>
            <a:endParaRPr lang="en-US" sz="2000" dirty="0" smtClean="0"/>
          </a:p>
          <a:p>
            <a:r>
              <a:rPr lang="en-US" sz="2000" dirty="0" smtClean="0"/>
              <a:t>Harmonization of market support approaches with CWW/WHH</a:t>
            </a:r>
          </a:p>
          <a:p>
            <a:endParaRPr lang="en-US" sz="2000" dirty="0" smtClean="0"/>
          </a:p>
        </p:txBody>
      </p:sp>
    </p:spTree>
    <p:extLst>
      <p:ext uri="{BB962C8B-B14F-4D97-AF65-F5344CB8AC3E}">
        <p14:creationId xmlns:p14="http://schemas.microsoft.com/office/powerpoint/2010/main" val="5007465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0" y="-2822"/>
            <a:ext cx="9144000" cy="1747838"/>
          </a:xfrm>
          <a:prstGeom prst="rect">
            <a:avLst/>
          </a:prstGeom>
          <a:solidFill>
            <a:srgbClr val="FFFFFF"/>
          </a:solidFill>
          <a:ln w="9525">
            <a:noFill/>
            <a:miter lim="800000"/>
            <a:headEnd/>
            <a:tailEnd/>
          </a:ln>
        </p:spPr>
      </p:pic>
      <p:pic>
        <p:nvPicPr>
          <p:cNvPr id="2051" name="Picture 11"/>
          <p:cNvPicPr>
            <a:picLocks noChangeAspect="1" noChangeArrowheads="1"/>
          </p:cNvPicPr>
          <p:nvPr/>
        </p:nvPicPr>
        <p:blipFill>
          <a:blip r:embed="rId4" cstate="print"/>
          <a:srcRect/>
          <a:stretch>
            <a:fillRect/>
          </a:stretch>
        </p:blipFill>
        <p:spPr bwMode="auto">
          <a:xfrm>
            <a:off x="0" y="6237288"/>
            <a:ext cx="1476375" cy="195262"/>
          </a:xfrm>
          <a:prstGeom prst="rect">
            <a:avLst/>
          </a:prstGeom>
          <a:solidFill>
            <a:srgbClr val="FFFFFF"/>
          </a:solidFill>
          <a:ln w="9525">
            <a:noFill/>
            <a:miter lim="800000"/>
            <a:headEnd/>
            <a:tailEnd/>
          </a:ln>
        </p:spPr>
      </p:pic>
      <p:pic>
        <p:nvPicPr>
          <p:cNvPr id="2052" name="Picture 13"/>
          <p:cNvPicPr>
            <a:picLocks noChangeAspect="1" noChangeArrowheads="1"/>
          </p:cNvPicPr>
          <p:nvPr/>
        </p:nvPicPr>
        <p:blipFill>
          <a:blip r:embed="rId5" cstate="print"/>
          <a:srcRect/>
          <a:stretch>
            <a:fillRect/>
          </a:stretch>
        </p:blipFill>
        <p:spPr bwMode="auto">
          <a:xfrm>
            <a:off x="7704138" y="6237288"/>
            <a:ext cx="1439862" cy="190500"/>
          </a:xfrm>
          <a:prstGeom prst="rect">
            <a:avLst/>
          </a:prstGeom>
          <a:solidFill>
            <a:srgbClr val="FFFFFF"/>
          </a:solidFill>
          <a:ln w="9525">
            <a:noFill/>
            <a:miter lim="800000"/>
            <a:headEnd/>
            <a:tailEnd/>
          </a:ln>
        </p:spPr>
      </p:pic>
      <p:sp>
        <p:nvSpPr>
          <p:cNvPr id="10" name="Title 9"/>
          <p:cNvSpPr>
            <a:spLocks noGrp="1"/>
          </p:cNvSpPr>
          <p:nvPr>
            <p:ph type="title"/>
          </p:nvPr>
        </p:nvSpPr>
        <p:spPr>
          <a:xfrm>
            <a:off x="457200" y="1372487"/>
            <a:ext cx="8229600" cy="745058"/>
          </a:xfrm>
        </p:spPr>
        <p:txBody>
          <a:bodyPr/>
          <a:lstStyle/>
          <a:p>
            <a:r>
              <a:rPr lang="en-US" sz="3600" dirty="0" smtClean="0"/>
              <a:t>Other IPs’ Projects &amp; Challenges</a:t>
            </a:r>
            <a:endParaRPr lang="en-US" sz="3600" dirty="0"/>
          </a:p>
        </p:txBody>
      </p:sp>
      <p:sp>
        <p:nvSpPr>
          <p:cNvPr id="12" name="Text Placeholder 11"/>
          <p:cNvSpPr>
            <a:spLocks noGrp="1"/>
          </p:cNvSpPr>
          <p:nvPr>
            <p:ph type="body" sz="half" idx="1"/>
          </p:nvPr>
        </p:nvSpPr>
        <p:spPr>
          <a:xfrm>
            <a:off x="395536" y="2276872"/>
            <a:ext cx="8280920" cy="3960416"/>
          </a:xfrm>
        </p:spPr>
        <p:txBody>
          <a:bodyPr/>
          <a:lstStyle/>
          <a:p>
            <a:r>
              <a:rPr lang="en-US" sz="2000" dirty="0" smtClean="0"/>
              <a:t>Different perspectives on long-term development in </a:t>
            </a:r>
            <a:r>
              <a:rPr lang="en-US" sz="2000" dirty="0" err="1" smtClean="0"/>
              <a:t>NBeG</a:t>
            </a:r>
            <a:r>
              <a:rPr lang="en-US" sz="2000" dirty="0" smtClean="0"/>
              <a:t> across IPs in the area (esp. animal traction)</a:t>
            </a:r>
          </a:p>
          <a:p>
            <a:endParaRPr lang="en-US" sz="2000" dirty="0" smtClean="0"/>
          </a:p>
          <a:p>
            <a:r>
              <a:rPr lang="en-US" sz="2000" dirty="0" smtClean="0"/>
              <a:t>Lack of consultation when new projects are coming to a head</a:t>
            </a:r>
          </a:p>
          <a:p>
            <a:endParaRPr lang="en-US" sz="2000" dirty="0" smtClean="0"/>
          </a:p>
          <a:p>
            <a:r>
              <a:rPr lang="en-US" sz="2000" dirty="0" smtClean="0"/>
              <a:t>Some IPs coming to RAIN-supported villages with programs that undermine the strategies followed by RAIN (animal traction in </a:t>
            </a:r>
            <a:r>
              <a:rPr lang="en-US" sz="2000" dirty="0" err="1" smtClean="0"/>
              <a:t>AwN</a:t>
            </a:r>
            <a:r>
              <a:rPr lang="en-US" sz="2000" dirty="0" smtClean="0"/>
              <a:t>)</a:t>
            </a:r>
          </a:p>
        </p:txBody>
      </p:sp>
    </p:spTree>
    <p:extLst>
      <p:ext uri="{BB962C8B-B14F-4D97-AF65-F5344CB8AC3E}">
        <p14:creationId xmlns:p14="http://schemas.microsoft.com/office/powerpoint/2010/main" val="1451000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0" y="-38637"/>
            <a:ext cx="9144000" cy="1747838"/>
          </a:xfrm>
          <a:prstGeom prst="rect">
            <a:avLst/>
          </a:prstGeom>
          <a:solidFill>
            <a:srgbClr val="FFFFFF"/>
          </a:solidFill>
          <a:ln w="9525">
            <a:noFill/>
            <a:miter lim="800000"/>
            <a:headEnd/>
            <a:tailEnd/>
          </a:ln>
        </p:spPr>
      </p:pic>
      <p:pic>
        <p:nvPicPr>
          <p:cNvPr id="2051" name="Picture 11"/>
          <p:cNvPicPr>
            <a:picLocks noChangeAspect="1" noChangeArrowheads="1"/>
          </p:cNvPicPr>
          <p:nvPr/>
        </p:nvPicPr>
        <p:blipFill>
          <a:blip r:embed="rId4" cstate="print"/>
          <a:srcRect/>
          <a:stretch>
            <a:fillRect/>
          </a:stretch>
        </p:blipFill>
        <p:spPr bwMode="auto">
          <a:xfrm>
            <a:off x="0" y="6237288"/>
            <a:ext cx="1476375" cy="195262"/>
          </a:xfrm>
          <a:prstGeom prst="rect">
            <a:avLst/>
          </a:prstGeom>
          <a:solidFill>
            <a:srgbClr val="FFFFFF"/>
          </a:solidFill>
          <a:ln w="9525">
            <a:noFill/>
            <a:miter lim="800000"/>
            <a:headEnd/>
            <a:tailEnd/>
          </a:ln>
        </p:spPr>
      </p:pic>
      <p:pic>
        <p:nvPicPr>
          <p:cNvPr id="2052" name="Picture 13"/>
          <p:cNvPicPr>
            <a:picLocks noChangeAspect="1" noChangeArrowheads="1"/>
          </p:cNvPicPr>
          <p:nvPr/>
        </p:nvPicPr>
        <p:blipFill>
          <a:blip r:embed="rId5" cstate="print"/>
          <a:srcRect/>
          <a:stretch>
            <a:fillRect/>
          </a:stretch>
        </p:blipFill>
        <p:spPr bwMode="auto">
          <a:xfrm>
            <a:off x="7704138" y="6237288"/>
            <a:ext cx="1439862" cy="190500"/>
          </a:xfrm>
          <a:prstGeom prst="rect">
            <a:avLst/>
          </a:prstGeom>
          <a:solidFill>
            <a:srgbClr val="FFFFFF"/>
          </a:solidFill>
          <a:ln w="9525">
            <a:noFill/>
            <a:miter lim="800000"/>
            <a:headEnd/>
            <a:tailEnd/>
          </a:ln>
        </p:spPr>
      </p:pic>
      <p:graphicFrame>
        <p:nvGraphicFramePr>
          <p:cNvPr id="8" name="Table 7"/>
          <p:cNvGraphicFramePr>
            <a:graphicFrameLocks noGrp="1"/>
          </p:cNvGraphicFramePr>
          <p:nvPr>
            <p:extLst>
              <p:ext uri="{D42A27DB-BD31-4B8C-83A1-F6EECF244321}">
                <p14:modId xmlns:p14="http://schemas.microsoft.com/office/powerpoint/2010/main" val="303935428"/>
              </p:ext>
            </p:extLst>
          </p:nvPr>
        </p:nvGraphicFramePr>
        <p:xfrm>
          <a:off x="280256" y="1915070"/>
          <a:ext cx="8583488" cy="4211646"/>
        </p:xfrm>
        <a:graphic>
          <a:graphicData uri="http://schemas.openxmlformats.org/drawingml/2006/table">
            <a:tbl>
              <a:tblPr>
                <a:effectLst/>
                <a:tableStyleId>{5C22544A-7EE6-4342-B048-85BDC9FD1C3A}</a:tableStyleId>
              </a:tblPr>
              <a:tblGrid>
                <a:gridCol w="1607820"/>
                <a:gridCol w="6975668"/>
              </a:tblGrid>
              <a:tr h="274262">
                <a:tc>
                  <a:txBody>
                    <a:bodyPr/>
                    <a:lstStyle/>
                    <a:p>
                      <a:pPr marL="0" marR="0" algn="ctr">
                        <a:lnSpc>
                          <a:spcPct val="95000"/>
                        </a:lnSpc>
                        <a:spcBef>
                          <a:spcPts val="100"/>
                        </a:spcBef>
                        <a:spcAft>
                          <a:spcPts val="100"/>
                        </a:spcAft>
                      </a:pPr>
                      <a:r>
                        <a:rPr lang="en-GB" sz="1600" dirty="0" smtClean="0">
                          <a:effectLst/>
                        </a:rPr>
                        <a:t> </a:t>
                      </a:r>
                      <a:endParaRPr lang="en-GB" sz="1600" dirty="0">
                        <a:effectLst/>
                        <a:latin typeface="Times New Roman"/>
                        <a:ea typeface="Times New Roman"/>
                      </a:endParaRPr>
                    </a:p>
                  </a:txBody>
                  <a:tcPr marL="32240" marR="15837" marT="32240" marB="15837" anchor="b"/>
                </a:tc>
                <a:tc>
                  <a:txBody>
                    <a:bodyPr/>
                    <a:lstStyle/>
                    <a:p>
                      <a:pPr marL="0" marR="0" algn="l">
                        <a:lnSpc>
                          <a:spcPct val="95000"/>
                        </a:lnSpc>
                        <a:spcBef>
                          <a:spcPts val="100"/>
                        </a:spcBef>
                        <a:spcAft>
                          <a:spcPts val="600"/>
                        </a:spcAft>
                      </a:pPr>
                      <a:r>
                        <a:rPr lang="en-GB" sz="2800" b="0" dirty="0" smtClean="0">
                          <a:effectLst/>
                          <a:latin typeface="Calibri" panose="020F0502020204030204" pitchFamily="34" charset="0"/>
                          <a:ea typeface="Times New Roman"/>
                        </a:rPr>
                        <a:t>          RAIN INTERVENTION LOGIC</a:t>
                      </a:r>
                    </a:p>
                  </a:txBody>
                  <a:tcPr marL="32240" marR="15837" marT="32240" marB="15837" anchor="ctr"/>
                </a:tc>
              </a:tr>
              <a:tr h="682797">
                <a:tc>
                  <a:txBody>
                    <a:bodyPr/>
                    <a:lstStyle/>
                    <a:p>
                      <a:pPr marL="0" marR="0">
                        <a:lnSpc>
                          <a:spcPct val="95000"/>
                        </a:lnSpc>
                        <a:spcBef>
                          <a:spcPts val="500"/>
                        </a:spcBef>
                        <a:spcAft>
                          <a:spcPts val="500"/>
                        </a:spcAft>
                      </a:pPr>
                      <a:r>
                        <a:rPr lang="en-GB" sz="1300" b="1" spc="-10" dirty="0">
                          <a:effectLst/>
                          <a:latin typeface="Calibri" panose="020F0502020204030204" pitchFamily="34" charset="0"/>
                        </a:rPr>
                        <a:t>Overall objectives </a:t>
                      </a:r>
                      <a:endParaRPr lang="en-GB" sz="1300" b="1" dirty="0">
                        <a:effectLst/>
                        <a:latin typeface="Calibri" panose="020F0502020204030204" pitchFamily="34" charset="0"/>
                        <a:ea typeface="Times New Roman"/>
                      </a:endParaRPr>
                    </a:p>
                  </a:txBody>
                  <a:tcPr marL="32240" marR="15837" marT="32240" marB="15837"/>
                </a:tc>
                <a:tc>
                  <a:txBody>
                    <a:bodyPr/>
                    <a:lstStyle/>
                    <a:p>
                      <a:pPr marL="0" marR="0">
                        <a:lnSpc>
                          <a:spcPct val="95000"/>
                        </a:lnSpc>
                        <a:spcBef>
                          <a:spcPts val="0"/>
                        </a:spcBef>
                        <a:spcAft>
                          <a:spcPts val="0"/>
                        </a:spcAft>
                      </a:pPr>
                      <a:r>
                        <a:rPr lang="en-GB" sz="1300" dirty="0">
                          <a:effectLst/>
                          <a:latin typeface="Calibri" panose="020F0502020204030204" pitchFamily="34" charset="0"/>
                        </a:rPr>
                        <a:t>To </a:t>
                      </a:r>
                      <a:r>
                        <a:rPr lang="en-GB" sz="1300" b="1" dirty="0">
                          <a:effectLst/>
                          <a:latin typeface="Calibri" panose="020F0502020204030204" pitchFamily="34" charset="0"/>
                        </a:rPr>
                        <a:t>strengthen resilience, food and nutrition security</a:t>
                      </a:r>
                      <a:r>
                        <a:rPr lang="en-GB" sz="1300" b="0" dirty="0">
                          <a:effectLst/>
                          <a:latin typeface="Calibri" panose="020F0502020204030204" pitchFamily="34" charset="0"/>
                        </a:rPr>
                        <a:t> of </a:t>
                      </a:r>
                      <a:r>
                        <a:rPr lang="en-GB" sz="1300" b="0" dirty="0" smtClean="0">
                          <a:effectLst/>
                          <a:latin typeface="Calibri" panose="020F0502020204030204" pitchFamily="34" charset="0"/>
                        </a:rPr>
                        <a:t>6,040</a:t>
                      </a:r>
                      <a:r>
                        <a:rPr lang="en-GB" sz="1300" dirty="0" smtClean="0">
                          <a:effectLst/>
                          <a:latin typeface="Calibri" panose="020F0502020204030204" pitchFamily="34" charset="0"/>
                        </a:rPr>
                        <a:t> </a:t>
                      </a:r>
                      <a:r>
                        <a:rPr lang="en-GB" sz="1300" dirty="0">
                          <a:effectLst/>
                          <a:latin typeface="Calibri" panose="020F0502020204030204" pitchFamily="34" charset="0"/>
                        </a:rPr>
                        <a:t>vulnerable, hosting and returnee households (incl. 32,070 women, youth and children) living in conflict affected areas of Northern Bahr el Ghazal State, South Sudan</a:t>
                      </a:r>
                      <a:endParaRPr lang="en-GB" sz="1300" dirty="0">
                        <a:effectLst/>
                        <a:latin typeface="Calibri" panose="020F0502020204030204" pitchFamily="34" charset="0"/>
                        <a:ea typeface="Times New Roman"/>
                      </a:endParaRPr>
                    </a:p>
                  </a:txBody>
                  <a:tcPr marL="32240" marR="15837" marT="32240" marB="15837"/>
                </a:tc>
              </a:tr>
              <a:tr h="693727">
                <a:tc>
                  <a:txBody>
                    <a:bodyPr/>
                    <a:lstStyle/>
                    <a:p>
                      <a:pPr marL="0" marR="0">
                        <a:lnSpc>
                          <a:spcPct val="95000"/>
                        </a:lnSpc>
                        <a:spcBef>
                          <a:spcPts val="500"/>
                        </a:spcBef>
                        <a:spcAft>
                          <a:spcPts val="500"/>
                        </a:spcAft>
                      </a:pPr>
                      <a:r>
                        <a:rPr lang="en-GB" sz="1300" b="1" spc="-10" dirty="0">
                          <a:effectLst/>
                          <a:latin typeface="Calibri" panose="020F0502020204030204" pitchFamily="34" charset="0"/>
                        </a:rPr>
                        <a:t>Specific objective </a:t>
                      </a:r>
                      <a:endParaRPr lang="en-GB" sz="1300" b="1" dirty="0">
                        <a:effectLst/>
                        <a:latin typeface="Calibri" panose="020F0502020204030204" pitchFamily="34" charset="0"/>
                        <a:ea typeface="Times New Roman"/>
                      </a:endParaRPr>
                    </a:p>
                  </a:txBody>
                  <a:tcPr marL="32240" marR="15837" marT="32240" marB="15837"/>
                </a:tc>
                <a:tc>
                  <a:txBody>
                    <a:bodyPr/>
                    <a:lstStyle/>
                    <a:p>
                      <a:pPr marL="0" marR="0">
                        <a:lnSpc>
                          <a:spcPct val="95000"/>
                        </a:lnSpc>
                        <a:spcBef>
                          <a:spcPts val="300"/>
                        </a:spcBef>
                        <a:spcAft>
                          <a:spcPts val="500"/>
                        </a:spcAft>
                      </a:pPr>
                      <a:r>
                        <a:rPr lang="en-GB" sz="1300" dirty="0">
                          <a:effectLst/>
                          <a:latin typeface="Calibri" panose="020F0502020204030204" pitchFamily="34" charset="0"/>
                        </a:rPr>
                        <a:t>To </a:t>
                      </a:r>
                      <a:r>
                        <a:rPr lang="en-GB" sz="1300" b="1" dirty="0">
                          <a:effectLst/>
                          <a:latin typeface="Calibri" panose="020F0502020204030204" pitchFamily="34" charset="0"/>
                        </a:rPr>
                        <a:t>improve food production, utilization and marketing capacity </a:t>
                      </a:r>
                      <a:r>
                        <a:rPr lang="en-GB" sz="1300" dirty="0">
                          <a:effectLst/>
                          <a:latin typeface="Calibri" panose="020F0502020204030204" pitchFamily="34" charset="0"/>
                        </a:rPr>
                        <a:t>of poor, livestock and crop-producing, households achieved through more effective performance of agricultural service and input providers.</a:t>
                      </a:r>
                      <a:endParaRPr lang="en-GB" sz="1300" dirty="0">
                        <a:effectLst/>
                        <a:latin typeface="Calibri" panose="020F0502020204030204" pitchFamily="34" charset="0"/>
                        <a:ea typeface="Times New Roman"/>
                      </a:endParaRPr>
                    </a:p>
                  </a:txBody>
                  <a:tcPr marL="32240" marR="15837" marT="32240" marB="15837"/>
                </a:tc>
              </a:tr>
              <a:tr h="2381662">
                <a:tc>
                  <a:txBody>
                    <a:bodyPr/>
                    <a:lstStyle/>
                    <a:p>
                      <a:pPr marL="0" marR="0">
                        <a:lnSpc>
                          <a:spcPct val="95000"/>
                        </a:lnSpc>
                        <a:spcBef>
                          <a:spcPts val="500"/>
                        </a:spcBef>
                        <a:spcAft>
                          <a:spcPts val="500"/>
                        </a:spcAft>
                      </a:pPr>
                      <a:r>
                        <a:rPr lang="en-GB" sz="1300" b="1" spc="-10" dirty="0">
                          <a:effectLst/>
                          <a:latin typeface="Calibri" panose="020F0502020204030204" pitchFamily="34" charset="0"/>
                        </a:rPr>
                        <a:t>Expected results </a:t>
                      </a:r>
                      <a:endParaRPr lang="en-GB" sz="1300" b="1" dirty="0">
                        <a:effectLst/>
                        <a:latin typeface="Calibri" panose="020F0502020204030204" pitchFamily="34" charset="0"/>
                        <a:ea typeface="Times New Roman"/>
                      </a:endParaRPr>
                    </a:p>
                  </a:txBody>
                  <a:tcPr marL="32240" marR="15837" marT="32240" marB="15837"/>
                </a:tc>
                <a:tc>
                  <a:txBody>
                    <a:bodyPr/>
                    <a:lstStyle/>
                    <a:p>
                      <a:pPr marL="0" marR="0">
                        <a:lnSpc>
                          <a:spcPct val="95000"/>
                        </a:lnSpc>
                        <a:spcBef>
                          <a:spcPts val="500"/>
                        </a:spcBef>
                        <a:spcAft>
                          <a:spcPts val="500"/>
                        </a:spcAft>
                      </a:pPr>
                      <a:r>
                        <a:rPr lang="en-GB" sz="1300" spc="-10" dirty="0">
                          <a:effectLst/>
                          <a:latin typeface="Calibri" panose="020F0502020204030204" pitchFamily="34" charset="0"/>
                        </a:rPr>
                        <a:t>R1: State and County officials, CAHWs, agricultural extension workers and private sellers have sufficient </a:t>
                      </a:r>
                      <a:r>
                        <a:rPr lang="en-GB" sz="1300" b="1" spc="-10" dirty="0">
                          <a:effectLst/>
                          <a:latin typeface="Calibri" panose="020F0502020204030204" pitchFamily="34" charset="0"/>
                        </a:rPr>
                        <a:t>capacity to effectively respond to the needs of at least 5,600 (agro)pastoral households </a:t>
                      </a:r>
                      <a:r>
                        <a:rPr lang="en-GB" sz="1300" spc="-10" dirty="0">
                          <a:effectLst/>
                          <a:latin typeface="Calibri" panose="020F0502020204030204" pitchFamily="34" charset="0"/>
                        </a:rPr>
                        <a:t>(incl. 29,700 women, youth &amp; children)</a:t>
                      </a:r>
                      <a:endParaRPr lang="en-GB" sz="1300" dirty="0">
                        <a:effectLst/>
                        <a:latin typeface="Calibri" panose="020F0502020204030204" pitchFamily="34" charset="0"/>
                      </a:endParaRPr>
                    </a:p>
                    <a:p>
                      <a:pPr marL="0" marR="0">
                        <a:lnSpc>
                          <a:spcPct val="95000"/>
                        </a:lnSpc>
                        <a:spcBef>
                          <a:spcPts val="500"/>
                        </a:spcBef>
                        <a:spcAft>
                          <a:spcPts val="500"/>
                        </a:spcAft>
                      </a:pPr>
                      <a:r>
                        <a:rPr lang="en-GB" sz="1300" spc="-10" dirty="0">
                          <a:effectLst/>
                          <a:latin typeface="Calibri" panose="020F0502020204030204" pitchFamily="34" charset="0"/>
                        </a:rPr>
                        <a:t>R2: 1,000 poor households have the </a:t>
                      </a:r>
                      <a:r>
                        <a:rPr lang="en-GB" sz="1300" b="1" spc="-10" dirty="0">
                          <a:effectLst/>
                          <a:latin typeface="Calibri" panose="020F0502020204030204" pitchFamily="34" charset="0"/>
                        </a:rPr>
                        <a:t>means</a:t>
                      </a:r>
                      <a:r>
                        <a:rPr lang="en-GB" sz="1300" spc="-10" dirty="0">
                          <a:effectLst/>
                          <a:latin typeface="Calibri" panose="020F0502020204030204" pitchFamily="34" charset="0"/>
                        </a:rPr>
                        <a:t> </a:t>
                      </a:r>
                      <a:r>
                        <a:rPr lang="en-GB" sz="1300" b="1" spc="-20" dirty="0">
                          <a:effectLst/>
                          <a:latin typeface="Calibri" panose="020F0502020204030204" pitchFamily="34" charset="0"/>
                        </a:rPr>
                        <a:t>required for improving the resilience, productivity</a:t>
                      </a:r>
                      <a:r>
                        <a:rPr lang="en-GB" sz="1300" b="1" spc="-10" dirty="0">
                          <a:effectLst/>
                          <a:latin typeface="Calibri" panose="020F0502020204030204" pitchFamily="34" charset="0"/>
                        </a:rPr>
                        <a:t>, diversity, processing and marketing </a:t>
                      </a:r>
                      <a:r>
                        <a:rPr lang="en-GB" sz="1300" spc="-10" dirty="0">
                          <a:effectLst/>
                          <a:latin typeface="Calibri" panose="020F0502020204030204" pitchFamily="34" charset="0"/>
                        </a:rPr>
                        <a:t>of their crop and livestock-based food production, especially during the lean period</a:t>
                      </a:r>
                      <a:endParaRPr lang="en-GB" sz="1300" dirty="0">
                        <a:effectLst/>
                        <a:latin typeface="Calibri" panose="020F0502020204030204" pitchFamily="34" charset="0"/>
                      </a:endParaRPr>
                    </a:p>
                    <a:p>
                      <a:pPr marL="0" marR="0">
                        <a:lnSpc>
                          <a:spcPct val="95000"/>
                        </a:lnSpc>
                        <a:spcBef>
                          <a:spcPts val="500"/>
                        </a:spcBef>
                        <a:spcAft>
                          <a:spcPts val="500"/>
                        </a:spcAft>
                      </a:pPr>
                      <a:r>
                        <a:rPr lang="en-GB" sz="1300" spc="-10" dirty="0">
                          <a:effectLst/>
                          <a:latin typeface="Calibri" panose="020F0502020204030204" pitchFamily="34" charset="0"/>
                        </a:rPr>
                        <a:t>R3: 1,000 households with women of reproductive age and children under 2 have </a:t>
                      </a:r>
                      <a:r>
                        <a:rPr lang="en-GB" sz="1300" b="1" spc="-10" dirty="0">
                          <a:effectLst/>
                          <a:latin typeface="Calibri" panose="020F0502020204030204" pitchFamily="34" charset="0"/>
                        </a:rPr>
                        <a:t>improved</a:t>
                      </a:r>
                      <a:r>
                        <a:rPr lang="en-GB" sz="1300" spc="-10" dirty="0">
                          <a:effectLst/>
                          <a:latin typeface="Calibri" panose="020F0502020204030204" pitchFamily="34" charset="0"/>
                        </a:rPr>
                        <a:t> their </a:t>
                      </a:r>
                      <a:r>
                        <a:rPr lang="en-GB" sz="1300" b="1" spc="-10" dirty="0">
                          <a:effectLst/>
                          <a:latin typeface="Calibri" panose="020F0502020204030204" pitchFamily="34" charset="0"/>
                        </a:rPr>
                        <a:t>hygiene and nutritional practices and reduced the risk of nutrient </a:t>
                      </a:r>
                      <a:r>
                        <a:rPr lang="en-GB" sz="1300" b="1" spc="-10" dirty="0" err="1">
                          <a:effectLst/>
                          <a:latin typeface="Calibri" panose="020F0502020204030204" pitchFamily="34" charset="0"/>
                        </a:rPr>
                        <a:t>malabsorption</a:t>
                      </a:r>
                      <a:endParaRPr lang="en-GB" sz="1300" b="1" dirty="0">
                        <a:effectLst/>
                        <a:latin typeface="Calibri" panose="020F0502020204030204" pitchFamily="34" charset="0"/>
                      </a:endParaRPr>
                    </a:p>
                    <a:p>
                      <a:pPr marL="0" marR="0">
                        <a:lnSpc>
                          <a:spcPct val="95000"/>
                        </a:lnSpc>
                        <a:spcBef>
                          <a:spcPts val="500"/>
                        </a:spcBef>
                        <a:spcAft>
                          <a:spcPts val="500"/>
                        </a:spcAft>
                      </a:pPr>
                      <a:r>
                        <a:rPr lang="en-GB" sz="1300" spc="-10" dirty="0">
                          <a:effectLst/>
                          <a:latin typeface="Calibri" panose="020F0502020204030204" pitchFamily="34" charset="0"/>
                        </a:rPr>
                        <a:t>R4: At least 500 poorest households have </a:t>
                      </a:r>
                      <a:r>
                        <a:rPr lang="en-GB" sz="1300" b="1" spc="-10" dirty="0">
                          <a:effectLst/>
                          <a:latin typeface="Calibri" panose="020F0502020204030204" pitchFamily="34" charset="0"/>
                        </a:rPr>
                        <a:t>prevented a deterioration of their food intake and created community assets </a:t>
                      </a:r>
                      <a:r>
                        <a:rPr lang="en-GB" sz="1300" spc="-10" dirty="0">
                          <a:effectLst/>
                          <a:latin typeface="Calibri" panose="020F0502020204030204" pitchFamily="34" charset="0"/>
                        </a:rPr>
                        <a:t>for strengthening longer-term food security</a:t>
                      </a:r>
                      <a:endParaRPr lang="en-GB" sz="1300" dirty="0">
                        <a:effectLst/>
                        <a:latin typeface="Calibri" panose="020F0502020204030204" pitchFamily="34" charset="0"/>
                        <a:ea typeface="Times New Roman"/>
                      </a:endParaRPr>
                    </a:p>
                  </a:txBody>
                  <a:tcPr marL="32240" marR="15837" marT="32240" marB="15837"/>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0" y="-2822"/>
            <a:ext cx="9144000" cy="1747838"/>
          </a:xfrm>
          <a:prstGeom prst="rect">
            <a:avLst/>
          </a:prstGeom>
          <a:solidFill>
            <a:srgbClr val="FFFFFF"/>
          </a:solidFill>
          <a:ln w="9525">
            <a:noFill/>
            <a:miter lim="800000"/>
            <a:headEnd/>
            <a:tailEnd/>
          </a:ln>
        </p:spPr>
      </p:pic>
      <p:pic>
        <p:nvPicPr>
          <p:cNvPr id="2051" name="Picture 11"/>
          <p:cNvPicPr>
            <a:picLocks noChangeAspect="1" noChangeArrowheads="1"/>
          </p:cNvPicPr>
          <p:nvPr/>
        </p:nvPicPr>
        <p:blipFill>
          <a:blip r:embed="rId4" cstate="print"/>
          <a:srcRect/>
          <a:stretch>
            <a:fillRect/>
          </a:stretch>
        </p:blipFill>
        <p:spPr bwMode="auto">
          <a:xfrm>
            <a:off x="0" y="6237288"/>
            <a:ext cx="1476375" cy="195262"/>
          </a:xfrm>
          <a:prstGeom prst="rect">
            <a:avLst/>
          </a:prstGeom>
          <a:solidFill>
            <a:srgbClr val="FFFFFF"/>
          </a:solidFill>
          <a:ln w="9525">
            <a:noFill/>
            <a:miter lim="800000"/>
            <a:headEnd/>
            <a:tailEnd/>
          </a:ln>
        </p:spPr>
      </p:pic>
      <p:pic>
        <p:nvPicPr>
          <p:cNvPr id="2052" name="Picture 13"/>
          <p:cNvPicPr>
            <a:picLocks noChangeAspect="1" noChangeArrowheads="1"/>
          </p:cNvPicPr>
          <p:nvPr/>
        </p:nvPicPr>
        <p:blipFill>
          <a:blip r:embed="rId5" cstate="print"/>
          <a:srcRect/>
          <a:stretch>
            <a:fillRect/>
          </a:stretch>
        </p:blipFill>
        <p:spPr bwMode="auto">
          <a:xfrm>
            <a:off x="7704138" y="6237288"/>
            <a:ext cx="1439862" cy="190500"/>
          </a:xfrm>
          <a:prstGeom prst="rect">
            <a:avLst/>
          </a:prstGeom>
          <a:solidFill>
            <a:srgbClr val="FFFFFF"/>
          </a:solidFill>
          <a:ln w="9525">
            <a:noFill/>
            <a:miter lim="800000"/>
            <a:headEnd/>
            <a:tailEnd/>
          </a:ln>
        </p:spPr>
      </p:pic>
      <p:sp>
        <p:nvSpPr>
          <p:cNvPr id="10" name="Title 9"/>
          <p:cNvSpPr>
            <a:spLocks noGrp="1"/>
          </p:cNvSpPr>
          <p:nvPr>
            <p:ph type="title"/>
          </p:nvPr>
        </p:nvSpPr>
        <p:spPr>
          <a:xfrm>
            <a:off x="457200" y="2924944"/>
            <a:ext cx="8229600" cy="745058"/>
          </a:xfrm>
        </p:spPr>
        <p:txBody>
          <a:bodyPr/>
          <a:lstStyle/>
          <a:p>
            <a:r>
              <a:rPr lang="en-US" sz="3600" b="1" dirty="0" smtClean="0"/>
              <a:t/>
            </a:r>
            <a:br>
              <a:rPr lang="en-US" sz="3600" b="1" dirty="0" smtClean="0"/>
            </a:br>
            <a:r>
              <a:rPr lang="en-US" sz="3600" b="1" dirty="0"/>
              <a:t/>
            </a:r>
            <a:br>
              <a:rPr lang="en-US" sz="3600" b="1" dirty="0"/>
            </a:br>
            <a:r>
              <a:rPr lang="en-US" sz="3600" b="1" dirty="0"/>
              <a:t/>
            </a:r>
            <a:br>
              <a:rPr lang="en-US" sz="3600" b="1" dirty="0"/>
            </a:br>
            <a:r>
              <a:rPr lang="en-US" sz="3600" b="1" dirty="0" smtClean="0"/>
              <a:t>Thank you for your attention!</a:t>
            </a:r>
            <a:br>
              <a:rPr lang="en-US" sz="3600" b="1" dirty="0" smtClean="0"/>
            </a:br>
            <a:r>
              <a:rPr lang="en-US" sz="3600" b="1" dirty="0"/>
              <a:t/>
            </a:r>
            <a:br>
              <a:rPr lang="en-US" sz="3600" b="1" dirty="0"/>
            </a:br>
            <a:r>
              <a:rPr lang="en-US" sz="3600" b="1" dirty="0" smtClean="0"/>
              <a:t/>
            </a:r>
            <a:br>
              <a:rPr lang="en-US" sz="3600" b="1" dirty="0" smtClean="0"/>
            </a:br>
            <a:r>
              <a:rPr lang="en-US" sz="3000" b="1" dirty="0" smtClean="0"/>
              <a:t>Contact us at: jakub.smutny@pinf.cz</a:t>
            </a:r>
            <a:endParaRPr lang="en-US" sz="3000" b="1" dirty="0"/>
          </a:p>
        </p:txBody>
      </p:sp>
    </p:spTree>
    <p:extLst>
      <p:ext uri="{BB962C8B-B14F-4D97-AF65-F5344CB8AC3E}">
        <p14:creationId xmlns:p14="http://schemas.microsoft.com/office/powerpoint/2010/main" val="26937367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66602551"/>
              </p:ext>
            </p:extLst>
          </p:nvPr>
        </p:nvGraphicFramePr>
        <p:xfrm>
          <a:off x="457200" y="260648"/>
          <a:ext cx="8229600" cy="5910553"/>
        </p:xfrm>
        <a:graphic>
          <a:graphicData uri="http://schemas.openxmlformats.org/drawingml/2006/table">
            <a:tbl>
              <a:tblPr/>
              <a:tblGrid>
                <a:gridCol w="289455"/>
                <a:gridCol w="1732946"/>
                <a:gridCol w="1135117"/>
                <a:gridCol w="1990239"/>
                <a:gridCol w="1975104"/>
                <a:gridCol w="1106739"/>
              </a:tblGrid>
              <a:tr h="323631">
                <a:tc gridSpan="6">
                  <a:txBody>
                    <a:bodyPr/>
                    <a:lstStyle/>
                    <a:p>
                      <a:pPr algn="ctr" fontAlgn="ctr"/>
                      <a:r>
                        <a:rPr lang="en-US" sz="1600" b="1" i="0" u="none" strike="noStrike" dirty="0">
                          <a:solidFill>
                            <a:srgbClr val="000000"/>
                          </a:solidFill>
                          <a:effectLst/>
                          <a:latin typeface="Calibri"/>
                        </a:rPr>
                        <a:t>RAIN Logical Framework - </a:t>
                      </a:r>
                      <a:r>
                        <a:rPr lang="en-US" sz="1600" b="1" i="0" u="none" strike="noStrike" dirty="0" smtClean="0">
                          <a:solidFill>
                            <a:srgbClr val="000000"/>
                          </a:solidFill>
                          <a:effectLst/>
                          <a:latin typeface="Calibri"/>
                        </a:rPr>
                        <a:t>Physical </a:t>
                      </a:r>
                      <a:r>
                        <a:rPr lang="en-US" sz="1600" b="1" i="0" u="none" strike="noStrike" dirty="0">
                          <a:solidFill>
                            <a:srgbClr val="000000"/>
                          </a:solidFill>
                          <a:effectLst/>
                          <a:latin typeface="Calibri"/>
                        </a:rPr>
                        <a:t>progress against key </a:t>
                      </a:r>
                      <a:r>
                        <a:rPr lang="en-US" sz="1600" b="1" i="0" u="none" strike="noStrike" dirty="0" smtClean="0">
                          <a:solidFill>
                            <a:srgbClr val="000000"/>
                          </a:solidFill>
                          <a:effectLst/>
                          <a:latin typeface="Calibri"/>
                        </a:rPr>
                        <a:t>indicators (1/3)</a:t>
                      </a:r>
                      <a:endParaRPr lang="en-US" sz="1600" b="1" i="0" u="none" strike="noStrike" dirty="0">
                        <a:solidFill>
                          <a:srgbClr val="000000"/>
                        </a:solidFill>
                        <a:effectLst/>
                        <a:latin typeface="Calibri"/>
                      </a:endParaRP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8906">
                <a:tc>
                  <a:txBody>
                    <a:bodyPr/>
                    <a:lstStyle/>
                    <a:p>
                      <a:pPr algn="l" fontAlgn="b"/>
                      <a:r>
                        <a:rPr lang="en-US" sz="1200" b="1" i="0" u="none" strike="noStrike">
                          <a:solidFill>
                            <a:srgbClr val="000000"/>
                          </a:solidFill>
                          <a:effectLst/>
                          <a:latin typeface="Calibri"/>
                        </a:rPr>
                        <a:t>Ref no.</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1" i="0" u="none" strike="noStrike">
                          <a:solidFill>
                            <a:srgbClr val="000000"/>
                          </a:solidFill>
                          <a:effectLst/>
                          <a:latin typeface="Calibri"/>
                        </a:rPr>
                        <a:t>Objective / Result description</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1" i="0" u="none" strike="noStrike" dirty="0">
                          <a:solidFill>
                            <a:srgbClr val="000000"/>
                          </a:solidFill>
                          <a:effectLst/>
                          <a:latin typeface="Calibri"/>
                        </a:rPr>
                        <a:t>Indicators</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1" i="0" u="none" strike="noStrike">
                          <a:solidFill>
                            <a:srgbClr val="000000"/>
                          </a:solidFill>
                          <a:effectLst/>
                          <a:latin typeface="Calibri"/>
                        </a:rPr>
                        <a:t>Planned target  for the reporting period</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1" i="0" u="none" strike="noStrike">
                          <a:solidFill>
                            <a:srgbClr val="000000"/>
                          </a:solidFill>
                          <a:effectLst/>
                          <a:latin typeface="Calibri"/>
                        </a:rPr>
                        <a:t>Achivements/progress/issues</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1" i="0" u="none" strike="noStrike" dirty="0">
                          <a:solidFill>
                            <a:srgbClr val="000000"/>
                          </a:solidFill>
                          <a:effectLst/>
                          <a:latin typeface="Calibri"/>
                        </a:rPr>
                        <a:t>Action required</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553431">
                <a:tc>
                  <a:txBody>
                    <a:bodyPr/>
                    <a:lstStyle/>
                    <a:p>
                      <a:pPr algn="l" fontAlgn="b"/>
                      <a:r>
                        <a:rPr lang="en-US" sz="1100" b="0" i="0" u="none" strike="noStrike" dirty="0" smtClean="0">
                          <a:solidFill>
                            <a:srgbClr val="000000"/>
                          </a:solidFill>
                          <a:effectLst/>
                          <a:latin typeface="Calibri"/>
                        </a:rPr>
                        <a:t>OO</a:t>
                      </a:r>
                      <a:endParaRPr lang="en-US" sz="1100" b="0" i="0" u="none" strike="noStrike" dirty="0">
                        <a:solidFill>
                          <a:srgbClr val="000000"/>
                        </a:solidFill>
                        <a:effectLst/>
                        <a:latin typeface="Calibri"/>
                      </a:endParaRP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a:rPr>
                        <a:t>To strengthen resilience, food and nutrition security of 6,040 vulnerable, hosting and returnee households (incl. 32,070 women, youth and children) living in conflict affected areas of Northern Bahr el Ghazal State, South Sudan</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effectLst/>
                          <a:latin typeface="Calibri"/>
                        </a:rPr>
                        <a:t>40%</a:t>
                      </a:r>
                      <a:r>
                        <a:rPr lang="en-US" sz="1100" b="0" i="0" u="none" strike="noStrike">
                          <a:solidFill>
                            <a:srgbClr val="000000"/>
                          </a:solidFill>
                          <a:effectLst/>
                          <a:latin typeface="Calibri"/>
                        </a:rPr>
                        <a:t> reduction in the proportion of assisted  households in the highest Coping Strategy Index score category</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a:rPr>
                        <a:t>No target for this reporting period due to heavy data seasonality.</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Data collection possible during </a:t>
                      </a:r>
                      <a:r>
                        <a:rPr lang="en-US" sz="1100" b="0" i="0" u="none" strike="noStrike" dirty="0" smtClean="0">
                          <a:solidFill>
                            <a:srgbClr val="000000"/>
                          </a:solidFill>
                          <a:effectLst/>
                          <a:latin typeface="Calibri"/>
                        </a:rPr>
                        <a:t>end line </a:t>
                      </a:r>
                      <a:r>
                        <a:rPr lang="en-US" sz="1100" b="0" i="0" u="none" strike="noStrike" dirty="0">
                          <a:solidFill>
                            <a:srgbClr val="000000"/>
                          </a:solidFill>
                          <a:effectLst/>
                          <a:latin typeface="Calibri"/>
                        </a:rPr>
                        <a:t>(November 2016)</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2336">
                <a:tc>
                  <a:txBody>
                    <a:bodyPr/>
                    <a:lstStyle/>
                    <a:p>
                      <a:pPr algn="l" fontAlgn="b"/>
                      <a:r>
                        <a:rPr lang="en-US" sz="1100" b="0" i="0" u="none" strike="noStrike">
                          <a:solidFill>
                            <a:srgbClr val="000000"/>
                          </a:solidFill>
                          <a:effectLst/>
                          <a:latin typeface="Calibri"/>
                        </a:rPr>
                        <a:t>SO1</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1100" b="0" i="0" u="none" strike="noStrike" dirty="0">
                          <a:solidFill>
                            <a:srgbClr val="000000"/>
                          </a:solidFill>
                          <a:effectLst/>
                          <a:latin typeface="Calibri"/>
                        </a:rPr>
                        <a:t>To improve food production, utilization and marketing capacity of poor, livestock and crop-producing, households achieved through more effective performance of agricultural service and input providers.</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effectLst/>
                          <a:latin typeface="Calibri"/>
                        </a:rPr>
                        <a:t>70%</a:t>
                      </a:r>
                      <a:r>
                        <a:rPr lang="en-US" sz="1100" b="0" i="0" u="none" strike="noStrike">
                          <a:solidFill>
                            <a:srgbClr val="000000"/>
                          </a:solidFill>
                          <a:effectLst/>
                          <a:latin typeface="Calibri"/>
                        </a:rPr>
                        <a:t> of households participating in Farmer Field Schools which started growing at least two or more promoted nutrient-rich crops.</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a:rPr>
                        <a:t>At least 18 out of 25 FFS groups (=450 out of 625 HHs) grow two or more project-promoted crops</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a:rPr>
                        <a:t>All 25 FFS grow at least two promoted crops</a:t>
                      </a:r>
                      <a:r>
                        <a:rPr lang="en-US" sz="1100" b="0" i="0" u="none" strike="noStrike" dirty="0">
                          <a:solidFill>
                            <a:srgbClr val="000000"/>
                          </a:solidFill>
                          <a:effectLst/>
                          <a:latin typeface="Calibri"/>
                        </a:rPr>
                        <a:t> (on average 6-7 types)</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Pest affecting most crops</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Dependency on seeds provided by PIN</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a:rPr>
                        <a:t>Indicator completed.</a:t>
                      </a:r>
                      <a:r>
                        <a:rPr lang="en-US" sz="1100" b="0" i="0" u="none" strike="noStrike">
                          <a:solidFill>
                            <a:srgbClr val="000000"/>
                          </a:solidFill>
                          <a:effectLst/>
                          <a:latin typeface="Calibri"/>
                        </a:rPr>
                        <a:t/>
                      </a:r>
                      <a:br>
                        <a:rPr lang="en-US" sz="1100" b="0" i="0" u="none" strike="noStrike">
                          <a:solidFill>
                            <a:srgbClr val="000000"/>
                          </a:solidFill>
                          <a:effectLst/>
                          <a:latin typeface="Calibri"/>
                        </a:rPr>
                      </a:br>
                      <a:r>
                        <a:rPr lang="en-US" sz="1100" b="0" i="0" u="none" strike="noStrike">
                          <a:solidFill>
                            <a:srgbClr val="000000"/>
                          </a:solidFill>
                          <a:effectLst/>
                          <a:latin typeface="Calibri"/>
                        </a:rPr>
                        <a:t/>
                      </a:r>
                      <a:br>
                        <a:rPr lang="en-US" sz="1100" b="0" i="0" u="none" strike="noStrike">
                          <a:solidFill>
                            <a:srgbClr val="000000"/>
                          </a:solidFill>
                          <a:effectLst/>
                          <a:latin typeface="Calibri"/>
                        </a:rPr>
                      </a:br>
                      <a:r>
                        <a:rPr lang="en-US" sz="1100" b="0" i="0" u="none" strike="noStrike">
                          <a:solidFill>
                            <a:srgbClr val="000000"/>
                          </a:solidFill>
                          <a:effectLst/>
                          <a:latin typeface="Calibri"/>
                        </a:rPr>
                        <a:t>Continue with smaller-scale summer cycle to incorporate IPM and encourage linkages between farmers and agro dealers</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2336">
                <a:tc>
                  <a:txBody>
                    <a:bodyPr/>
                    <a:lstStyle/>
                    <a:p>
                      <a:pPr algn="l" fontAlgn="b"/>
                      <a:r>
                        <a:rPr lang="en-US" sz="1100" b="0" i="0" u="none" strike="noStrike">
                          <a:solidFill>
                            <a:srgbClr val="000000"/>
                          </a:solidFill>
                          <a:effectLst/>
                          <a:latin typeface="Calibri"/>
                        </a:rPr>
                        <a:t>SO2</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r>
                        <a:rPr lang="en-US" sz="1100" b="0" i="0" u="none" strike="noStrike">
                          <a:solidFill>
                            <a:srgbClr val="000000"/>
                          </a:solidFill>
                          <a:effectLst/>
                          <a:latin typeface="Calibri"/>
                        </a:rPr>
                        <a:t>Average increase in the individual dietary diversity of women and children under 5 by </a:t>
                      </a:r>
                      <a:r>
                        <a:rPr lang="en-US" sz="1100" b="1" i="0" u="none" strike="noStrike">
                          <a:solidFill>
                            <a:srgbClr val="000000"/>
                          </a:solidFill>
                          <a:effectLst/>
                          <a:latin typeface="Calibri"/>
                        </a:rPr>
                        <a:t>score 1</a:t>
                      </a:r>
                      <a:br>
                        <a:rPr lang="en-US" sz="1100" b="1" i="0" u="none" strike="noStrike">
                          <a:solidFill>
                            <a:srgbClr val="000000"/>
                          </a:solidFill>
                          <a:effectLst/>
                          <a:latin typeface="Calibri"/>
                        </a:rPr>
                      </a:br>
                      <a:r>
                        <a:rPr lang="en-US" sz="1100" b="1" i="0" u="none" strike="noStrike">
                          <a:solidFill>
                            <a:srgbClr val="000000"/>
                          </a:solidFill>
                          <a:effectLst/>
                          <a:latin typeface="Calibri"/>
                        </a:rPr>
                        <a:t>(baseline score 3.2)</a:t>
                      </a:r>
                      <a:endParaRPr lang="en-US" sz="1100" b="0" i="0" u="none" strike="noStrike">
                        <a:solidFill>
                          <a:srgbClr val="000000"/>
                        </a:solidFill>
                        <a:effectLst/>
                        <a:latin typeface="Calibri"/>
                      </a:endParaRP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a:rPr>
                        <a:t>Interim monitoring of 200HH sample -</a:t>
                      </a:r>
                      <a:r>
                        <a:rPr lang="en-US" sz="1100" b="1" i="0" u="none" strike="noStrike" dirty="0">
                          <a:solidFill>
                            <a:srgbClr val="000000"/>
                          </a:solidFill>
                          <a:effectLst/>
                          <a:latin typeface="Calibri"/>
                        </a:rPr>
                        <a:t> target 4.2</a:t>
                      </a:r>
                      <a:endParaRPr lang="en-US" sz="1100" b="0" i="0" u="none" strike="noStrike" dirty="0">
                        <a:solidFill>
                          <a:srgbClr val="000000"/>
                        </a:solidFill>
                        <a:effectLst/>
                        <a:latin typeface="Calibri"/>
                      </a:endParaRP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March 2016 data (200HH sample): </a:t>
                      </a:r>
                      <a:r>
                        <a:rPr lang="en-US" sz="1100" b="1" i="0" u="none" strike="noStrike" dirty="0">
                          <a:solidFill>
                            <a:srgbClr val="000000"/>
                          </a:solidFill>
                          <a:effectLst/>
                          <a:latin typeface="Calibri"/>
                        </a:rPr>
                        <a:t>women 3.9, children 4.4 </a:t>
                      </a:r>
                      <a:br>
                        <a:rPr lang="en-US" sz="1100" b="1" i="0" u="none" strike="noStrike" dirty="0">
                          <a:solidFill>
                            <a:srgbClr val="000000"/>
                          </a:solidFill>
                          <a:effectLst/>
                          <a:latin typeface="Calibri"/>
                        </a:rPr>
                      </a:br>
                      <a:r>
                        <a:rPr lang="en-US" sz="1100" b="0" i="0" u="none" strike="noStrike" dirty="0">
                          <a:solidFill>
                            <a:srgbClr val="000000"/>
                          </a:solidFill>
                          <a:effectLst/>
                          <a:latin typeface="Calibri"/>
                        </a:rPr>
                        <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Seasonality factor substantial.</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Quality of data collection mediocre.</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Need for better training in field data collection</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Definitive result will be available in December 2016 following the </a:t>
                      </a:r>
                      <a:r>
                        <a:rPr lang="en-US" sz="1100" b="0" i="0" u="none" strike="noStrike" dirty="0" smtClean="0">
                          <a:solidFill>
                            <a:srgbClr val="000000"/>
                          </a:solidFill>
                          <a:effectLst/>
                          <a:latin typeface="Calibri"/>
                        </a:rPr>
                        <a:t>end line </a:t>
                      </a:r>
                      <a:r>
                        <a:rPr lang="en-US" sz="1100" b="0" i="0" u="none" strike="noStrike" dirty="0">
                          <a:solidFill>
                            <a:srgbClr val="000000"/>
                          </a:solidFill>
                          <a:effectLst/>
                          <a:latin typeface="Calibri"/>
                        </a:rPr>
                        <a:t>study (same season as baseline</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67430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80142606"/>
              </p:ext>
            </p:extLst>
          </p:nvPr>
        </p:nvGraphicFramePr>
        <p:xfrm>
          <a:off x="179512" y="260651"/>
          <a:ext cx="8712968" cy="6550194"/>
        </p:xfrm>
        <a:graphic>
          <a:graphicData uri="http://schemas.openxmlformats.org/drawingml/2006/table">
            <a:tbl>
              <a:tblPr/>
              <a:tblGrid>
                <a:gridCol w="299222"/>
                <a:gridCol w="1791420"/>
                <a:gridCol w="1173419"/>
                <a:gridCol w="2057395"/>
                <a:gridCol w="2041749"/>
                <a:gridCol w="1349763"/>
              </a:tblGrid>
              <a:tr h="243063">
                <a:tc gridSpan="6">
                  <a:txBody>
                    <a:bodyPr/>
                    <a:lstStyle/>
                    <a:p>
                      <a:pPr algn="ctr" fontAlgn="ctr"/>
                      <a:r>
                        <a:rPr lang="en-US" sz="1600" b="1" i="0" u="none" strike="noStrike" dirty="0">
                          <a:solidFill>
                            <a:srgbClr val="000000"/>
                          </a:solidFill>
                          <a:effectLst/>
                          <a:latin typeface="Calibri"/>
                        </a:rPr>
                        <a:t>RAIN Logical Framework - </a:t>
                      </a:r>
                      <a:r>
                        <a:rPr lang="en-US" sz="1600" b="1" i="0" u="none" strike="noStrike" dirty="0" smtClean="0">
                          <a:solidFill>
                            <a:srgbClr val="000000"/>
                          </a:solidFill>
                          <a:effectLst/>
                          <a:latin typeface="Calibri"/>
                        </a:rPr>
                        <a:t>Physical </a:t>
                      </a:r>
                      <a:r>
                        <a:rPr lang="en-US" sz="1600" b="1" i="0" u="none" strike="noStrike" dirty="0">
                          <a:solidFill>
                            <a:srgbClr val="000000"/>
                          </a:solidFill>
                          <a:effectLst/>
                          <a:latin typeface="Calibri"/>
                        </a:rPr>
                        <a:t>progress against key indicators (2/3)</a:t>
                      </a: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2137">
                <a:tc>
                  <a:txBody>
                    <a:bodyPr/>
                    <a:lstStyle/>
                    <a:p>
                      <a:pPr algn="l" fontAlgn="b"/>
                      <a:r>
                        <a:rPr lang="en-US" sz="1100" b="1" i="0" u="none" strike="noStrike">
                          <a:solidFill>
                            <a:srgbClr val="000000"/>
                          </a:solidFill>
                          <a:effectLst/>
                          <a:latin typeface="Calibri"/>
                        </a:rPr>
                        <a:t>Ref no.</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Calibri"/>
                        </a:rPr>
                        <a:t>Objective / Result description</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Calibri"/>
                        </a:rPr>
                        <a:t>Indicators</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Calibri"/>
                        </a:rPr>
                        <a:t>Planned target  for the reporting period</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Calibri"/>
                        </a:rPr>
                        <a:t>Achivements/progress/issues</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dirty="0">
                          <a:solidFill>
                            <a:srgbClr val="000000"/>
                          </a:solidFill>
                          <a:effectLst/>
                          <a:latin typeface="Calibri"/>
                        </a:rPr>
                        <a:t>Action required</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291775">
                <a:tc>
                  <a:txBody>
                    <a:bodyPr/>
                    <a:lstStyle/>
                    <a:p>
                      <a:pPr algn="l" fontAlgn="b"/>
                      <a:r>
                        <a:rPr lang="en-US" sz="1100" b="0" i="0" u="none" strike="noStrike">
                          <a:solidFill>
                            <a:srgbClr val="000000"/>
                          </a:solidFill>
                          <a:effectLst/>
                          <a:latin typeface="Calibri"/>
                        </a:rPr>
                        <a:t>R1.1</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1100" b="0" i="0" u="none" strike="noStrike" dirty="0">
                          <a:solidFill>
                            <a:srgbClr val="000000"/>
                          </a:solidFill>
                          <a:effectLst/>
                          <a:latin typeface="Calibri"/>
                        </a:rPr>
                        <a:t>R1: State and County officials, CAHWs, agricultural extension workers and private sellers have sufficient capacity to effectively respond to the needs of at least 5,600 (agro)pastoral households (incl. 29,700 women, youth &amp; children)</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70% of trained officials, extension workers and suppliers which passed conducted practical post-test</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At least 70% of the 70 trained EWs and CAHWs must pass the post-test after 3-day Refresher Training in December 2015</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a:rPr>
                        <a:t>CAHWs: </a:t>
                      </a:r>
                      <a:r>
                        <a:rPr lang="en-US" sz="1100" b="0" i="0" u="none" strike="noStrike">
                          <a:solidFill>
                            <a:srgbClr val="000000"/>
                          </a:solidFill>
                          <a:effectLst/>
                          <a:latin typeface="Calibri"/>
                        </a:rPr>
                        <a:t/>
                      </a:r>
                      <a:br>
                        <a:rPr lang="en-US" sz="1100" b="0" i="0" u="none" strike="noStrike">
                          <a:solidFill>
                            <a:srgbClr val="000000"/>
                          </a:solidFill>
                          <a:effectLst/>
                          <a:latin typeface="Calibri"/>
                        </a:rPr>
                      </a:br>
                      <a:r>
                        <a:rPr lang="en-US" sz="1100" b="0" i="0" u="none" strike="noStrike">
                          <a:solidFill>
                            <a:srgbClr val="000000"/>
                          </a:solidFill>
                          <a:effectLst/>
                          <a:latin typeface="Calibri"/>
                        </a:rPr>
                        <a:t>After </a:t>
                      </a:r>
                      <a:r>
                        <a:rPr lang="en-US" sz="1100" b="1" i="0" u="none" strike="noStrike">
                          <a:solidFill>
                            <a:srgbClr val="000000"/>
                          </a:solidFill>
                          <a:effectLst/>
                          <a:latin typeface="Calibri"/>
                        </a:rPr>
                        <a:t>first round</a:t>
                      </a:r>
                      <a:r>
                        <a:rPr lang="en-US" sz="1100" b="0" i="0" u="none" strike="noStrike">
                          <a:solidFill>
                            <a:srgbClr val="000000"/>
                          </a:solidFill>
                          <a:effectLst/>
                          <a:latin typeface="Calibri"/>
                        </a:rPr>
                        <a:t>, </a:t>
                      </a:r>
                      <a:r>
                        <a:rPr lang="en-US" sz="1100" b="1" i="0" u="none" strike="noStrike">
                          <a:solidFill>
                            <a:srgbClr val="000000"/>
                          </a:solidFill>
                          <a:effectLst/>
                          <a:latin typeface="Calibri"/>
                        </a:rPr>
                        <a:t>100% passed</a:t>
                      </a:r>
                      <a:r>
                        <a:rPr lang="en-US" sz="1100" b="0" i="0" u="none" strike="noStrike">
                          <a:solidFill>
                            <a:srgbClr val="000000"/>
                          </a:solidFill>
                          <a:effectLst/>
                          <a:latin typeface="Calibri"/>
                        </a:rPr>
                        <a:t>, with average score of 71.6% in Aweil North and 73.0% in Aweil West. After </a:t>
                      </a:r>
                      <a:r>
                        <a:rPr lang="en-US" sz="1100" b="1" i="0" u="none" strike="noStrike">
                          <a:solidFill>
                            <a:srgbClr val="000000"/>
                          </a:solidFill>
                          <a:effectLst/>
                          <a:latin typeface="Calibri"/>
                        </a:rPr>
                        <a:t>second round, 87.5% passed</a:t>
                      </a:r>
                      <a:r>
                        <a:rPr lang="en-US" sz="1100" b="0" i="0" u="none" strike="noStrike">
                          <a:solidFill>
                            <a:srgbClr val="000000"/>
                          </a:solidFill>
                          <a:effectLst/>
                          <a:latin typeface="Calibri"/>
                        </a:rPr>
                        <a:t>, with an average score of 63%.</a:t>
                      </a:r>
                      <a:br>
                        <a:rPr lang="en-US" sz="1100" b="0" i="0" u="none" strike="noStrike">
                          <a:solidFill>
                            <a:srgbClr val="000000"/>
                          </a:solidFill>
                          <a:effectLst/>
                          <a:latin typeface="Calibri"/>
                        </a:rPr>
                      </a:br>
                      <a:r>
                        <a:rPr lang="en-US" sz="1100" b="1" i="0" u="none" strike="noStrike">
                          <a:solidFill>
                            <a:srgbClr val="000000"/>
                          </a:solidFill>
                          <a:effectLst/>
                          <a:latin typeface="Calibri"/>
                        </a:rPr>
                        <a:t>EWs: </a:t>
                      </a:r>
                      <a:r>
                        <a:rPr lang="en-US" sz="1100" b="0" i="0" u="none" strike="noStrike">
                          <a:solidFill>
                            <a:srgbClr val="000000"/>
                          </a:solidFill>
                          <a:effectLst/>
                          <a:latin typeface="Calibri"/>
                        </a:rPr>
                        <a:t/>
                      </a:r>
                      <a:br>
                        <a:rPr lang="en-US" sz="1100" b="0" i="0" u="none" strike="noStrike">
                          <a:solidFill>
                            <a:srgbClr val="000000"/>
                          </a:solidFill>
                          <a:effectLst/>
                          <a:latin typeface="Calibri"/>
                        </a:rPr>
                      </a:br>
                      <a:r>
                        <a:rPr lang="en-US" sz="1100" b="0" i="0" u="none" strike="noStrike">
                          <a:solidFill>
                            <a:srgbClr val="000000"/>
                          </a:solidFill>
                          <a:effectLst/>
                          <a:latin typeface="Calibri"/>
                        </a:rPr>
                        <a:t>After</a:t>
                      </a:r>
                      <a:r>
                        <a:rPr lang="en-US" sz="1100" b="1" i="0" u="none" strike="noStrike">
                          <a:solidFill>
                            <a:srgbClr val="000000"/>
                          </a:solidFill>
                          <a:effectLst/>
                          <a:latin typeface="Calibri"/>
                        </a:rPr>
                        <a:t> first round, 100% passed, </a:t>
                      </a:r>
                      <a:r>
                        <a:rPr lang="en-US" sz="1100" b="0" i="0" u="none" strike="noStrike">
                          <a:solidFill>
                            <a:srgbClr val="000000"/>
                          </a:solidFill>
                          <a:effectLst/>
                          <a:latin typeface="Calibri"/>
                        </a:rPr>
                        <a:t>with an average score of 81.4% in Aweil West and of 91.2% in Aweil North. After </a:t>
                      </a:r>
                      <a:r>
                        <a:rPr lang="en-US" sz="1100" b="1" i="0" u="none" strike="noStrike">
                          <a:solidFill>
                            <a:srgbClr val="000000"/>
                          </a:solidFill>
                          <a:effectLst/>
                          <a:latin typeface="Calibri"/>
                        </a:rPr>
                        <a:t>second round, 100% passed </a:t>
                      </a:r>
                      <a:r>
                        <a:rPr lang="en-US" sz="1100" b="0" i="0" u="none" strike="noStrike">
                          <a:solidFill>
                            <a:srgbClr val="000000"/>
                          </a:solidFill>
                          <a:effectLst/>
                          <a:latin typeface="Calibri"/>
                        </a:rPr>
                        <a:t>with an average score of 68%.</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a:rPr>
                        <a:t>Indicator completed.</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1865">
                <a:tc>
                  <a:txBody>
                    <a:bodyPr/>
                    <a:lstStyle/>
                    <a:p>
                      <a:pPr algn="l" fontAlgn="b"/>
                      <a:r>
                        <a:rPr lang="en-US" sz="1100" b="0" i="0" u="none" strike="noStrike">
                          <a:solidFill>
                            <a:srgbClr val="000000"/>
                          </a:solidFill>
                          <a:effectLst/>
                          <a:latin typeface="Calibri"/>
                        </a:rPr>
                        <a:t>R1.2</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r>
                        <a:rPr lang="en-US" sz="1100" b="0" i="0" u="none" strike="noStrike">
                          <a:solidFill>
                            <a:srgbClr val="000000"/>
                          </a:solidFill>
                          <a:effectLst/>
                          <a:latin typeface="Calibri"/>
                        </a:rPr>
                        <a:t>Increase of</a:t>
                      </a:r>
                      <a:r>
                        <a:rPr lang="en-US" sz="1100" b="1" i="0" u="none" strike="noStrike">
                          <a:solidFill>
                            <a:srgbClr val="000000"/>
                          </a:solidFill>
                          <a:effectLst/>
                          <a:latin typeface="Calibri"/>
                        </a:rPr>
                        <a:t> 30% </a:t>
                      </a:r>
                      <a:r>
                        <a:rPr lang="en-US" sz="1100" b="0" i="0" u="none" strike="noStrike">
                          <a:solidFill>
                            <a:srgbClr val="000000"/>
                          </a:solidFill>
                          <a:effectLst/>
                          <a:latin typeface="Calibri"/>
                        </a:rPr>
                        <a:t>in the average number of clients served by the extension workers</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At December 2015 Refresher Training, PIN-supported </a:t>
                      </a:r>
                      <a:r>
                        <a:rPr lang="en-US" sz="1100" b="0" i="0" u="none" strike="noStrike" dirty="0" err="1">
                          <a:solidFill>
                            <a:srgbClr val="000000"/>
                          </a:solidFill>
                          <a:effectLst/>
                          <a:latin typeface="Calibri"/>
                        </a:rPr>
                        <a:t>Ews</a:t>
                      </a:r>
                      <a:r>
                        <a:rPr lang="en-US" sz="1100" b="0" i="0" u="none" strike="noStrike" dirty="0">
                          <a:solidFill>
                            <a:srgbClr val="000000"/>
                          </a:solidFill>
                          <a:effectLst/>
                          <a:latin typeface="Calibri"/>
                        </a:rPr>
                        <a:t>/CAHWs will report at least 30% increase in clients served compared to December 2014 data.</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The average number of clients served by CAHWs and EWs </a:t>
                      </a:r>
                      <a:r>
                        <a:rPr lang="en-US" sz="1100" b="1" i="0" u="none" strike="noStrike">
                          <a:solidFill>
                            <a:srgbClr val="000000"/>
                          </a:solidFill>
                          <a:effectLst/>
                          <a:latin typeface="Calibri"/>
                        </a:rPr>
                        <a:t>increased by 270%.</a:t>
                      </a:r>
                      <a:br>
                        <a:rPr lang="en-US" sz="1100" b="1" i="0" u="none" strike="noStrike">
                          <a:solidFill>
                            <a:srgbClr val="000000"/>
                          </a:solidFill>
                          <a:effectLst/>
                          <a:latin typeface="Calibri"/>
                        </a:rPr>
                      </a:br>
                      <a:r>
                        <a:rPr lang="en-US" sz="1100" b="0" i="0" u="none" strike="noStrike">
                          <a:solidFill>
                            <a:srgbClr val="000000"/>
                          </a:solidFill>
                          <a:effectLst/>
                          <a:latin typeface="Calibri"/>
                        </a:rPr>
                        <a:t/>
                      </a:r>
                      <a:br>
                        <a:rPr lang="en-US" sz="1100" b="0" i="0" u="none" strike="noStrike">
                          <a:solidFill>
                            <a:srgbClr val="000000"/>
                          </a:solidFill>
                          <a:effectLst/>
                          <a:latin typeface="Calibri"/>
                        </a:rPr>
                      </a:br>
                      <a:r>
                        <a:rPr lang="en-US" sz="1100" b="0" i="0" u="none" strike="noStrike">
                          <a:solidFill>
                            <a:srgbClr val="000000"/>
                          </a:solidFill>
                          <a:effectLst/>
                          <a:latin typeface="Calibri"/>
                        </a:rPr>
                        <a:t>Average </a:t>
                      </a:r>
                      <a:r>
                        <a:rPr lang="en-US" sz="1100" b="1" i="0" u="none" strike="noStrike">
                          <a:solidFill>
                            <a:srgbClr val="000000"/>
                          </a:solidFill>
                          <a:effectLst/>
                          <a:latin typeface="Calibri"/>
                        </a:rPr>
                        <a:t>number of clients</a:t>
                      </a:r>
                      <a:r>
                        <a:rPr lang="en-US" sz="1100" b="0" i="0" u="none" strike="noStrike">
                          <a:solidFill>
                            <a:srgbClr val="000000"/>
                          </a:solidFill>
                          <a:effectLst/>
                          <a:latin typeface="Calibri"/>
                        </a:rPr>
                        <a:t> served over a 3-month period was</a:t>
                      </a:r>
                      <a:r>
                        <a:rPr lang="en-US" sz="1100" b="1" i="0" u="none" strike="noStrike">
                          <a:solidFill>
                            <a:srgbClr val="000000"/>
                          </a:solidFill>
                          <a:effectLst/>
                          <a:latin typeface="Calibri"/>
                        </a:rPr>
                        <a:t> 50.5 compared to 18.2 in December 2014</a:t>
                      </a:r>
                      <a:br>
                        <a:rPr lang="en-US" sz="1100" b="1" i="0" u="none" strike="noStrike">
                          <a:solidFill>
                            <a:srgbClr val="000000"/>
                          </a:solidFill>
                          <a:effectLst/>
                          <a:latin typeface="Calibri"/>
                        </a:rPr>
                      </a:br>
                      <a:r>
                        <a:rPr lang="en-US" sz="1100" b="1" i="0" u="none" strike="noStrike">
                          <a:solidFill>
                            <a:srgbClr val="000000"/>
                          </a:solidFill>
                          <a:effectLst/>
                          <a:latin typeface="Calibri"/>
                        </a:rPr>
                        <a:t/>
                      </a:r>
                      <a:br>
                        <a:rPr lang="en-US" sz="1100" b="1" i="0" u="none" strike="noStrike">
                          <a:solidFill>
                            <a:srgbClr val="000000"/>
                          </a:solidFill>
                          <a:effectLst/>
                          <a:latin typeface="Calibri"/>
                        </a:rPr>
                      </a:br>
                      <a:r>
                        <a:rPr lang="en-US" sz="1100" b="0" i="0" u="none" strike="noStrike">
                          <a:solidFill>
                            <a:srgbClr val="000000"/>
                          </a:solidFill>
                          <a:effectLst/>
                          <a:latin typeface="Calibri"/>
                        </a:rPr>
                        <a:t>Data for 7 EW/CAHW had to be erased for inconsistency</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a:rPr>
                        <a:t>Indicator completed.</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1125">
                <a:tc>
                  <a:txBody>
                    <a:bodyPr/>
                    <a:lstStyle/>
                    <a:p>
                      <a:pPr algn="l" fontAlgn="b"/>
                      <a:r>
                        <a:rPr lang="en-US" sz="1100" b="0" i="0" u="none" strike="noStrike">
                          <a:solidFill>
                            <a:srgbClr val="000000"/>
                          </a:solidFill>
                          <a:effectLst/>
                          <a:latin typeface="Calibri"/>
                        </a:rPr>
                        <a:t>R2.1</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US" sz="1100" b="1" i="0" u="none" strike="noStrike" dirty="0">
                          <a:solidFill>
                            <a:srgbClr val="000000"/>
                          </a:solidFill>
                          <a:effectLst/>
                          <a:latin typeface="Calibri"/>
                        </a:rPr>
                        <a:t>R2:</a:t>
                      </a:r>
                      <a:r>
                        <a:rPr lang="en-US" sz="1100" b="0" i="0" u="none" strike="noStrike" dirty="0">
                          <a:solidFill>
                            <a:srgbClr val="000000"/>
                          </a:solidFill>
                          <a:effectLst/>
                          <a:latin typeface="Calibri"/>
                        </a:rPr>
                        <a:t> 1,000 poor households have the means required for improving the resilience, productivity, diversity, processing and marketing of their crop and livestock-based food production, especially during the lean period</a:t>
                      </a:r>
                      <a:endParaRPr lang="en-US" sz="1100" b="1" i="0" u="none" strike="noStrike" dirty="0">
                        <a:solidFill>
                          <a:srgbClr val="000000"/>
                        </a:solidFill>
                        <a:effectLst/>
                        <a:latin typeface="Calibri"/>
                      </a:endParaRP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75% of households which know where to locally purchase seeds and veterinary drugs: 75%</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Sample 150 beneficiaries  to follow up on the Village Promotion Campaign carried out by PIN-supported agro-/vet-dealers.</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a:rPr>
                        <a:t>100% out of the 150 respondents asked said they do know where to buy seeds and vet drugs</a:t>
                      </a:r>
                      <a:r>
                        <a:rPr lang="en-US" sz="1100" b="0" i="0" u="none" strike="noStrike" dirty="0">
                          <a:solidFill>
                            <a:srgbClr val="000000"/>
                          </a:solidFill>
                          <a:effectLst/>
                          <a:latin typeface="Calibri"/>
                        </a:rPr>
                        <a:t>. They were also able to identify name of the shopkeeper in their location.</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Will survey again after distribution of bicycles in April with a representative sample of 238.</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8744">
                <a:tc>
                  <a:txBody>
                    <a:bodyPr/>
                    <a:lstStyle/>
                    <a:p>
                      <a:pPr algn="l" fontAlgn="b"/>
                      <a:r>
                        <a:rPr lang="en-US" sz="1100" b="0" i="0" u="none" strike="noStrike">
                          <a:solidFill>
                            <a:srgbClr val="000000"/>
                          </a:solidFill>
                          <a:effectLst/>
                          <a:latin typeface="Calibri"/>
                        </a:rPr>
                        <a:t>R2.2</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r>
                        <a:rPr lang="en-US" sz="1100" b="0" i="0" u="none" strike="noStrike">
                          <a:solidFill>
                            <a:srgbClr val="000000"/>
                          </a:solidFill>
                          <a:effectLst/>
                          <a:latin typeface="Calibri"/>
                        </a:rPr>
                        <a:t>75% of trained households which passed practical post-test</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a:rPr>
                        <a:t>No target as the gardening season finishes in April.</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Post-test prepared and data currently being collected in the field. Will share results at the next QRM</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Collect data reflecting two cycles over which PIN supported FFS groups</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54757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62678100"/>
              </p:ext>
            </p:extLst>
          </p:nvPr>
        </p:nvGraphicFramePr>
        <p:xfrm>
          <a:off x="457200" y="692696"/>
          <a:ext cx="8229600" cy="5533825"/>
        </p:xfrm>
        <a:graphic>
          <a:graphicData uri="http://schemas.openxmlformats.org/drawingml/2006/table">
            <a:tbl>
              <a:tblPr/>
              <a:tblGrid>
                <a:gridCol w="370384"/>
                <a:gridCol w="1652017"/>
                <a:gridCol w="1135117"/>
                <a:gridCol w="1990239"/>
                <a:gridCol w="1975104"/>
                <a:gridCol w="1106739"/>
              </a:tblGrid>
              <a:tr h="377884">
                <a:tc gridSpan="6">
                  <a:txBody>
                    <a:bodyPr/>
                    <a:lstStyle/>
                    <a:p>
                      <a:pPr algn="ctr" fontAlgn="ctr"/>
                      <a:r>
                        <a:rPr lang="en-US" sz="1600" b="1" i="0" u="none" strike="noStrike" dirty="0">
                          <a:solidFill>
                            <a:srgbClr val="000000"/>
                          </a:solidFill>
                          <a:effectLst/>
                          <a:latin typeface="Calibri"/>
                        </a:rPr>
                        <a:t>RAIN Logical Framework - </a:t>
                      </a:r>
                      <a:r>
                        <a:rPr lang="en-US" sz="1600" b="1" i="0" u="none" strike="noStrike" dirty="0" smtClean="0">
                          <a:solidFill>
                            <a:srgbClr val="000000"/>
                          </a:solidFill>
                          <a:effectLst/>
                          <a:latin typeface="Calibri"/>
                        </a:rPr>
                        <a:t>Physical </a:t>
                      </a:r>
                      <a:r>
                        <a:rPr lang="en-US" sz="1600" b="1" i="0" u="none" strike="noStrike" dirty="0">
                          <a:solidFill>
                            <a:srgbClr val="000000"/>
                          </a:solidFill>
                          <a:effectLst/>
                          <a:latin typeface="Calibri"/>
                        </a:rPr>
                        <a:t>progress against key indicators (3/3)</a:t>
                      </a: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2308">
                <a:tc>
                  <a:txBody>
                    <a:bodyPr/>
                    <a:lstStyle/>
                    <a:p>
                      <a:pPr algn="l" fontAlgn="b"/>
                      <a:r>
                        <a:rPr lang="en-US" sz="1200" b="1" i="0" u="none" strike="noStrike" dirty="0" smtClean="0">
                          <a:solidFill>
                            <a:srgbClr val="000000"/>
                          </a:solidFill>
                          <a:effectLst/>
                          <a:latin typeface="Calibri"/>
                        </a:rPr>
                        <a:t>Ref no.</a:t>
                      </a:r>
                      <a:endParaRPr lang="en-US" sz="1200" b="1" i="0" u="none" strike="noStrike" dirty="0">
                        <a:solidFill>
                          <a:srgbClr val="000000"/>
                        </a:solidFill>
                        <a:effectLst/>
                        <a:latin typeface="Calibri"/>
                      </a:endParaRP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1" i="0" u="none" strike="noStrike">
                          <a:solidFill>
                            <a:srgbClr val="000000"/>
                          </a:solidFill>
                          <a:effectLst/>
                          <a:latin typeface="Calibri"/>
                        </a:rPr>
                        <a:t>Objective / Result description</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1" i="0" u="none" strike="noStrike">
                          <a:solidFill>
                            <a:srgbClr val="000000"/>
                          </a:solidFill>
                          <a:effectLst/>
                          <a:latin typeface="Calibri"/>
                        </a:rPr>
                        <a:t>Indicators</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1" i="0" u="none" strike="noStrike">
                          <a:solidFill>
                            <a:srgbClr val="000000"/>
                          </a:solidFill>
                          <a:effectLst/>
                          <a:latin typeface="Calibri"/>
                        </a:rPr>
                        <a:t>Planned target  for the reporting period</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1" i="0" u="none" strike="noStrike">
                          <a:solidFill>
                            <a:srgbClr val="000000"/>
                          </a:solidFill>
                          <a:effectLst/>
                          <a:latin typeface="Calibri"/>
                        </a:rPr>
                        <a:t>Achivements/progress/issues</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200" b="1" i="0" u="none" strike="noStrike" dirty="0">
                          <a:solidFill>
                            <a:srgbClr val="000000"/>
                          </a:solidFill>
                          <a:effectLst/>
                          <a:latin typeface="Calibri"/>
                        </a:rPr>
                        <a:t>Action required</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481307">
                <a:tc>
                  <a:txBody>
                    <a:bodyPr/>
                    <a:lstStyle/>
                    <a:p>
                      <a:pPr algn="l" fontAlgn="b"/>
                      <a:r>
                        <a:rPr lang="en-US" sz="1200" b="0" i="0" u="none" strike="noStrike" dirty="0">
                          <a:solidFill>
                            <a:srgbClr val="000000"/>
                          </a:solidFill>
                          <a:effectLst/>
                          <a:latin typeface="Calibri"/>
                        </a:rPr>
                        <a:t>R3.1</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1200" b="0" i="0" u="none" strike="noStrike" dirty="0">
                          <a:solidFill>
                            <a:srgbClr val="000000"/>
                          </a:solidFill>
                          <a:effectLst/>
                          <a:latin typeface="Calibri"/>
                        </a:rPr>
                        <a:t>1,000 households with women of reproductive age and children under 2 have improved their hygiene and nutritional practices and reduced the risk of nutrient malabsorption</a:t>
                      </a:r>
                    </a:p>
                    <a:p>
                      <a:pPr algn="l" fontAlgn="b"/>
                      <a:r>
                        <a:rPr lang="en-US" sz="1200" b="0" i="0" u="none" strike="noStrike" dirty="0">
                          <a:solidFill>
                            <a:srgbClr val="000000"/>
                          </a:solidFill>
                          <a:effectLst/>
                          <a:latin typeface="Calibri"/>
                        </a:rPr>
                        <a:t> </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60% of caretakers reporting to follow at least 3 out of 5 promoted key nutrition practices:</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Collect data for 200 HHs in March 2016 to get see current status. Target 60%.</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78.5% reported to follow at least 3 out of 5 nutritional practices.</a:t>
                      </a:r>
                      <a:br>
                        <a:rPr lang="en-US" sz="1200" b="0" i="0" u="none" strike="noStrike">
                          <a:solidFill>
                            <a:srgbClr val="000000"/>
                          </a:solidFill>
                          <a:effectLst/>
                          <a:latin typeface="Calibri"/>
                        </a:rPr>
                      </a:br>
                      <a:r>
                        <a:rPr lang="en-US" sz="1200" b="0" i="0" u="none" strike="noStrike">
                          <a:solidFill>
                            <a:srgbClr val="000000"/>
                          </a:solidFill>
                          <a:effectLst/>
                          <a:latin typeface="Calibri"/>
                        </a:rPr>
                        <a:t/>
                      </a:r>
                      <a:br>
                        <a:rPr lang="en-US" sz="1200" b="0" i="0" u="none" strike="noStrike">
                          <a:solidFill>
                            <a:srgbClr val="000000"/>
                          </a:solidFill>
                          <a:effectLst/>
                          <a:latin typeface="Calibri"/>
                        </a:rPr>
                      </a:br>
                      <a:r>
                        <a:rPr lang="en-US" sz="1200" b="0" i="0" u="none" strike="noStrike">
                          <a:solidFill>
                            <a:srgbClr val="000000"/>
                          </a:solidFill>
                          <a:effectLst/>
                          <a:latin typeface="Calibri"/>
                        </a:rPr>
                        <a:t>Seasonality factor big.</a:t>
                      </a:r>
                      <a:br>
                        <a:rPr lang="en-US" sz="1200" b="0" i="0" u="none" strike="noStrike">
                          <a:solidFill>
                            <a:srgbClr val="000000"/>
                          </a:solidFill>
                          <a:effectLst/>
                          <a:latin typeface="Calibri"/>
                        </a:rPr>
                      </a:br>
                      <a:r>
                        <a:rPr lang="en-US" sz="1200" b="0" i="0" u="none" strike="noStrike">
                          <a:solidFill>
                            <a:srgbClr val="000000"/>
                          </a:solidFill>
                          <a:effectLst/>
                          <a:latin typeface="Calibri"/>
                        </a:rPr>
                        <a:t>Data collectors sometimes present questionable data</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Final data need to be confirmed by endline. . </a:t>
                      </a:r>
                      <a:br>
                        <a:rPr lang="en-US" sz="1200" b="0" i="0" u="none" strike="noStrike">
                          <a:solidFill>
                            <a:srgbClr val="000000"/>
                          </a:solidFill>
                          <a:effectLst/>
                          <a:latin typeface="Calibri"/>
                        </a:rPr>
                      </a:br>
                      <a:r>
                        <a:rPr lang="en-US" sz="1200" b="0" i="0" u="none" strike="noStrike">
                          <a:solidFill>
                            <a:srgbClr val="000000"/>
                          </a:solidFill>
                          <a:effectLst/>
                          <a:latin typeface="Calibri"/>
                        </a:rPr>
                        <a:t/>
                      </a:r>
                      <a:br>
                        <a:rPr lang="en-US" sz="1200" b="0" i="0" u="none" strike="noStrike">
                          <a:solidFill>
                            <a:srgbClr val="000000"/>
                          </a:solidFill>
                          <a:effectLst/>
                          <a:latin typeface="Calibri"/>
                        </a:rPr>
                      </a:br>
                      <a:r>
                        <a:rPr lang="en-US" sz="1200" b="0" i="0" u="none" strike="noStrike">
                          <a:solidFill>
                            <a:srgbClr val="000000"/>
                          </a:solidFill>
                          <a:effectLst/>
                          <a:latin typeface="Calibri"/>
                        </a:rPr>
                        <a:t>Data collectors need more training.</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3846">
                <a:tc>
                  <a:txBody>
                    <a:bodyPr/>
                    <a:lstStyle/>
                    <a:p>
                      <a:pPr algn="l" fontAlgn="b"/>
                      <a:r>
                        <a:rPr lang="en-US" sz="1200" b="0" i="0" u="none" strike="noStrike" dirty="0">
                          <a:solidFill>
                            <a:srgbClr val="000000"/>
                          </a:solidFill>
                          <a:effectLst/>
                          <a:latin typeface="Calibri"/>
                        </a:rPr>
                        <a:t>R3.2</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US" sz="1200" b="0" i="0" u="none" strike="noStrike" dirty="0">
                        <a:solidFill>
                          <a:srgbClr val="000000"/>
                        </a:solidFill>
                        <a:effectLst/>
                        <a:latin typeface="Calibri"/>
                      </a:endParaRP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Child caregivers and food preparers with appropriate hand washing behaviour has increased </a:t>
                      </a:r>
                      <a:r>
                        <a:rPr lang="en-US" sz="1200" b="1" i="0" u="none" strike="noStrike">
                          <a:solidFill>
                            <a:srgbClr val="000000"/>
                          </a:solidFill>
                          <a:effectLst/>
                          <a:latin typeface="Calibri"/>
                        </a:rPr>
                        <a:t>by 20%</a:t>
                      </a:r>
                      <a:endParaRPr lang="en-US" sz="1200" b="0" i="0" u="none" strike="noStrike">
                        <a:solidFill>
                          <a:srgbClr val="000000"/>
                        </a:solidFill>
                        <a:effectLst/>
                        <a:latin typeface="Calibri"/>
                      </a:endParaRP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20% increase in appropriate hand-washing behavior on a sample of 278 HHs.</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Data collection postponed until May/June due to delays with setting up of tippy-taps (simple hand-washing stations)</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Finish with monitoring of tippy taps completed by project beneficiaries</a:t>
                      </a:r>
                      <a:br>
                        <a:rPr lang="en-US" sz="1200" b="0" i="0" u="none" strike="noStrike">
                          <a:solidFill>
                            <a:srgbClr val="000000"/>
                          </a:solidFill>
                          <a:effectLst/>
                          <a:latin typeface="Calibri"/>
                        </a:rPr>
                      </a:br>
                      <a:r>
                        <a:rPr lang="en-US" sz="1200" b="0" i="0" u="none" strike="noStrike">
                          <a:solidFill>
                            <a:srgbClr val="000000"/>
                          </a:solidFill>
                          <a:effectLst/>
                          <a:latin typeface="Calibri"/>
                        </a:rPr>
                        <a:t/>
                      </a:r>
                      <a:br>
                        <a:rPr lang="en-US" sz="1200" b="0" i="0" u="none" strike="noStrike">
                          <a:solidFill>
                            <a:srgbClr val="000000"/>
                          </a:solidFill>
                          <a:effectLst/>
                          <a:latin typeface="Calibri"/>
                        </a:rPr>
                      </a:br>
                      <a:r>
                        <a:rPr lang="en-US" sz="1200" b="0" i="0" u="none" strike="noStrike">
                          <a:solidFill>
                            <a:srgbClr val="000000"/>
                          </a:solidFill>
                          <a:effectLst/>
                          <a:latin typeface="Calibri"/>
                        </a:rPr>
                        <a:t>Sample 278 HHs for data related to Indicator 3.2</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9231">
                <a:tc>
                  <a:txBody>
                    <a:bodyPr/>
                    <a:lstStyle/>
                    <a:p>
                      <a:pPr algn="l" fontAlgn="b"/>
                      <a:r>
                        <a:rPr lang="en-US" sz="1200" b="0" i="0" u="none" strike="noStrike" dirty="0">
                          <a:solidFill>
                            <a:srgbClr val="000000"/>
                          </a:solidFill>
                          <a:effectLst/>
                          <a:latin typeface="Calibri"/>
                        </a:rPr>
                        <a:t> </a:t>
                      </a:r>
                      <a:r>
                        <a:rPr lang="en-US" sz="1200" b="0" i="0" u="none" strike="noStrike" dirty="0" smtClean="0">
                          <a:solidFill>
                            <a:srgbClr val="000000"/>
                          </a:solidFill>
                          <a:effectLst/>
                          <a:latin typeface="Calibri"/>
                        </a:rPr>
                        <a:t>R4.1</a:t>
                      </a:r>
                      <a:endParaRPr lang="en-US" sz="1200" b="0" i="0" u="none" strike="noStrike" dirty="0">
                        <a:solidFill>
                          <a:srgbClr val="000000"/>
                        </a:solidFill>
                        <a:effectLst/>
                        <a:latin typeface="Calibri"/>
                      </a:endParaRP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Calibri"/>
                        </a:rPr>
                        <a:t>At least 500 poorest households have prevented a deterioration of their food intake and created community assets for strengthening longer-term food security</a:t>
                      </a:r>
                    </a:p>
                  </a:txBody>
                  <a:tcPr marL="5678" marR="5678" marT="56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90% of households which used 70% or more of the earned cash for purchasing essential food items</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No target. Second cycle of CfA to start in May 2016.</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Data for 2015:</a:t>
                      </a:r>
                      <a:r>
                        <a:rPr lang="en-US" sz="1200" b="1" i="0" u="none" strike="noStrike" dirty="0">
                          <a:solidFill>
                            <a:srgbClr val="000000"/>
                          </a:solidFill>
                          <a:effectLst/>
                          <a:latin typeface="Calibri"/>
                        </a:rPr>
                        <a:t> 90.14%</a:t>
                      </a:r>
                      <a:endParaRPr lang="en-US" sz="1200" b="0" i="0" u="none" strike="noStrike" dirty="0">
                        <a:solidFill>
                          <a:srgbClr val="000000"/>
                        </a:solidFill>
                        <a:effectLst/>
                        <a:latin typeface="Calibri"/>
                      </a:endParaRP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a:rPr>
                        <a:t>Indicator completed</a:t>
                      </a:r>
                      <a:r>
                        <a:rPr lang="en-US" sz="1200" b="0" i="0" u="none" strike="noStrike" dirty="0">
                          <a:solidFill>
                            <a:srgbClr val="000000"/>
                          </a:solidFill>
                          <a:effectLst/>
                          <a:latin typeface="Calibri"/>
                        </a:rPr>
                        <a:t>. </a:t>
                      </a:r>
                      <a:r>
                        <a:rPr lang="en-US" sz="1200" b="0" i="0" u="none" strike="noStrike" dirty="0" smtClean="0">
                          <a:solidFill>
                            <a:srgbClr val="000000"/>
                          </a:solidFill>
                          <a:effectLst/>
                          <a:latin typeface="Calibri"/>
                        </a:rPr>
                        <a:t>Comparison </a:t>
                      </a:r>
                      <a:r>
                        <a:rPr lang="en-US" sz="1200" b="0" i="0" u="none" strike="noStrike" dirty="0">
                          <a:solidFill>
                            <a:srgbClr val="000000"/>
                          </a:solidFill>
                          <a:effectLst/>
                          <a:latin typeface="Calibri"/>
                        </a:rPr>
                        <a:t>data will be available in August 2016.</a:t>
                      </a:r>
                    </a:p>
                  </a:txBody>
                  <a:tcPr marL="5678" marR="5678" marT="56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514425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0" y="0"/>
            <a:ext cx="9144000" cy="1747838"/>
          </a:xfrm>
          <a:prstGeom prst="rect">
            <a:avLst/>
          </a:prstGeom>
          <a:solidFill>
            <a:srgbClr val="FFFFFF"/>
          </a:solidFill>
          <a:ln w="9525">
            <a:noFill/>
            <a:miter lim="800000"/>
            <a:headEnd/>
            <a:tailEnd/>
          </a:ln>
        </p:spPr>
      </p:pic>
      <p:pic>
        <p:nvPicPr>
          <p:cNvPr id="2051" name="Picture 11"/>
          <p:cNvPicPr>
            <a:picLocks noChangeAspect="1" noChangeArrowheads="1"/>
          </p:cNvPicPr>
          <p:nvPr/>
        </p:nvPicPr>
        <p:blipFill>
          <a:blip r:embed="rId4" cstate="print"/>
          <a:srcRect/>
          <a:stretch>
            <a:fillRect/>
          </a:stretch>
        </p:blipFill>
        <p:spPr bwMode="auto">
          <a:xfrm>
            <a:off x="0" y="6237288"/>
            <a:ext cx="1476375" cy="195262"/>
          </a:xfrm>
          <a:prstGeom prst="rect">
            <a:avLst/>
          </a:prstGeom>
          <a:solidFill>
            <a:srgbClr val="FFFFFF"/>
          </a:solidFill>
          <a:ln w="9525">
            <a:noFill/>
            <a:miter lim="800000"/>
            <a:headEnd/>
            <a:tailEnd/>
          </a:ln>
        </p:spPr>
      </p:pic>
      <p:pic>
        <p:nvPicPr>
          <p:cNvPr id="2052" name="Picture 13"/>
          <p:cNvPicPr>
            <a:picLocks noChangeAspect="1" noChangeArrowheads="1"/>
          </p:cNvPicPr>
          <p:nvPr/>
        </p:nvPicPr>
        <p:blipFill>
          <a:blip r:embed="rId5" cstate="print"/>
          <a:srcRect/>
          <a:stretch>
            <a:fillRect/>
          </a:stretch>
        </p:blipFill>
        <p:spPr bwMode="auto">
          <a:xfrm>
            <a:off x="7704138" y="6237288"/>
            <a:ext cx="1439862" cy="190500"/>
          </a:xfrm>
          <a:prstGeom prst="rect">
            <a:avLst/>
          </a:prstGeom>
          <a:solidFill>
            <a:srgbClr val="FFFFFF"/>
          </a:solidFill>
          <a:ln w="9525">
            <a:noFill/>
            <a:miter lim="800000"/>
            <a:headEnd/>
            <a:tailEnd/>
          </a:ln>
        </p:spPr>
      </p:pic>
      <p:sp>
        <p:nvSpPr>
          <p:cNvPr id="10" name="Title 9"/>
          <p:cNvSpPr>
            <a:spLocks noGrp="1"/>
          </p:cNvSpPr>
          <p:nvPr>
            <p:ph type="title"/>
          </p:nvPr>
        </p:nvSpPr>
        <p:spPr>
          <a:xfrm>
            <a:off x="320621" y="1941538"/>
            <a:ext cx="4435897" cy="745058"/>
          </a:xfrm>
        </p:spPr>
        <p:txBody>
          <a:bodyPr/>
          <a:lstStyle/>
          <a:p>
            <a:r>
              <a:rPr lang="en-US" sz="3600" dirty="0" smtClean="0"/>
              <a:t>Last Quarter’s Achievements</a:t>
            </a:r>
            <a:endParaRPr lang="en-US" sz="3600" dirty="0"/>
          </a:p>
        </p:txBody>
      </p:sp>
      <p:sp>
        <p:nvSpPr>
          <p:cNvPr id="12" name="Text Placeholder 11"/>
          <p:cNvSpPr>
            <a:spLocks noGrp="1"/>
          </p:cNvSpPr>
          <p:nvPr>
            <p:ph type="body" sz="half" idx="1"/>
          </p:nvPr>
        </p:nvSpPr>
        <p:spPr>
          <a:xfrm>
            <a:off x="364030" y="3128480"/>
            <a:ext cx="4392488" cy="2316744"/>
          </a:xfrm>
        </p:spPr>
        <p:txBody>
          <a:bodyPr/>
          <a:lstStyle/>
          <a:p>
            <a:pPr>
              <a:buFont typeface="Arial" panose="020B0604020202020204" pitchFamily="34" charset="0"/>
              <a:buChar char="•"/>
            </a:pPr>
            <a:r>
              <a:rPr lang="en-US" sz="2000" dirty="0" smtClean="0"/>
              <a:t>Farmer Field Schools (R2)</a:t>
            </a:r>
          </a:p>
          <a:p>
            <a:pPr marL="0" indent="0">
              <a:buNone/>
            </a:pPr>
            <a:endParaRPr lang="en-US" sz="2000" dirty="0" smtClean="0"/>
          </a:p>
          <a:p>
            <a:pPr>
              <a:buFontTx/>
              <a:buChar char="-"/>
            </a:pPr>
            <a:r>
              <a:rPr lang="en-US" sz="1600" dirty="0" smtClean="0"/>
              <a:t>2</a:t>
            </a:r>
            <a:r>
              <a:rPr lang="en-US" sz="1600" baseline="30000" dirty="0" smtClean="0"/>
              <a:t>nd</a:t>
            </a:r>
            <a:r>
              <a:rPr lang="en-US" sz="1600" dirty="0" smtClean="0"/>
              <a:t> cycle soon to be completed</a:t>
            </a:r>
          </a:p>
          <a:p>
            <a:pPr marL="0" indent="0">
              <a:buNone/>
            </a:pPr>
            <a:endParaRPr lang="en-US" sz="1600" dirty="0"/>
          </a:p>
          <a:p>
            <a:pPr>
              <a:buFontTx/>
              <a:buChar char="-"/>
            </a:pPr>
            <a:r>
              <a:rPr lang="en-US" sz="1600" dirty="0" smtClean="0"/>
              <a:t>Production monitoring in full swing</a:t>
            </a:r>
          </a:p>
          <a:p>
            <a:pPr marL="0" indent="0">
              <a:buNone/>
            </a:pPr>
            <a:endParaRPr lang="en-US" sz="1600" dirty="0" smtClean="0"/>
          </a:p>
          <a:p>
            <a:pPr>
              <a:buFontTx/>
              <a:buChar char="-"/>
            </a:pPr>
            <a:r>
              <a:rPr lang="en-US" sz="1600" dirty="0" smtClean="0"/>
              <a:t>1000 HHs participated in the 2</a:t>
            </a:r>
            <a:r>
              <a:rPr lang="en-US" sz="1600" baseline="30000" dirty="0" smtClean="0"/>
              <a:t>nd</a:t>
            </a:r>
            <a:r>
              <a:rPr lang="en-US" sz="1600" dirty="0" smtClean="0"/>
              <a:t> cycle</a:t>
            </a:r>
          </a:p>
          <a:p>
            <a:pPr lvl="1"/>
            <a:endParaRPr lang="en-US" sz="1600" dirty="0"/>
          </a:p>
        </p:txBody>
      </p:sp>
      <p:pic>
        <p:nvPicPr>
          <p:cNvPr id="6" name="Content Placeholder 5"/>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rot="5400000">
            <a:off x="4522329" y="2024106"/>
            <a:ext cx="4428480" cy="3321360"/>
          </a:xfrm>
          <a:ln>
            <a:solidFill>
              <a:schemeClr val="tx1"/>
            </a:solidFill>
          </a:ln>
        </p:spPr>
      </p:pic>
      <p:sp>
        <p:nvSpPr>
          <p:cNvPr id="7" name="TextBox 6"/>
          <p:cNvSpPr txBox="1"/>
          <p:nvPr/>
        </p:nvSpPr>
        <p:spPr>
          <a:xfrm>
            <a:off x="3491880" y="5929511"/>
            <a:ext cx="5040561" cy="307777"/>
          </a:xfrm>
          <a:prstGeom prst="rect">
            <a:avLst/>
          </a:prstGeom>
          <a:noFill/>
        </p:spPr>
        <p:txBody>
          <a:bodyPr wrap="square" rtlCol="0">
            <a:spAutoFit/>
          </a:bodyPr>
          <a:lstStyle/>
          <a:p>
            <a:pPr algn="r"/>
            <a:r>
              <a:rPr lang="en-US" sz="1400" dirty="0" smtClean="0"/>
              <a:t>Farmer Field School in </a:t>
            </a:r>
            <a:r>
              <a:rPr lang="en-US" sz="1400" dirty="0" err="1" smtClean="0"/>
              <a:t>Mabior</a:t>
            </a:r>
            <a:r>
              <a:rPr lang="en-US" sz="1400" dirty="0" smtClean="0"/>
              <a:t>, Aweil West</a:t>
            </a:r>
            <a:endParaRPr lang="en-US" sz="1400" dirty="0"/>
          </a:p>
        </p:txBody>
      </p:sp>
    </p:spTree>
    <p:extLst>
      <p:ext uri="{BB962C8B-B14F-4D97-AF65-F5344CB8AC3E}">
        <p14:creationId xmlns:p14="http://schemas.microsoft.com/office/powerpoint/2010/main" val="27006848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1"/>
          <p:cNvPicPr>
            <a:picLocks noChangeAspect="1" noChangeArrowheads="1"/>
          </p:cNvPicPr>
          <p:nvPr/>
        </p:nvPicPr>
        <p:blipFill>
          <a:blip r:embed="rId4" cstate="print"/>
          <a:srcRect/>
          <a:stretch>
            <a:fillRect/>
          </a:stretch>
        </p:blipFill>
        <p:spPr bwMode="auto">
          <a:xfrm>
            <a:off x="0" y="6237288"/>
            <a:ext cx="1476375" cy="195262"/>
          </a:xfrm>
          <a:prstGeom prst="rect">
            <a:avLst/>
          </a:prstGeom>
          <a:solidFill>
            <a:srgbClr val="FFFFFF"/>
          </a:solidFill>
          <a:ln w="9525">
            <a:noFill/>
            <a:miter lim="800000"/>
            <a:headEnd/>
            <a:tailEnd/>
          </a:ln>
        </p:spPr>
      </p:pic>
      <p:pic>
        <p:nvPicPr>
          <p:cNvPr id="2052" name="Picture 13"/>
          <p:cNvPicPr>
            <a:picLocks noChangeAspect="1" noChangeArrowheads="1"/>
          </p:cNvPicPr>
          <p:nvPr/>
        </p:nvPicPr>
        <p:blipFill>
          <a:blip r:embed="rId5" cstate="print"/>
          <a:srcRect/>
          <a:stretch>
            <a:fillRect/>
          </a:stretch>
        </p:blipFill>
        <p:spPr bwMode="auto">
          <a:xfrm>
            <a:off x="7704138" y="6237288"/>
            <a:ext cx="1439862" cy="190500"/>
          </a:xfrm>
          <a:prstGeom prst="rect">
            <a:avLst/>
          </a:prstGeom>
          <a:solidFill>
            <a:srgbClr val="FFFFFF"/>
          </a:solidFill>
          <a:ln w="9525">
            <a:noFill/>
            <a:miter lim="800000"/>
            <a:headEnd/>
            <a:tailEnd/>
          </a:ln>
        </p:spPr>
      </p:pic>
      <p:graphicFrame>
        <p:nvGraphicFramePr>
          <p:cNvPr id="3" name="Object 2"/>
          <p:cNvGraphicFramePr>
            <a:graphicFrameLocks noChangeAspect="1"/>
          </p:cNvGraphicFramePr>
          <p:nvPr>
            <p:extLst>
              <p:ext uri="{D42A27DB-BD31-4B8C-83A1-F6EECF244321}">
                <p14:modId xmlns:p14="http://schemas.microsoft.com/office/powerpoint/2010/main" val="3002964226"/>
              </p:ext>
            </p:extLst>
          </p:nvPr>
        </p:nvGraphicFramePr>
        <p:xfrm>
          <a:off x="314324" y="188640"/>
          <a:ext cx="8722171" cy="6450285"/>
        </p:xfrm>
        <a:graphic>
          <a:graphicData uri="http://schemas.openxmlformats.org/presentationml/2006/ole">
            <mc:AlternateContent xmlns:mc="http://schemas.openxmlformats.org/markup-compatibility/2006">
              <mc:Choice xmlns:v="urn:schemas-microsoft-com:vml" Requires="v">
                <p:oleObj spid="_x0000_s1050" name="Worksheet" r:id="rId7" imgW="8515495" imgH="6420031" progId="Excel.Sheet.12">
                  <p:embed/>
                </p:oleObj>
              </mc:Choice>
              <mc:Fallback>
                <p:oleObj name="Worksheet" r:id="rId7" imgW="8515495" imgH="6420031" progId="Excel.Sheet.12">
                  <p:embed/>
                  <p:pic>
                    <p:nvPicPr>
                      <p:cNvPr id="0" name=""/>
                      <p:cNvPicPr/>
                      <p:nvPr/>
                    </p:nvPicPr>
                    <p:blipFill>
                      <a:blip r:embed="rId8"/>
                      <a:stretch>
                        <a:fillRect/>
                      </a:stretch>
                    </p:blipFill>
                    <p:spPr>
                      <a:xfrm>
                        <a:off x="314324" y="188640"/>
                        <a:ext cx="8722171" cy="6450285"/>
                      </a:xfrm>
                      <a:prstGeom prst="rect">
                        <a:avLst/>
                      </a:prstGeom>
                    </p:spPr>
                  </p:pic>
                </p:oleObj>
              </mc:Fallback>
            </mc:AlternateContent>
          </a:graphicData>
        </a:graphic>
      </p:graphicFrame>
    </p:spTree>
    <p:extLst>
      <p:ext uri="{BB962C8B-B14F-4D97-AF65-F5344CB8AC3E}">
        <p14:creationId xmlns:p14="http://schemas.microsoft.com/office/powerpoint/2010/main" val="24966923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1"/>
          <p:cNvPicPr>
            <a:picLocks noChangeAspect="1" noChangeArrowheads="1"/>
          </p:cNvPicPr>
          <p:nvPr/>
        </p:nvPicPr>
        <p:blipFill>
          <a:blip r:embed="rId4" cstate="print"/>
          <a:srcRect/>
          <a:stretch>
            <a:fillRect/>
          </a:stretch>
        </p:blipFill>
        <p:spPr bwMode="auto">
          <a:xfrm>
            <a:off x="0" y="6237288"/>
            <a:ext cx="1476375" cy="195262"/>
          </a:xfrm>
          <a:prstGeom prst="rect">
            <a:avLst/>
          </a:prstGeom>
          <a:solidFill>
            <a:srgbClr val="FFFFFF"/>
          </a:solidFill>
          <a:ln w="9525">
            <a:noFill/>
            <a:miter lim="800000"/>
            <a:headEnd/>
            <a:tailEnd/>
          </a:ln>
        </p:spPr>
      </p:pic>
      <p:pic>
        <p:nvPicPr>
          <p:cNvPr id="2052" name="Picture 13"/>
          <p:cNvPicPr>
            <a:picLocks noChangeAspect="1" noChangeArrowheads="1"/>
          </p:cNvPicPr>
          <p:nvPr/>
        </p:nvPicPr>
        <p:blipFill>
          <a:blip r:embed="rId5" cstate="print"/>
          <a:srcRect/>
          <a:stretch>
            <a:fillRect/>
          </a:stretch>
        </p:blipFill>
        <p:spPr bwMode="auto">
          <a:xfrm>
            <a:off x="7704138" y="6237288"/>
            <a:ext cx="1439862" cy="190500"/>
          </a:xfrm>
          <a:prstGeom prst="rect">
            <a:avLst/>
          </a:prstGeom>
          <a:solidFill>
            <a:srgbClr val="FFFFFF"/>
          </a:solidFill>
          <a:ln w="9525">
            <a:noFill/>
            <a:miter lim="800000"/>
            <a:headEnd/>
            <a:tailEnd/>
          </a:ln>
        </p:spPr>
      </p:pic>
      <p:graphicFrame>
        <p:nvGraphicFramePr>
          <p:cNvPr id="2" name="Object 1"/>
          <p:cNvGraphicFramePr>
            <a:graphicFrameLocks noChangeAspect="1"/>
          </p:cNvGraphicFramePr>
          <p:nvPr>
            <p:extLst>
              <p:ext uri="{D42A27DB-BD31-4B8C-83A1-F6EECF244321}">
                <p14:modId xmlns:p14="http://schemas.microsoft.com/office/powerpoint/2010/main" val="2727717858"/>
              </p:ext>
            </p:extLst>
          </p:nvPr>
        </p:nvGraphicFramePr>
        <p:xfrm>
          <a:off x="251520" y="260648"/>
          <a:ext cx="8515350" cy="5819775"/>
        </p:xfrm>
        <a:graphic>
          <a:graphicData uri="http://schemas.openxmlformats.org/presentationml/2006/ole">
            <mc:AlternateContent xmlns:mc="http://schemas.openxmlformats.org/markup-compatibility/2006">
              <mc:Choice xmlns:v="urn:schemas-microsoft-com:vml" Requires="v">
                <p:oleObj spid="_x0000_s2074" name="Worksheet" r:id="rId7" imgW="8515495" imgH="5819732" progId="Excel.Sheet.12">
                  <p:embed/>
                </p:oleObj>
              </mc:Choice>
              <mc:Fallback>
                <p:oleObj name="Worksheet" r:id="rId7" imgW="8515495" imgH="5819732" progId="Excel.Sheet.12">
                  <p:embed/>
                  <p:pic>
                    <p:nvPicPr>
                      <p:cNvPr id="0" name=""/>
                      <p:cNvPicPr/>
                      <p:nvPr/>
                    </p:nvPicPr>
                    <p:blipFill>
                      <a:blip r:embed="rId8"/>
                      <a:stretch>
                        <a:fillRect/>
                      </a:stretch>
                    </p:blipFill>
                    <p:spPr>
                      <a:xfrm>
                        <a:off x="251520" y="260648"/>
                        <a:ext cx="8515350" cy="5819775"/>
                      </a:xfrm>
                      <a:prstGeom prst="rect">
                        <a:avLst/>
                      </a:prstGeom>
                    </p:spPr>
                  </p:pic>
                </p:oleObj>
              </mc:Fallback>
            </mc:AlternateContent>
          </a:graphicData>
        </a:graphic>
      </p:graphicFrame>
    </p:spTree>
    <p:extLst>
      <p:ext uri="{BB962C8B-B14F-4D97-AF65-F5344CB8AC3E}">
        <p14:creationId xmlns:p14="http://schemas.microsoft.com/office/powerpoint/2010/main" val="773053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1"/>
          <p:cNvPicPr>
            <a:picLocks noChangeAspect="1" noChangeArrowheads="1"/>
          </p:cNvPicPr>
          <p:nvPr/>
        </p:nvPicPr>
        <p:blipFill>
          <a:blip r:embed="rId4" cstate="print"/>
          <a:srcRect/>
          <a:stretch>
            <a:fillRect/>
          </a:stretch>
        </p:blipFill>
        <p:spPr bwMode="auto">
          <a:xfrm>
            <a:off x="0" y="6237288"/>
            <a:ext cx="1476375" cy="195262"/>
          </a:xfrm>
          <a:prstGeom prst="rect">
            <a:avLst/>
          </a:prstGeom>
          <a:solidFill>
            <a:srgbClr val="FFFFFF"/>
          </a:solidFill>
          <a:ln w="9525">
            <a:noFill/>
            <a:miter lim="800000"/>
            <a:headEnd/>
            <a:tailEnd/>
          </a:ln>
        </p:spPr>
      </p:pic>
      <p:pic>
        <p:nvPicPr>
          <p:cNvPr id="2052" name="Picture 13"/>
          <p:cNvPicPr>
            <a:picLocks noChangeAspect="1" noChangeArrowheads="1"/>
          </p:cNvPicPr>
          <p:nvPr/>
        </p:nvPicPr>
        <p:blipFill>
          <a:blip r:embed="rId5" cstate="print"/>
          <a:srcRect/>
          <a:stretch>
            <a:fillRect/>
          </a:stretch>
        </p:blipFill>
        <p:spPr bwMode="auto">
          <a:xfrm>
            <a:off x="7704138" y="6237288"/>
            <a:ext cx="1439862" cy="190500"/>
          </a:xfrm>
          <a:prstGeom prst="rect">
            <a:avLst/>
          </a:prstGeom>
          <a:solidFill>
            <a:srgbClr val="FFFFFF"/>
          </a:solidFill>
          <a:ln w="9525">
            <a:noFill/>
            <a:miter lim="800000"/>
            <a:headEnd/>
            <a:tailEnd/>
          </a:ln>
        </p:spPr>
      </p:pic>
      <p:graphicFrame>
        <p:nvGraphicFramePr>
          <p:cNvPr id="2" name="Object 1"/>
          <p:cNvGraphicFramePr>
            <a:graphicFrameLocks noChangeAspect="1"/>
          </p:cNvGraphicFramePr>
          <p:nvPr>
            <p:extLst>
              <p:ext uri="{D42A27DB-BD31-4B8C-83A1-F6EECF244321}">
                <p14:modId xmlns:p14="http://schemas.microsoft.com/office/powerpoint/2010/main" val="393072217"/>
              </p:ext>
            </p:extLst>
          </p:nvPr>
        </p:nvGraphicFramePr>
        <p:xfrm>
          <a:off x="323528" y="260648"/>
          <a:ext cx="8515350" cy="5819775"/>
        </p:xfrm>
        <a:graphic>
          <a:graphicData uri="http://schemas.openxmlformats.org/presentationml/2006/ole">
            <mc:AlternateContent xmlns:mc="http://schemas.openxmlformats.org/markup-compatibility/2006">
              <mc:Choice xmlns:v="urn:schemas-microsoft-com:vml" Requires="v">
                <p:oleObj spid="_x0000_s3095" name="Worksheet" r:id="rId7" imgW="8515495" imgH="5819732" progId="Excel.Sheet.12">
                  <p:embed/>
                </p:oleObj>
              </mc:Choice>
              <mc:Fallback>
                <p:oleObj name="Worksheet" r:id="rId7" imgW="8515495" imgH="5819732" progId="Excel.Sheet.12">
                  <p:embed/>
                  <p:pic>
                    <p:nvPicPr>
                      <p:cNvPr id="0" name=""/>
                      <p:cNvPicPr/>
                      <p:nvPr/>
                    </p:nvPicPr>
                    <p:blipFill>
                      <a:blip r:embed="rId8"/>
                      <a:stretch>
                        <a:fillRect/>
                      </a:stretch>
                    </p:blipFill>
                    <p:spPr>
                      <a:xfrm>
                        <a:off x="323528" y="260648"/>
                        <a:ext cx="8515350" cy="5819775"/>
                      </a:xfrm>
                      <a:prstGeom prst="rect">
                        <a:avLst/>
                      </a:prstGeom>
                    </p:spPr>
                  </p:pic>
                </p:oleObj>
              </mc:Fallback>
            </mc:AlternateContent>
          </a:graphicData>
        </a:graphic>
      </p:graphicFrame>
    </p:spTree>
    <p:extLst>
      <p:ext uri="{BB962C8B-B14F-4D97-AF65-F5344CB8AC3E}">
        <p14:creationId xmlns:p14="http://schemas.microsoft.com/office/powerpoint/2010/main" val="28611989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3037</TotalTime>
  <Words>1821</Words>
  <Application>Microsoft Macintosh PowerPoint</Application>
  <PresentationFormat>On-screen Show (4:3)</PresentationFormat>
  <Paragraphs>177</Paragraphs>
  <Slides>20</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Výchozí návrh</vt:lpstr>
      <vt:lpstr>Worksheet</vt:lpstr>
      <vt:lpstr>PowerPoint Presentation</vt:lpstr>
      <vt:lpstr>PowerPoint Presentation</vt:lpstr>
      <vt:lpstr>PowerPoint Presentation</vt:lpstr>
      <vt:lpstr>PowerPoint Presentation</vt:lpstr>
      <vt:lpstr>PowerPoint Presentation</vt:lpstr>
      <vt:lpstr>Last Quarter’s Achievements</vt:lpstr>
      <vt:lpstr>PowerPoint Presentation</vt:lpstr>
      <vt:lpstr>PowerPoint Presentation</vt:lpstr>
      <vt:lpstr>PowerPoint Presentation</vt:lpstr>
      <vt:lpstr>Last Quarter’s Achievements</vt:lpstr>
      <vt:lpstr>PowerPoint Presentation</vt:lpstr>
      <vt:lpstr>Achievements of last quarter</vt:lpstr>
      <vt:lpstr>Last Quarter’s Achievements</vt:lpstr>
      <vt:lpstr>Last Quarter’s Achievements</vt:lpstr>
      <vt:lpstr>Last Quarter’s Achievements</vt:lpstr>
      <vt:lpstr>Work plan (remaining targets)</vt:lpstr>
      <vt:lpstr>Work plan (remaining targets)</vt:lpstr>
      <vt:lpstr>Cooperation with other IPs</vt:lpstr>
      <vt:lpstr>Other IPs’ Projects &amp; Challenges</vt:lpstr>
      <vt:lpstr>   Thank you for your attention!   Contact us at: jakub.smutny@pinf.cz</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subject/>
  <dc:creator>David Grossmann</dc:creator>
  <cp:keywords/>
  <dc:description/>
  <cp:lastModifiedBy>Angus Duncan Graham</cp:lastModifiedBy>
  <cp:revision>345</cp:revision>
  <dcterms:created xsi:type="dcterms:W3CDTF">2011-10-18T07:47:17Z</dcterms:created>
  <dcterms:modified xsi:type="dcterms:W3CDTF">2016-04-21T17:24:45Z</dcterms:modified>
  <cp:category/>
</cp:coreProperties>
</file>