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592" r:id="rId5"/>
    <p:sldId id="593" r:id="rId6"/>
    <p:sldId id="594" r:id="rId7"/>
    <p:sldId id="595" r:id="rId8"/>
    <p:sldId id="561" r:id="rId9"/>
    <p:sldId id="569" r:id="rId10"/>
    <p:sldId id="585" r:id="rId11"/>
    <p:sldId id="587" r:id="rId12"/>
    <p:sldId id="578" r:id="rId13"/>
    <p:sldId id="579" r:id="rId14"/>
    <p:sldId id="580" r:id="rId15"/>
    <p:sldId id="572" r:id="rId16"/>
    <p:sldId id="567" r:id="rId17"/>
    <p:sldId id="586" r:id="rId18"/>
    <p:sldId id="597" r:id="rId19"/>
    <p:sldId id="588" r:id="rId20"/>
    <p:sldId id="596" r:id="rId21"/>
    <p:sldId id="589" r:id="rId22"/>
    <p:sldId id="590" r:id="rId23"/>
    <p:sldId id="550" r:id="rId24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76672CE9-235F-4E15-BDF6-209DD179C949}">
          <p14:sldIdLst/>
        </p14:section>
        <p14:section name="Untitled Section" id="{A238C875-7CB3-40C4-B9AA-4C10789C0064}">
          <p14:sldIdLst>
            <p14:sldId id="592"/>
            <p14:sldId id="593"/>
            <p14:sldId id="594"/>
            <p14:sldId id="595"/>
            <p14:sldId id="561"/>
            <p14:sldId id="569"/>
            <p14:sldId id="585"/>
            <p14:sldId id="587"/>
            <p14:sldId id="578"/>
            <p14:sldId id="579"/>
            <p14:sldId id="580"/>
            <p14:sldId id="572"/>
            <p14:sldId id="567"/>
            <p14:sldId id="586"/>
            <p14:sldId id="597"/>
            <p14:sldId id="588"/>
            <p14:sldId id="596"/>
            <p14:sldId id="589"/>
            <p14:sldId id="590"/>
            <p14:sldId id="55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2424"/>
    <a:srgbClr val="D41B66"/>
    <a:srgbClr val="A23E97"/>
    <a:srgbClr val="EF7822"/>
    <a:srgbClr val="A14F0C"/>
    <a:srgbClr val="007C76"/>
    <a:srgbClr val="E8E5D3"/>
    <a:srgbClr val="00B5AD"/>
    <a:srgbClr val="00734A"/>
    <a:srgbClr val="9E0B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02" autoAdjust="0"/>
    <p:restoredTop sz="87194" autoAdjust="0"/>
  </p:normalViewPr>
  <p:slideViewPr>
    <p:cSldViewPr>
      <p:cViewPr>
        <p:scale>
          <a:sx n="70" d="100"/>
          <a:sy n="70" d="100"/>
        </p:scale>
        <p:origin x="-12" y="-102"/>
      </p:cViewPr>
      <p:guideLst>
        <p:guide orient="horz" pos="2296"/>
        <p:guide pos="2904"/>
      </p:guideLst>
    </p:cSldViewPr>
  </p:slideViewPr>
  <p:outlineViewPr>
    <p:cViewPr>
      <p:scale>
        <a:sx n="33" d="100"/>
        <a:sy n="33" d="100"/>
      </p:scale>
      <p:origin x="0" y="116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96" d="100"/>
        <a:sy n="296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608" y="2574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IE"/>
              <a:t>HDDS &amp; undernutrition levels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Sheet1!$D$2</c:f>
              <c:strCache>
                <c:ptCount val="1"/>
                <c:pt idx="0">
                  <c:v>Male children U5</c:v>
                </c:pt>
              </c:strCache>
            </c:strRef>
          </c:tx>
          <c:invertIfNegative val="0"/>
          <c:cat>
            <c:strRef>
              <c:f>Sheet1!$C$3:$C$6</c:f>
              <c:strCache>
                <c:ptCount val="4"/>
                <c:pt idx="0">
                  <c:v>MUAC &lt; 11.5 cm</c:v>
                </c:pt>
                <c:pt idx="1">
                  <c:v>MUAC &lt; 12.5 cm</c:v>
                </c:pt>
                <c:pt idx="2">
                  <c:v>MUAC &gt; 12.5 &lt;13.5 cm</c:v>
                </c:pt>
                <c:pt idx="3">
                  <c:v>Oedema</c:v>
                </c:pt>
              </c:strCache>
            </c:strRef>
          </c:cat>
          <c:val>
            <c:numRef>
              <c:f>Sheet1!$D$3:$D$6</c:f>
              <c:numCache>
                <c:formatCode>General</c:formatCode>
                <c:ptCount val="4"/>
                <c:pt idx="0">
                  <c:v>297</c:v>
                </c:pt>
                <c:pt idx="1">
                  <c:v>1292</c:v>
                </c:pt>
                <c:pt idx="2">
                  <c:v>1304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Sheet1!$E$2</c:f>
              <c:strCache>
                <c:ptCount val="1"/>
                <c:pt idx="0">
                  <c:v>Female children U5</c:v>
                </c:pt>
              </c:strCache>
            </c:strRef>
          </c:tx>
          <c:invertIfNegative val="0"/>
          <c:cat>
            <c:strRef>
              <c:f>Sheet1!$C$3:$C$6</c:f>
              <c:strCache>
                <c:ptCount val="4"/>
                <c:pt idx="0">
                  <c:v>MUAC &lt; 11.5 cm</c:v>
                </c:pt>
                <c:pt idx="1">
                  <c:v>MUAC &lt; 12.5 cm</c:v>
                </c:pt>
                <c:pt idx="2">
                  <c:v>MUAC &gt; 12.5 &lt;13.5 cm</c:v>
                </c:pt>
                <c:pt idx="3">
                  <c:v>Oedema</c:v>
                </c:pt>
              </c:strCache>
            </c:strRef>
          </c:cat>
          <c:val>
            <c:numRef>
              <c:f>Sheet1!$E$3:$E$6</c:f>
              <c:numCache>
                <c:formatCode>General</c:formatCode>
                <c:ptCount val="4"/>
                <c:pt idx="0">
                  <c:v>382</c:v>
                </c:pt>
                <c:pt idx="1">
                  <c:v>2918</c:v>
                </c:pt>
                <c:pt idx="2">
                  <c:v>1314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4463360"/>
        <c:axId val="152854912"/>
        <c:axId val="0"/>
      </c:bar3DChart>
      <c:catAx>
        <c:axId val="1244633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Levels of Undernourishment in scale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crossAx val="152854912"/>
        <c:crosses val="autoZero"/>
        <c:auto val="1"/>
        <c:lblAlgn val="ctr"/>
        <c:lblOffset val="100"/>
        <c:noMultiLvlLbl val="0"/>
      </c:catAx>
      <c:valAx>
        <c:axId val="15285491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of children admitted at OTP,TSFP &amp; SC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44633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HDDS &amp; Food groups consumed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5960561924578083"/>
          <c:y val="0.13164613856862878"/>
          <c:w val="0.37047910461969458"/>
          <c:h val="0.7251709772781871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Sheet1!$R$2</c:f>
              <c:strCache>
                <c:ptCount val="1"/>
                <c:pt idx="0">
                  <c:v>Score</c:v>
                </c:pt>
              </c:strCache>
            </c:strRef>
          </c:tx>
          <c:invertIfNegative val="0"/>
          <c:cat>
            <c:strRef>
              <c:f>Sheet1!$Q$3:$Q$5</c:f>
              <c:strCache>
                <c:ptCount val="3"/>
                <c:pt idx="0">
                  <c:v>0-4 food groups-poor</c:v>
                </c:pt>
                <c:pt idx="1">
                  <c:v>5-8 food groups-moderate FS</c:v>
                </c:pt>
                <c:pt idx="2">
                  <c:v>9-12 food groups-food secure</c:v>
                </c:pt>
              </c:strCache>
            </c:strRef>
          </c:cat>
          <c:val>
            <c:numRef>
              <c:f>Sheet1!$R$3:$R$5</c:f>
              <c:numCache>
                <c:formatCode>General</c:formatCode>
                <c:ptCount val="3"/>
                <c:pt idx="0">
                  <c:v>13</c:v>
                </c:pt>
                <c:pt idx="1">
                  <c:v>46</c:v>
                </c:pt>
                <c:pt idx="2">
                  <c:v>17</c:v>
                </c:pt>
              </c:numCache>
            </c:numRef>
          </c:val>
        </c:ser>
        <c:ser>
          <c:idx val="1"/>
          <c:order val="1"/>
          <c:tx>
            <c:strRef>
              <c:f>Sheet1!$S$2</c:f>
              <c:strCache>
                <c:ptCount val="1"/>
                <c:pt idx="0">
                  <c:v>% change</c:v>
                </c:pt>
              </c:strCache>
            </c:strRef>
          </c:tx>
          <c:invertIfNegative val="0"/>
          <c:cat>
            <c:strRef>
              <c:f>Sheet1!$Q$3:$Q$5</c:f>
              <c:strCache>
                <c:ptCount val="3"/>
                <c:pt idx="0">
                  <c:v>0-4 food groups-poor</c:v>
                </c:pt>
                <c:pt idx="1">
                  <c:v>5-8 food groups-moderate FS</c:v>
                </c:pt>
                <c:pt idx="2">
                  <c:v>9-12 food groups-food secure</c:v>
                </c:pt>
              </c:strCache>
            </c:strRef>
          </c:cat>
          <c:val>
            <c:numRef>
              <c:f>Sheet1!$S$3:$S$5</c:f>
              <c:numCache>
                <c:formatCode>0</c:formatCode>
                <c:ptCount val="3"/>
                <c:pt idx="0">
                  <c:v>17.105263157894736</c:v>
                </c:pt>
                <c:pt idx="1">
                  <c:v>60.526315789473685</c:v>
                </c:pt>
                <c:pt idx="2">
                  <c:v>22.368421052631579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809920"/>
        <c:axId val="161811456"/>
      </c:barChart>
      <c:catAx>
        <c:axId val="161809920"/>
        <c:scaling>
          <c:orientation val="minMax"/>
        </c:scaling>
        <c:delete val="0"/>
        <c:axPos val="l"/>
        <c:majorTickMark val="none"/>
        <c:minorTickMark val="none"/>
        <c:tickLblPos val="nextTo"/>
        <c:crossAx val="161811456"/>
        <c:crosses val="autoZero"/>
        <c:auto val="1"/>
        <c:lblAlgn val="ctr"/>
        <c:lblOffset val="100"/>
        <c:noMultiLvlLbl val="0"/>
      </c:catAx>
      <c:valAx>
        <c:axId val="161811456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crossAx val="1618099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/>
          <a:lstStyle>
            <a:lvl1pPr algn="r">
              <a:defRPr sz="1200"/>
            </a:lvl1pPr>
          </a:lstStyle>
          <a:p>
            <a:fld id="{5AB0B1C8-1D43-ED44-9160-E60EDD9D8249}" type="datetimeFigureOut">
              <a:rPr lang="en-US" smtClean="0"/>
              <a:pPr/>
              <a:t>4/24/2016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2153" tIns="46077" rIns="92153" bIns="46077" rtlCol="0" anchor="b"/>
          <a:lstStyle>
            <a:lvl1pPr algn="r">
              <a:defRPr sz="1200"/>
            </a:lvl1pPr>
          </a:lstStyle>
          <a:p>
            <a:fld id="{9F8D0BDD-AEF8-3B43-9712-A6AD8C6381E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1142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0A6721F9-5755-7046-82BC-2785156EF7C7}" type="datetimeFigureOut">
              <a:rPr lang="en-US" smtClean="0"/>
              <a:pPr/>
              <a:t>4/24/2016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53" tIns="46077" rIns="92153" bIns="4607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109C4A8-DC41-BE44-9C68-E39E2023EBD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483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9C4A8-DC41-BE44-9C68-E39E2023EBD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02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Austin/Desktop/Concern%20PPT/Cover%207.wmf" TargetMode="External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Austin/Desktop/Concern%20PPT/Background_Panel_Green&amp;Biscuit.wmf" TargetMode="External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Relationship Id="rId5" Type="http://schemas.openxmlformats.org/officeDocument/2006/relationships/image" Target="file://localhost/Macintosh%20HD/Users/Austin/%E2%80%A2%20Current/Concern%20PPT/concern_logo.wmf" TargetMode="External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Relationship Id="rId6" Type="http://schemas.openxmlformats.org/officeDocument/2006/relationships/image" Target="file://localhost/Macintosh%20HD/Users/Austin/%E2%80%A2%20Current/Concern%20PPT/concern_logo.wmf" TargetMode="External"/><Relationship Id="rId5" Type="http://schemas.openxmlformats.org/officeDocument/2006/relationships/image" Target="../media/image3.wmf"/><Relationship Id="rId4" Type="http://schemas.openxmlformats.org/officeDocument/2006/relationships/image" Target="file://localhost/Users/Austin/Desktop/Concern%20PPT/Background_Panel_Green&amp;Biscuit.wmf" TargetMode="Externa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Relationship Id="rId4" Type="http://schemas.openxmlformats.org/officeDocument/2006/relationships/image" Target="file://localhost/Macintosh%20HD/Users/Austin/%E2%80%A2%20Current/Concern%20PPT/concern_logo.wmf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ver 7.wmf" descr="/Users/Austin/Desktop/Concern PPT/Cover 7.wmf"/>
          <p:cNvPicPr>
            <a:picLocks noChangeAspect="1"/>
          </p:cNvPicPr>
          <p:nvPr userDrawn="1"/>
        </p:nvPicPr>
        <p:blipFill>
          <a:blip r:embed="rId2" r:link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66700"/>
            <a:ext cx="8674100" cy="6324600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3635896" y="5301208"/>
            <a:ext cx="3384177" cy="43259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lang="ga-IE" sz="1600" kern="1200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defRPr>
            </a:lvl1pPr>
            <a:lvl2pPr>
              <a:defRPr lang="ga-IE" sz="1600" kern="1200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defRPr>
            </a:lvl2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635896" y="4365104"/>
            <a:ext cx="4536504" cy="360040"/>
          </a:xfrm>
          <a:prstGeom prst="rect">
            <a:avLst/>
          </a:prstGeom>
        </p:spPr>
        <p:txBody>
          <a:bodyPr vert="horz"/>
          <a:lstStyle>
            <a:lvl1pPr marL="0" indent="0" algn="l">
              <a:buFontTx/>
              <a:buNone/>
              <a:defRPr lang="ga-IE" sz="2000" kern="1200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defRPr>
            </a:lvl1pPr>
            <a:lvl2pPr marL="457200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lang="ga-IE" sz="2000" b="1" kern="1200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defRPr>
            </a:lvl2pPr>
            <a:lvl3pPr marL="914400" indent="0" algn="l">
              <a:buFontTx/>
              <a:buNone/>
              <a:defRPr lang="ga-IE" sz="1600" kern="1200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defRPr>
            </a:lvl3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635896" y="4725144"/>
            <a:ext cx="4536504" cy="36036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lang="ga-IE" sz="2000" b="1" kern="1200" dirty="0" smtClean="0">
                <a:solidFill>
                  <a:schemeClr val="bg1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107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ackground_Panel_Green&amp;Biscuit.wmf" descr="/Users/Austin/Desktop/Concern PPT/Background_Panel_Green&amp;Biscuit.wmf"/>
          <p:cNvPicPr>
            <a:picLocks noChangeAspect="1"/>
          </p:cNvPicPr>
          <p:nvPr userDrawn="1"/>
        </p:nvPicPr>
        <p:blipFill>
          <a:blip r:embed="rId2" r:link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88640"/>
            <a:ext cx="8724900" cy="5765800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8" y="1628800"/>
            <a:ext cx="5472608" cy="4176464"/>
          </a:xfrm>
          <a:prstGeom prst="rect">
            <a:avLst/>
          </a:prstGeom>
        </p:spPr>
        <p:txBody>
          <a:bodyPr vert="horz" anchor="ctr"/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lang="ga-IE" sz="2000" b="0" kern="120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86000" indent="-234000">
              <a:lnSpc>
                <a:spcPct val="120000"/>
              </a:lnSpc>
              <a:spcBef>
                <a:spcPts val="0"/>
              </a:spcBef>
              <a:defRPr lang="ga-IE" sz="1800" b="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810900" indent="-342900">
              <a:lnSpc>
                <a:spcPct val="120000"/>
              </a:lnSpc>
              <a:spcBef>
                <a:spcPts val="0"/>
              </a:spcBef>
              <a:defRPr lang="ga-IE" sz="2000" b="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206900" indent="-342900">
              <a:lnSpc>
                <a:spcPct val="120000"/>
              </a:lnSpc>
              <a:spcBef>
                <a:spcPts val="0"/>
              </a:spcBef>
              <a:defRPr lang="ga-IE" sz="2000" b="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342800" indent="-234000">
              <a:lnSpc>
                <a:spcPct val="120000"/>
              </a:lnSpc>
              <a:spcBef>
                <a:spcPts val="0"/>
              </a:spcBef>
              <a:buFont typeface="Lucida Grande"/>
              <a:buChar char="-"/>
              <a:defRPr sz="2000"/>
            </a:lvl5pPr>
          </a:lstStyle>
          <a:p>
            <a:pPr lvl="0"/>
            <a:r>
              <a:rPr lang="ga-IE" dirty="0" smtClean="0"/>
              <a:t>Click to edit Master text styles</a:t>
            </a:r>
          </a:p>
          <a:p>
            <a:pPr marL="667800" lvl="2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§"/>
            </a:pPr>
            <a:r>
              <a:rPr lang="ga-IE" dirty="0" smtClean="0"/>
              <a:t>Second level</a:t>
            </a:r>
          </a:p>
          <a:p>
            <a:pPr marL="864000" lvl="3" indent="2340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/>
              <a:buChar char="–"/>
            </a:pPr>
            <a:r>
              <a:rPr lang="ga-IE" dirty="0" smtClean="0"/>
              <a:t>Third level</a:t>
            </a:r>
          </a:p>
          <a:p>
            <a:pPr marL="1098000" lvl="3" indent="-234000" algn="l" rtl="0" eaLnBrk="0" fontAlgn="base" hangingPunct="0">
              <a:spcBef>
                <a:spcPct val="0"/>
              </a:spcBef>
              <a:spcAft>
                <a:spcPct val="0"/>
              </a:spcAft>
              <a:buFont typeface="Lucida Grande"/>
              <a:buChar char="∗"/>
            </a:pPr>
            <a:r>
              <a:rPr lang="ga-IE" dirty="0" smtClean="0"/>
              <a:t>Fourth level</a:t>
            </a:r>
          </a:p>
          <a:p>
            <a:pPr lvl="4"/>
            <a:r>
              <a:rPr lang="ga-IE" dirty="0" smtClean="0"/>
              <a:t>Fifth level</a:t>
            </a:r>
            <a:endParaRPr lang="en-US" dirty="0"/>
          </a:p>
        </p:txBody>
      </p:sp>
      <p:pic>
        <p:nvPicPr>
          <p:cNvPr id="11" name="Picture 7" descr="Macintosh HD:Users:Austin:• Current:Concern PPT:concern_logo.wmf"/>
          <p:cNvPicPr>
            <a:picLocks noChangeAspect="1" noChangeArrowheads="1"/>
          </p:cNvPicPr>
          <p:nvPr userDrawn="1"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146800"/>
            <a:ext cx="1597025" cy="54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23528" y="6237312"/>
            <a:ext cx="5912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 dirty="0" smtClean="0">
                <a:latin typeface="Arial"/>
                <a:cs typeface="Arial"/>
              </a:rPr>
              <a:t>Induction – Food, Income and Markets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7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ncern_title_bar.wm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5877272"/>
            <a:ext cx="8724900" cy="876300"/>
          </a:xfrm>
          <a:prstGeom prst="rect">
            <a:avLst/>
          </a:prstGeom>
        </p:spPr>
      </p:pic>
      <p:pic>
        <p:nvPicPr>
          <p:cNvPr id="4" name="Background_Panel_Green&amp;Biscuit.wmf" descr="/Users/Austin/Desktop/Concern PPT/Background_Panel_Green&amp;Biscuit.wmf"/>
          <p:cNvPicPr>
            <a:picLocks noChangeAspect="1"/>
          </p:cNvPicPr>
          <p:nvPr userDrawn="1"/>
        </p:nvPicPr>
        <p:blipFill rotWithShape="1">
          <a:blip r:embed="rId3" r:link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015"/>
          <a:stretch/>
        </p:blipFill>
        <p:spPr>
          <a:xfrm>
            <a:off x="203200" y="188640"/>
            <a:ext cx="8724900" cy="12676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066130"/>
          </a:xfrm>
          <a:prstGeom prst="rect">
            <a:avLst/>
          </a:prstGeom>
        </p:spPr>
        <p:txBody>
          <a:bodyPr vert="horz" anchor="ctr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28" y="1484784"/>
            <a:ext cx="5472608" cy="4320480"/>
          </a:xfrm>
          <a:prstGeom prst="rect">
            <a:avLst/>
          </a:prstGeom>
        </p:spPr>
        <p:txBody>
          <a:bodyPr vert="horz" anchor="ctr"/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lang="ga-IE" sz="2000" b="0" kern="120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86000" indent="-234000">
              <a:lnSpc>
                <a:spcPct val="120000"/>
              </a:lnSpc>
              <a:spcBef>
                <a:spcPts val="0"/>
              </a:spcBef>
              <a:defRPr lang="ga-IE" sz="1800" b="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810900" indent="-342900">
              <a:lnSpc>
                <a:spcPct val="120000"/>
              </a:lnSpc>
              <a:spcBef>
                <a:spcPts val="0"/>
              </a:spcBef>
              <a:defRPr lang="ga-IE" sz="2000" b="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206900" indent="-342900">
              <a:lnSpc>
                <a:spcPct val="120000"/>
              </a:lnSpc>
              <a:spcBef>
                <a:spcPts val="0"/>
              </a:spcBef>
              <a:defRPr lang="ga-IE" sz="2000" b="0" dirty="0" smtClean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342800" indent="-234000">
              <a:lnSpc>
                <a:spcPct val="120000"/>
              </a:lnSpc>
              <a:spcBef>
                <a:spcPts val="0"/>
              </a:spcBef>
              <a:buFont typeface="Lucida Grande"/>
              <a:buChar char="-"/>
              <a:defRPr sz="2000"/>
            </a:lvl5pPr>
          </a:lstStyle>
          <a:p>
            <a:pPr lvl="0"/>
            <a:r>
              <a:rPr lang="ga-IE" dirty="0" smtClean="0"/>
              <a:t>Click to edit Master text styles</a:t>
            </a:r>
          </a:p>
          <a:p>
            <a:pPr marL="667800" lvl="2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§"/>
            </a:pPr>
            <a:r>
              <a:rPr lang="ga-IE" dirty="0" smtClean="0"/>
              <a:t>Second level</a:t>
            </a:r>
          </a:p>
          <a:p>
            <a:pPr marL="864000" lvl="3" indent="2340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Lucida Grande"/>
              <a:buChar char="–"/>
            </a:pPr>
            <a:r>
              <a:rPr lang="ga-IE" dirty="0" smtClean="0"/>
              <a:t>Third level</a:t>
            </a:r>
          </a:p>
          <a:p>
            <a:pPr marL="1098000" lvl="3" indent="-234000" algn="l" rtl="0" eaLnBrk="0" fontAlgn="base" hangingPunct="0">
              <a:spcBef>
                <a:spcPct val="0"/>
              </a:spcBef>
              <a:spcAft>
                <a:spcPct val="0"/>
              </a:spcAft>
              <a:buFont typeface="Lucida Grande"/>
              <a:buChar char="∗"/>
            </a:pPr>
            <a:r>
              <a:rPr lang="ga-IE" dirty="0" smtClean="0"/>
              <a:t>Fourth level</a:t>
            </a:r>
          </a:p>
          <a:p>
            <a:pPr lvl="4"/>
            <a:r>
              <a:rPr lang="ga-IE" dirty="0" smtClean="0"/>
              <a:t>Fifth level</a:t>
            </a:r>
            <a:endParaRPr lang="en-US" dirty="0"/>
          </a:p>
        </p:txBody>
      </p:sp>
      <p:pic>
        <p:nvPicPr>
          <p:cNvPr id="7" name="Picture 7" descr="Macintosh HD:Users:Austin:• Current:Concern PPT:concern_logo.wmf"/>
          <p:cNvPicPr>
            <a:picLocks noChangeAspect="1" noChangeArrowheads="1"/>
          </p:cNvPicPr>
          <p:nvPr userDrawn="1"/>
        </p:nvPicPr>
        <p:blipFill>
          <a:blip r:embed="rId5" r:link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056014"/>
            <a:ext cx="1597025" cy="54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6165850"/>
            <a:ext cx="6480175" cy="3587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lang="ga-IE" sz="1200" kern="1200" dirty="0" smtClean="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 lvl="0"/>
            <a:r>
              <a:rPr lang="en-US" dirty="0" smtClean="0"/>
              <a:t>Induction – Food, Income and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88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ncern_title_bar.wmf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5877272"/>
            <a:ext cx="8724900" cy="876300"/>
          </a:xfrm>
          <a:prstGeom prst="rect">
            <a:avLst/>
          </a:prstGeom>
        </p:spPr>
      </p:pic>
      <p:pic>
        <p:nvPicPr>
          <p:cNvPr id="6" name="Picture 7" descr="Macintosh HD:Users:Austin:• Current:Concern PPT:concern_logo.wmf"/>
          <p:cNvPicPr>
            <a:picLocks noChangeAspect="1" noChangeArrowheads="1"/>
          </p:cNvPicPr>
          <p:nvPr userDrawn="1"/>
        </p:nvPicPr>
        <p:blipFill>
          <a:blip r:embed="rId3" r:link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056014"/>
            <a:ext cx="1597025" cy="54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6454593"/>
            <a:ext cx="6480175" cy="2867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lang="ga-IE" sz="1200" kern="1200" baseline="0" dirty="0" smtClean="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 lvl="0"/>
            <a:r>
              <a:rPr lang="en-US" dirty="0" smtClean="0"/>
              <a:t>Induction – Food, Income and Markets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7544" y="6042534"/>
            <a:ext cx="6480720" cy="360000"/>
          </a:xfrm>
          <a:prstGeom prst="rect">
            <a:avLst/>
          </a:prstGeom>
        </p:spPr>
        <p:txBody>
          <a:bodyPr vert="horz"/>
          <a:lstStyle>
            <a:lvl1pPr>
              <a:defRPr sz="1800">
                <a:solidFill>
                  <a:srgbClr val="00734A"/>
                </a:solidFill>
              </a:defRPr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4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688" r:id="rId3"/>
    <p:sldLayoutId id="2147483689" r:id="rId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8000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8000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8000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80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>
              <a:lumMod val="50000"/>
            </a:schemeClr>
          </a:solidFill>
          <a:latin typeface="Arial" charset="0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 kern="1200">
          <a:solidFill>
            <a:schemeClr val="bg1">
              <a:lumMod val="50000"/>
            </a:schemeClr>
          </a:solidFill>
          <a:latin typeface="Arial" charset="0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>
              <a:lumMod val="50000"/>
            </a:schemeClr>
          </a:solidFill>
          <a:latin typeface="Arial" charset="0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>
              <a:lumMod val="50000"/>
            </a:schemeClr>
          </a:solidFill>
          <a:latin typeface="Arial" charset="0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3635896" y="5445224"/>
            <a:ext cx="3384177" cy="432048"/>
          </a:xfrm>
        </p:spPr>
        <p:txBody>
          <a:bodyPr/>
          <a:lstStyle/>
          <a:p>
            <a:r>
              <a:rPr lang="en-US" b="1" dirty="0" smtClean="0">
                <a:latin typeface="Gill Sans MT" panose="020B0502020104020203" pitchFamily="34" charset="0"/>
              </a:rPr>
              <a:t>26</a:t>
            </a:r>
            <a:r>
              <a:rPr lang="en-US" b="1" baseline="30000" dirty="0" smtClean="0">
                <a:latin typeface="Gill Sans MT" panose="020B0502020104020203" pitchFamily="34" charset="0"/>
              </a:rPr>
              <a:t>th</a:t>
            </a:r>
            <a:r>
              <a:rPr lang="en-US" b="1" dirty="0" smtClean="0">
                <a:latin typeface="Gill Sans MT" panose="020B0502020104020203" pitchFamily="34" charset="0"/>
              </a:rPr>
              <a:t> – 28</a:t>
            </a:r>
            <a:r>
              <a:rPr lang="en-US" b="1" baseline="30000" dirty="0" smtClean="0">
                <a:latin typeface="Gill Sans MT" panose="020B0502020104020203" pitchFamily="34" charset="0"/>
              </a:rPr>
              <a:t>th</a:t>
            </a:r>
            <a:r>
              <a:rPr lang="en-US" b="1" dirty="0" smtClean="0">
                <a:latin typeface="Gill Sans MT" panose="020B0502020104020203" pitchFamily="34" charset="0"/>
              </a:rPr>
              <a:t> April 2016</a:t>
            </a:r>
            <a:endParaRPr lang="en-US" b="1" dirty="0">
              <a:latin typeface="Gill Sans MT" panose="020B0502020104020203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635896" y="4149080"/>
            <a:ext cx="4536504" cy="360040"/>
          </a:xfrm>
        </p:spPr>
        <p:txBody>
          <a:bodyPr/>
          <a:lstStyle/>
          <a:p>
            <a:r>
              <a:rPr lang="en-US" sz="2400" dirty="0" smtClean="0">
                <a:latin typeface="Gill Sans MT" panose="020B0502020104020203" pitchFamily="34" charset="0"/>
              </a:rPr>
              <a:t>A Presentation </a:t>
            </a:r>
            <a:r>
              <a:rPr lang="en-US" sz="2400" dirty="0" smtClean="0">
                <a:latin typeface="Gill Sans MT" panose="020B0502020104020203" pitchFamily="34" charset="0"/>
              </a:rPr>
              <a:t>to:</a:t>
            </a:r>
            <a:endParaRPr lang="en-US" sz="2400" dirty="0">
              <a:latin typeface="Gill Sans MT" panose="020B0502020104020203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491880" y="4581128"/>
            <a:ext cx="4680520" cy="864096"/>
          </a:xfrm>
        </p:spPr>
        <p:txBody>
          <a:bodyPr/>
          <a:lstStyle/>
          <a:p>
            <a:r>
              <a:rPr lang="en-US" sz="2400" dirty="0" smtClean="0">
                <a:latin typeface="Gill Sans MT" panose="020B0502020104020203" pitchFamily="34" charset="0"/>
              </a:rPr>
              <a:t>06</a:t>
            </a:r>
            <a:r>
              <a:rPr lang="en-US" sz="2400" baseline="30000" dirty="0" smtClean="0">
                <a:latin typeface="Gill Sans MT" panose="020B0502020104020203" pitchFamily="34" charset="0"/>
              </a:rPr>
              <a:t>th</a:t>
            </a:r>
            <a:r>
              <a:rPr lang="en-US" sz="2400" dirty="0" smtClean="0">
                <a:latin typeface="Gill Sans MT" panose="020B0502020104020203" pitchFamily="34" charset="0"/>
              </a:rPr>
              <a:t> Quarterly Review Meeting </a:t>
            </a:r>
          </a:p>
          <a:p>
            <a:r>
              <a:rPr lang="en-US" sz="2400" dirty="0" smtClean="0">
                <a:latin typeface="Gill Sans MT" panose="020B0502020104020203" pitchFamily="34" charset="0"/>
              </a:rPr>
              <a:t>Aweil Grand Hotel, </a:t>
            </a:r>
            <a:r>
              <a:rPr lang="en-US" sz="2400" dirty="0" smtClean="0">
                <a:latin typeface="Gill Sans MT" panose="020B0502020104020203" pitchFamily="34" charset="0"/>
              </a:rPr>
              <a:t>Aweil </a:t>
            </a:r>
            <a:endParaRPr lang="en-US" sz="2400" dirty="0">
              <a:latin typeface="Gill Sans MT" panose="020B0502020104020203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282981"/>
            <a:ext cx="2584768" cy="1738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42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IE" sz="3600" dirty="0" smtClean="0">
                <a:latin typeface="Gill Sans MT" panose="020B0502020104020203" pitchFamily="34" charset="0"/>
                <a:ea typeface="Times New Roman"/>
                <a:cs typeface="+mn-cs"/>
              </a:rPr>
              <a:t> </a:t>
            </a:r>
            <a:r>
              <a:rPr lang="en-IE" dirty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Progress made last quarter:</a:t>
            </a:r>
            <a:endParaRPr lang="en-IE" dirty="0">
              <a:solidFill>
                <a:schemeClr val="bg2"/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605657" y="6136828"/>
            <a:ext cx="3024337" cy="358775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  Presentation to 06</a:t>
            </a:r>
            <a:r>
              <a:rPr lang="en-US" baseline="30000" dirty="0">
                <a:latin typeface="Gill Sans MT" panose="020B0502020104020203" pitchFamily="34" charset="0"/>
              </a:rPr>
              <a:t>th</a:t>
            </a:r>
            <a:r>
              <a:rPr lang="en-US" dirty="0">
                <a:latin typeface="Gill Sans MT" panose="020B0502020104020203" pitchFamily="34" charset="0"/>
              </a:rPr>
              <a:t> QRM – April 2016</a:t>
            </a:r>
            <a:endParaRPr lang="en-US" dirty="0">
              <a:latin typeface="Gill Sans MT" panose="020B0502020104020203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619787"/>
            <a:ext cx="8640960" cy="160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51520" y="1412776"/>
            <a:ext cx="8640960" cy="4464496"/>
          </a:xfr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627063" indent="-271463"/>
            <a:r>
              <a:rPr lang="en-IE" sz="1600" b="1" i="1" u="sng" dirty="0" smtClean="0">
                <a:latin typeface="Gill Sans MT" panose="020B0502020104020203" pitchFamily="34" charset="0"/>
              </a:rPr>
              <a:t>Criteria </a:t>
            </a:r>
            <a:r>
              <a:rPr lang="en-IE" sz="1600" b="1" i="1" u="sng" dirty="0">
                <a:latin typeface="Gill Sans MT" panose="020B0502020104020203" pitchFamily="34" charset="0"/>
              </a:rPr>
              <a:t>for selection of Lead </a:t>
            </a:r>
            <a:r>
              <a:rPr lang="en-IE" sz="1600" b="1" i="1" u="sng" dirty="0" smtClean="0">
                <a:latin typeface="Gill Sans MT" panose="020B0502020104020203" pitchFamily="34" charset="0"/>
              </a:rPr>
              <a:t>Mother continued…</a:t>
            </a:r>
            <a:endParaRPr lang="en-IE" sz="1600" b="1" i="1" u="sng" dirty="0">
              <a:latin typeface="Gill Sans MT" panose="020B0502020104020203" pitchFamily="34" charset="0"/>
            </a:endParaRP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Should </a:t>
            </a:r>
            <a:r>
              <a:rPr lang="en-IE" sz="1600" dirty="0">
                <a:latin typeface="Gill Sans MT" panose="020B0502020104020203" pitchFamily="34" charset="0"/>
              </a:rPr>
              <a:t>be energetic young mother at age of 30-35 years old;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Should be </a:t>
            </a:r>
            <a:r>
              <a:rPr lang="en-IE" sz="1600" dirty="0">
                <a:latin typeface="Gill Sans MT" panose="020B0502020104020203" pitchFamily="34" charset="0"/>
              </a:rPr>
              <a:t>hard working to ensure </a:t>
            </a:r>
            <a:r>
              <a:rPr lang="en-IE" sz="1600" dirty="0" smtClean="0">
                <a:latin typeface="Gill Sans MT" panose="020B0502020104020203" pitchFamily="34" charset="0"/>
              </a:rPr>
              <a:t>adoption &amp; promotion </a:t>
            </a:r>
            <a:r>
              <a:rPr lang="en-IE" sz="1600" dirty="0">
                <a:latin typeface="Gill Sans MT" panose="020B0502020104020203" pitchFamily="34" charset="0"/>
              </a:rPr>
              <a:t>of improve food &amp; nutrition security messages;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Able </a:t>
            </a:r>
            <a:r>
              <a:rPr lang="en-IE" sz="1600" dirty="0">
                <a:latin typeface="Gill Sans MT" panose="020B0502020104020203" pitchFamily="34" charset="0"/>
              </a:rPr>
              <a:t>to mobilise both men </a:t>
            </a:r>
            <a:r>
              <a:rPr lang="en-IE" sz="1600" dirty="0" smtClean="0">
                <a:latin typeface="Gill Sans MT" panose="020B0502020104020203" pitchFamily="34" charset="0"/>
              </a:rPr>
              <a:t>&amp; women </a:t>
            </a:r>
            <a:r>
              <a:rPr lang="en-IE" sz="1600" dirty="0">
                <a:latin typeface="Gill Sans MT" panose="020B0502020104020203" pitchFamily="34" charset="0"/>
              </a:rPr>
              <a:t>to attend training sessions on integrated food </a:t>
            </a:r>
            <a:r>
              <a:rPr lang="en-IE" sz="1600" dirty="0" smtClean="0">
                <a:latin typeface="Gill Sans MT" panose="020B0502020104020203" pitchFamily="34" charset="0"/>
              </a:rPr>
              <a:t>&amp; nutrition </a:t>
            </a:r>
            <a:r>
              <a:rPr lang="en-IE" sz="1600" dirty="0">
                <a:latin typeface="Gill Sans MT" panose="020B0502020104020203" pitchFamily="34" charset="0"/>
              </a:rPr>
              <a:t>security, hygiene and health education;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Should be able to form mother to mother support group for both lactating and pregnant women in the community;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Should be able to participate in vaccination </a:t>
            </a:r>
            <a:r>
              <a:rPr lang="en-IE" sz="1600" dirty="0" smtClean="0">
                <a:latin typeface="Gill Sans MT" panose="020B0502020104020203" pitchFamily="34" charset="0"/>
              </a:rPr>
              <a:t>&amp; immunization </a:t>
            </a:r>
            <a:r>
              <a:rPr lang="en-IE" sz="1600" dirty="0">
                <a:latin typeface="Gill Sans MT" panose="020B0502020104020203" pitchFamily="34" charset="0"/>
              </a:rPr>
              <a:t>campaigns for children, women and girls in the community;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Willing to implement all requires conditions of being a lead mother by constructing latrine, rubbish pit, cloth hanger, hand washing container and utensil tray.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Be able to establish back yard vegetable garden for demonstration to mother to mother support group members;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Should be knowledgeable in conducting cooking demonstration and food processing aspects</a:t>
            </a:r>
            <a:r>
              <a:rPr lang="en-IE" sz="1600" dirty="0" smtClean="0">
                <a:latin typeface="Gill Sans MT" panose="020B0502020104020203" pitchFamily="34" charset="0"/>
              </a:rPr>
              <a:t>; </a:t>
            </a:r>
            <a:endParaRPr lang="en-IE" sz="1800" dirty="0">
              <a:latin typeface="Gill Sans MT" panose="020B0502020104020203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834" y="5928866"/>
            <a:ext cx="1133475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87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IE" sz="3600" dirty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Progress made last quarter:</a:t>
            </a:r>
            <a:endParaRPr lang="en-IE" dirty="0">
              <a:solidFill>
                <a:schemeClr val="bg2"/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625253" y="6296620"/>
            <a:ext cx="3024337" cy="358775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  Presentation to 06</a:t>
            </a:r>
            <a:r>
              <a:rPr lang="en-US" baseline="30000" dirty="0">
                <a:latin typeface="Gill Sans MT" panose="020B0502020104020203" pitchFamily="34" charset="0"/>
              </a:rPr>
              <a:t>th</a:t>
            </a:r>
            <a:r>
              <a:rPr lang="en-US" dirty="0">
                <a:latin typeface="Gill Sans MT" panose="020B0502020104020203" pitchFamily="34" charset="0"/>
              </a:rPr>
              <a:t> QRM – April 2016</a:t>
            </a:r>
            <a:endParaRPr lang="en-US" dirty="0">
              <a:latin typeface="Gill Sans MT" panose="020B0502020104020203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16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619787"/>
            <a:ext cx="8640960" cy="160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51520" y="1412776"/>
            <a:ext cx="8640960" cy="4464496"/>
          </a:xfr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IE" sz="1600" b="1" u="sng" dirty="0" smtClean="0">
                <a:latin typeface="Gill Sans MT" panose="020B0502020104020203" pitchFamily="34" charset="0"/>
              </a:rPr>
              <a:t>Role </a:t>
            </a:r>
            <a:r>
              <a:rPr lang="en-IE" sz="1600" b="1" u="sng" dirty="0">
                <a:latin typeface="Gill Sans MT" panose="020B0502020104020203" pitchFamily="34" charset="0"/>
              </a:rPr>
              <a:t>and Responsibility of Lead Mother in the </a:t>
            </a:r>
            <a:r>
              <a:rPr lang="en-IE" sz="1600" b="1" u="sng" dirty="0" smtClean="0">
                <a:latin typeface="Gill Sans MT" panose="020B0502020104020203" pitchFamily="34" charset="0"/>
              </a:rPr>
              <a:t>Community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She facilitates community mobilization &amp; outreach  </a:t>
            </a:r>
            <a:r>
              <a:rPr lang="en-IE" sz="1600" dirty="0">
                <a:latin typeface="Gill Sans MT" panose="020B0502020104020203" pitchFamily="34" charset="0"/>
              </a:rPr>
              <a:t>for vaccination and immunization campaigns;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Lead Mother should </a:t>
            </a:r>
            <a:r>
              <a:rPr lang="en-IE" sz="1600" dirty="0">
                <a:latin typeface="Gill Sans MT" panose="020B0502020104020203" pitchFamily="34" charset="0"/>
              </a:rPr>
              <a:t>attend all training sessions designs by Concern Worldwide;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To </a:t>
            </a:r>
            <a:r>
              <a:rPr lang="en-IE" sz="1600" dirty="0">
                <a:latin typeface="Gill Sans MT" panose="020B0502020104020203" pitchFamily="34" charset="0"/>
              </a:rPr>
              <a:t>facilitate the formation </a:t>
            </a:r>
            <a:r>
              <a:rPr lang="en-IE" sz="1600" dirty="0" smtClean="0">
                <a:latin typeface="Gill Sans MT" panose="020B0502020104020203" pitchFamily="34" charset="0"/>
              </a:rPr>
              <a:t>&amp; training of M to M support </a:t>
            </a:r>
            <a:r>
              <a:rPr lang="en-IE" sz="1600" dirty="0">
                <a:latin typeface="Gill Sans MT" panose="020B0502020104020203" pitchFamily="34" charset="0"/>
              </a:rPr>
              <a:t>group in the community;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Conduct </a:t>
            </a:r>
            <a:r>
              <a:rPr lang="en-IE" sz="1600" dirty="0">
                <a:latin typeface="Gill Sans MT" panose="020B0502020104020203" pitchFamily="34" charset="0"/>
              </a:rPr>
              <a:t>hygiene </a:t>
            </a:r>
            <a:r>
              <a:rPr lang="en-IE" sz="1600" dirty="0" smtClean="0">
                <a:latin typeface="Gill Sans MT" panose="020B0502020104020203" pitchFamily="34" charset="0"/>
              </a:rPr>
              <a:t>&amp; health </a:t>
            </a:r>
            <a:r>
              <a:rPr lang="en-IE" sz="1600" dirty="0">
                <a:latin typeface="Gill Sans MT" panose="020B0502020104020203" pitchFamily="34" charset="0"/>
              </a:rPr>
              <a:t>training sessions to </a:t>
            </a:r>
            <a:r>
              <a:rPr lang="en-IE" sz="1600" dirty="0" smtClean="0">
                <a:latin typeface="Gill Sans MT" panose="020B0502020104020203" pitchFamily="34" charset="0"/>
              </a:rPr>
              <a:t>M to M support </a:t>
            </a:r>
            <a:r>
              <a:rPr lang="en-IE" sz="1600" dirty="0">
                <a:latin typeface="Gill Sans MT" panose="020B0502020104020203" pitchFamily="34" charset="0"/>
              </a:rPr>
              <a:t>group &amp; entire </a:t>
            </a:r>
            <a:r>
              <a:rPr lang="en-IE" sz="1600" dirty="0" smtClean="0">
                <a:latin typeface="Gill Sans MT" panose="020B0502020104020203" pitchFamily="34" charset="0"/>
              </a:rPr>
              <a:t>community;</a:t>
            </a:r>
            <a:endParaRPr lang="en-IE" sz="1600" dirty="0">
              <a:latin typeface="Gill Sans MT" panose="020B0502020104020203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To carry </a:t>
            </a:r>
            <a:r>
              <a:rPr lang="en-IE" sz="1600" dirty="0">
                <a:latin typeface="Gill Sans MT" panose="020B0502020104020203" pitchFamily="34" charset="0"/>
              </a:rPr>
              <a:t>out anthropometric measurement for under </a:t>
            </a:r>
            <a:r>
              <a:rPr lang="en-IE" sz="1600" dirty="0" smtClean="0">
                <a:latin typeface="Gill Sans MT" panose="020B0502020104020203" pitchFamily="34" charset="0"/>
              </a:rPr>
              <a:t>05 years </a:t>
            </a:r>
            <a:r>
              <a:rPr lang="en-IE" sz="1600" dirty="0">
                <a:latin typeface="Gill Sans MT" panose="020B0502020104020203" pitchFamily="34" charset="0"/>
              </a:rPr>
              <a:t>children </a:t>
            </a:r>
            <a:r>
              <a:rPr lang="en-IE" sz="1600" dirty="0" smtClean="0">
                <a:latin typeface="Gill Sans MT" panose="020B0502020104020203" pitchFamily="34" charset="0"/>
              </a:rPr>
              <a:t>&amp; ensure </a:t>
            </a:r>
            <a:r>
              <a:rPr lang="en-IE" sz="1600" dirty="0">
                <a:latin typeface="Gill Sans MT" panose="020B0502020104020203" pitchFamily="34" charset="0"/>
              </a:rPr>
              <a:t>referrals to health facility </a:t>
            </a:r>
            <a:r>
              <a:rPr lang="en-IE" sz="1600" dirty="0" smtClean="0">
                <a:latin typeface="Gill Sans MT" panose="020B0502020104020203" pitchFamily="34" charset="0"/>
              </a:rPr>
              <a:t>&amp; identify </a:t>
            </a:r>
            <a:r>
              <a:rPr lang="en-IE" sz="1600" dirty="0">
                <a:latin typeface="Gill Sans MT" panose="020B0502020104020203" pitchFamily="34" charset="0"/>
              </a:rPr>
              <a:t>children with other complications to seek clinical </a:t>
            </a:r>
            <a:r>
              <a:rPr lang="en-IE" sz="1600" dirty="0" smtClean="0">
                <a:latin typeface="Gill Sans MT" panose="020B0502020104020203" pitchFamily="34" charset="0"/>
              </a:rPr>
              <a:t>attention </a:t>
            </a:r>
            <a:r>
              <a:rPr lang="en-IE" sz="1600" dirty="0" smtClean="0">
                <a:latin typeface="Gill Sans MT" panose="020B0502020104020203" pitchFamily="34" charset="0"/>
              </a:rPr>
              <a:t>&amp; treatment;</a:t>
            </a:r>
            <a:endParaRPr lang="en-IE" sz="1600" dirty="0">
              <a:latin typeface="Gill Sans MT" panose="020B0502020104020203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Able to set up home backyard vegetable garden to act as learning point for </a:t>
            </a:r>
            <a:r>
              <a:rPr lang="en-IE" sz="1600" dirty="0" smtClean="0">
                <a:latin typeface="Gill Sans MT" panose="020B0502020104020203" pitchFamily="34" charset="0"/>
              </a:rPr>
              <a:t>rest </a:t>
            </a:r>
            <a:r>
              <a:rPr lang="en-IE" sz="1600" dirty="0">
                <a:latin typeface="Gill Sans MT" panose="020B0502020104020203" pitchFamily="34" charset="0"/>
              </a:rPr>
              <a:t>of group members;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Should conduct practical cooking demonstration for mother to mother support group</a:t>
            </a:r>
            <a:r>
              <a:rPr lang="en-IE" sz="1600" dirty="0" smtClean="0">
                <a:latin typeface="Gill Sans MT" panose="020B0502020104020203" pitchFamily="34" charset="0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Work in collaboration with County Health department and ICR team in close supervision of health facility;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Conduct her activity plan and follows the implementation schedules;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Able </a:t>
            </a:r>
            <a:r>
              <a:rPr lang="en-IE" sz="1600" dirty="0" smtClean="0">
                <a:latin typeface="Gill Sans MT" panose="020B0502020104020203" pitchFamily="34" charset="0"/>
              </a:rPr>
              <a:t>to </a:t>
            </a:r>
            <a:r>
              <a:rPr lang="en-IE" sz="1600" dirty="0">
                <a:latin typeface="Gill Sans MT" panose="020B0502020104020203" pitchFamily="34" charset="0"/>
              </a:rPr>
              <a:t>provide written report to </a:t>
            </a:r>
            <a:r>
              <a:rPr lang="en-IE" sz="1600" dirty="0" smtClean="0">
                <a:latin typeface="Gill Sans MT" panose="020B0502020104020203" pitchFamily="34" charset="0"/>
              </a:rPr>
              <a:t>project staff on </a:t>
            </a:r>
            <a:r>
              <a:rPr lang="en-IE" sz="1600" dirty="0">
                <a:latin typeface="Gill Sans MT" panose="020B0502020104020203" pitchFamily="34" charset="0"/>
              </a:rPr>
              <a:t>timely </a:t>
            </a:r>
            <a:r>
              <a:rPr lang="en-IE" sz="1600" dirty="0" smtClean="0">
                <a:latin typeface="Gill Sans MT" panose="020B0502020104020203" pitchFamily="34" charset="0"/>
              </a:rPr>
              <a:t>&amp; regular </a:t>
            </a:r>
            <a:r>
              <a:rPr lang="en-IE" sz="1600" dirty="0" smtClean="0">
                <a:latin typeface="Gill Sans MT" panose="020B0502020104020203" pitchFamily="34" charset="0"/>
              </a:rPr>
              <a:t>basis.</a:t>
            </a:r>
            <a:endParaRPr lang="en-IE" sz="1600" dirty="0">
              <a:latin typeface="Gill Sans MT" panose="020B0502020104020203" pitchFamily="34" charset="0"/>
            </a:endParaRPr>
          </a:p>
          <a:p>
            <a:pPr algn="just"/>
            <a:endParaRPr lang="en-IE" sz="1600" dirty="0">
              <a:latin typeface="Gill Sans MT" panose="020B0502020104020203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592" y="5877272"/>
            <a:ext cx="1321614" cy="90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743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IE" dirty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Progress made last quarter:</a:t>
            </a:r>
            <a:endParaRPr lang="en-IE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3528" y="1619787"/>
            <a:ext cx="8352928" cy="4113469"/>
          </a:xfrm>
        </p:spPr>
        <p:txBody>
          <a:bodyPr/>
          <a:lstStyle/>
          <a:p>
            <a:pPr lvl="1" indent="0">
              <a:buNone/>
            </a:pPr>
            <a:endParaRPr lang="en-IE" sz="1600" b="1" dirty="0" smtClean="0">
              <a:latin typeface="Gill Sans MT" panose="020B0502020104020203" pitchFamily="34" charset="0"/>
            </a:endParaRPr>
          </a:p>
          <a:p>
            <a:endParaRPr lang="en-IE" sz="1800" b="1" dirty="0" smtClean="0">
              <a:latin typeface="Gill Sans MT" panose="020B0502020104020203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IE" sz="1800" b="1" dirty="0" smtClean="0">
              <a:latin typeface="Gill Sans MT" panose="020B0502020104020203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IE" b="1" dirty="0">
              <a:latin typeface="Gill Sans MT" panose="020B0502020104020203" pitchFamily="34" charset="0"/>
            </a:endParaRPr>
          </a:p>
          <a:p>
            <a:endParaRPr lang="en-IE" sz="1800" b="1" dirty="0" smtClean="0">
              <a:latin typeface="Gill Sans MT" panose="020B05020201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677665" y="6264622"/>
            <a:ext cx="3024337" cy="358775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  Presentation to 06</a:t>
            </a:r>
            <a:r>
              <a:rPr lang="en-US" baseline="30000" dirty="0">
                <a:latin typeface="Gill Sans MT" panose="020B0502020104020203" pitchFamily="34" charset="0"/>
              </a:rPr>
              <a:t>th</a:t>
            </a:r>
            <a:r>
              <a:rPr lang="en-US" dirty="0">
                <a:latin typeface="Gill Sans MT" panose="020B0502020104020203" pitchFamily="34" charset="0"/>
              </a:rPr>
              <a:t> QRM – April 2016</a:t>
            </a:r>
            <a:endParaRPr lang="en-US" dirty="0">
              <a:latin typeface="Gill Sans MT" panose="020B0502020104020203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619787"/>
            <a:ext cx="8640960" cy="160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marL="342900" lvl="0" indent="-34290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</a:pPr>
            <a:endParaRPr lang="en-US" dirty="0" smtClean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1412776"/>
            <a:ext cx="8640960" cy="4278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>
                <a:latin typeface="Gill Sans MT" panose="020B0502020104020203" pitchFamily="34" charset="0"/>
              </a:rPr>
              <a:t>A total of </a:t>
            </a:r>
            <a:r>
              <a:rPr lang="en-US" sz="1600" b="1" dirty="0" smtClean="0">
                <a:latin typeface="Gill Sans MT" panose="020B0502020104020203" pitchFamily="34" charset="0"/>
              </a:rPr>
              <a:t>7,521 </a:t>
            </a:r>
            <a:r>
              <a:rPr lang="en-US" sz="1600" b="1" dirty="0" smtClean="0">
                <a:latin typeface="Gill Sans MT" panose="020B0502020104020203" pitchFamily="34" charset="0"/>
              </a:rPr>
              <a:t>children </a:t>
            </a:r>
            <a:r>
              <a:rPr lang="en-US" sz="1600" b="1" dirty="0">
                <a:latin typeface="Gill Sans MT" panose="020B0502020104020203" pitchFamily="34" charset="0"/>
              </a:rPr>
              <a:t>were screened </a:t>
            </a:r>
            <a:r>
              <a:rPr lang="en-US" sz="1600" b="1" dirty="0" smtClean="0">
                <a:latin typeface="Gill Sans MT" panose="020B0502020104020203" pitchFamily="34" charset="0"/>
              </a:rPr>
              <a:t>in THREE </a:t>
            </a:r>
            <a:r>
              <a:rPr lang="en-US" sz="1600" b="1" dirty="0">
                <a:latin typeface="Gill Sans MT" panose="020B0502020104020203" pitchFamily="34" charset="0"/>
              </a:rPr>
              <a:t>months of Jan, Feb and March 2016</a:t>
            </a:r>
            <a:endParaRPr lang="en-IE" sz="1600" dirty="0">
              <a:latin typeface="Gill Sans MT" panose="020B0502020104020203" pitchFamily="34" charset="0"/>
            </a:endParaRPr>
          </a:p>
          <a:p>
            <a:pPr lvl="0"/>
            <a:endParaRPr lang="en-US" sz="1600" dirty="0" smtClean="0">
              <a:latin typeface="Gill Sans MT" panose="020B0502020104020203" pitchFamily="34" charset="0"/>
            </a:endParaRPr>
          </a:p>
          <a:p>
            <a:pPr lvl="0"/>
            <a:r>
              <a:rPr lang="en-US" sz="1600" dirty="0" smtClean="0">
                <a:latin typeface="Gill Sans MT" panose="020B0502020104020203" pitchFamily="34" charset="0"/>
              </a:rPr>
              <a:t>MUAC  </a:t>
            </a:r>
            <a:r>
              <a:rPr lang="en-US" sz="1600" dirty="0">
                <a:latin typeface="Gill Sans MT" panose="020B0502020104020203" pitchFamily="34" charset="0"/>
              </a:rPr>
              <a:t>&lt; </a:t>
            </a:r>
            <a:r>
              <a:rPr lang="en-US" sz="1600" dirty="0" smtClean="0">
                <a:latin typeface="Gill Sans MT" panose="020B0502020104020203" pitchFamily="34" charset="0"/>
              </a:rPr>
              <a:t>11.5	Male – </a:t>
            </a:r>
            <a:r>
              <a:rPr lang="en-US" sz="1600" b="1" dirty="0" smtClean="0">
                <a:latin typeface="Gill Sans MT" panose="020B0502020104020203" pitchFamily="34" charset="0"/>
              </a:rPr>
              <a:t>297; </a:t>
            </a:r>
            <a:r>
              <a:rPr lang="en-US" sz="1600" dirty="0" smtClean="0">
                <a:latin typeface="Gill Sans MT" panose="020B0502020104020203" pitchFamily="34" charset="0"/>
              </a:rPr>
              <a:t>Female – </a:t>
            </a:r>
            <a:r>
              <a:rPr lang="en-US" sz="1600" b="1" dirty="0" smtClean="0">
                <a:latin typeface="Gill Sans MT" panose="020B0502020104020203" pitchFamily="34" charset="0"/>
              </a:rPr>
              <a:t>382; </a:t>
            </a:r>
            <a:endParaRPr lang="en-IE" sz="1600" dirty="0">
              <a:latin typeface="Gill Sans MT" panose="020B0502020104020203" pitchFamily="34" charset="0"/>
            </a:endParaRPr>
          </a:p>
          <a:p>
            <a:pPr lvl="0"/>
            <a:r>
              <a:rPr lang="en-US" sz="1600" dirty="0">
                <a:latin typeface="Gill Sans MT" panose="020B0502020104020203" pitchFamily="34" charset="0"/>
              </a:rPr>
              <a:t>MUAC &lt; </a:t>
            </a:r>
            <a:r>
              <a:rPr lang="en-US" sz="1600" dirty="0" smtClean="0">
                <a:latin typeface="Gill Sans MT" panose="020B0502020104020203" pitchFamily="34" charset="0"/>
              </a:rPr>
              <a:t>12.5	Male – 1,</a:t>
            </a:r>
            <a:r>
              <a:rPr lang="en-US" sz="1600" b="1" dirty="0" smtClean="0">
                <a:latin typeface="Gill Sans MT" panose="020B0502020104020203" pitchFamily="34" charset="0"/>
              </a:rPr>
              <a:t>292; </a:t>
            </a:r>
            <a:r>
              <a:rPr lang="en-US" sz="1600" dirty="0" smtClean="0">
                <a:latin typeface="Gill Sans MT" panose="020B0502020104020203" pitchFamily="34" charset="0"/>
              </a:rPr>
              <a:t>Female – </a:t>
            </a:r>
            <a:r>
              <a:rPr lang="en-US" sz="1600" b="1" dirty="0" smtClean="0">
                <a:latin typeface="Gill Sans MT" panose="020B0502020104020203" pitchFamily="34" charset="0"/>
              </a:rPr>
              <a:t>2,918; </a:t>
            </a:r>
            <a:endParaRPr lang="en-IE" sz="1600" dirty="0">
              <a:latin typeface="Gill Sans MT" panose="020B0502020104020203" pitchFamily="34" charset="0"/>
            </a:endParaRPr>
          </a:p>
          <a:p>
            <a:pPr lvl="0"/>
            <a:r>
              <a:rPr lang="en-US" sz="1600" dirty="0">
                <a:latin typeface="Gill Sans MT" panose="020B0502020104020203" pitchFamily="34" charset="0"/>
              </a:rPr>
              <a:t>MUAC &gt; </a:t>
            </a:r>
            <a:r>
              <a:rPr lang="en-US" sz="1600" dirty="0" smtClean="0">
                <a:latin typeface="Gill Sans MT" panose="020B0502020104020203" pitchFamily="34" charset="0"/>
              </a:rPr>
              <a:t>12.5	Male – </a:t>
            </a:r>
            <a:r>
              <a:rPr lang="en-US" sz="1600" b="1" dirty="0" smtClean="0">
                <a:latin typeface="Gill Sans MT" panose="020B0502020104020203" pitchFamily="34" charset="0"/>
              </a:rPr>
              <a:t>1,304; </a:t>
            </a:r>
            <a:r>
              <a:rPr lang="en-US" sz="1600" dirty="0" smtClean="0">
                <a:latin typeface="Gill Sans MT" panose="020B0502020104020203" pitchFamily="34" charset="0"/>
              </a:rPr>
              <a:t>Female – 1,</a:t>
            </a:r>
            <a:r>
              <a:rPr lang="en-US" sz="1600" b="1" dirty="0" smtClean="0">
                <a:latin typeface="Gill Sans MT" panose="020B0502020104020203" pitchFamily="34" charset="0"/>
              </a:rPr>
              <a:t>314; </a:t>
            </a:r>
            <a:endParaRPr lang="en-IE" sz="1600" dirty="0">
              <a:latin typeface="Gill Sans MT" panose="020B0502020104020203" pitchFamily="34" charset="0"/>
            </a:endParaRPr>
          </a:p>
          <a:p>
            <a:pPr lvl="0"/>
            <a:r>
              <a:rPr lang="en-US" sz="1600" dirty="0" err="1" smtClean="0">
                <a:latin typeface="Gill Sans MT" panose="020B0502020104020203" pitchFamily="34" charset="0"/>
              </a:rPr>
              <a:t>Oedema</a:t>
            </a:r>
            <a:r>
              <a:rPr lang="en-US" sz="1600" dirty="0" smtClean="0">
                <a:latin typeface="Gill Sans MT" panose="020B0502020104020203" pitchFamily="34" charset="0"/>
              </a:rPr>
              <a:t>:		Male -  0</a:t>
            </a:r>
            <a:r>
              <a:rPr lang="en-US" sz="1600" b="1" dirty="0" smtClean="0">
                <a:latin typeface="Gill Sans MT" panose="020B0502020104020203" pitchFamily="34" charset="0"/>
              </a:rPr>
              <a:t>8; </a:t>
            </a:r>
            <a:r>
              <a:rPr lang="en-US" sz="1600" dirty="0" smtClean="0">
                <a:latin typeface="Gill Sans MT" panose="020B0502020104020203" pitchFamily="34" charset="0"/>
              </a:rPr>
              <a:t>Female – 0</a:t>
            </a:r>
            <a:r>
              <a:rPr lang="en-US" sz="1600" b="1" dirty="0" smtClean="0">
                <a:latin typeface="Gill Sans MT" panose="020B0502020104020203" pitchFamily="34" charset="0"/>
              </a:rPr>
              <a:t>6; </a:t>
            </a:r>
            <a:endParaRPr lang="en-US" sz="1600" b="1" dirty="0" smtClean="0">
              <a:latin typeface="Gill Sans MT" panose="020B0502020104020203" pitchFamily="34" charset="0"/>
            </a:endParaRPr>
          </a:p>
          <a:p>
            <a:pPr lvl="0"/>
            <a:endParaRPr lang="en-IE" sz="1600" dirty="0" smtClean="0">
              <a:latin typeface="Gill Sans MT" panose="020B0502020104020203" pitchFamily="34" charset="0"/>
            </a:endParaRPr>
          </a:p>
          <a:p>
            <a:pPr lvl="0"/>
            <a:endParaRPr lang="en-IE" sz="1600" dirty="0">
              <a:latin typeface="Gill Sans MT" panose="020B0502020104020203" pitchFamily="34" charset="0"/>
            </a:endParaRPr>
          </a:p>
          <a:p>
            <a:pPr lvl="0"/>
            <a:endParaRPr lang="en-IE" sz="1600" dirty="0" smtClean="0">
              <a:latin typeface="Gill Sans MT" panose="020B0502020104020203" pitchFamily="34" charset="0"/>
            </a:endParaRPr>
          </a:p>
          <a:p>
            <a:pPr lvl="0"/>
            <a:endParaRPr lang="en-IE" sz="1600" dirty="0">
              <a:latin typeface="Gill Sans MT" panose="020B0502020104020203" pitchFamily="34" charset="0"/>
            </a:endParaRPr>
          </a:p>
          <a:p>
            <a:pPr lvl="0"/>
            <a:endParaRPr lang="en-IE" sz="1600" dirty="0" smtClean="0">
              <a:latin typeface="Gill Sans MT" panose="020B0502020104020203" pitchFamily="34" charset="0"/>
            </a:endParaRPr>
          </a:p>
          <a:p>
            <a:pPr lvl="0"/>
            <a:endParaRPr lang="en-IE" sz="1600" dirty="0">
              <a:latin typeface="Gill Sans MT" panose="020B0502020104020203" pitchFamily="34" charset="0"/>
            </a:endParaRPr>
          </a:p>
          <a:p>
            <a:pPr lvl="0"/>
            <a:endParaRPr lang="en-IE" sz="1600" dirty="0" smtClean="0">
              <a:latin typeface="Gill Sans MT" panose="020B0502020104020203" pitchFamily="34" charset="0"/>
            </a:endParaRPr>
          </a:p>
          <a:p>
            <a:pPr lvl="0"/>
            <a:endParaRPr lang="en-IE" sz="1600" dirty="0">
              <a:latin typeface="Gill Sans MT" panose="020B0502020104020203" pitchFamily="34" charset="0"/>
            </a:endParaRPr>
          </a:p>
          <a:p>
            <a:pPr lvl="0"/>
            <a:endParaRPr lang="en-IE" sz="1600" dirty="0" smtClean="0">
              <a:latin typeface="Gill Sans MT" panose="020B0502020104020203" pitchFamily="34" charset="0"/>
            </a:endParaRPr>
          </a:p>
          <a:p>
            <a:pPr lvl="0"/>
            <a:endParaRPr lang="en-IE" sz="1600" dirty="0">
              <a:latin typeface="Gill Sans MT" panose="020B0502020104020203" pitchFamily="34" charset="0"/>
            </a:endParaRPr>
          </a:p>
          <a:p>
            <a:pPr lvl="0"/>
            <a:endParaRPr lang="en-IE" sz="1600" dirty="0">
              <a:latin typeface="Gill Sans MT" panose="020B0502020104020203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877272"/>
            <a:ext cx="1284451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5380299"/>
              </p:ext>
            </p:extLst>
          </p:nvPr>
        </p:nvGraphicFramePr>
        <p:xfrm>
          <a:off x="1000596" y="3068960"/>
          <a:ext cx="4152900" cy="2700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89465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IE" sz="2400" dirty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Progress made last </a:t>
            </a:r>
            <a:r>
              <a:rPr lang="en-IE" sz="2400" dirty="0" smtClean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quarter:</a:t>
            </a:r>
            <a:endParaRPr lang="en-IE" sz="2400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00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619787"/>
            <a:ext cx="8640960" cy="160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51520" y="1412777"/>
            <a:ext cx="8640960" cy="4464495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IE" sz="1400" b="1" dirty="0">
              <a:latin typeface="Gill Sans MT" panose="020B0502020104020203" pitchFamily="34" charset="0"/>
            </a:endParaRPr>
          </a:p>
          <a:p>
            <a:pPr algn="just"/>
            <a:r>
              <a:rPr lang="en-IE" sz="1400" b="1" dirty="0" smtClean="0">
                <a:latin typeface="Gill Sans MT" panose="020B0502020104020203" pitchFamily="34" charset="0"/>
              </a:rPr>
              <a:t>Household Dietary Diversity Score is the tool used to locally identify available items to the food groups, seasonal foods and locally available fortified foods. HDDS composed of 12 food groups.</a:t>
            </a:r>
          </a:p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US" sz="1400" b="1" dirty="0" smtClean="0">
              <a:latin typeface="Gill Sans MT" panose="020B0502020104020203" pitchFamily="34" charset="0"/>
            </a:endParaRPr>
          </a:p>
          <a:p>
            <a:pPr algn="just"/>
            <a:endParaRPr lang="en-US" sz="1400" b="1" dirty="0">
              <a:latin typeface="Gill Sans MT" panose="020B0502020104020203" pitchFamily="34" charset="0"/>
            </a:endParaRPr>
          </a:p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IE" sz="1400" b="1" dirty="0" smtClean="0">
              <a:latin typeface="Gill Sans MT" panose="020B0502020104020203" pitchFamily="34" charset="0"/>
            </a:endParaRPr>
          </a:p>
          <a:p>
            <a:pPr algn="just"/>
            <a:endParaRPr lang="en-US" sz="1400" b="1" dirty="0" smtClean="0">
              <a:latin typeface="Gill Sans MT" panose="020B0502020104020203" pitchFamily="34" charset="0"/>
            </a:endParaRPr>
          </a:p>
          <a:p>
            <a:pPr algn="just"/>
            <a:endParaRPr lang="en-US" sz="1400" b="1" dirty="0">
              <a:latin typeface="Gill Sans MT" panose="020B0502020104020203" pitchFamily="34" charset="0"/>
            </a:endParaRPr>
          </a:p>
          <a:p>
            <a:pPr algn="just"/>
            <a:endParaRPr lang="en-US" sz="1400" b="1" dirty="0" smtClean="0">
              <a:latin typeface="Gill Sans MT" panose="020B0502020104020203" pitchFamily="34" charset="0"/>
            </a:endParaRPr>
          </a:p>
          <a:p>
            <a:pPr algn="just"/>
            <a:endParaRPr lang="en-US" sz="1400" b="1" dirty="0">
              <a:latin typeface="Gill Sans MT" panose="020B0502020104020203" pitchFamily="34" charset="0"/>
            </a:endParaRPr>
          </a:p>
          <a:p>
            <a:pPr algn="just"/>
            <a:endParaRPr lang="en-US" sz="1400" b="1" dirty="0" smtClean="0">
              <a:latin typeface="Gill Sans MT" panose="020B0502020104020203" pitchFamily="34" charset="0"/>
            </a:endParaRPr>
          </a:p>
          <a:p>
            <a:pPr algn="just"/>
            <a:endParaRPr lang="en-US" sz="1400" b="1" dirty="0">
              <a:latin typeface="Gill Sans MT" panose="020B0502020104020203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052" y="5877272"/>
            <a:ext cx="1547761" cy="885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03383"/>
              </p:ext>
            </p:extLst>
          </p:nvPr>
        </p:nvGraphicFramePr>
        <p:xfrm>
          <a:off x="755576" y="2060848"/>
          <a:ext cx="6264696" cy="129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15254"/>
                <a:gridCol w="1488641"/>
                <a:gridCol w="1860801"/>
              </a:tblGrid>
              <a:tr h="324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IE" sz="1000" b="1" u="none" strike="noStrike" dirty="0">
                          <a:effectLst/>
                          <a:latin typeface="Gill Sans MT" panose="020B0502020104020203" pitchFamily="34" charset="0"/>
                        </a:rPr>
                        <a:t>HDDS Category</a:t>
                      </a:r>
                      <a:endParaRPr lang="en-IE" sz="10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IE" sz="1000" b="1" u="none" strike="noStrike" dirty="0">
                          <a:effectLst/>
                          <a:latin typeface="Gill Sans MT" panose="020B0502020104020203" pitchFamily="34" charset="0"/>
                        </a:rPr>
                        <a:t>Score</a:t>
                      </a:r>
                      <a:endParaRPr lang="en-IE" sz="10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IE" sz="1000" b="1" u="none" strike="noStrike" dirty="0">
                          <a:effectLst/>
                          <a:latin typeface="Gill Sans MT" panose="020B0502020104020203" pitchFamily="34" charset="0"/>
                        </a:rPr>
                        <a:t>% change</a:t>
                      </a:r>
                      <a:endParaRPr lang="en-IE" sz="10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u="none" strike="noStrike" dirty="0">
                          <a:effectLst/>
                          <a:latin typeface="Gill Sans MT" panose="020B0502020104020203" pitchFamily="34" charset="0"/>
                        </a:rPr>
                        <a:t>0-4 food groups-poor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u="none" strike="noStrike" dirty="0">
                          <a:effectLst/>
                          <a:latin typeface="Gill Sans MT" panose="020B0502020104020203" pitchFamily="34" charset="0"/>
                        </a:rPr>
                        <a:t>13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u="none" strike="noStrike" dirty="0">
                          <a:effectLst/>
                          <a:latin typeface="Gill Sans MT" panose="020B0502020104020203" pitchFamily="34" charset="0"/>
                        </a:rPr>
                        <a:t>17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u="none" strike="noStrike" dirty="0">
                          <a:effectLst/>
                          <a:latin typeface="Gill Sans MT" panose="020B0502020104020203" pitchFamily="34" charset="0"/>
                        </a:rPr>
                        <a:t>5-8 food groups-moderate FS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u="none" strike="noStrike" dirty="0">
                          <a:effectLst/>
                          <a:latin typeface="Gill Sans MT" panose="020B0502020104020203" pitchFamily="34" charset="0"/>
                        </a:rPr>
                        <a:t>46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u="none" strike="noStrike" dirty="0">
                          <a:effectLst/>
                          <a:latin typeface="Gill Sans MT" panose="020B0502020104020203" pitchFamily="34" charset="0"/>
                        </a:rPr>
                        <a:t>61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4000">
                <a:tc>
                  <a:txBody>
                    <a:bodyPr/>
                    <a:lstStyle/>
                    <a:p>
                      <a:pPr algn="l" fontAlgn="b"/>
                      <a:r>
                        <a:rPr lang="en-IE" sz="1100" u="none" strike="noStrike" dirty="0">
                          <a:effectLst/>
                          <a:latin typeface="Gill Sans MT" panose="020B0502020104020203" pitchFamily="34" charset="0"/>
                        </a:rPr>
                        <a:t>9-12 food groups-food secure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u="none" strike="noStrike">
                          <a:effectLst/>
                          <a:latin typeface="Gill Sans MT" panose="020B0502020104020203" pitchFamily="34" charset="0"/>
                        </a:rPr>
                        <a:t>17</a:t>
                      </a:r>
                      <a:endParaRPr lang="en-IE" sz="11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1100" u="none" strike="noStrike" dirty="0">
                          <a:effectLst/>
                          <a:latin typeface="Gill Sans MT" panose="020B0502020104020203" pitchFamily="34" charset="0"/>
                        </a:rPr>
                        <a:t>22</a:t>
                      </a:r>
                      <a:endParaRPr lang="en-IE" sz="11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72300"/>
              </p:ext>
            </p:extLst>
          </p:nvPr>
        </p:nvGraphicFramePr>
        <p:xfrm>
          <a:off x="1115616" y="3356992"/>
          <a:ext cx="6336703" cy="2232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70723" y="6316216"/>
            <a:ext cx="29483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>
                <a:latin typeface="Gill Sans MT" panose="020B0502020104020203" pitchFamily="34" charset="0"/>
              </a:rPr>
              <a:t>A  Presentation to 06th QRM – April 2016</a:t>
            </a:r>
          </a:p>
        </p:txBody>
      </p:sp>
    </p:spTree>
    <p:extLst>
      <p:ext uri="{BB962C8B-B14F-4D97-AF65-F5344CB8AC3E}">
        <p14:creationId xmlns:p14="http://schemas.microsoft.com/office/powerpoint/2010/main" val="30782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IE" sz="2400" dirty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Progress made last quarter:</a:t>
            </a:r>
            <a:endParaRPr lang="en-IE" sz="2400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00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619787"/>
            <a:ext cx="8640960" cy="160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51520" y="1484784"/>
            <a:ext cx="8640960" cy="4392488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55600" lvl="1" indent="-355600" algn="just">
              <a:buFont typeface="Wingdings" pitchFamily="2" charset="2"/>
              <a:buChar char="ü"/>
            </a:pP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Average staple crop seeds for sale per boma</a:t>
            </a: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 smtClean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 smtClean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 smtClean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 smtClean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 smtClean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 smtClean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 smtClean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US" sz="1400" dirty="0">
              <a:latin typeface="Gill Sans MT" panose="020B0502020104020203" pitchFamily="34" charset="0"/>
              <a:ea typeface="Times New Roman"/>
            </a:endParaRPr>
          </a:p>
          <a:p>
            <a:pPr marL="355600" lvl="1" indent="-355600" algn="just">
              <a:buFont typeface="Wingdings" pitchFamily="2" charset="2"/>
              <a:buChar char="ü"/>
            </a:pPr>
            <a:endParaRPr lang="en-IE" sz="1400" dirty="0">
              <a:latin typeface="Gill Sans MT" panose="020B0502020104020203" pitchFamily="34" charset="0"/>
              <a:ea typeface="Times New Roman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869280"/>
            <a:ext cx="1296144" cy="885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03648" y="617372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E" sz="1200" dirty="0">
                <a:latin typeface="Gill Sans MT" panose="020B0502020104020203" pitchFamily="34" charset="0"/>
              </a:rPr>
              <a:t>A  Presentation to 06th QRM – April 2016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84633"/>
            <a:ext cx="3560763" cy="269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795" y="2851870"/>
            <a:ext cx="4245629" cy="2447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42274" y="5382268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Gill Sans MT" panose="020B0502020104020203" pitchFamily="34" charset="0"/>
              </a:rPr>
              <a:t>Average income per crop per farmer </a:t>
            </a:r>
            <a:endParaRPr lang="en-IE" sz="12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4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IE" sz="2400" dirty="0" smtClean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Synergies: </a:t>
            </a:r>
            <a:endParaRPr lang="en-IE" sz="2400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00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619787"/>
            <a:ext cx="8640960" cy="160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51520" y="1484784"/>
            <a:ext cx="8640960" cy="4392488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55600" lvl="1" indent="-355600" algn="just">
              <a:buFont typeface="Wingdings" pitchFamily="2" charset="2"/>
              <a:buChar char="ü"/>
            </a:pPr>
            <a:r>
              <a:rPr lang="en-IE" sz="1600" b="1" u="sng" dirty="0">
                <a:latin typeface="Gill Sans MT" panose="020B0502020104020203" pitchFamily="34" charset="0"/>
              </a:rPr>
              <a:t>At Programme implementation level</a:t>
            </a:r>
          </a:p>
          <a:p>
            <a:pPr marL="627063" lvl="1" indent="-271463" algn="just">
              <a:buFont typeface="Wingdings" pitchFamily="2" charset="2"/>
              <a:buChar char="ü"/>
            </a:pP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Community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based management of acute malnutrition (IYCF-CMAM) </a:t>
            </a:r>
            <a:r>
              <a:rPr lang="en-IE" sz="1400" dirty="0">
                <a:latin typeface="Gill Sans MT" panose="020B0502020104020203" pitchFamily="34" charset="0"/>
                <a:ea typeface="Times New Roman"/>
              </a:rPr>
              <a:t>training conducted by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CWW Health &amp; Nutrition </a:t>
            </a:r>
            <a:r>
              <a:rPr lang="en-IE" sz="1400" dirty="0">
                <a:latin typeface="Gill Sans MT" panose="020B0502020104020203" pitchFamily="34" charset="0"/>
                <a:ea typeface="Times New Roman"/>
              </a:rPr>
              <a:t>team to FSTP implementing partners’ staff (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PIN, LUYDA &amp; WHH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); </a:t>
            </a:r>
            <a:endParaRPr lang="en-IE" sz="1400" dirty="0" smtClean="0">
              <a:latin typeface="Gill Sans MT" panose="020B0502020104020203" pitchFamily="34" charset="0"/>
              <a:ea typeface="Times New Roman"/>
            </a:endParaRPr>
          </a:p>
          <a:p>
            <a:pPr marL="627063" lvl="2" indent="-271463" algn="just">
              <a:buFont typeface="Wingdings" pitchFamily="2" charset="2"/>
              <a:buChar char="ü"/>
            </a:pP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Will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help in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training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of already identified lead mothers to facilitate transfer of knowledge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&amp; skills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to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M to M support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groups and to do referrals for undernourished children in the community to health facility</a:t>
            </a:r>
            <a:endParaRPr lang="en-IE" sz="1400" dirty="0">
              <a:latin typeface="Gill Sans MT" panose="020B0502020104020203" pitchFamily="34" charset="0"/>
              <a:ea typeface="Times New Roman"/>
            </a:endParaRPr>
          </a:p>
          <a:p>
            <a:pPr marL="627063" lvl="2" indent="-271463" algn="just">
              <a:buFont typeface="Wingdings" pitchFamily="2" charset="2"/>
              <a:buChar char="ü"/>
            </a:pP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11 staffs of FSTP implementing partners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trained on the VSLA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methodology by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SORUDEV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technical team.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VSLA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methodology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rolled out to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help in formation of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VSLA groups.</a:t>
            </a:r>
            <a:endParaRPr lang="en-IE" sz="1400" dirty="0">
              <a:latin typeface="Gill Sans MT" panose="020B0502020104020203" pitchFamily="34" charset="0"/>
              <a:ea typeface="Times New Roman"/>
            </a:endParaRP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IE" sz="1600" b="1" u="sng" dirty="0">
                <a:latin typeface="Gill Sans MT" panose="020B0502020104020203" pitchFamily="34" charset="0"/>
              </a:rPr>
              <a:t>Promoting cooperation, coordination &amp; collaboration</a:t>
            </a:r>
          </a:p>
          <a:p>
            <a:pPr marL="627063" lvl="1" indent="-271463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627063" algn="l"/>
              </a:tabLst>
            </a:pPr>
            <a:r>
              <a:rPr lang="en-IE" sz="1400" dirty="0">
                <a:latin typeface="Gill Sans MT" panose="020B0502020104020203" pitchFamily="34" charset="0"/>
              </a:rPr>
              <a:t>Regular coordination meetings with LGA &amp; stakeholders at State, County &amp; Payam </a:t>
            </a:r>
          </a:p>
          <a:p>
            <a:pPr marL="627063" lvl="1" indent="-271463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627063" algn="l"/>
              </a:tabLst>
            </a:pPr>
            <a:r>
              <a:rPr lang="en-IE" sz="1400" dirty="0">
                <a:latin typeface="Gill Sans MT" panose="020B0502020104020203" pitchFamily="34" charset="0"/>
              </a:rPr>
              <a:t>Participate in FSL cluster meeting with of the FSL partners.</a:t>
            </a:r>
          </a:p>
          <a:p>
            <a:pPr marL="627063" lvl="1" indent="-271463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627063" algn="l"/>
              </a:tabLst>
            </a:pPr>
            <a:r>
              <a:rPr lang="en-IE" sz="1400" dirty="0">
                <a:latin typeface="Gill Sans MT" panose="020B0502020104020203" pitchFamily="34" charset="0"/>
              </a:rPr>
              <a:t>Work with line ministries during agriculture extension trainings &amp; management of Nyamlell ADLC.</a:t>
            </a:r>
          </a:p>
          <a:p>
            <a:pPr marL="627063" lvl="1" indent="-271463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627063" algn="l"/>
              </a:tabLst>
            </a:pPr>
            <a:r>
              <a:rPr lang="en-IE" sz="1400" dirty="0">
                <a:latin typeface="Gill Sans MT" panose="020B0502020104020203" pitchFamily="34" charset="0"/>
              </a:rPr>
              <a:t>Established MOUs with SMoAF &amp; SMoARF to strengthen cooperation &amp; coordination on Programme implementation.</a:t>
            </a:r>
          </a:p>
          <a:p>
            <a:pPr marL="355600" lvl="1" indent="-355600" algn="just">
              <a:buFont typeface="Wingdings" pitchFamily="2" charset="2"/>
              <a:buChar char="ü"/>
            </a:pPr>
            <a:r>
              <a:rPr lang="en-US" sz="1600" b="1" u="sng" dirty="0" smtClean="0">
                <a:latin typeface="Gill Sans MT" panose="020B0502020104020203" pitchFamily="34" charset="0"/>
                <a:ea typeface="Times New Roman"/>
              </a:rPr>
              <a:t>Joint monitoring &amp; supervision of projects with line ministries technical teams</a:t>
            </a:r>
            <a:endParaRPr lang="en-IE" sz="1600" b="1" u="sng" dirty="0" smtClean="0">
              <a:latin typeface="Gill Sans MT" panose="020B0502020104020203" pitchFamily="34" charset="0"/>
              <a:ea typeface="Times New Roman"/>
            </a:endParaRPr>
          </a:p>
          <a:p>
            <a:pPr marL="627063" lvl="2" indent="-207963" algn="just">
              <a:buFont typeface="Wingdings" pitchFamily="2" charset="2"/>
              <a:buChar char="ü"/>
            </a:pP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Designed</a:t>
            </a:r>
            <a:r>
              <a:rPr lang="en-IE" sz="1400" dirty="0">
                <a:latin typeface="Gill Sans MT" panose="020B0502020104020203" pitchFamily="34" charset="0"/>
                <a:ea typeface="Times New Roman"/>
              </a:rPr>
              <a:t>, training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&amp; monitoring </a:t>
            </a:r>
            <a:r>
              <a:rPr lang="en-IE" sz="1400" dirty="0">
                <a:latin typeface="Gill Sans MT" panose="020B0502020104020203" pitchFamily="34" charset="0"/>
                <a:ea typeface="Times New Roman"/>
              </a:rPr>
              <a:t>of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CFW/ VFW activities done by Engineer </a:t>
            </a:r>
            <a:r>
              <a:rPr lang="en-IE" sz="1400" dirty="0">
                <a:latin typeface="Gill Sans MT" panose="020B0502020104020203" pitchFamily="34" charset="0"/>
                <a:ea typeface="Times New Roman"/>
              </a:rPr>
              <a:t>from SMoPI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; handover of community asset created under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CFW had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been agreed by stakeholders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&amp; MoU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developed to be signed by both parties. Community shall be responsible for repairs, maintenance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&amp;upgrade </a:t>
            </a:r>
            <a:r>
              <a:rPr lang="en-IE" sz="1400" dirty="0" smtClean="0">
                <a:latin typeface="Gill Sans MT" panose="020B0502020104020203" pitchFamily="34" charset="0"/>
                <a:ea typeface="Times New Roman"/>
              </a:rPr>
              <a:t>or more future extension.</a:t>
            </a:r>
            <a:endParaRPr lang="en-IE" sz="1400" dirty="0">
              <a:latin typeface="Gill Sans MT" panose="020B0502020104020203" pitchFamily="34" charset="0"/>
              <a:ea typeface="Times New Roman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869280"/>
            <a:ext cx="1296144" cy="885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03648" y="617372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E" sz="1200" dirty="0">
                <a:latin typeface="Gill Sans MT" panose="020B0502020104020203" pitchFamily="34" charset="0"/>
              </a:rPr>
              <a:t>A  Presentation to 06th QRM – April 2016</a:t>
            </a:r>
          </a:p>
        </p:txBody>
      </p:sp>
    </p:spTree>
    <p:extLst>
      <p:ext uri="{BB962C8B-B14F-4D97-AF65-F5344CB8AC3E}">
        <p14:creationId xmlns:p14="http://schemas.microsoft.com/office/powerpoint/2010/main" val="192018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  <a:cs typeface="+mn-cs"/>
              </a:rPr>
              <a:t>Challenges and </a:t>
            </a: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  <a:cs typeface="+mn-cs"/>
              </a:rPr>
              <a:t>solutions: </a:t>
            </a:r>
            <a:endParaRPr lang="en-IE" sz="2400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00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619787"/>
            <a:ext cx="8640960" cy="160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51520" y="1057424"/>
            <a:ext cx="8640960" cy="4831432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1600" dirty="0">
                <a:latin typeface="Gill Sans MT" panose="020B0502020104020203" pitchFamily="34" charset="0"/>
              </a:rPr>
              <a:t>Low household incomes </a:t>
            </a:r>
            <a:endParaRPr lang="en-US" sz="1600" dirty="0" smtClean="0">
              <a:latin typeface="Gill Sans MT" panose="020B0502020104020203" pitchFamily="34" charset="0"/>
            </a:endParaRPr>
          </a:p>
          <a:p>
            <a:pPr marL="771750" lvl="1" indent="-285750" algn="just">
              <a:buFont typeface="Wingdings" pitchFamily="2" charset="2"/>
              <a:buChar char="v"/>
            </a:pPr>
            <a:r>
              <a:rPr lang="en-US" sz="1400" dirty="0" smtClean="0">
                <a:latin typeface="Gill Sans MT" panose="020B0502020104020203" pitchFamily="34" charset="0"/>
              </a:rPr>
              <a:t>lack </a:t>
            </a:r>
            <a:r>
              <a:rPr lang="en-US" sz="1400" dirty="0">
                <a:latin typeface="Gill Sans MT" panose="020B0502020104020203" pitchFamily="34" charset="0"/>
              </a:rPr>
              <a:t>of employment </a:t>
            </a:r>
            <a:r>
              <a:rPr lang="en-US" sz="1400" dirty="0" smtClean="0">
                <a:latin typeface="Gill Sans MT" panose="020B0502020104020203" pitchFamily="34" charset="0"/>
              </a:rPr>
              <a:t>opportunities</a:t>
            </a:r>
            <a:r>
              <a:rPr lang="en-US" sz="1400" dirty="0">
                <a:latin typeface="Gill Sans MT" panose="020B0502020104020203" pitchFamily="34" charset="0"/>
              </a:rPr>
              <a:t> </a:t>
            </a:r>
            <a:r>
              <a:rPr lang="en-US" sz="1400" dirty="0" smtClean="0">
                <a:latin typeface="Gill Sans MT" panose="020B0502020104020203" pitchFamily="34" charset="0"/>
              </a:rPr>
              <a:t>– Creation of employment opportunities</a:t>
            </a:r>
            <a:endParaRPr lang="en-US" sz="1400" dirty="0" smtClean="0">
              <a:latin typeface="Gill Sans MT" panose="020B0502020104020203" pitchFamily="34" charset="0"/>
            </a:endParaRPr>
          </a:p>
          <a:p>
            <a:pPr algn="just"/>
            <a:endParaRPr lang="en-US" sz="1600" dirty="0" smtClean="0">
              <a:latin typeface="Gill Sans MT" panose="020B0502020104020203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P</a:t>
            </a:r>
            <a:r>
              <a:rPr lang="en-IE" sz="1600" dirty="0" smtClean="0">
                <a:latin typeface="Gill Sans MT" panose="020B0502020104020203" pitchFamily="34" charset="0"/>
              </a:rPr>
              <a:t>rolonged </a:t>
            </a:r>
            <a:r>
              <a:rPr lang="en-IE" sz="1600" dirty="0" smtClean="0">
                <a:latin typeface="Gill Sans MT" panose="020B0502020104020203" pitchFamily="34" charset="0"/>
              </a:rPr>
              <a:t>dry season, </a:t>
            </a:r>
            <a:endParaRPr lang="en-IE" sz="1600" dirty="0" smtClean="0">
              <a:latin typeface="Gill Sans MT" panose="020B0502020104020203" pitchFamily="34" charset="0"/>
            </a:endParaRPr>
          </a:p>
          <a:p>
            <a:pPr marL="771750" lvl="1" indent="-285750" algn="just">
              <a:buFont typeface="Wingdings" pitchFamily="2" charset="2"/>
              <a:buChar char="v"/>
            </a:pPr>
            <a:r>
              <a:rPr lang="en-IE" sz="1400" dirty="0" smtClean="0">
                <a:latin typeface="Gill Sans MT" panose="020B0502020104020203" pitchFamily="34" charset="0"/>
              </a:rPr>
              <a:t>Can </a:t>
            </a:r>
            <a:r>
              <a:rPr lang="en-IE" sz="1400" dirty="0" smtClean="0">
                <a:latin typeface="Gill Sans MT" panose="020B0502020104020203" pitchFamily="34" charset="0"/>
              </a:rPr>
              <a:t>be reduced </a:t>
            </a:r>
            <a:r>
              <a:rPr lang="en-IE" sz="1400" dirty="0" smtClean="0">
                <a:latin typeface="Gill Sans MT" panose="020B0502020104020203" pitchFamily="34" charset="0"/>
              </a:rPr>
              <a:t>by construction of </a:t>
            </a:r>
            <a:r>
              <a:rPr lang="en-IE" sz="1400" dirty="0" smtClean="0">
                <a:latin typeface="Gill Sans MT" panose="020B0502020104020203" pitchFamily="34" charset="0"/>
              </a:rPr>
              <a:t>water ponds for dry season </a:t>
            </a:r>
            <a:r>
              <a:rPr lang="en-IE" sz="1400" dirty="0" smtClean="0">
                <a:latin typeface="Gill Sans MT" panose="020B0502020104020203" pitchFamily="34" charset="0"/>
              </a:rPr>
              <a:t>irrigation, livestock drinking, etc. </a:t>
            </a:r>
          </a:p>
          <a:p>
            <a:pPr lvl="1" indent="0" algn="just">
              <a:buNone/>
            </a:pPr>
            <a:endParaRPr lang="en-IE" sz="1400" dirty="0" smtClean="0">
              <a:latin typeface="Gill Sans MT" panose="020B0502020104020203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Vegetable pest and disease </a:t>
            </a:r>
            <a:r>
              <a:rPr lang="en-IE" sz="1600" dirty="0" smtClean="0">
                <a:latin typeface="Gill Sans MT" panose="020B0502020104020203" pitchFamily="34" charset="0"/>
              </a:rPr>
              <a:t>infestation</a:t>
            </a:r>
          </a:p>
          <a:p>
            <a:pPr marL="771750" lvl="1" indent="-285750" algn="just">
              <a:buFont typeface="Wingdings" pitchFamily="2" charset="2"/>
              <a:buChar char="v"/>
            </a:pPr>
            <a:r>
              <a:rPr lang="en-IE" sz="1400" dirty="0" smtClean="0">
                <a:latin typeface="Gill Sans MT" panose="020B0502020104020203" pitchFamily="34" charset="0"/>
              </a:rPr>
              <a:t>Use of </a:t>
            </a:r>
            <a:r>
              <a:rPr lang="en-IE" sz="1400" dirty="0" smtClean="0">
                <a:latin typeface="Gill Sans MT" panose="020B0502020104020203" pitchFamily="34" charset="0"/>
              </a:rPr>
              <a:t>bio-pesticide production from local herbs</a:t>
            </a:r>
            <a:r>
              <a:rPr lang="en-IE" sz="1400" dirty="0" smtClean="0">
                <a:latin typeface="Gill Sans MT" panose="020B0502020104020203" pitchFamily="34" charset="0"/>
              </a:rPr>
              <a:t>.</a:t>
            </a:r>
          </a:p>
          <a:p>
            <a:pPr marL="771750" lvl="1" indent="-285750" algn="just">
              <a:buFont typeface="Wingdings" pitchFamily="2" charset="2"/>
              <a:buChar char="v"/>
            </a:pPr>
            <a:endParaRPr lang="en-IE" sz="1400" dirty="0" smtClean="0">
              <a:latin typeface="Gill Sans MT" panose="020B0502020104020203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Promote </a:t>
            </a:r>
            <a:r>
              <a:rPr lang="en-IE" sz="1600" dirty="0">
                <a:latin typeface="Gill Sans MT" panose="020B0502020104020203" pitchFamily="34" charset="0"/>
              </a:rPr>
              <a:t>both wet </a:t>
            </a:r>
            <a:r>
              <a:rPr lang="en-IE" sz="1600" dirty="0" smtClean="0">
                <a:latin typeface="Gill Sans MT" panose="020B0502020104020203" pitchFamily="34" charset="0"/>
              </a:rPr>
              <a:t>&amp; dry </a:t>
            </a:r>
            <a:r>
              <a:rPr lang="en-IE" sz="1600" dirty="0">
                <a:latin typeface="Gill Sans MT" panose="020B0502020104020203" pitchFamily="34" charset="0"/>
              </a:rPr>
              <a:t>season vegetable farming for returnees </a:t>
            </a:r>
            <a:r>
              <a:rPr lang="en-IE" sz="1600" dirty="0" smtClean="0">
                <a:latin typeface="Gill Sans MT" panose="020B0502020104020203" pitchFamily="34" charset="0"/>
              </a:rPr>
              <a:t>settled </a:t>
            </a:r>
            <a:r>
              <a:rPr lang="en-IE" sz="1600" dirty="0">
                <a:latin typeface="Gill Sans MT" panose="020B0502020104020203" pitchFamily="34" charset="0"/>
              </a:rPr>
              <a:t>near to town centres; </a:t>
            </a:r>
            <a:endParaRPr lang="en-IE" sz="1600" dirty="0" smtClean="0">
              <a:latin typeface="Gill Sans MT" panose="020B0502020104020203" pitchFamily="34" charset="0"/>
            </a:endParaRPr>
          </a:p>
          <a:p>
            <a:pPr marL="771750" lvl="1" indent="-285750" algn="just">
              <a:buFont typeface="Wingdings" pitchFamily="2" charset="2"/>
              <a:buChar char="v"/>
            </a:pPr>
            <a:r>
              <a:rPr lang="en-IE" sz="1400" dirty="0" smtClean="0">
                <a:latin typeface="Gill Sans MT" panose="020B0502020104020203" pitchFamily="34" charset="0"/>
              </a:rPr>
              <a:t>promote </a:t>
            </a:r>
            <a:r>
              <a:rPr lang="en-IE" sz="1400" dirty="0">
                <a:latin typeface="Gill Sans MT" panose="020B0502020104020203" pitchFamily="34" charset="0"/>
              </a:rPr>
              <a:t>cash for activities or support with cash to initiate Income Generating </a:t>
            </a:r>
            <a:r>
              <a:rPr lang="en-IE" sz="1400" dirty="0" smtClean="0">
                <a:latin typeface="Gill Sans MT" panose="020B0502020104020203" pitchFamily="34" charset="0"/>
              </a:rPr>
              <a:t>Activities</a:t>
            </a:r>
          </a:p>
          <a:p>
            <a:pPr marL="771750" lvl="1" indent="-285750" algn="just">
              <a:buFont typeface="Wingdings" pitchFamily="2" charset="2"/>
              <a:buChar char="v"/>
            </a:pPr>
            <a:endParaRPr lang="en-IE" sz="1400" dirty="0">
              <a:latin typeface="Gill Sans MT" panose="020B0502020104020203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High costs of inputs such </a:t>
            </a:r>
            <a:r>
              <a:rPr lang="en-IE" sz="1600" dirty="0" smtClean="0">
                <a:latin typeface="Gill Sans MT" panose="020B0502020104020203" pitchFamily="34" charset="0"/>
              </a:rPr>
              <a:t>as seeds &amp; hand </a:t>
            </a:r>
            <a:r>
              <a:rPr lang="en-IE" sz="1600" dirty="0" smtClean="0">
                <a:latin typeface="Gill Sans MT" panose="020B0502020104020203" pitchFamily="34" charset="0"/>
              </a:rPr>
              <a:t>tools </a:t>
            </a:r>
          </a:p>
          <a:p>
            <a:pPr marL="771750" lvl="1" indent="-285750" algn="just">
              <a:buFont typeface="Wingdings" pitchFamily="2" charset="2"/>
              <a:buChar char="v"/>
            </a:pPr>
            <a:r>
              <a:rPr lang="en-IE" sz="1400" dirty="0" smtClean="0">
                <a:latin typeface="Gill Sans MT" panose="020B0502020104020203" pitchFamily="34" charset="0"/>
              </a:rPr>
              <a:t>Support </a:t>
            </a:r>
            <a:r>
              <a:rPr lang="en-IE" sz="1400" dirty="0" smtClean="0">
                <a:latin typeface="Gill Sans MT" panose="020B0502020104020203" pitchFamily="34" charset="0"/>
              </a:rPr>
              <a:t>targeted beneficiaries crop farming due to super-inflation</a:t>
            </a:r>
            <a:endParaRPr lang="en-IE" sz="1400" dirty="0">
              <a:latin typeface="Gill Sans MT" panose="020B0502020104020203" pitchFamily="34" charset="0"/>
            </a:endParaRPr>
          </a:p>
          <a:p>
            <a:endParaRPr lang="en-US" b="1" dirty="0">
              <a:latin typeface="Gill Sans MT" panose="020B0502020104020203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497" y="5839929"/>
            <a:ext cx="1296144" cy="885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26529" y="6177717"/>
            <a:ext cx="33055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1200" dirty="0">
                <a:latin typeface="Gill Sans MT" panose="020B0502020104020203" pitchFamily="34" charset="0"/>
              </a:rPr>
              <a:t>A  Presentation to 06th QRM – April 2016</a:t>
            </a:r>
          </a:p>
        </p:txBody>
      </p:sp>
    </p:spTree>
    <p:extLst>
      <p:ext uri="{BB962C8B-B14F-4D97-AF65-F5344CB8AC3E}">
        <p14:creationId xmlns:p14="http://schemas.microsoft.com/office/powerpoint/2010/main" val="79010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US" sz="2400" dirty="0" smtClean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  <a:cs typeface="+mn-cs"/>
              </a:rPr>
              <a:t>Lessons learnt:</a:t>
            </a:r>
            <a:endParaRPr lang="en-IE" sz="2400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00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619787"/>
            <a:ext cx="8640960" cy="160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51520" y="1057424"/>
            <a:ext cx="8640960" cy="4831432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 smtClean="0">
                <a:latin typeface="Gill Sans MT" panose="020B0502020104020203" pitchFamily="34" charset="0"/>
              </a:rPr>
              <a:t>VSLAs </a:t>
            </a:r>
            <a:r>
              <a:rPr lang="en-US" sz="1600" dirty="0">
                <a:latin typeface="Gill Sans MT" panose="020B0502020104020203" pitchFamily="34" charset="0"/>
              </a:rPr>
              <a:t>– women do better in saving and loan </a:t>
            </a:r>
            <a:r>
              <a:rPr lang="en-US" sz="1600" dirty="0" smtClean="0">
                <a:latin typeface="Gill Sans MT" panose="020B0502020104020203" pitchFamily="34" charset="0"/>
              </a:rPr>
              <a:t>repayment – Important to encourage more women to save &amp; also those who are in groups to encourage the others not in VSLAs to form or join</a:t>
            </a:r>
          </a:p>
          <a:p>
            <a:endParaRPr lang="en-US" sz="1600" dirty="0">
              <a:latin typeface="Gill Sans MT" panose="020B05020201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latin typeface="Gill Sans MT" panose="020B0502020104020203" pitchFamily="34" charset="0"/>
              </a:rPr>
              <a:t>Hygiene</a:t>
            </a:r>
            <a:r>
              <a:rPr lang="en-US" sz="1600" dirty="0" smtClean="0">
                <a:latin typeface="Gill Sans MT" panose="020B0502020104020203" pitchFamily="34" charset="0"/>
              </a:rPr>
              <a:t>/ nutrition </a:t>
            </a:r>
            <a:r>
              <a:rPr lang="en-US" sz="1600" dirty="0">
                <a:latin typeface="Gill Sans MT" panose="020B0502020104020203" pitchFamily="34" charset="0"/>
              </a:rPr>
              <a:t>– involvement of husbands critical for positive campaign </a:t>
            </a:r>
            <a:r>
              <a:rPr lang="en-US" sz="1600" dirty="0" smtClean="0">
                <a:latin typeface="Gill Sans MT" panose="020B0502020104020203" pitchFamily="34" charset="0"/>
              </a:rPr>
              <a:t>results</a:t>
            </a:r>
          </a:p>
          <a:p>
            <a:endParaRPr lang="en-US" sz="1600" dirty="0">
              <a:latin typeface="Gill Sans MT" panose="020B05020201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latin typeface="Gill Sans MT" panose="020B0502020104020203" pitchFamily="34" charset="0"/>
              </a:rPr>
              <a:t>Dependency syndrome of key </a:t>
            </a:r>
            <a:r>
              <a:rPr lang="en-US" sz="1600" dirty="0" smtClean="0">
                <a:latin typeface="Gill Sans MT" panose="020B0502020104020203" pitchFamily="34" charset="0"/>
              </a:rPr>
              <a:t>stakeholders do</a:t>
            </a:r>
          </a:p>
          <a:p>
            <a:endParaRPr lang="en-US" sz="1600" dirty="0">
              <a:latin typeface="Gill Sans MT" panose="020B05020201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latin typeface="Gill Sans MT" panose="020B0502020104020203" pitchFamily="34" charset="0"/>
              </a:rPr>
              <a:t>Difficulty to transmit ownership </a:t>
            </a:r>
            <a:r>
              <a:rPr lang="en-US" sz="1600" dirty="0" smtClean="0">
                <a:latin typeface="Gill Sans MT" panose="020B0502020104020203" pitchFamily="34" charset="0"/>
              </a:rPr>
              <a:t>of a project among beneficiaries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600" dirty="0">
              <a:latin typeface="Gill Sans MT" panose="020B05020201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dirty="0">
                <a:latin typeface="Gill Sans MT" panose="020B0502020104020203" pitchFamily="34" charset="0"/>
              </a:rPr>
              <a:t>Low adoption of improved agronomic practices</a:t>
            </a:r>
          </a:p>
          <a:p>
            <a:endParaRPr lang="en-US" b="1" dirty="0">
              <a:latin typeface="Gill Sans MT" panose="020B0502020104020203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371" y="5848766"/>
            <a:ext cx="1296144" cy="885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20937" y="6177716"/>
            <a:ext cx="331110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1200" dirty="0">
                <a:latin typeface="Gill Sans MT" panose="020B0502020104020203" pitchFamily="34" charset="0"/>
              </a:rPr>
              <a:t>A  Presentation to 06th QRM – April 2016</a:t>
            </a:r>
          </a:p>
        </p:txBody>
      </p:sp>
    </p:spTree>
    <p:extLst>
      <p:ext uri="{BB962C8B-B14F-4D97-AF65-F5344CB8AC3E}">
        <p14:creationId xmlns:p14="http://schemas.microsoft.com/office/powerpoint/2010/main" val="171209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/>
          <a:lstStyle/>
          <a:p>
            <a:r>
              <a:rPr lang="en-IE" sz="2400" dirty="0" smtClean="0"/>
              <a:t>Planned activities for nex</a:t>
            </a:r>
            <a:r>
              <a:rPr lang="en-IE" sz="2400" dirty="0" smtClean="0"/>
              <a:t>t quarter: </a:t>
            </a:r>
            <a:endParaRPr lang="en-IE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3528" y="1484784"/>
            <a:ext cx="8568952" cy="446449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v"/>
            </a:pPr>
            <a:endParaRPr lang="en-US" dirty="0" smtClean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Gill Sans MT" panose="020B0502020104020203" pitchFamily="34" charset="0"/>
              </a:rPr>
              <a:t>Input trade fairs </a:t>
            </a:r>
            <a:r>
              <a:rPr lang="en-US" sz="1800" dirty="0" smtClean="0">
                <a:latin typeface="Gill Sans MT" panose="020B0502020104020203" pitchFamily="34" charset="0"/>
              </a:rPr>
              <a:t>in May</a:t>
            </a:r>
            <a:r>
              <a:rPr lang="en-US" sz="1800" dirty="0" smtClean="0">
                <a:latin typeface="Gill Sans MT" panose="020B05020201040202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Gill Sans MT" panose="020B0502020104020203" pitchFamily="34" charset="0"/>
              </a:rPr>
              <a:t>Look </a:t>
            </a:r>
            <a:r>
              <a:rPr lang="en-US" sz="1800" dirty="0">
                <a:latin typeface="Gill Sans MT" panose="020B0502020104020203" pitchFamily="34" charset="0"/>
              </a:rPr>
              <a:t>for ways of maintaining current activities and making them </a:t>
            </a:r>
            <a:r>
              <a:rPr lang="en-US" sz="1800" dirty="0" smtClean="0">
                <a:latin typeface="Gill Sans MT" panose="020B0502020104020203" pitchFamily="34" charset="0"/>
              </a:rPr>
              <a:t>sustainable.</a:t>
            </a:r>
            <a:endParaRPr lang="en-US" sz="18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>
                <a:latin typeface="Gill Sans MT" panose="020B0502020104020203" pitchFamily="34" charset="0"/>
              </a:rPr>
              <a:t>Invest in progressive farmers and support group </a:t>
            </a:r>
            <a:r>
              <a:rPr lang="en-US" sz="1800" dirty="0" smtClean="0">
                <a:latin typeface="Gill Sans MT" panose="020B0502020104020203" pitchFamily="34" charset="0"/>
              </a:rPr>
              <a:t>farming - Demo </a:t>
            </a:r>
            <a:r>
              <a:rPr lang="en-US" sz="1800" dirty="0" smtClean="0">
                <a:latin typeface="Gill Sans MT" panose="020B0502020104020203" pitchFamily="34" charset="0"/>
              </a:rPr>
              <a:t>plots.</a:t>
            </a:r>
            <a:endParaRPr lang="en-US" sz="18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>
                <a:latin typeface="Gill Sans MT" panose="020B0502020104020203" pitchFamily="34" charset="0"/>
              </a:rPr>
              <a:t>Continue supporting linkages between nutrition and food </a:t>
            </a:r>
            <a:r>
              <a:rPr lang="en-US" sz="1800" dirty="0" smtClean="0">
                <a:latin typeface="Gill Sans MT" panose="020B0502020104020203" pitchFamily="34" charset="0"/>
              </a:rPr>
              <a:t>security.</a:t>
            </a:r>
            <a:endParaRPr lang="en-US" sz="18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>
                <a:latin typeface="Gill Sans MT" panose="020B0502020104020203" pitchFamily="34" charset="0"/>
              </a:rPr>
              <a:t>Promotes crop diversification and integrated food security and </a:t>
            </a:r>
            <a:r>
              <a:rPr lang="en-US" sz="1800" dirty="0" smtClean="0">
                <a:latin typeface="Gill Sans MT" panose="020B0502020104020203" pitchFamily="34" charset="0"/>
              </a:rPr>
              <a:t>nutrition.</a:t>
            </a:r>
            <a:endParaRPr lang="en-US" sz="18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>
                <a:latin typeface="Gill Sans MT" panose="020B0502020104020203" pitchFamily="34" charset="0"/>
              </a:rPr>
              <a:t>Promote synergies between partners active in the </a:t>
            </a:r>
            <a:r>
              <a:rPr lang="en-US" sz="1800" dirty="0" smtClean="0">
                <a:latin typeface="Gill Sans MT" panose="020B0502020104020203" pitchFamily="34" charset="0"/>
              </a:rPr>
              <a:t>area.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Gill Sans MT" panose="020B0502020104020203" pitchFamily="34" charset="0"/>
              </a:rPr>
              <a:t>Organise refresher training on improved agronomic and horticultural practices before starts of the rain for lead farmers.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Gill Sans MT" panose="020B0502020104020203" pitchFamily="34" charset="0"/>
              </a:rPr>
              <a:t>Integrated CAHWs training with </a:t>
            </a:r>
            <a:r>
              <a:rPr lang="en-IE" sz="1800" dirty="0" smtClean="0">
                <a:latin typeface="Gill Sans MT" panose="020B0502020104020203" pitchFamily="34" charset="0"/>
              </a:rPr>
              <a:t>State department of Animal Resources &amp; Fisheries to empower them before distribution of veterinary kits.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IE" sz="1800" dirty="0" smtClean="0">
                <a:latin typeface="Gill Sans MT" panose="020B0502020104020203" pitchFamily="34" charset="0"/>
              </a:rPr>
              <a:t>To continue support resilience activities of community access feeder road, floods protection dykes and water ponds construction</a:t>
            </a:r>
            <a:r>
              <a:rPr lang="en-IE" dirty="0" smtClean="0">
                <a:latin typeface="Gill Sans MT" panose="020B0502020104020203" pitchFamily="34" charset="0"/>
              </a:rPr>
              <a:t>.</a:t>
            </a:r>
            <a:endParaRPr lang="en-GB" dirty="0">
              <a:latin typeface="Gill Sans MT" panose="020B0502020104020203" pitchFamily="34" charset="0"/>
            </a:endParaRPr>
          </a:p>
          <a:p>
            <a:endParaRPr lang="en-IE" dirty="0">
              <a:latin typeface="Gill Sans MT" panose="020B0502020104020203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00" y="5805264"/>
            <a:ext cx="1354137" cy="949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877" y="5862899"/>
            <a:ext cx="1237267" cy="876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620937" y="6075221"/>
            <a:ext cx="30230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Gill Sans MT" panose="020B0502020104020203" pitchFamily="34" charset="0"/>
              </a:rPr>
              <a:t>A  Presentation to 06</a:t>
            </a:r>
            <a:r>
              <a:rPr lang="en-US" sz="1200" baseline="30000" dirty="0">
                <a:latin typeface="Gill Sans MT" panose="020B0502020104020203" pitchFamily="34" charset="0"/>
              </a:rPr>
              <a:t>th</a:t>
            </a:r>
            <a:r>
              <a:rPr lang="en-US" sz="1200" dirty="0">
                <a:latin typeface="Gill Sans MT" panose="020B0502020104020203" pitchFamily="34" charset="0"/>
              </a:rPr>
              <a:t> QRM – April 2016</a:t>
            </a:r>
            <a:endParaRPr lang="en-US" sz="12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50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8" y="1484784"/>
            <a:ext cx="8496944" cy="4392488"/>
          </a:xfrm>
        </p:spPr>
        <p:txBody>
          <a:bodyPr/>
          <a:lstStyle/>
          <a:p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597601" y="6205773"/>
            <a:ext cx="3046407" cy="365125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  Presentation to 06</a:t>
            </a:r>
            <a:r>
              <a:rPr lang="en-US" baseline="30000" dirty="0">
                <a:latin typeface="Gill Sans MT" panose="020B0502020104020203" pitchFamily="34" charset="0"/>
              </a:rPr>
              <a:t>th</a:t>
            </a:r>
            <a:r>
              <a:rPr lang="en-US" dirty="0">
                <a:latin typeface="Gill Sans MT" panose="020B0502020104020203" pitchFamily="34" charset="0"/>
              </a:rPr>
              <a:t> QRM – April 2016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r>
              <a:rPr lang="en-IE" sz="2400" dirty="0" smtClean="0"/>
              <a:t>CM-DRR Plan during consultation-ACC</a:t>
            </a:r>
            <a:endParaRPr lang="en-IE" sz="2400" dirty="0"/>
          </a:p>
        </p:txBody>
      </p:sp>
      <p:pic>
        <p:nvPicPr>
          <p:cNvPr id="1026" name="Picture 2" descr="E:\Photo\DSC0133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88840"/>
            <a:ext cx="4104456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Photo\DSC0134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88840"/>
            <a:ext cx="4104456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912880"/>
            <a:ext cx="1354137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912880"/>
            <a:ext cx="1330528" cy="945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62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677665" y="6237312"/>
            <a:ext cx="2894335" cy="365125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  Presentation to 06</a:t>
            </a:r>
            <a:r>
              <a:rPr lang="en-US" baseline="30000" dirty="0">
                <a:latin typeface="Gill Sans MT" panose="020B0502020104020203" pitchFamily="34" charset="0"/>
              </a:rPr>
              <a:t>th</a:t>
            </a:r>
            <a:r>
              <a:rPr lang="en-US" dirty="0">
                <a:latin typeface="Gill Sans MT" panose="020B0502020104020203" pitchFamily="34" charset="0"/>
              </a:rPr>
              <a:t> QRM – April 2016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5" name="Title 3"/>
          <p:cNvSpPr>
            <a:spLocks noGrp="1"/>
          </p:cNvSpPr>
          <p:nvPr>
            <p:ph type="body" sz="quarter" idx="10"/>
          </p:nvPr>
        </p:nvSpPr>
        <p:spPr>
          <a:xfrm>
            <a:off x="323528" y="1628800"/>
            <a:ext cx="8568952" cy="4176464"/>
          </a:xfrm>
        </p:spPr>
        <p:txBody>
          <a:bodyPr/>
          <a:lstStyle/>
          <a:p>
            <a:r>
              <a:rPr lang="en-US" sz="3600" dirty="0" smtClean="0">
                <a:latin typeface="Gill Sans MT" panose="020B0502020104020203" pitchFamily="34" charset="0"/>
              </a:rPr>
              <a:t>Food Security Thematic Programme (FSTP) </a:t>
            </a:r>
            <a:endParaRPr lang="en-IE" sz="3600" dirty="0">
              <a:latin typeface="Gill Sans MT" panose="020B050202010402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98011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980112"/>
            <a:ext cx="1278913" cy="86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364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1520" y="1340768"/>
            <a:ext cx="8712968" cy="4536504"/>
          </a:xfr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lvl="0" algn="ctr"/>
            <a:r>
              <a:rPr lang="en-IE" sz="4800" b="1" dirty="0" smtClean="0">
                <a:solidFill>
                  <a:prstClr val="black"/>
                </a:solidFill>
                <a:latin typeface="Gill Sans MT" panose="020B0502020104020203" pitchFamily="34" charset="0"/>
              </a:rPr>
              <a:t>THANK YOU!</a:t>
            </a:r>
          </a:p>
          <a:p>
            <a:pPr lvl="0" algn="ctr"/>
            <a:endParaRPr lang="en-IE" sz="1800" b="1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 algn="ctr"/>
            <a:endParaRPr lang="en-IE" sz="1800" b="1" dirty="0" smtClean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1284451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2"/>
          <p:cNvSpPr txBox="1">
            <a:spLocks/>
          </p:cNvSpPr>
          <p:nvPr/>
        </p:nvSpPr>
        <p:spPr>
          <a:xfrm>
            <a:off x="1735770" y="6287372"/>
            <a:ext cx="30464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200" dirty="0" smtClean="0">
                <a:latin typeface="Gill Sans MT" panose="020B0502020104020203" pitchFamily="34" charset="0"/>
              </a:rPr>
              <a:t>A  Presentation to 06</a:t>
            </a:r>
            <a:r>
              <a:rPr lang="en-US" sz="1200" baseline="30000" dirty="0" smtClean="0">
                <a:latin typeface="Gill Sans MT" panose="020B0502020104020203" pitchFamily="34" charset="0"/>
              </a:rPr>
              <a:t>th</a:t>
            </a:r>
            <a:r>
              <a:rPr lang="en-US" sz="1200" dirty="0" smtClean="0">
                <a:latin typeface="Gill Sans MT" panose="020B0502020104020203" pitchFamily="34" charset="0"/>
              </a:rPr>
              <a:t> QRM – April 2016</a:t>
            </a:r>
            <a:endParaRPr lang="en-US" sz="12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69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GB" sz="3200" u="sng" dirty="0">
                <a:latin typeface="Gill Sans MT" panose="020B0502020104020203" pitchFamily="34" charset="0"/>
              </a:rPr>
              <a:t>Project Fact Sheet</a:t>
            </a:r>
            <a:r>
              <a:rPr lang="en-GB" sz="3200" u="sng" dirty="0" smtClean="0">
                <a:latin typeface="Gill Sans MT" panose="020B0502020104020203" pitchFamily="34" charset="0"/>
              </a:rPr>
              <a:t>:</a:t>
            </a:r>
            <a:endParaRPr lang="en-IE" sz="3200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79512" y="1196752"/>
            <a:ext cx="8712968" cy="468052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GB" sz="1800" b="1" u="sng" dirty="0" smtClean="0">
                <a:latin typeface="Gill Sans MT" panose="020B0502020104020203" pitchFamily="34" charset="0"/>
              </a:rPr>
              <a:t>Project </a:t>
            </a:r>
            <a:r>
              <a:rPr lang="en-GB" sz="1800" b="1" u="sng" dirty="0">
                <a:latin typeface="Gill Sans MT" panose="020B0502020104020203" pitchFamily="34" charset="0"/>
              </a:rPr>
              <a:t>Title: </a:t>
            </a:r>
            <a:r>
              <a:rPr lang="en-GB" sz="1800" dirty="0">
                <a:latin typeface="Gill Sans MT" panose="020B0502020104020203" pitchFamily="34" charset="0"/>
              </a:rPr>
              <a:t>	</a:t>
            </a:r>
            <a:r>
              <a:rPr lang="en-IE" sz="1800" dirty="0">
                <a:latin typeface="Gill Sans MT" panose="020B0502020104020203" pitchFamily="34" charset="0"/>
              </a:rPr>
              <a:t>Improved food security, livelihoods and resilience </a:t>
            </a:r>
            <a:r>
              <a:rPr lang="en-IE" sz="1800" dirty="0" smtClean="0">
                <a:latin typeface="Gill Sans MT" panose="020B0502020104020203" pitchFamily="34" charset="0"/>
              </a:rPr>
              <a:t>for vulnerable </a:t>
            </a:r>
            <a:r>
              <a:rPr lang="en-IE" sz="1800" dirty="0">
                <a:latin typeface="Gill Sans MT" panose="020B0502020104020203" pitchFamily="34" charset="0"/>
              </a:rPr>
              <a:t>target </a:t>
            </a:r>
            <a:r>
              <a:rPr lang="en-IE" sz="1800" dirty="0" smtClean="0">
                <a:latin typeface="Gill Sans MT" panose="020B0502020104020203" pitchFamily="34" charset="0"/>
              </a:rPr>
              <a:t>			populations </a:t>
            </a:r>
            <a:r>
              <a:rPr lang="en-IE" sz="1800" dirty="0">
                <a:latin typeface="Gill Sans MT" panose="020B0502020104020203" pitchFamily="34" charset="0"/>
              </a:rPr>
              <a:t>in Northern Bahr el </a:t>
            </a:r>
            <a:r>
              <a:rPr lang="en-IE" sz="1800" dirty="0" smtClean="0">
                <a:latin typeface="Gill Sans MT" panose="020B0502020104020203" pitchFamily="34" charset="0"/>
              </a:rPr>
              <a:t>Ghazal, South Sudan</a:t>
            </a: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IE" sz="1800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IE" sz="800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US" sz="1800" b="1" dirty="0">
                <a:latin typeface="Gill Sans MT" panose="020B0502020104020203" pitchFamily="34" charset="0"/>
              </a:rPr>
              <a:t>Project Period:</a:t>
            </a:r>
            <a:r>
              <a:rPr lang="en-US" sz="1800" dirty="0">
                <a:latin typeface="Gill Sans MT" panose="020B0502020104020203" pitchFamily="34" charset="0"/>
              </a:rPr>
              <a:t>	</a:t>
            </a:r>
            <a:r>
              <a:rPr lang="en-IE" sz="1800" dirty="0" smtClean="0">
                <a:latin typeface="Gill Sans MT" panose="020B0502020104020203" pitchFamily="34" charset="0"/>
              </a:rPr>
              <a:t>January </a:t>
            </a:r>
            <a:r>
              <a:rPr lang="en-IE" sz="1800" dirty="0">
                <a:latin typeface="Gill Sans MT" panose="020B0502020104020203" pitchFamily="34" charset="0"/>
              </a:rPr>
              <a:t>2015 – </a:t>
            </a:r>
            <a:r>
              <a:rPr lang="en-IE" sz="1800" dirty="0" smtClean="0">
                <a:latin typeface="Gill Sans MT" panose="020B0502020104020203" pitchFamily="34" charset="0"/>
              </a:rPr>
              <a:t>December </a:t>
            </a:r>
            <a:r>
              <a:rPr lang="en-IE" sz="1800" dirty="0">
                <a:latin typeface="Gill Sans MT" panose="020B0502020104020203" pitchFamily="34" charset="0"/>
              </a:rPr>
              <a:t>2016</a:t>
            </a: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US" sz="800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US" sz="800" dirty="0" smtClean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US" sz="800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US" sz="1800" b="1" u="sng" dirty="0">
                <a:latin typeface="Gill Sans MT" panose="020B0502020104020203" pitchFamily="34" charset="0"/>
              </a:rPr>
              <a:t>Total  Budget:</a:t>
            </a:r>
            <a:r>
              <a:rPr lang="en-US" sz="1800" dirty="0">
                <a:latin typeface="Gill Sans MT" panose="020B0502020104020203" pitchFamily="34" charset="0"/>
              </a:rPr>
              <a:t>	</a:t>
            </a:r>
            <a:r>
              <a:rPr lang="en-US" sz="1800" dirty="0" smtClean="0">
                <a:latin typeface="Gill Sans MT" panose="020B0502020104020203" pitchFamily="34" charset="0"/>
              </a:rPr>
              <a:t>€1,044,444 </a:t>
            </a: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US" sz="1800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US" sz="1800" b="1" u="sng" dirty="0" smtClean="0">
                <a:latin typeface="Gill Sans MT" panose="020B0502020104020203" pitchFamily="34" charset="0"/>
              </a:rPr>
              <a:t>Implementing partners: </a:t>
            </a:r>
            <a:r>
              <a:rPr lang="en-US" sz="1800" dirty="0" smtClean="0">
                <a:latin typeface="Gill Sans MT" panose="020B0502020104020203" pitchFamily="34" charset="0"/>
              </a:rPr>
              <a:t>	Concern Worldwide (CWW);						Langich United Youth Development Association (LUYDA); </a:t>
            </a: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US" sz="1800" dirty="0">
                <a:latin typeface="Gill Sans MT" panose="020B0502020104020203" pitchFamily="34" charset="0"/>
              </a:rPr>
              <a:t>	</a:t>
            </a:r>
            <a:r>
              <a:rPr lang="en-US" sz="1800" dirty="0" smtClean="0">
                <a:latin typeface="Gill Sans MT" panose="020B0502020104020203" pitchFamily="34" charset="0"/>
              </a:rPr>
              <a:t>		Welthungerhilfe (WHH)</a:t>
            </a: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US" sz="1800" dirty="0" smtClean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US" sz="800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US" sz="1800" b="1" u="sng" dirty="0" smtClean="0">
                <a:latin typeface="Gill Sans MT" panose="020B0502020104020203" pitchFamily="34" charset="0"/>
              </a:rPr>
              <a:t>Coverage:</a:t>
            </a:r>
            <a:r>
              <a:rPr lang="en-US" sz="1800" b="1" dirty="0" smtClean="0">
                <a:latin typeface="Gill Sans MT" panose="020B0502020104020203" pitchFamily="34" charset="0"/>
              </a:rPr>
              <a:t>	</a:t>
            </a:r>
            <a:r>
              <a:rPr lang="en-US" sz="1800" dirty="0" smtClean="0">
                <a:latin typeface="Gill Sans MT" panose="020B0502020104020203" pitchFamily="34" charset="0"/>
              </a:rPr>
              <a:t>Aweil </a:t>
            </a:r>
            <a:r>
              <a:rPr lang="en-US" sz="1800" dirty="0">
                <a:latin typeface="Gill Sans MT" panose="020B0502020104020203" pitchFamily="34" charset="0"/>
              </a:rPr>
              <a:t>Centre County:  4 </a:t>
            </a:r>
            <a:r>
              <a:rPr lang="en-US" sz="1800" dirty="0" smtClean="0">
                <a:latin typeface="Gill Sans MT" panose="020B0502020104020203" pitchFamily="34" charset="0"/>
              </a:rPr>
              <a:t>Payams – 12 Bomas; </a:t>
            </a: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US" sz="1800" dirty="0">
                <a:latin typeface="Gill Sans MT" panose="020B0502020104020203" pitchFamily="34" charset="0"/>
              </a:rPr>
              <a:t>	</a:t>
            </a:r>
            <a:r>
              <a:rPr lang="en-US" sz="1800" dirty="0" smtClean="0">
                <a:latin typeface="Gill Sans MT" panose="020B0502020104020203" pitchFamily="34" charset="0"/>
              </a:rPr>
              <a:t>		</a:t>
            </a:r>
            <a:r>
              <a:rPr lang="en-US" sz="1800" dirty="0" smtClean="0">
                <a:latin typeface="Gill Sans MT" panose="020B0502020104020203" pitchFamily="34" charset="0"/>
              </a:rPr>
              <a:t>Aweil </a:t>
            </a:r>
            <a:r>
              <a:rPr lang="en-US" sz="1800" dirty="0">
                <a:latin typeface="Gill Sans MT" panose="020B0502020104020203" pitchFamily="34" charset="0"/>
              </a:rPr>
              <a:t>North County:  3 </a:t>
            </a:r>
            <a:r>
              <a:rPr lang="en-US" sz="1800" dirty="0" smtClean="0">
                <a:latin typeface="Gill Sans MT" panose="020B0502020104020203" pitchFamily="34" charset="0"/>
              </a:rPr>
              <a:t>Payams – 09 Bomas;  </a:t>
            </a:r>
            <a:r>
              <a:rPr lang="en-US" sz="1800" dirty="0">
                <a:latin typeface="Gill Sans MT" panose="020B0502020104020203" pitchFamily="34" charset="0"/>
              </a:rPr>
              <a:t>			</a:t>
            </a:r>
            <a:r>
              <a:rPr lang="en-US" sz="1800" dirty="0" smtClean="0">
                <a:latin typeface="Gill Sans MT" panose="020B0502020104020203" pitchFamily="34" charset="0"/>
              </a:rPr>
              <a:t>			Aweil </a:t>
            </a:r>
            <a:r>
              <a:rPr lang="en-US" sz="1800" dirty="0">
                <a:latin typeface="Gill Sans MT" panose="020B0502020104020203" pitchFamily="34" charset="0"/>
              </a:rPr>
              <a:t>West </a:t>
            </a:r>
            <a:r>
              <a:rPr lang="en-US" sz="1800" dirty="0" smtClean="0">
                <a:latin typeface="Gill Sans MT" panose="020B0502020104020203" pitchFamily="34" charset="0"/>
              </a:rPr>
              <a:t>County</a:t>
            </a:r>
            <a:r>
              <a:rPr lang="en-US" sz="1800" dirty="0" smtClean="0">
                <a:latin typeface="Gill Sans MT" panose="020B0502020104020203" pitchFamily="34" charset="0"/>
              </a:rPr>
              <a:t>: 2 Payams – 06 Bomas;</a:t>
            </a:r>
            <a:endParaRPr lang="en-US" sz="1800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US" sz="800" dirty="0">
              <a:latin typeface="Gill Sans MT" panose="020B0502020104020203" pitchFamily="34" charset="0"/>
            </a:endParaRPr>
          </a:p>
          <a:p>
            <a:pPr algn="just">
              <a:lnSpc>
                <a:spcPct val="100000"/>
              </a:lnSpc>
            </a:pPr>
            <a:endParaRPr lang="en-IE" sz="1800" b="1" dirty="0" smtClean="0">
              <a:latin typeface="Gill Sans MT" panose="020B0502020104020203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21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5877272"/>
            <a:ext cx="1295066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Footer Placeholder 2"/>
          <p:cNvSpPr>
            <a:spLocks noGrp="1"/>
          </p:cNvSpPr>
          <p:nvPr>
            <p:ph type="body" sz="quarter" idx="11"/>
          </p:nvPr>
        </p:nvSpPr>
        <p:spPr>
          <a:xfrm>
            <a:off x="1677664" y="6165850"/>
            <a:ext cx="2822328" cy="358775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  Presentation to 06</a:t>
            </a:r>
            <a:r>
              <a:rPr lang="en-US" baseline="30000" dirty="0">
                <a:latin typeface="Gill Sans MT" panose="020B0502020104020203" pitchFamily="34" charset="0"/>
              </a:rPr>
              <a:t>th</a:t>
            </a:r>
            <a:r>
              <a:rPr lang="en-US" dirty="0">
                <a:latin typeface="Gill Sans MT" panose="020B0502020104020203" pitchFamily="34" charset="0"/>
              </a:rPr>
              <a:t> QRM – April 2016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75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/>
          <a:lstStyle/>
          <a:p>
            <a:pPr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GB" sz="3200" u="sng" dirty="0">
                <a:latin typeface="Gill Sans MT" panose="020B0502020104020203" pitchFamily="34" charset="0"/>
              </a:rPr>
              <a:t>Project Fact Sheet</a:t>
            </a:r>
            <a:r>
              <a:rPr lang="en-GB" sz="3200" u="sng" dirty="0" smtClean="0">
                <a:latin typeface="Gill Sans MT" panose="020B0502020104020203" pitchFamily="34" charset="0"/>
              </a:rPr>
              <a:t>:</a:t>
            </a:r>
            <a:endParaRPr lang="en-IE" sz="3200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79512" y="1196752"/>
            <a:ext cx="8712968" cy="4536504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IE" sz="1800" b="1" u="sng" dirty="0">
                <a:latin typeface="Gill Sans MT" panose="020B0502020104020203" pitchFamily="34" charset="0"/>
              </a:rPr>
              <a:t>Goal</a:t>
            </a:r>
            <a:r>
              <a:rPr lang="en-IE" sz="1800" b="1" dirty="0">
                <a:latin typeface="Gill Sans MT" panose="020B0502020104020203" pitchFamily="34" charset="0"/>
              </a:rPr>
              <a:t>: </a:t>
            </a:r>
            <a:r>
              <a:rPr lang="en-IE" sz="1800" b="1" dirty="0" smtClean="0">
                <a:latin typeface="Gill Sans MT" panose="020B0502020104020203" pitchFamily="34" charset="0"/>
              </a:rPr>
              <a:t>	</a:t>
            </a:r>
            <a:r>
              <a:rPr lang="en-IE" sz="1800" dirty="0" smtClean="0">
                <a:latin typeface="Gill Sans MT" panose="020B0502020104020203" pitchFamily="34" charset="0"/>
              </a:rPr>
              <a:t>Empower </a:t>
            </a:r>
            <a:r>
              <a:rPr lang="en-IE" sz="1800" dirty="0">
                <a:latin typeface="Gill Sans MT" panose="020B0502020104020203" pitchFamily="34" charset="0"/>
              </a:rPr>
              <a:t>returnees, IDPs and vulnerable populations to improve food security, </a:t>
            </a:r>
            <a:r>
              <a:rPr lang="en-IE" sz="1800" dirty="0" smtClean="0">
                <a:latin typeface="Gill Sans MT" panose="020B0502020104020203" pitchFamily="34" charset="0"/>
              </a:rPr>
              <a:t>		enhance </a:t>
            </a:r>
            <a:r>
              <a:rPr lang="en-IE" sz="1800" dirty="0">
                <a:latin typeface="Gill Sans MT" panose="020B0502020104020203" pitchFamily="34" charset="0"/>
              </a:rPr>
              <a:t>livelihoods and increase their resilience to disasters.</a:t>
            </a: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IE" sz="1800" b="1" u="sng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IE" sz="1800" b="1" u="sng" dirty="0">
                <a:latin typeface="Gill Sans MT" panose="020B0502020104020203" pitchFamily="34" charset="0"/>
              </a:rPr>
              <a:t>Specific objective: </a:t>
            </a:r>
            <a:r>
              <a:rPr lang="en-IE" sz="1800" dirty="0" smtClean="0">
                <a:latin typeface="Gill Sans MT" panose="020B0502020104020203" pitchFamily="34" charset="0"/>
              </a:rPr>
              <a:t>	To </a:t>
            </a:r>
            <a:r>
              <a:rPr lang="en-IE" sz="1800" dirty="0">
                <a:latin typeface="Gill Sans MT" panose="020B0502020104020203" pitchFamily="34" charset="0"/>
              </a:rPr>
              <a:t>improve the food, nutrition, and income security and </a:t>
            </a:r>
            <a:r>
              <a:rPr lang="en-IE" sz="1800" dirty="0" smtClean="0">
                <a:latin typeface="Gill Sans MT" panose="020B0502020104020203" pitchFamily="34" charset="0"/>
              </a:rPr>
              <a:t>			reduce </a:t>
            </a:r>
            <a:r>
              <a:rPr lang="en-IE" sz="1800" dirty="0">
                <a:latin typeface="Gill Sans MT" panose="020B0502020104020203" pitchFamily="34" charset="0"/>
              </a:rPr>
              <a:t>vulnerability to malnutrition, shocks and hazards of returnees, IDPs and </a:t>
            </a:r>
            <a:r>
              <a:rPr lang="en-IE" sz="1800" dirty="0" smtClean="0">
                <a:latin typeface="Gill Sans MT" panose="020B0502020104020203" pitchFamily="34" charset="0"/>
              </a:rPr>
              <a:t>		vulnerable </a:t>
            </a:r>
            <a:r>
              <a:rPr lang="en-IE" sz="1800" dirty="0">
                <a:latin typeface="Gill Sans MT" panose="020B0502020104020203" pitchFamily="34" charset="0"/>
              </a:rPr>
              <a:t>host populations in Aweil Centre,  Aweil North and Aweil west, </a:t>
            </a:r>
            <a:r>
              <a:rPr lang="en-IE" sz="1800" dirty="0" smtClean="0">
                <a:latin typeface="Gill Sans MT" panose="020B0502020104020203" pitchFamily="34" charset="0"/>
              </a:rPr>
              <a:t>NBeG</a:t>
            </a: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US" sz="1800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r>
              <a:rPr lang="en-US" sz="1800" b="1" u="sng" dirty="0" smtClean="0">
                <a:latin typeface="Gill Sans MT" panose="020B0502020104020203" pitchFamily="34" charset="0"/>
              </a:rPr>
              <a:t>Target:</a:t>
            </a:r>
            <a:r>
              <a:rPr lang="en-US" sz="1800" dirty="0" smtClean="0">
                <a:latin typeface="Gill Sans MT" panose="020B0502020104020203" pitchFamily="34" charset="0"/>
              </a:rPr>
              <a:t>	1,550 households  (HHs)  - 10,850 individuals</a:t>
            </a:r>
            <a:endParaRPr lang="en-IE" sz="1800" dirty="0">
              <a:latin typeface="Gill Sans MT" panose="020B0502020104020203" pitchFamily="34" charset="0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</a:pPr>
            <a:endParaRPr lang="en-US" sz="800" dirty="0">
              <a:latin typeface="Gill Sans MT" panose="020B0502020104020203" pitchFamily="34" charset="0"/>
            </a:endParaRPr>
          </a:p>
          <a:p>
            <a:pPr algn="just">
              <a:lnSpc>
                <a:spcPct val="100000"/>
              </a:lnSpc>
            </a:pPr>
            <a:endParaRPr lang="en-IE" sz="1800" b="1" dirty="0" smtClean="0">
              <a:latin typeface="Gill Sans MT" panose="020B0502020104020203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6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7272"/>
            <a:ext cx="1295066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Footer Placeholder 2"/>
          <p:cNvSpPr>
            <a:spLocks noGrp="1"/>
          </p:cNvSpPr>
          <p:nvPr>
            <p:ph type="body" sz="quarter" idx="11"/>
          </p:nvPr>
        </p:nvSpPr>
        <p:spPr>
          <a:xfrm>
            <a:off x="1677664" y="6165850"/>
            <a:ext cx="2966344" cy="358775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  Presentation to 06</a:t>
            </a:r>
            <a:r>
              <a:rPr lang="en-US" baseline="30000" dirty="0">
                <a:latin typeface="Gill Sans MT" panose="020B0502020104020203" pitchFamily="34" charset="0"/>
              </a:rPr>
              <a:t>th</a:t>
            </a:r>
            <a:r>
              <a:rPr lang="en-US" dirty="0">
                <a:latin typeface="Gill Sans MT" panose="020B0502020104020203" pitchFamily="34" charset="0"/>
              </a:rPr>
              <a:t> QRM – April 2016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59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/>
          <a:lstStyle/>
          <a:p>
            <a:pPr lvl="0" eaLnBrk="1" fontAlgn="auto" hangingPunct="1">
              <a:lnSpc>
                <a:spcPct val="114000"/>
              </a:lnSpc>
              <a:spcBef>
                <a:spcPct val="20000"/>
              </a:spcBef>
              <a:spcAft>
                <a:spcPts val="1000"/>
              </a:spcAft>
            </a:pPr>
            <a:r>
              <a:rPr lang="en-IE" sz="3200" dirty="0">
                <a:latin typeface="Gill Sans MT" panose="020B0502020104020203" pitchFamily="34" charset="0"/>
                <a:ea typeface="Times New Roman"/>
              </a:rPr>
              <a:t>Food security and livelihoods </a:t>
            </a:r>
            <a:r>
              <a:rPr lang="en-IE" sz="3200" dirty="0" smtClean="0">
                <a:latin typeface="Gill Sans MT" panose="020B0502020104020203" pitchFamily="34" charset="0"/>
                <a:ea typeface="Times New Roman"/>
              </a:rPr>
              <a:t>context: </a:t>
            </a:r>
            <a:endParaRPr lang="en-IE" sz="3200" dirty="0">
              <a:latin typeface="Gill Sans MT" panose="020B0502020104020203" pitchFamily="34" charset="0"/>
              <a:ea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3528" y="1916832"/>
            <a:ext cx="8352928" cy="3816424"/>
          </a:xfrm>
        </p:spPr>
        <p:txBody>
          <a:bodyPr/>
          <a:lstStyle/>
          <a:p>
            <a:pPr lvl="1" indent="0">
              <a:buNone/>
            </a:pPr>
            <a:endParaRPr lang="en-IE" sz="1600" b="1" dirty="0" smtClean="0">
              <a:latin typeface="Gill Sans MT" panose="020B0502020104020203" pitchFamily="34" charset="0"/>
            </a:endParaRPr>
          </a:p>
          <a:p>
            <a:endParaRPr lang="en-IE" sz="1800" b="1" dirty="0" smtClean="0">
              <a:latin typeface="Gill Sans MT" panose="020B0502020104020203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IE" sz="1800" b="1" dirty="0" smtClean="0">
              <a:latin typeface="Gill Sans MT" panose="020B0502020104020203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IE" b="1" dirty="0">
              <a:latin typeface="Gill Sans MT" panose="020B0502020104020203" pitchFamily="34" charset="0"/>
            </a:endParaRPr>
          </a:p>
          <a:p>
            <a:endParaRPr lang="en-IE" sz="1800" b="1" dirty="0" smtClean="0">
              <a:latin typeface="Gill Sans MT" panose="020B05020201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691679" y="6292552"/>
            <a:ext cx="3024337" cy="358775"/>
          </a:xfrm>
        </p:spPr>
        <p:txBody>
          <a:bodyPr/>
          <a:lstStyle/>
          <a:p>
            <a:r>
              <a:rPr lang="en-US" dirty="0"/>
              <a:t>A  Presentation to 06</a:t>
            </a:r>
            <a:r>
              <a:rPr lang="en-US" baseline="30000" dirty="0"/>
              <a:t>th</a:t>
            </a:r>
            <a:r>
              <a:rPr lang="en-US" dirty="0"/>
              <a:t> QRM – April 2016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446314"/>
            <a:ext cx="8640960" cy="44309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Gill Sans MT" panose="020B0502020104020203" pitchFamily="34" charset="0"/>
              </a:rPr>
              <a:t>Poorly </a:t>
            </a:r>
            <a:r>
              <a:rPr lang="en-US" sz="2000" dirty="0">
                <a:latin typeface="Gill Sans MT" panose="020B0502020104020203" pitchFamily="34" charset="0"/>
              </a:rPr>
              <a:t>supplied </a:t>
            </a:r>
            <a:r>
              <a:rPr lang="en-US" sz="2000" dirty="0" smtClean="0">
                <a:latin typeface="Gill Sans MT" panose="020B0502020104020203" pitchFamily="34" charset="0"/>
              </a:rPr>
              <a:t>markets with essential commodities.</a:t>
            </a:r>
            <a:endParaRPr lang="en-US" sz="20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Gill Sans MT" panose="020B0502020104020203" pitchFamily="34" charset="0"/>
              </a:rPr>
              <a:t>General economic crisis </a:t>
            </a:r>
            <a:r>
              <a:rPr lang="en-US" sz="2000" dirty="0" smtClean="0">
                <a:latin typeface="Gill Sans MT" panose="020B0502020104020203" pitchFamily="34" charset="0"/>
              </a:rPr>
              <a:t>(inflation) restricting </a:t>
            </a:r>
            <a:r>
              <a:rPr lang="en-US" sz="2000" dirty="0" smtClean="0">
                <a:latin typeface="Gill Sans MT" panose="020B0502020104020203" pitchFamily="34" charset="0"/>
              </a:rPr>
              <a:t>households demand.</a:t>
            </a:r>
            <a:endParaRPr lang="en-US" sz="20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Gill Sans MT" panose="020B0502020104020203" pitchFamily="34" charset="0"/>
              </a:rPr>
              <a:t>Area prone to natural disasters </a:t>
            </a:r>
            <a:endParaRPr lang="en-US" sz="2000" dirty="0" smtClean="0">
              <a:latin typeface="Gill Sans MT" panose="020B0502020104020203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Gill Sans MT" panose="020B0502020104020203" pitchFamily="34" charset="0"/>
              </a:rPr>
              <a:t>Floods</a:t>
            </a:r>
            <a:r>
              <a:rPr lang="en-US" sz="2000" dirty="0">
                <a:latin typeface="Gill Sans MT" panose="020B0502020104020203" pitchFamily="34" charset="0"/>
              </a:rPr>
              <a:t>, </a:t>
            </a:r>
            <a:endParaRPr lang="en-US" sz="2000" dirty="0" smtClean="0">
              <a:latin typeface="Gill Sans MT" panose="020B0502020104020203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Gill Sans MT" panose="020B0502020104020203" pitchFamily="34" charset="0"/>
              </a:rPr>
              <a:t>Prolonged </a:t>
            </a:r>
            <a:r>
              <a:rPr lang="en-US" sz="2000" dirty="0">
                <a:latin typeface="Gill Sans MT" panose="020B0502020104020203" pitchFamily="34" charset="0"/>
              </a:rPr>
              <a:t>dry spells and </a:t>
            </a:r>
            <a:endParaRPr lang="en-US" sz="2000" dirty="0" smtClean="0">
              <a:latin typeface="Gill Sans MT" panose="020B0502020104020203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Gill Sans MT" panose="020B0502020104020203" pitchFamily="34" charset="0"/>
              </a:rPr>
              <a:t>Wild </a:t>
            </a:r>
            <a:r>
              <a:rPr lang="en-US" sz="2000" dirty="0">
                <a:latin typeface="Gill Sans MT" panose="020B0502020104020203" pitchFamily="34" charset="0"/>
              </a:rPr>
              <a:t>bush fires destroyed </a:t>
            </a:r>
            <a:r>
              <a:rPr lang="en-US" sz="2000" dirty="0" smtClean="0">
                <a:latin typeface="Gill Sans MT" panose="020B0502020104020203" pitchFamily="34" charset="0"/>
              </a:rPr>
              <a:t>pastures mainly for livestock).</a:t>
            </a:r>
            <a:endParaRPr lang="en-US" sz="20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Gill Sans MT" panose="020B0502020104020203" pitchFamily="34" charset="0"/>
              </a:rPr>
              <a:t>Low crop </a:t>
            </a:r>
            <a:r>
              <a:rPr lang="en-US" sz="2000" dirty="0" smtClean="0">
                <a:latin typeface="Gill Sans MT" panose="020B0502020104020203" pitchFamily="34" charset="0"/>
              </a:rPr>
              <a:t>diversity coupled with poor </a:t>
            </a:r>
            <a:r>
              <a:rPr lang="en-US" sz="2000" dirty="0">
                <a:latin typeface="Gill Sans MT" panose="020B0502020104020203" pitchFamily="34" charset="0"/>
              </a:rPr>
              <a:t>yields, prevalence of subsistence agriculture, low technology </a:t>
            </a:r>
            <a:r>
              <a:rPr lang="en-US" sz="2000" dirty="0" smtClean="0">
                <a:latin typeface="Gill Sans MT" panose="020B0502020104020203" pitchFamily="34" charset="0"/>
              </a:rPr>
              <a:t>adoption.</a:t>
            </a:r>
            <a:endParaRPr lang="en-US" sz="20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Gill Sans MT" panose="020B0502020104020203" pitchFamily="34" charset="0"/>
              </a:rPr>
              <a:t>Low household incomes (lack of employment opportunities</a:t>
            </a:r>
            <a:r>
              <a:rPr lang="en-US" sz="2000" dirty="0" smtClean="0">
                <a:latin typeface="Gill Sans MT" panose="020B0502020104020203" pitchFamily="34" charset="0"/>
              </a:rPr>
              <a:t>).</a:t>
            </a:r>
            <a:endParaRPr lang="en-US" sz="20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Gill Sans MT" panose="020B0502020104020203" pitchFamily="34" charset="0"/>
              </a:rPr>
              <a:t>Low effectiveness of government extension </a:t>
            </a:r>
            <a:r>
              <a:rPr lang="en-US" sz="2000" dirty="0" smtClean="0">
                <a:latin typeface="Gill Sans MT" panose="020B0502020104020203" pitchFamily="34" charset="0"/>
              </a:rPr>
              <a:t>services.</a:t>
            </a:r>
            <a:endParaRPr lang="en-US" sz="2000" dirty="0">
              <a:latin typeface="Gill Sans MT" panose="020B05020201040202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Gill Sans MT" panose="020B0502020104020203" pitchFamily="34" charset="0"/>
              </a:rPr>
              <a:t>Inaccessibility of certain locations due to lack of </a:t>
            </a:r>
            <a:r>
              <a:rPr lang="en-US" sz="2000" dirty="0" smtClean="0">
                <a:latin typeface="Gill Sans MT" panose="020B0502020104020203" pitchFamily="34" charset="0"/>
              </a:rPr>
              <a:t>roads</a:t>
            </a:r>
            <a:r>
              <a:rPr lang="en-US" sz="2000" dirty="0" smtClean="0">
                <a:latin typeface="Gill Sans MT" panose="020B0502020104020203" pitchFamily="34" charset="0"/>
              </a:rPr>
              <a:t>.</a:t>
            </a:r>
            <a:endParaRPr lang="en-US" sz="2000" dirty="0" smtClean="0">
              <a:latin typeface="Gill Sans MT" panose="020B0502020104020203" pitchFamily="34" charset="0"/>
              <a:ea typeface="Times New Roman"/>
            </a:endParaRPr>
          </a:p>
          <a:p>
            <a:pPr lvl="0" algn="just" eaLnBrk="1" fontAlgn="auto" hangingPunct="1">
              <a:lnSpc>
                <a:spcPct val="114000"/>
              </a:lnSpc>
              <a:spcBef>
                <a:spcPct val="20000"/>
              </a:spcBef>
              <a:spcAft>
                <a:spcPts val="1000"/>
              </a:spcAft>
            </a:pPr>
            <a:endParaRPr lang="en-US" sz="2000" dirty="0" smtClean="0">
              <a:latin typeface="Gill Sans MT" panose="020B0502020104020203" pitchFamily="34" charset="0"/>
              <a:ea typeface="Times New Roman"/>
            </a:endParaRPr>
          </a:p>
          <a:p>
            <a:pPr lvl="0" algn="just" eaLnBrk="1" fontAlgn="auto" hangingPunct="1">
              <a:lnSpc>
                <a:spcPct val="114000"/>
              </a:lnSpc>
              <a:spcBef>
                <a:spcPct val="20000"/>
              </a:spcBef>
              <a:spcAft>
                <a:spcPts val="1000"/>
              </a:spcAft>
            </a:pPr>
            <a:endParaRPr lang="en-IE" sz="2000" dirty="0">
              <a:latin typeface="Gill Sans MT" panose="020B0502020104020203" pitchFamily="34" charset="0"/>
              <a:ea typeface="Times New Roman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50968"/>
            <a:ext cx="1296144" cy="878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379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IE" sz="3200" dirty="0" smtClean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  <a:cs typeface="+mn-cs"/>
              </a:rPr>
              <a:t>Progress made last quarter: </a:t>
            </a:r>
            <a:endParaRPr lang="en-IE" sz="3200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1520" y="1412776"/>
            <a:ext cx="8657232" cy="4320480"/>
          </a:xfrm>
        </p:spPr>
        <p:txBody>
          <a:bodyPr/>
          <a:lstStyle/>
          <a:p>
            <a:pPr lvl="1" indent="0">
              <a:buNone/>
            </a:pPr>
            <a:endParaRPr lang="en-IE" sz="1600" b="1" dirty="0" smtClean="0">
              <a:latin typeface="Gill Sans MT" panose="020B0502020104020203" pitchFamily="34" charset="0"/>
            </a:endParaRPr>
          </a:p>
          <a:p>
            <a:endParaRPr lang="en-IE" sz="1800" b="1" dirty="0" smtClean="0">
              <a:latin typeface="Gill Sans MT" panose="020B0502020104020203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IE" sz="1800" b="1" dirty="0" smtClean="0">
              <a:latin typeface="Gill Sans MT" panose="020B0502020104020203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IE" b="1" dirty="0">
              <a:latin typeface="Gill Sans MT" panose="020B0502020104020203" pitchFamily="34" charset="0"/>
            </a:endParaRPr>
          </a:p>
          <a:p>
            <a:endParaRPr lang="en-IE" sz="1800" b="1" dirty="0" smtClean="0">
              <a:latin typeface="Gill Sans MT" panose="020B05020201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79265" y="6237312"/>
            <a:ext cx="3024337" cy="358775"/>
          </a:xfrm>
        </p:spPr>
        <p:txBody>
          <a:bodyPr/>
          <a:lstStyle/>
          <a:p>
            <a:r>
              <a:rPr lang="en-US" dirty="0"/>
              <a:t>A  Presentation to 06</a:t>
            </a:r>
            <a:r>
              <a:rPr lang="en-US" baseline="30000" dirty="0"/>
              <a:t>th</a:t>
            </a:r>
            <a:r>
              <a:rPr lang="en-US" dirty="0"/>
              <a:t> QRM – April 2016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70759" y="1556791"/>
            <a:ext cx="8640960" cy="4247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IE" sz="1800" b="1" u="sng" dirty="0" smtClean="0">
                <a:latin typeface="Gill Sans MT" panose="020B0502020104020203" pitchFamily="34" charset="0"/>
                <a:ea typeface="Calibri"/>
                <a:cs typeface="Times New Roman"/>
              </a:rPr>
              <a:t>Expected </a:t>
            </a:r>
            <a:r>
              <a:rPr lang="en-IE" sz="1800" b="1" u="sng" dirty="0">
                <a:latin typeface="Gill Sans MT" panose="020B0502020104020203" pitchFamily="34" charset="0"/>
                <a:ea typeface="Calibri"/>
                <a:cs typeface="Times New Roman"/>
              </a:rPr>
              <a:t>Results </a:t>
            </a:r>
            <a:r>
              <a:rPr lang="en-IE" sz="1800" b="1" u="sng" dirty="0" smtClean="0">
                <a:latin typeface="Gill Sans MT" panose="020B0502020104020203" pitchFamily="34" charset="0"/>
                <a:ea typeface="Calibri"/>
                <a:cs typeface="Times New Roman"/>
              </a:rPr>
              <a:t>1: </a:t>
            </a:r>
            <a:r>
              <a:rPr lang="en-IE" sz="1800" b="1" dirty="0" smtClean="0">
                <a:latin typeface="Gill Sans MT" panose="020B0502020104020203" pitchFamily="34" charset="0"/>
                <a:ea typeface="Calibri"/>
                <a:cs typeface="Times New Roman"/>
              </a:rPr>
              <a:t>	</a:t>
            </a:r>
            <a:r>
              <a:rPr lang="en-GB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Enhanced &amp; diversified </a:t>
            </a:r>
            <a:r>
              <a:rPr lang="en-GB" sz="1800" dirty="0">
                <a:latin typeface="Gill Sans MT" panose="020B0502020104020203" pitchFamily="34" charset="0"/>
                <a:ea typeface="Calibri"/>
                <a:cs typeface="Times New Roman"/>
              </a:rPr>
              <a:t>food production and utilisation among</a:t>
            </a:r>
            <a:r>
              <a:rPr lang="en-IE" sz="1800" dirty="0">
                <a:latin typeface="Gill Sans MT" panose="020B0502020104020203" pitchFamily="34" charset="0"/>
                <a:ea typeface="Calibri"/>
                <a:cs typeface="Times New Roman"/>
              </a:rPr>
              <a:t> </a:t>
            </a: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	returnees</a:t>
            </a:r>
            <a:r>
              <a:rPr lang="en-IE" sz="1800" dirty="0">
                <a:latin typeface="Gill Sans MT" panose="020B0502020104020203" pitchFamily="34" charset="0"/>
                <a:ea typeface="Calibri"/>
                <a:cs typeface="Times New Roman"/>
              </a:rPr>
              <a:t>, IDPs and vulnerable host</a:t>
            </a:r>
            <a:r>
              <a:rPr lang="en-GB" sz="1800" dirty="0">
                <a:latin typeface="Gill Sans MT" panose="020B0502020104020203" pitchFamily="34" charset="0"/>
                <a:ea typeface="Calibri"/>
                <a:cs typeface="Times New Roman"/>
              </a:rPr>
              <a:t> populations through improvements in </a:t>
            </a:r>
            <a:r>
              <a:rPr lang="en-GB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	farming </a:t>
            </a:r>
            <a:r>
              <a:rPr lang="en-GB" sz="1800" dirty="0">
                <a:latin typeface="Gill Sans MT" panose="020B0502020104020203" pitchFamily="34" charset="0"/>
                <a:ea typeface="Calibri"/>
                <a:cs typeface="Times New Roman"/>
              </a:rPr>
              <a:t>(and food-processing) techniques, access to agricultural and veterinary </a:t>
            </a:r>
            <a:r>
              <a:rPr lang="en-GB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	services </a:t>
            </a:r>
            <a:r>
              <a:rPr lang="en-GB" sz="1800" dirty="0">
                <a:latin typeface="Gill Sans MT" panose="020B0502020104020203" pitchFamily="34" charset="0"/>
                <a:ea typeface="Calibri"/>
                <a:cs typeface="Times New Roman"/>
              </a:rPr>
              <a:t>and knowledge of </a:t>
            </a:r>
            <a:r>
              <a:rPr lang="en-GB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nutrition</a:t>
            </a:r>
          </a:p>
          <a:p>
            <a:endParaRPr lang="en-GB" sz="1800" dirty="0" smtClean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r>
              <a:rPr lang="en-GB" sz="1800" b="1" i="1" u="sng" dirty="0" smtClean="0">
                <a:latin typeface="Gill Sans MT" panose="020B0502020104020203" pitchFamily="34" charset="0"/>
                <a:ea typeface="Calibri"/>
                <a:cs typeface="Times New Roman"/>
              </a:rPr>
              <a:t>Achievements: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Average </a:t>
            </a:r>
            <a:r>
              <a:rPr lang="en-IE" sz="1800" dirty="0">
                <a:latin typeface="Gill Sans MT" panose="020B0502020104020203" pitchFamily="34" charset="0"/>
                <a:ea typeface="Calibri"/>
                <a:cs typeface="Times New Roman"/>
              </a:rPr>
              <a:t>yields (sun dried) of Sorghum, Groundnuts, Sesame 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IE" sz="1800" dirty="0">
                <a:latin typeface="Gill Sans MT" panose="020B0502020104020203" pitchFamily="34" charset="0"/>
                <a:ea typeface="Calibri"/>
                <a:cs typeface="Times New Roman"/>
              </a:rPr>
              <a:t>Percentage  of targeted Households with an agricultural surplus to </a:t>
            </a: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trade.</a:t>
            </a:r>
            <a:endParaRPr lang="en-IE" sz="1800" dirty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2-1.5 meal </a:t>
            </a:r>
            <a:r>
              <a:rPr lang="en-IE" sz="1800" dirty="0">
                <a:latin typeface="Gill Sans MT" panose="020B0502020104020203" pitchFamily="34" charset="0"/>
                <a:ea typeface="Calibri"/>
                <a:cs typeface="Times New Roman"/>
              </a:rPr>
              <a:t>frequency:  % of targeted group consuming 2 or more meals a day.</a:t>
            </a:r>
          </a:p>
          <a:p>
            <a:endParaRPr lang="en-IE" sz="1800" dirty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endParaRPr lang="en-IE" sz="1800" dirty="0">
              <a:solidFill>
                <a:schemeClr val="tx1"/>
              </a:solidFill>
              <a:latin typeface="Gill Sans MT" panose="020B0502020104020203" pitchFamily="34" charset="0"/>
              <a:ea typeface="Times New Roman"/>
            </a:endParaRPr>
          </a:p>
          <a:p>
            <a:endParaRPr lang="en-US" sz="1800" dirty="0" smtClean="0">
              <a:solidFill>
                <a:schemeClr val="tx1"/>
              </a:solidFill>
              <a:latin typeface="Gill Sans MT" panose="020B0502020104020203" pitchFamily="34" charset="0"/>
              <a:ea typeface="Times New Roman"/>
            </a:endParaRPr>
          </a:p>
          <a:p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  <a:ea typeface="Times New Roman"/>
            </a:endParaRPr>
          </a:p>
          <a:p>
            <a:endParaRPr lang="en-US" sz="1800" dirty="0" smtClean="0">
              <a:solidFill>
                <a:schemeClr val="tx1"/>
              </a:solidFill>
              <a:latin typeface="Gill Sans MT" panose="020B0502020104020203" pitchFamily="34" charset="0"/>
              <a:ea typeface="Times New Roman"/>
            </a:endParaRPr>
          </a:p>
          <a:p>
            <a:endParaRPr lang="en-IE" sz="1800" dirty="0">
              <a:solidFill>
                <a:schemeClr val="tx1"/>
              </a:solidFill>
              <a:latin typeface="Gill Sans MT" panose="020B0502020104020203" pitchFamily="34" charset="0"/>
              <a:ea typeface="Times New Roman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5877271"/>
            <a:ext cx="1298575" cy="87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75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89784" y="1534691"/>
            <a:ext cx="8712968" cy="4464496"/>
          </a:xfrm>
        </p:spPr>
        <p:txBody>
          <a:bodyPr>
            <a:noAutofit/>
          </a:bodyPr>
          <a:lstStyle/>
          <a:p>
            <a:pPr eaLnBrk="1" fontAlgn="t" hangingPunct="1">
              <a:lnSpc>
                <a:spcPct val="115000"/>
              </a:lnSpc>
              <a:spcAft>
                <a:spcPts val="0"/>
              </a:spcAft>
            </a:pPr>
            <a:r>
              <a:rPr lang="en-IE" sz="1800" b="1" u="sng" dirty="0" smtClean="0">
                <a:solidFill>
                  <a:srgbClr val="000000"/>
                </a:solidFill>
                <a:latin typeface="Gill Sans MT" panose="020B0502020104020203" pitchFamily="34" charset="0"/>
                <a:ea typeface="Calibri"/>
                <a:cs typeface="Times New Roman"/>
              </a:rPr>
              <a:t>Expected Result 2: </a:t>
            </a:r>
            <a:r>
              <a:rPr lang="en-IE" sz="1800" b="1" dirty="0">
                <a:solidFill>
                  <a:srgbClr val="000000"/>
                </a:solidFill>
                <a:latin typeface="Gill Sans MT" panose="020B0502020104020203" pitchFamily="34" charset="0"/>
                <a:ea typeface="Calibri"/>
                <a:cs typeface="Times New Roman"/>
              </a:rPr>
              <a:t>	</a:t>
            </a:r>
            <a:r>
              <a:rPr lang="en-GB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Improved </a:t>
            </a:r>
            <a:r>
              <a:rPr lang="en-GB" sz="1800" dirty="0">
                <a:latin typeface="Gill Sans MT" panose="020B0502020104020203" pitchFamily="34" charset="0"/>
                <a:ea typeface="Calibri"/>
                <a:cs typeface="Times New Roman"/>
              </a:rPr>
              <a:t>household income for returnees, IDPs </a:t>
            </a:r>
            <a:r>
              <a:rPr lang="en-GB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&amp; vulnerable 	host populations </a:t>
            </a:r>
            <a:r>
              <a:rPr lang="en-GB" sz="1800" dirty="0">
                <a:latin typeface="Gill Sans MT" panose="020B0502020104020203" pitchFamily="34" charset="0"/>
                <a:ea typeface="Calibri"/>
                <a:cs typeface="Times New Roman"/>
              </a:rPr>
              <a:t>in Aweil West, Aweil North and Aweil Centre Counties of </a:t>
            </a:r>
            <a:r>
              <a:rPr lang="en-GB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NBeG 	States </a:t>
            </a:r>
            <a:r>
              <a:rPr lang="en-GB" sz="1800" dirty="0">
                <a:latin typeface="Gill Sans MT" panose="020B0502020104020203" pitchFamily="34" charset="0"/>
                <a:ea typeface="Calibri"/>
                <a:cs typeface="Times New Roman"/>
              </a:rPr>
              <a:t>through income generation and improved </a:t>
            </a:r>
            <a:r>
              <a:rPr lang="en-GB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	market access</a:t>
            </a:r>
          </a:p>
          <a:p>
            <a:pPr eaLnBrk="1" fontAlgn="t" hangingPunct="1">
              <a:lnSpc>
                <a:spcPct val="115000"/>
              </a:lnSpc>
              <a:spcAft>
                <a:spcPts val="0"/>
              </a:spcAft>
            </a:pPr>
            <a:endParaRPr lang="en-GB" sz="1800" dirty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eaLnBrk="1" fontAlgn="t" hangingPunct="1">
              <a:lnSpc>
                <a:spcPct val="115000"/>
              </a:lnSpc>
              <a:spcAft>
                <a:spcPts val="0"/>
              </a:spcAft>
            </a:pPr>
            <a:r>
              <a:rPr lang="en-GB" sz="1800" b="1" i="1" u="sng" dirty="0" smtClean="0">
                <a:latin typeface="Gill Sans MT" panose="020B0502020104020203" pitchFamily="34" charset="0"/>
                <a:ea typeface="Calibri"/>
                <a:cs typeface="Times New Roman"/>
              </a:rPr>
              <a:t>Achievements: </a:t>
            </a:r>
            <a:endParaRPr lang="en-GB" sz="1800" b="1" i="1" u="sng" dirty="0" smtClean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marL="342900" indent="-342900" eaLnBrk="1" fontAlgn="t" hangingPunct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E" sz="1800" dirty="0">
                <a:latin typeface="Gill Sans MT" panose="020B0502020104020203" pitchFamily="34" charset="0"/>
                <a:ea typeface="Calibri"/>
                <a:cs typeface="Times New Roman"/>
              </a:rPr>
              <a:t>Average yearly income of targeted households </a:t>
            </a:r>
          </a:p>
          <a:p>
            <a:pPr marL="342900" indent="-342900" eaLnBrk="1" fontAlgn="t" hangingPunct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60 percent </a:t>
            </a:r>
            <a:r>
              <a:rPr lang="en-IE" sz="1800" dirty="0">
                <a:latin typeface="Gill Sans MT" panose="020B0502020104020203" pitchFamily="34" charset="0"/>
                <a:ea typeface="Calibri"/>
                <a:cs typeface="Times New Roman"/>
              </a:rPr>
              <a:t>of target </a:t>
            </a: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households engaged </a:t>
            </a:r>
            <a:r>
              <a:rPr lang="en-IE" sz="1800" dirty="0">
                <a:latin typeface="Gill Sans MT" panose="020B0502020104020203" pitchFamily="34" charset="0"/>
                <a:ea typeface="Calibri"/>
                <a:cs typeface="Times New Roman"/>
              </a:rPr>
              <a:t>in Income Generating </a:t>
            </a: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Activities mainly dry season vegetable cultivation &amp; VSLA.</a:t>
            </a:r>
          </a:p>
          <a:p>
            <a:pPr marL="342900" indent="-342900" eaLnBrk="1" fontAlgn="t" hangingPunct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11VSLA groups </a:t>
            </a: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 </a:t>
            </a: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formed </a:t>
            </a: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&amp; each </a:t>
            </a:r>
            <a:r>
              <a:rPr lang="en-IE" sz="1800" dirty="0" smtClean="0">
                <a:latin typeface="Gill Sans MT" panose="020B0502020104020203" pitchFamily="34" charset="0"/>
                <a:ea typeface="Calibri"/>
                <a:cs typeface="Times New Roman"/>
              </a:rPr>
              <a:t>group made up of 25 members. </a:t>
            </a:r>
            <a:endParaRPr lang="en-IE" sz="1800" dirty="0" smtClean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marL="828900" lvl="1" indent="-342900" eaLnBrk="1" fontAlgn="t" hangingPunct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04 groups </a:t>
            </a: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received </a:t>
            </a: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VSLA kits &amp; started</a:t>
            </a: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 </a:t>
            </a: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contribution in March and so far saved </a:t>
            </a: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SSP. 625</a:t>
            </a:r>
            <a:endParaRPr lang="en-IE" sz="1600" dirty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marL="342900" indent="-342900" eaLnBrk="1" fontAlgn="t" hangingPunct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sz="1800" dirty="0">
              <a:latin typeface="Gill Sans MT" panose="020B0502020104020203" pitchFamily="34" charset="0"/>
              <a:cs typeface="Times New Roman"/>
            </a:endParaRPr>
          </a:p>
          <a:p>
            <a:pPr marL="342900" indent="-342900" eaLnBrk="1" fontAlgn="t" hangingPunct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IE" sz="1800" dirty="0">
              <a:latin typeface="Gill Sans MT" panose="020B0502020104020203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E" dirty="0" smtClean="0">
                <a:latin typeface="Arial"/>
                <a:cs typeface="Arial"/>
              </a:rPr>
              <a:t>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Progress made last quarter: </a:t>
            </a:r>
            <a:endParaRPr lang="en-IE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20442"/>
            <a:ext cx="1224136" cy="773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5999187"/>
            <a:ext cx="1134017" cy="773535"/>
          </a:xfrm>
          <a:prstGeom prst="rect">
            <a:avLst/>
          </a:prstGeom>
          <a:solidFill>
            <a:srgbClr val="00B050"/>
          </a:solidFill>
        </p:spPr>
      </p:pic>
      <p:sp>
        <p:nvSpPr>
          <p:cNvPr id="8" name="Rectangle 7"/>
          <p:cNvSpPr/>
          <p:nvPr/>
        </p:nvSpPr>
        <p:spPr>
          <a:xfrm>
            <a:off x="1541430" y="6210025"/>
            <a:ext cx="295856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Gill Sans MT" panose="020B0502020104020203" pitchFamily="34" charset="0"/>
              </a:rPr>
              <a:t>A  Presentation to 06</a:t>
            </a:r>
            <a:r>
              <a:rPr lang="en-US" sz="1200" baseline="30000" dirty="0">
                <a:latin typeface="Gill Sans MT" panose="020B0502020104020203" pitchFamily="34" charset="0"/>
              </a:rPr>
              <a:t>th</a:t>
            </a:r>
            <a:r>
              <a:rPr lang="en-US" sz="1200" dirty="0">
                <a:latin typeface="Gill Sans MT" panose="020B0502020104020203" pitchFamily="34" charset="0"/>
              </a:rPr>
              <a:t> QRM – April 2016</a:t>
            </a:r>
            <a:endParaRPr lang="en-US" sz="12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06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IE" dirty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Progress made last quarter: </a:t>
            </a:r>
            <a:endParaRPr lang="en-IE" dirty="0">
              <a:solidFill>
                <a:schemeClr val="bg2">
                  <a:lumMod val="90000"/>
                </a:schemeClr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3976" y="1468459"/>
            <a:ext cx="8638504" cy="4408813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IE" b="1" u="sng" dirty="0" smtClean="0">
                <a:latin typeface="Gill Sans MT" panose="020B0502020104020203" pitchFamily="34" charset="0"/>
                <a:ea typeface="Calibri"/>
                <a:cs typeface="Times New Roman"/>
              </a:rPr>
              <a:t>Expected Results </a:t>
            </a:r>
            <a:r>
              <a:rPr lang="en-IE" b="1" u="sng" dirty="0" smtClean="0">
                <a:latin typeface="Gill Sans MT" panose="020B0502020104020203" pitchFamily="34" charset="0"/>
                <a:ea typeface="Calibri"/>
                <a:cs typeface="Times New Roman"/>
              </a:rPr>
              <a:t>3:</a:t>
            </a:r>
            <a:r>
              <a:rPr lang="en-IE" b="1" dirty="0" smtClean="0">
                <a:latin typeface="Gill Sans MT" panose="020B0502020104020203" pitchFamily="34" charset="0"/>
                <a:ea typeface="Calibri"/>
                <a:cs typeface="Times New Roman"/>
              </a:rPr>
              <a:t> </a:t>
            </a:r>
            <a:r>
              <a:rPr lang="en-IE" b="1" dirty="0" smtClean="0">
                <a:latin typeface="Gill Sans MT" panose="020B0502020104020203" pitchFamily="34" charset="0"/>
                <a:ea typeface="Calibri"/>
                <a:cs typeface="Times New Roman"/>
              </a:rPr>
              <a:t>	</a:t>
            </a:r>
            <a:r>
              <a:rPr lang="en-GB" dirty="0" smtClean="0">
                <a:latin typeface="Gill Sans MT" panose="020B0502020104020203" pitchFamily="34" charset="0"/>
                <a:ea typeface="Calibri"/>
                <a:cs typeface="Times New Roman"/>
              </a:rPr>
              <a:t>Reduced </a:t>
            </a:r>
            <a:r>
              <a:rPr lang="en-GB" dirty="0">
                <a:latin typeface="Gill Sans MT" panose="020B0502020104020203" pitchFamily="34" charset="0"/>
                <a:ea typeface="Calibri"/>
                <a:cs typeface="Times New Roman"/>
              </a:rPr>
              <a:t>vulnerability of </a:t>
            </a:r>
            <a:r>
              <a:rPr lang="en-IE" dirty="0">
                <a:latin typeface="Gill Sans MT" panose="020B0502020104020203" pitchFamily="34" charset="0"/>
                <a:ea typeface="Calibri"/>
                <a:cs typeface="Times New Roman"/>
              </a:rPr>
              <a:t>returnees, IDPs, poor households </a:t>
            </a:r>
            <a:r>
              <a:rPr lang="en-GB" dirty="0" smtClean="0">
                <a:latin typeface="Gill Sans MT" panose="020B0502020104020203" pitchFamily="34" charset="0"/>
                <a:ea typeface="Calibri"/>
                <a:cs typeface="Times New Roman"/>
              </a:rPr>
              <a:t>&amp; 	their </a:t>
            </a:r>
            <a:r>
              <a:rPr lang="en-GB" dirty="0" smtClean="0">
                <a:latin typeface="Gill Sans MT" panose="020B0502020104020203" pitchFamily="34" charset="0"/>
                <a:ea typeface="Calibri"/>
                <a:cs typeface="Times New Roman"/>
              </a:rPr>
              <a:t>communities </a:t>
            </a:r>
            <a:r>
              <a:rPr lang="en-GB" dirty="0">
                <a:latin typeface="Gill Sans MT" panose="020B0502020104020203" pitchFamily="34" charset="0"/>
                <a:ea typeface="Calibri"/>
                <a:cs typeface="Times New Roman"/>
              </a:rPr>
              <a:t>to shocks and </a:t>
            </a:r>
            <a:r>
              <a:rPr lang="en-GB" dirty="0" smtClean="0">
                <a:latin typeface="Gill Sans MT" panose="020B0502020104020203" pitchFamily="34" charset="0"/>
                <a:ea typeface="Calibri"/>
                <a:cs typeface="Times New Roman"/>
              </a:rPr>
              <a:t>hazards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marL="0" lvl="1" indent="0">
              <a:lnSpc>
                <a:spcPct val="100000"/>
              </a:lnSpc>
              <a:buNone/>
            </a:pPr>
            <a:r>
              <a:rPr lang="en-GB" b="1" i="1" u="sng" dirty="0" smtClean="0">
                <a:latin typeface="Gill Sans MT" panose="020B0502020104020203" pitchFamily="34" charset="0"/>
                <a:ea typeface="Calibri"/>
                <a:cs typeface="Times New Roman"/>
              </a:rPr>
              <a:t>Achievements: </a:t>
            </a:r>
            <a:endParaRPr lang="en-IE" b="1" i="1" u="sng" dirty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marL="355600" lvl="1" indent="-3556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50% of </a:t>
            </a:r>
            <a:r>
              <a:rPr lang="en-IE" dirty="0">
                <a:latin typeface="Gill Sans MT" panose="020B0502020104020203" pitchFamily="34" charset="0"/>
                <a:ea typeface="Calibri"/>
                <a:cs typeface="Times New Roman"/>
              </a:rPr>
              <a:t>community disaster risk reduction plans fully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implemented.</a:t>
            </a:r>
          </a:p>
          <a:p>
            <a:pPr marL="355600" lvl="1" indent="-3556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40% of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beneficiaries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wil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l be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engaged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on construction of community access feeder road.</a:t>
            </a:r>
          </a:p>
          <a:p>
            <a:pPr marL="355600" lvl="1" indent="-3556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60% of HHs have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chosen to work on floods protection dykes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once the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rain starts. </a:t>
            </a:r>
            <a:endParaRPr lang="en-IE" dirty="0" smtClean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marL="680500" lvl="2" indent="-3556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Selection done by </a:t>
            </a: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key stakeholders to identify the potential assets that will benefits the entire community through cash for work or vouchers for work.</a:t>
            </a:r>
            <a:endParaRPr lang="en-IE" sz="1600" dirty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marL="355600" lvl="1" indent="-3556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85% of </a:t>
            </a:r>
            <a:r>
              <a:rPr lang="en-IE" dirty="0">
                <a:latin typeface="Gill Sans MT" panose="020B0502020104020203" pitchFamily="34" charset="0"/>
                <a:ea typeface="Calibri"/>
                <a:cs typeface="Times New Roman"/>
              </a:rPr>
              <a:t>beneficiary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HHs used &amp; benefited from </a:t>
            </a:r>
            <a:r>
              <a:rPr lang="en-IE" dirty="0">
                <a:latin typeface="Gill Sans MT" panose="020B0502020104020203" pitchFamily="34" charset="0"/>
                <a:ea typeface="Calibri"/>
                <a:cs typeface="Times New Roman"/>
              </a:rPr>
              <a:t>the infrastructure constructed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using CFW (e.g</a:t>
            </a:r>
            <a:r>
              <a:rPr lang="en-IE" dirty="0">
                <a:latin typeface="Gill Sans MT" panose="020B0502020104020203" pitchFamily="34" charset="0"/>
                <a:ea typeface="Calibri"/>
                <a:cs typeface="Times New Roman"/>
              </a:rPr>
              <a:t>.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dykes</a:t>
            </a:r>
            <a:r>
              <a:rPr lang="en-IE" dirty="0">
                <a:latin typeface="Gill Sans MT" panose="020B0502020104020203" pitchFamily="34" charset="0"/>
                <a:ea typeface="Calibri"/>
                <a:cs typeface="Times New Roman"/>
              </a:rPr>
              <a:t> </a:t>
            </a:r>
            <a:r>
              <a:rPr lang="en-IE" dirty="0" smtClean="0">
                <a:latin typeface="Gill Sans MT" panose="020B0502020104020203" pitchFamily="34" charset="0"/>
                <a:ea typeface="Calibri"/>
                <a:cs typeface="Times New Roman"/>
              </a:rPr>
              <a:t>and access feeder road). </a:t>
            </a:r>
            <a:endParaRPr lang="en-IE" dirty="0" smtClean="0">
              <a:latin typeface="Gill Sans MT" panose="020B0502020104020203" pitchFamily="34" charset="0"/>
              <a:ea typeface="Calibri"/>
              <a:cs typeface="Times New Roman"/>
            </a:endParaRPr>
          </a:p>
          <a:p>
            <a:pPr marL="680500" lvl="2" indent="-35560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Focus </a:t>
            </a: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group </a:t>
            </a:r>
            <a:r>
              <a:rPr lang="en-IE" sz="1600" dirty="0" smtClean="0">
                <a:latin typeface="Gill Sans MT" panose="020B0502020104020203" pitchFamily="34" charset="0"/>
                <a:ea typeface="Calibri"/>
                <a:cs typeface="Times New Roman"/>
              </a:rPr>
              <a:t>discussions &amp; community conversions meetings held in the 27 Bomas</a:t>
            </a:r>
            <a:endParaRPr lang="en-IE" b="1" dirty="0">
              <a:latin typeface="Gill Sans MT" panose="020B0502020104020203" pitchFamily="34" charset="0"/>
            </a:endParaRPr>
          </a:p>
          <a:p>
            <a:endParaRPr lang="en-IE" sz="1800" b="1" dirty="0" smtClean="0">
              <a:latin typeface="Gill Sans MT" panose="020B05020201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619945" y="6311801"/>
            <a:ext cx="3024337" cy="358775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  Presentation to 06</a:t>
            </a:r>
            <a:r>
              <a:rPr lang="en-US" baseline="30000" dirty="0">
                <a:latin typeface="Gill Sans MT" panose="020B0502020104020203" pitchFamily="34" charset="0"/>
              </a:rPr>
              <a:t>th</a:t>
            </a:r>
            <a:r>
              <a:rPr lang="en-US" dirty="0">
                <a:latin typeface="Gill Sans MT" panose="020B0502020104020203" pitchFamily="34" charset="0"/>
              </a:rPr>
              <a:t> QRM – April 2016</a:t>
            </a:r>
            <a:endParaRPr lang="en-US" dirty="0">
              <a:latin typeface="Gill Sans MT" panose="020B0502020104020203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76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877272"/>
            <a:ext cx="1284451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255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19256" cy="792088"/>
          </a:xfrm>
        </p:spPr>
        <p:txBody>
          <a:bodyPr/>
          <a:lstStyle/>
          <a:p>
            <a:pPr lvl="0" eaLnBrk="1" fontAlgn="auto" hangingPunct="1">
              <a:spcBef>
                <a:spcPct val="20000"/>
              </a:spcBef>
              <a:spcAft>
                <a:spcPts val="1000"/>
              </a:spcAft>
            </a:pPr>
            <a:r>
              <a:rPr lang="en-IE" sz="3600" dirty="0">
                <a:solidFill>
                  <a:schemeClr val="bg2">
                    <a:lumMod val="90000"/>
                  </a:schemeClr>
                </a:solidFill>
                <a:latin typeface="Gill Sans MT" panose="020B0502020104020203" pitchFamily="34" charset="0"/>
                <a:ea typeface="Times New Roman"/>
              </a:rPr>
              <a:t>Progress made last quarter:</a:t>
            </a:r>
            <a:endParaRPr lang="en-IE" dirty="0">
              <a:solidFill>
                <a:schemeClr val="bg2"/>
              </a:solidFill>
              <a:latin typeface="Gill Sans MT" panose="020B0502020104020203" pitchFamily="34" charset="0"/>
              <a:ea typeface="Times New Roman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669281" y="6264622"/>
            <a:ext cx="3024337" cy="358775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  Presentation to 06</a:t>
            </a:r>
            <a:r>
              <a:rPr lang="en-US" baseline="30000" dirty="0">
                <a:latin typeface="Gill Sans MT" panose="020B0502020104020203" pitchFamily="34" charset="0"/>
              </a:rPr>
              <a:t>th</a:t>
            </a:r>
            <a:r>
              <a:rPr lang="en-US" dirty="0">
                <a:latin typeface="Gill Sans MT" panose="020B0502020104020203" pitchFamily="34" charset="0"/>
              </a:rPr>
              <a:t> QRM – April 2016</a:t>
            </a:r>
            <a:endParaRPr lang="en-US" dirty="0">
              <a:latin typeface="Gill Sans MT" panose="020B0502020104020203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77272"/>
            <a:ext cx="1354137" cy="87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1520" y="1619787"/>
            <a:ext cx="8640960" cy="1604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 smtClean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  <a:p>
            <a:pPr lvl="0" eaLnBrk="1" fontAlgn="auto" hangingPunct="1">
              <a:lnSpc>
                <a:spcPct val="100000"/>
              </a:lnSpc>
              <a:spcBef>
                <a:spcPct val="20000"/>
              </a:spcBef>
              <a:spcAft>
                <a:spcPts val="100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 New Roman"/>
              <a:ea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51520" y="1196752"/>
            <a:ext cx="8640960" cy="4680520"/>
          </a:xfr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endParaRPr lang="en-IE" sz="1800" b="1" dirty="0" smtClean="0">
              <a:latin typeface="Gill Sans MT" panose="020B0502020104020203" pitchFamily="34" charset="0"/>
            </a:endParaRPr>
          </a:p>
          <a:p>
            <a:pPr marL="355600" indent="-355600" algn="just"/>
            <a:r>
              <a:rPr lang="en-IE" sz="1800" b="1" dirty="0" smtClean="0">
                <a:latin typeface="Gill Sans MT" panose="020B0502020104020203" pitchFamily="34" charset="0"/>
              </a:rPr>
              <a:t>1.	</a:t>
            </a:r>
            <a:r>
              <a:rPr lang="en-IE" sz="1800" b="1" u="sng" dirty="0" smtClean="0">
                <a:latin typeface="Gill Sans MT" panose="020B0502020104020203" pitchFamily="34" charset="0"/>
              </a:rPr>
              <a:t>Support </a:t>
            </a:r>
            <a:r>
              <a:rPr lang="en-IE" sz="1800" b="1" u="sng" dirty="0" smtClean="0">
                <a:latin typeface="Gill Sans MT" panose="020B0502020104020203" pitchFamily="34" charset="0"/>
              </a:rPr>
              <a:t>for Infant &amp; young child feeding </a:t>
            </a:r>
            <a:r>
              <a:rPr lang="en-IE" sz="1800" b="1" u="sng" dirty="0" smtClean="0">
                <a:latin typeface="Gill Sans MT" panose="020B0502020104020203" pitchFamily="34" charset="0"/>
              </a:rPr>
              <a:t>(IYCF) programme</a:t>
            </a:r>
            <a:endParaRPr lang="en-IE" sz="1800" b="1" u="sng" dirty="0" smtClean="0">
              <a:latin typeface="Gill Sans MT" panose="020B0502020104020203" pitchFamily="34" charset="0"/>
            </a:endParaRPr>
          </a:p>
          <a:p>
            <a:pPr marL="723900" indent="-368300" algn="just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27 Lead mothers </a:t>
            </a:r>
            <a:r>
              <a:rPr lang="en-IE" sz="1600" dirty="0" smtClean="0">
                <a:latin typeface="Gill Sans MT" panose="020B0502020104020203" pitchFamily="34" charset="0"/>
              </a:rPr>
              <a:t>have </a:t>
            </a:r>
            <a:r>
              <a:rPr lang="en-IE" sz="1600" dirty="0" smtClean="0">
                <a:latin typeface="Gill Sans MT" panose="020B0502020104020203" pitchFamily="34" charset="0"/>
              </a:rPr>
              <a:t>been selected in all Boma locations</a:t>
            </a:r>
          </a:p>
          <a:p>
            <a:pPr marL="723900" indent="-368300" algn="just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6 mother to mother support groups </a:t>
            </a:r>
            <a:r>
              <a:rPr lang="en-IE" sz="1600" dirty="0" smtClean="0">
                <a:latin typeface="Gill Sans MT" panose="020B0502020104020203" pitchFamily="34" charset="0"/>
              </a:rPr>
              <a:t>formed with 10 – 15 members each</a:t>
            </a:r>
          </a:p>
          <a:p>
            <a:pPr marL="355600" algn="just"/>
            <a:endParaRPr lang="en-IE" sz="1600" dirty="0" smtClean="0">
              <a:latin typeface="Gill Sans MT" panose="020B0502020104020203" pitchFamily="34" charset="0"/>
            </a:endParaRPr>
          </a:p>
          <a:p>
            <a:pPr marL="355600" algn="just"/>
            <a:r>
              <a:rPr lang="en-IE" sz="1600" b="1" i="1" u="sng" dirty="0" smtClean="0">
                <a:latin typeface="Gill Sans MT" panose="020B0502020104020203" pitchFamily="34" charset="0"/>
              </a:rPr>
              <a:t>Criteria </a:t>
            </a:r>
            <a:r>
              <a:rPr lang="en-IE" sz="1600" b="1" i="1" u="sng" dirty="0" smtClean="0">
                <a:latin typeface="Gill Sans MT" panose="020B0502020104020203" pitchFamily="34" charset="0"/>
              </a:rPr>
              <a:t>for selection of Lead Mother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Is the mother in active reproductive </a:t>
            </a:r>
            <a:r>
              <a:rPr lang="en-IE" sz="1600" dirty="0" smtClean="0">
                <a:latin typeface="Gill Sans MT" panose="020B0502020104020203" pitchFamily="34" charset="0"/>
              </a:rPr>
              <a:t>age, has </a:t>
            </a:r>
            <a:r>
              <a:rPr lang="en-IE" sz="1600" dirty="0">
                <a:latin typeface="Gill Sans MT" panose="020B0502020104020203" pitchFamily="34" charset="0"/>
              </a:rPr>
              <a:t>knowledge </a:t>
            </a:r>
            <a:r>
              <a:rPr lang="en-IE" sz="1600" dirty="0" smtClean="0">
                <a:latin typeface="Gill Sans MT" panose="020B0502020104020203" pitchFamily="34" charset="0"/>
              </a:rPr>
              <a:t>&amp; skills </a:t>
            </a:r>
            <a:r>
              <a:rPr lang="en-IE" sz="1600" dirty="0">
                <a:latin typeface="Gill Sans MT" panose="020B0502020104020203" pitchFamily="34" charset="0"/>
              </a:rPr>
              <a:t>in breastfeeding of </a:t>
            </a:r>
            <a:r>
              <a:rPr lang="en-IE" sz="1600" dirty="0" smtClean="0">
                <a:latin typeface="Gill Sans MT" panose="020B0502020104020203" pitchFamily="34" charset="0"/>
              </a:rPr>
              <a:t>infants, 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Can t</a:t>
            </a:r>
            <a:r>
              <a:rPr lang="en-IE" sz="1600" dirty="0" smtClean="0">
                <a:latin typeface="Gill Sans MT" panose="020B0502020104020203" pitchFamily="34" charset="0"/>
              </a:rPr>
              <a:t>ake </a:t>
            </a:r>
            <a:r>
              <a:rPr lang="en-IE" sz="1600" dirty="0">
                <a:latin typeface="Gill Sans MT" panose="020B0502020104020203" pitchFamily="34" charset="0"/>
              </a:rPr>
              <a:t>care of child </a:t>
            </a:r>
            <a:r>
              <a:rPr lang="en-IE" sz="1600" dirty="0" smtClean="0">
                <a:latin typeface="Gill Sans MT" panose="020B0502020104020203" pitchFamily="34" charset="0"/>
              </a:rPr>
              <a:t>from</a:t>
            </a:r>
            <a:r>
              <a:rPr lang="en-IE" sz="1600" dirty="0" smtClean="0">
                <a:latin typeface="Gill Sans MT" panose="020B0502020104020203" pitchFamily="34" charset="0"/>
              </a:rPr>
              <a:t> 6 </a:t>
            </a:r>
            <a:r>
              <a:rPr lang="en-IE" sz="1600" dirty="0">
                <a:latin typeface="Gill Sans MT" panose="020B0502020104020203" pitchFamily="34" charset="0"/>
              </a:rPr>
              <a:t>to 24 months </a:t>
            </a:r>
            <a:r>
              <a:rPr lang="en-IE" sz="1600" dirty="0">
                <a:latin typeface="Gill Sans MT" panose="020B0502020104020203" pitchFamily="34" charset="0"/>
              </a:rPr>
              <a:t>&amp;</a:t>
            </a:r>
            <a:r>
              <a:rPr lang="en-IE" sz="1600" dirty="0" smtClean="0">
                <a:latin typeface="Gill Sans MT" panose="020B0502020104020203" pitchFamily="34" charset="0"/>
              </a:rPr>
              <a:t> </a:t>
            </a:r>
            <a:r>
              <a:rPr lang="en-IE" sz="1600" dirty="0">
                <a:latin typeface="Gill Sans MT" panose="020B0502020104020203" pitchFamily="34" charset="0"/>
              </a:rPr>
              <a:t>able to seek antenatal advice at health facility.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Has distinguished characters to provide quality leadership in assisting mothers </a:t>
            </a:r>
            <a:r>
              <a:rPr lang="en-IE" sz="1600" dirty="0" smtClean="0">
                <a:latin typeface="Gill Sans MT" panose="020B0502020104020203" pitchFamily="34" charset="0"/>
              </a:rPr>
              <a:t>&amp; guiding them </a:t>
            </a:r>
            <a:r>
              <a:rPr lang="en-IE" sz="1600" dirty="0">
                <a:latin typeface="Gill Sans MT" panose="020B0502020104020203" pitchFamily="34" charset="0"/>
              </a:rPr>
              <a:t>in decision making for better health </a:t>
            </a:r>
            <a:r>
              <a:rPr lang="en-IE" sz="1600" dirty="0" smtClean="0">
                <a:latin typeface="Gill Sans MT" panose="020B0502020104020203" pitchFamily="34" charset="0"/>
              </a:rPr>
              <a:t>&amp; nutrition</a:t>
            </a:r>
            <a:r>
              <a:rPr lang="en-IE" sz="1600" dirty="0">
                <a:latin typeface="Gill Sans MT" panose="020B0502020104020203" pitchFamily="34" charset="0"/>
              </a:rPr>
              <a:t>;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Early adopter in behaviour change aspects </a:t>
            </a:r>
            <a:r>
              <a:rPr lang="en-IE" sz="1600" dirty="0" smtClean="0">
                <a:latin typeface="Gill Sans MT" panose="020B0502020104020203" pitchFamily="34" charset="0"/>
              </a:rPr>
              <a:t>&amp; accepting </a:t>
            </a:r>
            <a:r>
              <a:rPr lang="en-IE" sz="1600" dirty="0">
                <a:latin typeface="Gill Sans MT" panose="020B0502020104020203" pitchFamily="34" charset="0"/>
              </a:rPr>
              <a:t>new ideas </a:t>
            </a:r>
            <a:r>
              <a:rPr lang="en-IE" sz="1600" dirty="0" smtClean="0">
                <a:latin typeface="Gill Sans MT" panose="020B0502020104020203" pitchFamily="34" charset="0"/>
              </a:rPr>
              <a:t>&amp; approaches </a:t>
            </a:r>
            <a:r>
              <a:rPr lang="en-IE" sz="1600" dirty="0">
                <a:latin typeface="Gill Sans MT" panose="020B0502020104020203" pitchFamily="34" charset="0"/>
              </a:rPr>
              <a:t>from the trainers and free to share her knowledge accordingly</a:t>
            </a:r>
            <a:r>
              <a:rPr lang="en-IE" sz="1600" dirty="0" smtClean="0">
                <a:latin typeface="Gill Sans MT" panose="020B0502020104020203" pitchFamily="34" charset="0"/>
              </a:rPr>
              <a:t>;</a:t>
            </a:r>
          </a:p>
          <a:p>
            <a:pPr marL="723900" indent="-36830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A </a:t>
            </a:r>
            <a:r>
              <a:rPr lang="en-IE" sz="1600" dirty="0">
                <a:latin typeface="Gill Sans MT" panose="020B0502020104020203" pitchFamily="34" charset="0"/>
              </a:rPr>
              <a:t>resident of that Boma </a:t>
            </a:r>
            <a:r>
              <a:rPr lang="en-IE" sz="1600" dirty="0" smtClean="0">
                <a:latin typeface="Gill Sans MT" panose="020B0502020104020203" pitchFamily="34" charset="0"/>
              </a:rPr>
              <a:t>location &amp; able </a:t>
            </a:r>
            <a:r>
              <a:rPr lang="en-IE" sz="1600" dirty="0" smtClean="0">
                <a:latin typeface="Gill Sans MT" panose="020B0502020104020203" pitchFamily="34" charset="0"/>
              </a:rPr>
              <a:t>to speak local dialect of targeted beneficiaries.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 smtClean="0">
                <a:latin typeface="Gill Sans MT" panose="020B0502020104020203" pitchFamily="34" charset="0"/>
              </a:rPr>
              <a:t>Able to </a:t>
            </a:r>
            <a:r>
              <a:rPr lang="en-IE" sz="1600" dirty="0">
                <a:latin typeface="Gill Sans MT" panose="020B0502020104020203" pitchFamily="34" charset="0"/>
              </a:rPr>
              <a:t>read </a:t>
            </a:r>
            <a:r>
              <a:rPr lang="en-IE" sz="1600" dirty="0" smtClean="0">
                <a:latin typeface="Gill Sans MT" panose="020B0502020104020203" pitchFamily="34" charset="0"/>
              </a:rPr>
              <a:t>&amp; write </a:t>
            </a:r>
            <a:r>
              <a:rPr lang="en-IE" sz="1600" dirty="0">
                <a:latin typeface="Gill Sans MT" panose="020B0502020104020203" pitchFamily="34" charset="0"/>
              </a:rPr>
              <a:t>to enable her understand modules of training </a:t>
            </a:r>
            <a:r>
              <a:rPr lang="en-IE" sz="1600" dirty="0" smtClean="0">
                <a:latin typeface="Gill Sans MT" panose="020B0502020104020203" pitchFamily="34" charset="0"/>
              </a:rPr>
              <a:t>&amp;facilitate </a:t>
            </a:r>
            <a:r>
              <a:rPr lang="en-IE" sz="1600" dirty="0">
                <a:latin typeface="Gill Sans MT" panose="020B0502020104020203" pitchFamily="34" charset="0"/>
              </a:rPr>
              <a:t>communication and conduct anthropometric measurement for under five years children in the community</a:t>
            </a:r>
            <a:r>
              <a:rPr lang="en-IE" sz="1600" dirty="0" smtClean="0">
                <a:latin typeface="Gill Sans MT" panose="020B0502020104020203" pitchFamily="34" charset="0"/>
              </a:rPr>
              <a:t>;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Should be healthy and able to convince the rest of lactating and pregnant mothers;</a:t>
            </a:r>
          </a:p>
          <a:p>
            <a:pPr marL="723900" lvl="0" indent="-368300">
              <a:buFont typeface="Wingdings" panose="05000000000000000000" pitchFamily="2" charset="2"/>
              <a:buChar char="v"/>
            </a:pPr>
            <a:r>
              <a:rPr lang="en-IE" sz="1600" dirty="0">
                <a:latin typeface="Gill Sans MT" panose="020B0502020104020203" pitchFamily="34" charset="0"/>
              </a:rPr>
              <a:t>Willingness to move from house to house to </a:t>
            </a:r>
            <a:r>
              <a:rPr lang="en-IE" sz="1600" dirty="0" smtClean="0">
                <a:latin typeface="Gill Sans MT" panose="020B0502020104020203" pitchFamily="34" charset="0"/>
              </a:rPr>
              <a:t>disseminate hygiene </a:t>
            </a:r>
            <a:r>
              <a:rPr lang="en-IE" sz="1600" dirty="0">
                <a:latin typeface="Gill Sans MT" panose="020B0502020104020203" pitchFamily="34" charset="0"/>
              </a:rPr>
              <a:t>&amp; health messages</a:t>
            </a:r>
            <a:r>
              <a:rPr lang="en-IE" sz="1600" dirty="0" smtClean="0">
                <a:latin typeface="Gill Sans MT" panose="020B0502020104020203" pitchFamily="34" charset="0"/>
              </a:rPr>
              <a:t>;</a:t>
            </a:r>
            <a:endParaRPr lang="en-IE" sz="1600" dirty="0">
              <a:latin typeface="Gill Sans MT" panose="020B0502020104020203" pitchFamily="34" charset="0"/>
            </a:endParaRPr>
          </a:p>
          <a:p>
            <a:pPr algn="just"/>
            <a:endParaRPr lang="en-IE" sz="1800" dirty="0">
              <a:latin typeface="Gill Sans MT" panose="020B0502020104020203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5877272"/>
            <a:ext cx="1296144" cy="885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35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F657E2354C03448679C2920DA4CAE9" ma:contentTypeVersion="1" ma:contentTypeDescription="Create a new document." ma:contentTypeScope="" ma:versionID="c88144ea6096083df5354ba8eebc42ac">
  <xsd:schema xmlns:xsd="http://www.w3.org/2001/XMLSchema" xmlns:p="http://schemas.microsoft.com/office/2006/metadata/properties" targetNamespace="http://schemas.microsoft.com/office/2006/metadata/properties" ma:root="true" ma:fieldsID="e0db4f7641118abc6680f4ba9b8eb35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88821C-5BD2-439D-8AED-BA3E9B1B4B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CAA196A-0E9E-4220-97EB-145565B01D39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C0AC6AA4-48F2-49CE-91C9-A3B951A851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12362</TotalTime>
  <Words>1308</Words>
  <Application>Microsoft Office PowerPoint</Application>
  <PresentationFormat>On-screen Show (4:3)</PresentationFormat>
  <Paragraphs>275</Paragraphs>
  <Slides>20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Project Fact Sheet:</vt:lpstr>
      <vt:lpstr>Project Fact Sheet:</vt:lpstr>
      <vt:lpstr>Food security and livelihoods context: </vt:lpstr>
      <vt:lpstr>Progress made last quarter: </vt:lpstr>
      <vt:lpstr>Progress made last quarter: </vt:lpstr>
      <vt:lpstr>Progress made last quarter: </vt:lpstr>
      <vt:lpstr>Progress made last quarter:</vt:lpstr>
      <vt:lpstr> Progress made last quarter:</vt:lpstr>
      <vt:lpstr>Progress made last quarter:</vt:lpstr>
      <vt:lpstr>Progress made last quarter:</vt:lpstr>
      <vt:lpstr>Progress made last quarter:</vt:lpstr>
      <vt:lpstr>Progress made last quarter:</vt:lpstr>
      <vt:lpstr>Synergies: </vt:lpstr>
      <vt:lpstr>Challenges and solutions: </vt:lpstr>
      <vt:lpstr>Lessons learnt:</vt:lpstr>
      <vt:lpstr>Planned activities for next quarter: </vt:lpstr>
      <vt:lpstr>CM-DRR Plan during consultation-ACC</vt:lpstr>
      <vt:lpstr>PowerPoint Presentation</vt:lpstr>
    </vt:vector>
  </TitlesOfParts>
  <Company>Concern Worldwide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Concern PowerPoint Presentation Template</dc:title>
  <dc:creator>cormac.staunton</dc:creator>
  <cp:lastModifiedBy>Lewis Mwangi Karienye</cp:lastModifiedBy>
  <cp:revision>708</cp:revision>
  <cp:lastPrinted>2014-12-03T07:38:38Z</cp:lastPrinted>
  <dcterms:created xsi:type="dcterms:W3CDTF">2011-03-14T15:35:46Z</dcterms:created>
  <dcterms:modified xsi:type="dcterms:W3CDTF">2016-04-24T12:28:37Z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0x01010042F657E2354C03448679C2920DA4CAE9</vt:lpwstr>
  </property>
</Properties>
</file>