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4"/>
  </p:sldMasterIdLst>
  <p:notesMasterIdLst>
    <p:notesMasterId r:id="rId35"/>
  </p:notesMasterIdLst>
  <p:handoutMasterIdLst>
    <p:handoutMasterId r:id="rId36"/>
  </p:handoutMasterIdLst>
  <p:sldIdLst>
    <p:sldId id="279" r:id="rId5"/>
    <p:sldId id="308" r:id="rId6"/>
    <p:sldId id="285" r:id="rId7"/>
    <p:sldId id="280" r:id="rId8"/>
    <p:sldId id="281" r:id="rId9"/>
    <p:sldId id="287" r:id="rId10"/>
    <p:sldId id="286" r:id="rId11"/>
    <p:sldId id="282" r:id="rId12"/>
    <p:sldId id="291" r:id="rId13"/>
    <p:sldId id="292" r:id="rId14"/>
    <p:sldId id="283" r:id="rId15"/>
    <p:sldId id="289" r:id="rId16"/>
    <p:sldId id="290" r:id="rId17"/>
    <p:sldId id="288" r:id="rId18"/>
    <p:sldId id="297" r:id="rId19"/>
    <p:sldId id="294" r:id="rId20"/>
    <p:sldId id="296" r:id="rId21"/>
    <p:sldId id="298" r:id="rId22"/>
    <p:sldId id="295" r:id="rId23"/>
    <p:sldId id="303" r:id="rId24"/>
    <p:sldId id="309" r:id="rId25"/>
    <p:sldId id="304" r:id="rId26"/>
    <p:sldId id="293" r:id="rId27"/>
    <p:sldId id="302" r:id="rId28"/>
    <p:sldId id="301" r:id="rId29"/>
    <p:sldId id="300" r:id="rId30"/>
    <p:sldId id="299" r:id="rId31"/>
    <p:sldId id="306" r:id="rId32"/>
    <p:sldId id="305" r:id="rId33"/>
    <p:sldId id="307"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B66"/>
    <a:srgbClr val="A23E97"/>
    <a:srgbClr val="EF7822"/>
    <a:srgbClr val="A14F0C"/>
    <a:srgbClr val="007C76"/>
    <a:srgbClr val="E8E5D3"/>
    <a:srgbClr val="00B5AD"/>
    <a:srgbClr val="00734A"/>
    <a:srgbClr val="EE2424"/>
    <a:srgbClr val="9E0B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0532" autoAdjust="0"/>
    <p:restoredTop sz="99762" autoAdjust="0"/>
  </p:normalViewPr>
  <p:slideViewPr>
    <p:cSldViewPr>
      <p:cViewPr>
        <p:scale>
          <a:sx n="70" d="100"/>
          <a:sy n="70" d="100"/>
        </p:scale>
        <p:origin x="-2454" y="-492"/>
      </p:cViewPr>
      <p:guideLst>
        <p:guide orient="horz" pos="2296"/>
        <p:guide pos="29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p:cViewPr varScale="1">
        <p:scale>
          <a:sx n="111" d="100"/>
          <a:sy n="111" d="100"/>
        </p:scale>
        <p:origin x="-426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B0B1C8-1D43-ED44-9160-E60EDD9D8249}" type="datetimeFigureOut">
              <a:rPr lang="en-US" smtClean="0"/>
              <a:t>4/24/2016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8D0BDD-AEF8-3B43-9712-A6AD8C6381E4}" type="slidenum">
              <a:rPr lang="en-US" smtClean="0"/>
              <a:t>‹#›</a:t>
            </a:fld>
            <a:endParaRPr lang="en-US"/>
          </a:p>
        </p:txBody>
      </p:sp>
    </p:spTree>
    <p:extLst>
      <p:ext uri="{BB962C8B-B14F-4D97-AF65-F5344CB8AC3E}">
        <p14:creationId xmlns:p14="http://schemas.microsoft.com/office/powerpoint/2010/main" val="3718114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A6721F9-5755-7046-82BC-2785156EF7C7}" type="datetimeFigureOut">
              <a:rPr lang="en-US" smtClean="0"/>
              <a:pPr/>
              <a:t>4/24/2016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109C4A8-DC41-BE44-9C68-E39E2023EBD5}" type="slidenum">
              <a:rPr lang="en-US"/>
              <a:pPr/>
              <a:t>‹#›</a:t>
            </a:fld>
            <a:endParaRPr lang="en-US"/>
          </a:p>
        </p:txBody>
      </p:sp>
    </p:spTree>
    <p:extLst>
      <p:ext uri="{BB962C8B-B14F-4D97-AF65-F5344CB8AC3E}">
        <p14:creationId xmlns:p14="http://schemas.microsoft.com/office/powerpoint/2010/main" val="18679483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file://localhost/Users/Austin/Desktop/Concern%20PPT/Cover%207.wmf"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Austin/Desktop/Concern%20PPT/Background_Panel_Green&amp;Biscuit.wmf" TargetMode="External"/><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file://localhost/Macintosh%20HD/Users/Austin/%E2%80%A2%20Current/Concern%20PPT/concern_logo.wmf" TargetMode="External"/><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wmf"/><Relationship Id="rId1" Type="http://schemas.openxmlformats.org/officeDocument/2006/relationships/slideMaster" Target="../slideMasters/slideMaster1.xml"/><Relationship Id="rId6" Type="http://schemas.openxmlformats.org/officeDocument/2006/relationships/image" Target="file://localhost/Macintosh%20HD/Users/Austin/%E2%80%A2%20Current/Concern%20PPT/concern_logo.wmf" TargetMode="External"/><Relationship Id="rId5" Type="http://schemas.openxmlformats.org/officeDocument/2006/relationships/image" Target="../media/image3.wmf"/><Relationship Id="rId4" Type="http://schemas.openxmlformats.org/officeDocument/2006/relationships/image" Target="file://localhost/Users/Austin/Desktop/Concern%20PPT/Background_Panel_Green&amp;Biscuit.wmf"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image" Target="file://localhost/Macintosh%20HD/Users/Austin/%E2%80%A2%20Current/Concern%20PPT/concern_logo.wmf"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7" name="Cover 7.wmf" descr="/Users/Austin/Desktop/Concern PPT/Cover 7.wmf"/>
          <p:cNvPicPr>
            <a:picLocks noChangeAspect="1"/>
          </p:cNvPicPr>
          <p:nvPr userDrawn="1"/>
        </p:nvPicPr>
        <p:blipFill>
          <a:blip r:embed="rId2" r:link="rId3" cstate="email">
            <a:extLst>
              <a:ext uri="{28A0092B-C50C-407E-A947-70E740481C1C}">
                <a14:useLocalDpi xmlns:a14="http://schemas.microsoft.com/office/drawing/2010/main" val="0"/>
              </a:ext>
            </a:extLst>
          </a:blip>
          <a:stretch>
            <a:fillRect/>
          </a:stretch>
        </p:blipFill>
        <p:spPr>
          <a:xfrm>
            <a:off x="228600" y="266700"/>
            <a:ext cx="8674100" cy="6324600"/>
          </a:xfrm>
          <a:prstGeom prst="rect">
            <a:avLst/>
          </a:prstGeom>
        </p:spPr>
      </p:pic>
      <p:sp>
        <p:nvSpPr>
          <p:cNvPr id="12" name="Text Placeholder 11"/>
          <p:cNvSpPr>
            <a:spLocks noGrp="1"/>
          </p:cNvSpPr>
          <p:nvPr>
            <p:ph type="body" sz="quarter" idx="12"/>
          </p:nvPr>
        </p:nvSpPr>
        <p:spPr>
          <a:xfrm>
            <a:off x="3635896" y="5301208"/>
            <a:ext cx="3384177" cy="432593"/>
          </a:xfrm>
          <a:prstGeom prst="rect">
            <a:avLst/>
          </a:prstGeom>
        </p:spPr>
        <p:txBody>
          <a:bodyPr vert="horz"/>
          <a:lstStyle>
            <a:lvl1pPr marL="0" indent="0">
              <a:buNone/>
              <a:defRPr lang="ga-IE" sz="1600" kern="1200" dirty="0" smtClean="0">
                <a:solidFill>
                  <a:schemeClr val="bg1"/>
                </a:solidFill>
                <a:latin typeface="Arial"/>
                <a:ea typeface="ＭＳ Ｐゴシック" charset="0"/>
                <a:cs typeface="Arial"/>
              </a:defRPr>
            </a:lvl1pPr>
            <a:lvl2pPr>
              <a:defRPr lang="ga-IE" sz="1600" kern="1200" dirty="0" smtClean="0">
                <a:solidFill>
                  <a:schemeClr val="bg1"/>
                </a:solidFill>
                <a:latin typeface="Arial"/>
                <a:ea typeface="ＭＳ Ｐゴシック" charset="0"/>
                <a:cs typeface="Arial"/>
              </a:defRPr>
            </a:lvl2pPr>
          </a:lstStyle>
          <a:p>
            <a:pPr lvl="0"/>
            <a:r>
              <a:rPr lang="ga-IE" dirty="0" smtClean="0"/>
              <a:t>Click to edit Master text styles</a:t>
            </a:r>
          </a:p>
        </p:txBody>
      </p:sp>
      <p:sp>
        <p:nvSpPr>
          <p:cNvPr id="6" name="Text Placeholder 5"/>
          <p:cNvSpPr>
            <a:spLocks noGrp="1"/>
          </p:cNvSpPr>
          <p:nvPr>
            <p:ph type="body" sz="quarter" idx="10"/>
          </p:nvPr>
        </p:nvSpPr>
        <p:spPr>
          <a:xfrm>
            <a:off x="3635896" y="4365104"/>
            <a:ext cx="4536504" cy="360040"/>
          </a:xfrm>
          <a:prstGeom prst="rect">
            <a:avLst/>
          </a:prstGeom>
        </p:spPr>
        <p:txBody>
          <a:bodyPr vert="horz"/>
          <a:lstStyle>
            <a:lvl1pPr marL="0" indent="0" algn="l">
              <a:buFontTx/>
              <a:buNone/>
              <a:defRPr lang="ga-IE" sz="2000" kern="1200" dirty="0" smtClean="0">
                <a:solidFill>
                  <a:schemeClr val="bg1"/>
                </a:solidFill>
                <a:latin typeface="Arial"/>
                <a:ea typeface="ＭＳ Ｐゴシック" charset="0"/>
                <a:cs typeface="Arial"/>
              </a:defRPr>
            </a:lvl1pPr>
            <a:lvl2pPr marL="457200" indent="0" algn="l" rtl="0" fontAlgn="base">
              <a:spcBef>
                <a:spcPct val="0"/>
              </a:spcBef>
              <a:spcAft>
                <a:spcPct val="0"/>
              </a:spcAft>
              <a:buFontTx/>
              <a:buNone/>
              <a:defRPr lang="ga-IE" sz="2000" b="1" kern="1200" dirty="0" smtClean="0">
                <a:solidFill>
                  <a:schemeClr val="bg1"/>
                </a:solidFill>
                <a:latin typeface="Arial"/>
                <a:ea typeface="ＭＳ Ｐゴシック" charset="0"/>
                <a:cs typeface="Arial"/>
              </a:defRPr>
            </a:lvl2pPr>
            <a:lvl3pPr marL="914400" indent="0" algn="l">
              <a:buFontTx/>
              <a:buNone/>
              <a:defRPr lang="ga-IE" sz="1600" kern="1200" dirty="0" smtClean="0">
                <a:solidFill>
                  <a:schemeClr val="bg1"/>
                </a:solidFill>
                <a:latin typeface="Arial"/>
                <a:ea typeface="ＭＳ Ｐゴシック" charset="0"/>
                <a:cs typeface="Arial"/>
              </a:defRPr>
            </a:lvl3pPr>
          </a:lstStyle>
          <a:p>
            <a:pPr lvl="0"/>
            <a:r>
              <a:rPr lang="ga-IE" dirty="0" smtClean="0"/>
              <a:t>Click to edit Master text styles</a:t>
            </a:r>
          </a:p>
        </p:txBody>
      </p:sp>
      <p:sp>
        <p:nvSpPr>
          <p:cNvPr id="10" name="Text Placeholder 9"/>
          <p:cNvSpPr>
            <a:spLocks noGrp="1"/>
          </p:cNvSpPr>
          <p:nvPr>
            <p:ph type="body" sz="quarter" idx="11"/>
          </p:nvPr>
        </p:nvSpPr>
        <p:spPr>
          <a:xfrm>
            <a:off x="3635896" y="4725144"/>
            <a:ext cx="4536504" cy="360363"/>
          </a:xfrm>
          <a:prstGeom prst="rect">
            <a:avLst/>
          </a:prstGeom>
        </p:spPr>
        <p:txBody>
          <a:bodyPr vert="horz"/>
          <a:lstStyle>
            <a:lvl1pPr marL="0" indent="0">
              <a:buFontTx/>
              <a:buNone/>
              <a:defRPr lang="ga-IE" sz="2000" b="1" kern="1200" dirty="0" smtClean="0">
                <a:solidFill>
                  <a:schemeClr val="bg1"/>
                </a:solidFill>
                <a:latin typeface="Arial"/>
                <a:ea typeface="ＭＳ Ｐゴシック" charset="0"/>
                <a:cs typeface="Arial"/>
              </a:defRPr>
            </a:lvl1pPr>
          </a:lstStyle>
          <a:p>
            <a:pPr lvl="0"/>
            <a:r>
              <a:rPr lang="ga-IE" dirty="0" smtClean="0"/>
              <a:t>Click to edit Master text styles</a:t>
            </a:r>
          </a:p>
        </p:txBody>
      </p:sp>
    </p:spTree>
    <p:extLst>
      <p:ext uri="{BB962C8B-B14F-4D97-AF65-F5344CB8AC3E}">
        <p14:creationId xmlns:p14="http://schemas.microsoft.com/office/powerpoint/2010/main" val="307107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Background_Panel_Green&amp;Biscuit.wmf" descr="/Users/Austin/Desktop/Concern PPT/Background_Panel_Green&amp;Biscuit.wmf"/>
          <p:cNvPicPr>
            <a:picLocks noChangeAspect="1"/>
          </p:cNvPicPr>
          <p:nvPr userDrawn="1"/>
        </p:nvPicPr>
        <p:blipFill>
          <a:blip r:embed="rId2" r:link="rId3" cstate="email">
            <a:extLst>
              <a:ext uri="{28A0092B-C50C-407E-A947-70E740481C1C}">
                <a14:useLocalDpi xmlns:a14="http://schemas.microsoft.com/office/drawing/2010/main" val="0"/>
              </a:ext>
            </a:extLst>
          </a:blip>
          <a:stretch>
            <a:fillRect/>
          </a:stretch>
        </p:blipFill>
        <p:spPr>
          <a:xfrm>
            <a:off x="203200" y="188640"/>
            <a:ext cx="8724900" cy="5765800"/>
          </a:xfrm>
          <a:prstGeom prst="rect">
            <a:avLst/>
          </a:prstGeom>
        </p:spPr>
      </p:pic>
      <p:sp>
        <p:nvSpPr>
          <p:cNvPr id="10" name="Text Placeholder 9"/>
          <p:cNvSpPr>
            <a:spLocks noGrp="1"/>
          </p:cNvSpPr>
          <p:nvPr>
            <p:ph type="body" sz="quarter" idx="10"/>
          </p:nvPr>
        </p:nvSpPr>
        <p:spPr>
          <a:xfrm>
            <a:off x="323528" y="1628800"/>
            <a:ext cx="5472608" cy="4176464"/>
          </a:xfrm>
          <a:prstGeom prst="rect">
            <a:avLst/>
          </a:prstGeom>
        </p:spPr>
        <p:txBody>
          <a:bodyPr vert="horz" anchor="ctr"/>
          <a:lstStyle>
            <a:lvl1pPr marL="0" indent="0">
              <a:lnSpc>
                <a:spcPct val="120000"/>
              </a:lnSpc>
              <a:spcBef>
                <a:spcPts val="0"/>
              </a:spcBef>
              <a:buFontTx/>
              <a:buNone/>
              <a:defRPr lang="ga-IE" sz="2000" b="0" kern="1200" dirty="0" smtClean="0">
                <a:solidFill>
                  <a:schemeClr val="tx1"/>
                </a:solidFill>
                <a:latin typeface="Arial" charset="0"/>
                <a:ea typeface="ＭＳ Ｐゴシック" charset="0"/>
                <a:cs typeface="ＭＳ Ｐゴシック" charset="0"/>
              </a:defRPr>
            </a:lvl1pPr>
            <a:lvl2pPr marL="486000" indent="-234000">
              <a:lnSpc>
                <a:spcPct val="120000"/>
              </a:lnSpc>
              <a:spcBef>
                <a:spcPts val="0"/>
              </a:spcBef>
              <a:defRPr lang="ga-IE" sz="1800" b="0" dirty="0" smtClean="0">
                <a:solidFill>
                  <a:schemeClr val="tx1"/>
                </a:solidFill>
                <a:latin typeface="Arial" charset="0"/>
                <a:ea typeface="ＭＳ Ｐゴシック" charset="0"/>
                <a:cs typeface="ＭＳ Ｐゴシック" charset="0"/>
              </a:defRPr>
            </a:lvl2pPr>
            <a:lvl3pPr marL="810900" indent="-342900">
              <a:lnSpc>
                <a:spcPct val="120000"/>
              </a:lnSpc>
              <a:spcBef>
                <a:spcPts val="0"/>
              </a:spcBef>
              <a:defRPr lang="ga-IE" sz="2000" b="0" dirty="0" smtClean="0">
                <a:solidFill>
                  <a:schemeClr val="tx1"/>
                </a:solidFill>
                <a:latin typeface="Arial" charset="0"/>
                <a:ea typeface="ＭＳ Ｐゴシック" charset="0"/>
                <a:cs typeface="ＭＳ Ｐゴシック" charset="0"/>
              </a:defRPr>
            </a:lvl3pPr>
            <a:lvl4pPr marL="1206900" indent="-342900">
              <a:lnSpc>
                <a:spcPct val="120000"/>
              </a:lnSpc>
              <a:spcBef>
                <a:spcPts val="0"/>
              </a:spcBef>
              <a:defRPr lang="ga-IE" sz="2000" b="0" dirty="0" smtClean="0">
                <a:solidFill>
                  <a:schemeClr val="tx1"/>
                </a:solidFill>
                <a:latin typeface="Arial" charset="0"/>
                <a:ea typeface="ＭＳ Ｐゴシック" charset="0"/>
                <a:cs typeface="ＭＳ Ｐゴシック" charset="0"/>
              </a:defRPr>
            </a:lvl4pPr>
            <a:lvl5pPr marL="1342800" indent="-234000">
              <a:lnSpc>
                <a:spcPct val="120000"/>
              </a:lnSpc>
              <a:spcBef>
                <a:spcPts val="0"/>
              </a:spcBef>
              <a:buFont typeface="Lucida Grande"/>
              <a:buChar char="-"/>
              <a:defRPr sz="2000"/>
            </a:lvl5pPr>
          </a:lstStyle>
          <a:p>
            <a:pPr lvl="0"/>
            <a:r>
              <a:rPr lang="ga-IE" dirty="0" smtClean="0"/>
              <a:t>Click to edit Master text styles</a:t>
            </a:r>
          </a:p>
          <a:p>
            <a:pPr marL="667800" lvl="2" indent="-342900" algn="l" rtl="0" eaLnBrk="0" fontAlgn="base" hangingPunct="0">
              <a:spcBef>
                <a:spcPct val="0"/>
              </a:spcBef>
              <a:spcAft>
                <a:spcPct val="0"/>
              </a:spcAft>
              <a:buFont typeface="Wingdings" charset="2"/>
              <a:buChar char="§"/>
            </a:pPr>
            <a:r>
              <a:rPr lang="ga-IE" dirty="0" smtClean="0"/>
              <a:t>Second level</a:t>
            </a:r>
          </a:p>
          <a:p>
            <a:pPr marL="864000" lvl="3" indent="234000" algn="l" rtl="0" eaLnBrk="0" fontAlgn="base" hangingPunct="0">
              <a:spcBef>
                <a:spcPct val="0"/>
              </a:spcBef>
              <a:spcAft>
                <a:spcPct val="0"/>
              </a:spcAft>
              <a:buSzPct val="100000"/>
              <a:buFont typeface="Lucida Grande"/>
              <a:buChar char="–"/>
            </a:pPr>
            <a:r>
              <a:rPr lang="ga-IE" dirty="0" smtClean="0"/>
              <a:t>Third level</a:t>
            </a:r>
          </a:p>
          <a:p>
            <a:pPr marL="1098000" lvl="3" indent="-234000" algn="l" rtl="0" eaLnBrk="0" fontAlgn="base" hangingPunct="0">
              <a:spcBef>
                <a:spcPct val="0"/>
              </a:spcBef>
              <a:spcAft>
                <a:spcPct val="0"/>
              </a:spcAft>
              <a:buFont typeface="Lucida Grande"/>
              <a:buChar char="∗"/>
            </a:pPr>
            <a:r>
              <a:rPr lang="ga-IE" dirty="0" smtClean="0"/>
              <a:t>Fourth level</a:t>
            </a:r>
          </a:p>
          <a:p>
            <a:pPr lvl="4"/>
            <a:r>
              <a:rPr lang="ga-IE" dirty="0" smtClean="0"/>
              <a:t>Fifth level</a:t>
            </a:r>
            <a:endParaRPr lang="en-US" dirty="0"/>
          </a:p>
        </p:txBody>
      </p:sp>
      <p:pic>
        <p:nvPicPr>
          <p:cNvPr id="11" name="Picture 7" descr="Macintosh HD:Users:Austin:• Current:Concern PPT:concern_logo.wmf"/>
          <p:cNvPicPr>
            <a:picLocks noChangeAspect="1" noChangeArrowheads="1"/>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7086600" y="6146800"/>
            <a:ext cx="1597025" cy="541338"/>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8"/>
          <p:cNvSpPr>
            <a:spLocks noGrp="1"/>
          </p:cNvSpPr>
          <p:nvPr>
            <p:ph type="ftr" sz="quarter" idx="3"/>
          </p:nvPr>
        </p:nvSpPr>
        <p:spPr>
          <a:xfrm>
            <a:off x="323528" y="6237312"/>
            <a:ext cx="59122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IE" dirty="0" smtClean="0">
                <a:latin typeface="Arial"/>
                <a:cs typeface="Arial"/>
              </a:rPr>
              <a:t>A presentation to Karina Howley, KPMG  —  4th April 2011 </a:t>
            </a:r>
            <a:endParaRPr lang="en-US" dirty="0"/>
          </a:p>
        </p:txBody>
      </p:sp>
      <p:sp>
        <p:nvSpPr>
          <p:cNvPr id="7" name="Title 1"/>
          <p:cNvSpPr>
            <a:spLocks noGrp="1"/>
          </p:cNvSpPr>
          <p:nvPr>
            <p:ph type="title"/>
          </p:nvPr>
        </p:nvSpPr>
        <p:spPr>
          <a:xfrm>
            <a:off x="457200" y="274638"/>
            <a:ext cx="8229600" cy="1143000"/>
          </a:xfrm>
          <a:prstGeom prst="rect">
            <a:avLst/>
          </a:prstGeom>
        </p:spPr>
        <p:txBody>
          <a:bodyPr vert="horz" anchor="ctr"/>
          <a:lstStyle>
            <a:lvl1pPr algn="ctr">
              <a:defRPr sz="2800">
                <a:solidFill>
                  <a:schemeClr val="bg1"/>
                </a:solidFill>
              </a:defRPr>
            </a:lvl1pPr>
          </a:lstStyle>
          <a:p>
            <a:r>
              <a:rPr lang="ga-IE" dirty="0" smtClean="0"/>
              <a:t>Click to edit Master title style</a:t>
            </a:r>
            <a:endParaRPr lang="en-US" dirty="0"/>
          </a:p>
        </p:txBody>
      </p:sp>
    </p:spTree>
    <p:extLst>
      <p:ext uri="{BB962C8B-B14F-4D97-AF65-F5344CB8AC3E}">
        <p14:creationId xmlns:p14="http://schemas.microsoft.com/office/powerpoint/2010/main" val="180297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descr="concern_title_bar.wm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200" y="5877272"/>
            <a:ext cx="8724900" cy="876300"/>
          </a:xfrm>
          <a:prstGeom prst="rect">
            <a:avLst/>
          </a:prstGeom>
        </p:spPr>
      </p:pic>
      <p:pic>
        <p:nvPicPr>
          <p:cNvPr id="4" name="Background_Panel_Green&amp;Biscuit.wmf" descr="/Users/Austin/Desktop/Concern PPT/Background_Panel_Green&amp;Biscuit.wmf"/>
          <p:cNvPicPr>
            <a:picLocks noChangeAspect="1"/>
          </p:cNvPicPr>
          <p:nvPr userDrawn="1"/>
        </p:nvPicPr>
        <p:blipFill rotWithShape="1">
          <a:blip r:embed="rId3" r:link="rId4" cstate="email">
            <a:extLst>
              <a:ext uri="{28A0092B-C50C-407E-A947-70E740481C1C}">
                <a14:useLocalDpi xmlns:a14="http://schemas.microsoft.com/office/drawing/2010/main" val="0"/>
              </a:ext>
            </a:extLst>
          </a:blip>
          <a:srcRect b="78015"/>
          <a:stretch/>
        </p:blipFill>
        <p:spPr>
          <a:xfrm>
            <a:off x="203200" y="188640"/>
            <a:ext cx="8724900" cy="1267627"/>
          </a:xfrm>
          <a:prstGeom prst="rect">
            <a:avLst/>
          </a:prstGeom>
        </p:spPr>
      </p:pic>
      <p:sp>
        <p:nvSpPr>
          <p:cNvPr id="2" name="Title 1"/>
          <p:cNvSpPr>
            <a:spLocks noGrp="1"/>
          </p:cNvSpPr>
          <p:nvPr>
            <p:ph type="title"/>
          </p:nvPr>
        </p:nvSpPr>
        <p:spPr>
          <a:xfrm>
            <a:off x="457200" y="274638"/>
            <a:ext cx="8219256" cy="1066130"/>
          </a:xfrm>
          <a:prstGeom prst="rect">
            <a:avLst/>
          </a:prstGeom>
        </p:spPr>
        <p:txBody>
          <a:bodyPr vert="horz" anchor="ctr"/>
          <a:lstStyle>
            <a:lvl1pPr algn="ctr">
              <a:defRPr sz="2800">
                <a:solidFill>
                  <a:schemeClr val="bg1"/>
                </a:solidFill>
              </a:defRPr>
            </a:lvl1pPr>
          </a:lstStyle>
          <a:p>
            <a:r>
              <a:rPr lang="ga-IE" dirty="0" smtClean="0"/>
              <a:t>Click to edit Master title style</a:t>
            </a:r>
            <a:endParaRPr lang="en-US" dirty="0"/>
          </a:p>
        </p:txBody>
      </p:sp>
      <p:sp>
        <p:nvSpPr>
          <p:cNvPr id="6" name="Text Placeholder 9"/>
          <p:cNvSpPr>
            <a:spLocks noGrp="1"/>
          </p:cNvSpPr>
          <p:nvPr>
            <p:ph type="body" sz="quarter" idx="10"/>
          </p:nvPr>
        </p:nvSpPr>
        <p:spPr>
          <a:xfrm>
            <a:off x="323528" y="1484784"/>
            <a:ext cx="5472608" cy="4320480"/>
          </a:xfrm>
          <a:prstGeom prst="rect">
            <a:avLst/>
          </a:prstGeom>
        </p:spPr>
        <p:txBody>
          <a:bodyPr vert="horz" anchor="ctr"/>
          <a:lstStyle>
            <a:lvl1pPr marL="0" indent="0">
              <a:lnSpc>
                <a:spcPct val="120000"/>
              </a:lnSpc>
              <a:spcBef>
                <a:spcPts val="0"/>
              </a:spcBef>
              <a:buFontTx/>
              <a:buNone/>
              <a:defRPr lang="ga-IE" sz="2000" b="0" kern="1200" dirty="0" smtClean="0">
                <a:solidFill>
                  <a:schemeClr val="tx1"/>
                </a:solidFill>
                <a:latin typeface="Arial" charset="0"/>
                <a:ea typeface="ＭＳ Ｐゴシック" charset="0"/>
                <a:cs typeface="ＭＳ Ｐゴシック" charset="0"/>
              </a:defRPr>
            </a:lvl1pPr>
            <a:lvl2pPr marL="486000" indent="-234000">
              <a:lnSpc>
                <a:spcPct val="120000"/>
              </a:lnSpc>
              <a:spcBef>
                <a:spcPts val="0"/>
              </a:spcBef>
              <a:defRPr lang="ga-IE" sz="1800" b="0" dirty="0" smtClean="0">
                <a:solidFill>
                  <a:schemeClr val="tx1"/>
                </a:solidFill>
                <a:latin typeface="Arial" charset="0"/>
                <a:ea typeface="ＭＳ Ｐゴシック" charset="0"/>
                <a:cs typeface="ＭＳ Ｐゴシック" charset="0"/>
              </a:defRPr>
            </a:lvl2pPr>
            <a:lvl3pPr marL="810900" indent="-342900">
              <a:lnSpc>
                <a:spcPct val="120000"/>
              </a:lnSpc>
              <a:spcBef>
                <a:spcPts val="0"/>
              </a:spcBef>
              <a:defRPr lang="ga-IE" sz="2000" b="0" dirty="0" smtClean="0">
                <a:solidFill>
                  <a:schemeClr val="tx1"/>
                </a:solidFill>
                <a:latin typeface="Arial" charset="0"/>
                <a:ea typeface="ＭＳ Ｐゴシック" charset="0"/>
                <a:cs typeface="ＭＳ Ｐゴシック" charset="0"/>
              </a:defRPr>
            </a:lvl3pPr>
            <a:lvl4pPr marL="1206900" indent="-342900">
              <a:lnSpc>
                <a:spcPct val="120000"/>
              </a:lnSpc>
              <a:spcBef>
                <a:spcPts val="0"/>
              </a:spcBef>
              <a:defRPr lang="ga-IE" sz="2000" b="0" dirty="0" smtClean="0">
                <a:solidFill>
                  <a:schemeClr val="tx1"/>
                </a:solidFill>
                <a:latin typeface="Arial" charset="0"/>
                <a:ea typeface="ＭＳ Ｐゴシック" charset="0"/>
                <a:cs typeface="ＭＳ Ｐゴシック" charset="0"/>
              </a:defRPr>
            </a:lvl4pPr>
            <a:lvl5pPr marL="1342800" indent="-234000">
              <a:lnSpc>
                <a:spcPct val="120000"/>
              </a:lnSpc>
              <a:spcBef>
                <a:spcPts val="0"/>
              </a:spcBef>
              <a:buFont typeface="Lucida Grande"/>
              <a:buChar char="-"/>
              <a:defRPr sz="2000"/>
            </a:lvl5pPr>
          </a:lstStyle>
          <a:p>
            <a:pPr lvl="0"/>
            <a:r>
              <a:rPr lang="ga-IE" dirty="0" smtClean="0"/>
              <a:t>Click to edit Master text styles</a:t>
            </a:r>
          </a:p>
          <a:p>
            <a:pPr marL="667800" lvl="2" indent="-342900" algn="l" rtl="0" eaLnBrk="0" fontAlgn="base" hangingPunct="0">
              <a:spcBef>
                <a:spcPct val="0"/>
              </a:spcBef>
              <a:spcAft>
                <a:spcPct val="0"/>
              </a:spcAft>
              <a:buFont typeface="Wingdings" charset="2"/>
              <a:buChar char="§"/>
            </a:pPr>
            <a:r>
              <a:rPr lang="ga-IE" dirty="0" smtClean="0"/>
              <a:t>Second level</a:t>
            </a:r>
          </a:p>
          <a:p>
            <a:pPr marL="864000" lvl="3" indent="234000" algn="l" rtl="0" eaLnBrk="0" fontAlgn="base" hangingPunct="0">
              <a:spcBef>
                <a:spcPct val="0"/>
              </a:spcBef>
              <a:spcAft>
                <a:spcPct val="0"/>
              </a:spcAft>
              <a:buSzPct val="100000"/>
              <a:buFont typeface="Lucida Grande"/>
              <a:buChar char="–"/>
            </a:pPr>
            <a:r>
              <a:rPr lang="ga-IE" dirty="0" smtClean="0"/>
              <a:t>Third level</a:t>
            </a:r>
          </a:p>
          <a:p>
            <a:pPr marL="1098000" lvl="3" indent="-234000" algn="l" rtl="0" eaLnBrk="0" fontAlgn="base" hangingPunct="0">
              <a:spcBef>
                <a:spcPct val="0"/>
              </a:spcBef>
              <a:spcAft>
                <a:spcPct val="0"/>
              </a:spcAft>
              <a:buFont typeface="Lucida Grande"/>
              <a:buChar char="∗"/>
            </a:pPr>
            <a:r>
              <a:rPr lang="ga-IE" dirty="0" smtClean="0"/>
              <a:t>Fourth level</a:t>
            </a:r>
          </a:p>
          <a:p>
            <a:pPr lvl="4"/>
            <a:r>
              <a:rPr lang="ga-IE" dirty="0" smtClean="0"/>
              <a:t>Fifth level</a:t>
            </a:r>
            <a:endParaRPr lang="en-US" dirty="0"/>
          </a:p>
        </p:txBody>
      </p:sp>
      <p:pic>
        <p:nvPicPr>
          <p:cNvPr id="7" name="Picture 7" descr="Macintosh HD:Users:Austin:• Current:Concern PPT:concern_logo.wmf"/>
          <p:cNvPicPr>
            <a:picLocks noChangeAspect="1" noChangeArrowheads="1"/>
          </p:cNvPicPr>
          <p:nvPr userDrawn="1"/>
        </p:nvPicPr>
        <p:blipFill>
          <a:blip r:embed="rId5" r:link="rId6" cstate="email">
            <a:extLst>
              <a:ext uri="{28A0092B-C50C-407E-A947-70E740481C1C}">
                <a14:useLocalDpi xmlns:a14="http://schemas.microsoft.com/office/drawing/2010/main" val="0"/>
              </a:ext>
            </a:extLst>
          </a:blip>
          <a:srcRect/>
          <a:stretch>
            <a:fillRect/>
          </a:stretch>
        </p:blipFill>
        <p:spPr bwMode="auto">
          <a:xfrm>
            <a:off x="7086600" y="6056014"/>
            <a:ext cx="1597025" cy="5413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p:cNvSpPr>
            <a:spLocks noGrp="1"/>
          </p:cNvSpPr>
          <p:nvPr>
            <p:ph type="body" sz="quarter" idx="11"/>
          </p:nvPr>
        </p:nvSpPr>
        <p:spPr>
          <a:xfrm>
            <a:off x="468313" y="6165850"/>
            <a:ext cx="6480175" cy="358775"/>
          </a:xfrm>
          <a:prstGeom prst="rect">
            <a:avLst/>
          </a:prstGeom>
        </p:spPr>
        <p:txBody>
          <a:bodyPr vert="horz"/>
          <a:lstStyle>
            <a:lvl1pPr marL="0" indent="0">
              <a:buNone/>
              <a:defRPr lang="ga-IE" sz="1200" kern="1200" dirty="0" smtClean="0">
                <a:solidFill>
                  <a:schemeClr val="tx1">
                    <a:tint val="75000"/>
                  </a:schemeClr>
                </a:solidFill>
                <a:latin typeface="Arial"/>
                <a:ea typeface="ＭＳ Ｐゴシック" charset="0"/>
                <a:cs typeface="Arial"/>
              </a:defRPr>
            </a:lvl1pPr>
          </a:lstStyle>
          <a:p>
            <a:pPr lvl="0"/>
            <a:r>
              <a:rPr lang="ga-IE" dirty="0" smtClean="0"/>
              <a:t>Click to edit Master text styles</a:t>
            </a:r>
            <a:endParaRPr lang="en-US" dirty="0"/>
          </a:p>
        </p:txBody>
      </p:sp>
    </p:spTree>
    <p:extLst>
      <p:ext uri="{BB962C8B-B14F-4D97-AF65-F5344CB8AC3E}">
        <p14:creationId xmlns:p14="http://schemas.microsoft.com/office/powerpoint/2010/main" val="423888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concern_title_bar.wm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200" y="5877272"/>
            <a:ext cx="8724900" cy="876300"/>
          </a:xfrm>
          <a:prstGeom prst="rect">
            <a:avLst/>
          </a:prstGeom>
        </p:spPr>
      </p:pic>
      <p:pic>
        <p:nvPicPr>
          <p:cNvPr id="6" name="Picture 7" descr="Macintosh HD:Users:Austin:• Current:Concern PPT:concern_logo.wmf"/>
          <p:cNvPicPr>
            <a:picLocks noChangeAspect="1" noChangeArrowheads="1"/>
          </p:cNvPicPr>
          <p:nvPr userDrawn="1"/>
        </p:nvPicPr>
        <p:blipFill>
          <a:blip r:embed="rId3" r:link="rId4" cstate="email">
            <a:extLst>
              <a:ext uri="{28A0092B-C50C-407E-A947-70E740481C1C}">
                <a14:useLocalDpi xmlns:a14="http://schemas.microsoft.com/office/drawing/2010/main" val="0"/>
              </a:ext>
            </a:extLst>
          </a:blip>
          <a:srcRect/>
          <a:stretch>
            <a:fillRect/>
          </a:stretch>
        </p:blipFill>
        <p:spPr bwMode="auto">
          <a:xfrm>
            <a:off x="7086600" y="6056014"/>
            <a:ext cx="1597025" cy="541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3"/>
          <p:cNvSpPr>
            <a:spLocks noGrp="1"/>
          </p:cNvSpPr>
          <p:nvPr>
            <p:ph type="body" sz="quarter" idx="11"/>
          </p:nvPr>
        </p:nvSpPr>
        <p:spPr>
          <a:xfrm>
            <a:off x="467544" y="6454593"/>
            <a:ext cx="6480175" cy="286775"/>
          </a:xfrm>
          <a:prstGeom prst="rect">
            <a:avLst/>
          </a:prstGeom>
        </p:spPr>
        <p:txBody>
          <a:bodyPr vert="horz"/>
          <a:lstStyle>
            <a:lvl1pPr marL="0" indent="0">
              <a:buNone/>
              <a:defRPr lang="ga-IE" sz="1200" kern="1200" dirty="0" smtClean="0">
                <a:solidFill>
                  <a:schemeClr val="tx1">
                    <a:tint val="75000"/>
                  </a:schemeClr>
                </a:solidFill>
                <a:latin typeface="Arial"/>
                <a:ea typeface="ＭＳ Ｐゴシック" charset="0"/>
                <a:cs typeface="Arial"/>
              </a:defRPr>
            </a:lvl1pPr>
          </a:lstStyle>
          <a:p>
            <a:pPr lvl="0"/>
            <a:r>
              <a:rPr lang="ga-IE" dirty="0" smtClean="0"/>
              <a:t>Click to edit Master text styles</a:t>
            </a:r>
            <a:endParaRPr lang="en-US" dirty="0"/>
          </a:p>
        </p:txBody>
      </p:sp>
      <p:sp>
        <p:nvSpPr>
          <p:cNvPr id="9" name="Title 8"/>
          <p:cNvSpPr>
            <a:spLocks noGrp="1"/>
          </p:cNvSpPr>
          <p:nvPr>
            <p:ph type="title"/>
          </p:nvPr>
        </p:nvSpPr>
        <p:spPr>
          <a:xfrm>
            <a:off x="467544" y="6042534"/>
            <a:ext cx="6480720" cy="360000"/>
          </a:xfrm>
          <a:prstGeom prst="rect">
            <a:avLst/>
          </a:prstGeom>
        </p:spPr>
        <p:txBody>
          <a:bodyPr vert="horz"/>
          <a:lstStyle>
            <a:lvl1pPr>
              <a:defRPr sz="1800">
                <a:solidFill>
                  <a:srgbClr val="00734A"/>
                </a:solidFill>
              </a:defRPr>
            </a:lvl1pPr>
          </a:lstStyle>
          <a:p>
            <a:r>
              <a:rPr lang="ga-IE" dirty="0" smtClean="0"/>
              <a:t>Click to edit Master title style</a:t>
            </a:r>
            <a:endParaRPr lang="en-US" dirty="0"/>
          </a:p>
        </p:txBody>
      </p:sp>
    </p:spTree>
    <p:extLst>
      <p:ext uri="{BB962C8B-B14F-4D97-AF65-F5344CB8AC3E}">
        <p14:creationId xmlns:p14="http://schemas.microsoft.com/office/powerpoint/2010/main" val="120044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Lst>
  <p:hf sldNum="0" hdr="0" dt="0"/>
  <p:txStyles>
    <p:titleStyle>
      <a:lvl1pPr algn="l" rtl="0" eaLnBrk="0" fontAlgn="base" hangingPunct="0">
        <a:spcBef>
          <a:spcPct val="0"/>
        </a:spcBef>
        <a:spcAft>
          <a:spcPct val="0"/>
        </a:spcAft>
        <a:defRPr sz="2400" b="1" kern="1200">
          <a:solidFill>
            <a:schemeClr val="tx1"/>
          </a:solidFill>
          <a:latin typeface="Arial" charset="0"/>
          <a:ea typeface="ＭＳ Ｐゴシック" charset="0"/>
          <a:cs typeface="ＭＳ Ｐゴシック" charset="0"/>
        </a:defRPr>
      </a:lvl1pPr>
      <a:lvl2pPr algn="ctr" rtl="0" eaLnBrk="0" fontAlgn="base" hangingPunct="0">
        <a:spcBef>
          <a:spcPct val="0"/>
        </a:spcBef>
        <a:spcAft>
          <a:spcPct val="0"/>
        </a:spcAft>
        <a:defRPr sz="4000" b="1">
          <a:solidFill>
            <a:srgbClr val="008000"/>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rgbClr val="008000"/>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rgbClr val="008000"/>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rgbClr val="008000"/>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Rockwell" pitchFamily="18" charset="0"/>
        </a:defRPr>
      </a:lvl6pPr>
      <a:lvl7pPr marL="914400" algn="ctr" rtl="0" fontAlgn="base">
        <a:spcBef>
          <a:spcPct val="0"/>
        </a:spcBef>
        <a:spcAft>
          <a:spcPct val="0"/>
        </a:spcAft>
        <a:defRPr sz="4400">
          <a:solidFill>
            <a:schemeClr val="tx1"/>
          </a:solidFill>
          <a:latin typeface="Rockwell" pitchFamily="18" charset="0"/>
        </a:defRPr>
      </a:lvl7pPr>
      <a:lvl8pPr marL="1371600" algn="ctr" rtl="0" fontAlgn="base">
        <a:spcBef>
          <a:spcPct val="0"/>
        </a:spcBef>
        <a:spcAft>
          <a:spcPct val="0"/>
        </a:spcAft>
        <a:defRPr sz="4400">
          <a:solidFill>
            <a:schemeClr val="tx1"/>
          </a:solidFill>
          <a:latin typeface="Rockwell" pitchFamily="18" charset="0"/>
        </a:defRPr>
      </a:lvl8pPr>
      <a:lvl9pPr marL="1828800" algn="ctr" rtl="0" fontAlgn="base">
        <a:spcBef>
          <a:spcPct val="0"/>
        </a:spcBef>
        <a:spcAft>
          <a:spcPct val="0"/>
        </a:spcAft>
        <a:defRPr sz="4400">
          <a:solidFill>
            <a:schemeClr val="tx1"/>
          </a:solidFill>
          <a:latin typeface="Rockwell" pitchFamily="18"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000" kern="1200">
          <a:solidFill>
            <a:schemeClr val="bg1">
              <a:lumMod val="50000"/>
            </a:schemeClr>
          </a:solidFill>
          <a:latin typeface="Arial" charset="0"/>
          <a:ea typeface="ＭＳ Ｐゴシック" charset="0"/>
          <a:cs typeface="+mn-cs"/>
        </a:defRPr>
      </a:lvl2pPr>
      <a:lvl3pPr marL="1143000" indent="-228600" algn="l" rtl="0" eaLnBrk="0" fontAlgn="base" hangingPunct="0">
        <a:spcBef>
          <a:spcPct val="20000"/>
        </a:spcBef>
        <a:spcAft>
          <a:spcPct val="0"/>
        </a:spcAft>
        <a:buFont typeface="Wingdings" charset="0"/>
        <a:buChar char="§"/>
        <a:defRPr sz="2000" kern="1200">
          <a:solidFill>
            <a:schemeClr val="bg1">
              <a:lumMod val="50000"/>
            </a:schemeClr>
          </a:solidFill>
          <a:latin typeface="Arial" charset="0"/>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bg1">
              <a:lumMod val="50000"/>
            </a:schemeClr>
          </a:solidFill>
          <a:latin typeface="Arial" charset="0"/>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bg1">
              <a:lumMod val="50000"/>
            </a:schemeClr>
          </a:solidFill>
          <a:latin typeface="Arial"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635896" y="5445224"/>
            <a:ext cx="3384177" cy="432048"/>
          </a:xfrm>
        </p:spPr>
        <p:txBody>
          <a:bodyPr/>
          <a:lstStyle/>
          <a:p>
            <a:r>
              <a:rPr lang="en-US" b="1" dirty="0" smtClean="0">
                <a:latin typeface="Gill Sans MT" panose="020B0502020104020203" pitchFamily="34" charset="0"/>
              </a:rPr>
              <a:t>26</a:t>
            </a:r>
            <a:r>
              <a:rPr lang="en-US" b="1" baseline="30000" dirty="0" smtClean="0">
                <a:latin typeface="Gill Sans MT" panose="020B0502020104020203" pitchFamily="34" charset="0"/>
              </a:rPr>
              <a:t>th</a:t>
            </a:r>
            <a:r>
              <a:rPr lang="en-US" b="1" dirty="0" smtClean="0">
                <a:latin typeface="Gill Sans MT" panose="020B0502020104020203" pitchFamily="34" charset="0"/>
              </a:rPr>
              <a:t> – 28</a:t>
            </a:r>
            <a:r>
              <a:rPr lang="en-US" b="1" baseline="30000" dirty="0" smtClean="0">
                <a:latin typeface="Gill Sans MT" panose="020B0502020104020203" pitchFamily="34" charset="0"/>
              </a:rPr>
              <a:t>th</a:t>
            </a:r>
            <a:r>
              <a:rPr lang="en-US" b="1" dirty="0" smtClean="0">
                <a:latin typeface="Gill Sans MT" panose="020B0502020104020203" pitchFamily="34" charset="0"/>
              </a:rPr>
              <a:t> April 2016</a:t>
            </a:r>
            <a:endParaRPr lang="en-US" b="1" dirty="0">
              <a:latin typeface="Gill Sans MT" panose="020B0502020104020203" pitchFamily="34" charset="0"/>
            </a:endParaRPr>
          </a:p>
        </p:txBody>
      </p:sp>
      <p:sp>
        <p:nvSpPr>
          <p:cNvPr id="7" name="Text Placeholder 6"/>
          <p:cNvSpPr>
            <a:spLocks noGrp="1"/>
          </p:cNvSpPr>
          <p:nvPr>
            <p:ph type="body" sz="quarter" idx="10"/>
          </p:nvPr>
        </p:nvSpPr>
        <p:spPr>
          <a:xfrm>
            <a:off x="3635896" y="4149080"/>
            <a:ext cx="4536504" cy="360040"/>
          </a:xfrm>
        </p:spPr>
        <p:txBody>
          <a:bodyPr/>
          <a:lstStyle/>
          <a:p>
            <a:r>
              <a:rPr lang="en-US" sz="2400" dirty="0" smtClean="0">
                <a:latin typeface="Gill Sans MT" panose="020B0502020104020203" pitchFamily="34" charset="0"/>
              </a:rPr>
              <a:t>A Presentation to:</a:t>
            </a:r>
            <a:endParaRPr lang="en-US" sz="2400" dirty="0">
              <a:latin typeface="Gill Sans MT" panose="020B0502020104020203" pitchFamily="34" charset="0"/>
            </a:endParaRPr>
          </a:p>
        </p:txBody>
      </p:sp>
      <p:sp>
        <p:nvSpPr>
          <p:cNvPr id="8" name="Text Placeholder 7"/>
          <p:cNvSpPr>
            <a:spLocks noGrp="1"/>
          </p:cNvSpPr>
          <p:nvPr>
            <p:ph type="body" sz="quarter" idx="11"/>
          </p:nvPr>
        </p:nvSpPr>
        <p:spPr>
          <a:xfrm>
            <a:off x="3491880" y="4581128"/>
            <a:ext cx="4680520" cy="864096"/>
          </a:xfrm>
        </p:spPr>
        <p:txBody>
          <a:bodyPr/>
          <a:lstStyle/>
          <a:p>
            <a:r>
              <a:rPr lang="en-US" sz="2400" dirty="0" smtClean="0">
                <a:latin typeface="Gill Sans MT" panose="020B0502020104020203" pitchFamily="34" charset="0"/>
              </a:rPr>
              <a:t>06</a:t>
            </a:r>
            <a:r>
              <a:rPr lang="en-US" sz="2400" baseline="30000" dirty="0" smtClean="0">
                <a:latin typeface="Gill Sans MT" panose="020B0502020104020203" pitchFamily="34" charset="0"/>
              </a:rPr>
              <a:t>th</a:t>
            </a:r>
            <a:r>
              <a:rPr lang="en-US" sz="2400" dirty="0" smtClean="0">
                <a:latin typeface="Gill Sans MT" panose="020B0502020104020203" pitchFamily="34" charset="0"/>
              </a:rPr>
              <a:t> Quarterly Review Meeting </a:t>
            </a:r>
          </a:p>
          <a:p>
            <a:r>
              <a:rPr lang="en-US" sz="2400" dirty="0" smtClean="0">
                <a:latin typeface="Gill Sans MT" panose="020B0502020104020203" pitchFamily="34" charset="0"/>
              </a:rPr>
              <a:t>Aweil Grand Hotel, Aweil </a:t>
            </a:r>
            <a:endParaRPr lang="en-US" sz="2400" dirty="0">
              <a:latin typeface="Gill Sans MT" panose="020B0502020104020203"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82981"/>
            <a:ext cx="2584768" cy="173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909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MT" panose="020B0502020104020203" pitchFamily="34" charset="0"/>
              </a:rPr>
              <a:t>Last quarters achievements: </a:t>
            </a:r>
            <a:endParaRPr lang="en-IE" dirty="0"/>
          </a:p>
        </p:txBody>
      </p:sp>
      <p:sp>
        <p:nvSpPr>
          <p:cNvPr id="3" name="Text Placeholder 2"/>
          <p:cNvSpPr>
            <a:spLocks noGrp="1"/>
          </p:cNvSpPr>
          <p:nvPr>
            <p:ph type="body" sz="quarter" idx="10"/>
          </p:nvPr>
        </p:nvSpPr>
        <p:spPr>
          <a:xfrm>
            <a:off x="323528" y="1484784"/>
            <a:ext cx="8424936" cy="4320480"/>
          </a:xfrm>
        </p:spPr>
        <p:txBody>
          <a:bodyPr/>
          <a:lstStyle/>
          <a:p>
            <a:pPr marL="457200" indent="-457200">
              <a:buAutoNum type="arabicPeriod" startAt="3"/>
            </a:pPr>
            <a:r>
              <a:rPr lang="en-US" dirty="0" smtClean="0"/>
              <a:t>Mid term Review (MTR) for SORUDEV 	</a:t>
            </a:r>
          </a:p>
          <a:p>
            <a:pPr marL="627063" indent="-271463">
              <a:buFont typeface="Wingdings" panose="05000000000000000000" pitchFamily="2" charset="2"/>
              <a:buChar char="ü"/>
            </a:pPr>
            <a:r>
              <a:rPr lang="en-US" dirty="0" smtClean="0"/>
              <a:t>Consultants selected &amp; contracted to undertake the MTR</a:t>
            </a:r>
          </a:p>
          <a:p>
            <a:pPr marL="627063" indent="-271463">
              <a:buFont typeface="Wingdings" panose="05000000000000000000" pitchFamily="2" charset="2"/>
              <a:buChar char="ü"/>
            </a:pPr>
            <a:r>
              <a:rPr lang="en-US" dirty="0" smtClean="0"/>
              <a:t>Field data collection completed &amp; awaiting data analysis to be undertaken </a:t>
            </a:r>
          </a:p>
          <a:p>
            <a:pPr marL="627063" indent="-271463">
              <a:buFont typeface="Wingdings" panose="05000000000000000000" pitchFamily="2" charset="2"/>
              <a:buChar char="ü"/>
            </a:pPr>
            <a:r>
              <a:rPr lang="en-US" dirty="0" smtClean="0"/>
              <a:t>HH survey, Focus group discussions (FGDs) &amp; Key Informant Interviews (KIIs) conducted in selected locations in the 03 counties </a:t>
            </a:r>
            <a:endParaRPr lang="en-IE" dirty="0"/>
          </a:p>
        </p:txBody>
      </p:sp>
      <p:sp>
        <p:nvSpPr>
          <p:cNvPr id="4" name="Text Placeholder 3"/>
          <p:cNvSpPr>
            <a:spLocks noGrp="1"/>
          </p:cNvSpPr>
          <p:nvPr>
            <p:ph type="body" sz="quarter" idx="11"/>
          </p:nvPr>
        </p:nvSpPr>
        <p:spPr>
          <a:xfrm>
            <a:off x="2627784" y="6165850"/>
            <a:ext cx="4320704" cy="358775"/>
          </a:xfrm>
        </p:spPr>
        <p:txBody>
          <a:bodyPr/>
          <a:lstStyle/>
          <a:p>
            <a:r>
              <a:rPr lang="en-US" dirty="0"/>
              <a:t>A  Presentation to 06</a:t>
            </a:r>
            <a:r>
              <a:rPr lang="en-US" baseline="30000" dirty="0"/>
              <a:t>th</a:t>
            </a:r>
            <a:r>
              <a:rPr lang="en-US" dirty="0"/>
              <a:t> QRM – April </a:t>
            </a:r>
            <a:r>
              <a:rPr lang="en-US" dirty="0" smtClean="0"/>
              <a:t>2016</a:t>
            </a:r>
            <a:endParaRPr lang="en-US" dirty="0"/>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5805264"/>
            <a:ext cx="1394193" cy="93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49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Gill Sans MT" panose="020B0502020104020203" pitchFamily="34" charset="0"/>
              </a:rPr>
              <a:t>Progress Against Indicators – SORUDEV</a:t>
            </a:r>
            <a:endParaRPr lang="en-US" dirty="0">
              <a:latin typeface="Gill Sans MT" panose="020B0502020104020203" pitchFamily="34" charset="0"/>
            </a:endParaRPr>
          </a:p>
        </p:txBody>
      </p:sp>
      <p:sp>
        <p:nvSpPr>
          <p:cNvPr id="3" name="Text Placeholder 2"/>
          <p:cNvSpPr>
            <a:spLocks noGrp="1"/>
          </p:cNvSpPr>
          <p:nvPr>
            <p:ph type="body" sz="quarter" idx="10"/>
          </p:nvPr>
        </p:nvSpPr>
        <p:spPr>
          <a:xfrm>
            <a:off x="323528" y="1484784"/>
            <a:ext cx="8640960" cy="4320480"/>
          </a:xfrm>
        </p:spPr>
        <p:txBody>
          <a:bodyPr/>
          <a:lstStyle/>
          <a:p>
            <a:pPr>
              <a:lnSpc>
                <a:spcPct val="100000"/>
              </a:lnSpc>
              <a:tabLst>
                <a:tab pos="457200" algn="l"/>
              </a:tabLst>
            </a:pPr>
            <a:endParaRPr lang="en-GB" u="sng" dirty="0" smtClean="0">
              <a:latin typeface="+mj-lt"/>
            </a:endParaRPr>
          </a:p>
          <a:p>
            <a:pPr>
              <a:lnSpc>
                <a:spcPct val="100000"/>
              </a:lnSpc>
              <a:tabLst>
                <a:tab pos="457200" algn="l"/>
              </a:tabLst>
            </a:pPr>
            <a:endParaRPr lang="en-GB" dirty="0">
              <a:latin typeface="+mj-lt"/>
            </a:endParaRPr>
          </a:p>
        </p:txBody>
      </p:sp>
      <p:sp>
        <p:nvSpPr>
          <p:cNvPr id="10" name="Text Placeholder 9"/>
          <p:cNvSpPr>
            <a:spLocks noGrp="1"/>
          </p:cNvSpPr>
          <p:nvPr>
            <p:ph type="body" sz="quarter" idx="11"/>
          </p:nvPr>
        </p:nvSpPr>
        <p:spPr>
          <a:xfrm>
            <a:off x="1979712" y="6165850"/>
            <a:ext cx="4968776"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56907073"/>
              </p:ext>
            </p:extLst>
          </p:nvPr>
        </p:nvGraphicFramePr>
        <p:xfrm>
          <a:off x="243121" y="1340768"/>
          <a:ext cx="8649359" cy="4593165"/>
        </p:xfrm>
        <a:graphic>
          <a:graphicData uri="http://schemas.openxmlformats.org/drawingml/2006/table">
            <a:tbl>
              <a:tblPr firstRow="1" firstCol="1" bandRow="1"/>
              <a:tblGrid>
                <a:gridCol w="909319"/>
                <a:gridCol w="3357488"/>
                <a:gridCol w="408397"/>
                <a:gridCol w="521586"/>
                <a:gridCol w="462986"/>
                <a:gridCol w="612568"/>
                <a:gridCol w="1091572"/>
                <a:gridCol w="1285443"/>
              </a:tblGrid>
              <a:tr h="289179">
                <a:tc rowSpan="2">
                  <a:txBody>
                    <a:bodyPr/>
                    <a:lstStyle/>
                    <a:p>
                      <a:pPr>
                        <a:lnSpc>
                          <a:spcPct val="115000"/>
                        </a:lnSpc>
                        <a:spcAft>
                          <a:spcPts val="0"/>
                        </a:spcAft>
                      </a:pPr>
                      <a:r>
                        <a:rPr lang="en-US" sz="1200" b="1" dirty="0" smtClean="0">
                          <a:effectLst/>
                          <a:latin typeface="Rockwell"/>
                          <a:ea typeface="Calibri"/>
                          <a:cs typeface="Times New Roman"/>
                        </a:rPr>
                        <a:t>Results</a:t>
                      </a:r>
                      <a:endParaRPr lang="en-IE" sz="1200" dirty="0">
                        <a:effectLst/>
                        <a:latin typeface="Calibri"/>
                        <a:ea typeface="Calibri"/>
                        <a:cs typeface="Times New Roman"/>
                      </a:endParaRPr>
                    </a:p>
                  </a:txBody>
                  <a:tcPr marL="27651" marR="27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nSpc>
                          <a:spcPct val="115000"/>
                        </a:lnSpc>
                        <a:spcAft>
                          <a:spcPts val="0"/>
                        </a:spcAft>
                      </a:pPr>
                      <a:r>
                        <a:rPr lang="en-US" sz="1200" b="1" dirty="0">
                          <a:effectLst/>
                          <a:latin typeface="Rockwell"/>
                          <a:ea typeface="Calibri"/>
                          <a:cs typeface="Times New Roman"/>
                        </a:rPr>
                        <a:t>Indicators</a:t>
                      </a:r>
                      <a:endParaRPr lang="en-IE" sz="1200" dirty="0">
                        <a:effectLst/>
                        <a:latin typeface="Calibri"/>
                        <a:ea typeface="Calibri"/>
                        <a:cs typeface="Times New Roman"/>
                      </a:endParaRPr>
                    </a:p>
                  </a:txBody>
                  <a:tcPr marL="27651" marR="27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algn="ctr">
                        <a:lnSpc>
                          <a:spcPct val="115000"/>
                        </a:lnSpc>
                        <a:spcAft>
                          <a:spcPts val="0"/>
                        </a:spcAft>
                      </a:pPr>
                      <a:r>
                        <a:rPr lang="en-US" sz="1100" b="1" dirty="0" smtClean="0">
                          <a:effectLst/>
                          <a:latin typeface="+mj-lt"/>
                          <a:ea typeface="Calibri"/>
                          <a:cs typeface="Times New Roman"/>
                        </a:rPr>
                        <a:t>Baseline</a:t>
                      </a:r>
                      <a:r>
                        <a:rPr lang="en-US" sz="1100" b="1" baseline="0" dirty="0" smtClean="0">
                          <a:effectLst/>
                          <a:latin typeface="+mj-lt"/>
                          <a:ea typeface="Calibri"/>
                          <a:cs typeface="Times New Roman"/>
                        </a:rPr>
                        <a:t> value</a:t>
                      </a:r>
                      <a:endParaRPr lang="en-IE" sz="1100" dirty="0">
                        <a:effectLst/>
                        <a:latin typeface="+mj-lt"/>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IE"/>
                    </a:p>
                  </a:txBody>
                  <a:tcPr/>
                </a:tc>
                <a:tc hMerge="1">
                  <a:txBody>
                    <a:bodyPr/>
                    <a:lstStyle/>
                    <a:p>
                      <a:endParaRPr lang="en-IE"/>
                    </a:p>
                  </a:txBody>
                  <a:tcPr/>
                </a:tc>
                <a:tc rowSpan="2">
                  <a:txBody>
                    <a:bodyPr/>
                    <a:lstStyle/>
                    <a:p>
                      <a:pPr>
                        <a:lnSpc>
                          <a:spcPct val="115000"/>
                        </a:lnSpc>
                        <a:spcAft>
                          <a:spcPts val="0"/>
                        </a:spcAft>
                      </a:pPr>
                      <a:r>
                        <a:rPr lang="en-US" sz="1200" b="1" dirty="0" smtClean="0">
                          <a:effectLst/>
                          <a:latin typeface="+mj-lt"/>
                          <a:ea typeface="Calibri"/>
                          <a:cs typeface="Times New Roman"/>
                        </a:rPr>
                        <a:t>Target </a:t>
                      </a:r>
                      <a:endParaRPr lang="en-IE" sz="1200" b="1" dirty="0">
                        <a:effectLst/>
                        <a:latin typeface="+mj-lt"/>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nSpc>
                          <a:spcPct val="115000"/>
                        </a:lnSpc>
                        <a:spcAft>
                          <a:spcPts val="0"/>
                        </a:spcAft>
                      </a:pPr>
                      <a:r>
                        <a:rPr lang="en-US" sz="1200" b="1" dirty="0" smtClean="0">
                          <a:effectLst/>
                          <a:latin typeface="+mj-lt"/>
                          <a:ea typeface="Calibri"/>
                          <a:cs typeface="Times New Roman"/>
                        </a:rPr>
                        <a:t>Achievement/ Progress </a:t>
                      </a:r>
                      <a:endParaRPr lang="en-IE" sz="1200" b="1" dirty="0">
                        <a:effectLst/>
                        <a:latin typeface="+mj-lt"/>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nSpc>
                          <a:spcPct val="115000"/>
                        </a:lnSpc>
                        <a:spcAft>
                          <a:spcPts val="0"/>
                        </a:spcAft>
                      </a:pPr>
                      <a:r>
                        <a:rPr lang="en-US" sz="1200" b="1" dirty="0" smtClean="0">
                          <a:effectLst/>
                          <a:latin typeface="+mj-lt"/>
                          <a:ea typeface="Calibri"/>
                          <a:cs typeface="Times New Roman"/>
                        </a:rPr>
                        <a:t>Comments /Issues</a:t>
                      </a:r>
                      <a:endParaRPr lang="en-IE" sz="1200" b="1" dirty="0">
                        <a:effectLst/>
                        <a:latin typeface="+mj-lt"/>
                        <a:ea typeface="Calibri"/>
                        <a:cs typeface="Times New Roman"/>
                      </a:endParaRPr>
                    </a:p>
                  </a:txBody>
                  <a:tcPr marL="27651" marR="2765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89179">
                <a:tc vMerge="1">
                  <a:txBody>
                    <a:bodyPr/>
                    <a:lstStyle/>
                    <a:p>
                      <a:endParaRPr lang="en-IE"/>
                    </a:p>
                  </a:txBody>
                  <a:tcPr/>
                </a:tc>
                <a:tc vMerge="1">
                  <a:txBody>
                    <a:bodyPr/>
                    <a:lstStyle/>
                    <a:p>
                      <a:endParaRPr lang="en-IE"/>
                    </a:p>
                  </a:txBody>
                  <a:tcPr/>
                </a:tc>
                <a:tc>
                  <a:txBody>
                    <a:bodyPr/>
                    <a:lstStyle/>
                    <a:p>
                      <a:pPr algn="ctr">
                        <a:lnSpc>
                          <a:spcPct val="115000"/>
                        </a:lnSpc>
                        <a:spcAft>
                          <a:spcPts val="0"/>
                        </a:spcAft>
                      </a:pPr>
                      <a:r>
                        <a:rPr lang="en-US" sz="1200" b="1" dirty="0" smtClean="0">
                          <a:effectLst/>
                          <a:latin typeface="+mj-lt"/>
                          <a:ea typeface="Calibri"/>
                          <a:cs typeface="Times New Roman"/>
                        </a:rPr>
                        <a:t>Ave</a:t>
                      </a:r>
                      <a:endParaRPr lang="en-IE" sz="1200" b="1" dirty="0">
                        <a:effectLst/>
                        <a:latin typeface="+mj-lt"/>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US" sz="1200" b="1" dirty="0" smtClean="0">
                          <a:effectLst/>
                          <a:latin typeface="+mj-lt"/>
                          <a:ea typeface="Calibri"/>
                          <a:cs typeface="Times New Roman"/>
                        </a:rPr>
                        <a:t>MHH</a:t>
                      </a:r>
                      <a:endParaRPr lang="en-IE" sz="1200" b="1" dirty="0">
                        <a:effectLst/>
                        <a:latin typeface="+mj-lt"/>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US" sz="1200" b="1" dirty="0" smtClean="0">
                          <a:effectLst/>
                          <a:latin typeface="+mj-lt"/>
                          <a:ea typeface="Calibri"/>
                          <a:cs typeface="Times New Roman"/>
                        </a:rPr>
                        <a:t>FHH</a:t>
                      </a:r>
                      <a:endParaRPr lang="en-IE" sz="1200" b="1" dirty="0">
                        <a:effectLst/>
                        <a:latin typeface="+mj-lt"/>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n-IE"/>
                    </a:p>
                  </a:txBody>
                  <a:tcPr/>
                </a:tc>
                <a:tc vMerge="1">
                  <a:txBody>
                    <a:bodyPr/>
                    <a:lstStyle/>
                    <a:p>
                      <a:endParaRPr lang="en-IE"/>
                    </a:p>
                  </a:txBody>
                  <a:tcPr/>
                </a:tc>
                <a:tc vMerge="1">
                  <a:txBody>
                    <a:bodyPr/>
                    <a:lstStyle/>
                    <a:p>
                      <a:endParaRPr lang="en-IE"/>
                    </a:p>
                  </a:txBody>
                  <a:tcPr/>
                </a:tc>
              </a:tr>
              <a:tr h="351659">
                <a:tc rowSpan="8">
                  <a:txBody>
                    <a:bodyPr/>
                    <a:lstStyle/>
                    <a:p>
                      <a:pPr>
                        <a:lnSpc>
                          <a:spcPct val="115000"/>
                        </a:lnSpc>
                        <a:spcAft>
                          <a:spcPts val="0"/>
                        </a:spcAft>
                      </a:pPr>
                      <a:r>
                        <a:rPr lang="en-IE" sz="1200" b="1" dirty="0">
                          <a:effectLst/>
                          <a:latin typeface="Rockwell"/>
                          <a:ea typeface="Calibri"/>
                          <a:cs typeface="Times New Roman"/>
                        </a:rPr>
                        <a:t>Result 2:</a:t>
                      </a:r>
                      <a:r>
                        <a:rPr lang="en-IE" sz="1200" dirty="0">
                          <a:effectLst/>
                          <a:latin typeface="Rockwell"/>
                          <a:ea typeface="Calibri"/>
                          <a:cs typeface="Times New Roman"/>
                        </a:rPr>
                        <a:t> Improved equality for market access, access to inputs and agricultural incomes for rural poor smallholder farmers in Aweil North and Aweil West, and Aweil Centre Counties </a:t>
                      </a:r>
                      <a:endParaRPr lang="en-IE" sz="1200" dirty="0">
                        <a:effectLst/>
                        <a:latin typeface="Calibri"/>
                        <a:ea typeface="Calibri"/>
                        <a:cs typeface="Times New Roman"/>
                      </a:endParaRPr>
                    </a:p>
                  </a:txBody>
                  <a:tcPr marL="27651" marR="27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200" dirty="0">
                          <a:effectLst/>
                          <a:latin typeface="Rockwell"/>
                          <a:ea typeface="Calibri"/>
                          <a:cs typeface="Times New Roman"/>
                        </a:rPr>
                        <a:t>% of targeted HH who use ox and donkey ploughs during planting season                                                                 </a:t>
                      </a:r>
                      <a:endParaRPr lang="en-IE" sz="1200" dirty="0">
                        <a:effectLst/>
                        <a:latin typeface="Calibri"/>
                        <a:ea typeface="Calibri"/>
                        <a:cs typeface="Times New Roman"/>
                      </a:endParaRPr>
                    </a:p>
                  </a:txBody>
                  <a:tcPr marL="27651" marR="27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 </a:t>
                      </a:r>
                      <a:r>
                        <a:rPr lang="en-GB" sz="1200" dirty="0" smtClean="0">
                          <a:effectLst/>
                          <a:latin typeface="Rockwell"/>
                          <a:ea typeface="Calibri"/>
                          <a:cs typeface="Times New Roman"/>
                        </a:rPr>
                        <a:t>12.4</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10.8</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12.7</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Calibri"/>
                          <a:ea typeface="Calibri"/>
                          <a:cs typeface="Times New Roman"/>
                        </a:rPr>
                        <a:t>25</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Calibri"/>
                          <a:ea typeface="Calibri"/>
                          <a:cs typeface="Times New Roman"/>
                        </a:rPr>
                        <a:t>20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Rockwell"/>
                          <a:ea typeface="Calibri"/>
                          <a:cs typeface="Times New Roman"/>
                        </a:rPr>
                        <a:t> </a:t>
                      </a:r>
                      <a:endParaRPr lang="en-IE" sz="1200" dirty="0">
                        <a:effectLst/>
                        <a:latin typeface="Calibri"/>
                        <a:ea typeface="Calibri"/>
                        <a:cs typeface="Times New Roman"/>
                      </a:endParaRPr>
                    </a:p>
                    <a:p>
                      <a:pPr>
                        <a:lnSpc>
                          <a:spcPct val="115000"/>
                        </a:lnSpc>
                        <a:spcAft>
                          <a:spcPts val="0"/>
                        </a:spcAft>
                      </a:pPr>
                      <a:r>
                        <a:rPr lang="en-US" sz="1200" dirty="0">
                          <a:effectLst/>
                          <a:latin typeface="Rockwell"/>
                          <a:ea typeface="Calibri"/>
                          <a:cs typeface="Times New Roman"/>
                        </a:rPr>
                        <a:t> </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230">
                <a:tc vMerge="1">
                  <a:txBody>
                    <a:bodyPr/>
                    <a:lstStyle/>
                    <a:p>
                      <a:endParaRPr lang="en-IE"/>
                    </a:p>
                  </a:txBody>
                  <a:tcPr/>
                </a:tc>
                <a:tc>
                  <a:txBody>
                    <a:bodyPr/>
                    <a:lstStyle/>
                    <a:p>
                      <a:pPr>
                        <a:lnSpc>
                          <a:spcPct val="115000"/>
                        </a:lnSpc>
                        <a:spcAft>
                          <a:spcPts val="0"/>
                        </a:spcAft>
                      </a:pPr>
                      <a:r>
                        <a:rPr lang="en-IE" sz="1200" dirty="0">
                          <a:effectLst/>
                          <a:latin typeface="Rockwell"/>
                          <a:ea typeface="Calibri"/>
                          <a:cs typeface="Times New Roman"/>
                        </a:rPr>
                        <a:t>% of target farmers who use improved seed (i.e. certified seed) for their staple food crop in the last completed cropping season.                                                                            </a:t>
                      </a:r>
                      <a:endParaRPr lang="en-IE" sz="1200" dirty="0">
                        <a:effectLst/>
                        <a:latin typeface="Calibri"/>
                        <a:ea typeface="Calibri"/>
                        <a:cs typeface="Times New Roman"/>
                      </a:endParaRPr>
                    </a:p>
                  </a:txBody>
                  <a:tcPr marL="27651" marR="27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 </a:t>
                      </a:r>
                      <a:r>
                        <a:rPr lang="en-GB" sz="1200" dirty="0" smtClean="0">
                          <a:effectLst/>
                          <a:latin typeface="Rockwell"/>
                          <a:ea typeface="Calibri"/>
                          <a:cs typeface="Times New Roman"/>
                        </a:rPr>
                        <a:t>03</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smtClean="0">
                          <a:effectLst/>
                          <a:latin typeface="Rockwell"/>
                          <a:ea typeface="Calibri"/>
                          <a:cs typeface="Times New Roman"/>
                        </a:rPr>
                        <a:t>03</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smtClean="0">
                          <a:effectLst/>
                          <a:latin typeface="Rockwell"/>
                          <a:ea typeface="Calibri"/>
                          <a:cs typeface="Times New Roman"/>
                        </a:rPr>
                        <a:t>02</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Calibri"/>
                          <a:ea typeface="Calibri"/>
                          <a:cs typeface="Times New Roman"/>
                        </a:rPr>
                        <a:t>10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200" dirty="0" smtClean="0">
                          <a:effectLst/>
                          <a:latin typeface="Rockwell"/>
                          <a:ea typeface="Calibri"/>
                          <a:cs typeface="Times New Roman"/>
                        </a:rPr>
                        <a:t>05</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Rockwell"/>
                          <a:ea typeface="Calibri"/>
                          <a:cs typeface="Times New Roman"/>
                        </a:rPr>
                        <a:t> </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59">
                <a:tc vMerge="1">
                  <a:txBody>
                    <a:bodyPr/>
                    <a:lstStyle/>
                    <a:p>
                      <a:endParaRPr lang="en-IE"/>
                    </a:p>
                  </a:txBody>
                  <a:tcPr/>
                </a:tc>
                <a:tc>
                  <a:txBody>
                    <a:bodyPr/>
                    <a:lstStyle/>
                    <a:p>
                      <a:pPr>
                        <a:lnSpc>
                          <a:spcPct val="115000"/>
                        </a:lnSpc>
                        <a:spcAft>
                          <a:spcPts val="0"/>
                        </a:spcAft>
                      </a:pPr>
                      <a:r>
                        <a:rPr lang="en-IE" sz="1200" dirty="0">
                          <a:effectLst/>
                          <a:latin typeface="Rockwell"/>
                          <a:ea typeface="Calibri"/>
                          <a:cs typeface="Times New Roman"/>
                        </a:rPr>
                        <a:t>Average </a:t>
                      </a:r>
                      <a:r>
                        <a:rPr lang="en-IE" sz="1200" dirty="0" smtClean="0">
                          <a:effectLst/>
                          <a:latin typeface="Rockwell"/>
                          <a:ea typeface="Calibri"/>
                          <a:cs typeface="Times New Roman"/>
                        </a:rPr>
                        <a:t>HH annual  </a:t>
                      </a:r>
                      <a:r>
                        <a:rPr lang="en-IE" sz="1200" dirty="0">
                          <a:effectLst/>
                          <a:latin typeface="Rockwell"/>
                          <a:ea typeface="Calibri"/>
                          <a:cs typeface="Times New Roman"/>
                        </a:rPr>
                        <a:t>income from crop sales </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 </a:t>
                      </a:r>
                      <a:r>
                        <a:rPr lang="en-GB" sz="1200" dirty="0" smtClean="0">
                          <a:effectLst/>
                          <a:latin typeface="Rockwell"/>
                          <a:ea typeface="Calibri"/>
                          <a:cs typeface="Times New Roman"/>
                        </a:rPr>
                        <a:t>338</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329</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399</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Calibri"/>
                          <a:ea typeface="Calibri"/>
                          <a:cs typeface="Times New Roman"/>
                        </a:rPr>
                        <a:t>500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200" dirty="0" smtClean="0">
                          <a:effectLst/>
                          <a:latin typeface="Rockwell"/>
                          <a:ea typeface="Calibri"/>
                          <a:cs typeface="Times New Roman"/>
                        </a:rPr>
                        <a:t>MTR</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smtClean="0">
                          <a:effectLst/>
                          <a:latin typeface="Calibri"/>
                          <a:ea typeface="Calibri"/>
                          <a:cs typeface="Times New Roman"/>
                        </a:rPr>
                        <a:t>MTR results</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230">
                <a:tc vMerge="1">
                  <a:txBody>
                    <a:bodyPr/>
                    <a:lstStyle/>
                    <a:p>
                      <a:endParaRPr lang="en-IE"/>
                    </a:p>
                  </a:txBody>
                  <a:tcPr/>
                </a:tc>
                <a:tc>
                  <a:txBody>
                    <a:bodyPr/>
                    <a:lstStyle/>
                    <a:p>
                      <a:pPr>
                        <a:lnSpc>
                          <a:spcPct val="115000"/>
                        </a:lnSpc>
                        <a:spcAft>
                          <a:spcPts val="0"/>
                        </a:spcAft>
                      </a:pPr>
                      <a:r>
                        <a:rPr lang="en-IE" sz="1200" dirty="0">
                          <a:effectLst/>
                          <a:latin typeface="Rockwell"/>
                          <a:ea typeface="Calibri"/>
                          <a:cs typeface="Times New Roman"/>
                        </a:rPr>
                        <a:t>% of  targeted beneficiaries  who are members of marketing groups and</a:t>
                      </a:r>
                      <a:r>
                        <a:rPr lang="en-IE" sz="1200" dirty="0" smtClean="0">
                          <a:effectLst/>
                          <a:latin typeface="Rockwell"/>
                          <a:ea typeface="Calibri"/>
                          <a:cs typeface="Times New Roman"/>
                        </a:rPr>
                        <a:t>/ or </a:t>
                      </a:r>
                      <a:r>
                        <a:rPr lang="en-IE" sz="1200" dirty="0">
                          <a:effectLst/>
                          <a:latin typeface="Rockwell"/>
                          <a:ea typeface="Calibri"/>
                          <a:cs typeface="Times New Roman"/>
                        </a:rPr>
                        <a:t>value additional for agricultural and livestock produce</a:t>
                      </a:r>
                      <a:endParaRPr lang="en-IE" sz="1200" dirty="0">
                        <a:effectLst/>
                        <a:latin typeface="Calibri"/>
                        <a:ea typeface="Calibri"/>
                        <a:cs typeface="Times New Roman"/>
                      </a:endParaRPr>
                    </a:p>
                  </a:txBody>
                  <a:tcPr marL="27651" marR="27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 </a:t>
                      </a:r>
                      <a:r>
                        <a:rPr lang="en-GB" sz="1200" dirty="0" smtClean="0">
                          <a:effectLst/>
                          <a:latin typeface="Rockwell"/>
                          <a:ea typeface="Calibri"/>
                          <a:cs typeface="Times New Roman"/>
                        </a:rPr>
                        <a:t>07</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smtClean="0">
                          <a:effectLst/>
                          <a:latin typeface="Rockwell"/>
                          <a:ea typeface="Calibri"/>
                          <a:cs typeface="Times New Roman"/>
                        </a:rPr>
                        <a:t>06</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12</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Calibri"/>
                          <a:ea typeface="Calibri"/>
                          <a:cs typeface="Times New Roman"/>
                        </a:rPr>
                        <a:t>22.5</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Calibri"/>
                          <a:ea typeface="Calibri"/>
                          <a:cs typeface="Times New Roman"/>
                        </a:rPr>
                        <a:t>00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smtClean="0">
                          <a:effectLst/>
                          <a:latin typeface="Calibri"/>
                          <a:ea typeface="Calibri"/>
                          <a:cs typeface="Times New Roman"/>
                        </a:rPr>
                        <a:t>Marketing</a:t>
                      </a:r>
                      <a:r>
                        <a:rPr lang="en-US" sz="1200" baseline="0" dirty="0" smtClean="0">
                          <a:effectLst/>
                          <a:latin typeface="Calibri"/>
                          <a:ea typeface="Calibri"/>
                          <a:cs typeface="Times New Roman"/>
                        </a:rPr>
                        <a:t> groups just been formed </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59">
                <a:tc vMerge="1">
                  <a:txBody>
                    <a:bodyPr/>
                    <a:lstStyle/>
                    <a:p>
                      <a:endParaRPr lang="en-IE"/>
                    </a:p>
                  </a:txBody>
                  <a:tcPr/>
                </a:tc>
                <a:tc>
                  <a:txBody>
                    <a:bodyPr/>
                    <a:lstStyle/>
                    <a:p>
                      <a:pPr>
                        <a:lnSpc>
                          <a:spcPct val="115000"/>
                        </a:lnSpc>
                        <a:spcAft>
                          <a:spcPts val="0"/>
                        </a:spcAft>
                      </a:pPr>
                      <a:r>
                        <a:rPr lang="en-IE" sz="1200" dirty="0">
                          <a:effectLst/>
                          <a:latin typeface="Rockwell"/>
                          <a:ea typeface="Calibri"/>
                          <a:cs typeface="Times New Roman"/>
                        </a:rPr>
                        <a:t>% of targeted beneficiaries who are members of VSLA groups</a:t>
                      </a:r>
                      <a:endParaRPr lang="en-IE" sz="1200" dirty="0">
                        <a:effectLst/>
                        <a:latin typeface="Calibri"/>
                        <a:ea typeface="Calibri"/>
                        <a:cs typeface="Times New Roman"/>
                      </a:endParaRPr>
                    </a:p>
                  </a:txBody>
                  <a:tcPr marL="27651" marR="27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 </a:t>
                      </a:r>
                      <a:r>
                        <a:rPr lang="en-GB" sz="1200" dirty="0" smtClean="0">
                          <a:effectLst/>
                          <a:latin typeface="Rockwell"/>
                          <a:ea typeface="Calibri"/>
                          <a:cs typeface="Times New Roman"/>
                        </a:rPr>
                        <a:t>06</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smtClean="0">
                          <a:effectLst/>
                          <a:latin typeface="Rockwell"/>
                          <a:ea typeface="Calibri"/>
                          <a:cs typeface="Times New Roman"/>
                        </a:rPr>
                        <a:t>05.8</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smtClean="0">
                          <a:effectLst/>
                          <a:latin typeface="Rockwell"/>
                          <a:ea typeface="Calibri"/>
                          <a:cs typeface="Times New Roman"/>
                        </a:rPr>
                        <a:t>06.2</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Calibri"/>
                          <a:ea typeface="Calibri"/>
                          <a:cs typeface="Times New Roman"/>
                        </a:rPr>
                        <a:t>50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Calibri"/>
                          <a:ea typeface="Calibri"/>
                          <a:cs typeface="Times New Roman"/>
                        </a:rPr>
                        <a:t>69</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35">
                <a:tc vMerge="1">
                  <a:txBody>
                    <a:bodyPr/>
                    <a:lstStyle/>
                    <a:p>
                      <a:endParaRPr lang="en-IE"/>
                    </a:p>
                  </a:txBody>
                  <a:tcPr/>
                </a:tc>
                <a:tc>
                  <a:txBody>
                    <a:bodyPr/>
                    <a:lstStyle/>
                    <a:p>
                      <a:pPr>
                        <a:lnSpc>
                          <a:spcPct val="115000"/>
                        </a:lnSpc>
                        <a:spcAft>
                          <a:spcPts val="0"/>
                        </a:spcAft>
                      </a:pPr>
                      <a:r>
                        <a:rPr lang="en-IE" sz="1200" dirty="0" smtClean="0">
                          <a:effectLst/>
                          <a:latin typeface="+mn-lt"/>
                          <a:ea typeface="Calibri"/>
                          <a:cs typeface="Times New Roman"/>
                        </a:rPr>
                        <a:t>%households selling 1 or more crops from last completed cropping season.</a:t>
                      </a:r>
                      <a:endParaRPr lang="en-IE" sz="1200" dirty="0">
                        <a:effectLst/>
                        <a:latin typeface="Calibri"/>
                        <a:ea typeface="Calibri"/>
                        <a:cs typeface="Times New Roman"/>
                      </a:endParaRPr>
                    </a:p>
                  </a:txBody>
                  <a:tcPr marL="27651" marR="27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 </a:t>
                      </a:r>
                      <a:r>
                        <a:rPr lang="en-GB" sz="1200" dirty="0" smtClean="0">
                          <a:effectLst/>
                          <a:latin typeface="Rockwell"/>
                          <a:ea typeface="Calibri"/>
                          <a:cs typeface="Times New Roman"/>
                        </a:rPr>
                        <a:t>50.4</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smtClean="0">
                          <a:effectLst/>
                          <a:latin typeface="Rockwell"/>
                          <a:ea typeface="Calibri"/>
                          <a:cs typeface="Times New Roman"/>
                        </a:rPr>
                        <a:t>50.4</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Calibri"/>
                          <a:ea typeface="Calibri"/>
                          <a:cs typeface="Times New Roman"/>
                        </a:rPr>
                        <a:t>10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200" dirty="0">
                          <a:effectLst/>
                          <a:latin typeface="Rockwell"/>
                          <a:ea typeface="Calibri"/>
                          <a:cs typeface="Times New Roman"/>
                        </a:rPr>
                        <a:t> </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077">
                <a:tc vMerge="1">
                  <a:txBody>
                    <a:bodyPr/>
                    <a:lstStyle/>
                    <a:p>
                      <a:endParaRPr lang="en-IE"/>
                    </a:p>
                  </a:txBody>
                  <a:tcPr/>
                </a:tc>
                <a:tc>
                  <a:txBody>
                    <a:bodyPr/>
                    <a:lstStyle/>
                    <a:p>
                      <a:pPr>
                        <a:lnSpc>
                          <a:spcPct val="115000"/>
                        </a:lnSpc>
                        <a:spcAft>
                          <a:spcPts val="0"/>
                        </a:spcAft>
                      </a:pPr>
                      <a:r>
                        <a:rPr lang="en-IE" sz="1200">
                          <a:effectLst/>
                          <a:latin typeface="Rockwell"/>
                          <a:ea typeface="Calibri"/>
                          <a:cs typeface="Times New Roman"/>
                        </a:rPr>
                        <a:t>No. of kgs of produce (sorghum, Simsim, groundnuts) sold by marketing groups on a monthly basis (measured on a quarterly basis)</a:t>
                      </a:r>
                      <a:endParaRPr lang="en-IE" sz="1200">
                        <a:effectLst/>
                        <a:latin typeface="Calibri"/>
                        <a:ea typeface="Calibri"/>
                        <a:cs typeface="Times New Roman"/>
                      </a:endParaRPr>
                    </a:p>
                  </a:txBody>
                  <a:tcPr marL="27651" marR="27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Rockwell"/>
                          <a:ea typeface="Calibri"/>
                          <a:cs typeface="Times New Roman"/>
                        </a:rPr>
                        <a:t> </a:t>
                      </a:r>
                      <a:r>
                        <a:rPr lang="en-GB" sz="1200" dirty="0" smtClean="0">
                          <a:effectLst/>
                          <a:latin typeface="Rockwell"/>
                          <a:ea typeface="Calibri"/>
                          <a:cs typeface="Times New Roman"/>
                        </a:rPr>
                        <a:t>00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smtClean="0">
                          <a:effectLst/>
                          <a:latin typeface="Rockwell"/>
                          <a:ea typeface="Calibri"/>
                          <a:cs typeface="Times New Roman"/>
                        </a:rPr>
                        <a:t>00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smtClean="0">
                          <a:effectLst/>
                          <a:latin typeface="Rockwell"/>
                          <a:ea typeface="Calibri"/>
                          <a:cs typeface="Times New Roman"/>
                        </a:rPr>
                        <a:t>00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Calibri"/>
                          <a:ea typeface="Calibri"/>
                          <a:cs typeface="Times New Roman"/>
                        </a:rPr>
                        <a:t>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200" dirty="0">
                          <a:effectLst/>
                          <a:latin typeface="Rockwell"/>
                          <a:ea typeface="Calibri"/>
                          <a:cs typeface="Times New Roman"/>
                        </a:rPr>
                        <a:t> </a:t>
                      </a:r>
                      <a:endParaRPr lang="en-IE" sz="1200" dirty="0">
                        <a:effectLst/>
                        <a:latin typeface="Calibri"/>
                        <a:ea typeface="Calibri"/>
                        <a:cs typeface="Times New Roman"/>
                      </a:endParaRPr>
                    </a:p>
                    <a:p>
                      <a:pPr algn="ctr">
                        <a:lnSpc>
                          <a:spcPct val="115000"/>
                        </a:lnSpc>
                        <a:spcAft>
                          <a:spcPts val="0"/>
                        </a:spcAft>
                      </a:pPr>
                      <a:r>
                        <a:rPr lang="en-IE" sz="1200" dirty="0">
                          <a:effectLst/>
                          <a:latin typeface="Rockwell"/>
                          <a:ea typeface="Calibri"/>
                          <a:cs typeface="Times New Roman"/>
                        </a:rPr>
                        <a:t> </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327">
                <a:tc vMerge="1">
                  <a:txBody>
                    <a:bodyPr/>
                    <a:lstStyle/>
                    <a:p>
                      <a:endParaRPr lang="en-IE"/>
                    </a:p>
                  </a:txBody>
                  <a:tcPr/>
                </a:tc>
                <a:tc>
                  <a:txBody>
                    <a:bodyPr/>
                    <a:lstStyle/>
                    <a:p>
                      <a:pPr>
                        <a:lnSpc>
                          <a:spcPct val="115000"/>
                        </a:lnSpc>
                        <a:spcAft>
                          <a:spcPts val="0"/>
                        </a:spcAft>
                      </a:pPr>
                      <a:r>
                        <a:rPr lang="en-IE" sz="1200" dirty="0">
                          <a:effectLst/>
                          <a:latin typeface="Rockwell"/>
                          <a:ea typeface="Calibri"/>
                          <a:cs typeface="Times New Roman"/>
                        </a:rPr>
                        <a:t>Income from sale of Sorghum, Simsim and G/nuts in marketing </a:t>
                      </a:r>
                      <a:r>
                        <a:rPr lang="en-IE" sz="1200" dirty="0" smtClean="0">
                          <a:effectLst/>
                          <a:latin typeface="Rockwell"/>
                          <a:ea typeface="Calibri"/>
                          <a:cs typeface="Times New Roman"/>
                        </a:rPr>
                        <a:t>groups/ </a:t>
                      </a:r>
                      <a:r>
                        <a:rPr lang="en-IE" sz="1200" dirty="0">
                          <a:effectLst/>
                          <a:latin typeface="Rockwell"/>
                          <a:ea typeface="Calibri"/>
                          <a:cs typeface="Times New Roman"/>
                        </a:rPr>
                        <a:t>quarter</a:t>
                      </a:r>
                      <a:endParaRPr lang="en-IE" sz="1200" dirty="0">
                        <a:effectLst/>
                        <a:latin typeface="Calibri"/>
                        <a:ea typeface="Calibri"/>
                        <a:cs typeface="Times New Roman"/>
                      </a:endParaRPr>
                    </a:p>
                  </a:txBody>
                  <a:tcPr marL="27651" marR="27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smtClean="0">
                          <a:effectLst/>
                          <a:latin typeface="Rockwell"/>
                          <a:ea typeface="Calibri"/>
                          <a:cs typeface="Times New Roman"/>
                        </a:rPr>
                        <a:t>00</a:t>
                      </a:r>
                      <a:r>
                        <a:rPr lang="en-GB" sz="1200" dirty="0">
                          <a:effectLst/>
                          <a:latin typeface="Rockwell"/>
                          <a:ea typeface="Calibri"/>
                          <a:cs typeface="Times New Roman"/>
                        </a:rPr>
                        <a:t> </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smtClean="0">
                          <a:effectLst/>
                          <a:latin typeface="Rockwell"/>
                          <a:ea typeface="Calibri"/>
                          <a:cs typeface="Times New Roman"/>
                        </a:rPr>
                        <a:t>00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smtClean="0">
                          <a:effectLst/>
                          <a:latin typeface="Rockwell"/>
                          <a:ea typeface="Calibri"/>
                          <a:cs typeface="Times New Roman"/>
                        </a:rPr>
                        <a:t>00</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IE" sz="1200" dirty="0"/>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200" dirty="0">
                          <a:effectLst/>
                          <a:latin typeface="Rockwell"/>
                          <a:ea typeface="Calibri"/>
                          <a:cs typeface="Times New Roman"/>
                        </a:rPr>
                        <a:t> </a:t>
                      </a:r>
                      <a:endParaRPr lang="en-IE" sz="1200" dirty="0">
                        <a:effectLst/>
                        <a:latin typeface="Calibri"/>
                        <a:ea typeface="Calibri"/>
                        <a:cs typeface="Times New Roman"/>
                      </a:endParaRPr>
                    </a:p>
                    <a:p>
                      <a:pPr algn="ctr">
                        <a:lnSpc>
                          <a:spcPct val="115000"/>
                        </a:lnSpc>
                        <a:spcAft>
                          <a:spcPts val="0"/>
                        </a:spcAft>
                      </a:pPr>
                      <a:r>
                        <a:rPr lang="en-IE" sz="1200" dirty="0">
                          <a:effectLst/>
                          <a:latin typeface="Rockwell"/>
                          <a:ea typeface="Calibri"/>
                          <a:cs typeface="Times New Roman"/>
                        </a:rPr>
                        <a:t> </a:t>
                      </a: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200" dirty="0">
                        <a:effectLst/>
                        <a:latin typeface="Calibri"/>
                        <a:ea typeface="Calibri"/>
                        <a:cs typeface="Times New Roman"/>
                      </a:endParaRPr>
                    </a:p>
                  </a:txBody>
                  <a:tcPr marL="27651" marR="27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5844295"/>
            <a:ext cx="1335779" cy="89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803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MT" panose="020B0502020104020203" pitchFamily="34" charset="0"/>
              </a:rPr>
              <a:t>Last quarters achievements: </a:t>
            </a:r>
            <a:endParaRPr lang="en-IE" dirty="0"/>
          </a:p>
        </p:txBody>
      </p:sp>
      <p:sp>
        <p:nvSpPr>
          <p:cNvPr id="3" name="Text Placeholder 2"/>
          <p:cNvSpPr>
            <a:spLocks noGrp="1"/>
          </p:cNvSpPr>
          <p:nvPr>
            <p:ph type="body" sz="quarter" idx="10"/>
          </p:nvPr>
        </p:nvSpPr>
        <p:spPr>
          <a:xfrm>
            <a:off x="323528" y="1484784"/>
            <a:ext cx="8568952" cy="4320480"/>
          </a:xfrm>
        </p:spPr>
        <p:txBody>
          <a:bodyPr/>
          <a:lstStyle/>
          <a:p>
            <a:pPr marL="457200" indent="-457200">
              <a:buAutoNum type="arabicPeriod" startAt="4"/>
            </a:pPr>
            <a:r>
              <a:rPr lang="en-US" b="1" u="sng" dirty="0" smtClean="0">
                <a:latin typeface="Gill Sans MT" panose="020B0502020104020203" pitchFamily="34" charset="0"/>
              </a:rPr>
              <a:t>Agro-dealership</a:t>
            </a:r>
          </a:p>
          <a:p>
            <a:pPr marL="342900" indent="-342900">
              <a:buFont typeface="Wingdings" panose="05000000000000000000" pitchFamily="2" charset="2"/>
              <a:buChar char="ü"/>
            </a:pPr>
            <a:r>
              <a:rPr lang="en-US" dirty="0" smtClean="0">
                <a:latin typeface="Gill Sans MT" panose="020B0502020104020203" pitchFamily="34" charset="0"/>
              </a:rPr>
              <a:t>01 agro-dealer has been working with farmers in Aweil West County</a:t>
            </a:r>
          </a:p>
          <a:p>
            <a:pPr marL="342900" indent="-342900">
              <a:buFont typeface="Wingdings" panose="05000000000000000000" pitchFamily="2" charset="2"/>
              <a:buChar char="ü"/>
            </a:pPr>
            <a:r>
              <a:rPr lang="en-US" dirty="0" smtClean="0">
                <a:latin typeface="Gill Sans MT" panose="020B0502020104020203" pitchFamily="34" charset="0"/>
              </a:rPr>
              <a:t>01 agro-dealer identified in Aweil North County </a:t>
            </a:r>
          </a:p>
          <a:p>
            <a:pPr marL="342900" indent="-342900">
              <a:buFont typeface="Wingdings" panose="05000000000000000000" pitchFamily="2" charset="2"/>
              <a:buChar char="ü"/>
            </a:pPr>
            <a:r>
              <a:rPr lang="en-US" dirty="0" smtClean="0">
                <a:latin typeface="Gill Sans MT" panose="020B0502020104020203" pitchFamily="34" charset="0"/>
              </a:rPr>
              <a:t>34 ploughs sold to the project beneficiaries </a:t>
            </a:r>
          </a:p>
          <a:p>
            <a:pPr marL="342900" indent="-342900">
              <a:buFont typeface="Wingdings" panose="05000000000000000000" pitchFamily="2" charset="2"/>
              <a:buChar char="ü"/>
            </a:pPr>
            <a:r>
              <a:rPr lang="en-US" dirty="0" smtClean="0">
                <a:latin typeface="Gill Sans MT" panose="020B0502020104020203" pitchFamily="34" charset="0"/>
              </a:rPr>
              <a:t>Price per plough: SSP. 350 </a:t>
            </a:r>
          </a:p>
          <a:p>
            <a:pPr marL="342900" indent="-342900">
              <a:buFont typeface="Wingdings" panose="05000000000000000000" pitchFamily="2" charset="2"/>
              <a:buChar char="ü"/>
            </a:pPr>
            <a:r>
              <a:rPr lang="en-US" dirty="0" smtClean="0">
                <a:latin typeface="Gill Sans MT" panose="020B0502020104020203" pitchFamily="34" charset="0"/>
              </a:rPr>
              <a:t>Payment module: In 03 instalments though some farmers paid full amount </a:t>
            </a:r>
            <a:endParaRPr lang="en-US" dirty="0">
              <a:latin typeface="Gill Sans MT" panose="020B0502020104020203" pitchFamily="34" charset="0"/>
            </a:endParaRPr>
          </a:p>
          <a:p>
            <a:pPr marL="342900" indent="-342900">
              <a:buFont typeface="Wingdings" panose="05000000000000000000" pitchFamily="2" charset="2"/>
              <a:buChar char="ü"/>
            </a:pPr>
            <a:endParaRPr lang="en-US" dirty="0" smtClean="0">
              <a:latin typeface="Gill Sans MT" panose="020B0502020104020203" pitchFamily="34" charset="0"/>
            </a:endParaRPr>
          </a:p>
          <a:p>
            <a:pPr marL="342900" indent="-342900">
              <a:buFont typeface="Wingdings" panose="05000000000000000000" pitchFamily="2" charset="2"/>
              <a:buChar char="ü"/>
            </a:pPr>
            <a:endParaRPr lang="en-US" dirty="0">
              <a:latin typeface="Gill Sans MT" panose="020B0502020104020203" pitchFamily="34" charset="0"/>
            </a:endParaRPr>
          </a:p>
          <a:p>
            <a:pPr marL="342900" indent="-342900">
              <a:buFont typeface="Wingdings" panose="05000000000000000000" pitchFamily="2" charset="2"/>
              <a:buChar char="ü"/>
            </a:pPr>
            <a:endParaRPr lang="en-US" dirty="0" smtClean="0">
              <a:latin typeface="Gill Sans MT" panose="020B0502020104020203" pitchFamily="34" charset="0"/>
            </a:endParaRPr>
          </a:p>
          <a:p>
            <a:pPr marL="342900" indent="-342900">
              <a:buFont typeface="Wingdings" panose="05000000000000000000" pitchFamily="2" charset="2"/>
              <a:buChar char="ü"/>
            </a:pPr>
            <a:endParaRPr lang="en-US" dirty="0">
              <a:latin typeface="Gill Sans MT" panose="020B0502020104020203" pitchFamily="34" charset="0"/>
            </a:endParaRPr>
          </a:p>
          <a:p>
            <a:pPr marL="342900" indent="-342900">
              <a:buFont typeface="Wingdings" panose="05000000000000000000" pitchFamily="2" charset="2"/>
              <a:buChar char="ü"/>
            </a:pPr>
            <a:endParaRPr lang="en-US" dirty="0" smtClean="0">
              <a:latin typeface="Gill Sans MT" panose="020B0502020104020203" pitchFamily="34" charset="0"/>
            </a:endParaRPr>
          </a:p>
          <a:p>
            <a:pPr marL="342900" indent="-342900">
              <a:buFont typeface="Wingdings" panose="05000000000000000000" pitchFamily="2" charset="2"/>
              <a:buChar char="ü"/>
            </a:pPr>
            <a:endParaRPr lang="en-IE" dirty="0">
              <a:latin typeface="Gill Sans MT" panose="020B0502020104020203" pitchFamily="34" charset="0"/>
            </a:endParaRPr>
          </a:p>
        </p:txBody>
      </p:sp>
      <p:sp>
        <p:nvSpPr>
          <p:cNvPr id="4" name="Text Placeholder 3"/>
          <p:cNvSpPr>
            <a:spLocks noGrp="1"/>
          </p:cNvSpPr>
          <p:nvPr>
            <p:ph type="body" sz="quarter" idx="11"/>
          </p:nvPr>
        </p:nvSpPr>
        <p:spPr>
          <a:xfrm>
            <a:off x="1619672" y="6165850"/>
            <a:ext cx="5328816" cy="358775"/>
          </a:xfrm>
        </p:spPr>
        <p:txBody>
          <a:bodyPr/>
          <a:lstStyle/>
          <a:p>
            <a:r>
              <a:rPr lang="en-US" dirty="0"/>
              <a:t>A  Presentation to 06</a:t>
            </a:r>
            <a:r>
              <a:rPr lang="en-US" baseline="30000" dirty="0"/>
              <a:t>th</a:t>
            </a:r>
            <a:r>
              <a:rPr lang="en-US" dirty="0"/>
              <a:t> QRM – April 2016</a:t>
            </a:r>
          </a:p>
          <a:p>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1305592151"/>
              </p:ext>
            </p:extLst>
          </p:nvPr>
        </p:nvGraphicFramePr>
        <p:xfrm>
          <a:off x="899592" y="3861048"/>
          <a:ext cx="7035019" cy="1940560"/>
        </p:xfrm>
        <a:graphic>
          <a:graphicData uri="http://schemas.openxmlformats.org/drawingml/2006/table">
            <a:tbl>
              <a:tblPr firstRow="1" bandRow="1">
                <a:tableStyleId>{5C22544A-7EE6-4342-B048-85BDC9FD1C3A}</a:tableStyleId>
              </a:tblPr>
              <a:tblGrid>
                <a:gridCol w="956965"/>
                <a:gridCol w="1111568"/>
                <a:gridCol w="2429887"/>
                <a:gridCol w="2536599"/>
              </a:tblGrid>
              <a:tr h="370840">
                <a:tc>
                  <a:txBody>
                    <a:bodyPr/>
                    <a:lstStyle/>
                    <a:p>
                      <a:r>
                        <a:rPr lang="en-US" sz="1200" dirty="0" smtClean="0">
                          <a:latin typeface="Gill Sans MT" panose="020B0502020104020203" pitchFamily="34" charset="0"/>
                        </a:rPr>
                        <a:t>County</a:t>
                      </a:r>
                      <a:endParaRPr lang="en-IE" sz="1200" dirty="0">
                        <a:latin typeface="Gill Sans MT" panose="020B0502020104020203" pitchFamily="34" charset="0"/>
                      </a:endParaRPr>
                    </a:p>
                  </a:txBody>
                  <a:tcPr/>
                </a:tc>
                <a:tc>
                  <a:txBody>
                    <a:bodyPr/>
                    <a:lstStyle/>
                    <a:p>
                      <a:r>
                        <a:rPr lang="en-US" sz="1200" dirty="0" smtClean="0">
                          <a:latin typeface="Gill Sans MT" panose="020B0502020104020203" pitchFamily="34" charset="0"/>
                        </a:rPr>
                        <a:t>Payam</a:t>
                      </a:r>
                      <a:endParaRPr lang="en-IE" sz="1200" dirty="0">
                        <a:latin typeface="Gill Sans MT" panose="020B0502020104020203" pitchFamily="34" charset="0"/>
                      </a:endParaRPr>
                    </a:p>
                  </a:txBody>
                  <a:tcPr/>
                </a:tc>
                <a:tc>
                  <a:txBody>
                    <a:bodyPr/>
                    <a:lstStyle/>
                    <a:p>
                      <a:r>
                        <a:rPr lang="en-US" sz="1200" dirty="0" smtClean="0">
                          <a:latin typeface="Gill Sans MT" panose="020B0502020104020203" pitchFamily="34" charset="0"/>
                        </a:rPr>
                        <a:t>Number </a:t>
                      </a:r>
                      <a:r>
                        <a:rPr lang="en-US" sz="1200" baseline="0" dirty="0" smtClean="0">
                          <a:latin typeface="Gill Sans MT" panose="020B0502020104020203" pitchFamily="34" charset="0"/>
                        </a:rPr>
                        <a:t> of  donkey ploughs bought </a:t>
                      </a:r>
                      <a:endParaRPr lang="en-IE" sz="1200" dirty="0">
                        <a:latin typeface="Gill Sans MT" panose="020B0502020104020203" pitchFamily="34" charset="0"/>
                      </a:endParaRPr>
                    </a:p>
                  </a:txBody>
                  <a:tcPr/>
                </a:tc>
                <a:tc>
                  <a:txBody>
                    <a:bodyPr/>
                    <a:lstStyle/>
                    <a:p>
                      <a:r>
                        <a:rPr lang="en-US" sz="1200" dirty="0" smtClean="0">
                          <a:latin typeface="Gill Sans MT" panose="020B0502020104020203" pitchFamily="34" charset="0"/>
                        </a:rPr>
                        <a:t>Number of donkey ploughs requested </a:t>
                      </a:r>
                      <a:endParaRPr lang="en-IE" sz="1200" dirty="0">
                        <a:latin typeface="Gill Sans MT" panose="020B0502020104020203" pitchFamily="34" charset="0"/>
                      </a:endParaRPr>
                    </a:p>
                  </a:txBody>
                  <a:tcPr/>
                </a:tc>
              </a:tr>
              <a:tr h="370840">
                <a:tc rowSpan="3">
                  <a:txBody>
                    <a:bodyPr/>
                    <a:lstStyle/>
                    <a:p>
                      <a:pPr algn="l"/>
                      <a:r>
                        <a:rPr lang="en-US" sz="1200" b="1" dirty="0" smtClean="0">
                          <a:latin typeface="Gill Sans MT" panose="020B0502020104020203" pitchFamily="34" charset="0"/>
                        </a:rPr>
                        <a:t>Aweil West</a:t>
                      </a:r>
                      <a:r>
                        <a:rPr lang="en-US" sz="1200" b="1" baseline="0" dirty="0" smtClean="0">
                          <a:latin typeface="Gill Sans MT" panose="020B0502020104020203" pitchFamily="34" charset="0"/>
                        </a:rPr>
                        <a:t> </a:t>
                      </a:r>
                      <a:endParaRPr lang="en-IE" sz="1200" b="1" dirty="0">
                        <a:latin typeface="Gill Sans MT" panose="020B0502020104020203" pitchFamily="34" charset="0"/>
                      </a:endParaRPr>
                    </a:p>
                  </a:txBody>
                  <a:tcPr anchor="ctr"/>
                </a:tc>
                <a:tc>
                  <a:txBody>
                    <a:bodyPr/>
                    <a:lstStyle/>
                    <a:p>
                      <a:r>
                        <a:rPr lang="en-US" sz="1200" dirty="0" smtClean="0">
                          <a:latin typeface="Gill Sans MT" panose="020B0502020104020203" pitchFamily="34" charset="0"/>
                        </a:rPr>
                        <a:t>Achana</a:t>
                      </a:r>
                      <a:endParaRPr lang="en-IE" sz="1200" dirty="0">
                        <a:latin typeface="Gill Sans MT" panose="020B0502020104020203" pitchFamily="34" charset="0"/>
                      </a:endParaRPr>
                    </a:p>
                  </a:txBody>
                  <a:tcPr/>
                </a:tc>
                <a:tc>
                  <a:txBody>
                    <a:bodyPr/>
                    <a:lstStyle/>
                    <a:p>
                      <a:r>
                        <a:rPr lang="en-US" sz="1200" dirty="0" smtClean="0">
                          <a:latin typeface="Gill Sans MT" panose="020B0502020104020203" pitchFamily="34" charset="0"/>
                        </a:rPr>
                        <a:t>19</a:t>
                      </a:r>
                      <a:endParaRPr lang="en-IE" sz="1200" dirty="0">
                        <a:latin typeface="Gill Sans MT" panose="020B0502020104020203" pitchFamily="34" charset="0"/>
                      </a:endParaRPr>
                    </a:p>
                  </a:txBody>
                  <a:tcPr/>
                </a:tc>
                <a:tc>
                  <a:txBody>
                    <a:bodyPr/>
                    <a:lstStyle/>
                    <a:p>
                      <a:r>
                        <a:rPr lang="en-US" sz="1200" dirty="0" smtClean="0">
                          <a:latin typeface="Gill Sans MT" panose="020B0502020104020203" pitchFamily="34" charset="0"/>
                        </a:rPr>
                        <a:t>23</a:t>
                      </a:r>
                      <a:endParaRPr lang="en-IE" sz="1200" dirty="0">
                        <a:latin typeface="Gill Sans MT" panose="020B0502020104020203" pitchFamily="34" charset="0"/>
                      </a:endParaRPr>
                    </a:p>
                  </a:txBody>
                  <a:tcPr/>
                </a:tc>
              </a:tr>
              <a:tr h="370840">
                <a:tc vMerge="1">
                  <a:txBody>
                    <a:bodyPr/>
                    <a:lstStyle/>
                    <a:p>
                      <a:endParaRPr lang="en-IE" sz="1200" dirty="0">
                        <a:latin typeface="Gill Sans MT" panose="020B0502020104020203" pitchFamily="34" charset="0"/>
                      </a:endParaRPr>
                    </a:p>
                  </a:txBody>
                  <a:tcPr/>
                </a:tc>
                <a:tc>
                  <a:txBody>
                    <a:bodyPr/>
                    <a:lstStyle/>
                    <a:p>
                      <a:r>
                        <a:rPr lang="en-US" sz="1200" dirty="0" smtClean="0">
                          <a:latin typeface="Gill Sans MT" panose="020B0502020104020203" pitchFamily="34" charset="0"/>
                        </a:rPr>
                        <a:t>Ayat West </a:t>
                      </a:r>
                      <a:endParaRPr lang="en-IE" sz="1200" dirty="0">
                        <a:latin typeface="Gill Sans MT" panose="020B0502020104020203" pitchFamily="34" charset="0"/>
                      </a:endParaRPr>
                    </a:p>
                  </a:txBody>
                  <a:tcPr/>
                </a:tc>
                <a:tc>
                  <a:txBody>
                    <a:bodyPr/>
                    <a:lstStyle/>
                    <a:p>
                      <a:r>
                        <a:rPr lang="en-US" sz="1200" dirty="0" smtClean="0">
                          <a:latin typeface="Gill Sans MT" panose="020B0502020104020203" pitchFamily="34" charset="0"/>
                        </a:rPr>
                        <a:t>09</a:t>
                      </a:r>
                      <a:endParaRPr lang="en-IE" sz="1200" dirty="0">
                        <a:latin typeface="Gill Sans MT" panose="020B0502020104020203" pitchFamily="34" charset="0"/>
                      </a:endParaRPr>
                    </a:p>
                  </a:txBody>
                  <a:tcPr/>
                </a:tc>
                <a:tc>
                  <a:txBody>
                    <a:bodyPr/>
                    <a:lstStyle/>
                    <a:p>
                      <a:r>
                        <a:rPr lang="en-US" sz="1200" dirty="0" smtClean="0">
                          <a:latin typeface="Gill Sans MT" panose="020B0502020104020203" pitchFamily="34" charset="0"/>
                        </a:rPr>
                        <a:t>16</a:t>
                      </a:r>
                      <a:endParaRPr lang="en-IE" sz="1200" dirty="0">
                        <a:latin typeface="Gill Sans MT" panose="020B0502020104020203" pitchFamily="34" charset="0"/>
                      </a:endParaRPr>
                    </a:p>
                  </a:txBody>
                  <a:tcPr/>
                </a:tc>
              </a:tr>
              <a:tr h="370840">
                <a:tc vMerge="1">
                  <a:txBody>
                    <a:bodyPr/>
                    <a:lstStyle/>
                    <a:p>
                      <a:endParaRPr lang="en-IE" sz="1200" dirty="0">
                        <a:latin typeface="Gill Sans MT" panose="020B0502020104020203" pitchFamily="34" charset="0"/>
                      </a:endParaRPr>
                    </a:p>
                  </a:txBody>
                  <a:tcPr/>
                </a:tc>
                <a:tc>
                  <a:txBody>
                    <a:bodyPr/>
                    <a:lstStyle/>
                    <a:p>
                      <a:r>
                        <a:rPr lang="en-US" sz="1200" dirty="0" smtClean="0">
                          <a:latin typeface="Gill Sans MT" panose="020B0502020104020203" pitchFamily="34" charset="0"/>
                        </a:rPr>
                        <a:t>Gumjuer East </a:t>
                      </a:r>
                      <a:endParaRPr lang="en-IE" sz="1200" dirty="0">
                        <a:latin typeface="Gill Sans MT" panose="020B0502020104020203" pitchFamily="34" charset="0"/>
                      </a:endParaRPr>
                    </a:p>
                  </a:txBody>
                  <a:tcPr/>
                </a:tc>
                <a:tc>
                  <a:txBody>
                    <a:bodyPr/>
                    <a:lstStyle/>
                    <a:p>
                      <a:r>
                        <a:rPr lang="en-US" sz="1200" dirty="0" smtClean="0">
                          <a:latin typeface="Gill Sans MT" panose="020B0502020104020203" pitchFamily="34" charset="0"/>
                        </a:rPr>
                        <a:t>06</a:t>
                      </a:r>
                      <a:endParaRPr lang="en-IE" sz="1200" dirty="0">
                        <a:latin typeface="Gill Sans MT" panose="020B0502020104020203" pitchFamily="34" charset="0"/>
                      </a:endParaRPr>
                    </a:p>
                  </a:txBody>
                  <a:tcPr/>
                </a:tc>
                <a:tc>
                  <a:txBody>
                    <a:bodyPr/>
                    <a:lstStyle/>
                    <a:p>
                      <a:r>
                        <a:rPr lang="en-US" sz="1200" dirty="0" smtClean="0">
                          <a:latin typeface="Gill Sans MT" panose="020B0502020104020203" pitchFamily="34" charset="0"/>
                        </a:rPr>
                        <a:t>00</a:t>
                      </a:r>
                      <a:endParaRPr lang="en-IE" sz="1200" dirty="0">
                        <a:latin typeface="Gill Sans MT" panose="020B0502020104020203" pitchFamily="34" charset="0"/>
                      </a:endParaRPr>
                    </a:p>
                  </a:txBody>
                  <a:tcPr/>
                </a:tc>
              </a:tr>
              <a:tr h="370840">
                <a:tc>
                  <a:txBody>
                    <a:bodyPr/>
                    <a:lstStyle/>
                    <a:p>
                      <a:endParaRPr lang="en-IE" sz="1200" b="1" dirty="0">
                        <a:latin typeface="Gill Sans MT" panose="020B0502020104020203" pitchFamily="34" charset="0"/>
                      </a:endParaRPr>
                    </a:p>
                  </a:txBody>
                  <a:tcPr/>
                </a:tc>
                <a:tc>
                  <a:txBody>
                    <a:bodyPr/>
                    <a:lstStyle/>
                    <a:p>
                      <a:r>
                        <a:rPr lang="en-US" sz="1200" b="1" dirty="0" smtClean="0">
                          <a:latin typeface="Gill Sans MT" panose="020B0502020104020203" pitchFamily="34" charset="0"/>
                        </a:rPr>
                        <a:t>Total </a:t>
                      </a:r>
                      <a:endParaRPr lang="en-IE" sz="1200" b="1" dirty="0">
                        <a:latin typeface="Gill Sans MT" panose="020B0502020104020203" pitchFamily="34" charset="0"/>
                      </a:endParaRPr>
                    </a:p>
                  </a:txBody>
                  <a:tcPr/>
                </a:tc>
                <a:tc>
                  <a:txBody>
                    <a:bodyPr/>
                    <a:lstStyle/>
                    <a:p>
                      <a:r>
                        <a:rPr lang="en-US" sz="1200" b="1" dirty="0" smtClean="0">
                          <a:latin typeface="Gill Sans MT" panose="020B0502020104020203" pitchFamily="34" charset="0"/>
                        </a:rPr>
                        <a:t>34</a:t>
                      </a:r>
                      <a:endParaRPr lang="en-IE" sz="1200" b="1" dirty="0">
                        <a:latin typeface="Gill Sans MT" panose="020B0502020104020203" pitchFamily="34" charset="0"/>
                      </a:endParaRPr>
                    </a:p>
                  </a:txBody>
                  <a:tcPr/>
                </a:tc>
                <a:tc>
                  <a:txBody>
                    <a:bodyPr/>
                    <a:lstStyle/>
                    <a:p>
                      <a:r>
                        <a:rPr lang="en-US" sz="1200" b="1" dirty="0" smtClean="0">
                          <a:latin typeface="Gill Sans MT" panose="020B0502020104020203" pitchFamily="34" charset="0"/>
                        </a:rPr>
                        <a:t>39</a:t>
                      </a:r>
                      <a:endParaRPr lang="en-IE" sz="1200" b="1" dirty="0">
                        <a:latin typeface="Gill Sans MT" panose="020B0502020104020203" pitchFamily="34" charset="0"/>
                      </a:endParaRPr>
                    </a:p>
                  </a:txBody>
                  <a:tcPr/>
                </a:tc>
              </a:tr>
            </a:tbl>
          </a:graphicData>
        </a:graphic>
      </p:graphicFrame>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5893767"/>
            <a:ext cx="1294061" cy="86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013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MT" panose="020B0502020104020203" pitchFamily="34" charset="0"/>
              </a:rPr>
              <a:t>Last quarters achievements: </a:t>
            </a:r>
            <a:endParaRPr lang="en-IE" dirty="0"/>
          </a:p>
        </p:txBody>
      </p:sp>
      <p:sp>
        <p:nvSpPr>
          <p:cNvPr id="3" name="Text Placeholder 2"/>
          <p:cNvSpPr>
            <a:spLocks noGrp="1"/>
          </p:cNvSpPr>
          <p:nvPr>
            <p:ph type="body" sz="quarter" idx="10"/>
          </p:nvPr>
        </p:nvSpPr>
        <p:spPr>
          <a:xfrm>
            <a:off x="323528" y="1484784"/>
            <a:ext cx="8640960" cy="4320480"/>
          </a:xfrm>
        </p:spPr>
        <p:txBody>
          <a:bodyPr/>
          <a:lstStyle/>
          <a:p>
            <a:endParaRPr lang="en-US" dirty="0" smtClean="0"/>
          </a:p>
          <a:p>
            <a:endParaRPr lang="en-IE" sz="1100" dirty="0" smtClean="0">
              <a:latin typeface="Gill Sans MT" panose="020B0502020104020203" pitchFamily="34" charset="0"/>
            </a:endParaRPr>
          </a:p>
          <a:p>
            <a:r>
              <a:rPr lang="en-IE" sz="1100" dirty="0" smtClean="0">
                <a:latin typeface="Gill Sans MT" panose="020B0502020104020203" pitchFamily="34" charset="0"/>
              </a:rPr>
              <a:t> </a:t>
            </a:r>
            <a:endParaRPr lang="en-IE" sz="1100" dirty="0">
              <a:latin typeface="Gill Sans MT" panose="020B0502020104020203" pitchFamily="34" charset="0"/>
            </a:endParaRPr>
          </a:p>
        </p:txBody>
      </p:sp>
      <p:sp>
        <p:nvSpPr>
          <p:cNvPr id="4" name="Text Placeholder 3"/>
          <p:cNvSpPr>
            <a:spLocks noGrp="1"/>
          </p:cNvSpPr>
          <p:nvPr>
            <p:ph type="body" sz="quarter" idx="11"/>
          </p:nvPr>
        </p:nvSpPr>
        <p:spPr>
          <a:xfrm>
            <a:off x="2108317" y="6165850"/>
            <a:ext cx="4840171" cy="358775"/>
          </a:xfrm>
        </p:spPr>
        <p:txBody>
          <a:bodyPr/>
          <a:lstStyle/>
          <a:p>
            <a:r>
              <a:rPr lang="en-US" dirty="0"/>
              <a:t>A  Presentation to 06</a:t>
            </a:r>
            <a:r>
              <a:rPr lang="en-US" baseline="30000" dirty="0"/>
              <a:t>th</a:t>
            </a:r>
            <a:r>
              <a:rPr lang="en-US" dirty="0"/>
              <a:t> QRM – April </a:t>
            </a:r>
            <a:r>
              <a:rPr lang="en-US" dirty="0" smtClean="0"/>
              <a:t>2016</a:t>
            </a:r>
            <a:endParaRPr 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556792"/>
            <a:ext cx="3094689" cy="199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105" t="-1" r="51636" b="-3185"/>
          <a:stretch/>
        </p:blipFill>
        <p:spPr bwMode="auto">
          <a:xfrm>
            <a:off x="504966" y="1490985"/>
            <a:ext cx="3206703" cy="208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520581" y="3573016"/>
            <a:ext cx="3491880" cy="523220"/>
          </a:xfrm>
          <a:prstGeom prst="rect">
            <a:avLst/>
          </a:prstGeom>
        </p:spPr>
        <p:txBody>
          <a:bodyPr wrap="square">
            <a:spAutoFit/>
          </a:bodyPr>
          <a:lstStyle/>
          <a:p>
            <a:r>
              <a:rPr lang="en-IE" sz="1400" dirty="0">
                <a:latin typeface="Gill Sans MT" panose="020B0502020104020203" pitchFamily="34" charset="0"/>
              </a:rPr>
              <a:t>Finished donkey ploughs ready for the beneficiaries </a:t>
            </a:r>
          </a:p>
        </p:txBody>
      </p:sp>
      <p:sp>
        <p:nvSpPr>
          <p:cNvPr id="15" name="Rectangle 14"/>
          <p:cNvSpPr/>
          <p:nvPr/>
        </p:nvSpPr>
        <p:spPr>
          <a:xfrm>
            <a:off x="461951" y="3573016"/>
            <a:ext cx="3491880" cy="523220"/>
          </a:xfrm>
          <a:prstGeom prst="rect">
            <a:avLst/>
          </a:prstGeom>
        </p:spPr>
        <p:txBody>
          <a:bodyPr wrap="square">
            <a:spAutoFit/>
          </a:bodyPr>
          <a:lstStyle/>
          <a:p>
            <a:r>
              <a:rPr lang="en-IE" sz="1400" dirty="0">
                <a:latin typeface="Gill Sans MT" panose="020B0502020104020203" pitchFamily="34" charset="0"/>
              </a:rPr>
              <a:t>Agro-dealer/ Blacksmiths at work fabricating donkey ploughs in </a:t>
            </a:r>
            <a:r>
              <a:rPr lang="en-IE" sz="1400" dirty="0" err="1">
                <a:latin typeface="Gill Sans MT" panose="020B0502020104020203" pitchFamily="34" charset="0"/>
              </a:rPr>
              <a:t>Marial</a:t>
            </a:r>
            <a:r>
              <a:rPr lang="en-IE" sz="1400" dirty="0">
                <a:latin typeface="Gill Sans MT" panose="020B0502020104020203" pitchFamily="34" charset="0"/>
              </a:rPr>
              <a:t> </a:t>
            </a:r>
            <a:r>
              <a:rPr lang="en-IE" sz="1400" dirty="0" err="1">
                <a:latin typeface="Gill Sans MT" panose="020B0502020104020203" pitchFamily="34" charset="0"/>
              </a:rPr>
              <a:t>Baai</a:t>
            </a:r>
            <a:r>
              <a:rPr lang="en-IE" sz="1400" dirty="0">
                <a:latin typeface="Gill Sans MT" panose="020B0502020104020203" pitchFamily="34" charset="0"/>
              </a:rPr>
              <a:t>, AW county </a:t>
            </a:r>
            <a:endParaRPr lang="en-US" sz="1400" dirty="0">
              <a:latin typeface="Gill Sans MT" panose="020B0502020104020203" pitchFamily="34" charset="0"/>
            </a:endParaRPr>
          </a:p>
        </p:txBody>
      </p:sp>
      <p:pic>
        <p:nvPicPr>
          <p:cNvPr id="3080"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11760" y="4100166"/>
            <a:ext cx="28098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40088" y="5400626"/>
            <a:ext cx="3652392" cy="523220"/>
          </a:xfrm>
          <a:prstGeom prst="rect">
            <a:avLst/>
          </a:prstGeom>
          <a:noFill/>
        </p:spPr>
        <p:txBody>
          <a:bodyPr wrap="square" rtlCol="0">
            <a:spAutoFit/>
          </a:bodyPr>
          <a:lstStyle/>
          <a:p>
            <a:r>
              <a:rPr lang="en-IE" sz="1400" dirty="0">
                <a:latin typeface="Gill Sans MT" panose="020B0502020104020203" pitchFamily="34" charset="0"/>
              </a:rPr>
              <a:t>Farmers in </a:t>
            </a:r>
            <a:r>
              <a:rPr lang="en-IE" sz="1400" dirty="0" err="1">
                <a:latin typeface="Gill Sans MT" panose="020B0502020104020203" pitchFamily="34" charset="0"/>
              </a:rPr>
              <a:t>Majook</a:t>
            </a:r>
            <a:r>
              <a:rPr lang="en-IE" sz="1400" dirty="0">
                <a:latin typeface="Gill Sans MT" panose="020B0502020104020203" pitchFamily="34" charset="0"/>
              </a:rPr>
              <a:t> Deng </a:t>
            </a:r>
            <a:r>
              <a:rPr lang="en-IE" sz="1400" dirty="0" err="1">
                <a:latin typeface="Gill Sans MT" panose="020B0502020104020203" pitchFamily="34" charset="0"/>
              </a:rPr>
              <a:t>Dit</a:t>
            </a:r>
            <a:r>
              <a:rPr lang="en-IE" sz="1400" dirty="0">
                <a:latin typeface="Gill Sans MT" panose="020B0502020104020203" pitchFamily="34" charset="0"/>
              </a:rPr>
              <a:t> boma, Achana Payam, </a:t>
            </a:r>
            <a:r>
              <a:rPr lang="en-IE" sz="1400" dirty="0" smtClean="0">
                <a:latin typeface="Gill Sans MT" panose="020B0502020104020203" pitchFamily="34" charset="0"/>
              </a:rPr>
              <a:t>display the purchased donkey </a:t>
            </a:r>
            <a:r>
              <a:rPr lang="en-IE" sz="1400" dirty="0">
                <a:latin typeface="Gill Sans MT" panose="020B0502020104020203" pitchFamily="34" charset="0"/>
              </a:rPr>
              <a:t>ploughs</a:t>
            </a:r>
          </a:p>
        </p:txBody>
      </p:sp>
      <p:pic>
        <p:nvPicPr>
          <p:cNvPr id="3081"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51520" y="5862291"/>
            <a:ext cx="1308982" cy="87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984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Gill Sans MT" panose="020B0502020104020203" pitchFamily="34" charset="0"/>
              </a:rPr>
              <a:t>Last quarters achievements: </a:t>
            </a:r>
          </a:p>
        </p:txBody>
      </p:sp>
      <p:sp>
        <p:nvSpPr>
          <p:cNvPr id="3" name="Text Placeholder 2"/>
          <p:cNvSpPr>
            <a:spLocks noGrp="1"/>
          </p:cNvSpPr>
          <p:nvPr>
            <p:ph type="body" sz="quarter" idx="10"/>
          </p:nvPr>
        </p:nvSpPr>
        <p:spPr>
          <a:xfrm>
            <a:off x="323528" y="1484784"/>
            <a:ext cx="8640960" cy="4320480"/>
          </a:xfrm>
        </p:spPr>
        <p:txBody>
          <a:bodyPr/>
          <a:lstStyle/>
          <a:p>
            <a:pPr marL="457200" indent="-457200">
              <a:lnSpc>
                <a:spcPct val="100000"/>
              </a:lnSpc>
              <a:buAutoNum type="arabicPeriod" startAt="5"/>
              <a:tabLst>
                <a:tab pos="457200" algn="l"/>
              </a:tabLst>
            </a:pPr>
            <a:r>
              <a:rPr lang="en-GB" b="1" dirty="0" smtClean="0">
                <a:latin typeface="Gill Sans MT" panose="020B0502020104020203" pitchFamily="34" charset="0"/>
              </a:rPr>
              <a:t>Formation of marketing groups: </a:t>
            </a:r>
          </a:p>
          <a:p>
            <a:pPr marL="342900"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Community mobilisation &amp; sensitization going on</a:t>
            </a:r>
          </a:p>
          <a:p>
            <a:pPr marL="342900"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03 marketing groups formed in Aweil West County; 03 in Aweil North County and none in Aweil Centre </a:t>
            </a:r>
          </a:p>
          <a:p>
            <a:pPr marL="342900"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Training of the groups scheduled to take place in May 2016</a:t>
            </a:r>
          </a:p>
          <a:p>
            <a:pPr marL="457200" indent="-457200">
              <a:lnSpc>
                <a:spcPct val="100000"/>
              </a:lnSpc>
              <a:buAutoNum type="arabicPeriod" startAt="5"/>
              <a:tabLst>
                <a:tab pos="457200" algn="l"/>
              </a:tabLst>
            </a:pPr>
            <a:endParaRPr lang="en-GB" dirty="0" smtClean="0">
              <a:latin typeface="Gill Sans MT" panose="020B0502020104020203" pitchFamily="34" charset="0"/>
            </a:endParaRPr>
          </a:p>
          <a:p>
            <a:pPr marL="457200" indent="-457200">
              <a:lnSpc>
                <a:spcPct val="100000"/>
              </a:lnSpc>
              <a:buAutoNum type="arabicPeriod" startAt="6"/>
              <a:tabLst>
                <a:tab pos="457200" algn="l"/>
              </a:tabLst>
            </a:pPr>
            <a:endParaRPr lang="en-GB" dirty="0">
              <a:latin typeface="Gill Sans MT" panose="020B0502020104020203" pitchFamily="34" charset="0"/>
            </a:endParaRPr>
          </a:p>
        </p:txBody>
      </p:sp>
      <p:sp>
        <p:nvSpPr>
          <p:cNvPr id="10" name="Text Placeholder 9"/>
          <p:cNvSpPr>
            <a:spLocks noGrp="1"/>
          </p:cNvSpPr>
          <p:nvPr>
            <p:ph type="body" sz="quarter" idx="11"/>
          </p:nvPr>
        </p:nvSpPr>
        <p:spPr>
          <a:xfrm>
            <a:off x="2699792" y="6165850"/>
            <a:ext cx="4248696"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5877272"/>
            <a:ext cx="1368151" cy="91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722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Gill Sans MT" panose="020B0502020104020203" pitchFamily="34" charset="0"/>
              </a:rPr>
              <a:t>Last quarters achievements: </a:t>
            </a:r>
          </a:p>
        </p:txBody>
      </p:sp>
      <p:sp>
        <p:nvSpPr>
          <p:cNvPr id="3" name="Text Placeholder 2"/>
          <p:cNvSpPr>
            <a:spLocks noGrp="1"/>
          </p:cNvSpPr>
          <p:nvPr>
            <p:ph type="body" sz="quarter" idx="10"/>
          </p:nvPr>
        </p:nvSpPr>
        <p:spPr>
          <a:xfrm>
            <a:off x="323528" y="1484784"/>
            <a:ext cx="8640960" cy="4320480"/>
          </a:xfrm>
        </p:spPr>
        <p:txBody>
          <a:bodyPr/>
          <a:lstStyle/>
          <a:p>
            <a:pPr marL="457200" indent="-457200">
              <a:lnSpc>
                <a:spcPct val="100000"/>
              </a:lnSpc>
              <a:buAutoNum type="arabicPeriod" startAt="6"/>
              <a:tabLst>
                <a:tab pos="457200" algn="l"/>
              </a:tabLst>
            </a:pPr>
            <a:r>
              <a:rPr lang="en-GB" b="1" dirty="0" smtClean="0">
                <a:latin typeface="Gill Sans MT" panose="020B0502020104020203" pitchFamily="34" charset="0"/>
              </a:rPr>
              <a:t>VSLA activities:</a:t>
            </a:r>
          </a:p>
          <a:p>
            <a:pPr marL="342900"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Support to the VSLAs was provided within the quarter </a:t>
            </a:r>
          </a:p>
          <a:p>
            <a:pPr marL="342900"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VSLA training conducted for project staff under FSTP and BRACED as well as new SORUDEV staff </a:t>
            </a:r>
          </a:p>
          <a:p>
            <a:pPr marL="342900" indent="-342900">
              <a:lnSpc>
                <a:spcPct val="100000"/>
              </a:lnSpc>
              <a:buFont typeface="Wingdings" panose="05000000000000000000" pitchFamily="2" charset="2"/>
              <a:buChar char="ü"/>
              <a:tabLst>
                <a:tab pos="457200" algn="l"/>
              </a:tabLst>
            </a:pPr>
            <a:r>
              <a:rPr lang="en-IE" dirty="0" smtClean="0">
                <a:latin typeface="Gill Sans MT" panose="020B0502020104020203" pitchFamily="34" charset="0"/>
              </a:rPr>
              <a:t>25 participants drawn from Concern, WHH and PIN trained for </a:t>
            </a:r>
            <a:r>
              <a:rPr lang="en-IE" dirty="0">
                <a:latin typeface="Gill Sans MT" panose="020B0502020104020203" pitchFamily="34" charset="0"/>
              </a:rPr>
              <a:t>5 </a:t>
            </a:r>
            <a:r>
              <a:rPr lang="en-IE" dirty="0" smtClean="0">
                <a:latin typeface="Gill Sans MT" panose="020B0502020104020203" pitchFamily="34" charset="0"/>
              </a:rPr>
              <a:t>days (15 </a:t>
            </a:r>
            <a:r>
              <a:rPr lang="en-IE" dirty="0">
                <a:latin typeface="Gill Sans MT" panose="020B0502020104020203" pitchFamily="34" charset="0"/>
              </a:rPr>
              <a:t>from Concern, 1 from WHH and 9 from PIN). </a:t>
            </a:r>
            <a:endParaRPr lang="en-IE" dirty="0" smtClean="0">
              <a:latin typeface="Gill Sans MT" panose="020B0502020104020203" pitchFamily="34" charset="0"/>
            </a:endParaRPr>
          </a:p>
          <a:p>
            <a:pPr marL="342900" indent="-342900">
              <a:lnSpc>
                <a:spcPct val="100000"/>
              </a:lnSpc>
              <a:buFont typeface="Wingdings" panose="05000000000000000000" pitchFamily="2" charset="2"/>
              <a:buChar char="ü"/>
              <a:tabLst>
                <a:tab pos="457200" algn="l"/>
              </a:tabLst>
            </a:pPr>
            <a:r>
              <a:rPr lang="en-IE" dirty="0" smtClean="0">
                <a:latin typeface="Gill Sans MT" panose="020B0502020104020203" pitchFamily="34" charset="0"/>
              </a:rPr>
              <a:t>Training delivered </a:t>
            </a:r>
            <a:r>
              <a:rPr lang="en-IE" dirty="0">
                <a:latin typeface="Gill Sans MT" panose="020B0502020104020203" pitchFamily="34" charset="0"/>
              </a:rPr>
              <a:t>through presentation, practical demonstration, group work and participant interaction. </a:t>
            </a:r>
            <a:endParaRPr lang="en-IE" dirty="0" smtClean="0">
              <a:latin typeface="Gill Sans MT" panose="020B0502020104020203" pitchFamily="34" charset="0"/>
            </a:endParaRPr>
          </a:p>
          <a:p>
            <a:pPr marL="342900" indent="-342900">
              <a:lnSpc>
                <a:spcPct val="100000"/>
              </a:lnSpc>
              <a:buFont typeface="Wingdings" panose="05000000000000000000" pitchFamily="2" charset="2"/>
              <a:buChar char="ü"/>
              <a:tabLst>
                <a:tab pos="457200" algn="l"/>
              </a:tabLst>
            </a:pPr>
            <a:r>
              <a:rPr lang="en-US" dirty="0" smtClean="0">
                <a:latin typeface="Gill Sans MT" panose="020B0502020104020203" pitchFamily="34" charset="0"/>
              </a:rPr>
              <a:t>Current economic situation has affected the groups doing the savings </a:t>
            </a:r>
          </a:p>
          <a:p>
            <a:pPr marL="342900" indent="-342900">
              <a:lnSpc>
                <a:spcPct val="100000"/>
              </a:lnSpc>
              <a:buFont typeface="Wingdings" panose="05000000000000000000" pitchFamily="2" charset="2"/>
              <a:buChar char="ü"/>
              <a:tabLst>
                <a:tab pos="457200" algn="l"/>
              </a:tabLst>
            </a:pPr>
            <a:r>
              <a:rPr lang="en-US" dirty="0" smtClean="0">
                <a:latin typeface="Gill Sans MT" panose="020B0502020104020203" pitchFamily="34" charset="0"/>
              </a:rPr>
              <a:t>A total of 68 groups are currently saving and have over SSP. 88,004 as savings; SSP. 39,374 </a:t>
            </a:r>
          </a:p>
          <a:p>
            <a:pPr marL="342900" indent="-342900">
              <a:lnSpc>
                <a:spcPct val="100000"/>
              </a:lnSpc>
              <a:buFont typeface="Wingdings" panose="05000000000000000000" pitchFamily="2" charset="2"/>
              <a:buChar char="ü"/>
              <a:tabLst>
                <a:tab pos="457200" algn="l"/>
              </a:tabLst>
            </a:pPr>
            <a:r>
              <a:rPr lang="en-US" dirty="0" smtClean="0">
                <a:latin typeface="Gill Sans MT" panose="020B0502020104020203" pitchFamily="34" charset="0"/>
              </a:rPr>
              <a:t>Purpose of loans: Start small business, buy ploughs, land clearance, school fees, medical treatment </a:t>
            </a:r>
            <a:endParaRPr lang="en-GB" dirty="0" smtClean="0">
              <a:latin typeface="Gill Sans MT" panose="020B0502020104020203" pitchFamily="34" charset="0"/>
            </a:endParaRPr>
          </a:p>
          <a:p>
            <a:pPr marL="457200" indent="-457200">
              <a:lnSpc>
                <a:spcPct val="100000"/>
              </a:lnSpc>
              <a:buAutoNum type="arabicPeriod" startAt="6"/>
              <a:tabLst>
                <a:tab pos="457200" algn="l"/>
              </a:tabLst>
            </a:pPr>
            <a:endParaRPr lang="en-GB" dirty="0">
              <a:latin typeface="Gill Sans MT" panose="020B0502020104020203" pitchFamily="34" charset="0"/>
            </a:endParaRPr>
          </a:p>
        </p:txBody>
      </p:sp>
      <p:sp>
        <p:nvSpPr>
          <p:cNvPr id="10" name="Text Placeholder 9"/>
          <p:cNvSpPr>
            <a:spLocks noGrp="1"/>
          </p:cNvSpPr>
          <p:nvPr>
            <p:ph type="body" sz="quarter" idx="11"/>
          </p:nvPr>
        </p:nvSpPr>
        <p:spPr>
          <a:xfrm>
            <a:off x="2339752" y="6165850"/>
            <a:ext cx="4608736"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3" y="5877272"/>
            <a:ext cx="1296144" cy="87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752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Gill Sans MT" panose="020B0502020104020203" pitchFamily="34" charset="0"/>
              </a:rPr>
              <a:t>Last quarters achievements: </a:t>
            </a:r>
          </a:p>
        </p:txBody>
      </p:sp>
      <p:sp>
        <p:nvSpPr>
          <p:cNvPr id="3" name="Text Placeholder 2"/>
          <p:cNvSpPr>
            <a:spLocks noGrp="1"/>
          </p:cNvSpPr>
          <p:nvPr>
            <p:ph type="body" sz="quarter" idx="10"/>
          </p:nvPr>
        </p:nvSpPr>
        <p:spPr>
          <a:xfrm>
            <a:off x="323528" y="1484784"/>
            <a:ext cx="8640960" cy="4320480"/>
          </a:xfrm>
        </p:spPr>
        <p:txBody>
          <a:bodyPr/>
          <a:lstStyle/>
          <a:p>
            <a:pPr>
              <a:lnSpc>
                <a:spcPct val="100000"/>
              </a:lnSpc>
              <a:tabLst>
                <a:tab pos="457200" algn="l"/>
              </a:tabLst>
            </a:pPr>
            <a:endParaRPr lang="en-GB" u="sng" dirty="0" smtClean="0">
              <a:latin typeface="+mj-lt"/>
            </a:endParaRPr>
          </a:p>
          <a:p>
            <a:pPr>
              <a:lnSpc>
                <a:spcPct val="100000"/>
              </a:lnSpc>
              <a:tabLst>
                <a:tab pos="457200" algn="l"/>
              </a:tabLst>
            </a:pPr>
            <a:endParaRPr lang="en-GB" dirty="0">
              <a:latin typeface="+mj-lt"/>
            </a:endParaRPr>
          </a:p>
        </p:txBody>
      </p:sp>
      <p:sp>
        <p:nvSpPr>
          <p:cNvPr id="10" name="Text Placeholder 9"/>
          <p:cNvSpPr>
            <a:spLocks noGrp="1"/>
          </p:cNvSpPr>
          <p:nvPr>
            <p:ph type="body" sz="quarter" idx="11"/>
          </p:nvPr>
        </p:nvSpPr>
        <p:spPr>
          <a:xfrm>
            <a:off x="2123728" y="6165850"/>
            <a:ext cx="4824760"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622425"/>
            <a:ext cx="2933700" cy="2238375"/>
          </a:xfrm>
          <a:prstGeom prst="rect">
            <a:avLst/>
          </a:prstGeom>
          <a:noFill/>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8104" y="1650951"/>
            <a:ext cx="2951163"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flipH="1">
            <a:off x="5652120" y="4077071"/>
            <a:ext cx="2700310" cy="461665"/>
          </a:xfrm>
          <a:prstGeom prst="rect">
            <a:avLst/>
          </a:prstGeom>
          <a:noFill/>
        </p:spPr>
        <p:txBody>
          <a:bodyPr wrap="square" rtlCol="0">
            <a:spAutoFit/>
          </a:bodyPr>
          <a:lstStyle/>
          <a:p>
            <a:r>
              <a:rPr lang="en-IE" sz="1200" dirty="0">
                <a:latin typeface="Gill Sans MT" panose="020B0502020104020203" pitchFamily="34" charset="0"/>
              </a:rPr>
              <a:t>Money counter counts savings in front of VSLA members.</a:t>
            </a:r>
          </a:p>
        </p:txBody>
      </p:sp>
      <p:sp>
        <p:nvSpPr>
          <p:cNvPr id="6" name="TextBox 5"/>
          <p:cNvSpPr txBox="1"/>
          <p:nvPr/>
        </p:nvSpPr>
        <p:spPr>
          <a:xfrm>
            <a:off x="457200" y="4059815"/>
            <a:ext cx="2880320" cy="461665"/>
          </a:xfrm>
          <a:prstGeom prst="rect">
            <a:avLst/>
          </a:prstGeom>
          <a:noFill/>
        </p:spPr>
        <p:txBody>
          <a:bodyPr wrap="square" rtlCol="0">
            <a:spAutoFit/>
          </a:bodyPr>
          <a:lstStyle/>
          <a:p>
            <a:r>
              <a:rPr lang="en-IE" sz="1200" dirty="0">
                <a:latin typeface="Gill Sans MT" panose="020B0502020104020203" pitchFamily="34" charset="0"/>
              </a:rPr>
              <a:t>VSLA key holders open box in presence of VSLA members at in </a:t>
            </a:r>
            <a:r>
              <a:rPr lang="en-IE" sz="1200" dirty="0" err="1">
                <a:latin typeface="Gill Sans MT" panose="020B0502020104020203" pitchFamily="34" charset="0"/>
              </a:rPr>
              <a:t>Peth</a:t>
            </a:r>
            <a:r>
              <a:rPr lang="en-IE" sz="1200" dirty="0">
                <a:latin typeface="Gill Sans MT" panose="020B0502020104020203" pitchFamily="34" charset="0"/>
              </a:rPr>
              <a:t> </a:t>
            </a:r>
            <a:r>
              <a:rPr lang="en-IE" sz="1200" dirty="0" err="1">
                <a:latin typeface="Gill Sans MT" panose="020B0502020104020203" pitchFamily="34" charset="0"/>
              </a:rPr>
              <a:t>Yiik</a:t>
            </a:r>
            <a:r>
              <a:rPr lang="en-IE" sz="1200" dirty="0">
                <a:latin typeface="Gill Sans MT" panose="020B0502020104020203" pitchFamily="34" charset="0"/>
              </a:rPr>
              <a:t> Boma. </a:t>
            </a:r>
          </a:p>
        </p:txBody>
      </p:sp>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1747" y="5852281"/>
            <a:ext cx="1303909" cy="87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24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Gill Sans MT" panose="020B0502020104020203" pitchFamily="34" charset="0"/>
              </a:rPr>
              <a:t>Last quarters achievements: </a:t>
            </a:r>
          </a:p>
        </p:txBody>
      </p:sp>
      <p:sp>
        <p:nvSpPr>
          <p:cNvPr id="3" name="Text Placeholder 2"/>
          <p:cNvSpPr>
            <a:spLocks noGrp="1"/>
          </p:cNvSpPr>
          <p:nvPr>
            <p:ph type="body" sz="quarter" idx="10"/>
          </p:nvPr>
        </p:nvSpPr>
        <p:spPr>
          <a:xfrm>
            <a:off x="323528" y="1484784"/>
            <a:ext cx="8640960" cy="4320480"/>
          </a:xfrm>
        </p:spPr>
        <p:txBody>
          <a:bodyPr/>
          <a:lstStyle/>
          <a:p>
            <a:pPr>
              <a:lnSpc>
                <a:spcPct val="100000"/>
              </a:lnSpc>
              <a:tabLst>
                <a:tab pos="457200" algn="l"/>
              </a:tabLst>
            </a:pPr>
            <a:r>
              <a:rPr lang="en-GB" b="1" dirty="0" smtClean="0">
                <a:latin typeface="Gill Sans MT" panose="020B0502020104020203" pitchFamily="34" charset="0"/>
              </a:rPr>
              <a:t>7.	</a:t>
            </a:r>
            <a:r>
              <a:rPr lang="en-GB" b="1" u="sng" dirty="0" smtClean="0">
                <a:latin typeface="Gill Sans MT" panose="020B0502020104020203" pitchFamily="34" charset="0"/>
              </a:rPr>
              <a:t>Project monitoring &amp; supervision support by SMoAF</a:t>
            </a:r>
          </a:p>
          <a:p>
            <a:pPr marL="342900"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SMoAF technical team visited Aweil Centre County to monitor the implementation of SORUDEV and FSTP projects </a:t>
            </a:r>
          </a:p>
          <a:p>
            <a:pPr marL="828900" lvl="1" indent="-342900">
              <a:lnSpc>
                <a:spcPct val="100000"/>
              </a:lnSpc>
              <a:buFont typeface="Wingdings" panose="05000000000000000000" pitchFamily="2" charset="2"/>
              <a:buChar char="ü"/>
              <a:tabLst>
                <a:tab pos="457200" algn="l"/>
              </a:tabLst>
            </a:pPr>
            <a:r>
              <a:rPr lang="en-IE" dirty="0" smtClean="0">
                <a:latin typeface="Gill Sans MT" panose="020B0502020104020203" pitchFamily="34" charset="0"/>
              </a:rPr>
              <a:t>To </a:t>
            </a:r>
            <a:r>
              <a:rPr lang="en-IE" dirty="0">
                <a:latin typeface="Gill Sans MT" panose="020B0502020104020203" pitchFamily="34" charset="0"/>
              </a:rPr>
              <a:t>assess the project </a:t>
            </a:r>
            <a:r>
              <a:rPr lang="en-IE" dirty="0" smtClean="0">
                <a:latin typeface="Gill Sans MT" panose="020B0502020104020203" pitchFamily="34" charset="0"/>
              </a:rPr>
              <a:t>progress</a:t>
            </a:r>
            <a:endParaRPr lang="en-IE" dirty="0">
              <a:latin typeface="Gill Sans MT" panose="020B0502020104020203" pitchFamily="34" charset="0"/>
            </a:endParaRPr>
          </a:p>
          <a:p>
            <a:pPr marL="828900" lvl="1" indent="-342900">
              <a:lnSpc>
                <a:spcPct val="100000"/>
              </a:lnSpc>
              <a:buFont typeface="Wingdings" panose="05000000000000000000" pitchFamily="2" charset="2"/>
              <a:buChar char="ü"/>
              <a:tabLst>
                <a:tab pos="457200" algn="l"/>
              </a:tabLst>
            </a:pPr>
            <a:r>
              <a:rPr lang="en-IE" dirty="0" smtClean="0">
                <a:latin typeface="Gill Sans MT" panose="020B0502020104020203" pitchFamily="34" charset="0"/>
              </a:rPr>
              <a:t>To </a:t>
            </a:r>
            <a:r>
              <a:rPr lang="en-IE" dirty="0">
                <a:latin typeface="Gill Sans MT" panose="020B0502020104020203" pitchFamily="34" charset="0"/>
              </a:rPr>
              <a:t>ascertain </a:t>
            </a:r>
            <a:r>
              <a:rPr lang="en-IE" dirty="0" smtClean="0">
                <a:latin typeface="Gill Sans MT" panose="020B0502020104020203" pitchFamily="34" charset="0"/>
              </a:rPr>
              <a:t>quality &amp; quantity </a:t>
            </a:r>
            <a:r>
              <a:rPr lang="en-IE" dirty="0">
                <a:latin typeface="Gill Sans MT" panose="020B0502020104020203" pitchFamily="34" charset="0"/>
              </a:rPr>
              <a:t>of community assets created </a:t>
            </a:r>
            <a:r>
              <a:rPr lang="en-IE" dirty="0" smtClean="0">
                <a:latin typeface="Gill Sans MT" panose="020B0502020104020203" pitchFamily="34" charset="0"/>
              </a:rPr>
              <a:t>by </a:t>
            </a:r>
            <a:r>
              <a:rPr lang="en-IE" dirty="0">
                <a:latin typeface="Gill Sans MT" panose="020B0502020104020203" pitchFamily="34" charset="0"/>
              </a:rPr>
              <a:t>beneficiaries.</a:t>
            </a:r>
          </a:p>
          <a:p>
            <a:pPr marL="828900" lvl="1" indent="-342900">
              <a:lnSpc>
                <a:spcPct val="100000"/>
              </a:lnSpc>
              <a:buFont typeface="Wingdings" panose="05000000000000000000" pitchFamily="2" charset="2"/>
              <a:buChar char="ü"/>
              <a:tabLst>
                <a:tab pos="457200" algn="l"/>
              </a:tabLst>
            </a:pPr>
            <a:r>
              <a:rPr lang="en-IE" dirty="0" smtClean="0">
                <a:latin typeface="Gill Sans MT" panose="020B0502020104020203" pitchFamily="34" charset="0"/>
              </a:rPr>
              <a:t>To </a:t>
            </a:r>
            <a:r>
              <a:rPr lang="en-IE" dirty="0">
                <a:latin typeface="Gill Sans MT" panose="020B0502020104020203" pitchFamily="34" charset="0"/>
              </a:rPr>
              <a:t>evaluate the extension package received by Lead Farmers </a:t>
            </a:r>
            <a:r>
              <a:rPr lang="en-IE" dirty="0" smtClean="0">
                <a:latin typeface="Gill Sans MT" panose="020B0502020104020203" pitchFamily="34" charset="0"/>
              </a:rPr>
              <a:t>&amp; frequency </a:t>
            </a:r>
            <a:r>
              <a:rPr lang="en-IE" dirty="0">
                <a:latin typeface="Gill Sans MT" panose="020B0502020104020203" pitchFamily="34" charset="0"/>
              </a:rPr>
              <a:t>of trainings facilitated by implementing partners.</a:t>
            </a:r>
          </a:p>
          <a:p>
            <a:pPr marL="828900" lvl="1" indent="-342900">
              <a:lnSpc>
                <a:spcPct val="100000"/>
              </a:lnSpc>
              <a:buFont typeface="Wingdings" panose="05000000000000000000" pitchFamily="2" charset="2"/>
              <a:buChar char="ü"/>
              <a:tabLst>
                <a:tab pos="457200" algn="l"/>
              </a:tabLst>
            </a:pPr>
            <a:r>
              <a:rPr lang="en-IE" dirty="0" smtClean="0">
                <a:latin typeface="Gill Sans MT" panose="020B0502020104020203" pitchFamily="34" charset="0"/>
              </a:rPr>
              <a:t>To </a:t>
            </a:r>
            <a:r>
              <a:rPr lang="en-IE" dirty="0">
                <a:latin typeface="Gill Sans MT" panose="020B0502020104020203" pitchFamily="34" charset="0"/>
              </a:rPr>
              <a:t>find out the challenges </a:t>
            </a:r>
            <a:r>
              <a:rPr lang="en-IE" dirty="0" smtClean="0">
                <a:latin typeface="Gill Sans MT" panose="020B0502020104020203" pitchFamily="34" charset="0"/>
              </a:rPr>
              <a:t>faced by farmers and chart way forward. </a:t>
            </a:r>
            <a:endParaRPr lang="en-IE" dirty="0">
              <a:latin typeface="Gill Sans MT" panose="020B0502020104020203" pitchFamily="34" charset="0"/>
            </a:endParaRPr>
          </a:p>
          <a:p>
            <a:pPr marL="828900" lvl="1" indent="-342900">
              <a:lnSpc>
                <a:spcPct val="100000"/>
              </a:lnSpc>
              <a:buFont typeface="Wingdings" panose="05000000000000000000" pitchFamily="2" charset="2"/>
              <a:buChar char="ü"/>
              <a:tabLst>
                <a:tab pos="457200" algn="l"/>
              </a:tabLst>
            </a:pPr>
            <a:r>
              <a:rPr lang="en-IE" dirty="0" smtClean="0">
                <a:latin typeface="Gill Sans MT" panose="020B0502020104020203" pitchFamily="34" charset="0"/>
              </a:rPr>
              <a:t>To </a:t>
            </a:r>
            <a:r>
              <a:rPr lang="en-IE" dirty="0">
                <a:latin typeface="Gill Sans MT" panose="020B0502020104020203" pitchFamily="34" charset="0"/>
              </a:rPr>
              <a:t>explore the synergies and complementarities </a:t>
            </a:r>
            <a:r>
              <a:rPr lang="en-IE" dirty="0" smtClean="0">
                <a:latin typeface="Gill Sans MT" panose="020B0502020104020203" pitchFamily="34" charset="0"/>
              </a:rPr>
              <a:t>between different </a:t>
            </a:r>
            <a:r>
              <a:rPr lang="en-IE" dirty="0">
                <a:latin typeface="Gill Sans MT" panose="020B0502020104020203" pitchFamily="34" charset="0"/>
              </a:rPr>
              <a:t>projects </a:t>
            </a:r>
            <a:r>
              <a:rPr lang="en-IE" dirty="0" smtClean="0">
                <a:latin typeface="Gill Sans MT" panose="020B0502020104020203" pitchFamily="34" charset="0"/>
              </a:rPr>
              <a:t>&amp; how they contribute to </a:t>
            </a:r>
            <a:r>
              <a:rPr lang="en-IE" dirty="0">
                <a:latin typeface="Gill Sans MT" panose="020B0502020104020203" pitchFamily="34" charset="0"/>
              </a:rPr>
              <a:t>increasing food </a:t>
            </a:r>
            <a:r>
              <a:rPr lang="en-IE" dirty="0" smtClean="0">
                <a:latin typeface="Gill Sans MT" panose="020B0502020104020203" pitchFamily="34" charset="0"/>
              </a:rPr>
              <a:t>&amp; nutrition security</a:t>
            </a:r>
          </a:p>
          <a:p>
            <a:pPr marL="828900" lvl="1" indent="-342900">
              <a:lnSpc>
                <a:spcPct val="100000"/>
              </a:lnSpc>
              <a:buFont typeface="Wingdings" panose="05000000000000000000" pitchFamily="2" charset="2"/>
              <a:buChar char="ü"/>
              <a:tabLst>
                <a:tab pos="457200" algn="l"/>
              </a:tabLst>
            </a:pPr>
            <a:endParaRPr lang="en-US" dirty="0">
              <a:latin typeface="Gill Sans MT" panose="020B0502020104020203" pitchFamily="34" charset="0"/>
            </a:endParaRPr>
          </a:p>
          <a:p>
            <a:pPr marL="828900" lvl="1" indent="-342900">
              <a:lnSpc>
                <a:spcPct val="100000"/>
              </a:lnSpc>
              <a:buFont typeface="Wingdings" panose="05000000000000000000" pitchFamily="2" charset="2"/>
              <a:buChar char="ü"/>
              <a:tabLst>
                <a:tab pos="457200" algn="l"/>
              </a:tabLst>
            </a:pPr>
            <a:endParaRPr lang="en-US" dirty="0" smtClean="0">
              <a:latin typeface="Gill Sans MT" panose="020B0502020104020203" pitchFamily="34" charset="0"/>
            </a:endParaRPr>
          </a:p>
          <a:p>
            <a:pPr marL="828900" lvl="1" indent="-342900">
              <a:lnSpc>
                <a:spcPct val="100000"/>
              </a:lnSpc>
              <a:buFont typeface="Wingdings" panose="05000000000000000000" pitchFamily="2" charset="2"/>
              <a:buChar char="ü"/>
              <a:tabLst>
                <a:tab pos="457200" algn="l"/>
              </a:tabLst>
            </a:pPr>
            <a:endParaRPr lang="en-IE" dirty="0" smtClean="0">
              <a:latin typeface="Gill Sans MT" panose="020B0502020104020203" pitchFamily="34" charset="0"/>
            </a:endParaRPr>
          </a:p>
          <a:p>
            <a:pPr>
              <a:lnSpc>
                <a:spcPct val="100000"/>
              </a:lnSpc>
              <a:tabLst>
                <a:tab pos="457200" algn="l"/>
              </a:tabLst>
            </a:pPr>
            <a:endParaRPr lang="en-GB" dirty="0">
              <a:latin typeface="Gill Sans MT" panose="020B0502020104020203" pitchFamily="34" charset="0"/>
            </a:endParaRPr>
          </a:p>
        </p:txBody>
      </p:sp>
      <p:sp>
        <p:nvSpPr>
          <p:cNvPr id="10" name="Text Placeholder 9"/>
          <p:cNvSpPr>
            <a:spLocks noGrp="1"/>
          </p:cNvSpPr>
          <p:nvPr>
            <p:ph type="body" sz="quarter" idx="11"/>
          </p:nvPr>
        </p:nvSpPr>
        <p:spPr>
          <a:xfrm>
            <a:off x="2123728" y="6165850"/>
            <a:ext cx="4824760"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2987824" y="2348880"/>
            <a:ext cx="184731" cy="461665"/>
          </a:xfrm>
          <a:prstGeom prst="rect">
            <a:avLst/>
          </a:prstGeom>
          <a:noFill/>
        </p:spPr>
        <p:txBody>
          <a:bodyPr wrap="none" rtlCol="0">
            <a:spAutoFit/>
          </a:bodyPr>
          <a:lstStyle/>
          <a:p>
            <a:endParaRPr lang="en-IE" dirty="0"/>
          </a:p>
        </p:txBody>
      </p:sp>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5872080"/>
            <a:ext cx="1224136" cy="82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849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Gill Sans MT" panose="020B0502020104020203" pitchFamily="34" charset="0"/>
              </a:rPr>
              <a:t>Last quarters achievements: </a:t>
            </a:r>
          </a:p>
        </p:txBody>
      </p:sp>
      <p:sp>
        <p:nvSpPr>
          <p:cNvPr id="3" name="Text Placeholder 2"/>
          <p:cNvSpPr>
            <a:spLocks noGrp="1"/>
          </p:cNvSpPr>
          <p:nvPr>
            <p:ph type="body" sz="quarter" idx="10"/>
          </p:nvPr>
        </p:nvSpPr>
        <p:spPr>
          <a:xfrm>
            <a:off x="323528" y="1484784"/>
            <a:ext cx="8640960" cy="4320480"/>
          </a:xfrm>
        </p:spPr>
        <p:txBody>
          <a:bodyPr/>
          <a:lstStyle/>
          <a:p>
            <a:pPr marL="355600" lvl="1" indent="-355600">
              <a:lnSpc>
                <a:spcPct val="100000"/>
              </a:lnSpc>
              <a:buFont typeface="Wingdings" panose="05000000000000000000" pitchFamily="2" charset="2"/>
              <a:buChar char="ü"/>
              <a:tabLst>
                <a:tab pos="457200" algn="l"/>
              </a:tabLst>
            </a:pPr>
            <a:r>
              <a:rPr lang="en-US" sz="2000" dirty="0" smtClean="0">
                <a:latin typeface="Gill Sans MT" panose="020B0502020104020203" pitchFamily="34" charset="0"/>
              </a:rPr>
              <a:t>Findings: </a:t>
            </a:r>
            <a:endParaRPr lang="en-IE" sz="2000" dirty="0">
              <a:latin typeface="Gill Sans MT" panose="020B0502020104020203" pitchFamily="34" charset="0"/>
            </a:endParaRPr>
          </a:p>
          <a:p>
            <a:pPr marL="828900" lvl="1"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Community assets e.g. feeder roads taken to different locations &amp; thus not serving the purposes &amp; therefore it would be important to consolidate for more impact</a:t>
            </a:r>
          </a:p>
          <a:p>
            <a:pPr marL="828900" lvl="1"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VSLA doing well &amp; it would be good to include dry season cultivation into VSLA as a source of income &amp; food where water source can sustain a complete season </a:t>
            </a:r>
          </a:p>
          <a:p>
            <a:pPr marL="828900" lvl="1"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Fast track the delivery of CAHWs kits </a:t>
            </a:r>
          </a:p>
          <a:p>
            <a:pPr marL="828900" lvl="1"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Include more government extension staff in trainings so as to build their capacity </a:t>
            </a:r>
          </a:p>
          <a:p>
            <a:pPr>
              <a:lnSpc>
                <a:spcPct val="100000"/>
              </a:lnSpc>
              <a:tabLst>
                <a:tab pos="457200" algn="l"/>
              </a:tabLst>
            </a:pPr>
            <a:endParaRPr lang="en-GB" dirty="0" smtClean="0">
              <a:latin typeface="Gill Sans MT" panose="020B0502020104020203" pitchFamily="34" charset="0"/>
            </a:endParaRPr>
          </a:p>
          <a:p>
            <a:pPr>
              <a:lnSpc>
                <a:spcPct val="100000"/>
              </a:lnSpc>
              <a:tabLst>
                <a:tab pos="457200" algn="l"/>
              </a:tabLst>
            </a:pPr>
            <a:endParaRPr lang="en-GB" dirty="0">
              <a:latin typeface="Gill Sans MT" panose="020B0502020104020203" pitchFamily="34" charset="0"/>
            </a:endParaRPr>
          </a:p>
          <a:p>
            <a:pPr>
              <a:lnSpc>
                <a:spcPct val="100000"/>
              </a:lnSpc>
              <a:tabLst>
                <a:tab pos="457200" algn="l"/>
              </a:tabLst>
            </a:pPr>
            <a:endParaRPr lang="en-GB" dirty="0" smtClean="0">
              <a:latin typeface="Gill Sans MT" panose="020B0502020104020203" pitchFamily="34" charset="0"/>
            </a:endParaRPr>
          </a:p>
          <a:p>
            <a:pPr>
              <a:lnSpc>
                <a:spcPct val="100000"/>
              </a:lnSpc>
              <a:tabLst>
                <a:tab pos="457200" algn="l"/>
              </a:tabLst>
            </a:pPr>
            <a:r>
              <a:rPr lang="en-GB" dirty="0" smtClean="0">
                <a:latin typeface="Gill Sans MT" panose="020B0502020104020203" pitchFamily="34" charset="0"/>
              </a:rPr>
              <a:t>						</a:t>
            </a:r>
            <a:endParaRPr lang="en-GB" dirty="0">
              <a:latin typeface="Gill Sans MT" panose="020B0502020104020203" pitchFamily="34" charset="0"/>
            </a:endParaRPr>
          </a:p>
          <a:p>
            <a:pPr>
              <a:lnSpc>
                <a:spcPct val="100000"/>
              </a:lnSpc>
              <a:tabLst>
                <a:tab pos="457200" algn="l"/>
              </a:tabLst>
            </a:pPr>
            <a:endParaRPr lang="en-GB" dirty="0" smtClean="0">
              <a:latin typeface="Gill Sans MT" panose="020B0502020104020203" pitchFamily="34" charset="0"/>
            </a:endParaRPr>
          </a:p>
          <a:p>
            <a:pPr>
              <a:lnSpc>
                <a:spcPct val="100000"/>
              </a:lnSpc>
              <a:tabLst>
                <a:tab pos="457200" algn="l"/>
              </a:tabLst>
            </a:pPr>
            <a:endParaRPr lang="en-GB" dirty="0">
              <a:latin typeface="Gill Sans MT" panose="020B0502020104020203" pitchFamily="34" charset="0"/>
            </a:endParaRPr>
          </a:p>
          <a:p>
            <a:pPr>
              <a:lnSpc>
                <a:spcPct val="100000"/>
              </a:lnSpc>
              <a:tabLst>
                <a:tab pos="457200" algn="l"/>
              </a:tabLst>
            </a:pPr>
            <a:endParaRPr lang="en-GB" dirty="0">
              <a:latin typeface="Gill Sans MT" panose="020B0502020104020203" pitchFamily="34" charset="0"/>
            </a:endParaRPr>
          </a:p>
        </p:txBody>
      </p:sp>
      <p:sp>
        <p:nvSpPr>
          <p:cNvPr id="10" name="Text Placeholder 9"/>
          <p:cNvSpPr>
            <a:spLocks noGrp="1"/>
          </p:cNvSpPr>
          <p:nvPr>
            <p:ph type="body" sz="quarter" idx="11"/>
          </p:nvPr>
        </p:nvSpPr>
        <p:spPr>
          <a:xfrm>
            <a:off x="2303748" y="6165850"/>
            <a:ext cx="4644740"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4211960" y="4395533"/>
            <a:ext cx="3240360" cy="646331"/>
          </a:xfrm>
          <a:prstGeom prst="rect">
            <a:avLst/>
          </a:prstGeom>
          <a:noFill/>
        </p:spPr>
        <p:txBody>
          <a:bodyPr wrap="square" rtlCol="0">
            <a:spAutoFit/>
          </a:bodyPr>
          <a:lstStyle/>
          <a:p>
            <a:r>
              <a:rPr lang="en-IE" sz="1200" dirty="0">
                <a:latin typeface="Gill Sans MT" panose="020B0502020104020203" pitchFamily="34" charset="0"/>
              </a:rPr>
              <a:t>Joint monitoring  team Comprised  of  </a:t>
            </a:r>
            <a:r>
              <a:rPr lang="en-IE" sz="1200" dirty="0" smtClean="0">
                <a:latin typeface="Gill Sans MT" panose="020B0502020104020203" pitchFamily="34" charset="0"/>
              </a:rPr>
              <a:t>SMoAF </a:t>
            </a:r>
            <a:r>
              <a:rPr lang="en-IE" sz="1200" dirty="0">
                <a:latin typeface="Gill Sans MT" panose="020B0502020104020203" pitchFamily="34" charset="0"/>
              </a:rPr>
              <a:t>, GAA &amp; CWW staff meeting with VSLA group at </a:t>
            </a:r>
            <a:r>
              <a:rPr lang="en-IE" sz="1200" dirty="0" err="1">
                <a:latin typeface="Gill Sans MT" panose="020B0502020104020203" pitchFamily="34" charset="0"/>
              </a:rPr>
              <a:t>Nhomlau</a:t>
            </a:r>
            <a:r>
              <a:rPr lang="en-IE" sz="1200" dirty="0">
                <a:latin typeface="Gill Sans MT" panose="020B0502020104020203" pitchFamily="34" charset="0"/>
              </a:rPr>
              <a:t> boma  in Aweil Centre </a:t>
            </a:r>
            <a:r>
              <a:rPr lang="en-IE" sz="1200" dirty="0" smtClean="0">
                <a:latin typeface="Gill Sans MT" panose="020B0502020104020203" pitchFamily="34" charset="0"/>
              </a:rPr>
              <a:t>County</a:t>
            </a:r>
            <a:endParaRPr lang="en-IE" sz="1200" dirty="0">
              <a:latin typeface="Gill Sans MT" panose="020B0502020104020203" pitchFamily="34" charset="0"/>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1560" y="3645024"/>
            <a:ext cx="3384376" cy="196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3" y="5849690"/>
            <a:ext cx="1368152" cy="91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00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Gill Sans MT" panose="020B0502020104020203" pitchFamily="34" charset="0"/>
              </a:rPr>
              <a:t>Last quarters achievements: </a:t>
            </a:r>
          </a:p>
        </p:txBody>
      </p:sp>
      <p:sp>
        <p:nvSpPr>
          <p:cNvPr id="3" name="Text Placeholder 2"/>
          <p:cNvSpPr>
            <a:spLocks noGrp="1"/>
          </p:cNvSpPr>
          <p:nvPr>
            <p:ph type="body" sz="quarter" idx="10"/>
          </p:nvPr>
        </p:nvSpPr>
        <p:spPr>
          <a:xfrm>
            <a:off x="323528" y="1484784"/>
            <a:ext cx="8640960" cy="4320480"/>
          </a:xfrm>
        </p:spPr>
        <p:txBody>
          <a:bodyPr/>
          <a:lstStyle/>
          <a:p>
            <a:pPr>
              <a:lnSpc>
                <a:spcPct val="100000"/>
              </a:lnSpc>
              <a:tabLst>
                <a:tab pos="457200" algn="l"/>
              </a:tabLst>
            </a:pPr>
            <a:endParaRPr lang="en-GB" u="sng" dirty="0" smtClean="0">
              <a:latin typeface="Gill Sans MT" panose="020B0502020104020203" pitchFamily="34" charset="0"/>
            </a:endParaRPr>
          </a:p>
          <a:p>
            <a:pPr marL="457200" indent="-457200">
              <a:lnSpc>
                <a:spcPct val="100000"/>
              </a:lnSpc>
              <a:buAutoNum type="arabicPeriod" startAt="8"/>
              <a:tabLst>
                <a:tab pos="457200" algn="l"/>
              </a:tabLst>
            </a:pPr>
            <a:r>
              <a:rPr lang="en-GB" b="1" u="sng" dirty="0" smtClean="0">
                <a:latin typeface="Gill Sans MT" panose="020B0502020104020203" pitchFamily="34" charset="0"/>
              </a:rPr>
              <a:t>Coordination &amp; Steering committee meetings </a:t>
            </a:r>
          </a:p>
          <a:p>
            <a:pPr marL="450850" indent="-450850">
              <a:lnSpc>
                <a:spcPct val="100000"/>
              </a:lnSpc>
              <a:buFont typeface="Wingdings" panose="05000000000000000000" pitchFamily="2" charset="2"/>
              <a:buChar char="ü"/>
              <a:tabLst>
                <a:tab pos="450850" algn="l"/>
              </a:tabLst>
            </a:pPr>
            <a:r>
              <a:rPr lang="en-GB" dirty="0" smtClean="0">
                <a:latin typeface="Gill Sans MT" panose="020B0502020104020203" pitchFamily="34" charset="0"/>
              </a:rPr>
              <a:t>Payam coordination meetings held in payams CWW is working in </a:t>
            </a:r>
          </a:p>
          <a:p>
            <a:pPr marL="450850" indent="-450850">
              <a:lnSpc>
                <a:spcPct val="100000"/>
              </a:lnSpc>
              <a:buFont typeface="Wingdings" panose="05000000000000000000" pitchFamily="2" charset="2"/>
              <a:buChar char="ü"/>
              <a:tabLst>
                <a:tab pos="450850" algn="l"/>
              </a:tabLst>
            </a:pPr>
            <a:r>
              <a:rPr lang="en-GB" dirty="0" smtClean="0">
                <a:latin typeface="Gill Sans MT" panose="020B0502020104020203" pitchFamily="34" charset="0"/>
              </a:rPr>
              <a:t>Meetings attended by Payam &amp; Boma administrators,  RRC, Payam Agriculture &amp; Livestock supervisors, </a:t>
            </a:r>
          </a:p>
          <a:p>
            <a:pPr marL="450850" indent="-450850">
              <a:lnSpc>
                <a:spcPct val="100000"/>
              </a:lnSpc>
              <a:buFont typeface="Wingdings" panose="05000000000000000000" pitchFamily="2" charset="2"/>
              <a:buChar char="ü"/>
              <a:tabLst>
                <a:tab pos="450850" algn="l"/>
              </a:tabLst>
            </a:pPr>
            <a:r>
              <a:rPr lang="en-GB" dirty="0" smtClean="0">
                <a:latin typeface="Gill Sans MT" panose="020B0502020104020203" pitchFamily="34" charset="0"/>
              </a:rPr>
              <a:t>PSC committee meetings were held in the 03 counties during the quarter chaired by the Hon. County Commissioners &amp; attended by department heads</a:t>
            </a:r>
          </a:p>
          <a:p>
            <a:pPr marL="450850" indent="-450850">
              <a:lnSpc>
                <a:spcPct val="100000"/>
              </a:lnSpc>
              <a:buFont typeface="Wingdings" panose="05000000000000000000" pitchFamily="2" charset="2"/>
              <a:buChar char="ü"/>
              <a:tabLst>
                <a:tab pos="450850" algn="l"/>
              </a:tabLst>
            </a:pPr>
            <a:endParaRPr lang="en-GB" dirty="0">
              <a:latin typeface="Gill Sans MT" panose="020B0502020104020203" pitchFamily="34" charset="0"/>
            </a:endParaRPr>
          </a:p>
          <a:p>
            <a:pPr marL="450850" indent="-450850">
              <a:lnSpc>
                <a:spcPct val="100000"/>
              </a:lnSpc>
              <a:buFont typeface="Wingdings" panose="05000000000000000000" pitchFamily="2" charset="2"/>
              <a:buChar char="ü"/>
              <a:tabLst>
                <a:tab pos="450850" algn="l"/>
              </a:tabLst>
            </a:pPr>
            <a:endParaRPr lang="en-GB" dirty="0" smtClean="0">
              <a:latin typeface="Gill Sans MT" panose="020B0502020104020203" pitchFamily="34" charset="0"/>
            </a:endParaRPr>
          </a:p>
          <a:p>
            <a:pPr marL="450850" indent="-450850">
              <a:lnSpc>
                <a:spcPct val="100000"/>
              </a:lnSpc>
              <a:buFont typeface="Wingdings" panose="05000000000000000000" pitchFamily="2" charset="2"/>
              <a:buChar char="ü"/>
              <a:tabLst>
                <a:tab pos="450850" algn="l"/>
              </a:tabLst>
            </a:pPr>
            <a:endParaRPr lang="en-GB" dirty="0">
              <a:latin typeface="Gill Sans MT" panose="020B0502020104020203" pitchFamily="34" charset="0"/>
            </a:endParaRPr>
          </a:p>
          <a:p>
            <a:pPr marL="450850" indent="-450850">
              <a:lnSpc>
                <a:spcPct val="100000"/>
              </a:lnSpc>
              <a:buFont typeface="Wingdings" panose="05000000000000000000" pitchFamily="2" charset="2"/>
              <a:buChar char="ü"/>
              <a:tabLst>
                <a:tab pos="450850" algn="l"/>
              </a:tabLst>
            </a:pPr>
            <a:endParaRPr lang="en-GB" dirty="0" smtClean="0">
              <a:latin typeface="Gill Sans MT" panose="020B0502020104020203" pitchFamily="34" charset="0"/>
            </a:endParaRPr>
          </a:p>
          <a:p>
            <a:pPr marL="450850" indent="-450850">
              <a:lnSpc>
                <a:spcPct val="100000"/>
              </a:lnSpc>
              <a:buFont typeface="Wingdings" panose="05000000000000000000" pitchFamily="2" charset="2"/>
              <a:buChar char="ü"/>
              <a:tabLst>
                <a:tab pos="450850" algn="l"/>
              </a:tabLst>
            </a:pPr>
            <a:endParaRPr lang="en-GB" dirty="0">
              <a:latin typeface="Gill Sans MT" panose="020B0502020104020203" pitchFamily="34" charset="0"/>
            </a:endParaRPr>
          </a:p>
          <a:p>
            <a:pPr marL="450850" indent="-450850">
              <a:lnSpc>
                <a:spcPct val="100000"/>
              </a:lnSpc>
              <a:buFont typeface="Wingdings" panose="05000000000000000000" pitchFamily="2" charset="2"/>
              <a:buChar char="ü"/>
              <a:tabLst>
                <a:tab pos="450850" algn="l"/>
              </a:tabLst>
            </a:pPr>
            <a:endParaRPr lang="en-GB" dirty="0" smtClean="0">
              <a:latin typeface="Gill Sans MT" panose="020B0502020104020203" pitchFamily="34" charset="0"/>
            </a:endParaRPr>
          </a:p>
          <a:p>
            <a:pPr marL="457200" indent="-457200">
              <a:lnSpc>
                <a:spcPct val="100000"/>
              </a:lnSpc>
              <a:buAutoNum type="arabicPeriod" startAt="8"/>
              <a:tabLst>
                <a:tab pos="457200" algn="l"/>
              </a:tabLst>
            </a:pPr>
            <a:endParaRPr lang="en-GB" dirty="0" smtClean="0">
              <a:latin typeface="Gill Sans MT" panose="020B0502020104020203" pitchFamily="34" charset="0"/>
            </a:endParaRPr>
          </a:p>
          <a:p>
            <a:pPr>
              <a:lnSpc>
                <a:spcPct val="100000"/>
              </a:lnSpc>
              <a:tabLst>
                <a:tab pos="457200" algn="l"/>
              </a:tabLst>
            </a:pPr>
            <a:endParaRPr lang="en-GB" dirty="0">
              <a:latin typeface="Gill Sans MT" panose="020B0502020104020203" pitchFamily="34" charset="0"/>
            </a:endParaRPr>
          </a:p>
          <a:p>
            <a:pPr>
              <a:lnSpc>
                <a:spcPct val="100000"/>
              </a:lnSpc>
              <a:tabLst>
                <a:tab pos="457200" algn="l"/>
              </a:tabLst>
            </a:pPr>
            <a:endParaRPr lang="en-GB" dirty="0">
              <a:latin typeface="Gill Sans MT" panose="020B0502020104020203" pitchFamily="34" charset="0"/>
            </a:endParaRPr>
          </a:p>
        </p:txBody>
      </p:sp>
      <p:sp>
        <p:nvSpPr>
          <p:cNvPr id="10" name="Text Placeholder 9"/>
          <p:cNvSpPr>
            <a:spLocks noGrp="1"/>
          </p:cNvSpPr>
          <p:nvPr>
            <p:ph type="body" sz="quarter" idx="11"/>
          </p:nvPr>
        </p:nvSpPr>
        <p:spPr>
          <a:xfrm>
            <a:off x="2987824" y="6165850"/>
            <a:ext cx="3960664"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576" y="3473884"/>
            <a:ext cx="2880320" cy="188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52350" y="3363955"/>
            <a:ext cx="3117209" cy="199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87509" y="5415623"/>
            <a:ext cx="3640475" cy="461665"/>
          </a:xfrm>
          <a:prstGeom prst="rect">
            <a:avLst/>
          </a:prstGeom>
          <a:noFill/>
        </p:spPr>
        <p:txBody>
          <a:bodyPr wrap="square" rtlCol="0">
            <a:spAutoFit/>
          </a:bodyPr>
          <a:lstStyle/>
          <a:p>
            <a:r>
              <a:rPr lang="en-US" sz="1200" dirty="0" smtClean="0">
                <a:latin typeface="Gill Sans MT" panose="020B0502020104020203" pitchFamily="34" charset="0"/>
              </a:rPr>
              <a:t>Payam coordination meeting in Gumjuer East Payam at payam HQ </a:t>
            </a:r>
            <a:endParaRPr lang="en-IE" sz="1200" dirty="0">
              <a:latin typeface="Gill Sans MT" panose="020B0502020104020203" pitchFamily="34" charset="0"/>
            </a:endParaRPr>
          </a:p>
        </p:txBody>
      </p:sp>
      <p:sp>
        <p:nvSpPr>
          <p:cNvPr id="7" name="TextBox 6"/>
          <p:cNvSpPr txBox="1"/>
          <p:nvPr/>
        </p:nvSpPr>
        <p:spPr>
          <a:xfrm>
            <a:off x="5152351" y="5384843"/>
            <a:ext cx="3499932" cy="276999"/>
          </a:xfrm>
          <a:prstGeom prst="rect">
            <a:avLst/>
          </a:prstGeom>
          <a:noFill/>
        </p:spPr>
        <p:txBody>
          <a:bodyPr wrap="none" rtlCol="0">
            <a:spAutoFit/>
          </a:bodyPr>
          <a:lstStyle/>
          <a:p>
            <a:r>
              <a:rPr lang="en-US" sz="1200" dirty="0" smtClean="0">
                <a:latin typeface="Gill Sans MT" panose="020B0502020104020203" pitchFamily="34" charset="0"/>
              </a:rPr>
              <a:t>PSC meeting in Aweil Centre County at County HQ</a:t>
            </a:r>
            <a:endParaRPr lang="en-IE" sz="1200" dirty="0">
              <a:latin typeface="Gill Sans MT" panose="020B0502020104020203" pitchFamily="34" charset="0"/>
            </a:endParaRPr>
          </a:p>
        </p:txBody>
      </p:sp>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2" y="5849690"/>
            <a:ext cx="1368151" cy="91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846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3528" y="1484784"/>
            <a:ext cx="8640960" cy="4320480"/>
          </a:xfrm>
        </p:spPr>
        <p:txBody>
          <a:bodyPr/>
          <a:lstStyle/>
          <a:p>
            <a:pPr algn="ctr"/>
            <a:r>
              <a:rPr lang="en-IE" sz="3200" dirty="0">
                <a:latin typeface="Gill Sans MT" panose="020B0502020104020203" pitchFamily="34" charset="0"/>
              </a:rPr>
              <a:t>South Sudan Rural Development (SORUDEV) </a:t>
            </a:r>
            <a:r>
              <a:rPr lang="en-IE" sz="3200" dirty="0" smtClean="0">
                <a:latin typeface="Gill Sans MT" panose="020B0502020104020203" pitchFamily="34" charset="0"/>
              </a:rPr>
              <a:t>Programme </a:t>
            </a:r>
            <a:endParaRPr lang="en-IE" sz="3200" dirty="0">
              <a:latin typeface="Gill Sans MT" panose="020B0502020104020203" pitchFamily="34" charset="0"/>
            </a:endParaRPr>
          </a:p>
          <a:p>
            <a:endParaRPr lang="en-IE" sz="3200" dirty="0">
              <a:latin typeface="Gill Sans MT" panose="020B0502020104020203" pitchFamily="34" charset="0"/>
            </a:endParaRPr>
          </a:p>
        </p:txBody>
      </p:sp>
      <p:sp>
        <p:nvSpPr>
          <p:cNvPr id="4" name="Text Placeholder 3"/>
          <p:cNvSpPr>
            <a:spLocks noGrp="1"/>
          </p:cNvSpPr>
          <p:nvPr>
            <p:ph type="body" sz="quarter" idx="11"/>
          </p:nvPr>
        </p:nvSpPr>
        <p:spPr>
          <a:xfrm>
            <a:off x="2195736" y="6165850"/>
            <a:ext cx="4752752" cy="358775"/>
          </a:xfrm>
        </p:spPr>
        <p:txBody>
          <a:bodyPr/>
          <a:lstStyle/>
          <a:p>
            <a:r>
              <a:rPr lang="en-US" dirty="0">
                <a:latin typeface="Gill Sans MT" panose="020B0502020104020203" pitchFamily="34" charset="0"/>
              </a:rPr>
              <a:t>A  Presentation to 06</a:t>
            </a:r>
            <a:r>
              <a:rPr lang="en-US" baseline="30000" dirty="0">
                <a:latin typeface="Gill Sans MT" panose="020B0502020104020203" pitchFamily="34" charset="0"/>
              </a:rPr>
              <a:t>th</a:t>
            </a:r>
            <a:r>
              <a:rPr lang="en-US" dirty="0">
                <a:latin typeface="Gill Sans MT" panose="020B0502020104020203" pitchFamily="34" charset="0"/>
              </a:rPr>
              <a:t> QRM – April </a:t>
            </a:r>
            <a:r>
              <a:rPr lang="en-US" dirty="0" smtClean="0">
                <a:latin typeface="Gill Sans MT" panose="020B0502020104020203" pitchFamily="34" charset="0"/>
              </a:rPr>
              <a:t>2016</a:t>
            </a:r>
            <a:endParaRPr lang="en-US" dirty="0">
              <a:latin typeface="Gill Sans MT" panose="020B0502020104020203" pitchFamily="34" charset="0"/>
            </a:endParaRPr>
          </a:p>
        </p:txBody>
      </p:sp>
      <p:pic>
        <p:nvPicPr>
          <p:cNvPr id="296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5877272"/>
            <a:ext cx="13541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966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nSpc>
                <a:spcPct val="100000"/>
              </a:lnSpc>
              <a:tabLst>
                <a:tab pos="457200" algn="l"/>
              </a:tabLst>
            </a:pPr>
            <a:r>
              <a:rPr lang="en-GB" sz="3600" u="sng" dirty="0"/>
              <a:t>Project Fact Sheet:</a:t>
            </a:r>
          </a:p>
        </p:txBody>
      </p:sp>
      <p:sp>
        <p:nvSpPr>
          <p:cNvPr id="3" name="Text Placeholder 2"/>
          <p:cNvSpPr>
            <a:spLocks noGrp="1"/>
          </p:cNvSpPr>
          <p:nvPr>
            <p:ph type="body" sz="quarter" idx="10"/>
          </p:nvPr>
        </p:nvSpPr>
        <p:spPr>
          <a:xfrm>
            <a:off x="323528" y="1484784"/>
            <a:ext cx="8712968" cy="4320480"/>
          </a:xfrm>
        </p:spPr>
        <p:txBody>
          <a:bodyPr/>
          <a:lstStyle/>
          <a:p>
            <a:pPr>
              <a:lnSpc>
                <a:spcPct val="100000"/>
              </a:lnSpc>
              <a:tabLst>
                <a:tab pos="457200" algn="l"/>
              </a:tabLst>
            </a:pPr>
            <a:r>
              <a:rPr lang="en-GB" sz="1800" b="1" u="sng" dirty="0" smtClean="0">
                <a:latin typeface="Gill Sans MT" panose="020B0502020104020203" pitchFamily="34" charset="0"/>
              </a:rPr>
              <a:t>Project Title: </a:t>
            </a:r>
            <a:r>
              <a:rPr lang="en-GB" sz="1800" dirty="0" smtClean="0">
                <a:latin typeface="Gill Sans MT" panose="020B0502020104020203" pitchFamily="34" charset="0"/>
              </a:rPr>
              <a:t>	Implementation of </a:t>
            </a:r>
            <a:r>
              <a:rPr lang="en-IE" sz="1800" dirty="0" smtClean="0">
                <a:latin typeface="Gill Sans MT" panose="020B0502020104020203" pitchFamily="34" charset="0"/>
              </a:rPr>
              <a:t>Community sensitization, mobilisation and capacity 			building activities for Gok Machar - Mayom Angok feeder road in Aweil 			North County </a:t>
            </a:r>
          </a:p>
          <a:p>
            <a:pPr>
              <a:lnSpc>
                <a:spcPct val="100000"/>
              </a:lnSpc>
              <a:tabLst>
                <a:tab pos="457200" algn="l"/>
              </a:tabLst>
            </a:pPr>
            <a:endParaRPr lang="en-IE" sz="800" b="1" u="sng" dirty="0" smtClean="0">
              <a:latin typeface="Gill Sans MT" panose="020B0502020104020203" pitchFamily="34" charset="0"/>
            </a:endParaRPr>
          </a:p>
          <a:p>
            <a:pPr>
              <a:lnSpc>
                <a:spcPct val="100000"/>
              </a:lnSpc>
              <a:tabLst>
                <a:tab pos="457200" algn="l"/>
              </a:tabLst>
            </a:pPr>
            <a:r>
              <a:rPr lang="en-US" sz="1800" b="1" u="sng" dirty="0" smtClean="0">
                <a:latin typeface="Gill Sans MT" panose="020B0502020104020203" pitchFamily="34" charset="0"/>
              </a:rPr>
              <a:t>Project Period:</a:t>
            </a:r>
            <a:r>
              <a:rPr lang="en-US" sz="1800" dirty="0" smtClean="0">
                <a:latin typeface="Gill Sans MT" panose="020B0502020104020203" pitchFamily="34" charset="0"/>
              </a:rPr>
              <a:t>	</a:t>
            </a:r>
            <a:r>
              <a:rPr lang="en-IE" sz="1800" dirty="0" smtClean="0">
                <a:latin typeface="Gill Sans MT" panose="020B0502020104020203" pitchFamily="34" charset="0"/>
              </a:rPr>
              <a:t>13</a:t>
            </a:r>
            <a:r>
              <a:rPr lang="en-IE" sz="1800" baseline="30000" dirty="0" smtClean="0">
                <a:latin typeface="Gill Sans MT" panose="020B0502020104020203" pitchFamily="34" charset="0"/>
              </a:rPr>
              <a:t>th</a:t>
            </a:r>
            <a:r>
              <a:rPr lang="en-IE" sz="1800" dirty="0" smtClean="0">
                <a:latin typeface="Gill Sans MT" panose="020B0502020104020203" pitchFamily="34" charset="0"/>
              </a:rPr>
              <a:t> August 2015 – 12</a:t>
            </a:r>
            <a:r>
              <a:rPr lang="en-IE" sz="1800" baseline="30000" dirty="0" smtClean="0">
                <a:latin typeface="Gill Sans MT" panose="020B0502020104020203" pitchFamily="34" charset="0"/>
              </a:rPr>
              <a:t>th</a:t>
            </a:r>
            <a:r>
              <a:rPr lang="en-IE" sz="1800" dirty="0" smtClean="0">
                <a:latin typeface="Gill Sans MT" panose="020B0502020104020203" pitchFamily="34" charset="0"/>
              </a:rPr>
              <a:t> August 2016</a:t>
            </a:r>
          </a:p>
          <a:p>
            <a:pPr>
              <a:lnSpc>
                <a:spcPct val="100000"/>
              </a:lnSpc>
              <a:tabLst>
                <a:tab pos="457200" algn="l"/>
              </a:tabLst>
            </a:pPr>
            <a:endParaRPr lang="en-US" sz="800" dirty="0">
              <a:latin typeface="Gill Sans MT" panose="020B0502020104020203" pitchFamily="34" charset="0"/>
            </a:endParaRPr>
          </a:p>
          <a:p>
            <a:pPr>
              <a:lnSpc>
                <a:spcPct val="100000"/>
              </a:lnSpc>
              <a:tabLst>
                <a:tab pos="457200" algn="l"/>
              </a:tabLst>
            </a:pPr>
            <a:endParaRPr lang="en-US" sz="1800" b="1" u="sng" dirty="0">
              <a:latin typeface="Gill Sans MT" panose="020B0502020104020203" pitchFamily="34" charset="0"/>
            </a:endParaRPr>
          </a:p>
          <a:p>
            <a:pPr>
              <a:lnSpc>
                <a:spcPct val="100000"/>
              </a:lnSpc>
              <a:tabLst>
                <a:tab pos="457200" algn="l"/>
              </a:tabLst>
            </a:pPr>
            <a:r>
              <a:rPr lang="en-IE" sz="1800" b="1" u="sng" dirty="0">
                <a:latin typeface="Gill Sans MT" panose="020B0502020104020203" pitchFamily="34" charset="0"/>
              </a:rPr>
              <a:t>Total </a:t>
            </a:r>
            <a:r>
              <a:rPr lang="en-IE" sz="1800" b="1" u="sng" dirty="0" smtClean="0">
                <a:latin typeface="Gill Sans MT" panose="020B0502020104020203" pitchFamily="34" charset="0"/>
              </a:rPr>
              <a:t>budget:</a:t>
            </a:r>
            <a:r>
              <a:rPr lang="en-IE" sz="1800" dirty="0" smtClean="0">
                <a:latin typeface="Gill Sans MT" panose="020B0502020104020203" pitchFamily="34" charset="0"/>
              </a:rPr>
              <a:t>	€ 96,274</a:t>
            </a:r>
            <a:endParaRPr lang="en-IE" sz="1800" dirty="0">
              <a:latin typeface="Gill Sans MT" panose="020B0502020104020203" pitchFamily="34" charset="0"/>
            </a:endParaRPr>
          </a:p>
          <a:p>
            <a:pPr>
              <a:lnSpc>
                <a:spcPct val="100000"/>
              </a:lnSpc>
              <a:tabLst>
                <a:tab pos="457200" algn="l"/>
              </a:tabLst>
            </a:pPr>
            <a:endParaRPr lang="en-IE" sz="1800" dirty="0">
              <a:latin typeface="Gill Sans MT" panose="020B0502020104020203" pitchFamily="34" charset="0"/>
            </a:endParaRPr>
          </a:p>
          <a:p>
            <a:pPr>
              <a:lnSpc>
                <a:spcPct val="100000"/>
              </a:lnSpc>
              <a:tabLst>
                <a:tab pos="457200" algn="l"/>
              </a:tabLst>
            </a:pPr>
            <a:r>
              <a:rPr lang="en-IE" sz="1800" b="1" u="sng" dirty="0">
                <a:latin typeface="Gill Sans MT" panose="020B0502020104020203" pitchFamily="34" charset="0"/>
              </a:rPr>
              <a:t>Implementing partners: </a:t>
            </a:r>
            <a:r>
              <a:rPr lang="en-IE" sz="1800" b="1" dirty="0" smtClean="0">
                <a:latin typeface="Gill Sans MT" panose="020B0502020104020203" pitchFamily="34" charset="0"/>
              </a:rPr>
              <a:t>	</a:t>
            </a:r>
            <a:r>
              <a:rPr lang="en-IE" sz="1800" dirty="0" smtClean="0">
                <a:latin typeface="Gill Sans MT" panose="020B0502020104020203" pitchFamily="34" charset="0"/>
              </a:rPr>
              <a:t>Concern </a:t>
            </a:r>
            <a:r>
              <a:rPr lang="en-IE" sz="1800" dirty="0">
                <a:latin typeface="Gill Sans MT" panose="020B0502020104020203" pitchFamily="34" charset="0"/>
              </a:rPr>
              <a:t>World wide (CWW</a:t>
            </a:r>
            <a:r>
              <a:rPr lang="en-IE" sz="1800" dirty="0" smtClean="0">
                <a:latin typeface="Gill Sans MT" panose="020B0502020104020203" pitchFamily="34" charset="0"/>
              </a:rPr>
              <a:t>);						</a:t>
            </a:r>
            <a:endParaRPr lang="en-US" sz="800" dirty="0" smtClean="0">
              <a:latin typeface="Gill Sans MT" panose="020B0502020104020203" pitchFamily="34" charset="0"/>
            </a:endParaRPr>
          </a:p>
          <a:p>
            <a:pPr>
              <a:lnSpc>
                <a:spcPct val="100000"/>
              </a:lnSpc>
              <a:tabLst>
                <a:tab pos="457200" algn="l"/>
              </a:tabLst>
            </a:pPr>
            <a:r>
              <a:rPr lang="en-US" sz="1800" b="1" u="sng" dirty="0" smtClean="0">
                <a:latin typeface="Gill Sans MT" panose="020B0502020104020203" pitchFamily="34" charset="0"/>
              </a:rPr>
              <a:t>Coverage</a:t>
            </a:r>
            <a:r>
              <a:rPr lang="en-US" sz="1800" b="1" u="sng" dirty="0">
                <a:latin typeface="Gill Sans MT" panose="020B0502020104020203" pitchFamily="34" charset="0"/>
              </a:rPr>
              <a:t>:</a:t>
            </a:r>
            <a:r>
              <a:rPr lang="en-US" sz="1800" dirty="0">
                <a:latin typeface="Gill Sans MT" panose="020B0502020104020203" pitchFamily="34" charset="0"/>
              </a:rPr>
              <a:t>	</a:t>
            </a:r>
            <a:r>
              <a:rPr lang="en-US" sz="1800" dirty="0" smtClean="0">
                <a:latin typeface="Gill Sans MT" panose="020B0502020104020203" pitchFamily="34" charset="0"/>
              </a:rPr>
              <a:t>Aweil </a:t>
            </a:r>
            <a:r>
              <a:rPr lang="en-US" sz="1800" dirty="0">
                <a:latin typeface="Gill Sans MT" panose="020B0502020104020203" pitchFamily="34" charset="0"/>
              </a:rPr>
              <a:t>North County:  </a:t>
            </a:r>
            <a:r>
              <a:rPr lang="en-US" sz="1800" dirty="0" smtClean="0">
                <a:latin typeface="Gill Sans MT" panose="020B0502020104020203" pitchFamily="34" charset="0"/>
              </a:rPr>
              <a:t>4 Payams</a:t>
            </a:r>
            <a:r>
              <a:rPr lang="en-US" sz="1800" dirty="0">
                <a:latin typeface="Gill Sans MT" panose="020B0502020104020203" pitchFamily="34" charset="0"/>
              </a:rPr>
              <a:t> </a:t>
            </a:r>
            <a:r>
              <a:rPr lang="en-US" sz="1800" dirty="0" smtClean="0">
                <a:latin typeface="Gill Sans MT" panose="020B0502020104020203" pitchFamily="34" charset="0"/>
              </a:rPr>
              <a:t>– 24 Bomas; 	</a:t>
            </a:r>
          </a:p>
          <a:p>
            <a:pPr>
              <a:lnSpc>
                <a:spcPct val="100000"/>
              </a:lnSpc>
              <a:tabLst>
                <a:tab pos="457200" algn="l"/>
              </a:tabLst>
            </a:pPr>
            <a:r>
              <a:rPr lang="en-US" sz="1800" dirty="0" smtClean="0">
                <a:latin typeface="Gill Sans MT" panose="020B0502020104020203" pitchFamily="34" charset="0"/>
              </a:rPr>
              <a:t>			</a:t>
            </a:r>
          </a:p>
          <a:p>
            <a:pPr>
              <a:lnSpc>
                <a:spcPct val="100000"/>
              </a:lnSpc>
              <a:tabLst>
                <a:tab pos="457200" algn="l"/>
              </a:tabLst>
            </a:pPr>
            <a:endParaRPr lang="en-US" sz="800" dirty="0" smtClean="0">
              <a:latin typeface="Gill Sans MT" panose="020B0502020104020203" pitchFamily="34" charset="0"/>
            </a:endParaRPr>
          </a:p>
        </p:txBody>
      </p:sp>
      <p:sp>
        <p:nvSpPr>
          <p:cNvPr id="10" name="Text Placeholder 9"/>
          <p:cNvSpPr>
            <a:spLocks noGrp="1"/>
          </p:cNvSpPr>
          <p:nvPr>
            <p:ph type="body" sz="quarter" idx="11"/>
          </p:nvPr>
        </p:nvSpPr>
        <p:spPr>
          <a:xfrm>
            <a:off x="1557025" y="6239338"/>
            <a:ext cx="2870959" cy="358775"/>
          </a:xfrm>
        </p:spPr>
        <p:txBody>
          <a:bodyPr/>
          <a:lstStyle/>
          <a:p>
            <a:r>
              <a:rPr lang="en-US" dirty="0" smtClean="0">
                <a:latin typeface="Gill Sans MT" panose="020B0502020104020203" pitchFamily="34" charset="0"/>
              </a:rPr>
              <a:t>A  Presentation to 06</a:t>
            </a:r>
            <a:r>
              <a:rPr lang="en-US" baseline="30000" dirty="0" smtClean="0">
                <a:latin typeface="Gill Sans MT" panose="020B0502020104020203" pitchFamily="34" charset="0"/>
              </a:rPr>
              <a:t>th</a:t>
            </a:r>
            <a:r>
              <a:rPr lang="en-US" dirty="0" smtClean="0">
                <a:latin typeface="Gill Sans MT" panose="020B0502020104020203" pitchFamily="34" charset="0"/>
              </a:rPr>
              <a:t> QRM – April 2016</a:t>
            </a:r>
            <a:endParaRPr lang="en-US" dirty="0">
              <a:latin typeface="Gill Sans MT" panose="020B0502020104020203" pitchFamily="34" charset="0"/>
            </a:endParaRPr>
          </a:p>
        </p:txBody>
      </p:sp>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5877272"/>
            <a:ext cx="1296144" cy="87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5976" y="6075564"/>
            <a:ext cx="20907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341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3528" y="1484784"/>
            <a:ext cx="8496944" cy="4320480"/>
          </a:xfrm>
        </p:spPr>
        <p:txBody>
          <a:bodyPr/>
          <a:lstStyle/>
          <a:p>
            <a:pPr algn="ctr"/>
            <a:r>
              <a:rPr lang="en-US" sz="3600" dirty="0" smtClean="0">
                <a:latin typeface="Gill Sans MT" panose="020B0502020104020203" pitchFamily="34" charset="0"/>
              </a:rPr>
              <a:t>UNOPS Feeder Road Project: </a:t>
            </a:r>
            <a:endParaRPr lang="en-IE" sz="3600" dirty="0">
              <a:latin typeface="Gill Sans MT" panose="020B0502020104020203" pitchFamily="34" charset="0"/>
            </a:endParaRPr>
          </a:p>
        </p:txBody>
      </p:sp>
      <p:sp>
        <p:nvSpPr>
          <p:cNvPr id="4" name="Text Placeholder 3"/>
          <p:cNvSpPr>
            <a:spLocks noGrp="1"/>
          </p:cNvSpPr>
          <p:nvPr>
            <p:ph type="body" sz="quarter" idx="11"/>
          </p:nvPr>
        </p:nvSpPr>
        <p:spPr>
          <a:xfrm>
            <a:off x="1619672" y="6165850"/>
            <a:ext cx="2808312" cy="358775"/>
          </a:xfrm>
        </p:spPr>
        <p:txBody>
          <a:bodyPr/>
          <a:lstStyle/>
          <a:p>
            <a:r>
              <a:rPr lang="en-US" dirty="0">
                <a:latin typeface="Gill Sans MT" panose="020B0502020104020203" pitchFamily="34" charset="0"/>
              </a:rPr>
              <a:t>A  Presentation to 06</a:t>
            </a:r>
            <a:r>
              <a:rPr lang="en-US" baseline="30000" dirty="0">
                <a:latin typeface="Gill Sans MT" panose="020B0502020104020203" pitchFamily="34" charset="0"/>
              </a:rPr>
              <a:t>th</a:t>
            </a:r>
            <a:r>
              <a:rPr lang="en-US" dirty="0">
                <a:latin typeface="Gill Sans MT" panose="020B0502020104020203" pitchFamily="34" charset="0"/>
              </a:rPr>
              <a:t> QRM – April </a:t>
            </a:r>
            <a:r>
              <a:rPr lang="en-US" dirty="0" smtClean="0">
                <a:latin typeface="Gill Sans MT" panose="020B0502020104020203" pitchFamily="34" charset="0"/>
              </a:rPr>
              <a:t>2016</a:t>
            </a:r>
            <a:endParaRPr lang="en-US" dirty="0">
              <a:latin typeface="Gill Sans MT" panose="020B0502020104020203"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5877272"/>
            <a:ext cx="129857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041577"/>
            <a:ext cx="20859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74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nSpc>
                <a:spcPct val="100000"/>
              </a:lnSpc>
              <a:tabLst>
                <a:tab pos="457200" algn="l"/>
              </a:tabLst>
            </a:pPr>
            <a:r>
              <a:rPr lang="en-GB" sz="3600" u="sng" dirty="0">
                <a:latin typeface="Gill Sans MT" panose="020B0502020104020203" pitchFamily="34" charset="0"/>
              </a:rPr>
              <a:t>Project Fact Sheet:</a:t>
            </a:r>
          </a:p>
        </p:txBody>
      </p:sp>
      <p:sp>
        <p:nvSpPr>
          <p:cNvPr id="3" name="Text Placeholder 2"/>
          <p:cNvSpPr>
            <a:spLocks noGrp="1"/>
          </p:cNvSpPr>
          <p:nvPr>
            <p:ph type="body" sz="quarter" idx="10"/>
          </p:nvPr>
        </p:nvSpPr>
        <p:spPr>
          <a:xfrm>
            <a:off x="323528" y="1484784"/>
            <a:ext cx="8712968" cy="4320480"/>
          </a:xfrm>
        </p:spPr>
        <p:txBody>
          <a:bodyPr/>
          <a:lstStyle/>
          <a:p>
            <a:pPr>
              <a:lnSpc>
                <a:spcPct val="100000"/>
              </a:lnSpc>
              <a:tabLst>
                <a:tab pos="457200" algn="l"/>
              </a:tabLst>
            </a:pPr>
            <a:endParaRPr lang="en-US" sz="800" dirty="0">
              <a:latin typeface="Gill Sans MT" panose="020B0502020104020203" pitchFamily="34" charset="0"/>
            </a:endParaRPr>
          </a:p>
          <a:p>
            <a:pPr marL="900113" indent="-900113">
              <a:lnSpc>
                <a:spcPct val="100000"/>
              </a:lnSpc>
            </a:pPr>
            <a:r>
              <a:rPr lang="en-IE" sz="1800" b="1" u="sng" dirty="0" smtClean="0">
                <a:latin typeface="Gill Sans MT" panose="020B0502020104020203" pitchFamily="34" charset="0"/>
              </a:rPr>
              <a:t>Objective:</a:t>
            </a:r>
            <a:r>
              <a:rPr lang="en-IE" sz="1800" dirty="0">
                <a:latin typeface="Gill Sans MT" panose="020B0502020104020203" pitchFamily="34" charset="0"/>
              </a:rPr>
              <a:t> </a:t>
            </a:r>
            <a:r>
              <a:rPr lang="en-IE" sz="1800" dirty="0" smtClean="0">
                <a:latin typeface="Gill Sans MT" panose="020B0502020104020203" pitchFamily="34" charset="0"/>
              </a:rPr>
              <a:t>Implement </a:t>
            </a:r>
            <a:r>
              <a:rPr lang="en-IE" sz="1800" dirty="0">
                <a:latin typeface="Gill Sans MT" panose="020B0502020104020203" pitchFamily="34" charset="0"/>
              </a:rPr>
              <a:t>community sensitization, mobilization and capacity building activities in project affected communities to complement and ensure effective maintenance of the Gok Machar – Mayom Angok feeder road constructed by UNOPS</a:t>
            </a:r>
            <a:endParaRPr lang="en-IE" sz="1800" dirty="0" smtClean="0">
              <a:latin typeface="Gill Sans MT" panose="020B0502020104020203" pitchFamily="34" charset="0"/>
            </a:endParaRPr>
          </a:p>
          <a:p>
            <a:pPr>
              <a:lnSpc>
                <a:spcPct val="100000"/>
              </a:lnSpc>
              <a:tabLst>
                <a:tab pos="457200" algn="l"/>
              </a:tabLst>
            </a:pPr>
            <a:endParaRPr lang="en-IE" sz="1800" dirty="0">
              <a:latin typeface="Gill Sans MT" panose="020B0502020104020203" pitchFamily="34" charset="0"/>
            </a:endParaRPr>
          </a:p>
          <a:p>
            <a:pPr>
              <a:lnSpc>
                <a:spcPct val="100000"/>
              </a:lnSpc>
              <a:tabLst>
                <a:tab pos="457200" algn="l"/>
              </a:tabLst>
            </a:pPr>
            <a:r>
              <a:rPr lang="en-IE" sz="1800" b="1" u="sng" dirty="0" smtClean="0">
                <a:latin typeface="Gill Sans MT" panose="020B0502020104020203" pitchFamily="34" charset="0"/>
              </a:rPr>
              <a:t>Specific objective</a:t>
            </a:r>
            <a:r>
              <a:rPr lang="en-IE" sz="1800" dirty="0" smtClean="0">
                <a:latin typeface="Gill Sans MT" panose="020B0502020104020203" pitchFamily="34" charset="0"/>
              </a:rPr>
              <a:t>:</a:t>
            </a:r>
            <a:endParaRPr lang="en-IE" sz="1800" dirty="0">
              <a:latin typeface="Gill Sans MT" panose="020B0502020104020203" pitchFamily="34" charset="0"/>
            </a:endParaRPr>
          </a:p>
          <a:p>
            <a:pPr marL="450850" indent="-273050">
              <a:lnSpc>
                <a:spcPct val="100000"/>
              </a:lnSpc>
              <a:buFont typeface="+mj-lt"/>
              <a:buAutoNum type="alphaLcParenR"/>
              <a:tabLst>
                <a:tab pos="450850" algn="l"/>
                <a:tab pos="457200" algn="l"/>
              </a:tabLst>
            </a:pPr>
            <a:r>
              <a:rPr lang="en-IE" sz="1600" dirty="0">
                <a:latin typeface="Gill Sans MT" panose="020B0502020104020203" pitchFamily="34" charset="0"/>
              </a:rPr>
              <a:t>Carry out local community sensitization, information dissemination &amp;</a:t>
            </a:r>
            <a:r>
              <a:rPr lang="en-IE" sz="1600" dirty="0" smtClean="0">
                <a:latin typeface="Gill Sans MT" panose="020B0502020104020203" pitchFamily="34" charset="0"/>
              </a:rPr>
              <a:t> </a:t>
            </a:r>
            <a:r>
              <a:rPr lang="en-IE" sz="1600" dirty="0">
                <a:latin typeface="Gill Sans MT" panose="020B0502020104020203" pitchFamily="34" charset="0"/>
              </a:rPr>
              <a:t>mobilization to ascertain adequate community participation &amp;</a:t>
            </a:r>
            <a:r>
              <a:rPr lang="en-IE" sz="1600" dirty="0" smtClean="0">
                <a:latin typeface="Gill Sans MT" panose="020B0502020104020203" pitchFamily="34" charset="0"/>
              </a:rPr>
              <a:t> </a:t>
            </a:r>
            <a:r>
              <a:rPr lang="en-IE" sz="1600" dirty="0">
                <a:latin typeface="Gill Sans MT" panose="020B0502020104020203" pitchFamily="34" charset="0"/>
              </a:rPr>
              <a:t>ownership in </a:t>
            </a:r>
            <a:r>
              <a:rPr lang="en-IE" sz="1600" dirty="0" smtClean="0">
                <a:latin typeface="Gill Sans MT" panose="020B0502020104020203" pitchFamily="34" charset="0"/>
              </a:rPr>
              <a:t>project </a:t>
            </a:r>
            <a:r>
              <a:rPr lang="en-IE" sz="1600" dirty="0">
                <a:latin typeface="Gill Sans MT" panose="020B0502020104020203" pitchFamily="34" charset="0"/>
              </a:rPr>
              <a:t>implementation.</a:t>
            </a:r>
          </a:p>
          <a:p>
            <a:pPr marL="450850" indent="-273050">
              <a:lnSpc>
                <a:spcPct val="100000"/>
              </a:lnSpc>
              <a:buFont typeface="+mj-lt"/>
              <a:buAutoNum type="alphaLcParenR"/>
              <a:tabLst>
                <a:tab pos="450850" algn="l"/>
                <a:tab pos="457200" algn="l"/>
              </a:tabLst>
            </a:pPr>
            <a:r>
              <a:rPr lang="en-IE" sz="1600" dirty="0" smtClean="0">
                <a:latin typeface="Gill Sans MT" panose="020B0502020104020203" pitchFamily="34" charset="0"/>
              </a:rPr>
              <a:t>Create </a:t>
            </a:r>
            <a:r>
              <a:rPr lang="en-IE" sz="1600" dirty="0">
                <a:latin typeface="Gill Sans MT" panose="020B0502020104020203" pitchFamily="34" charset="0"/>
              </a:rPr>
              <a:t>community awareness on </a:t>
            </a:r>
            <a:r>
              <a:rPr lang="en-IE" sz="1600" dirty="0" smtClean="0">
                <a:latin typeface="Gill Sans MT" panose="020B0502020104020203" pitchFamily="34" charset="0"/>
              </a:rPr>
              <a:t>objective &amp; scope </a:t>
            </a:r>
            <a:r>
              <a:rPr lang="en-IE" sz="1600" dirty="0">
                <a:latin typeface="Gill Sans MT" panose="020B0502020104020203" pitchFamily="34" charset="0"/>
              </a:rPr>
              <a:t>of </a:t>
            </a:r>
            <a:r>
              <a:rPr lang="en-IE" sz="1600" dirty="0" smtClean="0">
                <a:latin typeface="Gill Sans MT" panose="020B0502020104020203" pitchFamily="34" charset="0"/>
              </a:rPr>
              <a:t>feeder </a:t>
            </a:r>
            <a:r>
              <a:rPr lang="en-IE" sz="1600" dirty="0">
                <a:latin typeface="Gill Sans MT" panose="020B0502020104020203" pitchFamily="34" charset="0"/>
              </a:rPr>
              <a:t>road construction </a:t>
            </a:r>
            <a:r>
              <a:rPr lang="en-IE" sz="1600" dirty="0" smtClean="0">
                <a:latin typeface="Gill Sans MT" panose="020B0502020104020203" pitchFamily="34" charset="0"/>
              </a:rPr>
              <a:t>&amp; maintenance.</a:t>
            </a:r>
            <a:endParaRPr lang="en-IE" sz="1600" dirty="0">
              <a:latin typeface="Gill Sans MT" panose="020B0502020104020203" pitchFamily="34" charset="0"/>
            </a:endParaRPr>
          </a:p>
          <a:p>
            <a:pPr marL="450850" indent="-273050">
              <a:lnSpc>
                <a:spcPct val="100000"/>
              </a:lnSpc>
              <a:buFont typeface="+mj-lt"/>
              <a:buAutoNum type="alphaLcParenR"/>
              <a:tabLst>
                <a:tab pos="450850" algn="l"/>
                <a:tab pos="457200" algn="l"/>
              </a:tabLst>
            </a:pPr>
            <a:r>
              <a:rPr lang="en-IE" sz="1600" dirty="0" smtClean="0">
                <a:latin typeface="Gill Sans MT" panose="020B0502020104020203" pitchFamily="34" charset="0"/>
              </a:rPr>
              <a:t>Facilitate local </a:t>
            </a:r>
            <a:r>
              <a:rPr lang="en-IE" sz="1600" dirty="0">
                <a:latin typeface="Gill Sans MT" panose="020B0502020104020203" pitchFamily="34" charset="0"/>
              </a:rPr>
              <a:t>community to establish </a:t>
            </a:r>
            <a:r>
              <a:rPr lang="en-IE" sz="1600" dirty="0" smtClean="0">
                <a:latin typeface="Gill Sans MT" panose="020B0502020104020203" pitchFamily="34" charset="0"/>
              </a:rPr>
              <a:t>CBOs, </a:t>
            </a:r>
            <a:r>
              <a:rPr lang="en-IE" sz="1600" dirty="0">
                <a:latin typeface="Gill Sans MT" panose="020B0502020104020203" pitchFamily="34" charset="0"/>
              </a:rPr>
              <a:t>provide training </a:t>
            </a:r>
            <a:r>
              <a:rPr lang="en-IE" sz="1600" dirty="0" smtClean="0">
                <a:latin typeface="Gill Sans MT" panose="020B0502020104020203" pitchFamily="34" charset="0"/>
              </a:rPr>
              <a:t>in </a:t>
            </a:r>
            <a:r>
              <a:rPr lang="en-IE" sz="1600" dirty="0">
                <a:latin typeface="Gill Sans MT" panose="020B0502020104020203" pitchFamily="34" charset="0"/>
              </a:rPr>
              <a:t>supporting the road construction </a:t>
            </a:r>
            <a:r>
              <a:rPr lang="en-IE" sz="1600" dirty="0" smtClean="0">
                <a:latin typeface="Gill Sans MT" panose="020B0502020104020203" pitchFamily="34" charset="0"/>
              </a:rPr>
              <a:t>&amp; maintenance using PPP </a:t>
            </a:r>
            <a:r>
              <a:rPr lang="en-IE" sz="1600" dirty="0">
                <a:latin typeface="Gill Sans MT" panose="020B0502020104020203" pitchFamily="34" charset="0"/>
              </a:rPr>
              <a:t>concept rules and responsibilities.</a:t>
            </a:r>
          </a:p>
          <a:p>
            <a:pPr marL="450850" indent="-273050">
              <a:lnSpc>
                <a:spcPct val="100000"/>
              </a:lnSpc>
              <a:buFont typeface="+mj-lt"/>
              <a:buAutoNum type="alphaLcParenR"/>
              <a:tabLst>
                <a:tab pos="450850" algn="l"/>
                <a:tab pos="457200" algn="l"/>
              </a:tabLst>
            </a:pPr>
            <a:r>
              <a:rPr lang="en-IE" sz="1600" dirty="0" smtClean="0">
                <a:latin typeface="Gill Sans MT" panose="020B0502020104020203" pitchFamily="34" charset="0"/>
              </a:rPr>
              <a:t>Mobilize community &amp; groups &amp; start required works supporting road construction &amp; maintenance.</a:t>
            </a:r>
          </a:p>
          <a:p>
            <a:pPr marL="450850" indent="-273050">
              <a:lnSpc>
                <a:spcPct val="100000"/>
              </a:lnSpc>
              <a:buFont typeface="+mj-lt"/>
              <a:buAutoNum type="alphaLcParenR"/>
              <a:tabLst>
                <a:tab pos="450850" algn="l"/>
                <a:tab pos="457200" algn="l"/>
              </a:tabLst>
            </a:pPr>
            <a:r>
              <a:rPr lang="en-IE" sz="1600" dirty="0" smtClean="0">
                <a:latin typeface="Gill Sans MT" panose="020B0502020104020203" pitchFamily="34" charset="0"/>
              </a:rPr>
              <a:t>Negotiation with communities to form a consensus on the proposed road alignment for implementation if and when there are issues and/or complaints.</a:t>
            </a:r>
          </a:p>
          <a:p>
            <a:pPr marL="450850" indent="-273050">
              <a:lnSpc>
                <a:spcPct val="100000"/>
              </a:lnSpc>
              <a:buFont typeface="+mj-lt"/>
              <a:buAutoNum type="alphaLcParenR"/>
              <a:tabLst>
                <a:tab pos="450850" algn="l"/>
                <a:tab pos="457200" algn="l"/>
              </a:tabLst>
            </a:pPr>
            <a:r>
              <a:rPr lang="en-IE" sz="1600" dirty="0" smtClean="0">
                <a:latin typeface="Gill Sans MT" panose="020B0502020104020203" pitchFamily="34" charset="0"/>
              </a:rPr>
              <a:t>Build M&amp;E mechanism </a:t>
            </a:r>
            <a:r>
              <a:rPr lang="en-IE" sz="1600" dirty="0">
                <a:latin typeface="Gill Sans MT" panose="020B0502020104020203" pitchFamily="34" charset="0"/>
              </a:rPr>
              <a:t>to ensure assessment </a:t>
            </a:r>
            <a:r>
              <a:rPr lang="en-IE" sz="1600" dirty="0" smtClean="0">
                <a:latin typeface="Gill Sans MT" panose="020B0502020104020203" pitchFamily="34" charset="0"/>
              </a:rPr>
              <a:t>&amp; measurement </a:t>
            </a:r>
            <a:r>
              <a:rPr lang="en-IE" sz="1600" dirty="0">
                <a:latin typeface="Gill Sans MT" panose="020B0502020104020203" pitchFamily="34" charset="0"/>
              </a:rPr>
              <a:t>of </a:t>
            </a:r>
            <a:r>
              <a:rPr lang="en-IE" sz="1600" dirty="0" smtClean="0">
                <a:latin typeface="Gill Sans MT" panose="020B0502020104020203" pitchFamily="34" charset="0"/>
              </a:rPr>
              <a:t>community </a:t>
            </a:r>
            <a:r>
              <a:rPr lang="en-IE" sz="1600" dirty="0">
                <a:latin typeface="Gill Sans MT" panose="020B0502020104020203" pitchFamily="34" charset="0"/>
              </a:rPr>
              <a:t>awareness </a:t>
            </a:r>
            <a:r>
              <a:rPr lang="en-IE" sz="1600" dirty="0" smtClean="0">
                <a:latin typeface="Gill Sans MT" panose="020B0502020104020203" pitchFamily="34" charset="0"/>
              </a:rPr>
              <a:t>&amp; participation</a:t>
            </a:r>
            <a:endParaRPr lang="en-IE" sz="1600" dirty="0">
              <a:latin typeface="Gill Sans MT" panose="020B0502020104020203" pitchFamily="34" charset="0"/>
            </a:endParaRPr>
          </a:p>
          <a:p>
            <a:pPr>
              <a:lnSpc>
                <a:spcPct val="100000"/>
              </a:lnSpc>
              <a:tabLst>
                <a:tab pos="457200" algn="l"/>
              </a:tabLst>
            </a:pPr>
            <a:endParaRPr lang="en-US" sz="800" dirty="0" smtClean="0">
              <a:latin typeface="Gill Sans MT" panose="020B0502020104020203" pitchFamily="34" charset="0"/>
            </a:endParaRPr>
          </a:p>
        </p:txBody>
      </p:sp>
      <p:sp>
        <p:nvSpPr>
          <p:cNvPr id="10" name="Text Placeholder 9"/>
          <p:cNvSpPr>
            <a:spLocks noGrp="1"/>
          </p:cNvSpPr>
          <p:nvPr>
            <p:ph type="body" sz="quarter" idx="11"/>
          </p:nvPr>
        </p:nvSpPr>
        <p:spPr>
          <a:xfrm>
            <a:off x="1406900" y="6119596"/>
            <a:ext cx="2949076" cy="358775"/>
          </a:xfrm>
        </p:spPr>
        <p:txBody>
          <a:bodyPr/>
          <a:lstStyle/>
          <a:p>
            <a:r>
              <a:rPr lang="en-US" dirty="0" smtClean="0">
                <a:latin typeface="Gill Sans MT" panose="020B0502020104020203" pitchFamily="34" charset="0"/>
              </a:rPr>
              <a:t>A  Presentation to 06</a:t>
            </a:r>
            <a:r>
              <a:rPr lang="en-US" baseline="30000" dirty="0" smtClean="0">
                <a:latin typeface="Gill Sans MT" panose="020B0502020104020203" pitchFamily="34" charset="0"/>
              </a:rPr>
              <a:t>th</a:t>
            </a:r>
            <a:r>
              <a:rPr lang="en-US" dirty="0" smtClean="0">
                <a:latin typeface="Gill Sans MT" panose="020B0502020104020203" pitchFamily="34" charset="0"/>
              </a:rPr>
              <a:t> QRM – April 2016</a:t>
            </a:r>
            <a:endParaRPr lang="en-US" dirty="0">
              <a:latin typeface="Gill Sans MT" panose="020B0502020104020203" pitchFamily="34" charset="0"/>
            </a:endParaRPr>
          </a:p>
        </p:txBody>
      </p:sp>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3" y="5887936"/>
            <a:ext cx="1224136" cy="82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1960" y="6027521"/>
            <a:ext cx="20907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19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Gill Sans MT" panose="020B0502020104020203" pitchFamily="34" charset="0"/>
              </a:rPr>
              <a:t>Last quarters achievements: </a:t>
            </a:r>
          </a:p>
        </p:txBody>
      </p:sp>
      <p:sp>
        <p:nvSpPr>
          <p:cNvPr id="3" name="Text Placeholder 2"/>
          <p:cNvSpPr>
            <a:spLocks noGrp="1"/>
          </p:cNvSpPr>
          <p:nvPr>
            <p:ph type="body" sz="quarter" idx="10"/>
          </p:nvPr>
        </p:nvSpPr>
        <p:spPr>
          <a:xfrm>
            <a:off x="323528" y="1484784"/>
            <a:ext cx="8640960" cy="4320480"/>
          </a:xfrm>
        </p:spPr>
        <p:txBody>
          <a:bodyPr/>
          <a:lstStyle/>
          <a:p>
            <a:pPr marL="457200" indent="-457200">
              <a:lnSpc>
                <a:spcPct val="100000"/>
              </a:lnSpc>
              <a:buFont typeface="Wingdings" panose="05000000000000000000" pitchFamily="2" charset="2"/>
              <a:buChar char="ü"/>
              <a:tabLst>
                <a:tab pos="457200" algn="l"/>
              </a:tabLst>
            </a:pPr>
            <a:endParaRPr lang="en-GB" dirty="0" smtClean="0">
              <a:latin typeface="Gill Sans MT" panose="020B0502020104020203" pitchFamily="34" charset="0"/>
            </a:endParaRPr>
          </a:p>
          <a:p>
            <a:pPr marL="457200" indent="-457200">
              <a:lnSpc>
                <a:spcPct val="100000"/>
              </a:lnSpc>
              <a:buAutoNum type="arabicPeriod"/>
              <a:tabLst>
                <a:tab pos="457200" algn="l"/>
              </a:tabLst>
            </a:pPr>
            <a:r>
              <a:rPr lang="en-GB" b="1" u="sng" dirty="0" smtClean="0">
                <a:latin typeface="Gill Sans MT" panose="020B0502020104020203" pitchFamily="34" charset="0"/>
              </a:rPr>
              <a:t>Selection of support staff </a:t>
            </a:r>
          </a:p>
          <a:p>
            <a:pPr marL="723900" indent="-273050">
              <a:lnSpc>
                <a:spcPct val="100000"/>
              </a:lnSpc>
              <a:buFont typeface="Wingdings" panose="05000000000000000000" pitchFamily="2" charset="2"/>
              <a:buChar char="ü"/>
              <a:tabLst>
                <a:tab pos="723900" algn="l"/>
              </a:tabLst>
            </a:pPr>
            <a:r>
              <a:rPr lang="en-GB" sz="1800" dirty="0" smtClean="0">
                <a:latin typeface="Gill Sans MT" panose="020B0502020104020203" pitchFamily="34" charset="0"/>
              </a:rPr>
              <a:t>CWW worked with the 03 Payam administrators to select 18 community members to support the UNOPS team to help in road marking and traffic counting.  </a:t>
            </a:r>
          </a:p>
          <a:p>
            <a:pPr marL="723900" indent="-273050">
              <a:lnSpc>
                <a:spcPct val="100000"/>
              </a:lnSpc>
              <a:buFont typeface="Wingdings" panose="05000000000000000000" pitchFamily="2" charset="2"/>
              <a:buChar char="ü"/>
              <a:tabLst>
                <a:tab pos="723900" algn="l"/>
              </a:tabLst>
            </a:pPr>
            <a:r>
              <a:rPr lang="en-GB" sz="1800" dirty="0" smtClean="0">
                <a:latin typeface="Gill Sans MT" panose="020B0502020104020203" pitchFamily="34" charset="0"/>
              </a:rPr>
              <a:t>To avoid conflict, each Payam where the road passes was represented to ensure none of the communities felt left out. </a:t>
            </a:r>
          </a:p>
          <a:p>
            <a:pPr marL="450850">
              <a:lnSpc>
                <a:spcPct val="100000"/>
              </a:lnSpc>
              <a:tabLst>
                <a:tab pos="723900" algn="l"/>
              </a:tabLst>
            </a:pPr>
            <a:endParaRPr lang="en-GB" sz="1800" dirty="0">
              <a:latin typeface="Gill Sans MT" panose="020B0502020104020203" pitchFamily="34" charset="0"/>
            </a:endParaRPr>
          </a:p>
          <a:p>
            <a:pPr>
              <a:lnSpc>
                <a:spcPct val="100000"/>
              </a:lnSpc>
              <a:tabLst>
                <a:tab pos="457200" algn="l"/>
              </a:tabLst>
            </a:pPr>
            <a:r>
              <a:rPr lang="en-GB" dirty="0" smtClean="0">
                <a:latin typeface="Gill Sans MT" panose="020B0502020104020203" pitchFamily="34" charset="0"/>
              </a:rPr>
              <a:t>2.	</a:t>
            </a:r>
            <a:r>
              <a:rPr lang="en-GB" b="1" u="sng" dirty="0" smtClean="0">
                <a:latin typeface="Gill Sans MT" panose="020B0502020104020203" pitchFamily="34" charset="0"/>
              </a:rPr>
              <a:t>Road </a:t>
            </a:r>
            <a:r>
              <a:rPr lang="en-GB" b="1" u="sng" dirty="0">
                <a:latin typeface="Gill Sans MT" panose="020B0502020104020203" pitchFamily="34" charset="0"/>
              </a:rPr>
              <a:t>Alignment negotiations </a:t>
            </a:r>
          </a:p>
          <a:p>
            <a:pPr marL="723900" lvl="1" indent="-238125">
              <a:lnSpc>
                <a:spcPct val="100000"/>
              </a:lnSpc>
              <a:buFont typeface="Wingdings" panose="05000000000000000000" pitchFamily="2" charset="2"/>
              <a:buChar char="ü"/>
              <a:tabLst>
                <a:tab pos="723900" algn="l"/>
              </a:tabLst>
            </a:pPr>
            <a:r>
              <a:rPr lang="en-GB" dirty="0" smtClean="0">
                <a:latin typeface="Gill Sans MT" panose="020B0502020104020203" pitchFamily="34" charset="0"/>
              </a:rPr>
              <a:t>On marking the final road design, certain points selected by the community had been changed due to the topography of the land &amp; this affected a number of HHs</a:t>
            </a:r>
          </a:p>
          <a:p>
            <a:pPr marL="723900" lvl="1" indent="-238125">
              <a:lnSpc>
                <a:spcPct val="100000"/>
              </a:lnSpc>
              <a:buFont typeface="Wingdings" panose="05000000000000000000" pitchFamily="2" charset="2"/>
              <a:buChar char="ü"/>
              <a:tabLst>
                <a:tab pos="723900" algn="l"/>
              </a:tabLst>
            </a:pPr>
            <a:r>
              <a:rPr lang="en-GB" dirty="0" smtClean="0">
                <a:latin typeface="Gill Sans MT" panose="020B0502020104020203" pitchFamily="34" charset="0"/>
              </a:rPr>
              <a:t>To address these changes, CWW &amp; UNOPS held community meetings to explain why the changes &amp; to agree on the possible new points </a:t>
            </a:r>
          </a:p>
          <a:p>
            <a:pPr marL="723900" lvl="1" indent="-238125">
              <a:lnSpc>
                <a:spcPct val="100000"/>
              </a:lnSpc>
              <a:buFont typeface="Wingdings" panose="05000000000000000000" pitchFamily="2" charset="2"/>
              <a:buChar char="ü"/>
              <a:tabLst>
                <a:tab pos="723900" algn="l"/>
              </a:tabLst>
            </a:pPr>
            <a:r>
              <a:rPr lang="en-GB" dirty="0" smtClean="0">
                <a:latin typeface="Gill Sans MT" panose="020B0502020104020203" pitchFamily="34" charset="0"/>
              </a:rPr>
              <a:t>Agreements were reached &amp; road alignment agreement signed by the affected HHs</a:t>
            </a:r>
          </a:p>
          <a:p>
            <a:pPr>
              <a:lnSpc>
                <a:spcPct val="100000"/>
              </a:lnSpc>
              <a:tabLst>
                <a:tab pos="457200" algn="l"/>
              </a:tabLst>
            </a:pPr>
            <a:endParaRPr lang="en-GB" u="sng" dirty="0" smtClean="0">
              <a:latin typeface="Gill Sans MT" panose="020B0502020104020203" pitchFamily="34" charset="0"/>
            </a:endParaRPr>
          </a:p>
          <a:p>
            <a:pPr>
              <a:lnSpc>
                <a:spcPct val="100000"/>
              </a:lnSpc>
              <a:tabLst>
                <a:tab pos="457200" algn="l"/>
              </a:tabLst>
            </a:pPr>
            <a:endParaRPr lang="en-GB" dirty="0">
              <a:latin typeface="Gill Sans MT" panose="020B0502020104020203" pitchFamily="34" charset="0"/>
            </a:endParaRPr>
          </a:p>
        </p:txBody>
      </p:sp>
      <p:sp>
        <p:nvSpPr>
          <p:cNvPr id="10" name="Text Placeholder 9"/>
          <p:cNvSpPr>
            <a:spLocks noGrp="1"/>
          </p:cNvSpPr>
          <p:nvPr>
            <p:ph type="body" sz="quarter" idx="11"/>
          </p:nvPr>
        </p:nvSpPr>
        <p:spPr>
          <a:xfrm>
            <a:off x="1644328" y="6094623"/>
            <a:ext cx="2926878"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5830504"/>
            <a:ext cx="1320800" cy="88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1206" y="6002548"/>
            <a:ext cx="20907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955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Gill Sans MT" panose="020B0502020104020203" pitchFamily="34" charset="0"/>
              </a:rPr>
              <a:t>Last quarters achievements: </a:t>
            </a:r>
          </a:p>
        </p:txBody>
      </p:sp>
      <p:sp>
        <p:nvSpPr>
          <p:cNvPr id="3" name="Text Placeholder 2"/>
          <p:cNvSpPr>
            <a:spLocks noGrp="1"/>
          </p:cNvSpPr>
          <p:nvPr>
            <p:ph type="body" sz="quarter" idx="10"/>
          </p:nvPr>
        </p:nvSpPr>
        <p:spPr>
          <a:xfrm>
            <a:off x="323528" y="1484784"/>
            <a:ext cx="8640960" cy="4320480"/>
          </a:xfrm>
        </p:spPr>
        <p:txBody>
          <a:bodyPr/>
          <a:lstStyle/>
          <a:p>
            <a:pPr marL="457200" indent="-457200">
              <a:lnSpc>
                <a:spcPct val="100000"/>
              </a:lnSpc>
              <a:buAutoNum type="arabicPeriod" startAt="3"/>
              <a:tabLst>
                <a:tab pos="457200" algn="l"/>
              </a:tabLst>
            </a:pPr>
            <a:r>
              <a:rPr lang="en-GB" b="1" u="sng" dirty="0" smtClean="0">
                <a:latin typeface="Gill Sans MT" panose="020B0502020104020203" pitchFamily="34" charset="0"/>
              </a:rPr>
              <a:t>Selection</a:t>
            </a:r>
            <a:r>
              <a:rPr lang="en-GB" u="sng" dirty="0" smtClean="0">
                <a:latin typeface="Gill Sans MT" panose="020B0502020104020203" pitchFamily="34" charset="0"/>
              </a:rPr>
              <a:t> of trainees for technical training on road maintenance </a:t>
            </a:r>
          </a:p>
          <a:p>
            <a:pPr marL="723900" indent="-273050">
              <a:lnSpc>
                <a:spcPct val="100000"/>
              </a:lnSpc>
              <a:buFont typeface="Wingdings" panose="05000000000000000000" pitchFamily="2" charset="2"/>
              <a:buChar char="ü"/>
            </a:pPr>
            <a:r>
              <a:rPr lang="en-GB" dirty="0" smtClean="0">
                <a:latin typeface="Gill Sans MT" panose="020B0502020104020203" pitchFamily="34" charset="0"/>
              </a:rPr>
              <a:t>Written tests on simple arithmetic were administered to select the trainees for the technical training on road maintenance </a:t>
            </a:r>
          </a:p>
          <a:p>
            <a:pPr marL="723900" indent="-273050">
              <a:lnSpc>
                <a:spcPct val="100000"/>
              </a:lnSpc>
              <a:buFont typeface="Wingdings" panose="05000000000000000000" pitchFamily="2" charset="2"/>
              <a:buChar char="ü"/>
            </a:pPr>
            <a:r>
              <a:rPr lang="en-GB" dirty="0" smtClean="0">
                <a:latin typeface="Gill Sans MT" panose="020B0502020104020203" pitchFamily="34" charset="0"/>
              </a:rPr>
              <a:t>Over 100 candidates (Female – 15) drawn from the 03 payams covered by the road were tested &amp; 07 participants selected. </a:t>
            </a:r>
          </a:p>
          <a:p>
            <a:pPr marL="723900" indent="-273050">
              <a:lnSpc>
                <a:spcPct val="100000"/>
              </a:lnSpc>
              <a:buFont typeface="Wingdings" panose="05000000000000000000" pitchFamily="2" charset="2"/>
              <a:buChar char="ü"/>
            </a:pPr>
            <a:endParaRPr lang="en-GB" dirty="0">
              <a:latin typeface="Gill Sans MT" panose="020B0502020104020203" pitchFamily="34" charset="0"/>
            </a:endParaRPr>
          </a:p>
          <a:p>
            <a:pPr marL="723900" indent="-273050">
              <a:lnSpc>
                <a:spcPct val="100000"/>
              </a:lnSpc>
              <a:buFont typeface="Wingdings" panose="05000000000000000000" pitchFamily="2" charset="2"/>
              <a:buChar char="ü"/>
            </a:pPr>
            <a:endParaRPr lang="en-GB" dirty="0" smtClean="0">
              <a:latin typeface="Gill Sans MT" panose="020B0502020104020203" pitchFamily="34" charset="0"/>
            </a:endParaRPr>
          </a:p>
          <a:p>
            <a:pPr marL="723900" indent="-273050">
              <a:lnSpc>
                <a:spcPct val="100000"/>
              </a:lnSpc>
              <a:buFont typeface="Wingdings" panose="05000000000000000000" pitchFamily="2" charset="2"/>
              <a:buChar char="ü"/>
            </a:pPr>
            <a:endParaRPr lang="en-GB" dirty="0">
              <a:latin typeface="Gill Sans MT" panose="020B0502020104020203" pitchFamily="34" charset="0"/>
            </a:endParaRPr>
          </a:p>
          <a:p>
            <a:pPr marL="723900" indent="-273050">
              <a:lnSpc>
                <a:spcPct val="100000"/>
              </a:lnSpc>
              <a:buFont typeface="Wingdings" panose="05000000000000000000" pitchFamily="2" charset="2"/>
              <a:buChar char="ü"/>
            </a:pPr>
            <a:endParaRPr lang="en-GB" dirty="0" smtClean="0">
              <a:latin typeface="Gill Sans MT" panose="020B0502020104020203" pitchFamily="34" charset="0"/>
            </a:endParaRPr>
          </a:p>
          <a:p>
            <a:pPr marL="723900" indent="-273050">
              <a:lnSpc>
                <a:spcPct val="100000"/>
              </a:lnSpc>
              <a:buFont typeface="Wingdings" panose="05000000000000000000" pitchFamily="2" charset="2"/>
              <a:buChar char="ü"/>
            </a:pPr>
            <a:endParaRPr lang="en-GB" dirty="0">
              <a:latin typeface="Gill Sans MT" panose="020B0502020104020203" pitchFamily="34" charset="0"/>
            </a:endParaRPr>
          </a:p>
          <a:p>
            <a:pPr marL="723900" indent="-273050">
              <a:lnSpc>
                <a:spcPct val="100000"/>
              </a:lnSpc>
              <a:buFont typeface="Wingdings" panose="05000000000000000000" pitchFamily="2" charset="2"/>
              <a:buChar char="ü"/>
            </a:pPr>
            <a:endParaRPr lang="en-GB" dirty="0" smtClean="0">
              <a:latin typeface="Gill Sans MT" panose="020B0502020104020203" pitchFamily="34" charset="0"/>
            </a:endParaRPr>
          </a:p>
          <a:p>
            <a:pPr marL="723900" indent="-273050">
              <a:lnSpc>
                <a:spcPct val="100000"/>
              </a:lnSpc>
              <a:buFont typeface="Wingdings" panose="05000000000000000000" pitchFamily="2" charset="2"/>
              <a:buChar char="ü"/>
            </a:pPr>
            <a:endParaRPr lang="en-GB" dirty="0" smtClean="0">
              <a:latin typeface="Gill Sans MT" panose="020B0502020104020203" pitchFamily="34" charset="0"/>
            </a:endParaRPr>
          </a:p>
          <a:p>
            <a:pPr marL="457200" indent="-457200">
              <a:lnSpc>
                <a:spcPct val="100000"/>
              </a:lnSpc>
              <a:buAutoNum type="arabicPeriod" startAt="3"/>
              <a:tabLst>
                <a:tab pos="457200" algn="l"/>
              </a:tabLst>
            </a:pPr>
            <a:endParaRPr lang="en-GB" u="sng" dirty="0" smtClean="0">
              <a:latin typeface="Gill Sans MT" panose="020B0502020104020203" pitchFamily="34" charset="0"/>
            </a:endParaRPr>
          </a:p>
          <a:p>
            <a:pPr>
              <a:lnSpc>
                <a:spcPct val="100000"/>
              </a:lnSpc>
              <a:tabLst>
                <a:tab pos="457200" algn="l"/>
              </a:tabLst>
            </a:pPr>
            <a:endParaRPr lang="en-GB" dirty="0">
              <a:latin typeface="Gill Sans MT" panose="020B0502020104020203" pitchFamily="34" charset="0"/>
            </a:endParaRPr>
          </a:p>
        </p:txBody>
      </p:sp>
      <p:sp>
        <p:nvSpPr>
          <p:cNvPr id="10" name="Text Placeholder 9"/>
          <p:cNvSpPr>
            <a:spLocks noGrp="1"/>
          </p:cNvSpPr>
          <p:nvPr>
            <p:ph type="body" sz="quarter" idx="11"/>
          </p:nvPr>
        </p:nvSpPr>
        <p:spPr>
          <a:xfrm>
            <a:off x="1619560" y="6159662"/>
            <a:ext cx="3277728"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descr="C:\Users\aweil.fim\Desktop\4tos\DSC01372.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5616" y="3212976"/>
            <a:ext cx="3024336" cy="2232248"/>
          </a:xfrm>
          <a:prstGeom prst="rect">
            <a:avLst/>
          </a:prstGeom>
          <a:noFill/>
          <a:ln>
            <a:noFill/>
          </a:ln>
        </p:spPr>
      </p:pic>
      <p:sp>
        <p:nvSpPr>
          <p:cNvPr id="4" name="TextBox 3"/>
          <p:cNvSpPr txBox="1"/>
          <p:nvPr/>
        </p:nvSpPr>
        <p:spPr>
          <a:xfrm>
            <a:off x="1115616" y="5569843"/>
            <a:ext cx="3506088" cy="276999"/>
          </a:xfrm>
          <a:prstGeom prst="rect">
            <a:avLst/>
          </a:prstGeom>
          <a:noFill/>
        </p:spPr>
        <p:txBody>
          <a:bodyPr wrap="none" rtlCol="0">
            <a:spAutoFit/>
          </a:bodyPr>
          <a:lstStyle/>
          <a:p>
            <a:r>
              <a:rPr lang="en-US" sz="1200" dirty="0" smtClean="0">
                <a:latin typeface="Gill Sans MT" panose="020B0502020104020203" pitchFamily="34" charset="0"/>
              </a:rPr>
              <a:t>Candidates for technical training undertaking the test</a:t>
            </a:r>
            <a:endParaRPr lang="en-IE" sz="1200" dirty="0">
              <a:latin typeface="Gill Sans MT" panose="020B0502020104020203" pitchFamily="34" charset="0"/>
            </a:endParaRPr>
          </a:p>
        </p:txBody>
      </p:sp>
      <p:pic>
        <p:nvPicPr>
          <p:cNvPr id="2457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528" y="5839593"/>
            <a:ext cx="1320336" cy="88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98696" y="6083200"/>
            <a:ext cx="20907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077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Gill Sans MT" panose="020B0502020104020203" pitchFamily="34" charset="0"/>
              </a:rPr>
              <a:t>Last quarters achievements: </a:t>
            </a:r>
          </a:p>
        </p:txBody>
      </p:sp>
      <p:sp>
        <p:nvSpPr>
          <p:cNvPr id="3" name="Text Placeholder 2"/>
          <p:cNvSpPr>
            <a:spLocks noGrp="1"/>
          </p:cNvSpPr>
          <p:nvPr>
            <p:ph type="body" sz="quarter" idx="10"/>
          </p:nvPr>
        </p:nvSpPr>
        <p:spPr>
          <a:xfrm>
            <a:off x="323528" y="1484784"/>
            <a:ext cx="8640960" cy="4320480"/>
          </a:xfrm>
        </p:spPr>
        <p:txBody>
          <a:bodyPr/>
          <a:lstStyle/>
          <a:p>
            <a:pPr marL="457200" indent="-457200">
              <a:lnSpc>
                <a:spcPct val="100000"/>
              </a:lnSpc>
              <a:buAutoNum type="arabicPeriod" startAt="4"/>
              <a:tabLst>
                <a:tab pos="457200" algn="l"/>
              </a:tabLst>
            </a:pPr>
            <a:r>
              <a:rPr lang="en-GB" u="sng" dirty="0" smtClean="0">
                <a:latin typeface="Gill Sans MT" panose="020B0502020104020203" pitchFamily="34" charset="0"/>
              </a:rPr>
              <a:t>Capacity building activities </a:t>
            </a:r>
          </a:p>
          <a:p>
            <a:pPr marL="723900" indent="-273050">
              <a:lnSpc>
                <a:spcPct val="100000"/>
              </a:lnSpc>
              <a:buFont typeface="Wingdings" panose="05000000000000000000" pitchFamily="2" charset="2"/>
              <a:buChar char="ü"/>
              <a:tabLst>
                <a:tab pos="723900" algn="l"/>
              </a:tabLst>
            </a:pPr>
            <a:r>
              <a:rPr lang="en-GB" dirty="0" smtClean="0">
                <a:latin typeface="Gill Sans MT" panose="020B0502020104020203" pitchFamily="34" charset="0"/>
              </a:rPr>
              <a:t>Sectional road committees &amp; central management committees received leadership skills training </a:t>
            </a:r>
          </a:p>
          <a:p>
            <a:pPr marL="723900" indent="-273050">
              <a:lnSpc>
                <a:spcPct val="100000"/>
              </a:lnSpc>
              <a:buFont typeface="Wingdings" panose="05000000000000000000" pitchFamily="2" charset="2"/>
              <a:buChar char="ü"/>
              <a:tabLst>
                <a:tab pos="723900" algn="l"/>
              </a:tabLst>
            </a:pPr>
            <a:r>
              <a:rPr lang="en-GB" dirty="0" smtClean="0">
                <a:latin typeface="Gill Sans MT" panose="020B0502020104020203" pitchFamily="34" charset="0"/>
              </a:rPr>
              <a:t>115 participants received the training </a:t>
            </a:r>
          </a:p>
          <a:p>
            <a:pPr marL="723900" indent="-273050">
              <a:lnSpc>
                <a:spcPct val="100000"/>
              </a:lnSpc>
              <a:buFont typeface="Wingdings" panose="05000000000000000000" pitchFamily="2" charset="2"/>
              <a:buChar char="ü"/>
              <a:tabLst>
                <a:tab pos="723900" algn="l"/>
              </a:tabLst>
            </a:pPr>
            <a:endParaRPr lang="en-GB" dirty="0">
              <a:latin typeface="Gill Sans MT" panose="020B0502020104020203" pitchFamily="34" charset="0"/>
            </a:endParaRPr>
          </a:p>
          <a:p>
            <a:pPr marL="723900" indent="-273050">
              <a:lnSpc>
                <a:spcPct val="100000"/>
              </a:lnSpc>
              <a:buFont typeface="Wingdings" panose="05000000000000000000" pitchFamily="2" charset="2"/>
              <a:buChar char="ü"/>
              <a:tabLst>
                <a:tab pos="723900" algn="l"/>
              </a:tabLst>
            </a:pPr>
            <a:endParaRPr lang="en-GB" dirty="0" smtClean="0">
              <a:latin typeface="Gill Sans MT" panose="020B0502020104020203" pitchFamily="34" charset="0"/>
            </a:endParaRPr>
          </a:p>
          <a:p>
            <a:pPr marL="723900" indent="-273050">
              <a:lnSpc>
                <a:spcPct val="100000"/>
              </a:lnSpc>
              <a:buFont typeface="Wingdings" panose="05000000000000000000" pitchFamily="2" charset="2"/>
              <a:buChar char="ü"/>
              <a:tabLst>
                <a:tab pos="723900" algn="l"/>
              </a:tabLst>
            </a:pPr>
            <a:endParaRPr lang="en-GB" dirty="0">
              <a:latin typeface="Gill Sans MT" panose="020B0502020104020203" pitchFamily="34" charset="0"/>
            </a:endParaRPr>
          </a:p>
          <a:p>
            <a:pPr marL="723900" indent="-273050">
              <a:lnSpc>
                <a:spcPct val="100000"/>
              </a:lnSpc>
              <a:buFont typeface="Wingdings" panose="05000000000000000000" pitchFamily="2" charset="2"/>
              <a:buChar char="ü"/>
              <a:tabLst>
                <a:tab pos="723900" algn="l"/>
              </a:tabLst>
            </a:pPr>
            <a:endParaRPr lang="en-GB" dirty="0" smtClean="0">
              <a:latin typeface="Gill Sans MT" panose="020B0502020104020203" pitchFamily="34" charset="0"/>
            </a:endParaRPr>
          </a:p>
          <a:p>
            <a:pPr marL="723900" indent="-273050">
              <a:lnSpc>
                <a:spcPct val="100000"/>
              </a:lnSpc>
              <a:buFont typeface="Wingdings" panose="05000000000000000000" pitchFamily="2" charset="2"/>
              <a:buChar char="ü"/>
              <a:tabLst>
                <a:tab pos="723900" algn="l"/>
              </a:tabLst>
            </a:pPr>
            <a:endParaRPr lang="en-GB" dirty="0">
              <a:latin typeface="Gill Sans MT" panose="020B0502020104020203" pitchFamily="34" charset="0"/>
            </a:endParaRPr>
          </a:p>
          <a:p>
            <a:pPr marL="723900" indent="-273050">
              <a:lnSpc>
                <a:spcPct val="100000"/>
              </a:lnSpc>
              <a:buFont typeface="Wingdings" panose="05000000000000000000" pitchFamily="2" charset="2"/>
              <a:buChar char="ü"/>
              <a:tabLst>
                <a:tab pos="723900" algn="l"/>
              </a:tabLst>
            </a:pPr>
            <a:r>
              <a:rPr lang="en-GB" dirty="0" smtClean="0">
                <a:latin typeface="Gill Sans MT" panose="020B0502020104020203" pitchFamily="34" charset="0"/>
              </a:rPr>
              <a:t>Other training undertaken:</a:t>
            </a:r>
          </a:p>
          <a:p>
            <a:pPr marL="1209900" lvl="1" indent="-273050">
              <a:lnSpc>
                <a:spcPct val="100000"/>
              </a:lnSpc>
              <a:buFont typeface="Wingdings" panose="05000000000000000000" pitchFamily="2" charset="2"/>
              <a:buChar char="ü"/>
              <a:tabLst>
                <a:tab pos="723900" algn="l"/>
              </a:tabLst>
            </a:pPr>
            <a:r>
              <a:rPr lang="en-GB" dirty="0" smtClean="0">
                <a:latin typeface="Gill Sans MT" panose="020B0502020104020203" pitchFamily="34" charset="0"/>
              </a:rPr>
              <a:t>Road safety awareness</a:t>
            </a:r>
          </a:p>
          <a:p>
            <a:pPr marL="723900" indent="-273050">
              <a:lnSpc>
                <a:spcPct val="100000"/>
              </a:lnSpc>
              <a:buFont typeface="Wingdings" panose="05000000000000000000" pitchFamily="2" charset="2"/>
              <a:buChar char="ü"/>
              <a:tabLst>
                <a:tab pos="723900" algn="l"/>
              </a:tabLst>
            </a:pPr>
            <a:endParaRPr lang="en-GB" dirty="0">
              <a:latin typeface="Gill Sans MT" panose="020B0502020104020203" pitchFamily="34" charset="0"/>
            </a:endParaRPr>
          </a:p>
          <a:p>
            <a:pPr marL="723900" indent="-273050">
              <a:lnSpc>
                <a:spcPct val="100000"/>
              </a:lnSpc>
              <a:buFont typeface="Wingdings" panose="05000000000000000000" pitchFamily="2" charset="2"/>
              <a:buChar char="ü"/>
              <a:tabLst>
                <a:tab pos="723900" algn="l"/>
              </a:tabLst>
            </a:pPr>
            <a:endParaRPr lang="en-GB" dirty="0" smtClean="0">
              <a:latin typeface="Gill Sans MT" panose="020B0502020104020203" pitchFamily="34" charset="0"/>
            </a:endParaRPr>
          </a:p>
          <a:p>
            <a:pPr marL="723900" indent="-273050">
              <a:lnSpc>
                <a:spcPct val="100000"/>
              </a:lnSpc>
              <a:buFont typeface="Wingdings" panose="05000000000000000000" pitchFamily="2" charset="2"/>
              <a:buChar char="ü"/>
              <a:tabLst>
                <a:tab pos="723900" algn="l"/>
              </a:tabLst>
            </a:pPr>
            <a:endParaRPr lang="en-GB" dirty="0" smtClean="0">
              <a:latin typeface="Gill Sans MT" panose="020B0502020104020203" pitchFamily="34" charset="0"/>
            </a:endParaRPr>
          </a:p>
          <a:p>
            <a:pPr>
              <a:lnSpc>
                <a:spcPct val="100000"/>
              </a:lnSpc>
              <a:tabLst>
                <a:tab pos="457200" algn="l"/>
              </a:tabLst>
            </a:pPr>
            <a:endParaRPr lang="en-GB" dirty="0">
              <a:latin typeface="Gill Sans MT" panose="020B0502020104020203" pitchFamily="34" charset="0"/>
            </a:endParaRPr>
          </a:p>
        </p:txBody>
      </p:sp>
      <p:sp>
        <p:nvSpPr>
          <p:cNvPr id="10" name="Text Placeholder 9"/>
          <p:cNvSpPr>
            <a:spLocks noGrp="1"/>
          </p:cNvSpPr>
          <p:nvPr>
            <p:ph type="body" sz="quarter" idx="11"/>
          </p:nvPr>
        </p:nvSpPr>
        <p:spPr>
          <a:xfrm>
            <a:off x="1684535" y="6190741"/>
            <a:ext cx="2969393"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85289949"/>
              </p:ext>
            </p:extLst>
          </p:nvPr>
        </p:nvGraphicFramePr>
        <p:xfrm>
          <a:off x="852736" y="2852936"/>
          <a:ext cx="4176464" cy="1261872"/>
        </p:xfrm>
        <a:graphic>
          <a:graphicData uri="http://schemas.openxmlformats.org/drawingml/2006/table">
            <a:tbl>
              <a:tblPr firstRow="1" firstCol="1" bandRow="1">
                <a:tableStyleId>{5C22544A-7EE6-4342-B048-85BDC9FD1C3A}</a:tableStyleId>
              </a:tblPr>
              <a:tblGrid>
                <a:gridCol w="337063"/>
                <a:gridCol w="1437450"/>
                <a:gridCol w="455356"/>
                <a:gridCol w="591410"/>
                <a:gridCol w="1355185"/>
              </a:tblGrid>
              <a:tr h="182880">
                <a:tc rowSpan="2">
                  <a:txBody>
                    <a:bodyPr/>
                    <a:lstStyle/>
                    <a:p>
                      <a:pPr>
                        <a:lnSpc>
                          <a:spcPct val="115000"/>
                        </a:lnSpc>
                        <a:spcAft>
                          <a:spcPts val="0"/>
                        </a:spcAft>
                      </a:pPr>
                      <a:r>
                        <a:rPr lang="en-IE" sz="1200" dirty="0" smtClean="0">
                          <a:effectLst/>
                          <a:latin typeface="Gill Sans MT" panose="020B0502020104020203" pitchFamily="34" charset="0"/>
                        </a:rPr>
                        <a:t>#</a:t>
                      </a:r>
                      <a:endParaRPr lang="en-IE" sz="1200" dirty="0">
                        <a:effectLst/>
                        <a:latin typeface="Gill Sans MT" panose="020B0502020104020203" pitchFamily="34" charset="0"/>
                        <a:ea typeface="Calibri"/>
                        <a:cs typeface="Times New Roman"/>
                      </a:endParaRPr>
                    </a:p>
                  </a:txBody>
                  <a:tcPr marL="68580" marR="68580" marT="0" marB="0"/>
                </a:tc>
                <a:tc rowSpan="2">
                  <a:txBody>
                    <a:bodyPr/>
                    <a:lstStyle/>
                    <a:p>
                      <a:pPr>
                        <a:lnSpc>
                          <a:spcPct val="115000"/>
                        </a:lnSpc>
                        <a:spcAft>
                          <a:spcPts val="0"/>
                        </a:spcAft>
                      </a:pPr>
                      <a:r>
                        <a:rPr lang="en-IE" sz="1200">
                          <a:effectLst/>
                          <a:latin typeface="Gill Sans MT" panose="020B0502020104020203" pitchFamily="34" charset="0"/>
                        </a:rPr>
                        <a:t>Location</a:t>
                      </a:r>
                      <a:endParaRPr lang="en-IE" sz="1200">
                        <a:effectLst/>
                        <a:latin typeface="Gill Sans MT" panose="020B0502020104020203" pitchFamily="34" charset="0"/>
                        <a:ea typeface="Calibri"/>
                        <a:cs typeface="Times New Roman"/>
                      </a:endParaRPr>
                    </a:p>
                  </a:txBody>
                  <a:tcPr marL="68580" marR="68580" marT="0" marB="0"/>
                </a:tc>
                <a:tc gridSpan="2">
                  <a:txBody>
                    <a:bodyPr/>
                    <a:lstStyle/>
                    <a:p>
                      <a:pPr algn="ctr">
                        <a:lnSpc>
                          <a:spcPct val="115000"/>
                        </a:lnSpc>
                        <a:spcAft>
                          <a:spcPts val="0"/>
                        </a:spcAft>
                      </a:pPr>
                      <a:r>
                        <a:rPr lang="en-IE" sz="1200">
                          <a:effectLst/>
                          <a:latin typeface="Gill Sans MT" panose="020B0502020104020203" pitchFamily="34" charset="0"/>
                        </a:rPr>
                        <a:t>Gender</a:t>
                      </a:r>
                      <a:endParaRPr lang="en-IE" sz="1200">
                        <a:effectLst/>
                        <a:latin typeface="Gill Sans MT" panose="020B0502020104020203" pitchFamily="34" charset="0"/>
                        <a:ea typeface="Calibri"/>
                        <a:cs typeface="Times New Roman"/>
                      </a:endParaRPr>
                    </a:p>
                  </a:txBody>
                  <a:tcPr marL="68580" marR="68580" marT="0" marB="0"/>
                </a:tc>
                <a:tc hMerge="1">
                  <a:txBody>
                    <a:bodyPr/>
                    <a:lstStyle/>
                    <a:p>
                      <a:endParaRPr lang="en-IE"/>
                    </a:p>
                  </a:txBody>
                  <a:tcPr/>
                </a:tc>
                <a:tc rowSpan="2">
                  <a:txBody>
                    <a:bodyPr/>
                    <a:lstStyle/>
                    <a:p>
                      <a:pPr>
                        <a:lnSpc>
                          <a:spcPct val="115000"/>
                        </a:lnSpc>
                        <a:spcAft>
                          <a:spcPts val="0"/>
                        </a:spcAft>
                      </a:pPr>
                      <a:r>
                        <a:rPr lang="en-IE" sz="1200">
                          <a:effectLst/>
                          <a:latin typeface="Gill Sans MT" panose="020B0502020104020203" pitchFamily="34" charset="0"/>
                        </a:rPr>
                        <a:t>Total number of participants</a:t>
                      </a:r>
                      <a:endParaRPr lang="en-IE" sz="1200">
                        <a:effectLst/>
                        <a:latin typeface="Gill Sans MT" panose="020B0502020104020203" pitchFamily="34" charset="0"/>
                        <a:ea typeface="Calibri"/>
                        <a:cs typeface="Times New Roman"/>
                      </a:endParaRPr>
                    </a:p>
                  </a:txBody>
                  <a:tcPr marL="68580" marR="68580" marT="0" marB="0"/>
                </a:tc>
              </a:tr>
              <a:tr h="103505">
                <a:tc vMerge="1">
                  <a:txBody>
                    <a:bodyPr/>
                    <a:lstStyle/>
                    <a:p>
                      <a:endParaRPr lang="en-IE"/>
                    </a:p>
                  </a:txBody>
                  <a:tcPr/>
                </a:tc>
                <a:tc vMerge="1">
                  <a:txBody>
                    <a:bodyPr/>
                    <a:lstStyle/>
                    <a:p>
                      <a:endParaRPr lang="en-IE"/>
                    </a:p>
                  </a:txBody>
                  <a:tcPr/>
                </a:tc>
                <a:tc>
                  <a:txBody>
                    <a:bodyPr/>
                    <a:lstStyle/>
                    <a:p>
                      <a:pPr algn="ctr">
                        <a:lnSpc>
                          <a:spcPct val="115000"/>
                        </a:lnSpc>
                        <a:spcAft>
                          <a:spcPts val="0"/>
                        </a:spcAft>
                      </a:pPr>
                      <a:r>
                        <a:rPr lang="en-IE" sz="1200">
                          <a:effectLst/>
                          <a:latin typeface="Gill Sans MT" panose="020B0502020104020203" pitchFamily="34" charset="0"/>
                        </a:rPr>
                        <a:t>Male</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Female</a:t>
                      </a:r>
                      <a:endParaRPr lang="en-IE" sz="1200">
                        <a:effectLst/>
                        <a:latin typeface="Gill Sans MT" panose="020B0502020104020203" pitchFamily="34" charset="0"/>
                        <a:ea typeface="Calibri"/>
                        <a:cs typeface="Times New Roman"/>
                      </a:endParaRPr>
                    </a:p>
                  </a:txBody>
                  <a:tcPr marL="68580" marR="68580" marT="0" marB="0"/>
                </a:tc>
                <a:tc vMerge="1">
                  <a:txBody>
                    <a:bodyPr/>
                    <a:lstStyle/>
                    <a:p>
                      <a:endParaRPr lang="en-IE"/>
                    </a:p>
                  </a:txBody>
                  <a:tcPr/>
                </a:tc>
              </a:tr>
              <a:tr h="103505">
                <a:tc>
                  <a:txBody>
                    <a:bodyPr/>
                    <a:lstStyle/>
                    <a:p>
                      <a:pPr>
                        <a:lnSpc>
                          <a:spcPct val="115000"/>
                        </a:lnSpc>
                        <a:spcAft>
                          <a:spcPts val="0"/>
                        </a:spcAft>
                      </a:pPr>
                      <a:r>
                        <a:rPr lang="en-IE" sz="1200">
                          <a:effectLst/>
                          <a:latin typeface="Gill Sans MT" panose="020B0502020104020203" pitchFamily="34" charset="0"/>
                        </a:rPr>
                        <a:t>01</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Malual North Payam</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16</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05</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21</a:t>
                      </a:r>
                      <a:endParaRPr lang="en-IE" sz="1200">
                        <a:effectLst/>
                        <a:latin typeface="Gill Sans MT" panose="020B0502020104020203" pitchFamily="34" charset="0"/>
                        <a:ea typeface="Calibri"/>
                        <a:cs typeface="Times New Roman"/>
                      </a:endParaRPr>
                    </a:p>
                  </a:txBody>
                  <a:tcPr marL="68580" marR="68580" marT="0" marB="0"/>
                </a:tc>
              </a:tr>
              <a:tr h="103505">
                <a:tc>
                  <a:txBody>
                    <a:bodyPr/>
                    <a:lstStyle/>
                    <a:p>
                      <a:pPr>
                        <a:lnSpc>
                          <a:spcPct val="115000"/>
                        </a:lnSpc>
                        <a:spcAft>
                          <a:spcPts val="0"/>
                        </a:spcAft>
                      </a:pPr>
                      <a:r>
                        <a:rPr lang="en-IE" sz="1200">
                          <a:effectLst/>
                          <a:latin typeface="Gill Sans MT" panose="020B0502020104020203" pitchFamily="34" charset="0"/>
                        </a:rPr>
                        <a:t>02</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Malual West Payam</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57</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08</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65</a:t>
                      </a:r>
                      <a:endParaRPr lang="en-IE" sz="1200">
                        <a:effectLst/>
                        <a:latin typeface="Gill Sans MT" panose="020B0502020104020203" pitchFamily="34" charset="0"/>
                        <a:ea typeface="Calibri"/>
                        <a:cs typeface="Times New Roman"/>
                      </a:endParaRPr>
                    </a:p>
                  </a:txBody>
                  <a:tcPr marL="68580" marR="68580" marT="0" marB="0"/>
                </a:tc>
              </a:tr>
              <a:tr h="103505">
                <a:tc>
                  <a:txBody>
                    <a:bodyPr/>
                    <a:lstStyle/>
                    <a:p>
                      <a:pPr>
                        <a:lnSpc>
                          <a:spcPct val="115000"/>
                        </a:lnSpc>
                        <a:spcAft>
                          <a:spcPts val="0"/>
                        </a:spcAft>
                      </a:pPr>
                      <a:r>
                        <a:rPr lang="en-IE" sz="1200">
                          <a:effectLst/>
                          <a:latin typeface="Gill Sans MT" panose="020B0502020104020203" pitchFamily="34" charset="0"/>
                        </a:rPr>
                        <a:t>03</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dirty="0">
                          <a:effectLst/>
                          <a:latin typeface="Gill Sans MT" panose="020B0502020104020203" pitchFamily="34" charset="0"/>
                        </a:rPr>
                        <a:t>Mayom Angok</a:t>
                      </a:r>
                      <a:endParaRPr lang="en-IE" sz="1200" dirty="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23</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06</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29</a:t>
                      </a:r>
                      <a:endParaRPr lang="en-IE" sz="1200">
                        <a:effectLst/>
                        <a:latin typeface="Gill Sans MT" panose="020B0502020104020203" pitchFamily="34" charset="0"/>
                        <a:ea typeface="Calibri"/>
                        <a:cs typeface="Times New Roman"/>
                      </a:endParaRPr>
                    </a:p>
                  </a:txBody>
                  <a:tcPr marL="68580" marR="68580" marT="0" marB="0"/>
                </a:tc>
              </a:tr>
              <a:tr h="103505">
                <a:tc gridSpan="2">
                  <a:txBody>
                    <a:bodyPr/>
                    <a:lstStyle/>
                    <a:p>
                      <a:pPr>
                        <a:lnSpc>
                          <a:spcPct val="115000"/>
                        </a:lnSpc>
                        <a:spcAft>
                          <a:spcPts val="0"/>
                        </a:spcAft>
                      </a:pPr>
                      <a:r>
                        <a:rPr lang="en-IE" sz="1200">
                          <a:effectLst/>
                          <a:latin typeface="Gill Sans MT" panose="020B0502020104020203" pitchFamily="34" charset="0"/>
                        </a:rPr>
                        <a:t>Total  </a:t>
                      </a:r>
                      <a:endParaRPr lang="en-IE" sz="1200">
                        <a:effectLst/>
                        <a:latin typeface="Gill Sans MT" panose="020B0502020104020203" pitchFamily="34" charset="0"/>
                        <a:ea typeface="Calibri"/>
                        <a:cs typeface="Times New Roman"/>
                      </a:endParaRPr>
                    </a:p>
                  </a:txBody>
                  <a:tcPr marL="68580" marR="68580" marT="0" marB="0"/>
                </a:tc>
                <a:tc hMerge="1">
                  <a:txBody>
                    <a:bodyPr/>
                    <a:lstStyle/>
                    <a:p>
                      <a:endParaRPr lang="en-IE"/>
                    </a:p>
                  </a:txBody>
                  <a:tcPr/>
                </a:tc>
                <a:tc>
                  <a:txBody>
                    <a:bodyPr/>
                    <a:lstStyle/>
                    <a:p>
                      <a:pPr>
                        <a:lnSpc>
                          <a:spcPct val="115000"/>
                        </a:lnSpc>
                        <a:spcAft>
                          <a:spcPts val="0"/>
                        </a:spcAft>
                      </a:pPr>
                      <a:r>
                        <a:rPr lang="en-IE" sz="1200">
                          <a:effectLst/>
                          <a:latin typeface="Gill Sans MT" panose="020B0502020104020203" pitchFamily="34" charset="0"/>
                        </a:rPr>
                        <a:t>96</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a:effectLst/>
                          <a:latin typeface="Gill Sans MT" panose="020B0502020104020203" pitchFamily="34" charset="0"/>
                        </a:rPr>
                        <a:t>19</a:t>
                      </a:r>
                      <a:endParaRPr lang="en-IE" sz="1200">
                        <a:effectLst/>
                        <a:latin typeface="Gill Sans MT" panose="020B0502020104020203" pitchFamily="34" charset="0"/>
                        <a:ea typeface="Calibri"/>
                        <a:cs typeface="Times New Roman"/>
                      </a:endParaRPr>
                    </a:p>
                  </a:txBody>
                  <a:tcPr marL="68580" marR="68580" marT="0" marB="0"/>
                </a:tc>
                <a:tc>
                  <a:txBody>
                    <a:bodyPr/>
                    <a:lstStyle/>
                    <a:p>
                      <a:pPr>
                        <a:lnSpc>
                          <a:spcPct val="115000"/>
                        </a:lnSpc>
                        <a:spcAft>
                          <a:spcPts val="0"/>
                        </a:spcAft>
                      </a:pPr>
                      <a:r>
                        <a:rPr lang="en-IE" sz="1200" dirty="0">
                          <a:effectLst/>
                          <a:latin typeface="Gill Sans MT" panose="020B0502020104020203" pitchFamily="34" charset="0"/>
                        </a:rPr>
                        <a:t>115</a:t>
                      </a:r>
                      <a:endParaRPr lang="en-IE" sz="1200" dirty="0">
                        <a:effectLst/>
                        <a:latin typeface="Gill Sans MT" panose="020B0502020104020203" pitchFamily="34" charset="0"/>
                        <a:ea typeface="Calibri"/>
                        <a:cs typeface="Times New Roman"/>
                      </a:endParaRPr>
                    </a:p>
                  </a:txBody>
                  <a:tcPr marL="68580" marR="68580" marT="0" marB="0"/>
                </a:tc>
              </a:tr>
            </a:tbl>
          </a:graphicData>
        </a:graphic>
      </p:graphicFrame>
      <p:pic>
        <p:nvPicPr>
          <p:cNvPr id="7169"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99297" y="2348880"/>
            <a:ext cx="275590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95936" y="4129483"/>
            <a:ext cx="2376264" cy="177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72200" y="4556085"/>
            <a:ext cx="2082997" cy="646331"/>
          </a:xfrm>
          <a:prstGeom prst="rect">
            <a:avLst/>
          </a:prstGeom>
          <a:noFill/>
        </p:spPr>
        <p:txBody>
          <a:bodyPr wrap="square" rtlCol="0">
            <a:spAutoFit/>
          </a:bodyPr>
          <a:lstStyle/>
          <a:p>
            <a:r>
              <a:rPr lang="en-US" sz="1200" dirty="0" smtClean="0">
                <a:latin typeface="Gill Sans MT" panose="020B0502020104020203" pitchFamily="34" charset="0"/>
              </a:rPr>
              <a:t>CW staff undertaking leadership skills training for the road committees</a:t>
            </a:r>
            <a:endParaRPr lang="en-IE" sz="1200" dirty="0">
              <a:latin typeface="Gill Sans MT" panose="020B0502020104020203" pitchFamily="34" charset="0"/>
            </a:endParaRPr>
          </a:p>
        </p:txBody>
      </p:sp>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3528" y="5818853"/>
            <a:ext cx="1368152" cy="91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53928" y="6098666"/>
            <a:ext cx="20907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413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Gill Sans MT" panose="020B0502020104020203" pitchFamily="34" charset="0"/>
              </a:rPr>
              <a:t>Implementation challenges: </a:t>
            </a:r>
            <a:endParaRPr lang="en-US" dirty="0">
              <a:latin typeface="Gill Sans MT" panose="020B0502020104020203" pitchFamily="34" charset="0"/>
            </a:endParaRPr>
          </a:p>
        </p:txBody>
      </p:sp>
      <p:sp>
        <p:nvSpPr>
          <p:cNvPr id="3" name="Text Placeholder 2"/>
          <p:cNvSpPr>
            <a:spLocks noGrp="1"/>
          </p:cNvSpPr>
          <p:nvPr>
            <p:ph type="body" sz="quarter" idx="10"/>
          </p:nvPr>
        </p:nvSpPr>
        <p:spPr>
          <a:xfrm>
            <a:off x="323528" y="1484784"/>
            <a:ext cx="8640960" cy="4320480"/>
          </a:xfrm>
        </p:spPr>
        <p:txBody>
          <a:bodyPr/>
          <a:lstStyle/>
          <a:p>
            <a:pPr marL="285750" indent="-285750" algn="just">
              <a:buFont typeface="Wingdings" panose="05000000000000000000" pitchFamily="2" charset="2"/>
              <a:buChar char="ü"/>
            </a:pPr>
            <a:r>
              <a:rPr lang="en-US" sz="1800" dirty="0" smtClean="0">
                <a:latin typeface="Gill Sans MT" panose="020B0502020104020203" pitchFamily="34" charset="0"/>
              </a:rPr>
              <a:t>Lack of adequate water:</a:t>
            </a:r>
          </a:p>
          <a:p>
            <a:pPr marL="771750" lvl="1" indent="-285750" algn="just">
              <a:buFont typeface="Wingdings" panose="05000000000000000000" pitchFamily="2" charset="2"/>
              <a:buChar char="ü"/>
            </a:pPr>
            <a:r>
              <a:rPr lang="en-US" sz="1600" dirty="0" smtClean="0">
                <a:latin typeface="Gill Sans MT" panose="020B0502020104020203" pitchFamily="34" charset="0"/>
              </a:rPr>
              <a:t>Many HHs could not participate in dry season cultivation due to lack of enough water</a:t>
            </a:r>
            <a:endParaRPr lang="en-US" sz="1600" dirty="0">
              <a:latin typeface="Gill Sans MT" panose="020B0502020104020203" pitchFamily="34" charset="0"/>
            </a:endParaRPr>
          </a:p>
          <a:p>
            <a:pPr marL="285750" lvl="0" indent="-285750" algn="just">
              <a:buFont typeface="Wingdings" panose="05000000000000000000" pitchFamily="2" charset="2"/>
              <a:buChar char="ü"/>
            </a:pPr>
            <a:r>
              <a:rPr lang="en-US" sz="1800" dirty="0" smtClean="0">
                <a:latin typeface="Gill Sans MT" panose="020B0502020104020203" pitchFamily="34" charset="0"/>
              </a:rPr>
              <a:t>Economic downturn: </a:t>
            </a:r>
            <a:endParaRPr lang="en-IE" sz="1800" dirty="0" smtClean="0">
              <a:latin typeface="Gill Sans MT" panose="020B0502020104020203" pitchFamily="34" charset="0"/>
            </a:endParaRPr>
          </a:p>
          <a:p>
            <a:pPr marL="771750" lvl="1" indent="-285750" algn="just">
              <a:buFont typeface="Wingdings" panose="05000000000000000000" pitchFamily="2" charset="2"/>
              <a:buChar char="ü"/>
            </a:pPr>
            <a:r>
              <a:rPr lang="en-IE" sz="1600" dirty="0" smtClean="0">
                <a:latin typeface="Gill Sans MT" panose="020B0502020104020203" pitchFamily="34" charset="0"/>
              </a:rPr>
              <a:t>Savings </a:t>
            </a:r>
            <a:r>
              <a:rPr lang="en-IE" sz="1600" dirty="0">
                <a:latin typeface="Gill Sans MT" panose="020B0502020104020203" pitchFamily="34" charset="0"/>
              </a:rPr>
              <a:t>in VSLA’s </a:t>
            </a:r>
            <a:r>
              <a:rPr lang="en-IE" sz="1600" dirty="0" smtClean="0">
                <a:latin typeface="Gill Sans MT" panose="020B0502020104020203" pitchFamily="34" charset="0"/>
              </a:rPr>
              <a:t>gone </a:t>
            </a:r>
            <a:r>
              <a:rPr lang="en-IE" sz="1600" dirty="0">
                <a:latin typeface="Gill Sans MT" panose="020B0502020104020203" pitchFamily="34" charset="0"/>
              </a:rPr>
              <a:t>down as </a:t>
            </a:r>
            <a:r>
              <a:rPr lang="en-IE" sz="1600" dirty="0" smtClean="0">
                <a:latin typeface="Gill Sans MT" panose="020B0502020104020203" pitchFamily="34" charset="0"/>
              </a:rPr>
              <a:t>priorities have changed </a:t>
            </a:r>
            <a:r>
              <a:rPr lang="en-IE" sz="1600" dirty="0">
                <a:latin typeface="Gill Sans MT" panose="020B0502020104020203" pitchFamily="34" charset="0"/>
              </a:rPr>
              <a:t>due to </a:t>
            </a:r>
            <a:r>
              <a:rPr lang="en-IE" sz="1600" dirty="0" smtClean="0">
                <a:latin typeface="Gill Sans MT" panose="020B0502020104020203" pitchFamily="34" charset="0"/>
              </a:rPr>
              <a:t>economic situation. </a:t>
            </a:r>
            <a:endParaRPr lang="en-IE" sz="1600" dirty="0">
              <a:latin typeface="Gill Sans MT" panose="020B0502020104020203" pitchFamily="34" charset="0"/>
            </a:endParaRPr>
          </a:p>
          <a:p>
            <a:pPr marL="285750" indent="-285750" algn="just">
              <a:buFont typeface="Wingdings" panose="05000000000000000000" pitchFamily="2" charset="2"/>
              <a:buChar char="ü"/>
            </a:pPr>
            <a:r>
              <a:rPr lang="en-US" sz="1800" dirty="0" smtClean="0">
                <a:latin typeface="Gill Sans MT" panose="020B0502020104020203" pitchFamily="34" charset="0"/>
              </a:rPr>
              <a:t>Literacy levels: </a:t>
            </a:r>
          </a:p>
          <a:p>
            <a:pPr marL="771750" lvl="1" indent="-285750" algn="just">
              <a:buFont typeface="Wingdings" panose="05000000000000000000" pitchFamily="2" charset="2"/>
              <a:buChar char="ü"/>
            </a:pPr>
            <a:r>
              <a:rPr lang="en-US" sz="1600" dirty="0" smtClean="0">
                <a:latin typeface="Gill Sans MT" panose="020B0502020104020203" pitchFamily="34" charset="0"/>
              </a:rPr>
              <a:t>Low level </a:t>
            </a:r>
            <a:r>
              <a:rPr lang="en-US" sz="1600" dirty="0">
                <a:latin typeface="Gill Sans MT" panose="020B0502020104020203" pitchFamily="34" charset="0"/>
              </a:rPr>
              <a:t>of </a:t>
            </a:r>
            <a:r>
              <a:rPr lang="en-US" sz="1600" dirty="0" smtClean="0">
                <a:latin typeface="Gill Sans MT" panose="020B0502020104020203" pitchFamily="34" charset="0"/>
              </a:rPr>
              <a:t>literacy </a:t>
            </a:r>
            <a:r>
              <a:rPr lang="en-US" sz="1600" dirty="0">
                <a:latin typeface="Gill Sans MT" panose="020B0502020104020203" pitchFamily="34" charset="0"/>
              </a:rPr>
              <a:t>affect the quality </a:t>
            </a:r>
            <a:r>
              <a:rPr lang="en-US" sz="1600" dirty="0" smtClean="0">
                <a:latin typeface="Gill Sans MT" panose="020B0502020104020203" pitchFamily="34" charset="0"/>
              </a:rPr>
              <a:t>&amp; way VSLA </a:t>
            </a:r>
            <a:r>
              <a:rPr lang="en-US" sz="1600" dirty="0">
                <a:latin typeface="Gill Sans MT" panose="020B0502020104020203" pitchFamily="34" charset="0"/>
              </a:rPr>
              <a:t>maintain </a:t>
            </a:r>
            <a:r>
              <a:rPr lang="en-US" sz="1600" dirty="0" smtClean="0">
                <a:latin typeface="Gill Sans MT" panose="020B0502020104020203" pitchFamily="34" charset="0"/>
              </a:rPr>
              <a:t>their records.</a:t>
            </a:r>
          </a:p>
          <a:p>
            <a:pPr marL="285750" indent="-285750" algn="just">
              <a:buFont typeface="Wingdings" panose="05000000000000000000" pitchFamily="2" charset="2"/>
              <a:buChar char="ü"/>
            </a:pPr>
            <a:r>
              <a:rPr lang="en-US" sz="1800" dirty="0" smtClean="0">
                <a:latin typeface="Gill Sans MT" panose="020B0502020104020203" pitchFamily="34" charset="0"/>
              </a:rPr>
              <a:t>Fear: </a:t>
            </a:r>
          </a:p>
          <a:p>
            <a:pPr marL="771750" lvl="1" indent="-285750" algn="just">
              <a:buFont typeface="Wingdings" panose="05000000000000000000" pitchFamily="2" charset="2"/>
              <a:buChar char="ü"/>
            </a:pPr>
            <a:r>
              <a:rPr lang="en-US" sz="1600" dirty="0" smtClean="0">
                <a:latin typeface="Gill Sans MT" panose="020B0502020104020203" pitchFamily="34" charset="0"/>
              </a:rPr>
              <a:t>Farmers – losing their money if they paid deposits for fabrication of the ploughs </a:t>
            </a:r>
          </a:p>
          <a:p>
            <a:pPr marL="771750" lvl="1" indent="-285750" algn="just">
              <a:buFont typeface="Wingdings" panose="05000000000000000000" pitchFamily="2" charset="2"/>
              <a:buChar char="ü"/>
            </a:pPr>
            <a:r>
              <a:rPr lang="en-US" sz="1600" dirty="0" smtClean="0">
                <a:latin typeface="Gill Sans MT" panose="020B0502020104020203" pitchFamily="34" charset="0"/>
              </a:rPr>
              <a:t>Agro-dealer - holding money if they brought ploughs without guaranteed market</a:t>
            </a:r>
          </a:p>
          <a:p>
            <a:pPr marL="285750" indent="-285750" algn="just">
              <a:buFont typeface="Wingdings" panose="05000000000000000000" pitchFamily="2" charset="2"/>
              <a:buChar char="ü"/>
            </a:pPr>
            <a:r>
              <a:rPr lang="en-US" sz="1800" dirty="0" smtClean="0">
                <a:latin typeface="Gill Sans MT" panose="020B0502020104020203" pitchFamily="34" charset="0"/>
              </a:rPr>
              <a:t>Expectations: </a:t>
            </a:r>
          </a:p>
          <a:p>
            <a:pPr marL="771750" lvl="1" indent="-285750" algn="just">
              <a:buFont typeface="Wingdings" panose="05000000000000000000" pitchFamily="2" charset="2"/>
              <a:buChar char="ü"/>
            </a:pPr>
            <a:r>
              <a:rPr lang="en-US" sz="1600" dirty="0" smtClean="0">
                <a:latin typeface="Gill Sans MT" panose="020B0502020104020203" pitchFamily="34" charset="0"/>
              </a:rPr>
              <a:t>Farmers - CWW will pay for ploughs even when messaging was clear about the modality of getting the ploughs </a:t>
            </a:r>
          </a:p>
          <a:p>
            <a:pPr marL="273050" lvl="1" indent="-273050" algn="just">
              <a:buFont typeface="Wingdings" panose="05000000000000000000" pitchFamily="2" charset="2"/>
              <a:buChar char="ü"/>
            </a:pPr>
            <a:r>
              <a:rPr lang="en-US" sz="1600" dirty="0" smtClean="0">
                <a:latin typeface="Gill Sans MT" panose="020B0502020104020203" pitchFamily="34" charset="0"/>
              </a:rPr>
              <a:t>Lack of capital:</a:t>
            </a:r>
          </a:p>
          <a:p>
            <a:pPr marL="771525" lvl="1" indent="-320675" algn="just">
              <a:buFont typeface="Wingdings" panose="05000000000000000000" pitchFamily="2" charset="2"/>
              <a:buChar char="ü"/>
            </a:pPr>
            <a:r>
              <a:rPr lang="en-US" sz="1600" dirty="0" smtClean="0">
                <a:latin typeface="Gill Sans MT" panose="020B0502020104020203" pitchFamily="34" charset="0"/>
              </a:rPr>
              <a:t>Agro-dealers/ blacksmiths lacking enough capital to start off their activities </a:t>
            </a:r>
          </a:p>
          <a:p>
            <a:pPr marL="273050" lvl="1" indent="-273050" algn="just">
              <a:buFont typeface="Wingdings" panose="05000000000000000000" pitchFamily="2" charset="2"/>
              <a:buChar char="ü"/>
            </a:pPr>
            <a:r>
              <a:rPr lang="en-IE" sz="1600" dirty="0">
                <a:latin typeface="Gill Sans MT" panose="020B0502020104020203" pitchFamily="34" charset="0"/>
              </a:rPr>
              <a:t>Different </a:t>
            </a:r>
            <a:r>
              <a:rPr lang="en-IE" sz="1600" dirty="0" smtClean="0">
                <a:latin typeface="Gill Sans MT" panose="020B0502020104020203" pitchFamily="34" charset="0"/>
              </a:rPr>
              <a:t>approaches by different agencies in the same locations </a:t>
            </a:r>
            <a:endParaRPr lang="en-IE" sz="1600" dirty="0">
              <a:latin typeface="Gill Sans MT" panose="020B0502020104020203" pitchFamily="34" charset="0"/>
            </a:endParaRPr>
          </a:p>
        </p:txBody>
      </p:sp>
      <p:sp>
        <p:nvSpPr>
          <p:cNvPr id="10" name="Text Placeholder 9"/>
          <p:cNvSpPr>
            <a:spLocks noGrp="1"/>
          </p:cNvSpPr>
          <p:nvPr>
            <p:ph type="body" sz="quarter" idx="11"/>
          </p:nvPr>
        </p:nvSpPr>
        <p:spPr>
          <a:xfrm>
            <a:off x="1610498" y="6130031"/>
            <a:ext cx="4392712"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5877272"/>
            <a:ext cx="1286970" cy="86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54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Gill Sans MT" panose="020B0502020104020203" pitchFamily="34" charset="0"/>
              </a:rPr>
              <a:t>Lessons learnt: </a:t>
            </a:r>
            <a:endParaRPr lang="en-US" dirty="0">
              <a:latin typeface="Gill Sans MT" panose="020B0502020104020203" pitchFamily="34" charset="0"/>
            </a:endParaRPr>
          </a:p>
        </p:txBody>
      </p:sp>
      <p:sp>
        <p:nvSpPr>
          <p:cNvPr id="3" name="Text Placeholder 2"/>
          <p:cNvSpPr>
            <a:spLocks noGrp="1"/>
          </p:cNvSpPr>
          <p:nvPr>
            <p:ph type="body" sz="quarter" idx="10"/>
          </p:nvPr>
        </p:nvSpPr>
        <p:spPr>
          <a:xfrm>
            <a:off x="323528" y="1484784"/>
            <a:ext cx="8640960" cy="4320480"/>
          </a:xfrm>
        </p:spPr>
        <p:txBody>
          <a:bodyPr/>
          <a:lstStyle/>
          <a:p>
            <a:pPr marL="342900"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Farmers &amp; agro-dealers had a lot of expectation that the CWW would change the modality of operation with regards to plough. However continued sensitisation &amp; mobilisation of the communities bore fruits &amp; positive response has been realised looking at the number of ploughs that have been fabricated &amp; bought by the farmers during the quarter </a:t>
            </a:r>
          </a:p>
          <a:p>
            <a:pPr marL="342900"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Involvement of the project management committees have helped address the challenge of agro-dealers/ blacksmiths thinking that CWW will pay for the ploughs</a:t>
            </a:r>
          </a:p>
          <a:p>
            <a:pPr marL="342900"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Adoption of animal traction is going to be taken to another level given the high demand for the ploughs by the farmers </a:t>
            </a:r>
          </a:p>
          <a:p>
            <a:pPr marL="342900" indent="-342900">
              <a:lnSpc>
                <a:spcPct val="100000"/>
              </a:lnSpc>
              <a:buFont typeface="Wingdings" panose="05000000000000000000" pitchFamily="2" charset="2"/>
              <a:buChar char="ü"/>
              <a:tabLst>
                <a:tab pos="457200" algn="l"/>
              </a:tabLst>
            </a:pPr>
            <a:r>
              <a:rPr lang="en-GB" dirty="0" smtClean="0">
                <a:latin typeface="Gill Sans MT" panose="020B0502020104020203" pitchFamily="34" charset="0"/>
              </a:rPr>
              <a:t>The agro-dealers /blacksmiths in the locations where CWW is working have no capital to help them carry out this business. However with a little push they are able to do so much for themselves and the community they serve </a:t>
            </a:r>
          </a:p>
          <a:p>
            <a:pPr>
              <a:lnSpc>
                <a:spcPct val="100000"/>
              </a:lnSpc>
              <a:tabLst>
                <a:tab pos="457200" algn="l"/>
              </a:tabLst>
            </a:pPr>
            <a:endParaRPr lang="en-GB" dirty="0">
              <a:latin typeface="Gill Sans MT" panose="020B0502020104020203" pitchFamily="34" charset="0"/>
            </a:endParaRPr>
          </a:p>
        </p:txBody>
      </p:sp>
      <p:sp>
        <p:nvSpPr>
          <p:cNvPr id="10" name="Text Placeholder 9"/>
          <p:cNvSpPr>
            <a:spLocks noGrp="1"/>
          </p:cNvSpPr>
          <p:nvPr>
            <p:ph type="body" sz="quarter" idx="11"/>
          </p:nvPr>
        </p:nvSpPr>
        <p:spPr>
          <a:xfrm>
            <a:off x="2411760" y="6165850"/>
            <a:ext cx="4536728"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66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3" y="5877273"/>
            <a:ext cx="1286674"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313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Gill Sans MT" panose="020B0502020104020203" pitchFamily="34" charset="0"/>
              </a:rPr>
              <a:t>Synergies: </a:t>
            </a:r>
            <a:endParaRPr lang="en-US" dirty="0">
              <a:latin typeface="Gill Sans MT" panose="020B0502020104020203" pitchFamily="34" charset="0"/>
            </a:endParaRPr>
          </a:p>
        </p:txBody>
      </p:sp>
      <p:sp>
        <p:nvSpPr>
          <p:cNvPr id="3" name="Text Placeholder 2"/>
          <p:cNvSpPr>
            <a:spLocks noGrp="1"/>
          </p:cNvSpPr>
          <p:nvPr>
            <p:ph type="body" sz="quarter" idx="10"/>
          </p:nvPr>
        </p:nvSpPr>
        <p:spPr>
          <a:xfrm>
            <a:off x="323528" y="1484784"/>
            <a:ext cx="8640960" cy="4320480"/>
          </a:xfrm>
        </p:spPr>
        <p:txBody>
          <a:bodyPr/>
          <a:lstStyle/>
          <a:p>
            <a:pPr marL="342900" indent="-342900">
              <a:lnSpc>
                <a:spcPct val="100000"/>
              </a:lnSpc>
              <a:buFont typeface="Wingdings" panose="05000000000000000000" pitchFamily="2" charset="2"/>
              <a:buChar char="ü"/>
              <a:tabLst>
                <a:tab pos="457200" algn="l"/>
              </a:tabLst>
            </a:pPr>
            <a:r>
              <a:rPr lang="en-IE" sz="1800" dirty="0" smtClean="0">
                <a:latin typeface="Gill Sans MT" panose="020B0502020104020203" pitchFamily="34" charset="0"/>
              </a:rPr>
              <a:t>At </a:t>
            </a:r>
            <a:r>
              <a:rPr lang="en-IE" sz="1800" dirty="0">
                <a:latin typeface="Gill Sans MT" panose="020B0502020104020203" pitchFamily="34" charset="0"/>
              </a:rPr>
              <a:t>Programme implementation level</a:t>
            </a:r>
          </a:p>
          <a:p>
            <a:pPr marL="627063" lvl="1" indent="-271463">
              <a:lnSpc>
                <a:spcPct val="100000"/>
              </a:lnSpc>
              <a:buFont typeface="Wingdings" panose="05000000000000000000" pitchFamily="2" charset="2"/>
              <a:buChar char="ü"/>
              <a:tabLst>
                <a:tab pos="627063" algn="l"/>
              </a:tabLst>
            </a:pPr>
            <a:r>
              <a:rPr lang="en-IE" sz="1400" dirty="0">
                <a:latin typeface="Gill Sans MT" panose="020B0502020104020203" pitchFamily="34" charset="0"/>
              </a:rPr>
              <a:t>Standardization of approach  on  Agro-dealership  with </a:t>
            </a:r>
            <a:r>
              <a:rPr lang="en-IE" sz="1400" dirty="0" smtClean="0">
                <a:latin typeface="Gill Sans MT" panose="020B0502020104020203" pitchFamily="34" charset="0"/>
              </a:rPr>
              <a:t>PIN &amp; WHH implementing </a:t>
            </a:r>
            <a:r>
              <a:rPr lang="en-IE" sz="1400" dirty="0">
                <a:latin typeface="Gill Sans MT" panose="020B0502020104020203" pitchFamily="34" charset="0"/>
              </a:rPr>
              <a:t>FSTP</a:t>
            </a:r>
          </a:p>
          <a:p>
            <a:pPr marL="627063" lvl="1" indent="-271463">
              <a:lnSpc>
                <a:spcPct val="100000"/>
              </a:lnSpc>
              <a:buFont typeface="Wingdings" panose="05000000000000000000" pitchFamily="2" charset="2"/>
              <a:buChar char="ü"/>
              <a:tabLst>
                <a:tab pos="627063" algn="l"/>
              </a:tabLst>
            </a:pPr>
            <a:r>
              <a:rPr lang="en-IE" sz="1400" dirty="0" smtClean="0">
                <a:latin typeface="Gill Sans MT" panose="020B0502020104020203" pitchFamily="34" charset="0"/>
              </a:rPr>
              <a:t>Standardization  </a:t>
            </a:r>
            <a:r>
              <a:rPr lang="en-IE" sz="1400" dirty="0">
                <a:latin typeface="Gill Sans MT" panose="020B0502020104020203" pitchFamily="34" charset="0"/>
              </a:rPr>
              <a:t>&amp; harmonization of VSLA approach </a:t>
            </a:r>
            <a:r>
              <a:rPr lang="en-IE" sz="1400" dirty="0" smtClean="0">
                <a:latin typeface="Gill Sans MT" panose="020B0502020104020203" pitchFamily="34" charset="0"/>
              </a:rPr>
              <a:t>between SORUDEV,  FSTP &amp; BRACED projects – training for staff from CWW, PIN, WHH, LUYDA</a:t>
            </a:r>
            <a:endParaRPr lang="en-IE" sz="1400" dirty="0">
              <a:latin typeface="Gill Sans MT" panose="020B0502020104020203" pitchFamily="34" charset="0"/>
            </a:endParaRPr>
          </a:p>
          <a:p>
            <a:pPr marL="627063" lvl="1" indent="-271463">
              <a:lnSpc>
                <a:spcPct val="100000"/>
              </a:lnSpc>
              <a:buFont typeface="Wingdings" panose="05000000000000000000" pitchFamily="2" charset="2"/>
              <a:buChar char="ü"/>
              <a:tabLst>
                <a:tab pos="627063" algn="l"/>
              </a:tabLst>
            </a:pPr>
            <a:r>
              <a:rPr lang="en-IE" sz="1400" dirty="0">
                <a:latin typeface="Gill Sans MT" panose="020B0502020104020203" pitchFamily="34" charset="0"/>
              </a:rPr>
              <a:t>Information sharing &amp; management, with  FSL Partners </a:t>
            </a:r>
            <a:r>
              <a:rPr lang="en-IE" sz="1400" dirty="0" smtClean="0">
                <a:latin typeface="Gill Sans MT" panose="020B0502020104020203" pitchFamily="34" charset="0"/>
              </a:rPr>
              <a:t>e.g. </a:t>
            </a:r>
            <a:r>
              <a:rPr lang="en-IE" sz="1400" dirty="0">
                <a:latin typeface="Gill Sans MT" panose="020B0502020104020203" pitchFamily="34" charset="0"/>
              </a:rPr>
              <a:t>Market information, FSL cluster report,  assessments </a:t>
            </a:r>
            <a:r>
              <a:rPr lang="en-IE" sz="1400" dirty="0" smtClean="0">
                <a:latin typeface="Gill Sans MT" panose="020B0502020104020203" pitchFamily="34" charset="0"/>
              </a:rPr>
              <a:t>&amp; baseline </a:t>
            </a:r>
            <a:r>
              <a:rPr lang="en-IE" sz="1400" dirty="0">
                <a:latin typeface="Gill Sans MT" panose="020B0502020104020203" pitchFamily="34" charset="0"/>
              </a:rPr>
              <a:t>reports &amp; extension training materials.</a:t>
            </a:r>
          </a:p>
          <a:p>
            <a:pPr marL="627063" lvl="1" indent="-271463">
              <a:lnSpc>
                <a:spcPct val="100000"/>
              </a:lnSpc>
              <a:buFont typeface="Wingdings" panose="05000000000000000000" pitchFamily="2" charset="2"/>
              <a:buChar char="ü"/>
              <a:tabLst>
                <a:tab pos="627063" algn="l"/>
              </a:tabLst>
            </a:pPr>
            <a:r>
              <a:rPr lang="en-IE" sz="1400" dirty="0">
                <a:latin typeface="Gill Sans MT" panose="020B0502020104020203" pitchFamily="34" charset="0"/>
              </a:rPr>
              <a:t>Programme integration between  SORUDEV &amp; ZEAT-BEAD  </a:t>
            </a:r>
            <a:r>
              <a:rPr lang="en-IE" sz="1400" dirty="0" smtClean="0">
                <a:latin typeface="Gill Sans MT" panose="020B0502020104020203" pitchFamily="34" charset="0"/>
              </a:rPr>
              <a:t>e.g. </a:t>
            </a:r>
            <a:r>
              <a:rPr lang="en-IE" sz="1400" dirty="0">
                <a:latin typeface="Gill Sans MT" panose="020B0502020104020203" pitchFamily="34" charset="0"/>
              </a:rPr>
              <a:t>CWW  is working with UNOPS in </a:t>
            </a:r>
            <a:r>
              <a:rPr lang="en-IE" sz="1400" dirty="0" smtClean="0">
                <a:latin typeface="Gill Sans MT" panose="020B0502020104020203" pitchFamily="34" charset="0"/>
              </a:rPr>
              <a:t>implementing the feeder road component.</a:t>
            </a:r>
            <a:endParaRPr lang="en-IE" sz="1400" dirty="0">
              <a:latin typeface="Gill Sans MT" panose="020B0502020104020203" pitchFamily="34" charset="0"/>
            </a:endParaRPr>
          </a:p>
          <a:p>
            <a:pPr marL="627063" lvl="1" indent="-271463">
              <a:lnSpc>
                <a:spcPct val="100000"/>
              </a:lnSpc>
              <a:buFont typeface="Wingdings" panose="05000000000000000000" pitchFamily="2" charset="2"/>
              <a:buChar char="ü"/>
              <a:tabLst>
                <a:tab pos="627063" algn="l"/>
              </a:tabLst>
            </a:pPr>
            <a:r>
              <a:rPr lang="en-IE" sz="1400" dirty="0">
                <a:latin typeface="Gill Sans MT" panose="020B0502020104020203" pitchFamily="34" charset="0"/>
              </a:rPr>
              <a:t>Use the same project implementing structures at community level to avoid duplication. </a:t>
            </a:r>
          </a:p>
          <a:p>
            <a:pPr marL="342900" indent="-342900">
              <a:lnSpc>
                <a:spcPct val="100000"/>
              </a:lnSpc>
              <a:buFont typeface="Wingdings" panose="05000000000000000000" pitchFamily="2" charset="2"/>
              <a:buChar char="ü"/>
              <a:tabLst>
                <a:tab pos="457200" algn="l"/>
              </a:tabLst>
            </a:pPr>
            <a:r>
              <a:rPr lang="en-IE" sz="1800" dirty="0">
                <a:latin typeface="Gill Sans MT" panose="020B0502020104020203" pitchFamily="34" charset="0"/>
              </a:rPr>
              <a:t>Promoting cooperation, coordination &amp; </a:t>
            </a:r>
            <a:r>
              <a:rPr lang="en-IE" sz="1800" dirty="0" smtClean="0">
                <a:latin typeface="Gill Sans MT" panose="020B0502020104020203" pitchFamily="34" charset="0"/>
              </a:rPr>
              <a:t>collaboration</a:t>
            </a:r>
            <a:endParaRPr lang="en-IE" sz="1800" dirty="0">
              <a:latin typeface="Gill Sans MT" panose="020B0502020104020203" pitchFamily="34" charset="0"/>
            </a:endParaRPr>
          </a:p>
          <a:p>
            <a:pPr marL="627063" lvl="1" indent="-271463">
              <a:lnSpc>
                <a:spcPct val="100000"/>
              </a:lnSpc>
              <a:buFont typeface="Wingdings" panose="05000000000000000000" pitchFamily="2" charset="2"/>
              <a:buChar char="ü"/>
              <a:tabLst>
                <a:tab pos="627063" algn="l"/>
              </a:tabLst>
            </a:pPr>
            <a:r>
              <a:rPr lang="en-IE" sz="1400" dirty="0" smtClean="0">
                <a:latin typeface="Gill Sans MT" panose="020B0502020104020203" pitchFamily="34" charset="0"/>
              </a:rPr>
              <a:t>Regular </a:t>
            </a:r>
            <a:r>
              <a:rPr lang="en-IE" sz="1400" dirty="0">
                <a:latin typeface="Gill Sans MT" panose="020B0502020104020203" pitchFamily="34" charset="0"/>
              </a:rPr>
              <a:t>coordination </a:t>
            </a:r>
            <a:r>
              <a:rPr lang="en-IE" sz="1400" dirty="0" smtClean="0">
                <a:latin typeface="Gill Sans MT" panose="020B0502020104020203" pitchFamily="34" charset="0"/>
              </a:rPr>
              <a:t>meetings </a:t>
            </a:r>
            <a:r>
              <a:rPr lang="en-IE" sz="1400" dirty="0">
                <a:latin typeface="Gill Sans MT" panose="020B0502020104020203" pitchFamily="34" charset="0"/>
              </a:rPr>
              <a:t>with LGA </a:t>
            </a:r>
            <a:r>
              <a:rPr lang="en-IE" sz="1400" dirty="0" smtClean="0">
                <a:latin typeface="Gill Sans MT" panose="020B0502020104020203" pitchFamily="34" charset="0"/>
              </a:rPr>
              <a:t>&amp; stakeholders </a:t>
            </a:r>
            <a:r>
              <a:rPr lang="en-IE" sz="1400" dirty="0">
                <a:latin typeface="Gill Sans MT" panose="020B0502020104020203" pitchFamily="34" charset="0"/>
              </a:rPr>
              <a:t>at </a:t>
            </a:r>
            <a:r>
              <a:rPr lang="en-IE" sz="1400" dirty="0" smtClean="0">
                <a:latin typeface="Gill Sans MT" panose="020B0502020104020203" pitchFamily="34" charset="0"/>
              </a:rPr>
              <a:t>State, County &amp; Payam </a:t>
            </a:r>
            <a:endParaRPr lang="en-IE" sz="1400" dirty="0">
              <a:latin typeface="Gill Sans MT" panose="020B0502020104020203" pitchFamily="34" charset="0"/>
            </a:endParaRPr>
          </a:p>
          <a:p>
            <a:pPr marL="627063" lvl="1" indent="-271463">
              <a:lnSpc>
                <a:spcPct val="100000"/>
              </a:lnSpc>
              <a:buFont typeface="Wingdings" panose="05000000000000000000" pitchFamily="2" charset="2"/>
              <a:buChar char="ü"/>
              <a:tabLst>
                <a:tab pos="627063" algn="l"/>
              </a:tabLst>
            </a:pPr>
            <a:r>
              <a:rPr lang="en-IE" sz="1400" dirty="0">
                <a:latin typeface="Gill Sans MT" panose="020B0502020104020203" pitchFamily="34" charset="0"/>
              </a:rPr>
              <a:t>Participate in FSL cluster meeting with of the FSL partners.</a:t>
            </a:r>
          </a:p>
          <a:p>
            <a:pPr marL="627063" lvl="1" indent="-271463">
              <a:lnSpc>
                <a:spcPct val="100000"/>
              </a:lnSpc>
              <a:buFont typeface="Wingdings" panose="05000000000000000000" pitchFamily="2" charset="2"/>
              <a:buChar char="ü"/>
              <a:tabLst>
                <a:tab pos="627063" algn="l"/>
              </a:tabLst>
            </a:pPr>
            <a:r>
              <a:rPr lang="en-IE" sz="1400" dirty="0">
                <a:latin typeface="Gill Sans MT" panose="020B0502020104020203" pitchFamily="34" charset="0"/>
              </a:rPr>
              <a:t>Work with </a:t>
            </a:r>
            <a:r>
              <a:rPr lang="en-IE" sz="1400" dirty="0" smtClean="0">
                <a:latin typeface="Gill Sans MT" panose="020B0502020104020203" pitchFamily="34" charset="0"/>
              </a:rPr>
              <a:t>line ministries during </a:t>
            </a:r>
            <a:r>
              <a:rPr lang="en-IE" sz="1400" dirty="0">
                <a:latin typeface="Gill Sans MT" panose="020B0502020104020203" pitchFamily="34" charset="0"/>
              </a:rPr>
              <a:t>agriculture extension trainings &amp; management of Nyamlell ADLC.</a:t>
            </a:r>
          </a:p>
          <a:p>
            <a:pPr marL="627063" lvl="1" indent="-271463">
              <a:lnSpc>
                <a:spcPct val="100000"/>
              </a:lnSpc>
              <a:buFont typeface="Wingdings" panose="05000000000000000000" pitchFamily="2" charset="2"/>
              <a:buChar char="ü"/>
              <a:tabLst>
                <a:tab pos="627063" algn="l"/>
              </a:tabLst>
            </a:pPr>
            <a:r>
              <a:rPr lang="en-IE" sz="1400" dirty="0" smtClean="0">
                <a:latin typeface="Gill Sans MT" panose="020B0502020104020203" pitchFamily="34" charset="0"/>
              </a:rPr>
              <a:t>Established </a:t>
            </a:r>
            <a:r>
              <a:rPr lang="en-IE" sz="1400" dirty="0">
                <a:latin typeface="Gill Sans MT" panose="020B0502020104020203" pitchFamily="34" charset="0"/>
              </a:rPr>
              <a:t>MOUs with </a:t>
            </a:r>
            <a:r>
              <a:rPr lang="en-IE" sz="1400" dirty="0" smtClean="0">
                <a:latin typeface="Gill Sans MT" panose="020B0502020104020203" pitchFamily="34" charset="0"/>
              </a:rPr>
              <a:t>SMoAF </a:t>
            </a:r>
            <a:r>
              <a:rPr lang="en-IE" sz="1400" dirty="0">
                <a:latin typeface="Gill Sans MT" panose="020B0502020104020203" pitchFamily="34" charset="0"/>
              </a:rPr>
              <a:t>&amp; </a:t>
            </a:r>
            <a:r>
              <a:rPr lang="en-IE" sz="1400" dirty="0" smtClean="0">
                <a:latin typeface="Gill Sans MT" panose="020B0502020104020203" pitchFamily="34" charset="0"/>
              </a:rPr>
              <a:t>SMoARF </a:t>
            </a:r>
            <a:r>
              <a:rPr lang="en-IE" sz="1400" dirty="0">
                <a:latin typeface="Gill Sans MT" panose="020B0502020104020203" pitchFamily="34" charset="0"/>
              </a:rPr>
              <a:t>to strengthen cooperation &amp; coordination on Programme implementation.</a:t>
            </a:r>
          </a:p>
          <a:p>
            <a:pPr marL="342900" indent="-342900">
              <a:lnSpc>
                <a:spcPct val="100000"/>
              </a:lnSpc>
              <a:buFont typeface="Wingdings" panose="05000000000000000000" pitchFamily="2" charset="2"/>
              <a:buChar char="ü"/>
              <a:tabLst>
                <a:tab pos="457200" algn="l"/>
              </a:tabLst>
            </a:pPr>
            <a:r>
              <a:rPr lang="en-IE" sz="1800" dirty="0" smtClean="0">
                <a:latin typeface="Gill Sans MT" panose="020B0502020104020203" pitchFamily="34" charset="0"/>
              </a:rPr>
              <a:t>Field level targeting</a:t>
            </a:r>
          </a:p>
          <a:p>
            <a:pPr marL="627063" lvl="1" indent="-271463">
              <a:lnSpc>
                <a:spcPct val="100000"/>
              </a:lnSpc>
              <a:buFont typeface="Wingdings" panose="05000000000000000000" pitchFamily="2" charset="2"/>
              <a:buChar char="ü"/>
              <a:tabLst>
                <a:tab pos="457200" algn="l"/>
              </a:tabLst>
            </a:pPr>
            <a:r>
              <a:rPr lang="en-IE" sz="1400" dirty="0" smtClean="0">
                <a:latin typeface="Gill Sans MT" panose="020B0502020104020203" pitchFamily="34" charset="0"/>
              </a:rPr>
              <a:t>Proper consultations with other FSL implementing partners  on geographic areas and target beneficiaries to avoid duplication.</a:t>
            </a:r>
          </a:p>
        </p:txBody>
      </p:sp>
      <p:sp>
        <p:nvSpPr>
          <p:cNvPr id="10" name="Text Placeholder 9"/>
          <p:cNvSpPr>
            <a:spLocks noGrp="1"/>
          </p:cNvSpPr>
          <p:nvPr>
            <p:ph type="body" sz="quarter" idx="11"/>
          </p:nvPr>
        </p:nvSpPr>
        <p:spPr>
          <a:xfrm>
            <a:off x="2123728" y="6165850"/>
            <a:ext cx="4824760"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504" y="5877272"/>
            <a:ext cx="1286673"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194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Gill Sans MT" panose="020B0502020104020203" pitchFamily="34" charset="0"/>
              </a:rPr>
              <a:t>Planned activities: </a:t>
            </a:r>
            <a:endParaRPr lang="en-US" dirty="0">
              <a:latin typeface="Gill Sans MT" panose="020B0502020104020203" pitchFamily="34" charset="0"/>
            </a:endParaRPr>
          </a:p>
        </p:txBody>
      </p:sp>
      <p:sp>
        <p:nvSpPr>
          <p:cNvPr id="3" name="Text Placeholder 2"/>
          <p:cNvSpPr>
            <a:spLocks noGrp="1"/>
          </p:cNvSpPr>
          <p:nvPr>
            <p:ph type="body" sz="quarter" idx="10"/>
          </p:nvPr>
        </p:nvSpPr>
        <p:spPr>
          <a:xfrm>
            <a:off x="323528" y="1484784"/>
            <a:ext cx="8640960" cy="4320480"/>
          </a:xfrm>
        </p:spPr>
        <p:txBody>
          <a:bodyPr/>
          <a:lstStyle/>
          <a:p>
            <a:pPr marL="342900" indent="-342900">
              <a:lnSpc>
                <a:spcPct val="100000"/>
              </a:lnSpc>
              <a:buFont typeface="Wingdings" panose="05000000000000000000" pitchFamily="2" charset="2"/>
              <a:buChar char="ü"/>
              <a:tabLst>
                <a:tab pos="457200" algn="l"/>
              </a:tabLst>
            </a:pPr>
            <a:r>
              <a:rPr lang="en-IE" sz="1800" dirty="0" smtClean="0">
                <a:latin typeface="Gill Sans MT" panose="020B0502020104020203" pitchFamily="34" charset="0"/>
              </a:rPr>
              <a:t>Technical training to the lead farmers &amp; farmers on agricultural production </a:t>
            </a:r>
          </a:p>
          <a:p>
            <a:pPr marL="342900" indent="-342900">
              <a:lnSpc>
                <a:spcPct val="100000"/>
              </a:lnSpc>
              <a:buFont typeface="Wingdings" panose="05000000000000000000" pitchFamily="2" charset="2"/>
              <a:buChar char="ü"/>
              <a:tabLst>
                <a:tab pos="457200" algn="l"/>
              </a:tabLst>
            </a:pPr>
            <a:r>
              <a:rPr lang="en-IE" sz="1800" dirty="0" smtClean="0">
                <a:latin typeface="Gill Sans MT" panose="020B0502020104020203" pitchFamily="34" charset="0"/>
              </a:rPr>
              <a:t>Form </a:t>
            </a:r>
            <a:r>
              <a:rPr lang="en-IE" sz="1800" dirty="0">
                <a:latin typeface="Gill Sans MT" panose="020B0502020104020203" pitchFamily="34" charset="0"/>
              </a:rPr>
              <a:t>and Conduct community conversation forums at community level.</a:t>
            </a:r>
          </a:p>
          <a:p>
            <a:pPr marL="342900" indent="-342900">
              <a:lnSpc>
                <a:spcPct val="100000"/>
              </a:lnSpc>
              <a:buFont typeface="Wingdings" panose="05000000000000000000" pitchFamily="2" charset="2"/>
              <a:buChar char="ü"/>
              <a:tabLst>
                <a:tab pos="457200" algn="l"/>
              </a:tabLst>
            </a:pPr>
            <a:r>
              <a:rPr lang="en-IE" sz="1800" dirty="0" smtClean="0">
                <a:latin typeface="Gill Sans MT" panose="020B0502020104020203" pitchFamily="34" charset="0"/>
              </a:rPr>
              <a:t>Refresher training </a:t>
            </a:r>
            <a:r>
              <a:rPr lang="en-IE" sz="1800" dirty="0">
                <a:latin typeface="Gill Sans MT" panose="020B0502020104020203" pitchFamily="34" charset="0"/>
              </a:rPr>
              <a:t>of CAHWs on </a:t>
            </a:r>
            <a:r>
              <a:rPr lang="en-IE" sz="1800" dirty="0" smtClean="0">
                <a:latin typeface="Gill Sans MT" panose="020B0502020104020203" pitchFamily="34" charset="0"/>
              </a:rPr>
              <a:t>animal health &amp; on business &amp; marketing skills</a:t>
            </a:r>
            <a:endParaRPr lang="en-IE" sz="1800" dirty="0">
              <a:latin typeface="Gill Sans MT" panose="020B0502020104020203" pitchFamily="34" charset="0"/>
            </a:endParaRPr>
          </a:p>
          <a:p>
            <a:pPr marL="342900" indent="-342900">
              <a:lnSpc>
                <a:spcPct val="100000"/>
              </a:lnSpc>
              <a:buFont typeface="Wingdings" panose="05000000000000000000" pitchFamily="2" charset="2"/>
              <a:buChar char="ü"/>
              <a:tabLst>
                <a:tab pos="457200" algn="l"/>
              </a:tabLst>
            </a:pPr>
            <a:r>
              <a:rPr lang="en-IE" sz="1800" dirty="0" smtClean="0">
                <a:latin typeface="Gill Sans MT" panose="020B0502020104020203" pitchFamily="34" charset="0"/>
              </a:rPr>
              <a:t>Continue support to linking farmers and Agro-dealers/ blacksmiths </a:t>
            </a:r>
            <a:endParaRPr lang="en-IE" sz="1800" dirty="0">
              <a:latin typeface="Gill Sans MT" panose="020B0502020104020203" pitchFamily="34" charset="0"/>
            </a:endParaRPr>
          </a:p>
          <a:p>
            <a:pPr marL="342900" indent="-342900">
              <a:lnSpc>
                <a:spcPct val="100000"/>
              </a:lnSpc>
              <a:buFont typeface="Wingdings" panose="05000000000000000000" pitchFamily="2" charset="2"/>
              <a:buChar char="ü"/>
              <a:tabLst>
                <a:tab pos="457200" algn="l"/>
              </a:tabLst>
            </a:pPr>
            <a:r>
              <a:rPr lang="en-IE" sz="1800" dirty="0">
                <a:latin typeface="Gill Sans MT" panose="020B0502020104020203" pitchFamily="34" charset="0"/>
              </a:rPr>
              <a:t>Establishment of marketing groups &amp; value addition.</a:t>
            </a:r>
          </a:p>
          <a:p>
            <a:pPr marL="342900" indent="-342900">
              <a:lnSpc>
                <a:spcPct val="100000"/>
              </a:lnSpc>
              <a:buFont typeface="Wingdings" panose="05000000000000000000" pitchFamily="2" charset="2"/>
              <a:buChar char="ü"/>
              <a:tabLst>
                <a:tab pos="457200" algn="l"/>
              </a:tabLst>
            </a:pPr>
            <a:r>
              <a:rPr lang="en-IE" sz="1800" dirty="0">
                <a:latin typeface="Gill Sans MT" panose="020B0502020104020203" pitchFamily="34" charset="0"/>
              </a:rPr>
              <a:t>Training of marketing groups on business &amp; marketing skills.</a:t>
            </a:r>
          </a:p>
          <a:p>
            <a:pPr marL="342900" indent="-342900">
              <a:lnSpc>
                <a:spcPct val="100000"/>
              </a:lnSpc>
              <a:buFont typeface="Wingdings" panose="05000000000000000000" pitchFamily="2" charset="2"/>
              <a:buChar char="ü"/>
              <a:tabLst>
                <a:tab pos="457200" algn="l"/>
              </a:tabLst>
            </a:pPr>
            <a:r>
              <a:rPr lang="en-IE" sz="1800" dirty="0" smtClean="0">
                <a:latin typeface="Gill Sans MT" panose="020B0502020104020203" pitchFamily="34" charset="0"/>
              </a:rPr>
              <a:t>Vocational </a:t>
            </a:r>
            <a:r>
              <a:rPr lang="en-IE" sz="1800" dirty="0">
                <a:latin typeface="Gill Sans MT" panose="020B0502020104020203" pitchFamily="34" charset="0"/>
              </a:rPr>
              <a:t>training for black smiths.</a:t>
            </a:r>
          </a:p>
          <a:p>
            <a:pPr marL="342900" indent="-342900">
              <a:lnSpc>
                <a:spcPct val="100000"/>
              </a:lnSpc>
              <a:buFont typeface="Wingdings" panose="05000000000000000000" pitchFamily="2" charset="2"/>
              <a:buChar char="ü"/>
              <a:tabLst>
                <a:tab pos="457200" algn="l"/>
              </a:tabLst>
            </a:pPr>
            <a:r>
              <a:rPr lang="en-IE" sz="1800" dirty="0">
                <a:latin typeface="Gill Sans MT" panose="020B0502020104020203" pitchFamily="34" charset="0"/>
              </a:rPr>
              <a:t>Training of tree nursery managers and provision of starter kits.</a:t>
            </a:r>
          </a:p>
          <a:p>
            <a:pPr marL="342900" indent="-342900">
              <a:lnSpc>
                <a:spcPct val="100000"/>
              </a:lnSpc>
              <a:buFont typeface="Wingdings" panose="05000000000000000000" pitchFamily="2" charset="2"/>
              <a:buChar char="ü"/>
              <a:tabLst>
                <a:tab pos="457200" algn="l"/>
              </a:tabLst>
            </a:pPr>
            <a:r>
              <a:rPr lang="en-IE" sz="1800" dirty="0">
                <a:latin typeface="Gill Sans MT" panose="020B0502020104020203" pitchFamily="34" charset="0"/>
              </a:rPr>
              <a:t>Programme monitoring &amp; support supervision.</a:t>
            </a:r>
          </a:p>
          <a:p>
            <a:pPr marL="342900" indent="-342900">
              <a:lnSpc>
                <a:spcPct val="100000"/>
              </a:lnSpc>
              <a:buFont typeface="Wingdings" panose="05000000000000000000" pitchFamily="2" charset="2"/>
              <a:buChar char="ü"/>
              <a:tabLst>
                <a:tab pos="457200" algn="l"/>
              </a:tabLst>
            </a:pPr>
            <a:r>
              <a:rPr lang="en-IE" sz="1800" dirty="0">
                <a:latin typeface="Gill Sans MT" panose="020B0502020104020203" pitchFamily="34" charset="0"/>
              </a:rPr>
              <a:t>Conduct Project Management meetings at State, County &amp; Payam level.</a:t>
            </a:r>
          </a:p>
          <a:p>
            <a:pPr marL="342900" indent="-342900">
              <a:lnSpc>
                <a:spcPct val="100000"/>
              </a:lnSpc>
              <a:buFont typeface="Wingdings" panose="05000000000000000000" pitchFamily="2" charset="2"/>
              <a:buChar char="ü"/>
              <a:tabLst>
                <a:tab pos="457200" algn="l"/>
              </a:tabLst>
            </a:pPr>
            <a:r>
              <a:rPr lang="en-IE" sz="1800" dirty="0">
                <a:latin typeface="Gill Sans MT" panose="020B0502020104020203" pitchFamily="34" charset="0"/>
              </a:rPr>
              <a:t>Construction of perimeter fence at Nyamlel ADLC &amp; installation  of drip irrigation</a:t>
            </a:r>
          </a:p>
          <a:p>
            <a:pPr marL="342900" indent="-342900">
              <a:lnSpc>
                <a:spcPct val="100000"/>
              </a:lnSpc>
              <a:buFont typeface="Wingdings" panose="05000000000000000000" pitchFamily="2" charset="2"/>
              <a:buChar char="ü"/>
              <a:tabLst>
                <a:tab pos="457200" algn="l"/>
              </a:tabLst>
            </a:pPr>
            <a:r>
              <a:rPr lang="en-IE" sz="1800" dirty="0">
                <a:latin typeface="Gill Sans MT" panose="020B0502020104020203" pitchFamily="34" charset="0"/>
              </a:rPr>
              <a:t>Conduct seeds fair at Payam level.</a:t>
            </a:r>
          </a:p>
          <a:p>
            <a:pPr marL="342900" indent="-342900">
              <a:lnSpc>
                <a:spcPct val="100000"/>
              </a:lnSpc>
              <a:buFont typeface="Wingdings" panose="05000000000000000000" pitchFamily="2" charset="2"/>
              <a:buChar char="ü"/>
              <a:tabLst>
                <a:tab pos="457200" algn="l"/>
              </a:tabLst>
            </a:pPr>
            <a:r>
              <a:rPr lang="en-IE" sz="1800" dirty="0">
                <a:latin typeface="Gill Sans MT" panose="020B0502020104020203" pitchFamily="34" charset="0"/>
              </a:rPr>
              <a:t>Promote seeds multiplication by farmers</a:t>
            </a:r>
            <a:r>
              <a:rPr lang="en-IE" sz="1800" dirty="0" smtClean="0">
                <a:latin typeface="Gill Sans MT" panose="020B0502020104020203" pitchFamily="34" charset="0"/>
              </a:rPr>
              <a:t>.</a:t>
            </a:r>
            <a:endParaRPr lang="en-GB" sz="1800" dirty="0" smtClean="0">
              <a:latin typeface="Gill Sans MT" panose="020B0502020104020203" pitchFamily="34" charset="0"/>
            </a:endParaRPr>
          </a:p>
          <a:p>
            <a:pPr>
              <a:lnSpc>
                <a:spcPct val="100000"/>
              </a:lnSpc>
              <a:tabLst>
                <a:tab pos="457200" algn="l"/>
              </a:tabLst>
            </a:pPr>
            <a:endParaRPr lang="en-GB" sz="1800" dirty="0">
              <a:latin typeface="Gill Sans MT" panose="020B0502020104020203" pitchFamily="34" charset="0"/>
            </a:endParaRPr>
          </a:p>
        </p:txBody>
      </p:sp>
      <p:sp>
        <p:nvSpPr>
          <p:cNvPr id="10" name="Text Placeholder 9"/>
          <p:cNvSpPr>
            <a:spLocks noGrp="1"/>
          </p:cNvSpPr>
          <p:nvPr>
            <p:ph type="body" sz="quarter" idx="11"/>
          </p:nvPr>
        </p:nvSpPr>
        <p:spPr>
          <a:xfrm>
            <a:off x="2195736" y="6165850"/>
            <a:ext cx="4752752"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86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5828" y="5877272"/>
            <a:ext cx="1296144" cy="87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059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nSpc>
                <a:spcPct val="100000"/>
              </a:lnSpc>
              <a:tabLst>
                <a:tab pos="457200" algn="l"/>
              </a:tabLst>
            </a:pPr>
            <a:r>
              <a:rPr lang="en-GB" sz="3600" u="sng" dirty="0">
                <a:latin typeface="Gill Sans MT" panose="020B0502020104020203" pitchFamily="34" charset="0"/>
              </a:rPr>
              <a:t>Project Fact Sheet:</a:t>
            </a:r>
          </a:p>
        </p:txBody>
      </p:sp>
      <p:sp>
        <p:nvSpPr>
          <p:cNvPr id="3" name="Text Placeholder 2"/>
          <p:cNvSpPr>
            <a:spLocks noGrp="1"/>
          </p:cNvSpPr>
          <p:nvPr>
            <p:ph type="body" sz="quarter" idx="10"/>
          </p:nvPr>
        </p:nvSpPr>
        <p:spPr>
          <a:xfrm>
            <a:off x="323528" y="1484784"/>
            <a:ext cx="8712968" cy="4320480"/>
          </a:xfrm>
        </p:spPr>
        <p:txBody>
          <a:bodyPr/>
          <a:lstStyle/>
          <a:p>
            <a:pPr>
              <a:lnSpc>
                <a:spcPct val="100000"/>
              </a:lnSpc>
              <a:tabLst>
                <a:tab pos="457200" algn="l"/>
              </a:tabLst>
            </a:pPr>
            <a:r>
              <a:rPr lang="en-GB" sz="1800" b="1" u="sng" dirty="0" smtClean="0">
                <a:latin typeface="Gill Sans MT" panose="020B0502020104020203" pitchFamily="34" charset="0"/>
              </a:rPr>
              <a:t>Project Title: </a:t>
            </a:r>
            <a:r>
              <a:rPr lang="en-GB" sz="1800" dirty="0" smtClean="0">
                <a:latin typeface="Gill Sans MT" panose="020B0502020104020203" pitchFamily="34" charset="0"/>
              </a:rPr>
              <a:t>	</a:t>
            </a:r>
            <a:r>
              <a:rPr lang="en-IE" sz="1800" dirty="0">
                <a:latin typeface="Gill Sans MT" panose="020B0502020104020203" pitchFamily="34" charset="0"/>
              </a:rPr>
              <a:t>Implementation of SORUDEV Smallholders' Component in Northern </a:t>
            </a:r>
            <a:r>
              <a:rPr lang="en-IE" sz="1800" dirty="0" smtClean="0">
                <a:latin typeface="Gill Sans MT" panose="020B0502020104020203" pitchFamily="34" charset="0"/>
              </a:rPr>
              <a:t>			Bahr </a:t>
            </a:r>
            <a:r>
              <a:rPr lang="en-IE" sz="1800" dirty="0">
                <a:latin typeface="Gill Sans MT" panose="020B0502020104020203" pitchFamily="34" charset="0"/>
              </a:rPr>
              <a:t>el Ghazal </a:t>
            </a:r>
            <a:r>
              <a:rPr lang="en-IE" sz="1800" dirty="0" smtClean="0">
                <a:latin typeface="Gill Sans MT" panose="020B0502020104020203" pitchFamily="34" charset="0"/>
              </a:rPr>
              <a:t>State</a:t>
            </a:r>
          </a:p>
          <a:p>
            <a:pPr>
              <a:lnSpc>
                <a:spcPct val="100000"/>
              </a:lnSpc>
              <a:tabLst>
                <a:tab pos="457200" algn="l"/>
              </a:tabLst>
            </a:pPr>
            <a:endParaRPr lang="en-IE" sz="1800" dirty="0" smtClean="0">
              <a:latin typeface="Gill Sans MT" panose="020B0502020104020203" pitchFamily="34" charset="0"/>
            </a:endParaRPr>
          </a:p>
          <a:p>
            <a:pPr>
              <a:lnSpc>
                <a:spcPct val="100000"/>
              </a:lnSpc>
              <a:tabLst>
                <a:tab pos="457200" algn="l"/>
              </a:tabLst>
            </a:pPr>
            <a:endParaRPr lang="en-IE" sz="800" b="1" u="sng" dirty="0" smtClean="0">
              <a:latin typeface="Gill Sans MT" panose="020B0502020104020203" pitchFamily="34" charset="0"/>
            </a:endParaRPr>
          </a:p>
          <a:p>
            <a:pPr>
              <a:lnSpc>
                <a:spcPct val="100000"/>
              </a:lnSpc>
              <a:tabLst>
                <a:tab pos="457200" algn="l"/>
              </a:tabLst>
            </a:pPr>
            <a:r>
              <a:rPr lang="en-US" sz="1800" b="1" u="sng" dirty="0" smtClean="0">
                <a:latin typeface="Gill Sans MT" panose="020B0502020104020203" pitchFamily="34" charset="0"/>
              </a:rPr>
              <a:t>Project Period:</a:t>
            </a:r>
            <a:r>
              <a:rPr lang="en-US" sz="1800" dirty="0" smtClean="0">
                <a:latin typeface="Gill Sans MT" panose="020B0502020104020203" pitchFamily="34" charset="0"/>
              </a:rPr>
              <a:t>	</a:t>
            </a:r>
            <a:r>
              <a:rPr lang="en-IE" sz="1800" dirty="0" smtClean="0">
                <a:latin typeface="Gill Sans MT" panose="020B0502020104020203" pitchFamily="34" charset="0"/>
              </a:rPr>
              <a:t>15</a:t>
            </a:r>
            <a:r>
              <a:rPr lang="en-IE" sz="1800" baseline="30000" dirty="0" smtClean="0">
                <a:latin typeface="Gill Sans MT" panose="020B0502020104020203" pitchFamily="34" charset="0"/>
              </a:rPr>
              <a:t>th</a:t>
            </a:r>
            <a:r>
              <a:rPr lang="en-IE" sz="1800" dirty="0" smtClean="0">
                <a:latin typeface="Gill Sans MT" panose="020B0502020104020203" pitchFamily="34" charset="0"/>
              </a:rPr>
              <a:t> February 2014 – 14</a:t>
            </a:r>
            <a:r>
              <a:rPr lang="en-IE" sz="1800" baseline="30000" dirty="0" smtClean="0">
                <a:latin typeface="Gill Sans MT" panose="020B0502020104020203" pitchFamily="34" charset="0"/>
              </a:rPr>
              <a:t>th</a:t>
            </a:r>
            <a:r>
              <a:rPr lang="en-IE" sz="1800" dirty="0" smtClean="0">
                <a:latin typeface="Gill Sans MT" panose="020B0502020104020203" pitchFamily="34" charset="0"/>
              </a:rPr>
              <a:t> February 2017</a:t>
            </a:r>
          </a:p>
          <a:p>
            <a:pPr>
              <a:lnSpc>
                <a:spcPct val="100000"/>
              </a:lnSpc>
              <a:tabLst>
                <a:tab pos="457200" algn="l"/>
              </a:tabLst>
            </a:pPr>
            <a:endParaRPr lang="en-US" sz="800" dirty="0">
              <a:latin typeface="Gill Sans MT" panose="020B0502020104020203" pitchFamily="34" charset="0"/>
            </a:endParaRPr>
          </a:p>
          <a:p>
            <a:pPr>
              <a:lnSpc>
                <a:spcPct val="100000"/>
              </a:lnSpc>
              <a:tabLst>
                <a:tab pos="457200" algn="l"/>
              </a:tabLst>
            </a:pPr>
            <a:endParaRPr lang="en-US" sz="1800" b="1" u="sng" dirty="0">
              <a:latin typeface="Gill Sans MT" panose="020B0502020104020203" pitchFamily="34" charset="0"/>
            </a:endParaRPr>
          </a:p>
          <a:p>
            <a:pPr>
              <a:lnSpc>
                <a:spcPct val="100000"/>
              </a:lnSpc>
              <a:tabLst>
                <a:tab pos="457200" algn="l"/>
              </a:tabLst>
            </a:pPr>
            <a:r>
              <a:rPr lang="en-IE" sz="1800" b="1" u="sng" dirty="0">
                <a:latin typeface="Gill Sans MT" panose="020B0502020104020203" pitchFamily="34" charset="0"/>
              </a:rPr>
              <a:t>Total </a:t>
            </a:r>
            <a:r>
              <a:rPr lang="en-IE" sz="1800" b="1" u="sng" dirty="0" smtClean="0">
                <a:latin typeface="Gill Sans MT" panose="020B0502020104020203" pitchFamily="34" charset="0"/>
              </a:rPr>
              <a:t>budget:</a:t>
            </a:r>
            <a:r>
              <a:rPr lang="en-IE" sz="1800" dirty="0" smtClean="0">
                <a:latin typeface="Gill Sans MT" panose="020B0502020104020203" pitchFamily="34" charset="0"/>
              </a:rPr>
              <a:t>	€ </a:t>
            </a:r>
            <a:r>
              <a:rPr lang="en-IE" sz="1800" dirty="0">
                <a:latin typeface="Gill Sans MT" panose="020B0502020104020203" pitchFamily="34" charset="0"/>
              </a:rPr>
              <a:t>2,222,222 </a:t>
            </a:r>
          </a:p>
          <a:p>
            <a:pPr>
              <a:lnSpc>
                <a:spcPct val="100000"/>
              </a:lnSpc>
              <a:tabLst>
                <a:tab pos="457200" algn="l"/>
              </a:tabLst>
            </a:pPr>
            <a:endParaRPr lang="en-IE" sz="1800" dirty="0">
              <a:latin typeface="Gill Sans MT" panose="020B0502020104020203" pitchFamily="34" charset="0"/>
            </a:endParaRPr>
          </a:p>
          <a:p>
            <a:pPr>
              <a:lnSpc>
                <a:spcPct val="100000"/>
              </a:lnSpc>
              <a:tabLst>
                <a:tab pos="457200" algn="l"/>
              </a:tabLst>
            </a:pPr>
            <a:r>
              <a:rPr lang="en-IE" sz="1800" b="1" u="sng" dirty="0">
                <a:latin typeface="Gill Sans MT" panose="020B0502020104020203" pitchFamily="34" charset="0"/>
              </a:rPr>
              <a:t>Implementing partners: </a:t>
            </a:r>
            <a:r>
              <a:rPr lang="en-IE" sz="1800" b="1" dirty="0" smtClean="0">
                <a:latin typeface="Gill Sans MT" panose="020B0502020104020203" pitchFamily="34" charset="0"/>
              </a:rPr>
              <a:t>	</a:t>
            </a:r>
            <a:r>
              <a:rPr lang="en-IE" sz="1800" dirty="0" smtClean="0">
                <a:latin typeface="Gill Sans MT" panose="020B0502020104020203" pitchFamily="34" charset="0"/>
              </a:rPr>
              <a:t>Concern </a:t>
            </a:r>
            <a:r>
              <a:rPr lang="en-IE" sz="1800" dirty="0">
                <a:latin typeface="Gill Sans MT" panose="020B0502020104020203" pitchFamily="34" charset="0"/>
              </a:rPr>
              <a:t>World wide (CWW</a:t>
            </a:r>
            <a:r>
              <a:rPr lang="en-IE" sz="1800" dirty="0" smtClean="0">
                <a:latin typeface="Gill Sans MT" panose="020B0502020104020203" pitchFamily="34" charset="0"/>
              </a:rPr>
              <a:t>);						Langich </a:t>
            </a:r>
            <a:r>
              <a:rPr lang="en-IE" sz="1800" dirty="0">
                <a:latin typeface="Gill Sans MT" panose="020B0502020104020203" pitchFamily="34" charset="0"/>
              </a:rPr>
              <a:t>United Youth Development Association (LUYDA) </a:t>
            </a:r>
            <a:r>
              <a:rPr lang="en-IE" sz="1800" dirty="0" smtClean="0">
                <a:latin typeface="Gill Sans MT" panose="020B0502020104020203" pitchFamily="34" charset="0"/>
              </a:rPr>
              <a:t>					Aweil </a:t>
            </a:r>
            <a:r>
              <a:rPr lang="en-IE" sz="1800" dirty="0">
                <a:latin typeface="Gill Sans MT" panose="020B0502020104020203" pitchFamily="34" charset="0"/>
              </a:rPr>
              <a:t>Project for Agriculture Development (</a:t>
            </a:r>
            <a:r>
              <a:rPr lang="en-IE" sz="1800" dirty="0" smtClean="0">
                <a:latin typeface="Gill Sans MT" panose="020B0502020104020203" pitchFamily="34" charset="0"/>
              </a:rPr>
              <a:t>APAD)</a:t>
            </a:r>
            <a:endParaRPr lang="en-IE" sz="1800" dirty="0">
              <a:latin typeface="Gill Sans MT" panose="020B0502020104020203" pitchFamily="34" charset="0"/>
            </a:endParaRPr>
          </a:p>
          <a:p>
            <a:pPr>
              <a:lnSpc>
                <a:spcPct val="100000"/>
              </a:lnSpc>
              <a:tabLst>
                <a:tab pos="457200" algn="l"/>
              </a:tabLst>
            </a:pPr>
            <a:endParaRPr lang="en-US" sz="800" dirty="0" smtClean="0">
              <a:latin typeface="Gill Sans MT" panose="020B0502020104020203" pitchFamily="34" charset="0"/>
            </a:endParaRPr>
          </a:p>
          <a:p>
            <a:pPr>
              <a:lnSpc>
                <a:spcPct val="100000"/>
              </a:lnSpc>
              <a:tabLst>
                <a:tab pos="457200" algn="l"/>
              </a:tabLst>
            </a:pPr>
            <a:r>
              <a:rPr lang="en-US" sz="1800" b="1" u="sng" dirty="0" smtClean="0">
                <a:latin typeface="Gill Sans MT" panose="020B0502020104020203" pitchFamily="34" charset="0"/>
              </a:rPr>
              <a:t>Coverage</a:t>
            </a:r>
            <a:r>
              <a:rPr lang="en-US" sz="1800" b="1" u="sng" dirty="0">
                <a:latin typeface="Gill Sans MT" panose="020B0502020104020203" pitchFamily="34" charset="0"/>
              </a:rPr>
              <a:t>:</a:t>
            </a:r>
            <a:r>
              <a:rPr lang="en-US" sz="1800" dirty="0">
                <a:latin typeface="Gill Sans MT" panose="020B0502020104020203" pitchFamily="34" charset="0"/>
              </a:rPr>
              <a:t>	Aweil Centre County:  </a:t>
            </a:r>
            <a:r>
              <a:rPr lang="en-US" sz="1800" dirty="0" smtClean="0">
                <a:latin typeface="Gill Sans MT" panose="020B0502020104020203" pitchFamily="34" charset="0"/>
              </a:rPr>
              <a:t>3 Payams – 18 Bomas;						Aweil </a:t>
            </a:r>
            <a:r>
              <a:rPr lang="en-US" sz="1800" dirty="0">
                <a:latin typeface="Gill Sans MT" panose="020B0502020104020203" pitchFamily="34" charset="0"/>
              </a:rPr>
              <a:t>North County:  </a:t>
            </a:r>
            <a:r>
              <a:rPr lang="en-US" sz="1800" dirty="0" smtClean="0">
                <a:latin typeface="Gill Sans MT" panose="020B0502020104020203" pitchFamily="34" charset="0"/>
              </a:rPr>
              <a:t>4 Payams</a:t>
            </a:r>
            <a:r>
              <a:rPr lang="en-US" sz="1800" dirty="0">
                <a:latin typeface="Gill Sans MT" panose="020B0502020104020203" pitchFamily="34" charset="0"/>
              </a:rPr>
              <a:t> </a:t>
            </a:r>
            <a:r>
              <a:rPr lang="en-US" sz="1800" dirty="0" smtClean="0">
                <a:latin typeface="Gill Sans MT" panose="020B0502020104020203" pitchFamily="34" charset="0"/>
              </a:rPr>
              <a:t>– 24 Bomas; 	</a:t>
            </a:r>
          </a:p>
          <a:p>
            <a:pPr>
              <a:lnSpc>
                <a:spcPct val="100000"/>
              </a:lnSpc>
              <a:tabLst>
                <a:tab pos="457200" algn="l"/>
              </a:tabLst>
            </a:pPr>
            <a:r>
              <a:rPr lang="en-US" sz="1800" dirty="0" smtClean="0">
                <a:latin typeface="Gill Sans MT" panose="020B0502020104020203" pitchFamily="34" charset="0"/>
              </a:rPr>
              <a:t>			Aweil </a:t>
            </a:r>
            <a:r>
              <a:rPr lang="en-US" sz="1800" dirty="0">
                <a:latin typeface="Gill Sans MT" panose="020B0502020104020203" pitchFamily="34" charset="0"/>
              </a:rPr>
              <a:t>West </a:t>
            </a:r>
            <a:r>
              <a:rPr lang="en-US" sz="1800" dirty="0" smtClean="0">
                <a:latin typeface="Gill Sans MT" panose="020B0502020104020203" pitchFamily="34" charset="0"/>
              </a:rPr>
              <a:t>County: 7 Payams – 39 Bomas;</a:t>
            </a:r>
          </a:p>
          <a:p>
            <a:pPr>
              <a:lnSpc>
                <a:spcPct val="100000"/>
              </a:lnSpc>
              <a:tabLst>
                <a:tab pos="457200" algn="l"/>
              </a:tabLst>
            </a:pPr>
            <a:endParaRPr lang="en-US" sz="800" dirty="0" smtClean="0">
              <a:latin typeface="Gill Sans MT" panose="020B0502020104020203" pitchFamily="34" charset="0"/>
            </a:endParaRPr>
          </a:p>
        </p:txBody>
      </p:sp>
      <p:sp>
        <p:nvSpPr>
          <p:cNvPr id="10" name="Text Placeholder 9"/>
          <p:cNvSpPr>
            <a:spLocks noGrp="1"/>
          </p:cNvSpPr>
          <p:nvPr>
            <p:ph type="body" sz="quarter" idx="11"/>
          </p:nvPr>
        </p:nvSpPr>
        <p:spPr>
          <a:xfrm>
            <a:off x="2339752" y="6165850"/>
            <a:ext cx="4608736" cy="358775"/>
          </a:xfrm>
        </p:spPr>
        <p:txBody>
          <a:bodyPr/>
          <a:lstStyle/>
          <a:p>
            <a:r>
              <a:rPr lang="en-US" dirty="0" smtClean="0">
                <a:latin typeface="Gill Sans MT" panose="020B0502020104020203" pitchFamily="34" charset="0"/>
              </a:rPr>
              <a:t>A  Presentation to 06</a:t>
            </a:r>
            <a:r>
              <a:rPr lang="en-US" baseline="30000" dirty="0" smtClean="0">
                <a:latin typeface="Gill Sans MT" panose="020B0502020104020203" pitchFamily="34" charset="0"/>
              </a:rPr>
              <a:t>th</a:t>
            </a:r>
            <a:r>
              <a:rPr lang="en-US" dirty="0" smtClean="0">
                <a:latin typeface="Gill Sans MT" panose="020B0502020104020203" pitchFamily="34" charset="0"/>
              </a:rPr>
              <a:t> QRM – April 2016</a:t>
            </a:r>
            <a:endParaRPr lang="en-US" dirty="0">
              <a:latin typeface="Gill Sans MT" panose="020B0502020104020203" pitchFamily="34" charset="0"/>
            </a:endParaRP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5887481"/>
            <a:ext cx="1286970" cy="86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049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3528" y="1484784"/>
            <a:ext cx="8568952" cy="4320480"/>
          </a:xfrm>
        </p:spPr>
        <p:txBody>
          <a:bodyPr/>
          <a:lstStyle/>
          <a:p>
            <a:pPr algn="ctr"/>
            <a:r>
              <a:rPr lang="en-US" sz="4000" dirty="0" smtClean="0">
                <a:latin typeface="Gill Sans MT" panose="020B0502020104020203" pitchFamily="34" charset="0"/>
              </a:rPr>
              <a:t>Thank you listening </a:t>
            </a:r>
          </a:p>
          <a:p>
            <a:pPr algn="ctr"/>
            <a:r>
              <a:rPr lang="en-US" sz="4000" dirty="0" smtClean="0">
                <a:latin typeface="Gill Sans MT" panose="020B0502020104020203" pitchFamily="34" charset="0"/>
              </a:rPr>
              <a:t>God bless you!</a:t>
            </a:r>
            <a:endParaRPr lang="en-IE" sz="4000" dirty="0">
              <a:latin typeface="Gill Sans MT" panose="020B0502020104020203" pitchFamily="34" charset="0"/>
            </a:endParaRPr>
          </a:p>
        </p:txBody>
      </p:sp>
      <p:sp>
        <p:nvSpPr>
          <p:cNvPr id="4" name="Text Placeholder 3"/>
          <p:cNvSpPr>
            <a:spLocks noGrp="1"/>
          </p:cNvSpPr>
          <p:nvPr>
            <p:ph type="body" sz="quarter" idx="11"/>
          </p:nvPr>
        </p:nvSpPr>
        <p:spPr>
          <a:xfrm>
            <a:off x="2051720" y="6165850"/>
            <a:ext cx="4896768" cy="358775"/>
          </a:xfrm>
        </p:spPr>
        <p:txBody>
          <a:bodyPr/>
          <a:lstStyle/>
          <a:p>
            <a:r>
              <a:rPr lang="en-US" dirty="0"/>
              <a:t>A  Presentation to 06</a:t>
            </a:r>
            <a:r>
              <a:rPr lang="en-US" baseline="30000" dirty="0"/>
              <a:t>th</a:t>
            </a:r>
            <a:r>
              <a:rPr lang="en-US" dirty="0"/>
              <a:t> QRM – April </a:t>
            </a:r>
            <a:r>
              <a:rPr lang="en-US" dirty="0" smtClean="0"/>
              <a:t>2016</a:t>
            </a:r>
            <a:endParaRPr lang="en-US" dirty="0"/>
          </a:p>
        </p:txBody>
      </p:sp>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5877272"/>
            <a:ext cx="1224136" cy="82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146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nSpc>
                <a:spcPct val="100000"/>
              </a:lnSpc>
              <a:tabLst>
                <a:tab pos="457200" algn="l"/>
              </a:tabLst>
            </a:pPr>
            <a:r>
              <a:rPr lang="en-GB" sz="3600" u="sng" dirty="0">
                <a:latin typeface="Gill Sans MT" panose="020B0502020104020203" pitchFamily="34" charset="0"/>
              </a:rPr>
              <a:t>Project Fact Sheet:</a:t>
            </a:r>
          </a:p>
        </p:txBody>
      </p:sp>
      <p:sp>
        <p:nvSpPr>
          <p:cNvPr id="3" name="Text Placeholder 2"/>
          <p:cNvSpPr>
            <a:spLocks noGrp="1"/>
          </p:cNvSpPr>
          <p:nvPr>
            <p:ph type="body" sz="quarter" idx="10"/>
          </p:nvPr>
        </p:nvSpPr>
        <p:spPr>
          <a:xfrm>
            <a:off x="323528" y="1484784"/>
            <a:ext cx="8712968" cy="4320480"/>
          </a:xfrm>
        </p:spPr>
        <p:txBody>
          <a:bodyPr/>
          <a:lstStyle/>
          <a:p>
            <a:pPr>
              <a:lnSpc>
                <a:spcPct val="100000"/>
              </a:lnSpc>
              <a:tabLst>
                <a:tab pos="457200" algn="l"/>
              </a:tabLst>
            </a:pPr>
            <a:endParaRPr lang="en-US" sz="800" dirty="0">
              <a:latin typeface="Gill Sans MT" panose="020B0502020104020203" pitchFamily="34" charset="0"/>
            </a:endParaRPr>
          </a:p>
          <a:p>
            <a:pPr>
              <a:lnSpc>
                <a:spcPct val="100000"/>
              </a:lnSpc>
              <a:tabLst>
                <a:tab pos="457200" algn="l"/>
              </a:tabLst>
            </a:pPr>
            <a:r>
              <a:rPr lang="en-US" sz="1800" b="1" u="sng" dirty="0" smtClean="0">
                <a:latin typeface="Gill Sans MT" panose="020B0502020104020203" pitchFamily="34" charset="0"/>
              </a:rPr>
              <a:t>Goal:</a:t>
            </a:r>
            <a:r>
              <a:rPr lang="en-US" sz="1800" dirty="0" smtClean="0">
                <a:latin typeface="Gill Sans MT" panose="020B0502020104020203" pitchFamily="34" charset="0"/>
              </a:rPr>
              <a:t>	</a:t>
            </a:r>
            <a:r>
              <a:rPr lang="en-IE" sz="1800" dirty="0" smtClean="0">
                <a:latin typeface="Gill Sans MT" panose="020B0502020104020203" pitchFamily="34" charset="0"/>
              </a:rPr>
              <a:t>To contribute to increased food security, reduced vulnerability and enhanced 			livelihoods of rural households in NBeG, SSD</a:t>
            </a:r>
          </a:p>
          <a:p>
            <a:pPr>
              <a:lnSpc>
                <a:spcPct val="100000"/>
              </a:lnSpc>
              <a:tabLst>
                <a:tab pos="457200" algn="l"/>
              </a:tabLst>
            </a:pPr>
            <a:endParaRPr lang="en-IE" sz="1800" dirty="0" smtClean="0">
              <a:latin typeface="Gill Sans MT" panose="020B0502020104020203" pitchFamily="34" charset="0"/>
            </a:endParaRPr>
          </a:p>
          <a:p>
            <a:pPr marL="900113" indent="-900113">
              <a:lnSpc>
                <a:spcPct val="100000"/>
              </a:lnSpc>
            </a:pPr>
            <a:r>
              <a:rPr lang="en-IE" sz="1800" b="1" u="sng" dirty="0" smtClean="0">
                <a:latin typeface="Gill Sans MT" panose="020B0502020104020203" pitchFamily="34" charset="0"/>
              </a:rPr>
              <a:t>Specific Objective:</a:t>
            </a:r>
            <a:r>
              <a:rPr lang="en-IE" sz="1800" dirty="0" smtClean="0">
                <a:latin typeface="Gill Sans MT" panose="020B0502020104020203" pitchFamily="34" charset="0"/>
              </a:rPr>
              <a:t> 	To increase agricultural production &amp; income of smallholder farmers in NBeG.</a:t>
            </a:r>
          </a:p>
          <a:p>
            <a:pPr>
              <a:lnSpc>
                <a:spcPct val="100000"/>
              </a:lnSpc>
              <a:tabLst>
                <a:tab pos="457200" algn="l"/>
              </a:tabLst>
            </a:pPr>
            <a:endParaRPr lang="en-IE" sz="1800" dirty="0">
              <a:latin typeface="Gill Sans MT" panose="020B0502020104020203" pitchFamily="34" charset="0"/>
            </a:endParaRPr>
          </a:p>
          <a:p>
            <a:pPr>
              <a:lnSpc>
                <a:spcPct val="100000"/>
              </a:lnSpc>
              <a:tabLst>
                <a:tab pos="457200" algn="l"/>
              </a:tabLst>
            </a:pPr>
            <a:r>
              <a:rPr lang="en-IE" sz="1800" dirty="0">
                <a:latin typeface="Gill Sans MT" panose="020B0502020104020203" pitchFamily="34" charset="0"/>
              </a:rPr>
              <a:t>The </a:t>
            </a:r>
            <a:r>
              <a:rPr lang="en-IE" sz="1800" b="1" i="1" u="sng" dirty="0">
                <a:latin typeface="Gill Sans MT" panose="020B0502020104020203" pitchFamily="34" charset="0"/>
              </a:rPr>
              <a:t>specific objective</a:t>
            </a:r>
            <a:r>
              <a:rPr lang="en-IE" sz="1800" dirty="0">
                <a:latin typeface="Gill Sans MT" panose="020B0502020104020203" pitchFamily="34" charset="0"/>
              </a:rPr>
              <a:t> will be achieved by:</a:t>
            </a:r>
          </a:p>
          <a:p>
            <a:pPr marL="450850" indent="-273050">
              <a:lnSpc>
                <a:spcPct val="100000"/>
              </a:lnSpc>
              <a:buFont typeface="+mj-lt"/>
              <a:buAutoNum type="alphaLcParenR"/>
              <a:tabLst>
                <a:tab pos="450850" algn="l"/>
                <a:tab pos="457200" algn="l"/>
              </a:tabLst>
            </a:pPr>
            <a:r>
              <a:rPr lang="en-IE" sz="1800" dirty="0">
                <a:latin typeface="Gill Sans MT" panose="020B0502020104020203" pitchFamily="34" charset="0"/>
              </a:rPr>
              <a:t>Strengthening extension services, </a:t>
            </a:r>
            <a:r>
              <a:rPr lang="en-IE" sz="1800" dirty="0" smtClean="0">
                <a:latin typeface="Gill Sans MT" panose="020B0502020104020203" pitchFamily="34" charset="0"/>
              </a:rPr>
              <a:t>use </a:t>
            </a:r>
            <a:r>
              <a:rPr lang="en-IE" sz="1800" dirty="0">
                <a:latin typeface="Gill Sans MT" panose="020B0502020104020203" pitchFamily="34" charset="0"/>
              </a:rPr>
              <a:t>of good practices </a:t>
            </a:r>
            <a:r>
              <a:rPr lang="en-IE" sz="1800" dirty="0" smtClean="0">
                <a:latin typeface="Gill Sans MT" panose="020B0502020104020203" pitchFamily="34" charset="0"/>
              </a:rPr>
              <a:t>&amp; reduced </a:t>
            </a:r>
            <a:r>
              <a:rPr lang="en-IE" sz="1800" dirty="0">
                <a:latin typeface="Gill Sans MT" panose="020B0502020104020203" pitchFamily="34" charset="0"/>
              </a:rPr>
              <a:t>losses</a:t>
            </a:r>
          </a:p>
          <a:p>
            <a:pPr marL="450850" indent="-273050">
              <a:lnSpc>
                <a:spcPct val="100000"/>
              </a:lnSpc>
              <a:buFont typeface="+mj-lt"/>
              <a:buAutoNum type="alphaLcParenR"/>
              <a:tabLst>
                <a:tab pos="450850" algn="l"/>
                <a:tab pos="457200" algn="l"/>
              </a:tabLst>
            </a:pPr>
            <a:r>
              <a:rPr lang="en-IE" sz="1800" dirty="0">
                <a:latin typeface="Gill Sans MT" panose="020B0502020104020203" pitchFamily="34" charset="0"/>
              </a:rPr>
              <a:t>Facilitating the adoption of animal draught cultivation throughout the State </a:t>
            </a:r>
          </a:p>
          <a:p>
            <a:pPr marL="450850" indent="-273050">
              <a:lnSpc>
                <a:spcPct val="100000"/>
              </a:lnSpc>
              <a:buFont typeface="+mj-lt"/>
              <a:buAutoNum type="alphaLcParenR"/>
              <a:tabLst>
                <a:tab pos="450850" algn="l"/>
                <a:tab pos="457200" algn="l"/>
              </a:tabLst>
            </a:pPr>
            <a:r>
              <a:rPr lang="en-IE" sz="1800" dirty="0">
                <a:latin typeface="Gill Sans MT" panose="020B0502020104020203" pitchFamily="34" charset="0"/>
              </a:rPr>
              <a:t>Increasing market access </a:t>
            </a:r>
            <a:r>
              <a:rPr lang="en-IE" sz="1800" dirty="0" smtClean="0">
                <a:latin typeface="Gill Sans MT" panose="020B0502020104020203" pitchFamily="34" charset="0"/>
              </a:rPr>
              <a:t>&amp; linkages </a:t>
            </a:r>
            <a:r>
              <a:rPr lang="en-IE" sz="1800" dirty="0">
                <a:latin typeface="Gill Sans MT" panose="020B0502020104020203" pitchFamily="34" charset="0"/>
              </a:rPr>
              <a:t>between value chain actors</a:t>
            </a:r>
          </a:p>
          <a:p>
            <a:pPr>
              <a:lnSpc>
                <a:spcPct val="100000"/>
              </a:lnSpc>
              <a:tabLst>
                <a:tab pos="457200" algn="l"/>
              </a:tabLst>
            </a:pPr>
            <a:endParaRPr lang="en-IE" sz="1800" dirty="0" smtClean="0">
              <a:latin typeface="Gill Sans MT" panose="020B0502020104020203" pitchFamily="34" charset="0"/>
            </a:endParaRPr>
          </a:p>
          <a:p>
            <a:pPr>
              <a:lnSpc>
                <a:spcPct val="100000"/>
              </a:lnSpc>
              <a:tabLst>
                <a:tab pos="457200" algn="l"/>
              </a:tabLst>
            </a:pPr>
            <a:endParaRPr lang="en-IE" sz="800" dirty="0" smtClean="0">
              <a:latin typeface="Gill Sans MT" panose="020B0502020104020203" pitchFamily="34" charset="0"/>
            </a:endParaRPr>
          </a:p>
          <a:p>
            <a:pPr marL="900113" indent="-900113">
              <a:lnSpc>
                <a:spcPct val="100000"/>
              </a:lnSpc>
              <a:tabLst>
                <a:tab pos="457200" algn="l"/>
              </a:tabLst>
            </a:pPr>
            <a:r>
              <a:rPr lang="en-US" sz="1800" b="1" u="sng" dirty="0" smtClean="0">
                <a:latin typeface="Gill Sans MT" panose="020B0502020104020203" pitchFamily="34" charset="0"/>
              </a:rPr>
              <a:t>Target:</a:t>
            </a:r>
            <a:r>
              <a:rPr lang="en-US" sz="1800" dirty="0" smtClean="0">
                <a:latin typeface="Gill Sans MT" panose="020B0502020104020203" pitchFamily="34" charset="0"/>
              </a:rPr>
              <a:t>		</a:t>
            </a:r>
            <a:r>
              <a:rPr lang="en-IE" sz="1800" dirty="0" smtClean="0">
                <a:latin typeface="Gill Sans MT" panose="020B0502020104020203" pitchFamily="34" charset="0"/>
              </a:rPr>
              <a:t>4,500 active smallholder (SH) farmer households (HHs)</a:t>
            </a:r>
          </a:p>
          <a:p>
            <a:pPr>
              <a:lnSpc>
                <a:spcPct val="100000"/>
              </a:lnSpc>
              <a:tabLst>
                <a:tab pos="457200" algn="l"/>
              </a:tabLst>
            </a:pPr>
            <a:endParaRPr lang="en-US" sz="1800" dirty="0" smtClean="0">
              <a:latin typeface="Gill Sans MT" panose="020B0502020104020203" pitchFamily="34" charset="0"/>
            </a:endParaRPr>
          </a:p>
          <a:p>
            <a:pPr>
              <a:lnSpc>
                <a:spcPct val="100000"/>
              </a:lnSpc>
              <a:tabLst>
                <a:tab pos="457200" algn="l"/>
              </a:tabLst>
            </a:pPr>
            <a:r>
              <a:rPr lang="en-IE" sz="1800" dirty="0" smtClean="0">
                <a:latin typeface="Gill Sans MT" panose="020B0502020104020203" pitchFamily="34" charset="0"/>
              </a:rPr>
              <a:t> </a:t>
            </a:r>
            <a:endParaRPr lang="en-IE" sz="1800" dirty="0">
              <a:latin typeface="Gill Sans MT" panose="020B0502020104020203" pitchFamily="34" charset="0"/>
            </a:endParaRPr>
          </a:p>
          <a:p>
            <a:pPr>
              <a:lnSpc>
                <a:spcPct val="100000"/>
              </a:lnSpc>
              <a:tabLst>
                <a:tab pos="457200" algn="l"/>
              </a:tabLst>
            </a:pPr>
            <a:endParaRPr lang="en-IE" sz="1800" dirty="0">
              <a:latin typeface="Gill Sans MT" panose="020B0502020104020203" pitchFamily="34" charset="0"/>
            </a:endParaRPr>
          </a:p>
          <a:p>
            <a:pPr>
              <a:lnSpc>
                <a:spcPct val="100000"/>
              </a:lnSpc>
              <a:tabLst>
                <a:tab pos="457200" algn="l"/>
              </a:tabLst>
            </a:pPr>
            <a:endParaRPr lang="en-US" sz="800" dirty="0" smtClean="0">
              <a:latin typeface="Gill Sans MT" panose="020B0502020104020203" pitchFamily="34" charset="0"/>
            </a:endParaRPr>
          </a:p>
        </p:txBody>
      </p:sp>
      <p:sp>
        <p:nvSpPr>
          <p:cNvPr id="10" name="Text Placeholder 9"/>
          <p:cNvSpPr>
            <a:spLocks noGrp="1"/>
          </p:cNvSpPr>
          <p:nvPr>
            <p:ph type="body" sz="quarter" idx="11"/>
          </p:nvPr>
        </p:nvSpPr>
        <p:spPr>
          <a:xfrm>
            <a:off x="2051720" y="6165850"/>
            <a:ext cx="4896768" cy="358775"/>
          </a:xfrm>
        </p:spPr>
        <p:txBody>
          <a:bodyPr/>
          <a:lstStyle/>
          <a:p>
            <a:r>
              <a:rPr lang="en-US" dirty="0" smtClean="0">
                <a:latin typeface="Gill Sans MT" panose="020B0502020104020203" pitchFamily="34" charset="0"/>
              </a:rPr>
              <a:t>A  Presentation to 06</a:t>
            </a:r>
            <a:r>
              <a:rPr lang="en-US" baseline="30000" dirty="0" smtClean="0">
                <a:latin typeface="Gill Sans MT" panose="020B0502020104020203" pitchFamily="34" charset="0"/>
              </a:rPr>
              <a:t>th</a:t>
            </a:r>
            <a:r>
              <a:rPr lang="en-US" dirty="0" smtClean="0">
                <a:latin typeface="Gill Sans MT" panose="020B0502020104020203" pitchFamily="34" charset="0"/>
              </a:rPr>
              <a:t> QRM – April 2016</a:t>
            </a:r>
            <a:endParaRPr lang="en-US" dirty="0">
              <a:latin typeface="Gill Sans MT" panose="020B0502020104020203" pitchFamily="34" charset="0"/>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5877272"/>
            <a:ext cx="1366069" cy="9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223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dirty="0" smtClean="0">
                <a:latin typeface="Gill Sans MT" panose="020B0502020104020203" pitchFamily="34" charset="0"/>
              </a:rPr>
              <a:t>Progress Against Indicators – SORUDEV</a:t>
            </a:r>
            <a:endParaRPr lang="en-US" sz="3200" dirty="0">
              <a:latin typeface="Gill Sans MT" panose="020B0502020104020203" pitchFamily="34" charset="0"/>
            </a:endParaRPr>
          </a:p>
        </p:txBody>
      </p:sp>
      <p:sp>
        <p:nvSpPr>
          <p:cNvPr id="3" name="Text Placeholder 2"/>
          <p:cNvSpPr>
            <a:spLocks noGrp="1"/>
          </p:cNvSpPr>
          <p:nvPr>
            <p:ph type="body" sz="quarter" idx="10"/>
          </p:nvPr>
        </p:nvSpPr>
        <p:spPr>
          <a:xfrm>
            <a:off x="323528" y="1484784"/>
            <a:ext cx="8640960" cy="4320480"/>
          </a:xfrm>
        </p:spPr>
        <p:txBody>
          <a:bodyPr/>
          <a:lstStyle/>
          <a:p>
            <a:pPr>
              <a:lnSpc>
                <a:spcPct val="100000"/>
              </a:lnSpc>
              <a:tabLst>
                <a:tab pos="457200" algn="l"/>
              </a:tabLst>
            </a:pPr>
            <a:endParaRPr lang="en-GB" u="sng" dirty="0" smtClean="0">
              <a:latin typeface="+mj-lt"/>
            </a:endParaRPr>
          </a:p>
          <a:p>
            <a:pPr>
              <a:lnSpc>
                <a:spcPct val="100000"/>
              </a:lnSpc>
              <a:tabLst>
                <a:tab pos="457200" algn="l"/>
              </a:tabLst>
            </a:pPr>
            <a:endParaRPr lang="en-GB" dirty="0">
              <a:latin typeface="+mj-lt"/>
            </a:endParaRPr>
          </a:p>
        </p:txBody>
      </p:sp>
      <p:sp>
        <p:nvSpPr>
          <p:cNvPr id="10" name="Text Placeholder 9"/>
          <p:cNvSpPr>
            <a:spLocks noGrp="1"/>
          </p:cNvSpPr>
          <p:nvPr>
            <p:ph type="body" sz="quarter" idx="11"/>
          </p:nvPr>
        </p:nvSpPr>
        <p:spPr>
          <a:xfrm>
            <a:off x="2339752" y="6165850"/>
            <a:ext cx="4608736" cy="358775"/>
          </a:xfrm>
        </p:spPr>
        <p:txBody>
          <a:bodyPr/>
          <a:lstStyle/>
          <a:p>
            <a:r>
              <a:rPr lang="en-US" dirty="0">
                <a:latin typeface="Gill Sans MT" panose="020B0502020104020203" pitchFamily="34" charset="0"/>
              </a:rPr>
              <a:t>A  Presentation to 06</a:t>
            </a:r>
            <a:r>
              <a:rPr lang="en-US" baseline="30000" dirty="0">
                <a:latin typeface="Gill Sans MT" panose="020B0502020104020203" pitchFamily="34" charset="0"/>
              </a:rPr>
              <a:t>th</a:t>
            </a:r>
            <a:r>
              <a:rPr lang="en-US" dirty="0">
                <a:latin typeface="Gill Sans MT" panose="020B0502020104020203" pitchFamily="34" charset="0"/>
              </a:rPr>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14382845"/>
              </p:ext>
            </p:extLst>
          </p:nvPr>
        </p:nvGraphicFramePr>
        <p:xfrm>
          <a:off x="251521" y="1556792"/>
          <a:ext cx="8640959" cy="3964346"/>
        </p:xfrm>
        <a:graphic>
          <a:graphicData uri="http://schemas.openxmlformats.org/drawingml/2006/table">
            <a:tbl>
              <a:tblPr firstRow="1" firstCol="1" bandRow="1"/>
              <a:tblGrid>
                <a:gridCol w="1368151"/>
                <a:gridCol w="2736304"/>
                <a:gridCol w="700462"/>
                <a:gridCol w="540124"/>
                <a:gridCol w="497261"/>
                <a:gridCol w="657789"/>
                <a:gridCol w="1039919"/>
                <a:gridCol w="1100949"/>
              </a:tblGrid>
              <a:tr h="216024">
                <a:tc rowSpan="2">
                  <a:txBody>
                    <a:bodyPr/>
                    <a:lstStyle/>
                    <a:p>
                      <a:pPr algn="ctr">
                        <a:lnSpc>
                          <a:spcPct val="115000"/>
                        </a:lnSpc>
                        <a:spcAft>
                          <a:spcPts val="0"/>
                        </a:spcAft>
                      </a:pPr>
                      <a:r>
                        <a:rPr lang="en-US" sz="1200" b="1" dirty="0" smtClean="0">
                          <a:effectLst/>
                          <a:latin typeface="Gill Sans MT" panose="020B0502020104020203" pitchFamily="34" charset="0"/>
                          <a:ea typeface="Calibri"/>
                          <a:cs typeface="Times New Roman"/>
                        </a:rPr>
                        <a:t>Specific Objectives</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US" sz="1200" b="1" dirty="0">
                          <a:effectLst/>
                          <a:latin typeface="Gill Sans MT" panose="020B0502020104020203" pitchFamily="34" charset="0"/>
                          <a:ea typeface="Calibri"/>
                          <a:cs typeface="Times New Roman"/>
                        </a:rPr>
                        <a:t>Indicators</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algn="ctr">
                        <a:lnSpc>
                          <a:spcPct val="115000"/>
                        </a:lnSpc>
                        <a:spcAft>
                          <a:spcPts val="0"/>
                        </a:spcAft>
                      </a:pPr>
                      <a:r>
                        <a:rPr lang="en-US" sz="1100" b="1" dirty="0" smtClean="0">
                          <a:effectLst/>
                          <a:latin typeface="+mj-lt"/>
                          <a:ea typeface="Calibri"/>
                          <a:cs typeface="Times New Roman"/>
                        </a:rPr>
                        <a:t>Baseline</a:t>
                      </a:r>
                      <a:r>
                        <a:rPr lang="en-US" sz="1100" b="1" baseline="0" dirty="0" smtClean="0">
                          <a:effectLst/>
                          <a:latin typeface="+mj-lt"/>
                          <a:ea typeface="Calibri"/>
                          <a:cs typeface="Times New Roman"/>
                        </a:rPr>
                        <a:t> values </a:t>
                      </a:r>
                      <a:endParaRPr lang="en-IE" sz="1100" dirty="0">
                        <a:effectLst/>
                        <a:latin typeface="+mj-lt"/>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IE"/>
                    </a:p>
                  </a:txBody>
                  <a:tcPr/>
                </a:tc>
                <a:tc hMerge="1">
                  <a:txBody>
                    <a:bodyPr/>
                    <a:lstStyle/>
                    <a:p>
                      <a:endParaRPr lang="en-IE"/>
                    </a:p>
                  </a:txBody>
                  <a:tcPr/>
                </a:tc>
                <a:tc rowSpan="2">
                  <a:txBody>
                    <a:bodyPr/>
                    <a:lstStyle/>
                    <a:p>
                      <a:pPr algn="ctr">
                        <a:lnSpc>
                          <a:spcPct val="115000"/>
                        </a:lnSpc>
                        <a:spcAft>
                          <a:spcPts val="0"/>
                        </a:spcAft>
                      </a:pPr>
                      <a:r>
                        <a:rPr lang="en-US" sz="1200" b="1" dirty="0" smtClean="0">
                          <a:effectLst/>
                          <a:latin typeface="Gill Sans MT" panose="020B0502020104020203" pitchFamily="34" charset="0"/>
                          <a:ea typeface="Calibri"/>
                          <a:cs typeface="Times New Roman"/>
                        </a:rPr>
                        <a:t>Target </a:t>
                      </a:r>
                      <a:endParaRPr lang="en-IE" sz="1200" b="1"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US" sz="1200" b="1" dirty="0" smtClean="0">
                          <a:effectLst/>
                          <a:latin typeface="Gill Sans MT" panose="020B0502020104020203" pitchFamily="34" charset="0"/>
                          <a:ea typeface="Calibri"/>
                          <a:cs typeface="Times New Roman"/>
                        </a:rPr>
                        <a:t>Achievement/</a:t>
                      </a:r>
                      <a:r>
                        <a:rPr lang="en-US" sz="1200" b="1" baseline="0" dirty="0" smtClean="0">
                          <a:effectLst/>
                          <a:latin typeface="Gill Sans MT" panose="020B0502020104020203" pitchFamily="34" charset="0"/>
                          <a:ea typeface="Calibri"/>
                          <a:cs typeface="Times New Roman"/>
                        </a:rPr>
                        <a:t> Progress</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US" sz="1200" b="1" dirty="0" smtClean="0">
                          <a:effectLst/>
                          <a:latin typeface="Gill Sans MT" panose="020B0502020104020203" pitchFamily="34" charset="0"/>
                          <a:ea typeface="Calibri"/>
                          <a:cs typeface="Times New Roman"/>
                        </a:rPr>
                        <a:t>Comments/ Issues</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16024">
                <a:tc vMerge="1">
                  <a:txBody>
                    <a:bodyPr/>
                    <a:lstStyle/>
                    <a:p>
                      <a:endParaRPr lang="en-IE"/>
                    </a:p>
                  </a:txBody>
                  <a:tcPr/>
                </a:tc>
                <a:tc vMerge="1">
                  <a:txBody>
                    <a:bodyPr/>
                    <a:lstStyle/>
                    <a:p>
                      <a:endParaRPr lang="en-IE"/>
                    </a:p>
                  </a:txBody>
                  <a:tcPr/>
                </a:tc>
                <a:tc>
                  <a:txBody>
                    <a:bodyPr/>
                    <a:lstStyle/>
                    <a:p>
                      <a:pPr algn="ctr">
                        <a:lnSpc>
                          <a:spcPct val="115000"/>
                        </a:lnSpc>
                        <a:spcAft>
                          <a:spcPts val="0"/>
                        </a:spcAft>
                      </a:pPr>
                      <a:r>
                        <a:rPr lang="en-US" sz="1200" b="1" dirty="0" smtClean="0">
                          <a:effectLst/>
                          <a:latin typeface="Gill Sans MT" panose="020B0502020104020203" pitchFamily="34" charset="0"/>
                          <a:ea typeface="Calibri"/>
                          <a:cs typeface="Times New Roman"/>
                        </a:rPr>
                        <a:t>Ave</a:t>
                      </a:r>
                      <a:endParaRPr lang="en-IE" sz="1200" b="1"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200" b="1" dirty="0" smtClean="0">
                          <a:latin typeface="Gill Sans MT" panose="020B0502020104020203" pitchFamily="34" charset="0"/>
                        </a:rPr>
                        <a:t>MHH</a:t>
                      </a:r>
                      <a:endParaRPr lang="en-IE" sz="1200" b="1" dirty="0">
                        <a:latin typeface="Gill Sans MT" panose="020B0502020104020203" pitchFamily="34" charset="0"/>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200" b="1" dirty="0" smtClean="0">
                          <a:latin typeface="Gill Sans MT" panose="020B0502020104020203" pitchFamily="34" charset="0"/>
                        </a:rPr>
                        <a:t>FHH</a:t>
                      </a:r>
                      <a:endParaRPr lang="en-IE" sz="1200" b="1" dirty="0">
                        <a:latin typeface="Gill Sans MT" panose="020B0502020104020203" pitchFamily="34" charset="0"/>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n-IE"/>
                    </a:p>
                  </a:txBody>
                  <a:tcPr/>
                </a:tc>
                <a:tc vMerge="1">
                  <a:txBody>
                    <a:bodyPr/>
                    <a:lstStyle/>
                    <a:p>
                      <a:endParaRPr lang="en-IE"/>
                    </a:p>
                  </a:txBody>
                  <a:tcPr/>
                </a:tc>
                <a:tc vMerge="1">
                  <a:txBody>
                    <a:bodyPr/>
                    <a:lstStyle/>
                    <a:p>
                      <a:endParaRPr lang="en-IE" dirty="0"/>
                    </a:p>
                  </a:txBody>
                  <a:tcPr/>
                </a:tc>
              </a:tr>
              <a:tr h="704886">
                <a:tc rowSpan="5">
                  <a:txBody>
                    <a:bodyPr/>
                    <a:lstStyle/>
                    <a:p>
                      <a:pPr>
                        <a:lnSpc>
                          <a:spcPct val="115000"/>
                        </a:lnSpc>
                        <a:spcAft>
                          <a:spcPts val="0"/>
                        </a:spcAft>
                      </a:pPr>
                      <a:r>
                        <a:rPr lang="en-US" sz="1200" dirty="0" smtClean="0">
                          <a:effectLst/>
                          <a:latin typeface="Gill Sans MT" panose="020B0502020104020203" pitchFamily="34" charset="0"/>
                          <a:ea typeface="Calibri"/>
                          <a:cs typeface="Times New Roman"/>
                        </a:rPr>
                        <a:t>To </a:t>
                      </a:r>
                      <a:r>
                        <a:rPr lang="en-US" sz="1200" dirty="0">
                          <a:effectLst/>
                          <a:latin typeface="Gill Sans MT" panose="020B0502020104020203" pitchFamily="34" charset="0"/>
                          <a:ea typeface="Calibri"/>
                          <a:cs typeface="Times New Roman"/>
                        </a:rPr>
                        <a:t>sustainably increase agricultural production and agricultural income of small holder farmers in NBeG through the setup of functional agricultural and livestock advisory and extension services that effectively reaches small holder farmers.</a:t>
                      </a:r>
                      <a:endParaRPr lang="en-IE" sz="1200" dirty="0">
                        <a:effectLst/>
                        <a:latin typeface="Gill Sans MT" panose="020B0502020104020203" pitchFamily="34" charset="0"/>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200" dirty="0">
                          <a:effectLst/>
                          <a:latin typeface="Gill Sans MT" panose="020B0502020104020203" pitchFamily="34" charset="0"/>
                          <a:ea typeface="Calibri"/>
                          <a:cs typeface="Times New Roman"/>
                        </a:rPr>
                        <a:t>Average monthly income of targeted households from all sources disaggregated by gender of </a:t>
                      </a:r>
                      <a:r>
                        <a:rPr lang="en-IE" sz="1200" dirty="0" smtClean="0">
                          <a:effectLst/>
                          <a:latin typeface="Gill Sans MT" panose="020B0502020104020203" pitchFamily="34" charset="0"/>
                          <a:ea typeface="Calibri"/>
                          <a:cs typeface="Times New Roman"/>
                        </a:rPr>
                        <a:t>HH head </a:t>
                      </a:r>
                      <a:r>
                        <a:rPr lang="en-IE" sz="1200" dirty="0">
                          <a:effectLst/>
                          <a:latin typeface="Gill Sans MT" panose="020B0502020104020203" pitchFamily="34" charset="0"/>
                          <a:ea typeface="Calibri"/>
                          <a:cs typeface="Times New Roman"/>
                        </a:rPr>
                        <a:t>(SSP)</a:t>
                      </a: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195</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212</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107</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120</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smtClean="0">
                          <a:effectLst/>
                          <a:latin typeface="Gill Sans MT" panose="020B0502020104020203" pitchFamily="34" charset="0"/>
                          <a:ea typeface="Calibri"/>
                          <a:cs typeface="Times New Roman"/>
                        </a:rPr>
                        <a:t>Mid-term review (MTR) done</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smtClean="0">
                          <a:effectLst/>
                          <a:latin typeface="Gill Sans MT" panose="020B0502020104020203" pitchFamily="34" charset="0"/>
                          <a:ea typeface="Calibri"/>
                          <a:cs typeface="Times New Roman"/>
                        </a:rPr>
                        <a:t>Dat</a:t>
                      </a:r>
                      <a:r>
                        <a:rPr lang="en-US" sz="1200" baseline="0" dirty="0" smtClean="0">
                          <a:effectLst/>
                          <a:latin typeface="Gill Sans MT" panose="020B0502020104020203" pitchFamily="34" charset="0"/>
                          <a:ea typeface="Calibri"/>
                          <a:cs typeface="Times New Roman"/>
                        </a:rPr>
                        <a:t>a analysis in progress </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828">
                <a:tc vMerge="1">
                  <a:txBody>
                    <a:bodyPr/>
                    <a:lstStyle/>
                    <a:p>
                      <a:endParaRPr lang="en-IE"/>
                    </a:p>
                  </a:txBody>
                  <a:tcPr/>
                </a:tc>
                <a:tc>
                  <a:txBody>
                    <a:bodyPr/>
                    <a:lstStyle/>
                    <a:p>
                      <a:pPr algn="l">
                        <a:lnSpc>
                          <a:spcPct val="115000"/>
                        </a:lnSpc>
                        <a:spcAft>
                          <a:spcPts val="0"/>
                        </a:spcAft>
                      </a:pPr>
                      <a:r>
                        <a:rPr lang="en-IE" sz="1200" dirty="0">
                          <a:effectLst/>
                          <a:latin typeface="Gill Sans MT" panose="020B0502020104020203" pitchFamily="34" charset="0"/>
                          <a:ea typeface="Calibri"/>
                          <a:cs typeface="Times New Roman"/>
                        </a:rPr>
                        <a:t>Average yields (kg/ha sun dried grain) for Sorghum, Groundnuts, Simsim, for targeted </a:t>
                      </a:r>
                      <a:r>
                        <a:rPr lang="en-IE" sz="1200" dirty="0" smtClean="0">
                          <a:effectLst/>
                          <a:latin typeface="Gill Sans MT" panose="020B0502020104020203" pitchFamily="34" charset="0"/>
                          <a:ea typeface="Calibri"/>
                          <a:cs typeface="Times New Roman"/>
                        </a:rPr>
                        <a:t>SH </a:t>
                      </a:r>
                      <a:r>
                        <a:rPr lang="en-IE" sz="1200" dirty="0">
                          <a:effectLst/>
                          <a:latin typeface="Gill Sans MT" panose="020B0502020104020203" pitchFamily="34" charset="0"/>
                          <a:ea typeface="Calibri"/>
                          <a:cs typeface="Times New Roman"/>
                        </a:rPr>
                        <a:t>famers for the last completed cropping season. </a:t>
                      </a: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smtClean="0">
                          <a:effectLst/>
                          <a:latin typeface="Gill Sans MT" panose="020B0502020104020203" pitchFamily="34" charset="0"/>
                          <a:ea typeface="Calibri"/>
                          <a:cs typeface="Times New Roman"/>
                        </a:rPr>
                        <a:t>Sorghum</a:t>
                      </a:r>
                      <a:endParaRPr lang="en-IE" sz="1200" dirty="0">
                        <a:effectLst/>
                        <a:latin typeface="Gill Sans MT" panose="020B0502020104020203" pitchFamily="34" charset="0"/>
                        <a:ea typeface="Calibri"/>
                        <a:cs typeface="Times New Roman"/>
                      </a:endParaRPr>
                    </a:p>
                    <a:p>
                      <a:pPr algn="l">
                        <a:lnSpc>
                          <a:spcPct val="115000"/>
                        </a:lnSpc>
                        <a:spcAft>
                          <a:spcPts val="0"/>
                        </a:spcAft>
                      </a:pPr>
                      <a:r>
                        <a:rPr lang="en-GB" sz="1200" dirty="0">
                          <a:effectLst/>
                          <a:latin typeface="Gill Sans MT" panose="020B0502020104020203" pitchFamily="34" charset="0"/>
                          <a:ea typeface="Calibri"/>
                          <a:cs typeface="Times New Roman"/>
                        </a:rPr>
                        <a:t>G/nut</a:t>
                      </a:r>
                      <a:endParaRPr lang="en-IE" sz="1200" dirty="0">
                        <a:effectLst/>
                        <a:latin typeface="Gill Sans MT" panose="020B0502020104020203" pitchFamily="34" charset="0"/>
                        <a:ea typeface="Calibri"/>
                        <a:cs typeface="Times New Roman"/>
                      </a:endParaRPr>
                    </a:p>
                    <a:p>
                      <a:pPr algn="l">
                        <a:lnSpc>
                          <a:spcPct val="115000"/>
                        </a:lnSpc>
                        <a:spcAft>
                          <a:spcPts val="0"/>
                        </a:spcAft>
                      </a:pPr>
                      <a:r>
                        <a:rPr lang="en-GB" sz="1200" dirty="0">
                          <a:effectLst/>
                          <a:latin typeface="Gill Sans MT" panose="020B0502020104020203" pitchFamily="34" charset="0"/>
                          <a:ea typeface="Calibri"/>
                          <a:cs typeface="Times New Roman"/>
                        </a:rPr>
                        <a:t>Simsim</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525.5</a:t>
                      </a:r>
                      <a:endParaRPr lang="en-IE" sz="1200" dirty="0">
                        <a:effectLst/>
                        <a:latin typeface="Gill Sans MT" panose="020B0502020104020203" pitchFamily="34" charset="0"/>
                        <a:ea typeface="Calibri"/>
                        <a:cs typeface="Times New Roman"/>
                      </a:endParaRPr>
                    </a:p>
                    <a:p>
                      <a:pPr algn="ctr">
                        <a:lnSpc>
                          <a:spcPct val="115000"/>
                        </a:lnSpc>
                        <a:spcAft>
                          <a:spcPts val="0"/>
                        </a:spcAft>
                      </a:pPr>
                      <a:r>
                        <a:rPr lang="en-GB" sz="1200" dirty="0">
                          <a:effectLst/>
                          <a:latin typeface="Gill Sans MT" panose="020B0502020104020203" pitchFamily="34" charset="0"/>
                          <a:ea typeface="Calibri"/>
                          <a:cs typeface="Times New Roman"/>
                        </a:rPr>
                        <a:t>576</a:t>
                      </a:r>
                      <a:endParaRPr lang="en-IE" sz="1200" dirty="0">
                        <a:effectLst/>
                        <a:latin typeface="Gill Sans MT" panose="020B0502020104020203" pitchFamily="34" charset="0"/>
                        <a:ea typeface="Calibri"/>
                        <a:cs typeface="Times New Roman"/>
                      </a:endParaRPr>
                    </a:p>
                    <a:p>
                      <a:pPr algn="ctr">
                        <a:lnSpc>
                          <a:spcPct val="115000"/>
                        </a:lnSpc>
                        <a:spcAft>
                          <a:spcPts val="0"/>
                        </a:spcAft>
                      </a:pPr>
                      <a:r>
                        <a:rPr lang="en-GB" sz="1200" dirty="0">
                          <a:effectLst/>
                          <a:latin typeface="Gill Sans MT" panose="020B0502020104020203" pitchFamily="34" charset="0"/>
                          <a:ea typeface="Calibri"/>
                          <a:cs typeface="Times New Roman"/>
                        </a:rPr>
                        <a:t>478</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492.5</a:t>
                      </a:r>
                      <a:endParaRPr lang="en-IE" sz="1200" dirty="0">
                        <a:effectLst/>
                        <a:latin typeface="Gill Sans MT" panose="020B0502020104020203" pitchFamily="34" charset="0"/>
                        <a:ea typeface="Calibri"/>
                        <a:cs typeface="Times New Roman"/>
                      </a:endParaRPr>
                    </a:p>
                    <a:p>
                      <a:pPr algn="ctr">
                        <a:lnSpc>
                          <a:spcPct val="115000"/>
                        </a:lnSpc>
                        <a:spcAft>
                          <a:spcPts val="0"/>
                        </a:spcAft>
                      </a:pPr>
                      <a:r>
                        <a:rPr lang="en-GB" sz="1200" dirty="0">
                          <a:effectLst/>
                          <a:latin typeface="Gill Sans MT" panose="020B0502020104020203" pitchFamily="34" charset="0"/>
                          <a:ea typeface="Calibri"/>
                          <a:cs typeface="Times New Roman"/>
                        </a:rPr>
                        <a:t>841.3</a:t>
                      </a:r>
                      <a:endParaRPr lang="en-IE" sz="1200" dirty="0">
                        <a:effectLst/>
                        <a:latin typeface="Gill Sans MT" panose="020B0502020104020203" pitchFamily="34" charset="0"/>
                        <a:ea typeface="Calibri"/>
                        <a:cs typeface="Times New Roman"/>
                      </a:endParaRPr>
                    </a:p>
                    <a:p>
                      <a:pPr algn="ctr">
                        <a:lnSpc>
                          <a:spcPct val="115000"/>
                        </a:lnSpc>
                        <a:spcAft>
                          <a:spcPts val="0"/>
                        </a:spcAft>
                      </a:pPr>
                      <a:r>
                        <a:rPr lang="en-GB" sz="1200" dirty="0">
                          <a:effectLst/>
                          <a:latin typeface="Gill Sans MT" panose="020B0502020104020203" pitchFamily="34" charset="0"/>
                          <a:ea typeface="Calibri"/>
                          <a:cs typeface="Times New Roman"/>
                        </a:rPr>
                        <a:t>576</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600</a:t>
                      </a:r>
                    </a:p>
                    <a:p>
                      <a:pPr algn="ctr">
                        <a:lnSpc>
                          <a:spcPct val="115000"/>
                        </a:lnSpc>
                        <a:spcAft>
                          <a:spcPts val="0"/>
                        </a:spcAft>
                      </a:pPr>
                      <a:r>
                        <a:rPr lang="en-US" sz="1200" dirty="0" smtClean="0">
                          <a:effectLst/>
                          <a:latin typeface="Gill Sans MT" panose="020B0502020104020203" pitchFamily="34" charset="0"/>
                          <a:ea typeface="Calibri"/>
                          <a:cs typeface="Times New Roman"/>
                        </a:rPr>
                        <a:t>850</a:t>
                      </a:r>
                    </a:p>
                    <a:p>
                      <a:pPr algn="ctr">
                        <a:lnSpc>
                          <a:spcPct val="115000"/>
                        </a:lnSpc>
                        <a:spcAft>
                          <a:spcPts val="0"/>
                        </a:spcAft>
                      </a:pPr>
                      <a:r>
                        <a:rPr lang="en-US" sz="1200" dirty="0" smtClean="0">
                          <a:effectLst/>
                          <a:latin typeface="Gill Sans MT" panose="020B0502020104020203" pitchFamily="34" charset="0"/>
                          <a:ea typeface="Calibri"/>
                          <a:cs typeface="Times New Roman"/>
                        </a:rPr>
                        <a:t>500</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smtClean="0">
                          <a:effectLst/>
                          <a:latin typeface="Gill Sans MT" panose="020B0502020104020203" pitchFamily="34" charset="0"/>
                          <a:ea typeface="Calibri"/>
                          <a:cs typeface="Times New Roman"/>
                        </a:rPr>
                        <a:t>MTR</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24">
                <a:tc vMerge="1">
                  <a:txBody>
                    <a:bodyPr/>
                    <a:lstStyle/>
                    <a:p>
                      <a:endParaRPr lang="en-IE"/>
                    </a:p>
                  </a:txBody>
                  <a:tcPr/>
                </a:tc>
                <a:tc>
                  <a:txBody>
                    <a:bodyPr/>
                    <a:lstStyle/>
                    <a:p>
                      <a:pPr algn="l">
                        <a:lnSpc>
                          <a:spcPct val="115000"/>
                        </a:lnSpc>
                        <a:spcAft>
                          <a:spcPts val="0"/>
                        </a:spcAft>
                      </a:pPr>
                      <a:r>
                        <a:rPr lang="en-GB" sz="1200" dirty="0">
                          <a:effectLst/>
                          <a:latin typeface="Gill Sans MT" panose="020B0502020104020203" pitchFamily="34" charset="0"/>
                          <a:ea typeface="Calibri"/>
                          <a:cs typeface="Times New Roman"/>
                        </a:rPr>
                        <a:t>Average household asset index score for targeted households </a:t>
                      </a:r>
                      <a:endParaRPr lang="en-IE" sz="1200" dirty="0">
                        <a:effectLst/>
                        <a:latin typeface="Gill Sans MT" panose="020B0502020104020203" pitchFamily="34" charset="0"/>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 </a:t>
                      </a:r>
                      <a:r>
                        <a:rPr lang="en-GB" sz="1200" dirty="0" smtClean="0">
                          <a:effectLst/>
                          <a:latin typeface="Gill Sans MT" panose="020B0502020104020203" pitchFamily="34" charset="0"/>
                          <a:ea typeface="Calibri"/>
                          <a:cs typeface="Times New Roman"/>
                        </a:rPr>
                        <a:t>11</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11.1</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10.5</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13</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smtClean="0">
                          <a:effectLst/>
                          <a:latin typeface="Gill Sans MT" panose="020B0502020104020203" pitchFamily="34" charset="0"/>
                          <a:ea typeface="Calibri"/>
                          <a:cs typeface="Times New Roman"/>
                        </a:rPr>
                        <a:t>MTR</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smtClean="0">
                          <a:effectLst/>
                          <a:latin typeface="Gill Sans MT" panose="020B0502020104020203" pitchFamily="34" charset="0"/>
                          <a:ea typeface="Calibri"/>
                          <a:cs typeface="Times New Roman"/>
                        </a:rPr>
                        <a:t>Dat</a:t>
                      </a:r>
                      <a:r>
                        <a:rPr lang="en-US" sz="1200" baseline="0" smtClean="0">
                          <a:effectLst/>
                          <a:latin typeface="Gill Sans MT" panose="020B0502020104020203" pitchFamily="34" charset="0"/>
                          <a:ea typeface="Calibri"/>
                          <a:cs typeface="Times New Roman"/>
                        </a:rPr>
                        <a:t>a analysis in progress </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886">
                <a:tc vMerge="1">
                  <a:txBody>
                    <a:bodyPr/>
                    <a:lstStyle/>
                    <a:p>
                      <a:endParaRPr lang="en-IE"/>
                    </a:p>
                  </a:txBody>
                  <a:tcPr/>
                </a:tc>
                <a:tc>
                  <a:txBody>
                    <a:bodyPr/>
                    <a:lstStyle/>
                    <a:p>
                      <a:pPr algn="l">
                        <a:lnSpc>
                          <a:spcPct val="115000"/>
                        </a:lnSpc>
                        <a:spcAft>
                          <a:spcPts val="0"/>
                        </a:spcAft>
                      </a:pPr>
                      <a:r>
                        <a:rPr lang="en-GB" sz="1200" dirty="0">
                          <a:effectLst/>
                          <a:latin typeface="Gill Sans MT" panose="020B0502020104020203" pitchFamily="34" charset="0"/>
                          <a:ea typeface="Calibri"/>
                          <a:cs typeface="Times New Roman"/>
                        </a:rPr>
                        <a:t>Average number of food groups consumed in targeted households in the previous day and night (Household Dietary Diversity Score)</a:t>
                      </a:r>
                      <a:endParaRPr lang="en-IE" sz="1200" dirty="0">
                        <a:effectLst/>
                        <a:latin typeface="Gill Sans MT" panose="020B0502020104020203" pitchFamily="34" charset="0"/>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 </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7</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Gill Sans MT" panose="020B0502020104020203" pitchFamily="34" charset="0"/>
                          <a:ea typeface="Calibri"/>
                          <a:cs typeface="Times New Roman"/>
                        </a:rPr>
                        <a:t>7</a:t>
                      </a:r>
                      <a:endParaRPr lang="en-IE" sz="120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8</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smtClean="0">
                          <a:effectLst/>
                          <a:latin typeface="Gill Sans MT" panose="020B0502020104020203" pitchFamily="34" charset="0"/>
                          <a:ea typeface="Calibri"/>
                          <a:cs typeface="Times New Roman"/>
                        </a:rPr>
                        <a:t>MTR</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smtClean="0">
                          <a:effectLst/>
                          <a:latin typeface="Gill Sans MT" panose="020B0502020104020203" pitchFamily="34" charset="0"/>
                          <a:ea typeface="Calibri"/>
                          <a:cs typeface="Times New Roman"/>
                        </a:rPr>
                        <a:t>Dat</a:t>
                      </a:r>
                      <a:r>
                        <a:rPr lang="en-US" sz="1200" baseline="0" smtClean="0">
                          <a:effectLst/>
                          <a:latin typeface="Gill Sans MT" panose="020B0502020104020203" pitchFamily="34" charset="0"/>
                          <a:ea typeface="Calibri"/>
                          <a:cs typeface="Times New Roman"/>
                        </a:rPr>
                        <a:t>a analysis in progress </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12">
                <a:tc vMerge="1">
                  <a:txBody>
                    <a:bodyPr/>
                    <a:lstStyle/>
                    <a:p>
                      <a:endParaRPr lang="en-IE"/>
                    </a:p>
                  </a:txBody>
                  <a:tcPr/>
                </a:tc>
                <a:tc>
                  <a:txBody>
                    <a:bodyPr/>
                    <a:lstStyle/>
                    <a:p>
                      <a:pPr algn="l">
                        <a:lnSpc>
                          <a:spcPct val="115000"/>
                        </a:lnSpc>
                        <a:spcAft>
                          <a:spcPts val="0"/>
                        </a:spcAft>
                      </a:pPr>
                      <a:r>
                        <a:rPr lang="en-GB" sz="1200" dirty="0">
                          <a:effectLst/>
                          <a:latin typeface="Gill Sans MT" panose="020B0502020104020203" pitchFamily="34" charset="0"/>
                          <a:ea typeface="Calibri"/>
                          <a:cs typeface="Times New Roman"/>
                        </a:rPr>
                        <a:t>% of targeted farming HH consuming at least 2 meals in the previous 24hours</a:t>
                      </a:r>
                      <a:endParaRPr lang="en-IE" sz="1200" dirty="0">
                        <a:effectLst/>
                        <a:latin typeface="Gill Sans MT" panose="020B0502020104020203" pitchFamily="34" charset="0"/>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 </a:t>
                      </a:r>
                      <a:r>
                        <a:rPr lang="en-GB" sz="1200" dirty="0" smtClean="0">
                          <a:effectLst/>
                          <a:latin typeface="Gill Sans MT" panose="020B0502020104020203" pitchFamily="34" charset="0"/>
                          <a:ea typeface="Calibri"/>
                          <a:cs typeface="Times New Roman"/>
                        </a:rPr>
                        <a:t>85</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85.2</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87.7</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88%</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smtClean="0">
                          <a:effectLst/>
                          <a:latin typeface="Gill Sans MT" panose="020B0502020104020203" pitchFamily="34" charset="0"/>
                          <a:ea typeface="Calibri"/>
                          <a:cs typeface="Times New Roman"/>
                        </a:rPr>
                        <a:t>88.5%</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200" dirty="0" smtClean="0">
                          <a:effectLst/>
                          <a:latin typeface="Gill Sans MT" panose="020B0502020104020203" pitchFamily="34" charset="0"/>
                          <a:ea typeface="Calibri"/>
                          <a:cs typeface="Times New Roman"/>
                        </a:rPr>
                        <a:t>Dat</a:t>
                      </a:r>
                      <a:r>
                        <a:rPr lang="en-US" sz="1200" baseline="0" dirty="0" smtClean="0">
                          <a:effectLst/>
                          <a:latin typeface="Gill Sans MT" panose="020B0502020104020203" pitchFamily="34" charset="0"/>
                          <a:ea typeface="Calibri"/>
                          <a:cs typeface="Times New Roman"/>
                        </a:rPr>
                        <a:t>a analysis in progress </a:t>
                      </a:r>
                      <a:endParaRPr lang="en-IE" sz="1200" dirty="0">
                        <a:effectLst/>
                        <a:latin typeface="Gill Sans MT" panose="020B0502020104020203" pitchFamily="34" charset="0"/>
                        <a:ea typeface="Calibri"/>
                        <a:cs typeface="Times New Roman"/>
                      </a:endParaRPr>
                    </a:p>
                  </a:txBody>
                  <a:tcPr marL="54162" marR="54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19" y="5807376"/>
            <a:ext cx="1436499" cy="96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518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Gill Sans MT" panose="020B0502020104020203" pitchFamily="34" charset="0"/>
              </a:rPr>
              <a:t>Last quarters achievements: </a:t>
            </a:r>
            <a:endParaRPr lang="en-US" dirty="0">
              <a:latin typeface="Gill Sans MT" panose="020B0502020104020203" pitchFamily="34" charset="0"/>
            </a:endParaRPr>
          </a:p>
        </p:txBody>
      </p:sp>
      <p:sp>
        <p:nvSpPr>
          <p:cNvPr id="3" name="Text Placeholder 2"/>
          <p:cNvSpPr>
            <a:spLocks noGrp="1"/>
          </p:cNvSpPr>
          <p:nvPr>
            <p:ph type="body" sz="quarter" idx="10"/>
          </p:nvPr>
        </p:nvSpPr>
        <p:spPr>
          <a:xfrm>
            <a:off x="323528" y="1484784"/>
            <a:ext cx="8640960" cy="4320480"/>
          </a:xfrm>
        </p:spPr>
        <p:txBody>
          <a:bodyPr/>
          <a:lstStyle/>
          <a:p>
            <a:pPr>
              <a:lnSpc>
                <a:spcPct val="100000"/>
              </a:lnSpc>
              <a:tabLst>
                <a:tab pos="457200" algn="l"/>
              </a:tabLst>
            </a:pPr>
            <a:endParaRPr lang="en-GB" u="sng" dirty="0" smtClean="0">
              <a:latin typeface="+mj-lt"/>
            </a:endParaRPr>
          </a:p>
          <a:p>
            <a:pPr>
              <a:lnSpc>
                <a:spcPct val="100000"/>
              </a:lnSpc>
              <a:tabLst>
                <a:tab pos="457200" algn="l"/>
              </a:tabLst>
            </a:pPr>
            <a:endParaRPr lang="en-GB" dirty="0">
              <a:latin typeface="+mj-lt"/>
            </a:endParaRPr>
          </a:p>
        </p:txBody>
      </p:sp>
      <p:sp>
        <p:nvSpPr>
          <p:cNvPr id="10" name="Text Placeholder 9"/>
          <p:cNvSpPr>
            <a:spLocks noGrp="1"/>
          </p:cNvSpPr>
          <p:nvPr>
            <p:ph type="body" sz="quarter" idx="11"/>
          </p:nvPr>
        </p:nvSpPr>
        <p:spPr>
          <a:xfrm>
            <a:off x="1907704" y="6165850"/>
            <a:ext cx="5040784"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20445694"/>
              </p:ext>
            </p:extLst>
          </p:nvPr>
        </p:nvGraphicFramePr>
        <p:xfrm>
          <a:off x="1907704" y="1484784"/>
          <a:ext cx="6978700" cy="4440244"/>
        </p:xfrm>
        <a:graphic>
          <a:graphicData uri="http://schemas.openxmlformats.org/drawingml/2006/table">
            <a:tbl>
              <a:tblPr>
                <a:tableStyleId>{5C22544A-7EE6-4342-B048-85BDC9FD1C3A}</a:tableStyleId>
              </a:tblPr>
              <a:tblGrid>
                <a:gridCol w="483764"/>
                <a:gridCol w="818774"/>
                <a:gridCol w="818774"/>
                <a:gridCol w="493237"/>
                <a:gridCol w="377327"/>
                <a:gridCol w="331459"/>
                <a:gridCol w="269875"/>
                <a:gridCol w="737658"/>
                <a:gridCol w="1098055"/>
                <a:gridCol w="558437"/>
                <a:gridCol w="405976"/>
                <a:gridCol w="585364"/>
              </a:tblGrid>
              <a:tr h="159723">
                <a:tc rowSpan="2">
                  <a:txBody>
                    <a:bodyPr/>
                    <a:lstStyle/>
                    <a:p>
                      <a:pPr algn="l" fontAlgn="ctr"/>
                      <a:r>
                        <a:rPr lang="en-IE" sz="900" u="none" strike="noStrike" dirty="0">
                          <a:effectLst/>
                          <a:latin typeface="Gill Sans MT" panose="020B0502020104020203" pitchFamily="34" charset="0"/>
                        </a:rPr>
                        <a:t>County </a:t>
                      </a:r>
                      <a:endParaRPr lang="en-IE" sz="900" b="1" i="0" u="none" strike="noStrike" dirty="0">
                        <a:solidFill>
                          <a:srgbClr val="FFFFFF"/>
                        </a:solidFill>
                        <a:effectLst/>
                        <a:latin typeface="Gill Sans MT" panose="020B0502020104020203" pitchFamily="34" charset="0"/>
                      </a:endParaRPr>
                    </a:p>
                  </a:txBody>
                  <a:tcPr marL="65341" marR="7260" marT="7260" marB="0" anchor="ctr"/>
                </a:tc>
                <a:tc rowSpan="2">
                  <a:txBody>
                    <a:bodyPr/>
                    <a:lstStyle/>
                    <a:p>
                      <a:pPr algn="l" fontAlgn="ctr"/>
                      <a:r>
                        <a:rPr lang="en-IE" sz="800" u="none" strike="noStrike" dirty="0">
                          <a:effectLst/>
                          <a:latin typeface="Gill Sans MT" panose="020B0502020104020203" pitchFamily="34" charset="0"/>
                        </a:rPr>
                        <a:t>Payam </a:t>
                      </a:r>
                      <a:endParaRPr lang="en-IE" sz="800" b="1" i="0" u="none" strike="noStrike" dirty="0">
                        <a:solidFill>
                          <a:srgbClr val="FFFFFF"/>
                        </a:solidFill>
                        <a:effectLst/>
                        <a:latin typeface="Gill Sans MT" panose="020B0502020104020203" pitchFamily="34" charset="0"/>
                      </a:endParaRPr>
                    </a:p>
                  </a:txBody>
                  <a:tcPr marL="65341" marR="7260" marT="7260" marB="0" anchor="ctr"/>
                </a:tc>
                <a:tc rowSpan="2">
                  <a:txBody>
                    <a:bodyPr/>
                    <a:lstStyle/>
                    <a:p>
                      <a:pPr algn="l" fontAlgn="ctr"/>
                      <a:r>
                        <a:rPr lang="en-IE" sz="800" u="none" strike="noStrike" dirty="0">
                          <a:effectLst/>
                          <a:latin typeface="Gill Sans MT" panose="020B0502020104020203" pitchFamily="34" charset="0"/>
                        </a:rPr>
                        <a:t>Boma </a:t>
                      </a:r>
                      <a:endParaRPr lang="en-IE" sz="800" b="1" i="0" u="none" strike="noStrike" dirty="0">
                        <a:solidFill>
                          <a:srgbClr val="FFFFFF"/>
                        </a:solidFill>
                        <a:effectLst/>
                        <a:latin typeface="Gill Sans MT" panose="020B0502020104020203" pitchFamily="34" charset="0"/>
                      </a:endParaRPr>
                    </a:p>
                  </a:txBody>
                  <a:tcPr marL="7260" marR="7260" marT="7260" marB="0" anchor="ctr"/>
                </a:tc>
                <a:tc rowSpan="2">
                  <a:txBody>
                    <a:bodyPr/>
                    <a:lstStyle/>
                    <a:p>
                      <a:pPr algn="l" fontAlgn="ctr"/>
                      <a:r>
                        <a:rPr lang="en-IE" sz="800" u="none" strike="noStrike" dirty="0">
                          <a:effectLst/>
                          <a:latin typeface="Gill Sans MT" panose="020B0502020104020203" pitchFamily="34" charset="0"/>
                        </a:rPr>
                        <a:t># of groups</a:t>
                      </a:r>
                      <a:endParaRPr lang="en-IE" sz="800" b="1" i="0" u="none" strike="noStrike" dirty="0">
                        <a:solidFill>
                          <a:srgbClr val="FFFFFF"/>
                        </a:solidFill>
                        <a:effectLst/>
                        <a:latin typeface="Gill Sans MT" panose="020B0502020104020203" pitchFamily="34" charset="0"/>
                      </a:endParaRPr>
                    </a:p>
                  </a:txBody>
                  <a:tcPr marL="65341" marR="7260" marT="7260" marB="0" anchor="ctr"/>
                </a:tc>
                <a:tc gridSpan="3">
                  <a:txBody>
                    <a:bodyPr/>
                    <a:lstStyle/>
                    <a:p>
                      <a:pPr algn="ctr" fontAlgn="ctr"/>
                      <a:r>
                        <a:rPr lang="en-IE" sz="900" u="none" strike="noStrike" dirty="0">
                          <a:effectLst/>
                          <a:latin typeface="Gill Sans MT" panose="020B0502020104020203" pitchFamily="34" charset="0"/>
                        </a:rPr>
                        <a:t>Membership</a:t>
                      </a:r>
                      <a:endParaRPr lang="en-IE" sz="900" b="1" i="0" u="none" strike="noStrike" dirty="0">
                        <a:solidFill>
                          <a:srgbClr val="FFFFFF"/>
                        </a:solidFill>
                        <a:effectLst/>
                        <a:latin typeface="Gill Sans MT" panose="020B0502020104020203" pitchFamily="34" charset="0"/>
                      </a:endParaRPr>
                    </a:p>
                  </a:txBody>
                  <a:tcPr marL="7260" marR="7260" marT="7260" marB="0" anchor="ctr"/>
                </a:tc>
                <a:tc hMerge="1">
                  <a:txBody>
                    <a:bodyPr/>
                    <a:lstStyle/>
                    <a:p>
                      <a:endParaRPr lang="en-IE"/>
                    </a:p>
                  </a:txBody>
                  <a:tcPr/>
                </a:tc>
                <a:tc hMerge="1">
                  <a:txBody>
                    <a:bodyPr/>
                    <a:lstStyle/>
                    <a:p>
                      <a:endParaRPr lang="en-IE"/>
                    </a:p>
                  </a:txBody>
                  <a:tcPr/>
                </a:tc>
                <a:tc rowSpan="2">
                  <a:txBody>
                    <a:bodyPr/>
                    <a:lstStyle/>
                    <a:p>
                      <a:pPr algn="l" fontAlgn="ctr"/>
                      <a:r>
                        <a:rPr lang="en-IE" sz="800" u="none" strike="noStrike">
                          <a:effectLst/>
                          <a:latin typeface="Gill Sans MT" panose="020B0502020104020203" pitchFamily="34" charset="0"/>
                        </a:rPr>
                        <a:t>Actual area (fed) cultivated</a:t>
                      </a:r>
                      <a:endParaRPr lang="en-IE" sz="800" b="1" i="0" u="none" strike="noStrike">
                        <a:solidFill>
                          <a:srgbClr val="FFFFFF"/>
                        </a:solidFill>
                        <a:effectLst/>
                        <a:latin typeface="Gill Sans MT" panose="020B0502020104020203" pitchFamily="34" charset="0"/>
                      </a:endParaRPr>
                    </a:p>
                  </a:txBody>
                  <a:tcPr marL="65341" marR="7260" marT="7260" marB="0" anchor="ctr"/>
                </a:tc>
                <a:tc gridSpan="3">
                  <a:txBody>
                    <a:bodyPr/>
                    <a:lstStyle/>
                    <a:p>
                      <a:pPr algn="ctr" fontAlgn="ctr"/>
                      <a:r>
                        <a:rPr lang="en-IE" sz="900" u="none" strike="noStrike" dirty="0">
                          <a:effectLst/>
                          <a:latin typeface="Gill Sans MT" panose="020B0502020104020203" pitchFamily="34" charset="0"/>
                        </a:rPr>
                        <a:t>Yield per  crops grown (tons)</a:t>
                      </a:r>
                      <a:endParaRPr lang="en-IE" sz="900" b="1" i="0" u="none" strike="noStrike" dirty="0">
                        <a:solidFill>
                          <a:srgbClr val="FFFFFF"/>
                        </a:solidFill>
                        <a:effectLst/>
                        <a:latin typeface="Gill Sans MT" panose="020B0502020104020203" pitchFamily="34" charset="0"/>
                      </a:endParaRPr>
                    </a:p>
                  </a:txBody>
                  <a:tcPr marL="7260" marR="7260" marT="7260" marB="0" anchor="ctr"/>
                </a:tc>
                <a:tc hMerge="1">
                  <a:txBody>
                    <a:bodyPr/>
                    <a:lstStyle/>
                    <a:p>
                      <a:endParaRPr lang="en-IE"/>
                    </a:p>
                  </a:txBody>
                  <a:tcPr/>
                </a:tc>
                <a:tc hMerge="1">
                  <a:txBody>
                    <a:bodyPr/>
                    <a:lstStyle/>
                    <a:p>
                      <a:endParaRPr lang="en-IE"/>
                    </a:p>
                  </a:txBody>
                  <a:tcPr/>
                </a:tc>
                <a:tc rowSpan="2">
                  <a:txBody>
                    <a:bodyPr/>
                    <a:lstStyle/>
                    <a:p>
                      <a:pPr algn="l" fontAlgn="ctr"/>
                      <a:r>
                        <a:rPr lang="en-IE" sz="800" u="none" strike="noStrike">
                          <a:effectLst/>
                          <a:latin typeface="Gill Sans MT" panose="020B0502020104020203" pitchFamily="34" charset="0"/>
                        </a:rPr>
                        <a:t>Comments </a:t>
                      </a:r>
                      <a:endParaRPr lang="en-IE" sz="800" b="1" i="0" u="none" strike="noStrike">
                        <a:solidFill>
                          <a:srgbClr val="FFFFFF"/>
                        </a:solidFill>
                        <a:effectLst/>
                        <a:latin typeface="Gill Sans MT" panose="020B0502020104020203" pitchFamily="34" charset="0"/>
                      </a:endParaRPr>
                    </a:p>
                  </a:txBody>
                  <a:tcPr marL="65341" marR="7260" marT="7260" marB="0" anchor="ctr"/>
                </a:tc>
              </a:tr>
              <a:tr h="200317">
                <a:tc vMerge="1">
                  <a:txBody>
                    <a:bodyPr/>
                    <a:lstStyle/>
                    <a:p>
                      <a:endParaRPr lang="en-IE"/>
                    </a:p>
                  </a:txBody>
                  <a:tcPr/>
                </a:tc>
                <a:tc vMerge="1">
                  <a:txBody>
                    <a:bodyPr/>
                    <a:lstStyle/>
                    <a:p>
                      <a:endParaRPr lang="en-IE"/>
                    </a:p>
                  </a:txBody>
                  <a:tcPr/>
                </a:tc>
                <a:tc vMerge="1">
                  <a:txBody>
                    <a:bodyPr/>
                    <a:lstStyle/>
                    <a:p>
                      <a:endParaRPr lang="en-IE"/>
                    </a:p>
                  </a:txBody>
                  <a:tcPr/>
                </a:tc>
                <a:tc vMerge="1">
                  <a:txBody>
                    <a:bodyPr/>
                    <a:lstStyle/>
                    <a:p>
                      <a:endParaRPr lang="en-IE"/>
                    </a:p>
                  </a:txBody>
                  <a:tcPr/>
                </a:tc>
                <a:tc>
                  <a:txBody>
                    <a:bodyPr/>
                    <a:lstStyle/>
                    <a:p>
                      <a:pPr algn="l" fontAlgn="ctr"/>
                      <a:r>
                        <a:rPr lang="en-IE" sz="800" u="none" strike="noStrike" dirty="0">
                          <a:effectLst/>
                          <a:latin typeface="Gill Sans MT" panose="020B0502020104020203" pitchFamily="34" charset="0"/>
                        </a:rPr>
                        <a:t>Total</a:t>
                      </a:r>
                      <a:endParaRPr lang="en-IE" sz="800" b="1" i="0" u="none" strike="noStrike" dirty="0">
                        <a:solidFill>
                          <a:srgbClr val="FFFFFF"/>
                        </a:solidFill>
                        <a:effectLst/>
                        <a:latin typeface="Gill Sans MT" panose="020B0502020104020203" pitchFamily="34" charset="0"/>
                      </a:endParaRPr>
                    </a:p>
                  </a:txBody>
                  <a:tcPr marL="65341" marR="7260" marT="7260" marB="0" anchor="ctr"/>
                </a:tc>
                <a:tc>
                  <a:txBody>
                    <a:bodyPr/>
                    <a:lstStyle/>
                    <a:p>
                      <a:pPr algn="l" fontAlgn="ctr"/>
                      <a:r>
                        <a:rPr lang="en-IE" sz="800" u="none" strike="noStrike">
                          <a:effectLst/>
                          <a:latin typeface="Gill Sans MT" panose="020B0502020104020203" pitchFamily="34" charset="0"/>
                        </a:rPr>
                        <a:t>M</a:t>
                      </a:r>
                      <a:endParaRPr lang="en-IE" sz="800" b="1" i="0" u="none" strike="noStrike">
                        <a:solidFill>
                          <a:srgbClr val="FFFFFF"/>
                        </a:solidFill>
                        <a:effectLst/>
                        <a:latin typeface="Gill Sans MT" panose="020B0502020104020203" pitchFamily="34" charset="0"/>
                      </a:endParaRPr>
                    </a:p>
                  </a:txBody>
                  <a:tcPr marL="65341" marR="7260" marT="7260" marB="0" anchor="ctr"/>
                </a:tc>
                <a:tc>
                  <a:txBody>
                    <a:bodyPr/>
                    <a:lstStyle/>
                    <a:p>
                      <a:pPr algn="l" fontAlgn="ctr"/>
                      <a:r>
                        <a:rPr lang="en-IE" sz="800" u="none" strike="noStrike">
                          <a:effectLst/>
                          <a:latin typeface="Gill Sans MT" panose="020B0502020104020203" pitchFamily="34" charset="0"/>
                        </a:rPr>
                        <a:t>F</a:t>
                      </a:r>
                      <a:endParaRPr lang="en-IE" sz="800" b="1" i="0" u="none" strike="noStrike">
                        <a:solidFill>
                          <a:srgbClr val="FFFFFF"/>
                        </a:solidFill>
                        <a:effectLst/>
                        <a:latin typeface="Gill Sans MT" panose="020B0502020104020203" pitchFamily="34" charset="0"/>
                      </a:endParaRPr>
                    </a:p>
                  </a:txBody>
                  <a:tcPr marL="65341" marR="7260" marT="7260" marB="0" anchor="ct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Sorghum</a:t>
                      </a:r>
                      <a:endParaRPr lang="en-IE" sz="800" b="1" i="0" u="none" strike="noStrike">
                        <a:solidFill>
                          <a:srgbClr val="FFFFFF"/>
                        </a:solidFill>
                        <a:effectLst/>
                        <a:latin typeface="Gill Sans MT" panose="020B0502020104020203" pitchFamily="34" charset="0"/>
                      </a:endParaRPr>
                    </a:p>
                  </a:txBody>
                  <a:tcPr marL="65341" marR="7260" marT="7260" marB="0" anchor="ctr"/>
                </a:tc>
                <a:tc>
                  <a:txBody>
                    <a:bodyPr/>
                    <a:lstStyle/>
                    <a:p>
                      <a:pPr algn="l" fontAlgn="ctr"/>
                      <a:r>
                        <a:rPr lang="en-IE" sz="800" u="none" strike="noStrike" dirty="0">
                          <a:effectLst/>
                          <a:latin typeface="Gill Sans MT" panose="020B0502020104020203" pitchFamily="34" charset="0"/>
                        </a:rPr>
                        <a:t>G/nuts</a:t>
                      </a:r>
                      <a:endParaRPr lang="en-IE" sz="800" b="1" i="0" u="none" strike="noStrike" dirty="0">
                        <a:solidFill>
                          <a:srgbClr val="FFFFFF"/>
                        </a:solidFill>
                        <a:effectLst/>
                        <a:latin typeface="Gill Sans MT" panose="020B0502020104020203" pitchFamily="34" charset="0"/>
                      </a:endParaRPr>
                    </a:p>
                  </a:txBody>
                  <a:tcPr marL="65341" marR="7260" marT="7260" marB="0" anchor="ctr"/>
                </a:tc>
                <a:tc>
                  <a:txBody>
                    <a:bodyPr/>
                    <a:lstStyle/>
                    <a:p>
                      <a:pPr algn="l" fontAlgn="ctr"/>
                      <a:r>
                        <a:rPr lang="en-IE" sz="800" u="none" strike="noStrike" dirty="0">
                          <a:effectLst/>
                          <a:latin typeface="Gill Sans MT" panose="020B0502020104020203" pitchFamily="34" charset="0"/>
                        </a:rPr>
                        <a:t>Sesame</a:t>
                      </a:r>
                      <a:endParaRPr lang="en-IE" sz="800" b="1" i="0" u="none" strike="noStrike" dirty="0">
                        <a:solidFill>
                          <a:srgbClr val="FFFFFF"/>
                        </a:solidFill>
                        <a:effectLst/>
                        <a:latin typeface="Gill Sans MT" panose="020B0502020104020203" pitchFamily="34" charset="0"/>
                      </a:endParaRPr>
                    </a:p>
                  </a:txBody>
                  <a:tcPr marL="65341" marR="7260" marT="7260" marB="0" anchor="ctr"/>
                </a:tc>
                <a:tc vMerge="1">
                  <a:txBody>
                    <a:bodyPr/>
                    <a:lstStyle/>
                    <a:p>
                      <a:endParaRPr lang="en-IE"/>
                    </a:p>
                  </a:txBody>
                  <a:tcPr/>
                </a:tc>
              </a:tr>
              <a:tr h="145203">
                <a:tc rowSpan="27">
                  <a:txBody>
                    <a:bodyPr/>
                    <a:lstStyle/>
                    <a:p>
                      <a:pPr algn="ctr" fontAlgn="ctr"/>
                      <a:r>
                        <a:rPr lang="en-IE" sz="1800" u="none" strike="noStrike" dirty="0">
                          <a:effectLst/>
                          <a:latin typeface="Gill Sans MT" panose="020B0502020104020203" pitchFamily="34" charset="0"/>
                        </a:rPr>
                        <a:t>Aweil West</a:t>
                      </a:r>
                      <a:endParaRPr lang="en-IE" sz="1800" b="1" i="0" u="none" strike="noStrike" dirty="0">
                        <a:solidFill>
                          <a:srgbClr val="000000"/>
                        </a:solidFill>
                        <a:effectLst/>
                        <a:latin typeface="Gill Sans MT" panose="020B0502020104020203" pitchFamily="34" charset="0"/>
                      </a:endParaRPr>
                    </a:p>
                  </a:txBody>
                  <a:tcPr marL="7260" marR="7260" marT="7260" marB="0" vert="vert270" anchor="ctr">
                    <a:solidFill>
                      <a:srgbClr val="FFC000"/>
                    </a:solidFill>
                  </a:tcPr>
                </a:tc>
                <a:tc rowSpan="3">
                  <a:txBody>
                    <a:bodyPr/>
                    <a:lstStyle/>
                    <a:p>
                      <a:pPr algn="l" fontAlgn="ctr"/>
                      <a:r>
                        <a:rPr lang="en-IE" sz="800" u="none" strike="noStrike">
                          <a:effectLst/>
                          <a:latin typeface="Gill Sans MT" panose="020B0502020104020203" pitchFamily="34" charset="0"/>
                        </a:rPr>
                        <a:t>Achana</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GORI</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41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t"/>
                      <a:r>
                        <a:rPr lang="en-IE" sz="800" u="none" strike="noStrike" dirty="0">
                          <a:effectLst/>
                          <a:latin typeface="Gill Sans MT" panose="020B0502020104020203" pitchFamily="34" charset="0"/>
                        </a:rPr>
                        <a:t>13</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151</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33.885</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7.965</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7.245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t"/>
                      <a:r>
                        <a:rPr lang="en-IE" sz="800" u="none" strike="noStrike">
                          <a:effectLst/>
                          <a:latin typeface="Gill Sans MT" panose="020B0502020104020203" pitchFamily="34" charset="0"/>
                        </a:rPr>
                        <a:t> </a:t>
                      </a:r>
                      <a:endParaRPr lang="en-IE" sz="800" b="0" i="0" u="none" strike="noStrike">
                        <a:solidFill>
                          <a:srgbClr val="000000"/>
                        </a:solidFill>
                        <a:effectLst/>
                        <a:latin typeface="Gill Sans MT" panose="020B0502020104020203" pitchFamily="34" charset="0"/>
                      </a:endParaRPr>
                    </a:p>
                  </a:txBody>
                  <a:tcPr marL="65341" marR="7260" marT="7260" marB="0"/>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dirty="0">
                          <a:effectLst/>
                          <a:latin typeface="Gill Sans MT" panose="020B0502020104020203" pitchFamily="34" charset="0"/>
                        </a:rPr>
                        <a:t>MAJOKDENGDIT</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41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35.235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10.35</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8.775</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 </a:t>
                      </a:r>
                      <a:endParaRPr lang="en-IE" sz="800" b="0" i="0" u="none" strike="noStrike">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MAROL MADAN</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47</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178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32.31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11.565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7.47</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 </a:t>
                      </a:r>
                      <a:endParaRPr lang="en-IE" sz="800" b="0" i="0" u="none" strike="noStrike">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rowSpan="6">
                  <a:txBody>
                    <a:bodyPr/>
                    <a:lstStyle/>
                    <a:p>
                      <a:pPr algn="l" fontAlgn="ctr"/>
                      <a:r>
                        <a:rPr lang="en-IE" sz="800" u="none" strike="noStrike">
                          <a:effectLst/>
                          <a:latin typeface="Gill Sans MT" panose="020B0502020104020203" pitchFamily="34" charset="0"/>
                        </a:rPr>
                        <a:t>Ayat West</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LULIC</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138.43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38.5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15</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t"/>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MALEK MAYAR</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7</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114.5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17</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11</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MAYOM BOL</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91.75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16.5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POTNYANG</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37</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155.75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41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13.5</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MANYIEL DENG</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6</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114.25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22.35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11.3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2.7</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 </a:t>
                      </a:r>
                      <a:endParaRPr lang="en-IE" sz="800" b="0" i="0" u="none" strike="noStrike">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NYINBUOLI</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91.5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 </a:t>
                      </a:r>
                      <a:endParaRPr lang="en-IE" sz="800" b="0" i="0" u="none" strike="noStrike">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rowSpan="6">
                  <a:txBody>
                    <a:bodyPr/>
                    <a:lstStyle/>
                    <a:p>
                      <a:pPr algn="l" fontAlgn="ctr"/>
                      <a:r>
                        <a:rPr lang="en-IE" sz="800" u="none" strike="noStrike" dirty="0">
                          <a:effectLst/>
                          <a:latin typeface="Gill Sans MT" panose="020B0502020104020203" pitchFamily="34" charset="0"/>
                        </a:rPr>
                        <a:t>Gumjuer East</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GUKIC</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16</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139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13.32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4.75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0.5</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t"/>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MAKUEI</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83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17.01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5.04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1.8</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AMETH</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141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14.22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9.63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0.54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WEDWEIL</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33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150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10.44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7.74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0.99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AGUAT</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40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177</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17.55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8.24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0.81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MAPPER NGOR</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2</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27</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118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12.33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9.05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0.95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rowSpan="6">
                  <a:txBody>
                    <a:bodyPr/>
                    <a:lstStyle/>
                    <a:p>
                      <a:pPr algn="ctr" fontAlgn="ctr"/>
                      <a:r>
                        <a:rPr lang="en-IE" sz="800" u="none" strike="noStrike">
                          <a:effectLst/>
                          <a:latin typeface="Gill Sans MT" panose="020B0502020104020203" pitchFamily="34" charset="0"/>
                        </a:rPr>
                        <a:t>Mariem West</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Kongdai</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32</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18</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dirty="0">
                          <a:effectLst/>
                          <a:latin typeface="Gill Sans MT" panose="020B0502020104020203" pitchFamily="34" charset="0"/>
                        </a:rPr>
                        <a:t>150</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9.945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1.35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t"/>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Mariem</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41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6</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35</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143.5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8.1549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1.107</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Makem</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87</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9</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78</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261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17.3043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2.349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Chimeldit</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13</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260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25</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235</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910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51.714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7.02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Chimelthii</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96</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33</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63</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288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19.0944</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2.592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Chimel-North</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8</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35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1.989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0.27</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52463">
                <a:tc vMerge="1">
                  <a:txBody>
                    <a:bodyPr/>
                    <a:lstStyle/>
                    <a:p>
                      <a:endParaRPr lang="en-IE"/>
                    </a:p>
                  </a:txBody>
                  <a:tcPr/>
                </a:tc>
                <a:tc rowSpan="6">
                  <a:txBody>
                    <a:bodyPr/>
                    <a:lstStyle/>
                    <a:p>
                      <a:pPr algn="ctr" fontAlgn="ctr"/>
                      <a:r>
                        <a:rPr lang="en-IE" sz="800" u="none" strike="noStrike">
                          <a:effectLst/>
                          <a:latin typeface="Gill Sans MT" panose="020B0502020104020203" pitchFamily="34" charset="0"/>
                        </a:rPr>
                        <a:t>Mariem East</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Rualngol</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28</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t"/>
                      <a:r>
                        <a:rPr lang="en-IE" sz="800" u="none" strike="noStrike">
                          <a:effectLst/>
                          <a:latin typeface="Gill Sans MT" panose="020B0502020104020203" pitchFamily="34" charset="0"/>
                        </a:rPr>
                        <a:t>22</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225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19.8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t"/>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tc>
              </a:tr>
              <a:tr h="15246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Magar</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30</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20</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225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19.8</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Maluilakong</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20</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5</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112.5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0.45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0</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dirty="0" err="1">
                          <a:effectLst/>
                          <a:latin typeface="Gill Sans MT" panose="020B0502020104020203" pitchFamily="34" charset="0"/>
                        </a:rPr>
                        <a:t>Akalthut</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20</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dirty="0">
                          <a:effectLst/>
                          <a:latin typeface="Gill Sans MT" panose="020B0502020104020203" pitchFamily="34" charset="0"/>
                        </a:rPr>
                        <a:t>5</a:t>
                      </a:r>
                      <a:endParaRPr lang="en-IE" sz="800" b="0" i="0" u="none" strike="noStrike" dirty="0">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125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0.45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0</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t"/>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Rumpaleu</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1</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20</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5</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125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0.45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0</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Malou Dut</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1</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a:effectLst/>
                          <a:latin typeface="Gill Sans MT" panose="020B0502020104020203" pitchFamily="34" charset="0"/>
                        </a:rPr>
                        <a:t>20</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5</a:t>
                      </a:r>
                      <a:endParaRPr lang="en-IE" sz="800" b="0" i="0" u="none" strike="noStrike">
                        <a:solidFill>
                          <a:srgbClr val="000000"/>
                        </a:solidFill>
                        <a:effectLst/>
                        <a:latin typeface="Gill Sans MT" panose="020B0502020104020203" pitchFamily="34" charset="0"/>
                      </a:endParaRPr>
                    </a:p>
                  </a:txBody>
                  <a:tcPr marL="65341" marR="7260" marT="7260" marB="0" anchor="ctr"/>
                </a:tc>
                <a:tc>
                  <a:txBody>
                    <a:bodyPr/>
                    <a:lstStyle/>
                    <a:p>
                      <a:pPr algn="ctr" fontAlgn="ctr"/>
                      <a:r>
                        <a:rPr lang="en-IE" sz="800" u="none" strike="noStrike">
                          <a:effectLst/>
                          <a:latin typeface="Gill Sans MT" panose="020B0502020104020203" pitchFamily="34" charset="0"/>
                        </a:rPr>
                        <a:t>125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9.9</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a:effectLst/>
                          <a:latin typeface="Gill Sans MT" panose="020B0502020104020203" pitchFamily="34" charset="0"/>
                        </a:rPr>
                        <a:t>0.45</a:t>
                      </a:r>
                      <a:endParaRPr lang="en-IE" sz="800" b="0" i="0" u="none" strike="noStrike">
                        <a:solidFill>
                          <a:srgbClr val="000000"/>
                        </a:solidFill>
                        <a:effectLst/>
                        <a:latin typeface="Gill Sans MT" panose="020B0502020104020203" pitchFamily="34" charset="0"/>
                      </a:endParaRPr>
                    </a:p>
                  </a:txBody>
                  <a:tcPr marL="7260" marR="7260" marT="7260" marB="0" anchor="ctr"/>
                </a:tc>
                <a:tc>
                  <a:txBody>
                    <a:bodyPr/>
                    <a:lstStyle/>
                    <a:p>
                      <a:pPr algn="ctr" fontAlgn="ctr"/>
                      <a:r>
                        <a:rPr lang="en-IE" sz="800" u="none" strike="noStrike" dirty="0">
                          <a:effectLst/>
                          <a:latin typeface="Gill Sans MT" panose="020B0502020104020203" pitchFamily="34" charset="0"/>
                        </a:rPr>
                        <a:t>0</a:t>
                      </a:r>
                      <a:endParaRPr lang="en-IE" sz="800" b="0" i="0" u="none" strike="noStrike" dirty="0">
                        <a:solidFill>
                          <a:srgbClr val="000000"/>
                        </a:solidFill>
                        <a:effectLst/>
                        <a:latin typeface="Gill Sans MT" panose="020B0502020104020203" pitchFamily="34" charset="0"/>
                      </a:endParaRPr>
                    </a:p>
                  </a:txBody>
                  <a:tcPr marL="7260" marR="7260" marT="726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65341" marR="7260" marT="7260" marB="0" anchor="ctr"/>
                </a:tc>
              </a:tr>
              <a:tr h="145203">
                <a:tc>
                  <a:txBody>
                    <a:bodyPr/>
                    <a:lstStyle/>
                    <a:p>
                      <a:pPr algn="l" fontAlgn="ctr"/>
                      <a:r>
                        <a:rPr lang="en-IE" sz="800" b="1" u="none" strike="noStrike" dirty="0">
                          <a:effectLst/>
                          <a:latin typeface="Gill Sans MT" panose="020B0502020104020203" pitchFamily="34" charset="0"/>
                        </a:rPr>
                        <a:t>Total </a:t>
                      </a:r>
                      <a:endParaRPr lang="en-IE" sz="800" b="1" i="0" u="none" strike="noStrike" dirty="0">
                        <a:solidFill>
                          <a:srgbClr val="000000"/>
                        </a:solidFill>
                        <a:effectLst/>
                        <a:latin typeface="Gill Sans MT" panose="020B0502020104020203" pitchFamily="34" charset="0"/>
                      </a:endParaRPr>
                    </a:p>
                  </a:txBody>
                  <a:tcPr marL="65341" marR="7260" marT="7260" marB="0" anchor="ctr">
                    <a:solidFill>
                      <a:srgbClr val="92D050"/>
                    </a:solidFill>
                  </a:tcPr>
                </a:tc>
                <a:tc>
                  <a:txBody>
                    <a:bodyPr/>
                    <a:lstStyle/>
                    <a:p>
                      <a:pPr algn="l" fontAlgn="ctr"/>
                      <a:r>
                        <a:rPr lang="en-IE" sz="800" b="1" u="none" strike="noStrike" dirty="0">
                          <a:effectLst/>
                          <a:latin typeface="Gill Sans MT" panose="020B0502020104020203" pitchFamily="34" charset="0"/>
                        </a:rPr>
                        <a:t> </a:t>
                      </a:r>
                      <a:endParaRPr lang="en-IE" sz="800" b="1" i="0" u="none" strike="noStrike" dirty="0">
                        <a:solidFill>
                          <a:srgbClr val="000000"/>
                        </a:solidFill>
                        <a:effectLst/>
                        <a:latin typeface="Gill Sans MT" panose="020B0502020104020203" pitchFamily="34" charset="0"/>
                      </a:endParaRPr>
                    </a:p>
                  </a:txBody>
                  <a:tcPr marL="65341" marR="7260" marT="7260" marB="0" anchor="ctr">
                    <a:solidFill>
                      <a:srgbClr val="92D050"/>
                    </a:solidFill>
                  </a:tcPr>
                </a:tc>
                <a:tc>
                  <a:txBody>
                    <a:bodyPr/>
                    <a:lstStyle/>
                    <a:p>
                      <a:pPr algn="l" fontAlgn="ctr"/>
                      <a:r>
                        <a:rPr lang="en-IE" sz="800" b="1" u="none" strike="noStrike" dirty="0">
                          <a:effectLst/>
                          <a:latin typeface="Gill Sans MT" panose="020B0502020104020203" pitchFamily="34" charset="0"/>
                        </a:rPr>
                        <a:t> </a:t>
                      </a:r>
                      <a:endParaRPr lang="en-IE" sz="800" b="1" i="0" u="none" strike="noStrike" dirty="0">
                        <a:solidFill>
                          <a:srgbClr val="000000"/>
                        </a:solidFill>
                        <a:effectLst/>
                        <a:latin typeface="Gill Sans MT" panose="020B0502020104020203" pitchFamily="34" charset="0"/>
                      </a:endParaRPr>
                    </a:p>
                  </a:txBody>
                  <a:tcPr marL="7260" marR="7260" marT="7260" marB="0" anchor="ctr">
                    <a:solidFill>
                      <a:srgbClr val="92D050"/>
                    </a:solidFill>
                  </a:tcPr>
                </a:tc>
                <a:tc>
                  <a:txBody>
                    <a:bodyPr/>
                    <a:lstStyle/>
                    <a:p>
                      <a:pPr algn="ctr" fontAlgn="ctr"/>
                      <a:r>
                        <a:rPr lang="en-IE" sz="800" b="1" i="0" u="none" strike="noStrike" dirty="0">
                          <a:solidFill>
                            <a:srgbClr val="000000"/>
                          </a:solidFill>
                          <a:effectLst/>
                          <a:latin typeface="Calibri"/>
                        </a:rPr>
                        <a:t>64</a:t>
                      </a:r>
                    </a:p>
                  </a:txBody>
                  <a:tcPr marL="9525" marR="9525" marT="9525" marB="0" anchor="ctr">
                    <a:solidFill>
                      <a:srgbClr val="92D050"/>
                    </a:solidFill>
                  </a:tcPr>
                </a:tc>
                <a:tc>
                  <a:txBody>
                    <a:bodyPr/>
                    <a:lstStyle/>
                    <a:p>
                      <a:pPr algn="l" fontAlgn="ctr"/>
                      <a:r>
                        <a:rPr lang="en-IE" sz="800" b="1" i="0" u="none" strike="noStrike" dirty="0">
                          <a:solidFill>
                            <a:srgbClr val="000000"/>
                          </a:solidFill>
                          <a:effectLst/>
                          <a:latin typeface="Calibri"/>
                        </a:rPr>
                        <a:t>1251</a:t>
                      </a:r>
                    </a:p>
                  </a:txBody>
                  <a:tcPr marL="85725" marR="9525" marT="9525" marB="0" anchor="ctr">
                    <a:solidFill>
                      <a:srgbClr val="92D050"/>
                    </a:solidFill>
                  </a:tcPr>
                </a:tc>
                <a:tc>
                  <a:txBody>
                    <a:bodyPr/>
                    <a:lstStyle/>
                    <a:p>
                      <a:pPr algn="l" fontAlgn="ctr"/>
                      <a:r>
                        <a:rPr lang="en-IE" sz="800" b="1" i="0" u="none" strike="noStrike" dirty="0">
                          <a:solidFill>
                            <a:srgbClr val="000000"/>
                          </a:solidFill>
                          <a:effectLst/>
                          <a:latin typeface="Calibri"/>
                        </a:rPr>
                        <a:t>547</a:t>
                      </a:r>
                    </a:p>
                  </a:txBody>
                  <a:tcPr marL="85725" marR="9525" marT="9525" marB="0" anchor="ctr">
                    <a:solidFill>
                      <a:srgbClr val="92D050"/>
                    </a:solidFill>
                  </a:tcPr>
                </a:tc>
                <a:tc>
                  <a:txBody>
                    <a:bodyPr/>
                    <a:lstStyle/>
                    <a:p>
                      <a:pPr algn="ctr" fontAlgn="ctr"/>
                      <a:r>
                        <a:rPr lang="en-IE" sz="800" b="1" i="0" u="none" strike="noStrike" dirty="0">
                          <a:solidFill>
                            <a:srgbClr val="000000"/>
                          </a:solidFill>
                          <a:effectLst/>
                          <a:latin typeface="Calibri"/>
                        </a:rPr>
                        <a:t>704</a:t>
                      </a:r>
                    </a:p>
                  </a:txBody>
                  <a:tcPr marL="85725" marR="9525" marT="9525" marB="0" anchor="ctr">
                    <a:solidFill>
                      <a:srgbClr val="92D050"/>
                    </a:solidFill>
                  </a:tcPr>
                </a:tc>
                <a:tc>
                  <a:txBody>
                    <a:bodyPr/>
                    <a:lstStyle/>
                    <a:p>
                      <a:pPr algn="ctr" fontAlgn="ctr"/>
                      <a:r>
                        <a:rPr lang="en-IE" sz="800" b="1" i="0" u="none" strike="noStrike" dirty="0">
                          <a:solidFill>
                            <a:srgbClr val="000000"/>
                          </a:solidFill>
                          <a:effectLst/>
                          <a:latin typeface="Calibri"/>
                        </a:rPr>
                        <a:t>4586.18</a:t>
                      </a:r>
                    </a:p>
                  </a:txBody>
                  <a:tcPr marL="85725" marR="9525" marT="9525" marB="0" anchor="ctr">
                    <a:solidFill>
                      <a:srgbClr val="92D050"/>
                    </a:solidFill>
                  </a:tcPr>
                </a:tc>
                <a:tc>
                  <a:txBody>
                    <a:bodyPr/>
                    <a:lstStyle/>
                    <a:p>
                      <a:pPr algn="ctr" fontAlgn="ctr"/>
                      <a:r>
                        <a:rPr lang="en-IE" sz="800" b="1" i="0" u="none" strike="noStrike" dirty="0">
                          <a:solidFill>
                            <a:srgbClr val="000000"/>
                          </a:solidFill>
                          <a:effectLst/>
                          <a:latin typeface="Calibri"/>
                        </a:rPr>
                        <a:t>556.5516</a:t>
                      </a:r>
                    </a:p>
                  </a:txBody>
                  <a:tcPr marL="85725" marR="9525" marT="9525" marB="0" anchor="ctr">
                    <a:solidFill>
                      <a:srgbClr val="92D050"/>
                    </a:solidFill>
                  </a:tcPr>
                </a:tc>
                <a:tc>
                  <a:txBody>
                    <a:bodyPr/>
                    <a:lstStyle/>
                    <a:p>
                      <a:pPr algn="ctr" fontAlgn="ctr"/>
                      <a:r>
                        <a:rPr lang="en-IE" sz="800" b="1" i="0" u="none" strike="noStrike" dirty="0">
                          <a:solidFill>
                            <a:srgbClr val="000000"/>
                          </a:solidFill>
                          <a:effectLst/>
                          <a:latin typeface="Calibri"/>
                        </a:rPr>
                        <a:t>186.418</a:t>
                      </a:r>
                    </a:p>
                  </a:txBody>
                  <a:tcPr marL="85725" marR="9525" marT="9525" marB="0" anchor="ctr">
                    <a:solidFill>
                      <a:srgbClr val="92D050"/>
                    </a:solidFill>
                  </a:tcPr>
                </a:tc>
                <a:tc>
                  <a:txBody>
                    <a:bodyPr/>
                    <a:lstStyle/>
                    <a:p>
                      <a:pPr algn="ctr" fontAlgn="ctr"/>
                      <a:r>
                        <a:rPr lang="en-IE" sz="800" b="1" i="0" u="none" strike="noStrike" dirty="0">
                          <a:solidFill>
                            <a:srgbClr val="000000"/>
                          </a:solidFill>
                          <a:effectLst/>
                          <a:latin typeface="Calibri"/>
                        </a:rPr>
                        <a:t>82.28</a:t>
                      </a:r>
                    </a:p>
                  </a:txBody>
                  <a:tcPr marL="85725" marR="9525" marT="9525" marB="0" anchor="ctr">
                    <a:solidFill>
                      <a:srgbClr val="92D050"/>
                    </a:solidFill>
                  </a:tcPr>
                </a:tc>
                <a:tc>
                  <a:txBody>
                    <a:bodyPr/>
                    <a:lstStyle/>
                    <a:p>
                      <a:pPr algn="l" fontAlgn="ctr"/>
                      <a:r>
                        <a:rPr lang="en-IE" sz="800" b="1" i="0" u="none" strike="noStrike" dirty="0">
                          <a:solidFill>
                            <a:srgbClr val="000000"/>
                          </a:solidFill>
                          <a:effectLst/>
                          <a:latin typeface="Calibri"/>
                        </a:rPr>
                        <a:t>0</a:t>
                      </a:r>
                    </a:p>
                  </a:txBody>
                  <a:tcPr marL="85725" marR="9525" marT="9525" marB="0" anchor="ctr">
                    <a:solidFill>
                      <a:srgbClr val="92D050"/>
                    </a:solidFill>
                  </a:tcPr>
                </a:tc>
              </a:tr>
            </a:tbl>
          </a:graphicData>
        </a:graphic>
      </p:graphicFrame>
      <p:sp>
        <p:nvSpPr>
          <p:cNvPr id="6" name="TextBox 5"/>
          <p:cNvSpPr txBox="1"/>
          <p:nvPr/>
        </p:nvSpPr>
        <p:spPr>
          <a:xfrm>
            <a:off x="251520" y="1628800"/>
            <a:ext cx="1656184" cy="1015663"/>
          </a:xfrm>
          <a:prstGeom prst="rect">
            <a:avLst/>
          </a:prstGeom>
          <a:noFill/>
        </p:spPr>
        <p:txBody>
          <a:bodyPr wrap="square" rtlCol="0">
            <a:spAutoFit/>
          </a:bodyPr>
          <a:lstStyle/>
          <a:p>
            <a:r>
              <a:rPr lang="en-US" sz="2000" b="1" dirty="0" smtClean="0">
                <a:latin typeface="Gill Sans MT" panose="020B0502020104020203" pitchFamily="34" charset="0"/>
              </a:rPr>
              <a:t>1. </a:t>
            </a:r>
            <a:r>
              <a:rPr lang="en-US" sz="2000" b="1" u="sng" dirty="0" smtClean="0">
                <a:latin typeface="Gill Sans MT" panose="020B0502020104020203" pitchFamily="34" charset="0"/>
              </a:rPr>
              <a:t>Crop Yield Assessment </a:t>
            </a:r>
            <a:endParaRPr lang="en-IE" sz="2000" b="1" u="sng" dirty="0">
              <a:latin typeface="Gill Sans MT" panose="020B0502020104020203" pitchFamily="34" charset="0"/>
            </a:endParaRPr>
          </a:p>
        </p:txBody>
      </p:sp>
      <p:pic>
        <p:nvPicPr>
          <p:cNvPr id="1025"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3570" y="5877272"/>
            <a:ext cx="1286970" cy="86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245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Gill Sans MT" panose="020B0502020104020203" pitchFamily="34" charset="0"/>
              </a:rPr>
              <a:t>Last quarters achievements:</a:t>
            </a:r>
          </a:p>
        </p:txBody>
      </p:sp>
      <p:sp>
        <p:nvSpPr>
          <p:cNvPr id="3" name="Text Placeholder 2"/>
          <p:cNvSpPr>
            <a:spLocks noGrp="1"/>
          </p:cNvSpPr>
          <p:nvPr>
            <p:ph type="body" sz="quarter" idx="10"/>
          </p:nvPr>
        </p:nvSpPr>
        <p:spPr>
          <a:xfrm>
            <a:off x="323528" y="1484784"/>
            <a:ext cx="8640960" cy="4320480"/>
          </a:xfrm>
        </p:spPr>
        <p:txBody>
          <a:bodyPr/>
          <a:lstStyle/>
          <a:p>
            <a:pPr>
              <a:lnSpc>
                <a:spcPct val="100000"/>
              </a:lnSpc>
              <a:tabLst>
                <a:tab pos="457200" algn="l"/>
              </a:tabLst>
            </a:pPr>
            <a:endParaRPr lang="en-GB" u="sng" dirty="0" smtClean="0">
              <a:latin typeface="+mj-lt"/>
            </a:endParaRPr>
          </a:p>
          <a:p>
            <a:pPr>
              <a:lnSpc>
                <a:spcPct val="100000"/>
              </a:lnSpc>
              <a:tabLst>
                <a:tab pos="457200" algn="l"/>
              </a:tabLst>
            </a:pPr>
            <a:endParaRPr lang="en-GB" dirty="0">
              <a:latin typeface="+mj-lt"/>
            </a:endParaRPr>
          </a:p>
        </p:txBody>
      </p:sp>
      <p:sp>
        <p:nvSpPr>
          <p:cNvPr id="10" name="Text Placeholder 9"/>
          <p:cNvSpPr>
            <a:spLocks noGrp="1"/>
          </p:cNvSpPr>
          <p:nvPr>
            <p:ph type="body" sz="quarter" idx="11"/>
          </p:nvPr>
        </p:nvSpPr>
        <p:spPr>
          <a:xfrm>
            <a:off x="1979712" y="6165850"/>
            <a:ext cx="4968776"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69624668"/>
              </p:ext>
            </p:extLst>
          </p:nvPr>
        </p:nvGraphicFramePr>
        <p:xfrm>
          <a:off x="2267744" y="1412776"/>
          <a:ext cx="6656150" cy="4536504"/>
        </p:xfrm>
        <a:graphic>
          <a:graphicData uri="http://schemas.openxmlformats.org/drawingml/2006/table">
            <a:tbl>
              <a:tblPr>
                <a:tableStyleId>{5C22544A-7EE6-4342-B048-85BDC9FD1C3A}</a:tableStyleId>
              </a:tblPr>
              <a:tblGrid>
                <a:gridCol w="526528"/>
                <a:gridCol w="611188"/>
                <a:gridCol w="960438"/>
                <a:gridCol w="495991"/>
                <a:gridCol w="512763"/>
                <a:gridCol w="500063"/>
                <a:gridCol w="223838"/>
                <a:gridCol w="913333"/>
                <a:gridCol w="444500"/>
                <a:gridCol w="444500"/>
                <a:gridCol w="368300"/>
                <a:gridCol w="654708"/>
              </a:tblGrid>
              <a:tr h="216024">
                <a:tc rowSpan="3">
                  <a:txBody>
                    <a:bodyPr/>
                    <a:lstStyle/>
                    <a:p>
                      <a:pPr algn="l" fontAlgn="ctr"/>
                      <a:r>
                        <a:rPr lang="en-IE" sz="1000" u="none" strike="noStrike" dirty="0">
                          <a:effectLst/>
                          <a:latin typeface="Gill Sans MT" panose="020B0502020104020203" pitchFamily="34" charset="0"/>
                        </a:rPr>
                        <a:t>County </a:t>
                      </a:r>
                      <a:endParaRPr lang="en-IE" sz="1000" b="1" i="0" u="none" strike="noStrike" dirty="0">
                        <a:solidFill>
                          <a:srgbClr val="FFFFFF"/>
                        </a:solidFill>
                        <a:effectLst/>
                        <a:latin typeface="Gill Sans MT" panose="020B0502020104020203" pitchFamily="34" charset="0"/>
                      </a:endParaRPr>
                    </a:p>
                  </a:txBody>
                  <a:tcPr marL="70915" marR="0" marT="0" marB="0" anchor="ctr"/>
                </a:tc>
                <a:tc rowSpan="3">
                  <a:txBody>
                    <a:bodyPr/>
                    <a:lstStyle/>
                    <a:p>
                      <a:pPr algn="l" fontAlgn="ctr"/>
                      <a:r>
                        <a:rPr lang="en-IE" sz="800" u="none" strike="noStrike" dirty="0">
                          <a:effectLst/>
                          <a:latin typeface="Gill Sans MT" panose="020B0502020104020203" pitchFamily="34" charset="0"/>
                        </a:rPr>
                        <a:t>Payam </a:t>
                      </a:r>
                      <a:endParaRPr lang="en-IE" sz="800" b="1" i="0" u="none" strike="noStrike" dirty="0">
                        <a:solidFill>
                          <a:srgbClr val="FFFFFF"/>
                        </a:solidFill>
                        <a:effectLst/>
                        <a:latin typeface="Gill Sans MT" panose="020B0502020104020203" pitchFamily="34" charset="0"/>
                      </a:endParaRPr>
                    </a:p>
                  </a:txBody>
                  <a:tcPr marL="70915" marR="0" marT="0" marB="0" anchor="ctr"/>
                </a:tc>
                <a:tc rowSpan="3">
                  <a:txBody>
                    <a:bodyPr/>
                    <a:lstStyle/>
                    <a:p>
                      <a:pPr algn="l" fontAlgn="ctr"/>
                      <a:r>
                        <a:rPr lang="en-IE" sz="800" u="none" strike="noStrike" dirty="0">
                          <a:effectLst/>
                          <a:latin typeface="Gill Sans MT" panose="020B0502020104020203" pitchFamily="34" charset="0"/>
                        </a:rPr>
                        <a:t>Boma </a:t>
                      </a:r>
                      <a:endParaRPr lang="en-IE" sz="800" b="1" i="0" u="none" strike="noStrike" dirty="0">
                        <a:solidFill>
                          <a:srgbClr val="FFFFFF"/>
                        </a:solidFill>
                        <a:effectLst/>
                        <a:latin typeface="Gill Sans MT" panose="020B0502020104020203" pitchFamily="34" charset="0"/>
                      </a:endParaRPr>
                    </a:p>
                  </a:txBody>
                  <a:tcPr marL="0" marR="0" marT="0" marB="0" anchor="ctr"/>
                </a:tc>
                <a:tc rowSpan="3">
                  <a:txBody>
                    <a:bodyPr/>
                    <a:lstStyle/>
                    <a:p>
                      <a:pPr algn="ctr" fontAlgn="ctr"/>
                      <a:r>
                        <a:rPr lang="en-IE" sz="800" u="none" strike="noStrike">
                          <a:effectLst/>
                          <a:latin typeface="Gill Sans MT" panose="020B0502020104020203" pitchFamily="34" charset="0"/>
                        </a:rPr>
                        <a:t># of groups</a:t>
                      </a:r>
                      <a:endParaRPr lang="en-IE" sz="800" b="1" i="0" u="none" strike="noStrike">
                        <a:solidFill>
                          <a:srgbClr val="FFFFFF"/>
                        </a:solidFill>
                        <a:effectLst/>
                        <a:latin typeface="Gill Sans MT" panose="020B0502020104020203" pitchFamily="34" charset="0"/>
                      </a:endParaRPr>
                    </a:p>
                  </a:txBody>
                  <a:tcPr marL="0" marR="0" marT="0" marB="0" anchor="ctr"/>
                </a:tc>
                <a:tc gridSpan="3">
                  <a:txBody>
                    <a:bodyPr/>
                    <a:lstStyle/>
                    <a:p>
                      <a:pPr algn="ctr" fontAlgn="ctr"/>
                      <a:r>
                        <a:rPr lang="en-IE" sz="800" u="none" strike="noStrike" dirty="0">
                          <a:effectLst/>
                          <a:latin typeface="Gill Sans MT" panose="020B0502020104020203" pitchFamily="34" charset="0"/>
                        </a:rPr>
                        <a:t>Membership</a:t>
                      </a:r>
                      <a:endParaRPr lang="en-IE" sz="800" b="1" i="0" u="none" strike="noStrike" dirty="0">
                        <a:solidFill>
                          <a:srgbClr val="FFFFFF"/>
                        </a:solidFill>
                        <a:effectLst/>
                        <a:latin typeface="Gill Sans MT" panose="020B0502020104020203" pitchFamily="34" charset="0"/>
                      </a:endParaRPr>
                    </a:p>
                  </a:txBody>
                  <a:tcPr marL="0" marR="0" marT="0" marB="0" anchor="ctr"/>
                </a:tc>
                <a:tc hMerge="1">
                  <a:txBody>
                    <a:bodyPr/>
                    <a:lstStyle/>
                    <a:p>
                      <a:endParaRPr lang="en-IE"/>
                    </a:p>
                  </a:txBody>
                  <a:tcPr/>
                </a:tc>
                <a:tc hMerge="1">
                  <a:txBody>
                    <a:bodyPr/>
                    <a:lstStyle/>
                    <a:p>
                      <a:endParaRPr lang="en-IE"/>
                    </a:p>
                  </a:txBody>
                  <a:tcPr/>
                </a:tc>
                <a:tc rowSpan="3">
                  <a:txBody>
                    <a:bodyPr/>
                    <a:lstStyle/>
                    <a:p>
                      <a:pPr algn="ctr" fontAlgn="ctr"/>
                      <a:r>
                        <a:rPr lang="en-IE" sz="800" u="none" strike="noStrike">
                          <a:effectLst/>
                          <a:latin typeface="Gill Sans MT" panose="020B0502020104020203" pitchFamily="34" charset="0"/>
                        </a:rPr>
                        <a:t>Actual area (fed) cultivated</a:t>
                      </a:r>
                      <a:endParaRPr lang="en-IE" sz="800" b="1" i="0" u="none" strike="noStrike">
                        <a:solidFill>
                          <a:srgbClr val="FFFFFF"/>
                        </a:solidFill>
                        <a:effectLst/>
                        <a:latin typeface="Gill Sans MT" panose="020B0502020104020203" pitchFamily="34" charset="0"/>
                      </a:endParaRPr>
                    </a:p>
                  </a:txBody>
                  <a:tcPr marL="0" marR="0" marT="0" marB="0" anchor="ctr"/>
                </a:tc>
                <a:tc rowSpan="2" gridSpan="3">
                  <a:txBody>
                    <a:bodyPr/>
                    <a:lstStyle/>
                    <a:p>
                      <a:pPr algn="ctr" fontAlgn="ctr"/>
                      <a:r>
                        <a:rPr lang="en-IE" sz="800" u="none" strike="noStrike">
                          <a:effectLst/>
                          <a:latin typeface="Gill Sans MT" panose="020B0502020104020203" pitchFamily="34" charset="0"/>
                        </a:rPr>
                        <a:t>Yield per  crops grown (tons)</a:t>
                      </a:r>
                      <a:endParaRPr lang="en-IE" sz="800" b="1" i="0" u="none" strike="noStrike">
                        <a:solidFill>
                          <a:srgbClr val="FFFFFF"/>
                        </a:solidFill>
                        <a:effectLst/>
                        <a:latin typeface="Gill Sans MT" panose="020B0502020104020203" pitchFamily="34" charset="0"/>
                      </a:endParaRPr>
                    </a:p>
                  </a:txBody>
                  <a:tcPr marL="0" marR="0" marT="0" marB="0" anchor="ctr"/>
                </a:tc>
                <a:tc rowSpan="2" hMerge="1">
                  <a:txBody>
                    <a:bodyPr/>
                    <a:lstStyle/>
                    <a:p>
                      <a:endParaRPr lang="en-IE"/>
                    </a:p>
                  </a:txBody>
                  <a:tcPr/>
                </a:tc>
                <a:tc rowSpan="2" hMerge="1">
                  <a:txBody>
                    <a:bodyPr/>
                    <a:lstStyle/>
                    <a:p>
                      <a:endParaRPr lang="en-IE"/>
                    </a:p>
                  </a:txBody>
                  <a:tcPr/>
                </a:tc>
                <a:tc rowSpan="3">
                  <a:txBody>
                    <a:bodyPr/>
                    <a:lstStyle/>
                    <a:p>
                      <a:pPr algn="l" fontAlgn="ctr"/>
                      <a:r>
                        <a:rPr lang="en-IE" sz="800" u="none" strike="noStrike">
                          <a:effectLst/>
                          <a:latin typeface="Gill Sans MT" panose="020B0502020104020203" pitchFamily="34" charset="0"/>
                        </a:rPr>
                        <a:t>Comments </a:t>
                      </a:r>
                      <a:endParaRPr lang="en-IE" sz="800" b="1" i="0" u="none" strike="noStrike">
                        <a:solidFill>
                          <a:srgbClr val="FFFFFF"/>
                        </a:solidFill>
                        <a:effectLst/>
                        <a:latin typeface="Gill Sans MT" panose="020B0502020104020203" pitchFamily="34" charset="0"/>
                      </a:endParaRPr>
                    </a:p>
                  </a:txBody>
                  <a:tcPr marL="70915" marR="0" marT="0" marB="0" anchor="ctr"/>
                </a:tc>
              </a:tr>
              <a:tr h="0">
                <a:tc vMerge="1">
                  <a:txBody>
                    <a:bodyPr/>
                    <a:lstStyle/>
                    <a:p>
                      <a:endParaRPr lang="en-IE"/>
                    </a:p>
                  </a:txBody>
                  <a:tcPr/>
                </a:tc>
                <a:tc vMerge="1">
                  <a:txBody>
                    <a:bodyPr/>
                    <a:lstStyle/>
                    <a:p>
                      <a:endParaRPr lang="en-IE"/>
                    </a:p>
                  </a:txBody>
                  <a:tcPr/>
                </a:tc>
                <a:tc vMerge="1">
                  <a:txBody>
                    <a:bodyPr/>
                    <a:lstStyle/>
                    <a:p>
                      <a:endParaRPr lang="en-IE"/>
                    </a:p>
                  </a:txBody>
                  <a:tcPr/>
                </a:tc>
                <a:tc vMerge="1">
                  <a:txBody>
                    <a:bodyPr/>
                    <a:lstStyle/>
                    <a:p>
                      <a:endParaRPr lang="en-IE"/>
                    </a:p>
                  </a:txBody>
                  <a:tcPr/>
                </a:tc>
                <a:tc rowSpan="2">
                  <a:txBody>
                    <a:bodyPr/>
                    <a:lstStyle/>
                    <a:p>
                      <a:pPr algn="ctr" fontAlgn="ctr"/>
                      <a:r>
                        <a:rPr lang="en-IE" sz="800" u="none" strike="noStrike" dirty="0">
                          <a:effectLst/>
                          <a:latin typeface="Gill Sans MT" panose="020B0502020104020203" pitchFamily="34" charset="0"/>
                        </a:rPr>
                        <a:t>Total</a:t>
                      </a:r>
                      <a:endParaRPr lang="en-IE" sz="800" b="1" i="0" u="none" strike="noStrike" dirty="0">
                        <a:solidFill>
                          <a:srgbClr val="FFFFFF"/>
                        </a:solidFill>
                        <a:effectLst/>
                        <a:latin typeface="Gill Sans MT" panose="020B0502020104020203" pitchFamily="34" charset="0"/>
                      </a:endParaRPr>
                    </a:p>
                  </a:txBody>
                  <a:tcPr marL="0" marR="0" marT="0" marB="0" anchor="ctr"/>
                </a:tc>
                <a:tc rowSpan="2">
                  <a:txBody>
                    <a:bodyPr/>
                    <a:lstStyle/>
                    <a:p>
                      <a:pPr algn="ctr" fontAlgn="ctr"/>
                      <a:r>
                        <a:rPr lang="en-IE" sz="800" u="none" strike="noStrike" dirty="0">
                          <a:effectLst/>
                          <a:latin typeface="Gill Sans MT" panose="020B0502020104020203" pitchFamily="34" charset="0"/>
                        </a:rPr>
                        <a:t>M</a:t>
                      </a:r>
                      <a:endParaRPr lang="en-IE" sz="800" b="1" i="0" u="none" strike="noStrike" dirty="0">
                        <a:solidFill>
                          <a:srgbClr val="FFFFFF"/>
                        </a:solidFill>
                        <a:effectLst/>
                        <a:latin typeface="Gill Sans MT" panose="020B0502020104020203" pitchFamily="34" charset="0"/>
                      </a:endParaRPr>
                    </a:p>
                  </a:txBody>
                  <a:tcPr marL="0" marR="0" marT="0" marB="0" anchor="ctr"/>
                </a:tc>
                <a:tc rowSpan="2">
                  <a:txBody>
                    <a:bodyPr/>
                    <a:lstStyle/>
                    <a:p>
                      <a:pPr algn="ctr" fontAlgn="ctr"/>
                      <a:r>
                        <a:rPr lang="en-IE" sz="800" u="none" strike="noStrike" dirty="0">
                          <a:effectLst/>
                          <a:latin typeface="Gill Sans MT" panose="020B0502020104020203" pitchFamily="34" charset="0"/>
                        </a:rPr>
                        <a:t>F</a:t>
                      </a:r>
                      <a:endParaRPr lang="en-IE" sz="800" b="1" i="0" u="none" strike="noStrike" dirty="0">
                        <a:solidFill>
                          <a:srgbClr val="FFFFFF"/>
                        </a:solidFill>
                        <a:effectLst/>
                        <a:latin typeface="Gill Sans MT" panose="020B0502020104020203" pitchFamily="34" charset="0"/>
                      </a:endParaRPr>
                    </a:p>
                  </a:txBody>
                  <a:tcPr marL="0" marR="0" marT="0" marB="0" anchor="ctr"/>
                </a:tc>
                <a:tc vMerge="1">
                  <a:txBody>
                    <a:bodyPr/>
                    <a:lstStyle/>
                    <a:p>
                      <a:endParaRPr lang="en-IE"/>
                    </a:p>
                  </a:txBody>
                  <a:tcPr/>
                </a:tc>
                <a:tc gridSpan="3" vMerge="1">
                  <a:txBody>
                    <a:bodyPr/>
                    <a:lstStyle/>
                    <a:p>
                      <a:endParaRPr lang="en-IE"/>
                    </a:p>
                  </a:txBody>
                  <a:tcPr/>
                </a:tc>
                <a:tc hMerge="1" vMerge="1">
                  <a:txBody>
                    <a:bodyPr/>
                    <a:lstStyle/>
                    <a:p>
                      <a:endParaRPr lang="en-IE"/>
                    </a:p>
                  </a:txBody>
                  <a:tcPr/>
                </a:tc>
                <a:tc hMerge="1" vMerge="1">
                  <a:txBody>
                    <a:bodyPr/>
                    <a:lstStyle/>
                    <a:p>
                      <a:endParaRPr lang="en-IE"/>
                    </a:p>
                  </a:txBody>
                  <a:tcPr/>
                </a:tc>
                <a:tc vMerge="1">
                  <a:txBody>
                    <a:bodyPr/>
                    <a:lstStyle/>
                    <a:p>
                      <a:endParaRPr lang="en-IE"/>
                    </a:p>
                  </a:txBody>
                  <a:tcPr/>
                </a:tc>
              </a:tr>
              <a:tr h="199256">
                <a:tc vMerge="1">
                  <a:txBody>
                    <a:bodyPr/>
                    <a:lstStyle/>
                    <a:p>
                      <a:endParaRPr lang="en-IE"/>
                    </a:p>
                  </a:txBody>
                  <a:tcPr/>
                </a:tc>
                <a:tc vMerge="1">
                  <a:txBody>
                    <a:bodyPr/>
                    <a:lstStyle/>
                    <a:p>
                      <a:endParaRPr lang="en-IE"/>
                    </a:p>
                  </a:txBody>
                  <a:tcPr/>
                </a:tc>
                <a:tc vMerge="1">
                  <a:txBody>
                    <a:bodyPr/>
                    <a:lstStyle/>
                    <a:p>
                      <a:endParaRPr lang="en-IE"/>
                    </a:p>
                  </a:txBody>
                  <a:tcPr/>
                </a:tc>
                <a:tc vMerge="1">
                  <a:txBody>
                    <a:bodyPr/>
                    <a:lstStyle/>
                    <a:p>
                      <a:endParaRPr lang="en-IE"/>
                    </a:p>
                  </a:txBody>
                  <a:tcPr/>
                </a:tc>
                <a:tc vMerge="1">
                  <a:txBody>
                    <a:bodyPr/>
                    <a:lstStyle/>
                    <a:p>
                      <a:pPr algn="ctr" fontAlgn="ctr"/>
                      <a:endParaRPr lang="en-IE" sz="1000" b="1" i="0" u="none" strike="noStrike">
                        <a:solidFill>
                          <a:srgbClr val="FFFFFF"/>
                        </a:solidFill>
                        <a:effectLst/>
                        <a:latin typeface="Calibri"/>
                      </a:endParaRPr>
                    </a:p>
                  </a:txBody>
                  <a:tcPr marL="0" marR="0" marT="0" marB="0" anchor="ctr"/>
                </a:tc>
                <a:tc vMerge="1">
                  <a:txBody>
                    <a:bodyPr/>
                    <a:lstStyle/>
                    <a:p>
                      <a:pPr algn="ctr" fontAlgn="ctr"/>
                      <a:endParaRPr lang="en-IE" sz="1000" b="1" i="0" u="none" strike="noStrike">
                        <a:solidFill>
                          <a:srgbClr val="FFFFFF"/>
                        </a:solidFill>
                        <a:effectLst/>
                        <a:latin typeface="Calibri"/>
                      </a:endParaRPr>
                    </a:p>
                  </a:txBody>
                  <a:tcPr marL="0" marR="0" marT="0" marB="0" anchor="ctr"/>
                </a:tc>
                <a:tc vMerge="1">
                  <a:txBody>
                    <a:bodyPr/>
                    <a:lstStyle/>
                    <a:p>
                      <a:pPr algn="ctr" fontAlgn="ctr"/>
                      <a:endParaRPr lang="en-IE" sz="1000" b="1" i="0" u="none" strike="noStrike">
                        <a:solidFill>
                          <a:srgbClr val="FFFFFF"/>
                        </a:solidFill>
                        <a:effectLst/>
                        <a:latin typeface="Calibri"/>
                      </a:endParaRPr>
                    </a:p>
                  </a:txBody>
                  <a:tcPr marL="0" marR="0" marT="0" marB="0" anchor="ctr"/>
                </a:tc>
                <a:tc vMerge="1">
                  <a:txBody>
                    <a:bodyPr/>
                    <a:lstStyle/>
                    <a:p>
                      <a:endParaRPr lang="en-IE"/>
                    </a:p>
                  </a:txBody>
                  <a:tcPr/>
                </a:tc>
                <a:tc>
                  <a:txBody>
                    <a:bodyPr/>
                    <a:lstStyle/>
                    <a:p>
                      <a:pPr algn="ctr" fontAlgn="ctr"/>
                      <a:r>
                        <a:rPr lang="en-IE" sz="800" u="none" strike="noStrike" dirty="0">
                          <a:effectLst/>
                          <a:latin typeface="Gill Sans MT" panose="020B0502020104020203" pitchFamily="34" charset="0"/>
                        </a:rPr>
                        <a:t>Sorghum</a:t>
                      </a:r>
                      <a:endParaRPr lang="en-IE" sz="800" b="1" i="0" u="none" strike="noStrike" dirty="0">
                        <a:solidFill>
                          <a:srgbClr val="FFFFFF"/>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G/nuts</a:t>
                      </a:r>
                      <a:endParaRPr lang="en-IE" sz="800" b="1" i="0" u="none" strike="noStrike" dirty="0">
                        <a:solidFill>
                          <a:srgbClr val="FFFFFF"/>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Sesame</a:t>
                      </a:r>
                      <a:endParaRPr lang="en-IE" sz="800" b="1" i="0" u="none" strike="noStrike" dirty="0">
                        <a:solidFill>
                          <a:srgbClr val="FFFFFF"/>
                        </a:solidFill>
                        <a:effectLst/>
                        <a:latin typeface="Gill Sans MT" panose="020B0502020104020203" pitchFamily="34" charset="0"/>
                      </a:endParaRPr>
                    </a:p>
                  </a:txBody>
                  <a:tcPr marL="0" marR="0" marT="0" marB="0" anchor="ctr"/>
                </a:tc>
                <a:tc vMerge="1">
                  <a:txBody>
                    <a:bodyPr/>
                    <a:lstStyle/>
                    <a:p>
                      <a:endParaRPr lang="en-IE"/>
                    </a:p>
                  </a:txBody>
                  <a:tcPr/>
                </a:tc>
              </a:tr>
              <a:tr h="157589">
                <a:tc rowSpan="24">
                  <a:txBody>
                    <a:bodyPr/>
                    <a:lstStyle/>
                    <a:p>
                      <a:pPr algn="ctr" fontAlgn="ctr"/>
                      <a:r>
                        <a:rPr lang="en-IE" sz="1600" u="none" strike="noStrike" dirty="0">
                          <a:effectLst/>
                          <a:latin typeface="Gill Sans MT" panose="020B0502020104020203" pitchFamily="34" charset="0"/>
                        </a:rPr>
                        <a:t>Aweil North</a:t>
                      </a:r>
                      <a:endParaRPr lang="en-IE" sz="1600" b="1" i="0" u="none" strike="noStrike" dirty="0">
                        <a:solidFill>
                          <a:srgbClr val="000000"/>
                        </a:solidFill>
                        <a:effectLst/>
                        <a:latin typeface="Gill Sans MT" panose="020B0502020104020203" pitchFamily="34" charset="0"/>
                      </a:endParaRPr>
                    </a:p>
                  </a:txBody>
                  <a:tcPr marL="0" marR="0" marT="0" marB="0" vert="vert270" anchor="ctr">
                    <a:solidFill>
                      <a:srgbClr val="FFC000"/>
                    </a:solidFill>
                  </a:tcPr>
                </a:tc>
                <a:tc rowSpan="6">
                  <a:txBody>
                    <a:bodyPr/>
                    <a:lstStyle/>
                    <a:p>
                      <a:pPr algn="l" fontAlgn="ctr"/>
                      <a:r>
                        <a:rPr lang="en-IE" sz="800" u="none" strike="noStrike" dirty="0">
                          <a:effectLst/>
                          <a:latin typeface="Gill Sans MT" panose="020B0502020104020203" pitchFamily="34" charset="0"/>
                        </a:rPr>
                        <a:t>Malual Centre</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a:effectLst/>
                          <a:latin typeface="Gill Sans MT" panose="020B0502020104020203" pitchFamily="34" charset="0"/>
                        </a:rPr>
                        <a:t>PAMAT</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18</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39.5</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88.5</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94.5</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10.5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t"/>
                      <a:r>
                        <a:rPr lang="en-IE" sz="800" u="none" strike="noStrike">
                          <a:effectLst/>
                          <a:latin typeface="Gill Sans MT" panose="020B0502020104020203" pitchFamily="34" charset="0"/>
                        </a:rPr>
                        <a:t> </a:t>
                      </a:r>
                      <a:endParaRPr lang="en-IE" sz="800" b="0" i="0" u="none" strike="noStrike">
                        <a:solidFill>
                          <a:srgbClr val="000000"/>
                        </a:solidFill>
                        <a:effectLst/>
                        <a:latin typeface="Gill Sans MT" panose="020B0502020104020203" pitchFamily="34" charset="0"/>
                      </a:endParaRPr>
                    </a:p>
                  </a:txBody>
                  <a:tcPr marL="70915" marR="0" marT="0" marB="0"/>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MARENG AKOK</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119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219.75</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45.5</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7</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a:effectLst/>
                          <a:latin typeface="Gill Sans MT" panose="020B0502020104020203" pitchFamily="34" charset="0"/>
                        </a:rPr>
                        <a:t> </a:t>
                      </a:r>
                      <a:endParaRPr lang="en-IE" sz="800" b="0" i="0" u="none" strike="noStrike">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MATUIC</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43</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7</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54</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164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27</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13.25</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a:effectLst/>
                          <a:latin typeface="Gill Sans MT" panose="020B0502020104020203" pitchFamily="34" charset="0"/>
                        </a:rPr>
                        <a:t> </a:t>
                      </a:r>
                      <a:endParaRPr lang="en-IE" sz="800" b="0" i="0" u="none" strike="noStrike">
                        <a:solidFill>
                          <a:srgbClr val="000000"/>
                        </a:solidFill>
                        <a:effectLst/>
                        <a:latin typeface="Gill Sans MT" panose="020B0502020104020203" pitchFamily="34" charset="0"/>
                      </a:endParaRPr>
                    </a:p>
                  </a:txBody>
                  <a:tcPr marL="70915" marR="0" marT="0" marB="0" anchor="ctr"/>
                </a:tc>
              </a:tr>
              <a:tr h="226928">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MAPER DENGACUIL</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77</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185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9.5</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a:effectLst/>
                          <a:latin typeface="Gill Sans MT" panose="020B0502020104020203" pitchFamily="34" charset="0"/>
                        </a:rPr>
                        <a:t> </a:t>
                      </a:r>
                      <a:endParaRPr lang="en-IE" sz="800" b="0" i="0" u="none" strike="noStrike">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dirty="0">
                          <a:effectLst/>
                          <a:latin typeface="Gill Sans MT" panose="020B0502020104020203" pitchFamily="34" charset="0"/>
                        </a:rPr>
                        <a:t>AUYII/KANGKUOT</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47</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48</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1</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a:effectLst/>
                          <a:latin typeface="Gill Sans MT" panose="020B0502020104020203" pitchFamily="34" charset="0"/>
                        </a:rPr>
                        <a:t> </a:t>
                      </a:r>
                      <a:endParaRPr lang="en-IE" sz="800" b="0" i="0" u="none" strike="noStrike">
                        <a:solidFill>
                          <a:srgbClr val="000000"/>
                        </a:solidFill>
                        <a:effectLst/>
                        <a:latin typeface="Gill Sans MT" panose="020B0502020104020203" pitchFamily="34" charset="0"/>
                      </a:endParaRPr>
                    </a:p>
                  </a:txBody>
                  <a:tcPr marL="70915" marR="0" marT="0" marB="0" anchor="ctr"/>
                </a:tc>
              </a:tr>
              <a:tr h="226928">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MAROL DENGGENG</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58</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27</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6</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a:effectLst/>
                          <a:latin typeface="Gill Sans MT" panose="020B0502020104020203" pitchFamily="34" charset="0"/>
                        </a:rPr>
                        <a:t> </a:t>
                      </a:r>
                      <a:endParaRPr lang="en-IE" sz="800" b="0" i="0" u="none" strike="noStrike">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rowSpan="6">
                  <a:txBody>
                    <a:bodyPr/>
                    <a:lstStyle/>
                    <a:p>
                      <a:pPr algn="l" fontAlgn="ctr"/>
                      <a:r>
                        <a:rPr lang="en-IE" sz="800" u="none" strike="noStrike" dirty="0">
                          <a:effectLst/>
                          <a:latin typeface="Gill Sans MT" panose="020B0502020104020203" pitchFamily="34" charset="0"/>
                        </a:rPr>
                        <a:t>Malual North</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a:effectLst/>
                          <a:latin typeface="Gill Sans MT" panose="020B0502020104020203" pitchFamily="34" charset="0"/>
                        </a:rPr>
                        <a:t>MAJAK BOL</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8</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201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243</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272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3</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l" fontAlgn="t"/>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RIANG YOR</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96</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64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MAYOM BUKIC</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46</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41.5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0</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ROLGUT</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75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84.5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94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7</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PETH YIEK</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52.5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70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MAYOM ADHAL</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27</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94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rowSpan="6">
                  <a:txBody>
                    <a:bodyPr/>
                    <a:lstStyle/>
                    <a:p>
                      <a:pPr algn="l" fontAlgn="ctr"/>
                      <a:r>
                        <a:rPr lang="en-IE" sz="800" u="none" strike="noStrike" dirty="0">
                          <a:effectLst/>
                          <a:latin typeface="Gill Sans MT" panose="020B0502020104020203" pitchFamily="34" charset="0"/>
                        </a:rPr>
                        <a:t>Malual West</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a:effectLst/>
                          <a:latin typeface="Gill Sans MT" panose="020B0502020104020203" pitchFamily="34" charset="0"/>
                        </a:rPr>
                        <a:t>MAROL WEK</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36</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252.00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53.181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5.94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t"/>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MAJAK BAI</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dirty="0">
                          <a:effectLst/>
                          <a:latin typeface="Gill Sans MT" panose="020B0502020104020203" pitchFamily="34" charset="0"/>
                        </a:rPr>
                        <a:t>27</a:t>
                      </a:r>
                      <a:endParaRPr lang="en-IE" sz="800" b="0" i="0" u="none" strike="noStrike" dirty="0">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316.5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624.6</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27</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13</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MATHIANG</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28</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23</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340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50.445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20.205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16</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MAJOK AKOK</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189.5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14.94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2.43</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WARCUEI</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195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20.79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9.9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MANYIEL</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180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30.6</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6.885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rowSpan="6">
                  <a:txBody>
                    <a:bodyPr/>
                    <a:lstStyle/>
                    <a:p>
                      <a:pPr algn="l" fontAlgn="ctr"/>
                      <a:r>
                        <a:rPr lang="en-IE" sz="800" u="none" strike="noStrike">
                          <a:effectLst/>
                          <a:latin typeface="Gill Sans MT" panose="020B0502020104020203" pitchFamily="34" charset="0"/>
                        </a:rPr>
                        <a:t>Ariath </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a:effectLst/>
                          <a:latin typeface="Gill Sans MT" panose="020B0502020104020203" pitchFamily="34" charset="0"/>
                        </a:rPr>
                        <a:t>LANAGER</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56</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83</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95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t"/>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PANDIT</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26</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55.5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86</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17</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AMEL</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6</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KAJIIK</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18</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67</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56</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110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4</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LUETH LUAL</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37.5</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60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57589">
                <a:tc vMerge="1">
                  <a:txBody>
                    <a:bodyPr/>
                    <a:lstStyle/>
                    <a:p>
                      <a:endParaRPr lang="en-IE"/>
                    </a:p>
                  </a:txBody>
                  <a:tcPr/>
                </a:tc>
                <a:tc vMerge="1">
                  <a:txBody>
                    <a:bodyPr/>
                    <a:lstStyle/>
                    <a:p>
                      <a:endParaRPr lang="en-IE"/>
                    </a:p>
                  </a:txBody>
                  <a:tcPr/>
                </a:tc>
                <a:tc>
                  <a:txBody>
                    <a:bodyPr/>
                    <a:lstStyle/>
                    <a:p>
                      <a:pPr algn="l" fontAlgn="ctr"/>
                      <a:r>
                        <a:rPr lang="en-IE" sz="800" u="none" strike="noStrike">
                          <a:effectLst/>
                          <a:latin typeface="Gill Sans MT" panose="020B0502020104020203" pitchFamily="34" charset="0"/>
                        </a:rPr>
                        <a:t>MAJOK DIING</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50</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31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62</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59</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83</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ctr"/>
                      <a:r>
                        <a:rPr lang="en-IE" sz="800" u="none" strike="noStrike">
                          <a:effectLst/>
                          <a:latin typeface="Gill Sans MT" panose="020B0502020104020203" pitchFamily="34" charset="0"/>
                        </a:rPr>
                        <a:t>11</a:t>
                      </a:r>
                      <a:endParaRPr lang="en-IE" sz="800" b="0" i="0" u="none" strike="noStrike">
                        <a:solidFill>
                          <a:srgbClr val="000000"/>
                        </a:solidFill>
                        <a:effectLst/>
                        <a:latin typeface="Gill Sans MT" panose="020B0502020104020203" pitchFamily="34" charset="0"/>
                      </a:endParaRPr>
                    </a:p>
                  </a:txBody>
                  <a:tcPr marL="0" marR="0" marT="0" marB="0" anchor="ctr"/>
                </a:tc>
                <a:tc>
                  <a:txBody>
                    <a:bodyPr/>
                    <a:lstStyle/>
                    <a:p>
                      <a:pPr algn="l" fontAlgn="ctr"/>
                      <a:r>
                        <a:rPr lang="en-IE" sz="800" u="none" strike="noStrike" dirty="0">
                          <a:effectLst/>
                          <a:latin typeface="Gill Sans MT" panose="020B0502020104020203" pitchFamily="34" charset="0"/>
                        </a:rPr>
                        <a:t> </a:t>
                      </a:r>
                      <a:endParaRPr lang="en-IE" sz="800" b="0" i="0" u="none" strike="noStrike" dirty="0">
                        <a:solidFill>
                          <a:srgbClr val="000000"/>
                        </a:solidFill>
                        <a:effectLst/>
                        <a:latin typeface="Gill Sans MT" panose="020B0502020104020203" pitchFamily="34" charset="0"/>
                      </a:endParaRPr>
                    </a:p>
                  </a:txBody>
                  <a:tcPr marL="70915" marR="0" marT="0" marB="0" anchor="ctr"/>
                </a:tc>
              </a:tr>
              <a:tr h="175010">
                <a:tc>
                  <a:txBody>
                    <a:bodyPr/>
                    <a:lstStyle/>
                    <a:p>
                      <a:pPr algn="ctr" fontAlgn="ctr"/>
                      <a:endParaRPr lang="en-IE" sz="800" b="1" i="0" u="none" strike="noStrike" dirty="0">
                        <a:solidFill>
                          <a:srgbClr val="000000"/>
                        </a:solidFill>
                        <a:effectLst/>
                        <a:latin typeface="Gill Sans MT" panose="020B0502020104020203" pitchFamily="34" charset="0"/>
                      </a:endParaRPr>
                    </a:p>
                  </a:txBody>
                  <a:tcPr marL="0" marR="0" marT="0" marB="0" anchor="ctr"/>
                </a:tc>
                <a:tc>
                  <a:txBody>
                    <a:bodyPr/>
                    <a:lstStyle/>
                    <a:p>
                      <a:pPr algn="l" fontAlgn="b"/>
                      <a:r>
                        <a:rPr lang="en-IE" sz="800" b="1" i="0" u="none" strike="noStrike" dirty="0">
                          <a:solidFill>
                            <a:srgbClr val="000000"/>
                          </a:solidFill>
                          <a:effectLst/>
                          <a:latin typeface="Gill Sans MT" panose="020B0502020104020203" pitchFamily="34" charset="0"/>
                        </a:rPr>
                        <a:t>Total</a:t>
                      </a:r>
                    </a:p>
                  </a:txBody>
                  <a:tcPr marL="0" marR="0" marT="0" marB="0" anchor="ctr">
                    <a:solidFill>
                      <a:srgbClr val="92D050"/>
                    </a:solidFill>
                  </a:tcPr>
                </a:tc>
                <a:tc>
                  <a:txBody>
                    <a:bodyPr/>
                    <a:lstStyle/>
                    <a:p>
                      <a:pPr algn="l" fontAlgn="b"/>
                      <a:r>
                        <a:rPr lang="en-IE" sz="800" b="1" i="0" u="none" strike="noStrike" dirty="0">
                          <a:solidFill>
                            <a:srgbClr val="000000"/>
                          </a:solidFill>
                          <a:effectLst/>
                          <a:latin typeface="Gill Sans MT" panose="020B0502020104020203" pitchFamily="34" charset="0"/>
                        </a:rPr>
                        <a:t> </a:t>
                      </a:r>
                    </a:p>
                  </a:txBody>
                  <a:tcPr marL="0" marR="0" marT="0" marB="0" anchor="ctr">
                    <a:solidFill>
                      <a:srgbClr val="92D050"/>
                    </a:solidFill>
                  </a:tcPr>
                </a:tc>
                <a:tc>
                  <a:txBody>
                    <a:bodyPr/>
                    <a:lstStyle/>
                    <a:p>
                      <a:pPr algn="ctr" fontAlgn="b"/>
                      <a:r>
                        <a:rPr lang="en-IE" sz="800" b="1" i="0" u="none" strike="noStrike" dirty="0" smtClean="0">
                          <a:solidFill>
                            <a:srgbClr val="000000"/>
                          </a:solidFill>
                          <a:effectLst/>
                          <a:latin typeface="Gill Sans MT" panose="020B0502020104020203" pitchFamily="34" charset="0"/>
                        </a:rPr>
                        <a:t>43 </a:t>
                      </a:r>
                      <a:endParaRPr lang="en-IE" sz="800" b="1" i="0" u="none" strike="noStrike" dirty="0">
                        <a:solidFill>
                          <a:srgbClr val="000000"/>
                        </a:solidFill>
                        <a:effectLst/>
                        <a:latin typeface="Gill Sans MT" panose="020B0502020104020203" pitchFamily="34" charset="0"/>
                      </a:endParaRPr>
                    </a:p>
                  </a:txBody>
                  <a:tcPr marL="0" marR="0" marT="0" marB="0" anchor="ctr">
                    <a:solidFill>
                      <a:srgbClr val="92D050"/>
                    </a:solidFill>
                  </a:tcPr>
                </a:tc>
                <a:tc>
                  <a:txBody>
                    <a:bodyPr/>
                    <a:lstStyle/>
                    <a:p>
                      <a:pPr algn="ctr" fontAlgn="b"/>
                      <a:r>
                        <a:rPr lang="en-IE" sz="800" b="1" i="0" u="none" strike="noStrike" dirty="0" smtClean="0">
                          <a:solidFill>
                            <a:srgbClr val="000000"/>
                          </a:solidFill>
                          <a:effectLst/>
                          <a:latin typeface="Gill Sans MT" panose="020B0502020104020203" pitchFamily="34" charset="0"/>
                        </a:rPr>
                        <a:t>1,119 </a:t>
                      </a:r>
                      <a:endParaRPr lang="en-IE" sz="800" b="1" i="0" u="none" strike="noStrike" dirty="0">
                        <a:solidFill>
                          <a:srgbClr val="000000"/>
                        </a:solidFill>
                        <a:effectLst/>
                        <a:latin typeface="Gill Sans MT" panose="020B0502020104020203" pitchFamily="34" charset="0"/>
                      </a:endParaRPr>
                    </a:p>
                  </a:txBody>
                  <a:tcPr marL="0" marR="0" marT="0" marB="0" anchor="ctr">
                    <a:solidFill>
                      <a:srgbClr val="92D050"/>
                    </a:solidFill>
                  </a:tcPr>
                </a:tc>
                <a:tc>
                  <a:txBody>
                    <a:bodyPr/>
                    <a:lstStyle/>
                    <a:p>
                      <a:pPr algn="ctr" fontAlgn="b"/>
                      <a:r>
                        <a:rPr lang="en-IE" sz="800" b="1" i="0" u="none" strike="noStrike" dirty="0" smtClean="0">
                          <a:solidFill>
                            <a:srgbClr val="000000"/>
                          </a:solidFill>
                          <a:effectLst/>
                          <a:latin typeface="Gill Sans MT" panose="020B0502020104020203" pitchFamily="34" charset="0"/>
                        </a:rPr>
                        <a:t>     </a:t>
                      </a:r>
                      <a:r>
                        <a:rPr lang="en-IE" sz="800" b="1" i="0" u="none" strike="noStrike" dirty="0">
                          <a:solidFill>
                            <a:srgbClr val="000000"/>
                          </a:solidFill>
                          <a:effectLst/>
                          <a:latin typeface="Gill Sans MT" panose="020B0502020104020203" pitchFamily="34" charset="0"/>
                        </a:rPr>
                        <a:t>628 </a:t>
                      </a:r>
                    </a:p>
                  </a:txBody>
                  <a:tcPr marL="0" marR="0" marT="0" marB="0" anchor="ctr">
                    <a:solidFill>
                      <a:srgbClr val="92D050"/>
                    </a:solidFill>
                  </a:tcPr>
                </a:tc>
                <a:tc>
                  <a:txBody>
                    <a:bodyPr/>
                    <a:lstStyle/>
                    <a:p>
                      <a:pPr algn="ctr" fontAlgn="b"/>
                      <a:r>
                        <a:rPr lang="en-IE" sz="800" b="1" i="0" u="none" strike="noStrike" dirty="0" smtClean="0">
                          <a:solidFill>
                            <a:srgbClr val="000000"/>
                          </a:solidFill>
                          <a:effectLst/>
                          <a:latin typeface="Gill Sans MT" panose="020B0502020104020203" pitchFamily="34" charset="0"/>
                        </a:rPr>
                        <a:t>429 </a:t>
                      </a:r>
                      <a:endParaRPr lang="en-IE" sz="800" b="1" i="0" u="none" strike="noStrike" dirty="0">
                        <a:solidFill>
                          <a:srgbClr val="000000"/>
                        </a:solidFill>
                        <a:effectLst/>
                        <a:latin typeface="Gill Sans MT" panose="020B0502020104020203" pitchFamily="34" charset="0"/>
                      </a:endParaRPr>
                    </a:p>
                  </a:txBody>
                  <a:tcPr marL="0" marR="0" marT="0" marB="0" anchor="ctr">
                    <a:solidFill>
                      <a:srgbClr val="92D050"/>
                    </a:solidFill>
                  </a:tcPr>
                </a:tc>
                <a:tc>
                  <a:txBody>
                    <a:bodyPr/>
                    <a:lstStyle/>
                    <a:p>
                      <a:pPr algn="ctr" fontAlgn="b"/>
                      <a:r>
                        <a:rPr lang="en-IE" sz="800" b="1" i="0" u="none" strike="noStrike" dirty="0" smtClean="0">
                          <a:solidFill>
                            <a:srgbClr val="000000"/>
                          </a:solidFill>
                          <a:effectLst/>
                          <a:latin typeface="Gill Sans MT" panose="020B0502020104020203" pitchFamily="34" charset="0"/>
                        </a:rPr>
                        <a:t>2,655 </a:t>
                      </a:r>
                      <a:endParaRPr lang="en-IE" sz="800" b="1" i="0" u="none" strike="noStrike" dirty="0">
                        <a:solidFill>
                          <a:srgbClr val="000000"/>
                        </a:solidFill>
                        <a:effectLst/>
                        <a:latin typeface="Gill Sans MT" panose="020B0502020104020203" pitchFamily="34" charset="0"/>
                      </a:endParaRPr>
                    </a:p>
                  </a:txBody>
                  <a:tcPr marL="0" marR="0" marT="0" marB="0" anchor="ctr">
                    <a:solidFill>
                      <a:srgbClr val="92D050"/>
                    </a:solidFill>
                  </a:tcPr>
                </a:tc>
                <a:tc>
                  <a:txBody>
                    <a:bodyPr/>
                    <a:lstStyle/>
                    <a:p>
                      <a:pPr algn="ctr" fontAlgn="b"/>
                      <a:r>
                        <a:rPr lang="en-IE" sz="800" b="1" i="0" u="none" strike="noStrike" dirty="0" smtClean="0">
                          <a:solidFill>
                            <a:srgbClr val="000000"/>
                          </a:solidFill>
                          <a:effectLst/>
                          <a:latin typeface="Gill Sans MT" panose="020B0502020104020203" pitchFamily="34" charset="0"/>
                        </a:rPr>
                        <a:t>2,528.81 </a:t>
                      </a:r>
                      <a:endParaRPr lang="en-IE" sz="800" b="1" i="0" u="none" strike="noStrike" dirty="0">
                        <a:solidFill>
                          <a:srgbClr val="000000"/>
                        </a:solidFill>
                        <a:effectLst/>
                        <a:latin typeface="Gill Sans MT" panose="020B0502020104020203" pitchFamily="34" charset="0"/>
                      </a:endParaRPr>
                    </a:p>
                  </a:txBody>
                  <a:tcPr marL="0" marR="0" marT="0" marB="0" anchor="ctr">
                    <a:solidFill>
                      <a:srgbClr val="92D050"/>
                    </a:solidFill>
                  </a:tcPr>
                </a:tc>
                <a:tc>
                  <a:txBody>
                    <a:bodyPr/>
                    <a:lstStyle/>
                    <a:p>
                      <a:pPr algn="ctr" fontAlgn="b"/>
                      <a:r>
                        <a:rPr lang="en-IE" sz="800" b="1" i="0" u="none" strike="noStrike" dirty="0" smtClean="0">
                          <a:solidFill>
                            <a:srgbClr val="000000"/>
                          </a:solidFill>
                          <a:effectLst/>
                          <a:latin typeface="Gill Sans MT" panose="020B0502020104020203" pitchFamily="34" charset="0"/>
                        </a:rPr>
                        <a:t>1,186.36 </a:t>
                      </a:r>
                      <a:endParaRPr lang="en-IE" sz="800" b="1" i="0" u="none" strike="noStrike" dirty="0">
                        <a:solidFill>
                          <a:srgbClr val="000000"/>
                        </a:solidFill>
                        <a:effectLst/>
                        <a:latin typeface="Gill Sans MT" panose="020B0502020104020203" pitchFamily="34" charset="0"/>
                      </a:endParaRPr>
                    </a:p>
                  </a:txBody>
                  <a:tcPr marL="0" marR="0" marT="0" marB="0" anchor="ctr">
                    <a:solidFill>
                      <a:srgbClr val="92D050"/>
                    </a:solidFill>
                  </a:tcPr>
                </a:tc>
                <a:tc>
                  <a:txBody>
                    <a:bodyPr/>
                    <a:lstStyle/>
                    <a:p>
                      <a:pPr algn="ctr" fontAlgn="b"/>
                      <a:r>
                        <a:rPr lang="en-IE" sz="800" b="1" i="0" u="none" strike="noStrike" dirty="0" smtClean="0">
                          <a:solidFill>
                            <a:srgbClr val="000000"/>
                          </a:solidFill>
                          <a:effectLst/>
                          <a:latin typeface="Gill Sans MT" panose="020B0502020104020203" pitchFamily="34" charset="0"/>
                        </a:rPr>
                        <a:t>177.25 </a:t>
                      </a:r>
                      <a:endParaRPr lang="en-IE" sz="800" b="1" i="0" u="none" strike="noStrike" dirty="0">
                        <a:solidFill>
                          <a:srgbClr val="000000"/>
                        </a:solidFill>
                        <a:effectLst/>
                        <a:latin typeface="Gill Sans MT" panose="020B0502020104020203" pitchFamily="34" charset="0"/>
                      </a:endParaRPr>
                    </a:p>
                  </a:txBody>
                  <a:tcPr marL="0" marR="0" marT="0" marB="0" anchor="ctr">
                    <a:solidFill>
                      <a:srgbClr val="92D050"/>
                    </a:solidFill>
                  </a:tcPr>
                </a:tc>
                <a:tc>
                  <a:txBody>
                    <a:bodyPr/>
                    <a:lstStyle/>
                    <a:p>
                      <a:pPr algn="ctr" fontAlgn="b"/>
                      <a:r>
                        <a:rPr lang="en-IE" sz="800" b="1" i="0" u="none" strike="noStrike" dirty="0">
                          <a:solidFill>
                            <a:srgbClr val="000000"/>
                          </a:solidFill>
                          <a:effectLst/>
                          <a:latin typeface="Gill Sans MT" panose="020B0502020104020203" pitchFamily="34" charset="0"/>
                        </a:rPr>
                        <a:t> </a:t>
                      </a:r>
                    </a:p>
                  </a:txBody>
                  <a:tcPr marL="0" marR="0" marT="0" marB="0" anchor="ctr">
                    <a:solidFill>
                      <a:srgbClr val="92D050"/>
                    </a:solidFill>
                  </a:tcPr>
                </a:tc>
              </a:tr>
            </a:tbl>
          </a:graphicData>
        </a:graphic>
      </p:graphicFrame>
      <p:pic>
        <p:nvPicPr>
          <p:cNvPr id="2049"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1" y="5808291"/>
            <a:ext cx="1296144" cy="87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549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Gill Sans MT" panose="020B0502020104020203" pitchFamily="34" charset="0"/>
              </a:rPr>
              <a:t>Progress Against Indicators – SORUDEV</a:t>
            </a:r>
            <a:endParaRPr lang="en-US" dirty="0">
              <a:latin typeface="Gill Sans MT" panose="020B0502020104020203" pitchFamily="34" charset="0"/>
            </a:endParaRPr>
          </a:p>
        </p:txBody>
      </p:sp>
      <p:sp>
        <p:nvSpPr>
          <p:cNvPr id="3" name="Text Placeholder 2"/>
          <p:cNvSpPr>
            <a:spLocks noGrp="1"/>
          </p:cNvSpPr>
          <p:nvPr>
            <p:ph type="body" sz="quarter" idx="10"/>
          </p:nvPr>
        </p:nvSpPr>
        <p:spPr>
          <a:xfrm>
            <a:off x="323528" y="1484784"/>
            <a:ext cx="8640960" cy="4320480"/>
          </a:xfrm>
        </p:spPr>
        <p:txBody>
          <a:bodyPr/>
          <a:lstStyle/>
          <a:p>
            <a:pPr>
              <a:lnSpc>
                <a:spcPct val="100000"/>
              </a:lnSpc>
              <a:tabLst>
                <a:tab pos="457200" algn="l"/>
              </a:tabLst>
            </a:pPr>
            <a:endParaRPr lang="en-GB" u="sng" dirty="0" smtClean="0">
              <a:latin typeface="+mj-lt"/>
            </a:endParaRPr>
          </a:p>
          <a:p>
            <a:pPr>
              <a:lnSpc>
                <a:spcPct val="100000"/>
              </a:lnSpc>
              <a:tabLst>
                <a:tab pos="457200" algn="l"/>
              </a:tabLst>
            </a:pPr>
            <a:endParaRPr lang="en-GB" dirty="0">
              <a:latin typeface="+mj-lt"/>
            </a:endParaRPr>
          </a:p>
        </p:txBody>
      </p:sp>
      <p:sp>
        <p:nvSpPr>
          <p:cNvPr id="10" name="Text Placeholder 9"/>
          <p:cNvSpPr>
            <a:spLocks noGrp="1"/>
          </p:cNvSpPr>
          <p:nvPr>
            <p:ph type="body" sz="quarter" idx="11"/>
          </p:nvPr>
        </p:nvSpPr>
        <p:spPr>
          <a:xfrm>
            <a:off x="1979712" y="6165850"/>
            <a:ext cx="4968776" cy="358775"/>
          </a:xfrm>
        </p:spPr>
        <p:txBody>
          <a:bodyPr/>
          <a:lstStyle/>
          <a:p>
            <a:r>
              <a:rPr lang="en-US" dirty="0"/>
              <a:t>A  Presentation to 06</a:t>
            </a:r>
            <a:r>
              <a:rPr lang="en-US" baseline="30000" dirty="0"/>
              <a:t>th</a:t>
            </a:r>
            <a:r>
              <a:rPr lang="en-US" dirty="0"/>
              <a:t> QRM – April 2016</a:t>
            </a:r>
          </a:p>
        </p:txBody>
      </p:sp>
      <p:sp>
        <p:nvSpPr>
          <p:cNvPr id="11" name="Rectangle 6"/>
          <p:cNvSpPr>
            <a:spLocks noChangeArrowheads="1"/>
          </p:cNvSpPr>
          <p:nvPr/>
        </p:nvSpPr>
        <p:spPr bwMode="auto">
          <a:xfrm>
            <a:off x="45720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cs typeface="Arial" pitchFamily="34" charset="0"/>
              </a:rPr>
              <a:t/>
            </a:r>
            <a:br>
              <a:rPr kumimoji="0" lang="en-IE" altLang="en-US" sz="1800" b="0" i="0" u="none" strike="noStrike" cap="none" normalizeH="0" baseline="0" smtClean="0">
                <a:ln>
                  <a:noFill/>
                </a:ln>
                <a:solidFill>
                  <a:schemeClr val="tx1"/>
                </a:solidFill>
                <a:effectLst/>
                <a:latin typeface="Arial" pitchFamily="34" charset="0"/>
                <a:cs typeface="Arial" pitchFamily="34" charset="0"/>
              </a:rPr>
            </a:br>
            <a:endParaRPr kumimoji="0" lang="en-IE"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39822222"/>
              </p:ext>
            </p:extLst>
          </p:nvPr>
        </p:nvGraphicFramePr>
        <p:xfrm>
          <a:off x="251521" y="1412774"/>
          <a:ext cx="8613656" cy="4395750"/>
        </p:xfrm>
        <a:graphic>
          <a:graphicData uri="http://schemas.openxmlformats.org/drawingml/2006/table">
            <a:tbl>
              <a:tblPr firstRow="1" firstCol="1" bandRow="1"/>
              <a:tblGrid>
                <a:gridCol w="1412124"/>
                <a:gridCol w="2571658"/>
                <a:gridCol w="450940"/>
                <a:gridCol w="524039"/>
                <a:gridCol w="519067"/>
                <a:gridCol w="657790"/>
                <a:gridCol w="965870"/>
                <a:gridCol w="1512168"/>
              </a:tblGrid>
              <a:tr h="252029">
                <a:tc rowSpan="2">
                  <a:txBody>
                    <a:bodyPr/>
                    <a:lstStyle/>
                    <a:p>
                      <a:pPr>
                        <a:lnSpc>
                          <a:spcPct val="115000"/>
                        </a:lnSpc>
                        <a:spcAft>
                          <a:spcPts val="0"/>
                        </a:spcAft>
                      </a:pPr>
                      <a:r>
                        <a:rPr lang="en-US" sz="1200" b="1" dirty="0" smtClean="0">
                          <a:effectLst/>
                          <a:latin typeface="Gill Sans MT" panose="020B0502020104020203" pitchFamily="34" charset="0"/>
                          <a:ea typeface="Calibri"/>
                          <a:cs typeface="Times New Roman"/>
                        </a:rPr>
                        <a:t>Results</a:t>
                      </a:r>
                      <a:endParaRPr lang="en-IE" sz="1200" dirty="0">
                        <a:effectLst/>
                        <a:latin typeface="Gill Sans MT" panose="020B0502020104020203" pitchFamily="34" charset="0"/>
                        <a:ea typeface="Calibri"/>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nSpc>
                          <a:spcPct val="115000"/>
                        </a:lnSpc>
                        <a:spcAft>
                          <a:spcPts val="0"/>
                        </a:spcAft>
                      </a:pPr>
                      <a:r>
                        <a:rPr lang="en-US" sz="1200" b="1">
                          <a:effectLst/>
                          <a:latin typeface="Gill Sans MT" panose="020B0502020104020203" pitchFamily="34" charset="0"/>
                          <a:ea typeface="Calibri"/>
                          <a:cs typeface="Times New Roman"/>
                        </a:rPr>
                        <a:t>Indicators</a:t>
                      </a:r>
                      <a:endParaRPr lang="en-IE" sz="1200">
                        <a:effectLst/>
                        <a:latin typeface="Gill Sans MT" panose="020B0502020104020203" pitchFamily="34" charset="0"/>
                        <a:ea typeface="Calibri"/>
                        <a:cs typeface="Times New Roman"/>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algn="ctr">
                        <a:lnSpc>
                          <a:spcPct val="115000"/>
                        </a:lnSpc>
                        <a:spcAft>
                          <a:spcPts val="0"/>
                        </a:spcAft>
                      </a:pPr>
                      <a:r>
                        <a:rPr lang="en-US" sz="1200" b="1" dirty="0" smtClean="0">
                          <a:effectLst/>
                          <a:latin typeface="Gill Sans MT" panose="020B0502020104020203" pitchFamily="34" charset="0"/>
                          <a:ea typeface="Calibri"/>
                          <a:cs typeface="Times New Roman"/>
                        </a:rPr>
                        <a:t>Baseline values </a:t>
                      </a:r>
                      <a:endParaRPr lang="en-IE" sz="1200" dirty="0">
                        <a:effectLst/>
                        <a:latin typeface="Gill Sans MT" panose="020B0502020104020203" pitchFamily="34" charset="0"/>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IE"/>
                    </a:p>
                  </a:txBody>
                  <a:tcPr/>
                </a:tc>
                <a:tc hMerge="1">
                  <a:txBody>
                    <a:bodyPr/>
                    <a:lstStyle/>
                    <a:p>
                      <a:endParaRPr lang="en-IE"/>
                    </a:p>
                  </a:txBody>
                  <a:tcPr/>
                </a:tc>
                <a:tc rowSpan="2">
                  <a:txBody>
                    <a:bodyPr/>
                    <a:lstStyle/>
                    <a:p>
                      <a:pPr>
                        <a:lnSpc>
                          <a:spcPct val="115000"/>
                        </a:lnSpc>
                        <a:spcAft>
                          <a:spcPts val="0"/>
                        </a:spcAft>
                      </a:pPr>
                      <a:r>
                        <a:rPr lang="en-US" sz="1200" b="1" dirty="0" smtClean="0">
                          <a:effectLst/>
                          <a:latin typeface="Gill Sans MT" panose="020B0502020104020203" pitchFamily="34" charset="0"/>
                          <a:ea typeface="Calibri"/>
                          <a:cs typeface="Times New Roman"/>
                        </a:rPr>
                        <a:t>Target </a:t>
                      </a:r>
                      <a:endParaRPr lang="en-IE" sz="1200" b="1" dirty="0">
                        <a:effectLst/>
                        <a:latin typeface="Gill Sans MT" panose="020B0502020104020203" pitchFamily="34" charset="0"/>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nSpc>
                          <a:spcPct val="115000"/>
                        </a:lnSpc>
                        <a:spcAft>
                          <a:spcPts val="0"/>
                        </a:spcAft>
                      </a:pPr>
                      <a:r>
                        <a:rPr lang="en-US" sz="1200" b="1" dirty="0" smtClean="0">
                          <a:effectLst/>
                          <a:latin typeface="Gill Sans MT" panose="020B0502020104020203" pitchFamily="34" charset="0"/>
                          <a:ea typeface="Calibri"/>
                          <a:cs typeface="Times New Roman"/>
                        </a:rPr>
                        <a:t>Achievement/ Progress</a:t>
                      </a:r>
                      <a:endParaRPr lang="en-IE" sz="1200" dirty="0">
                        <a:effectLst/>
                        <a:latin typeface="Gill Sans MT" panose="020B0502020104020203" pitchFamily="34" charset="0"/>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nSpc>
                          <a:spcPct val="115000"/>
                        </a:lnSpc>
                        <a:spcAft>
                          <a:spcPts val="0"/>
                        </a:spcAft>
                      </a:pPr>
                      <a:r>
                        <a:rPr lang="en-US" sz="1200" b="1" dirty="0" smtClean="0">
                          <a:effectLst/>
                          <a:latin typeface="Gill Sans MT" panose="020B0502020104020203" pitchFamily="34" charset="0"/>
                          <a:ea typeface="Calibri"/>
                          <a:cs typeface="Times New Roman"/>
                        </a:rPr>
                        <a:t>Comments/ Issues </a:t>
                      </a:r>
                      <a:endParaRPr lang="en-IE" sz="1200" dirty="0">
                        <a:effectLst/>
                        <a:latin typeface="Gill Sans MT" panose="020B0502020104020203" pitchFamily="34" charset="0"/>
                        <a:ea typeface="Calibri"/>
                        <a:cs typeface="Times New Roman"/>
                      </a:endParaRPr>
                    </a:p>
                  </a:txBody>
                  <a:tcPr marL="42167" marR="42167"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52029">
                <a:tc vMerge="1">
                  <a:txBody>
                    <a:bodyPr/>
                    <a:lstStyle/>
                    <a:p>
                      <a:endParaRPr lang="en-IE"/>
                    </a:p>
                  </a:txBody>
                  <a:tcPr/>
                </a:tc>
                <a:tc vMerge="1">
                  <a:txBody>
                    <a:bodyPr/>
                    <a:lstStyle/>
                    <a:p>
                      <a:endParaRPr lang="en-IE"/>
                    </a:p>
                  </a:txBody>
                  <a:tcPr/>
                </a:tc>
                <a:tc>
                  <a:txBody>
                    <a:bodyPr/>
                    <a:lstStyle/>
                    <a:p>
                      <a:pPr algn="ctr">
                        <a:lnSpc>
                          <a:spcPct val="115000"/>
                        </a:lnSpc>
                        <a:spcAft>
                          <a:spcPts val="0"/>
                        </a:spcAft>
                      </a:pPr>
                      <a:r>
                        <a:rPr lang="en-US" sz="1200" b="1" dirty="0" smtClean="0">
                          <a:effectLst/>
                          <a:latin typeface="Gill Sans MT" panose="020B0502020104020203" pitchFamily="34" charset="0"/>
                          <a:ea typeface="Calibri"/>
                          <a:cs typeface="Times New Roman"/>
                        </a:rPr>
                        <a:t>Ave</a:t>
                      </a:r>
                      <a:endParaRPr lang="en-IE" sz="1200" b="1" dirty="0">
                        <a:effectLst/>
                        <a:latin typeface="Gill Sans MT" panose="020B0502020104020203" pitchFamily="34" charset="0"/>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en-US" sz="1200" b="1" dirty="0" smtClean="0">
                          <a:latin typeface="Gill Sans MT" panose="020B0502020104020203" pitchFamily="34" charset="0"/>
                        </a:rPr>
                        <a:t>MHH</a:t>
                      </a:r>
                      <a:endParaRPr lang="en-IE" sz="1200" b="1" dirty="0">
                        <a:latin typeface="Gill Sans MT" panose="020B0502020104020203" pitchFamily="34" charset="0"/>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US" sz="1200" b="1" dirty="0" smtClean="0">
                          <a:effectLst/>
                          <a:latin typeface="Gill Sans MT" panose="020B0502020104020203" pitchFamily="34" charset="0"/>
                          <a:ea typeface="Calibri"/>
                          <a:cs typeface="Times New Roman"/>
                        </a:rPr>
                        <a:t>FHH</a:t>
                      </a:r>
                      <a:endParaRPr lang="en-IE" sz="1200" b="1" dirty="0">
                        <a:effectLst/>
                        <a:latin typeface="Gill Sans MT" panose="020B0502020104020203" pitchFamily="34" charset="0"/>
                        <a:ea typeface="Calibri"/>
                        <a:cs typeface="Times New Roman"/>
                      </a:endParaRPr>
                    </a:p>
                  </a:txBody>
                  <a:tcPr marL="54162" marR="54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n-IE"/>
                    </a:p>
                  </a:txBody>
                  <a:tcPr/>
                </a:tc>
                <a:tc vMerge="1">
                  <a:txBody>
                    <a:bodyPr/>
                    <a:lstStyle/>
                    <a:p>
                      <a:endParaRPr lang="en-IE"/>
                    </a:p>
                  </a:txBody>
                  <a:tcPr/>
                </a:tc>
                <a:tc vMerge="1">
                  <a:txBody>
                    <a:bodyPr/>
                    <a:lstStyle/>
                    <a:p>
                      <a:endParaRPr lang="en-IE"/>
                    </a:p>
                  </a:txBody>
                  <a:tcPr/>
                </a:tc>
              </a:tr>
              <a:tr h="737012">
                <a:tc rowSpan="5">
                  <a:txBody>
                    <a:bodyPr/>
                    <a:lstStyle/>
                    <a:p>
                      <a:pPr>
                        <a:lnSpc>
                          <a:spcPct val="115000"/>
                        </a:lnSpc>
                        <a:spcAft>
                          <a:spcPts val="0"/>
                        </a:spcAft>
                      </a:pPr>
                      <a:r>
                        <a:rPr lang="en-IE" sz="1200" b="1" dirty="0">
                          <a:effectLst/>
                          <a:latin typeface="Gill Sans MT" panose="020B0502020104020203" pitchFamily="34" charset="0"/>
                          <a:ea typeface="Calibri"/>
                          <a:cs typeface="Times New Roman"/>
                        </a:rPr>
                        <a:t>Result 1</a:t>
                      </a:r>
                      <a:r>
                        <a:rPr lang="en-IE" sz="1200" dirty="0">
                          <a:effectLst/>
                          <a:latin typeface="Gill Sans MT" panose="020B0502020104020203" pitchFamily="34" charset="0"/>
                          <a:ea typeface="Calibri"/>
                          <a:cs typeface="Times New Roman"/>
                        </a:rPr>
                        <a:t>: Improved provision and access to sustainable extension services for poor, young and female farmers to improve knowledge to enhance food production and productivity</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200" dirty="0">
                          <a:effectLst/>
                          <a:latin typeface="Gill Sans MT" panose="020B0502020104020203" pitchFamily="34" charset="0"/>
                          <a:ea typeface="Calibri"/>
                          <a:cs typeface="Times New Roman"/>
                        </a:rPr>
                        <a:t>% of targeted </a:t>
                      </a:r>
                      <a:r>
                        <a:rPr lang="en-IE" sz="1200" dirty="0" smtClean="0">
                          <a:effectLst/>
                          <a:latin typeface="Gill Sans MT" panose="020B0502020104020203" pitchFamily="34" charset="0"/>
                          <a:ea typeface="Calibri"/>
                          <a:cs typeface="Times New Roman"/>
                        </a:rPr>
                        <a:t>SH farmers </a:t>
                      </a:r>
                      <a:r>
                        <a:rPr lang="en-IE" sz="1200" dirty="0">
                          <a:effectLst/>
                          <a:latin typeface="Gill Sans MT" panose="020B0502020104020203" pitchFamily="34" charset="0"/>
                          <a:ea typeface="Calibri"/>
                          <a:cs typeface="Times New Roman"/>
                        </a:rPr>
                        <a:t>who have received advice/ training/ support from an extension worker in the past year </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111760" algn="ctr">
                        <a:lnSpc>
                          <a:spcPct val="115000"/>
                        </a:lnSpc>
                        <a:spcAft>
                          <a:spcPts val="0"/>
                        </a:spcAft>
                      </a:pPr>
                      <a:r>
                        <a:rPr lang="en-GB" sz="1200" dirty="0">
                          <a:effectLst/>
                          <a:latin typeface="Gill Sans MT" panose="020B0502020104020203" pitchFamily="34" charset="0"/>
                          <a:ea typeface="Calibri"/>
                          <a:cs typeface="Times New Roman"/>
                        </a:rPr>
                        <a:t> </a:t>
                      </a:r>
                      <a:r>
                        <a:rPr lang="en-GB" sz="1200" dirty="0" smtClean="0">
                          <a:effectLst/>
                          <a:latin typeface="Gill Sans MT" panose="020B0502020104020203" pitchFamily="34" charset="0"/>
                          <a:ea typeface="Calibri"/>
                          <a:cs typeface="Times New Roman"/>
                        </a:rPr>
                        <a:t>11.6</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111760" algn="ctr">
                        <a:lnSpc>
                          <a:spcPct val="115000"/>
                        </a:lnSpc>
                        <a:spcAft>
                          <a:spcPts val="0"/>
                        </a:spcAft>
                      </a:pPr>
                      <a:r>
                        <a:rPr lang="en-GB" sz="1200" dirty="0">
                          <a:effectLst/>
                          <a:latin typeface="Gill Sans MT" panose="020B0502020104020203" pitchFamily="34" charset="0"/>
                          <a:ea typeface="Calibri"/>
                          <a:cs typeface="Times New Roman"/>
                        </a:rPr>
                        <a:t>12</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111760" algn="ctr">
                        <a:lnSpc>
                          <a:spcPct val="115000"/>
                        </a:lnSpc>
                        <a:spcAft>
                          <a:spcPts val="0"/>
                        </a:spcAft>
                      </a:pPr>
                      <a:r>
                        <a:rPr lang="en-GB" sz="1200" dirty="0">
                          <a:effectLst/>
                          <a:latin typeface="Gill Sans MT" panose="020B0502020104020203" pitchFamily="34" charset="0"/>
                          <a:ea typeface="Calibri"/>
                          <a:cs typeface="Times New Roman"/>
                        </a:rPr>
                        <a:t>25</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50</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90</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Farmer-led</a:t>
                      </a:r>
                      <a:r>
                        <a:rPr lang="en-US" sz="1200" baseline="0" dirty="0" smtClean="0">
                          <a:effectLst/>
                          <a:latin typeface="Gill Sans MT" panose="020B0502020104020203" pitchFamily="34" charset="0"/>
                          <a:ea typeface="Calibri"/>
                          <a:cs typeface="Times New Roman"/>
                        </a:rPr>
                        <a:t> extension</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3812">
                <a:tc vMerge="1">
                  <a:txBody>
                    <a:bodyPr/>
                    <a:lstStyle/>
                    <a:p>
                      <a:endParaRPr lang="en-IE"/>
                    </a:p>
                  </a:txBody>
                  <a:tcPr/>
                </a:tc>
                <a:tc>
                  <a:txBody>
                    <a:bodyPr/>
                    <a:lstStyle/>
                    <a:p>
                      <a:pPr>
                        <a:lnSpc>
                          <a:spcPct val="115000"/>
                        </a:lnSpc>
                        <a:spcAft>
                          <a:spcPts val="0"/>
                        </a:spcAft>
                      </a:pPr>
                      <a:r>
                        <a:rPr lang="en-IE" sz="1200" dirty="0">
                          <a:effectLst/>
                          <a:latin typeface="Gill Sans MT" panose="020B0502020104020203" pitchFamily="34" charset="0"/>
                          <a:ea typeface="Calibri"/>
                          <a:cs typeface="Times New Roman"/>
                        </a:rPr>
                        <a:t>% of targeted </a:t>
                      </a:r>
                      <a:r>
                        <a:rPr lang="en-IE" sz="1200" dirty="0" smtClean="0">
                          <a:effectLst/>
                          <a:latin typeface="Gill Sans MT" panose="020B0502020104020203" pitchFamily="34" charset="0"/>
                          <a:ea typeface="Calibri"/>
                          <a:cs typeface="Times New Roman"/>
                        </a:rPr>
                        <a:t>SH </a:t>
                      </a:r>
                      <a:r>
                        <a:rPr lang="en-IE" sz="1200" dirty="0">
                          <a:effectLst/>
                          <a:latin typeface="Gill Sans MT" panose="020B0502020104020203" pitchFamily="34" charset="0"/>
                          <a:ea typeface="Calibri"/>
                          <a:cs typeface="Times New Roman"/>
                        </a:rPr>
                        <a:t>farmers who are very satisfied with the quality of the extension and advisory services they received</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200" dirty="0">
                          <a:effectLst/>
                          <a:latin typeface="Gill Sans MT" panose="020B0502020104020203" pitchFamily="34" charset="0"/>
                          <a:ea typeface="Calibri"/>
                          <a:cs typeface="Times New Roman"/>
                        </a:rPr>
                        <a:t> </a:t>
                      </a:r>
                      <a:r>
                        <a:rPr lang="en-IE" sz="1200" dirty="0" smtClean="0">
                          <a:effectLst/>
                          <a:latin typeface="Gill Sans MT" panose="020B0502020104020203" pitchFamily="34" charset="0"/>
                          <a:ea typeface="Calibri"/>
                          <a:cs typeface="Times New Roman"/>
                        </a:rPr>
                        <a:t>48</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200">
                          <a:effectLst/>
                          <a:latin typeface="Gill Sans MT" panose="020B0502020104020203" pitchFamily="34" charset="0"/>
                          <a:ea typeface="Calibri"/>
                          <a:cs typeface="Times New Roman"/>
                        </a:rPr>
                        <a:t>55</a:t>
                      </a: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200" dirty="0">
                          <a:effectLst/>
                          <a:latin typeface="Gill Sans MT" panose="020B0502020104020203" pitchFamily="34" charset="0"/>
                          <a:ea typeface="Calibri"/>
                          <a:cs typeface="Times New Roman"/>
                        </a:rPr>
                        <a:t>55</a:t>
                      </a: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60</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75</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355">
                <a:tc vMerge="1">
                  <a:txBody>
                    <a:bodyPr/>
                    <a:lstStyle/>
                    <a:p>
                      <a:endParaRPr lang="en-IE"/>
                    </a:p>
                  </a:txBody>
                  <a:tcPr/>
                </a:tc>
                <a:tc>
                  <a:txBody>
                    <a:bodyPr/>
                    <a:lstStyle/>
                    <a:p>
                      <a:pPr>
                        <a:lnSpc>
                          <a:spcPct val="115000"/>
                        </a:lnSpc>
                        <a:spcAft>
                          <a:spcPts val="0"/>
                        </a:spcAft>
                      </a:pPr>
                      <a:r>
                        <a:rPr lang="en-IE" sz="1200" dirty="0">
                          <a:effectLst/>
                          <a:latin typeface="Gill Sans MT" panose="020B0502020104020203" pitchFamily="34" charset="0"/>
                          <a:ea typeface="Calibri"/>
                          <a:cs typeface="Times New Roman"/>
                        </a:rPr>
                        <a:t># of training courses conducted for smallholder farmers and extensionists at Nyamlell centre in past year (baseline/month (routine monitoring))</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 </a:t>
                      </a:r>
                      <a:r>
                        <a:rPr lang="en-GB" sz="1200" dirty="0" smtClean="0">
                          <a:effectLst/>
                          <a:latin typeface="Gill Sans MT" panose="020B0502020104020203" pitchFamily="34" charset="0"/>
                          <a:ea typeface="Calibri"/>
                          <a:cs typeface="Times New Roman"/>
                        </a:rPr>
                        <a:t>0</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0</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Gill Sans MT" panose="020B0502020104020203" pitchFamily="34" charset="0"/>
                          <a:ea typeface="Calibri"/>
                          <a:cs typeface="Times New Roman"/>
                        </a:rPr>
                        <a:t>0</a:t>
                      </a:r>
                      <a:endParaRPr lang="en-IE" sz="120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05</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03</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300">
                <a:tc vMerge="1">
                  <a:txBody>
                    <a:bodyPr/>
                    <a:lstStyle/>
                    <a:p>
                      <a:endParaRPr lang="en-IE"/>
                    </a:p>
                  </a:txBody>
                  <a:tcPr/>
                </a:tc>
                <a:tc>
                  <a:txBody>
                    <a:bodyPr/>
                    <a:lstStyle/>
                    <a:p>
                      <a:pPr>
                        <a:lnSpc>
                          <a:spcPct val="115000"/>
                        </a:lnSpc>
                        <a:spcAft>
                          <a:spcPts val="0"/>
                        </a:spcAft>
                      </a:pPr>
                      <a:r>
                        <a:rPr lang="en-IE" sz="1200" dirty="0">
                          <a:effectLst/>
                          <a:latin typeface="Gill Sans MT" panose="020B0502020104020203" pitchFamily="34" charset="0"/>
                          <a:ea typeface="Calibri"/>
                          <a:cs typeface="Times New Roman"/>
                        </a:rPr>
                        <a:t>% of targeted farmers who, if needed, could access  veterinary  services in the last 12 months (previous month for monitoring)</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 </a:t>
                      </a:r>
                      <a:r>
                        <a:rPr lang="en-GB" sz="1200" dirty="0" smtClean="0">
                          <a:effectLst/>
                          <a:latin typeface="Gill Sans MT" panose="020B0502020104020203" pitchFamily="34" charset="0"/>
                          <a:ea typeface="Calibri"/>
                          <a:cs typeface="Times New Roman"/>
                        </a:rPr>
                        <a:t>48.6</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49.3</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45.5</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55</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00</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Challenges</a:t>
                      </a:r>
                      <a:r>
                        <a:rPr lang="en-US" sz="1200" baseline="0" dirty="0" smtClean="0">
                          <a:effectLst/>
                          <a:latin typeface="Gill Sans MT" panose="020B0502020104020203" pitchFamily="34" charset="0"/>
                          <a:ea typeface="Calibri"/>
                          <a:cs typeface="Times New Roman"/>
                        </a:rPr>
                        <a:t> with getting letter of exemption for CAHWs kits</a:t>
                      </a:r>
                      <a:r>
                        <a:rPr lang="en-US" sz="1200" dirty="0">
                          <a:effectLst/>
                          <a:latin typeface="Gill Sans MT" panose="020B0502020104020203" pitchFamily="34" charset="0"/>
                          <a:ea typeface="Calibri"/>
                          <a:cs typeface="Times New Roman"/>
                        </a:rPr>
                        <a:t> </a:t>
                      </a:r>
                      <a:endParaRPr lang="en-IE" sz="1200" dirty="0">
                        <a:effectLst/>
                        <a:latin typeface="Gill Sans MT" panose="020B0502020104020203" pitchFamily="34" charset="0"/>
                        <a:ea typeface="Calibri"/>
                        <a:cs typeface="Times New Roman"/>
                      </a:endParaRPr>
                    </a:p>
                    <a:p>
                      <a:pPr algn="ctr">
                        <a:lnSpc>
                          <a:spcPct val="115000"/>
                        </a:lnSpc>
                        <a:spcAft>
                          <a:spcPts val="0"/>
                        </a:spcAft>
                      </a:pPr>
                      <a:r>
                        <a:rPr lang="en-US" sz="1200" dirty="0">
                          <a:effectLst/>
                          <a:latin typeface="Gill Sans MT" panose="020B0502020104020203" pitchFamily="34" charset="0"/>
                          <a:ea typeface="Calibri"/>
                          <a:cs typeface="Times New Roman"/>
                        </a:rPr>
                        <a:t> </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97">
                <a:tc vMerge="1">
                  <a:txBody>
                    <a:bodyPr/>
                    <a:lstStyle/>
                    <a:p>
                      <a:endParaRPr lang="en-IE"/>
                    </a:p>
                  </a:txBody>
                  <a:tcPr/>
                </a:tc>
                <a:tc>
                  <a:txBody>
                    <a:bodyPr/>
                    <a:lstStyle/>
                    <a:p>
                      <a:pPr>
                        <a:lnSpc>
                          <a:spcPct val="115000"/>
                        </a:lnSpc>
                        <a:spcAft>
                          <a:spcPts val="0"/>
                        </a:spcAft>
                      </a:pPr>
                      <a:r>
                        <a:rPr lang="en-IE" sz="1200">
                          <a:effectLst/>
                          <a:latin typeface="Gill Sans MT" panose="020B0502020104020203" pitchFamily="34" charset="0"/>
                          <a:ea typeface="Calibri"/>
                          <a:cs typeface="Times New Roman"/>
                        </a:rPr>
                        <a:t>% who grew &gt;1 crop in the last season </a:t>
                      </a: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Gill Sans MT" panose="020B0502020104020203" pitchFamily="34" charset="0"/>
                          <a:ea typeface="Calibri"/>
                          <a:cs typeface="Times New Roman"/>
                        </a:rPr>
                        <a:t> </a:t>
                      </a:r>
                      <a:r>
                        <a:rPr lang="en-GB" sz="1200" dirty="0" smtClean="0">
                          <a:effectLst/>
                          <a:latin typeface="Gill Sans MT" panose="020B0502020104020203" pitchFamily="34" charset="0"/>
                          <a:ea typeface="Calibri"/>
                          <a:cs typeface="Times New Roman"/>
                        </a:rPr>
                        <a:t>64.8</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Gill Sans MT" panose="020B0502020104020203" pitchFamily="34" charset="0"/>
                          <a:ea typeface="Calibri"/>
                          <a:cs typeface="Times New Roman"/>
                        </a:rPr>
                        <a:t>64.5</a:t>
                      </a:r>
                      <a:endParaRPr lang="en-IE" sz="120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Gill Sans MT" panose="020B0502020104020203" pitchFamily="34" charset="0"/>
                          <a:ea typeface="Calibri"/>
                          <a:cs typeface="Times New Roman"/>
                        </a:rPr>
                        <a:t>66.2</a:t>
                      </a:r>
                      <a:endParaRPr lang="en-IE" sz="120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90</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90</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effectLst/>
                          <a:latin typeface="Gill Sans MT" panose="020B0502020104020203" pitchFamily="34" charset="0"/>
                          <a:ea typeface="Calibri"/>
                          <a:cs typeface="Times New Roman"/>
                        </a:rPr>
                        <a:t>Crops grown sorghum,</a:t>
                      </a:r>
                      <a:r>
                        <a:rPr lang="en-US" sz="1200" baseline="0" dirty="0" smtClean="0">
                          <a:effectLst/>
                          <a:latin typeface="Gill Sans MT" panose="020B0502020104020203" pitchFamily="34" charset="0"/>
                          <a:ea typeface="Calibri"/>
                          <a:cs typeface="Times New Roman"/>
                        </a:rPr>
                        <a:t> gnuts, sesame </a:t>
                      </a:r>
                      <a:endParaRPr lang="en-IE" sz="1200" dirty="0">
                        <a:effectLst/>
                        <a:latin typeface="Gill Sans MT" panose="020B0502020104020203" pitchFamily="34" charset="0"/>
                        <a:ea typeface="Calibri"/>
                        <a:cs typeface="Times New Roman"/>
                      </a:endParaRPr>
                    </a:p>
                  </a:txBody>
                  <a:tcPr marL="42167" marR="42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4575" y="5805264"/>
            <a:ext cx="139389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125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MT" panose="020B0502020104020203" pitchFamily="34" charset="0"/>
              </a:rPr>
              <a:t>Last quarters achievements: </a:t>
            </a:r>
            <a:endParaRPr lang="en-IE" dirty="0"/>
          </a:p>
        </p:txBody>
      </p:sp>
      <p:sp>
        <p:nvSpPr>
          <p:cNvPr id="3" name="Text Placeholder 2"/>
          <p:cNvSpPr>
            <a:spLocks noGrp="1"/>
          </p:cNvSpPr>
          <p:nvPr>
            <p:ph type="body" sz="quarter" idx="10"/>
          </p:nvPr>
        </p:nvSpPr>
        <p:spPr>
          <a:xfrm>
            <a:off x="323528" y="1484784"/>
            <a:ext cx="8496944" cy="4320480"/>
          </a:xfrm>
        </p:spPr>
        <p:txBody>
          <a:bodyPr/>
          <a:lstStyle/>
          <a:p>
            <a:r>
              <a:rPr lang="en-US" b="1" dirty="0" smtClean="0">
                <a:latin typeface="Gill Sans MT" panose="020B0502020104020203" pitchFamily="34" charset="0"/>
              </a:rPr>
              <a:t>2.	</a:t>
            </a:r>
            <a:r>
              <a:rPr lang="en-US" b="1" u="sng" dirty="0" smtClean="0">
                <a:latin typeface="Gill Sans MT" panose="020B0502020104020203" pitchFamily="34" charset="0"/>
              </a:rPr>
              <a:t>Planning meeting with Lead Farmers &amp; CAHWs:</a:t>
            </a:r>
          </a:p>
          <a:p>
            <a:pPr marL="342900" indent="-342900">
              <a:buFont typeface="Wingdings" panose="05000000000000000000" pitchFamily="2" charset="2"/>
              <a:buChar char="ü"/>
            </a:pPr>
            <a:r>
              <a:rPr lang="en-US" dirty="0" smtClean="0">
                <a:latin typeface="Gill Sans MT" panose="020B0502020104020203" pitchFamily="34" charset="0"/>
              </a:rPr>
              <a:t>Agenda: </a:t>
            </a:r>
          </a:p>
          <a:p>
            <a:pPr marL="828900" lvl="1" indent="-342900">
              <a:buFont typeface="Wingdings" panose="05000000000000000000" pitchFamily="2" charset="2"/>
              <a:buChar char="ü"/>
            </a:pPr>
            <a:r>
              <a:rPr lang="en-US" dirty="0" smtClean="0">
                <a:latin typeface="Gill Sans MT" panose="020B0502020104020203" pitchFamily="34" charset="0"/>
              </a:rPr>
              <a:t>Plan activities for the quarter, </a:t>
            </a:r>
          </a:p>
          <a:p>
            <a:pPr marL="828900" lvl="1" indent="-342900">
              <a:buFont typeface="Wingdings" panose="05000000000000000000" pitchFamily="2" charset="2"/>
              <a:buChar char="ü"/>
            </a:pPr>
            <a:r>
              <a:rPr lang="en-US" dirty="0" smtClean="0">
                <a:latin typeface="Gill Sans MT" panose="020B0502020104020203" pitchFamily="34" charset="0"/>
              </a:rPr>
              <a:t>Review progress and challenges </a:t>
            </a:r>
            <a:r>
              <a:rPr lang="en-IE" dirty="0" smtClean="0">
                <a:latin typeface="Gill Sans MT" panose="020B0502020104020203" pitchFamily="34" charset="0"/>
              </a:rPr>
              <a:t>faced while providing extension support</a:t>
            </a:r>
          </a:p>
          <a:p>
            <a:pPr marL="828900" lvl="1" indent="-342900">
              <a:buFont typeface="Wingdings" panose="05000000000000000000" pitchFamily="2" charset="2"/>
              <a:buChar char="ü"/>
            </a:pPr>
            <a:r>
              <a:rPr lang="en-US" dirty="0" smtClean="0">
                <a:latin typeface="Gill Sans MT" panose="020B0502020104020203" pitchFamily="34" charset="0"/>
              </a:rPr>
              <a:t>Discuss areas of support </a:t>
            </a:r>
            <a:endParaRPr lang="en-IE" dirty="0" smtClean="0">
              <a:latin typeface="Gill Sans MT" panose="020B0502020104020203" pitchFamily="34" charset="0"/>
            </a:endParaRPr>
          </a:p>
          <a:p>
            <a:pPr marL="342900" indent="-342900">
              <a:buFont typeface="Wingdings" panose="05000000000000000000" pitchFamily="2" charset="2"/>
              <a:buChar char="ü"/>
            </a:pPr>
            <a:r>
              <a:rPr lang="en-US" dirty="0" smtClean="0">
                <a:latin typeface="Gill Sans MT" panose="020B0502020104020203" pitchFamily="34" charset="0"/>
              </a:rPr>
              <a:t>Challenges: </a:t>
            </a:r>
          </a:p>
          <a:p>
            <a:pPr marL="828900" lvl="1" indent="-342900">
              <a:buFont typeface="Wingdings" panose="05000000000000000000" pitchFamily="2" charset="2"/>
              <a:buChar char="ü"/>
            </a:pPr>
            <a:r>
              <a:rPr lang="en-US" dirty="0" smtClean="0">
                <a:latin typeface="Gill Sans MT" panose="020B0502020104020203" pitchFamily="34" charset="0"/>
              </a:rPr>
              <a:t>Breakdown of bicycles &amp; difficult in getting spares </a:t>
            </a:r>
          </a:p>
          <a:p>
            <a:pPr marL="828900" lvl="1" indent="-342900">
              <a:buFont typeface="Wingdings" panose="05000000000000000000" pitchFamily="2" charset="2"/>
              <a:buChar char="ü"/>
            </a:pPr>
            <a:r>
              <a:rPr lang="en-US" dirty="0" smtClean="0">
                <a:latin typeface="Gill Sans MT" panose="020B0502020104020203" pitchFamily="34" charset="0"/>
              </a:rPr>
              <a:t>Wide areas of operation </a:t>
            </a:r>
          </a:p>
          <a:p>
            <a:pPr marL="828900" lvl="1" indent="-342900">
              <a:buFont typeface="Wingdings" panose="05000000000000000000" pitchFamily="2" charset="2"/>
              <a:buChar char="ü"/>
            </a:pPr>
            <a:r>
              <a:rPr lang="en-US" dirty="0" smtClean="0">
                <a:latin typeface="Gill Sans MT" panose="020B0502020104020203" pitchFamily="34" charset="0"/>
              </a:rPr>
              <a:t>Delay in delivery of kits making it difficult to offer services to beneficiaries</a:t>
            </a:r>
          </a:p>
          <a:p>
            <a:pPr marL="355600" lvl="1" indent="-355600">
              <a:buFont typeface="Wingdings" panose="05000000000000000000" pitchFamily="2" charset="2"/>
              <a:buChar char="ü"/>
            </a:pPr>
            <a:r>
              <a:rPr lang="en-US" sz="2000" dirty="0" smtClean="0">
                <a:latin typeface="Gill Sans MT" panose="020B0502020104020203" pitchFamily="34" charset="0"/>
              </a:rPr>
              <a:t>Way forward:</a:t>
            </a:r>
          </a:p>
          <a:p>
            <a:pPr marL="804863" lvl="2" indent="-273050">
              <a:buFont typeface="Wingdings" panose="05000000000000000000" pitchFamily="2" charset="2"/>
              <a:buChar char="ü"/>
            </a:pPr>
            <a:r>
              <a:rPr lang="en-US" sz="1800" dirty="0" smtClean="0">
                <a:latin typeface="Gill Sans MT" panose="020B0502020104020203" pitchFamily="34" charset="0"/>
              </a:rPr>
              <a:t>Increase bicycle maintenance allowance </a:t>
            </a:r>
          </a:p>
          <a:p>
            <a:pPr marL="804863" lvl="2" indent="-273050">
              <a:buFont typeface="Wingdings" panose="05000000000000000000" pitchFamily="2" charset="2"/>
              <a:buChar char="ü"/>
            </a:pPr>
            <a:r>
              <a:rPr lang="en-US" sz="1800" dirty="0" smtClean="0">
                <a:latin typeface="Gill Sans MT" panose="020B0502020104020203" pitchFamily="34" charset="0"/>
              </a:rPr>
              <a:t>Encourage farmers to open group farms apart from the demonstration plot </a:t>
            </a:r>
          </a:p>
          <a:p>
            <a:pPr marL="804863" lvl="2" indent="-273050">
              <a:buFont typeface="Wingdings" panose="05000000000000000000" pitchFamily="2" charset="2"/>
              <a:buChar char="ü"/>
            </a:pPr>
            <a:r>
              <a:rPr lang="en-US" sz="1800" dirty="0" smtClean="0">
                <a:latin typeface="Gill Sans MT" panose="020B0502020104020203" pitchFamily="34" charset="0"/>
              </a:rPr>
              <a:t>Speed up the delivery of CAHWs kit </a:t>
            </a:r>
          </a:p>
        </p:txBody>
      </p:sp>
      <p:sp>
        <p:nvSpPr>
          <p:cNvPr id="4" name="Text Placeholder 3"/>
          <p:cNvSpPr>
            <a:spLocks noGrp="1"/>
          </p:cNvSpPr>
          <p:nvPr>
            <p:ph type="body" sz="quarter" idx="11"/>
          </p:nvPr>
        </p:nvSpPr>
        <p:spPr>
          <a:xfrm>
            <a:off x="2123728" y="6165850"/>
            <a:ext cx="4824760" cy="358775"/>
          </a:xfrm>
        </p:spPr>
        <p:txBody>
          <a:bodyPr/>
          <a:lstStyle/>
          <a:p>
            <a:r>
              <a:rPr lang="en-US" dirty="0"/>
              <a:t>A  Presentation to 06</a:t>
            </a:r>
            <a:r>
              <a:rPr lang="en-US" baseline="30000" dirty="0"/>
              <a:t>th</a:t>
            </a:r>
            <a:r>
              <a:rPr lang="en-US" dirty="0"/>
              <a:t> QRM – April </a:t>
            </a:r>
            <a:r>
              <a:rPr lang="en-US" dirty="0" smtClean="0"/>
              <a:t>2016</a:t>
            </a:r>
            <a:endParaRPr lang="en-US" dirty="0"/>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19" y="5877272"/>
            <a:ext cx="128667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764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B1212533BF1B42ACAA460D91F30DE9" ma:contentTypeVersion="0" ma:contentTypeDescription="Create a new document." ma:contentTypeScope="" ma:versionID="2d805102056c46d45969d6075b4395ea">
  <xsd:schema xmlns:xsd="http://www.w3.org/2001/XMLSchema" xmlns:p="http://schemas.microsoft.com/office/2006/metadata/properties" targetNamespace="http://schemas.microsoft.com/office/2006/metadata/properties" ma:root="true" ma:fieldsID="f4d196f5c675f743c82a55ad494504e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0AC6AA4-48F2-49CE-91C9-A3B951A85196}">
  <ds:schemaRefs>
    <ds:schemaRef ds:uri="http://schemas.microsoft.com/sharepoint/v3/contenttype/forms"/>
  </ds:schemaRefs>
</ds:datastoreItem>
</file>

<file path=customXml/itemProps2.xml><?xml version="1.0" encoding="utf-8"?>
<ds:datastoreItem xmlns:ds="http://schemas.openxmlformats.org/officeDocument/2006/customXml" ds:itemID="{0CAA196A-0E9E-4220-97EB-145565B01D39}">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CAF5038C-E2A6-4EF2-8566-F1ABFB0E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6306</TotalTime>
  <Words>2907</Words>
  <Application>Microsoft Office PowerPoint</Application>
  <PresentationFormat>On-screen Show (4:3)</PresentationFormat>
  <Paragraphs>1060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Project Fact Sheet:</vt:lpstr>
      <vt:lpstr>Project Fact Sheet:</vt:lpstr>
      <vt:lpstr>Progress Against Indicators – SORUDEV</vt:lpstr>
      <vt:lpstr>Last quarters achievements: </vt:lpstr>
      <vt:lpstr>Last quarters achievements:</vt:lpstr>
      <vt:lpstr>Progress Against Indicators – SORUDEV</vt:lpstr>
      <vt:lpstr>Last quarters achievements: </vt:lpstr>
      <vt:lpstr>Last quarters achievements: </vt:lpstr>
      <vt:lpstr>Progress Against Indicators – SORUDEV</vt:lpstr>
      <vt:lpstr>Last quarters achievements: </vt:lpstr>
      <vt:lpstr>Last quarters achievements: </vt:lpstr>
      <vt:lpstr>Last quarters achievements: </vt:lpstr>
      <vt:lpstr>Last quarters achievements: </vt:lpstr>
      <vt:lpstr>Last quarters achievements: </vt:lpstr>
      <vt:lpstr>Last quarters achievements: </vt:lpstr>
      <vt:lpstr>Last quarters achievements: </vt:lpstr>
      <vt:lpstr>Last quarters achievements: </vt:lpstr>
      <vt:lpstr>Project Fact Sheet:</vt:lpstr>
      <vt:lpstr>PowerPoint Presentation</vt:lpstr>
      <vt:lpstr>Project Fact Sheet:</vt:lpstr>
      <vt:lpstr>Last quarters achievements: </vt:lpstr>
      <vt:lpstr>Last quarters achievements: </vt:lpstr>
      <vt:lpstr>Last quarters achievements: </vt:lpstr>
      <vt:lpstr>Implementation challenges: </vt:lpstr>
      <vt:lpstr>Lessons learnt: </vt:lpstr>
      <vt:lpstr>Synergies: </vt:lpstr>
      <vt:lpstr>Planned activities: </vt:lpstr>
      <vt:lpstr>PowerPoint Presentation</vt:lpstr>
    </vt:vector>
  </TitlesOfParts>
  <Company>Concern Worldwide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Concern PowerPoint Presentation Template</dc:title>
  <dc:creator>cormac.staunton</dc:creator>
  <cp:lastModifiedBy>Lewis Mwangi Karienye</cp:lastModifiedBy>
  <cp:revision>339</cp:revision>
  <cp:lastPrinted>2011-06-14T11:16:30Z</cp:lastPrinted>
  <dcterms:created xsi:type="dcterms:W3CDTF">2011-03-14T15:35:46Z</dcterms:created>
  <dcterms:modified xsi:type="dcterms:W3CDTF">2016-04-24T12:34:31Z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0x01010035B1212533BF1B42ACAA460D91F30DE9</vt:lpwstr>
  </property>
</Properties>
</file>