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9" r:id="rId2"/>
    <p:sldId id="260" r:id="rId3"/>
    <p:sldId id="261" r:id="rId4"/>
    <p:sldId id="262" r:id="rId5"/>
    <p:sldId id="264" r:id="rId6"/>
    <p:sldId id="263" r:id="rId7"/>
    <p:sldId id="265" r:id="rId8"/>
    <p:sldId id="267" r:id="rId9"/>
    <p:sldId id="268" r:id="rId10"/>
    <p:sldId id="269" r:id="rId11"/>
    <p:sldId id="266" r:id="rId12"/>
    <p:sldId id="270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>
        <p:scale>
          <a:sx n="100" d="100"/>
          <a:sy n="100" d="100"/>
        </p:scale>
        <p:origin x="-1168" y="-8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printerSettings" Target="printerSettings/printerSettings1.bin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E2A3C1-E92A-44AA-9899-482D91D2944F}" type="datetimeFigureOut">
              <a:rPr lang="en-US" smtClean="0"/>
              <a:t>26/04/16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2ACE67-1583-4B22-9A59-A0C287D3A3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61883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2ACE67-1583-4B22-9A59-A0C287D3A39F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77163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FC294-5A1D-4A8D-A532-DEFC65DF0E40}" type="datetimeFigureOut">
              <a:rPr lang="en-US" smtClean="0"/>
              <a:t>26/04/16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9C7626-ADFC-4041-A576-E80A0F1BF7F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25495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FC294-5A1D-4A8D-A532-DEFC65DF0E40}" type="datetimeFigureOut">
              <a:rPr lang="en-US" smtClean="0"/>
              <a:t>26/04/16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9C7626-ADFC-4041-A576-E80A0F1BF7F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15395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FC294-5A1D-4A8D-A532-DEFC65DF0E40}" type="datetimeFigureOut">
              <a:rPr lang="en-US" smtClean="0"/>
              <a:t>26/04/16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9C7626-ADFC-4041-A576-E80A0F1BF7F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56627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FC294-5A1D-4A8D-A532-DEFC65DF0E40}" type="datetimeFigureOut">
              <a:rPr lang="en-US" smtClean="0"/>
              <a:t>26/04/16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9C7626-ADFC-4041-A576-E80A0F1BF7F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52285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FC294-5A1D-4A8D-A532-DEFC65DF0E40}" type="datetimeFigureOut">
              <a:rPr lang="en-US" smtClean="0"/>
              <a:t>26/04/16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9C7626-ADFC-4041-A576-E80A0F1BF7F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37190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FC294-5A1D-4A8D-A532-DEFC65DF0E40}" type="datetimeFigureOut">
              <a:rPr lang="en-US" smtClean="0"/>
              <a:t>26/04/16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9C7626-ADFC-4041-A576-E80A0F1BF7F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36541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FC294-5A1D-4A8D-A532-DEFC65DF0E40}" type="datetimeFigureOut">
              <a:rPr lang="en-US" smtClean="0"/>
              <a:t>26/04/16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9C7626-ADFC-4041-A576-E80A0F1BF7F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12535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FC294-5A1D-4A8D-A532-DEFC65DF0E40}" type="datetimeFigureOut">
              <a:rPr lang="en-US" smtClean="0"/>
              <a:t>26/04/16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9C7626-ADFC-4041-A576-E80A0F1BF7F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83601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FC294-5A1D-4A8D-A532-DEFC65DF0E40}" type="datetimeFigureOut">
              <a:rPr lang="en-US" smtClean="0"/>
              <a:t>26/04/16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9C7626-ADFC-4041-A576-E80A0F1BF7F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54480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FC294-5A1D-4A8D-A532-DEFC65DF0E40}" type="datetimeFigureOut">
              <a:rPr lang="en-US" smtClean="0"/>
              <a:t>26/04/16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9C7626-ADFC-4041-A576-E80A0F1BF7F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07312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FC294-5A1D-4A8D-A532-DEFC65DF0E40}" type="datetimeFigureOut">
              <a:rPr lang="en-US" smtClean="0"/>
              <a:t>26/04/16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9C7626-ADFC-4041-A576-E80A0F1BF7F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90133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DFC294-5A1D-4A8D-A532-DEFC65DF0E40}" type="datetimeFigureOut">
              <a:rPr lang="en-US" smtClean="0"/>
              <a:t>26/04/16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9C7626-ADFC-4041-A576-E80A0F1BF7F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16142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emf"/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emf"/><Relationship Id="rId5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EU Flag _0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03498" y="494943"/>
            <a:ext cx="1149350" cy="7581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Picture 2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078792" y="503198"/>
            <a:ext cx="1488440" cy="744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8" name="Rectangle 37"/>
          <p:cNvSpPr/>
          <p:nvPr/>
        </p:nvSpPr>
        <p:spPr>
          <a:xfrm>
            <a:off x="1538748" y="1371600"/>
            <a:ext cx="602848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000" i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</a:t>
            </a:r>
            <a:r>
              <a:rPr lang="en-GB" sz="2000" i="1" baseline="30000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</a:t>
            </a:r>
            <a:r>
              <a:rPr lang="en-GB" sz="2000" i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QUARTERLY REVIEW MEETING</a:t>
            </a:r>
            <a:endParaRPr lang="en-US" sz="2000" i="1" dirty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en-GB" sz="2000" i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GBEG RURAL DEVELOPMENT PROGRAMME</a:t>
            </a:r>
            <a:endParaRPr lang="en-US" sz="2000" i="1" dirty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2728452" y="2133600"/>
            <a:ext cx="3657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With funding by the European Union</a:t>
            </a:r>
            <a:endParaRPr lang="en-US" i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762000" y="2667000"/>
            <a:ext cx="7590504" cy="212365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ZEAT-BEAD / SORUDEV</a:t>
            </a:r>
            <a:br>
              <a:rPr lang="en-US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Project Managers’ Coordination Meetings Report</a:t>
            </a:r>
            <a:endParaRPr lang="en-US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4340908" y="4876800"/>
            <a:ext cx="404109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</a:t>
            </a:r>
            <a:r>
              <a:rPr lang="en-US" sz="1600" i="1" baseline="30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</a:t>
            </a:r>
            <a:r>
              <a:rPr lang="en-US" sz="16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QRM, 26–28 April 2016, Grand Hotel, </a:t>
            </a:r>
            <a:r>
              <a:rPr lang="en-US" sz="16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Aweil</a:t>
            </a:r>
            <a:endParaRPr lang="en-US" sz="16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7" name="Text Box 28"/>
          <p:cNvSpPr txBox="1"/>
          <p:nvPr/>
        </p:nvSpPr>
        <p:spPr>
          <a:xfrm>
            <a:off x="3429000" y="685800"/>
            <a:ext cx="2286000" cy="533400"/>
          </a:xfrm>
          <a:prstGeom prst="rect">
            <a:avLst/>
          </a:prstGeom>
          <a:noFill/>
          <a:ln>
            <a:noFill/>
          </a:ln>
          <a:effectLst/>
          <a:extLst>
            <a:ext uri="{C572A759-6A51-4108-AA02-DFA0A04FC94B}">
              <ma14:wrappingTextBoxFlag xmlns:ma14="http://schemas.microsoft.com/office/mac/drawingml/2011/main"/>
            </a:ext>
          </a:extLst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spcBef>
                <a:spcPts val="1200"/>
              </a:spcBef>
              <a:spcAft>
                <a:spcPts val="0"/>
              </a:spcAft>
            </a:pPr>
            <a:r>
              <a:rPr lang="en-GB" sz="1200" b="1">
                <a:effectLst/>
                <a:ea typeface="MS Mincho"/>
                <a:cs typeface="Arial"/>
              </a:rPr>
              <a:t>European Union / South Sudan </a:t>
            </a:r>
            <a:endParaRPr lang="en-US" sz="1200" b="1">
              <a:effectLst/>
              <a:ea typeface="MS Mincho"/>
              <a:cs typeface="Arial"/>
            </a:endParaRP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GB" sz="1200" b="1">
                <a:effectLst/>
                <a:ea typeface="MS Mincho"/>
                <a:cs typeface="Arial"/>
              </a:rPr>
              <a:t>Cooperation</a:t>
            </a:r>
            <a:endParaRPr lang="en-US" sz="1200" b="1">
              <a:effectLst/>
              <a:ea typeface="MS Mincho"/>
              <a:cs typeface="Arial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GB" sz="1200" b="1">
                <a:effectLst/>
                <a:ea typeface="MS Mincho"/>
                <a:cs typeface="Arial"/>
              </a:rPr>
              <a:t> </a:t>
            </a:r>
            <a:endParaRPr lang="en-US" sz="1200" b="1">
              <a:effectLst/>
              <a:ea typeface="MS Mincho"/>
              <a:cs typeface="Arial"/>
            </a:endParaRPr>
          </a:p>
        </p:txBody>
      </p:sp>
      <p:pic>
        <p:nvPicPr>
          <p:cNvPr id="23" name="Picture 22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5562600"/>
            <a:ext cx="5270500" cy="146304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0584701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>
            <a:off x="0" y="609600"/>
            <a:ext cx="9144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1100441" y="1066800"/>
            <a:ext cx="6934200" cy="46012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spcBef>
                <a:spcPts val="300"/>
              </a:spcBef>
              <a:buFont typeface="+mj-lt"/>
              <a:buAutoNum type="arabicPeriod"/>
            </a:pPr>
            <a:r>
              <a:rPr lang="en-IN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Maintaining </a:t>
            </a:r>
            <a:r>
              <a:rPr lang="en-IN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regular </a:t>
            </a:r>
            <a:r>
              <a:rPr lang="en-IN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meetings </a:t>
            </a:r>
            <a:r>
              <a:rPr lang="en-IN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due to unavailability of </a:t>
            </a:r>
            <a:r>
              <a:rPr lang="en-IN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PMs (they are </a:t>
            </a:r>
            <a:r>
              <a:rPr lang="en-IN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too busy in their work so it is difficult for them to follow </a:t>
            </a:r>
            <a:r>
              <a:rPr lang="en-IN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deadline of </a:t>
            </a:r>
            <a:r>
              <a:rPr lang="en-IN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coordination </a:t>
            </a:r>
            <a:r>
              <a:rPr lang="en-IN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meetings)</a:t>
            </a:r>
            <a:endParaRPr lang="en-GB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/>
            </a:endParaRPr>
          </a:p>
          <a:p>
            <a:pPr marL="457200" indent="-457200">
              <a:spcBef>
                <a:spcPts val="300"/>
              </a:spcBef>
              <a:buFont typeface="+mj-lt"/>
              <a:buAutoNum type="arabicPeriod"/>
            </a:pPr>
            <a:r>
              <a:rPr lang="en-IN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Different project </a:t>
            </a:r>
            <a:r>
              <a:rPr lang="en-IN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time </a:t>
            </a:r>
            <a:r>
              <a:rPr lang="en-IN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lines</a:t>
            </a:r>
            <a:r>
              <a:rPr lang="en-IN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make it difficult for projects to easily work out common </a:t>
            </a:r>
            <a:r>
              <a:rPr lang="en-IN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synergy (for example UNIDO &amp; FAO</a:t>
            </a:r>
            <a:r>
              <a:rPr lang="en-IN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</a:p>
          <a:p>
            <a:pPr marL="457200" indent="-457200">
              <a:spcBef>
                <a:spcPts val="300"/>
              </a:spcBef>
              <a:buFont typeface="+mj-lt"/>
              <a:buAutoNum type="arabicPeriod"/>
            </a:pPr>
            <a:r>
              <a:rPr lang="en-IN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/>
              </a:rPr>
              <a:t>Coordination vs implementation</a:t>
            </a:r>
            <a:r>
              <a:rPr lang="en-IN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/>
              </a:rPr>
              <a:t>: How (and where) to keep the right balance between implementing the project along the agreement signed with EU and a more and more demanding PMs Coordination Meeting?</a:t>
            </a:r>
            <a:endParaRPr lang="en-GB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0" y="108858"/>
            <a:ext cx="16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r>
              <a:rPr lang="en-US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– Challenges</a:t>
            </a:r>
            <a:endParaRPr lang="en-US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9268403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>
            <a:off x="0" y="609600"/>
            <a:ext cx="9144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0" y="108858"/>
            <a:ext cx="2209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r>
              <a:rPr lang="en-US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– The way forward</a:t>
            </a:r>
            <a:endParaRPr lang="en-US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01485" y="1102072"/>
            <a:ext cx="7112726" cy="42319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spcBef>
                <a:spcPts val="300"/>
              </a:spcBef>
              <a:buFont typeface="+mj-lt"/>
              <a:buAutoNum type="arabicPeriod"/>
            </a:pP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idea of PMs Coordination Meetings was an excellent one</a:t>
            </a:r>
          </a:p>
          <a:p>
            <a:pPr marL="457200" indent="-457200">
              <a:spcBef>
                <a:spcPts val="300"/>
              </a:spcBef>
              <a:buFont typeface="+mj-lt"/>
              <a:buAutoNum type="arabicPeriod"/>
            </a:pP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There is a need to re-think </a:t>
            </a:r>
            <a:r>
              <a:rPr lang="en-IN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idea of the PMs Coordination Meeting in the light of its first months of existence (in terms of membership, frequency, interaction with TA…) to improve its </a:t>
            </a:r>
            <a:r>
              <a:rPr lang="en-IN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effectivenes</a:t>
            </a:r>
            <a:r>
              <a:rPr lang="en-IN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and efficiency</a:t>
            </a:r>
            <a:endParaRPr lang="en-GB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/>
            </a:endParaRPr>
          </a:p>
          <a:p>
            <a:pPr marL="457200" indent="-457200">
              <a:spcBef>
                <a:spcPts val="300"/>
              </a:spcBef>
              <a:buFont typeface="+mj-lt"/>
              <a:buAutoNum type="arabicPeriod"/>
            </a:pPr>
            <a:r>
              <a:rPr lang="en-IN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Some pending issues (</a:t>
            </a:r>
            <a:r>
              <a:rPr lang="en-US" sz="2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should WFP rehabilitated roads be also taken into account</a:t>
            </a:r>
            <a:r>
              <a:rPr lang="en-US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 Focal persons, SORUDEV phasing out vs ZEAT-BEAD phasing in…)</a:t>
            </a:r>
            <a:r>
              <a:rPr lang="en-IN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need to be addressed</a:t>
            </a:r>
            <a:endParaRPr lang="en-GB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0557400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EU Flag _0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03498" y="494943"/>
            <a:ext cx="1149350" cy="7581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Picture 2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078792" y="503198"/>
            <a:ext cx="1488440" cy="744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7" name="Text Box 28"/>
          <p:cNvSpPr txBox="1"/>
          <p:nvPr/>
        </p:nvSpPr>
        <p:spPr>
          <a:xfrm>
            <a:off x="3429000" y="685800"/>
            <a:ext cx="2286000" cy="533400"/>
          </a:xfrm>
          <a:prstGeom prst="rect">
            <a:avLst/>
          </a:prstGeom>
          <a:noFill/>
          <a:ln>
            <a:noFill/>
          </a:ln>
          <a:effectLst/>
          <a:extLst>
            <a:ext uri="{C572A759-6A51-4108-AA02-DFA0A04FC94B}">
              <ma14:wrappingTextBoxFlag xmlns:ma14="http://schemas.microsoft.com/office/mac/drawingml/2011/main"/>
            </a:ext>
          </a:extLst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spcBef>
                <a:spcPts val="1200"/>
              </a:spcBef>
              <a:spcAft>
                <a:spcPts val="0"/>
              </a:spcAft>
            </a:pPr>
            <a:r>
              <a:rPr lang="en-GB" sz="1200" b="1">
                <a:effectLst/>
                <a:ea typeface="MS Mincho"/>
                <a:cs typeface="Arial"/>
              </a:rPr>
              <a:t>European Union / South Sudan </a:t>
            </a:r>
            <a:endParaRPr lang="en-US" sz="1200" b="1">
              <a:effectLst/>
              <a:ea typeface="MS Mincho"/>
              <a:cs typeface="Arial"/>
            </a:endParaRP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GB" sz="1200" b="1">
                <a:effectLst/>
                <a:ea typeface="MS Mincho"/>
                <a:cs typeface="Arial"/>
              </a:rPr>
              <a:t>Cooperation</a:t>
            </a:r>
            <a:endParaRPr lang="en-US" sz="1200" b="1">
              <a:effectLst/>
              <a:ea typeface="MS Mincho"/>
              <a:cs typeface="Arial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GB" sz="1200" b="1">
                <a:effectLst/>
                <a:ea typeface="MS Mincho"/>
                <a:cs typeface="Arial"/>
              </a:rPr>
              <a:t> </a:t>
            </a:r>
            <a:endParaRPr lang="en-US" sz="1200" b="1">
              <a:effectLst/>
              <a:ea typeface="MS Mincho"/>
              <a:cs typeface="Arial"/>
            </a:endParaRPr>
          </a:p>
        </p:txBody>
      </p:sp>
      <p:pic>
        <p:nvPicPr>
          <p:cNvPr id="23" name="Picture 22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36750" y="5378244"/>
            <a:ext cx="5270500" cy="146304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Picture 8" descr="thank you graphics photo: Thank You image001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170034" y="1828800"/>
            <a:ext cx="2798618" cy="27986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6392645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8"/>
          <p:cNvSpPr txBox="1">
            <a:spLocks/>
          </p:cNvSpPr>
          <p:nvPr/>
        </p:nvSpPr>
        <p:spPr>
          <a:xfrm>
            <a:off x="2330244" y="2362200"/>
            <a:ext cx="4463844" cy="3048000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+mj-lt"/>
              <a:buAutoNum type="arabicPeriod"/>
              <a:defRPr/>
            </a:pPr>
            <a:r>
              <a:rPr lang="en-ZA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 Background</a:t>
            </a:r>
          </a:p>
          <a:p>
            <a:pPr>
              <a:buFont typeface="+mj-lt"/>
              <a:buAutoNum type="arabicPeriod"/>
              <a:defRPr/>
            </a:pPr>
            <a:r>
              <a:rPr lang="en-ZA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 Progress achieved</a:t>
            </a:r>
          </a:p>
          <a:p>
            <a:pPr>
              <a:buFont typeface="+mj-lt"/>
              <a:buAutoNum type="arabicPeriod"/>
              <a:defRPr/>
            </a:pPr>
            <a:r>
              <a:rPr lang="en-ZA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 Challenges</a:t>
            </a:r>
          </a:p>
          <a:p>
            <a:pPr>
              <a:buFont typeface="+mj-lt"/>
              <a:buAutoNum type="arabicPeriod"/>
              <a:defRPr/>
            </a:pPr>
            <a:r>
              <a:rPr lang="en-ZA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 </a:t>
            </a:r>
            <a:r>
              <a:rPr lang="en-ZA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The way forward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104104" y="1295400"/>
            <a:ext cx="4911216" cy="707886"/>
          </a:xfrm>
          <a:prstGeom prst="rect">
            <a:avLst/>
          </a:prstGeom>
          <a:noFill/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>
              <a:defRPr/>
            </a:pPr>
            <a:r>
              <a:rPr lang="en-ZA" sz="4000" u="sng" dirty="0">
                <a:solidFill>
                  <a:schemeClr val="tx1"/>
                </a:solidFill>
                <a:latin typeface="Calibri" panose="020F0502020204030204" pitchFamily="34" charset="0"/>
              </a:rPr>
              <a:t>Presentation </a:t>
            </a:r>
            <a:r>
              <a:rPr lang="en-ZA" sz="4000" u="sng" dirty="0" smtClean="0">
                <a:solidFill>
                  <a:schemeClr val="tx1"/>
                </a:solidFill>
                <a:latin typeface="Calibri" panose="020F0502020204030204" pitchFamily="34" charset="0"/>
              </a:rPr>
              <a:t>Outline</a:t>
            </a:r>
            <a:endParaRPr lang="en-US" sz="4000" u="sng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65152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>
            <a:off x="0" y="609600"/>
            <a:ext cx="9144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0" y="108858"/>
            <a:ext cx="17907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1 - Background</a:t>
            </a:r>
            <a:endParaRPr lang="en-US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62000" y="838200"/>
            <a:ext cx="46604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25 November 2015, </a:t>
            </a:r>
            <a:r>
              <a:rPr lang="en-US" sz="2000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Amarula</a:t>
            </a:r>
            <a:r>
              <a:rPr lang="en-US" sz="2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Lodge, </a:t>
            </a:r>
            <a:r>
              <a:rPr lang="en-US" sz="2000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Wau</a:t>
            </a:r>
            <a:r>
              <a:rPr lang="en-US" sz="2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endParaRPr lang="en-US" sz="20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113504" y="1447800"/>
            <a:ext cx="6934200" cy="45550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EU called a meeting with </a:t>
            </a:r>
            <a:r>
              <a:rPr lang="en-GB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FAO, GIZ, UNIDO, </a:t>
            </a:r>
            <a:r>
              <a:rPr lang="en-GB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HARD, NRC and TA. </a:t>
            </a:r>
          </a:p>
          <a:p>
            <a:r>
              <a:rPr lang="en-GB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It appeared that there was a </a:t>
            </a:r>
            <a:r>
              <a:rPr lang="en-GB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need </a:t>
            </a:r>
            <a:r>
              <a:rPr lang="en-GB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/>
                <a:cs typeface="Times New Roman"/>
              </a:rPr>
              <a:t>for </a:t>
            </a:r>
            <a:r>
              <a:rPr lang="en-GB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/>
                <a:cs typeface="Times New Roman"/>
              </a:rPr>
              <a:t>closer coordination between </a:t>
            </a:r>
            <a:r>
              <a:rPr lang="en-GB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/>
                <a:cs typeface="Times New Roman"/>
              </a:rPr>
              <a:t>Project Managers (PMs</a:t>
            </a:r>
            <a:r>
              <a:rPr lang="en-GB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/>
                <a:cs typeface="Times New Roman"/>
              </a:rPr>
              <a:t>), and i</a:t>
            </a:r>
            <a:r>
              <a:rPr lang="en-GB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/>
              </a:rPr>
              <a:t>t was agreed:</a:t>
            </a:r>
          </a:p>
          <a:p>
            <a:pPr marL="457200" indent="-457200">
              <a:spcBef>
                <a:spcPts val="300"/>
              </a:spcBef>
              <a:buFont typeface="+mj-lt"/>
              <a:buAutoNum type="arabicPeriod"/>
            </a:pPr>
            <a:r>
              <a:rPr lang="en-GB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/>
              </a:rPr>
              <a:t>A </a:t>
            </a:r>
            <a:r>
              <a:rPr lang="en-GB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/>
              </a:rPr>
              <a:t>formal monthly meeting of PMs </a:t>
            </a:r>
            <a:r>
              <a:rPr lang="en-GB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/>
              </a:rPr>
              <a:t>will be instituted </a:t>
            </a:r>
          </a:p>
          <a:p>
            <a:pPr marL="457200" indent="-457200">
              <a:spcBef>
                <a:spcPts val="300"/>
              </a:spcBef>
              <a:buFont typeface="+mj-lt"/>
              <a:buAutoNum type="arabicPeriod"/>
            </a:pPr>
            <a:r>
              <a:rPr lang="en-GB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/>
              </a:rPr>
              <a:t>UNOPS </a:t>
            </a:r>
            <a:r>
              <a:rPr lang="en-GB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/>
              </a:rPr>
              <a:t>feeder roads</a:t>
            </a:r>
            <a:r>
              <a:rPr lang="en-GB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/>
              </a:rPr>
              <a:t> should guide geographical coverage of projects in the field</a:t>
            </a:r>
          </a:p>
          <a:p>
            <a:pPr marL="457200" indent="-457200">
              <a:spcBef>
                <a:spcPts val="300"/>
              </a:spcBef>
              <a:buFont typeface="+mj-lt"/>
              <a:buAutoNum type="arabicPeriod"/>
            </a:pPr>
            <a:r>
              <a:rPr lang="en-GB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/>
                <a:cs typeface="Times New Roman"/>
              </a:rPr>
              <a:t>FAO, UNIDO, GIZ and UNOPS will collaborate to prepare </a:t>
            </a:r>
            <a:r>
              <a:rPr lang="en-GB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/>
                <a:cs typeface="Times New Roman"/>
              </a:rPr>
              <a:t>a common integrated work plan</a:t>
            </a:r>
            <a:r>
              <a:rPr lang="en-GB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/>
                <a:cs typeface="Times New Roman"/>
              </a:rPr>
              <a:t> listing common or related activities, </a:t>
            </a:r>
            <a:r>
              <a:rPr lang="en-GB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/>
                <a:cs typeface="Times New Roman"/>
              </a:rPr>
              <a:t>allocated </a:t>
            </a:r>
            <a:r>
              <a:rPr lang="en-GB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/>
                <a:cs typeface="Times New Roman"/>
              </a:rPr>
              <a:t>resources, and their geo-referenced locations at </a:t>
            </a:r>
            <a:r>
              <a:rPr lang="en-GB" sz="2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/>
                <a:cs typeface="Times New Roman"/>
              </a:rPr>
              <a:t>boma</a:t>
            </a:r>
            <a:r>
              <a:rPr lang="en-GB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/>
                <a:cs typeface="Times New Roman"/>
              </a:rPr>
              <a:t> level</a:t>
            </a:r>
          </a:p>
          <a:p>
            <a:pPr marL="457200" indent="-457200">
              <a:spcBef>
                <a:spcPts val="300"/>
              </a:spcBef>
              <a:buFont typeface="+mj-lt"/>
              <a:buAutoNum type="arabicPeriod"/>
            </a:pPr>
            <a:r>
              <a:rPr lang="en-GB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/>
                <a:cs typeface="Times New Roman"/>
              </a:rPr>
              <a:t>Each of the partners will communicate their nominated </a:t>
            </a:r>
            <a:r>
              <a:rPr lang="en-GB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/>
                <a:cs typeface="Times New Roman"/>
              </a:rPr>
              <a:t>focal points</a:t>
            </a:r>
            <a:r>
              <a:rPr lang="en-GB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/>
                <a:cs typeface="Times New Roman"/>
              </a:rPr>
              <a:t> at State and County levels and those of government counterparts and local authorities, and an integrated list will be prepared</a:t>
            </a:r>
            <a:endParaRPr lang="en-US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0600328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>
            <a:off x="0" y="609600"/>
            <a:ext cx="9144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0" y="108858"/>
            <a:ext cx="1447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r>
              <a:rPr lang="en-US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– Progress</a:t>
            </a:r>
            <a:endParaRPr lang="en-US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62000" y="838200"/>
            <a:ext cx="46604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07 December 2015, </a:t>
            </a:r>
            <a:r>
              <a:rPr lang="en-US" sz="2000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Amarula</a:t>
            </a:r>
            <a:r>
              <a:rPr lang="en-US" sz="2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Lodge, </a:t>
            </a:r>
            <a:r>
              <a:rPr lang="en-US" sz="2000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Wau</a:t>
            </a:r>
            <a:r>
              <a:rPr lang="en-US" sz="2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endParaRPr lang="en-US" sz="20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113504" y="1447800"/>
            <a:ext cx="6934200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FAO</a:t>
            </a:r>
            <a:r>
              <a:rPr lang="en-GB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GIZ, UNIDO, </a:t>
            </a:r>
            <a:r>
              <a:rPr lang="en-GB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HARD, NRC and AFOD held the first PMs Meeting. </a:t>
            </a:r>
            <a:r>
              <a:rPr lang="en-IN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</a:t>
            </a:r>
            <a:r>
              <a:rPr lang="en-IN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everal </a:t>
            </a:r>
            <a:r>
              <a:rPr lang="en-IN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decisions were </a:t>
            </a:r>
            <a:r>
              <a:rPr lang="en-IN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taken</a:t>
            </a:r>
            <a:r>
              <a:rPr lang="en-GB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/>
              </a:rPr>
              <a:t>:</a:t>
            </a:r>
          </a:p>
          <a:p>
            <a:pPr marL="457200" indent="-457200">
              <a:spcBef>
                <a:spcPts val="300"/>
              </a:spcBef>
              <a:buFont typeface="+mj-lt"/>
              <a:buAutoNum type="arabicPeriod"/>
            </a:pPr>
            <a:r>
              <a:rPr lang="en-IN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Meeting shall be called </a:t>
            </a:r>
            <a:r>
              <a:rPr lang="en-IN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</a:t>
            </a:r>
            <a:r>
              <a:rPr lang="en-IN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Coordination </a:t>
            </a:r>
            <a:r>
              <a:rPr lang="en-IN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Meeting</a:t>
            </a:r>
            <a:r>
              <a:rPr lang="en-GB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/>
              </a:rPr>
              <a:t> </a:t>
            </a:r>
            <a:r>
              <a:rPr lang="en-GB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/>
              </a:rPr>
              <a:t>and </a:t>
            </a:r>
            <a:r>
              <a:rPr lang="en-IN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organised </a:t>
            </a:r>
            <a:r>
              <a:rPr lang="en-IN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on first Tuesday of </a:t>
            </a:r>
            <a:r>
              <a:rPr lang="en-IN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every </a:t>
            </a:r>
            <a:r>
              <a:rPr lang="en-IN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month</a:t>
            </a:r>
            <a:endParaRPr lang="en-GB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/>
            </a:endParaRPr>
          </a:p>
          <a:p>
            <a:pPr marL="457200" indent="-457200">
              <a:spcBef>
                <a:spcPts val="300"/>
              </a:spcBef>
              <a:buFont typeface="+mj-lt"/>
              <a:buAutoNum type="arabicPeriod"/>
            </a:pPr>
            <a:r>
              <a:rPr lang="en-IN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Venue of meeting shall be on rotational </a:t>
            </a:r>
            <a:r>
              <a:rPr lang="en-IN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basis and projects take </a:t>
            </a:r>
            <a:r>
              <a:rPr lang="en-IN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responsibility </a:t>
            </a:r>
            <a:r>
              <a:rPr lang="en-IN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 their </a:t>
            </a:r>
            <a:r>
              <a:rPr lang="en-IN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organization </a:t>
            </a:r>
            <a:r>
              <a:rPr lang="en-IN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en-GB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/>
            </a:endParaRPr>
          </a:p>
          <a:p>
            <a:pPr marL="457200" indent="-457200">
              <a:spcBef>
                <a:spcPts val="300"/>
              </a:spcBef>
              <a:buFont typeface="+mj-lt"/>
              <a:buAutoNum type="arabicPeriod"/>
            </a:pPr>
            <a:r>
              <a:rPr lang="en-IN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Every meeting shall begin with review of </a:t>
            </a:r>
            <a:r>
              <a:rPr lang="en-IN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decisions </a:t>
            </a:r>
            <a:r>
              <a:rPr lang="en-IN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made in previous meeting and </a:t>
            </a:r>
            <a:r>
              <a:rPr lang="en-IN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review progress </a:t>
            </a:r>
            <a:r>
              <a:rPr lang="en-IN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made </a:t>
            </a:r>
            <a:r>
              <a:rPr lang="en-IN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since previous meeting</a:t>
            </a:r>
            <a:endParaRPr lang="en-GB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Calibri"/>
              <a:cs typeface="Times New Roman"/>
            </a:endParaRPr>
          </a:p>
          <a:p>
            <a:pPr marL="457200" indent="-457200">
              <a:spcBef>
                <a:spcPts val="300"/>
              </a:spcBef>
              <a:buFont typeface="+mj-lt"/>
              <a:buAutoNum type="arabicPeriod"/>
            </a:pPr>
            <a:r>
              <a:rPr lang="en-IN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Draft outline of </a:t>
            </a:r>
            <a:r>
              <a:rPr lang="en-IN" sz="20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MoU</a:t>
            </a:r>
            <a:r>
              <a:rPr lang="en-IN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was agreed </a:t>
            </a:r>
            <a:r>
              <a:rPr lang="en-IN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upon, for synergies to be promoted among partners</a:t>
            </a:r>
            <a:endParaRPr lang="en-US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1070101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>
            <a:off x="0" y="609600"/>
            <a:ext cx="9144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762000" y="838200"/>
            <a:ext cx="46604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09 February 2016, GIZ-AMTIP Office, </a:t>
            </a:r>
            <a:r>
              <a:rPr lang="en-US" sz="2000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Wau</a:t>
            </a:r>
            <a:r>
              <a:rPr lang="en-US" sz="2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endParaRPr lang="en-US" sz="20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113504" y="1447800"/>
            <a:ext cx="6934200" cy="48628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GIZ, UNOPS, FAO, UNIDO, AFOD and HARD </a:t>
            </a:r>
            <a:r>
              <a:rPr lang="en-GB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held the second PMs Meeting</a:t>
            </a:r>
            <a:r>
              <a:rPr lang="en-GB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/>
              </a:rPr>
              <a:t>:</a:t>
            </a:r>
          </a:p>
          <a:p>
            <a:pPr marL="457200" indent="-457200">
              <a:spcBef>
                <a:spcPts val="300"/>
              </a:spcBef>
              <a:buFont typeface="+mj-lt"/>
              <a:buAutoNum type="arabicPeriod"/>
            </a:pPr>
            <a:r>
              <a:rPr lang="en-IN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outline of the </a:t>
            </a:r>
            <a:r>
              <a:rPr lang="en-IN" sz="2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MoU</a:t>
            </a:r>
            <a:r>
              <a:rPr lang="en-IN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structure was finalised</a:t>
            </a:r>
            <a:endParaRPr lang="en-GB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/>
            </a:endParaRPr>
          </a:p>
          <a:p>
            <a:pPr marL="457200" indent="-457200">
              <a:spcBef>
                <a:spcPts val="300"/>
              </a:spcBef>
              <a:buFont typeface="+mj-lt"/>
              <a:buAutoNum type="arabicPeriod"/>
            </a:pPr>
            <a:r>
              <a:rPr lang="en-IN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All the organizations </a:t>
            </a:r>
            <a:r>
              <a:rPr lang="en-IN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confirmed their willingness to </a:t>
            </a:r>
            <a:r>
              <a:rPr lang="en-IN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identify </a:t>
            </a:r>
            <a:r>
              <a:rPr lang="en-IN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areas of synergy </a:t>
            </a:r>
            <a:r>
              <a:rPr lang="en-IN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with each other</a:t>
            </a:r>
            <a:r>
              <a:rPr lang="en-IN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and develop them</a:t>
            </a:r>
            <a:endParaRPr lang="en-GB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/>
            </a:endParaRPr>
          </a:p>
          <a:p>
            <a:pPr marL="457200" indent="-457200">
              <a:spcBef>
                <a:spcPts val="300"/>
              </a:spcBef>
              <a:buFont typeface="+mj-lt"/>
              <a:buAutoNum type="arabicPeriod"/>
            </a:pPr>
            <a:r>
              <a:rPr lang="en-IN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It was agreed that a form </a:t>
            </a:r>
            <a:r>
              <a:rPr lang="en-IN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 collect </a:t>
            </a:r>
            <a:r>
              <a:rPr lang="en-IN" sz="2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boma</a:t>
            </a:r>
            <a:r>
              <a:rPr lang="en-IN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IN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data from </a:t>
            </a:r>
            <a:r>
              <a:rPr lang="en-IN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ZEAT-BEAD and SORUDEV partners will be finalised and circulated, before a Z-B/SORUDEV Coordination Workshop can be called to draw a common geographical coverage and clearly identify areas of synergy in the field</a:t>
            </a:r>
            <a:endParaRPr lang="en-GB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Calibri"/>
              <a:cs typeface="Times New Roman"/>
            </a:endParaRPr>
          </a:p>
          <a:p>
            <a:pPr marL="457200" indent="-457200">
              <a:spcBef>
                <a:spcPts val="300"/>
              </a:spcBef>
              <a:buFont typeface="+mj-lt"/>
              <a:buAutoNum type="arabicPeriod"/>
            </a:pPr>
            <a:r>
              <a:rPr lang="en-IN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Two issues came up: (a) Should </a:t>
            </a:r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SORUDEV </a:t>
            </a:r>
            <a:r>
              <a:rPr 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partners </a:t>
            </a:r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sign </a:t>
            </a:r>
            <a:r>
              <a:rPr lang="en-US" sz="20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MoU</a:t>
            </a:r>
            <a:r>
              <a:rPr 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with </a:t>
            </a:r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ZEAT-BEAD partners </a:t>
            </a:r>
            <a:r>
              <a:rPr 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or </a:t>
            </a:r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not, owing to the </a:t>
            </a:r>
            <a:r>
              <a:rPr 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difference in the lifespan of </a:t>
            </a:r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these two </a:t>
            </a:r>
            <a:r>
              <a:rPr lang="en-US" sz="2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programmes</a:t>
            </a:r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 and (b) Whether </a:t>
            </a:r>
            <a:r>
              <a:rPr 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each partner should have a focal person or </a:t>
            </a:r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should focal </a:t>
            </a:r>
            <a:r>
              <a:rPr 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persons </a:t>
            </a:r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 identified for ZEAT-BEAD according </a:t>
            </a:r>
            <a:r>
              <a:rPr 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 </a:t>
            </a:r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sector?</a:t>
            </a:r>
            <a:endParaRPr lang="en-US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0" y="108858"/>
            <a:ext cx="1447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r>
              <a:rPr lang="en-US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– Progress</a:t>
            </a:r>
            <a:endParaRPr lang="en-US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5548102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>
            <a:off x="0" y="609600"/>
            <a:ext cx="9144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/>
          <p:cNvSpPr/>
          <p:nvPr/>
        </p:nvSpPr>
        <p:spPr>
          <a:xfrm>
            <a:off x="2286000" y="1219200"/>
            <a:ext cx="4572000" cy="455201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15000"/>
              </a:lnSpc>
            </a:pPr>
            <a:r>
              <a:rPr lang="en-GB" sz="1400" u="sng" dirty="0" smtClean="0">
                <a:latin typeface="Times New Roman"/>
                <a:ea typeface="SimSun"/>
                <a:cs typeface="Arial"/>
              </a:rPr>
              <a:t>Structure </a:t>
            </a:r>
            <a:r>
              <a:rPr lang="en-GB" sz="1400" u="sng" dirty="0">
                <a:latin typeface="Times New Roman"/>
                <a:ea typeface="SimSun"/>
                <a:cs typeface="Arial"/>
              </a:rPr>
              <a:t>of a Memorandum of Understanding (</a:t>
            </a:r>
            <a:r>
              <a:rPr lang="en-GB" sz="1400" u="sng" dirty="0" err="1">
                <a:latin typeface="Times New Roman"/>
                <a:ea typeface="SimSun"/>
                <a:cs typeface="Arial"/>
              </a:rPr>
              <a:t>MoU</a:t>
            </a:r>
            <a:r>
              <a:rPr lang="en-GB" sz="1400" u="sng" dirty="0">
                <a:latin typeface="Times New Roman"/>
                <a:ea typeface="SimSun"/>
                <a:cs typeface="Arial"/>
              </a:rPr>
              <a:t>) endorsed by the </a:t>
            </a:r>
            <a:r>
              <a:rPr lang="en-GB" sz="1400" u="sng" dirty="0" smtClean="0">
                <a:latin typeface="Times New Roman"/>
                <a:ea typeface="SimSun"/>
                <a:cs typeface="Arial"/>
              </a:rPr>
              <a:t>PMs Coordination Meeting of 09.02.2016</a:t>
            </a:r>
          </a:p>
          <a:p>
            <a:pPr>
              <a:lnSpc>
                <a:spcPct val="115000"/>
              </a:lnSpc>
            </a:pPr>
            <a:r>
              <a:rPr lang="en-GB" sz="1400" dirty="0">
                <a:latin typeface="Times New Roman"/>
                <a:ea typeface="SimSun"/>
                <a:cs typeface="Arial"/>
              </a:rPr>
              <a:t> </a:t>
            </a:r>
            <a:endParaRPr lang="en-US" sz="1400" dirty="0" smtClean="0">
              <a:latin typeface="Times New Roman"/>
              <a:ea typeface="SimSun"/>
              <a:cs typeface="Arial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GB" sz="1400" b="1" dirty="0" smtClean="0">
                <a:latin typeface="Times New Roman"/>
                <a:ea typeface="SimSun"/>
                <a:cs typeface="Arial"/>
              </a:rPr>
              <a:t>Preamble</a:t>
            </a:r>
            <a:r>
              <a:rPr lang="en-GB" sz="1400" dirty="0">
                <a:latin typeface="Times New Roman"/>
                <a:ea typeface="SimSun"/>
                <a:cs typeface="Arial"/>
              </a:rPr>
              <a:t> </a:t>
            </a:r>
            <a:endParaRPr lang="en-US" sz="1400" dirty="0">
              <a:latin typeface="Times New Roman"/>
              <a:ea typeface="SimSun"/>
              <a:cs typeface="Arial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GB" sz="1400" b="1" dirty="0">
                <a:latin typeface="Times New Roman"/>
                <a:ea typeface="SimSun"/>
                <a:cs typeface="Arial"/>
              </a:rPr>
              <a:t>Areas of </a:t>
            </a:r>
            <a:r>
              <a:rPr lang="en-GB" sz="1400" b="1" dirty="0" smtClean="0">
                <a:latin typeface="Times New Roman"/>
                <a:ea typeface="SimSun"/>
                <a:cs typeface="Arial"/>
              </a:rPr>
              <a:t> coordination</a:t>
            </a:r>
            <a:r>
              <a:rPr lang="en-GB" sz="1400" dirty="0">
                <a:latin typeface="Times New Roman"/>
                <a:ea typeface="SimSun"/>
                <a:cs typeface="Arial"/>
              </a:rPr>
              <a:t> </a:t>
            </a:r>
            <a:endParaRPr lang="en-US" sz="1400" dirty="0">
              <a:latin typeface="Times New Roman"/>
              <a:ea typeface="SimSun"/>
              <a:cs typeface="Arial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GB" sz="1400" dirty="0">
                <a:latin typeface="Times New Roman"/>
                <a:ea typeface="SimSun"/>
                <a:cs typeface="Arial"/>
              </a:rPr>
              <a:t>Extension services </a:t>
            </a:r>
            <a:r>
              <a:rPr lang="en-GB" sz="1400" dirty="0" smtClean="0">
                <a:latin typeface="Times New Roman"/>
                <a:ea typeface="SimSun"/>
                <a:cs typeface="Arial"/>
              </a:rPr>
              <a:t>development</a:t>
            </a:r>
            <a:endParaRPr lang="en-US" sz="1400" dirty="0">
              <a:latin typeface="Times New Roman"/>
              <a:ea typeface="SimSun"/>
              <a:cs typeface="Arial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GB" sz="1400" dirty="0">
                <a:latin typeface="Times New Roman"/>
                <a:ea typeface="SimSun"/>
                <a:cs typeface="Arial"/>
              </a:rPr>
              <a:t>Rural </a:t>
            </a:r>
            <a:r>
              <a:rPr lang="en-GB" sz="1400" dirty="0" smtClean="0">
                <a:latin typeface="Times New Roman"/>
                <a:ea typeface="SimSun"/>
                <a:cs typeface="Arial"/>
              </a:rPr>
              <a:t>finance</a:t>
            </a:r>
            <a:r>
              <a:rPr lang="en-GB" sz="1400" dirty="0">
                <a:latin typeface="Times New Roman"/>
                <a:ea typeface="SimSun"/>
                <a:cs typeface="Arial"/>
              </a:rPr>
              <a:t> </a:t>
            </a:r>
            <a:endParaRPr lang="en-US" sz="1400" dirty="0">
              <a:latin typeface="Times New Roman"/>
              <a:ea typeface="SimSun"/>
              <a:cs typeface="Arial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GB" sz="1400" dirty="0">
                <a:latin typeface="Times New Roman"/>
                <a:ea typeface="SimSun"/>
                <a:cs typeface="Arial"/>
              </a:rPr>
              <a:t>Value chains for rural </a:t>
            </a:r>
            <a:r>
              <a:rPr lang="en-GB" sz="1400" dirty="0" smtClean="0">
                <a:latin typeface="Times New Roman"/>
                <a:ea typeface="SimSun"/>
                <a:cs typeface="Arial"/>
              </a:rPr>
              <a:t>development</a:t>
            </a:r>
            <a:r>
              <a:rPr lang="en-GB" sz="1400" dirty="0">
                <a:latin typeface="Times New Roman"/>
                <a:ea typeface="SimSun"/>
                <a:cs typeface="Arial"/>
              </a:rPr>
              <a:t> </a:t>
            </a:r>
            <a:endParaRPr lang="en-US" sz="1400" dirty="0">
              <a:latin typeface="Times New Roman"/>
              <a:ea typeface="SimSun"/>
              <a:cs typeface="Arial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GB" sz="1400" dirty="0">
                <a:latin typeface="Times New Roman"/>
                <a:ea typeface="SimSun"/>
                <a:cs typeface="Arial"/>
              </a:rPr>
              <a:t>Coordinated communication with Government </a:t>
            </a:r>
            <a:r>
              <a:rPr lang="en-GB" sz="1400" dirty="0" smtClean="0">
                <a:latin typeface="Times New Roman"/>
                <a:ea typeface="SimSun"/>
                <a:cs typeface="Arial"/>
              </a:rPr>
              <a:t>authorities</a:t>
            </a:r>
            <a:r>
              <a:rPr lang="en-GB" sz="1400" dirty="0">
                <a:latin typeface="Times New Roman"/>
                <a:ea typeface="SimSun"/>
                <a:cs typeface="Arial"/>
              </a:rPr>
              <a:t> </a:t>
            </a:r>
            <a:endParaRPr lang="en-US" sz="1400" dirty="0">
              <a:latin typeface="Times New Roman"/>
              <a:ea typeface="SimSun"/>
              <a:cs typeface="Arial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GB" sz="1400" dirty="0">
                <a:latin typeface="Times New Roman"/>
                <a:ea typeface="SimSun"/>
                <a:cs typeface="Arial"/>
              </a:rPr>
              <a:t>Harmonized communication with </a:t>
            </a:r>
            <a:r>
              <a:rPr lang="en-GB" sz="1400" dirty="0" smtClean="0">
                <a:latin typeface="Times New Roman"/>
                <a:ea typeface="SimSun"/>
                <a:cs typeface="Arial"/>
              </a:rPr>
              <a:t>beneficiaries</a:t>
            </a:r>
            <a:r>
              <a:rPr lang="en-GB" sz="1400" dirty="0">
                <a:latin typeface="Times New Roman"/>
                <a:ea typeface="SimSun"/>
                <a:cs typeface="Arial"/>
              </a:rPr>
              <a:t> </a:t>
            </a:r>
            <a:endParaRPr lang="en-US" sz="1400" dirty="0">
              <a:latin typeface="Times New Roman"/>
              <a:ea typeface="SimSun"/>
              <a:cs typeface="Arial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GB" sz="1400" b="1" dirty="0">
                <a:latin typeface="Times New Roman"/>
                <a:ea typeface="SimSun"/>
                <a:cs typeface="Arial"/>
              </a:rPr>
              <a:t>Outputs of </a:t>
            </a:r>
            <a:r>
              <a:rPr lang="en-GB" sz="1400" b="1" dirty="0" smtClean="0">
                <a:latin typeface="Times New Roman"/>
                <a:ea typeface="SimSun"/>
                <a:cs typeface="Arial"/>
              </a:rPr>
              <a:t>coordination</a:t>
            </a:r>
            <a:endParaRPr lang="en-US" sz="1400" dirty="0">
              <a:latin typeface="Times New Roman"/>
              <a:ea typeface="SimSun"/>
              <a:cs typeface="Arial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GB" sz="1400" dirty="0">
                <a:latin typeface="Times New Roman"/>
                <a:ea typeface="SimSun"/>
                <a:cs typeface="Arial"/>
              </a:rPr>
              <a:t>Harmonized approach for areas of </a:t>
            </a:r>
            <a:r>
              <a:rPr lang="en-GB" sz="1400" dirty="0" smtClean="0">
                <a:latin typeface="Times New Roman"/>
                <a:ea typeface="SimSun"/>
                <a:cs typeface="Arial"/>
              </a:rPr>
              <a:t>interest</a:t>
            </a:r>
            <a:r>
              <a:rPr lang="en-GB" sz="1400" dirty="0">
                <a:latin typeface="Times New Roman"/>
                <a:ea typeface="SimSun"/>
                <a:cs typeface="Arial"/>
              </a:rPr>
              <a:t> </a:t>
            </a:r>
            <a:endParaRPr lang="en-US" sz="1400" dirty="0">
              <a:latin typeface="Times New Roman"/>
              <a:ea typeface="SimSun"/>
              <a:cs typeface="Arial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GB" sz="1400" dirty="0">
                <a:latin typeface="Times New Roman"/>
                <a:ea typeface="SimSun"/>
                <a:cs typeface="Arial"/>
              </a:rPr>
              <a:t>Common work plan for </a:t>
            </a:r>
            <a:r>
              <a:rPr lang="en-GB" sz="1400" dirty="0" smtClean="0">
                <a:latin typeface="Times New Roman"/>
                <a:ea typeface="SimSun"/>
                <a:cs typeface="Arial"/>
              </a:rPr>
              <a:t>activities </a:t>
            </a:r>
            <a:r>
              <a:rPr lang="en-GB" sz="1400" dirty="0">
                <a:latin typeface="Times New Roman"/>
                <a:ea typeface="SimSun"/>
                <a:cs typeface="Arial"/>
              </a:rPr>
              <a:t>coordination  </a:t>
            </a:r>
            <a:endParaRPr lang="en-US" sz="1400" dirty="0">
              <a:latin typeface="Times New Roman"/>
              <a:ea typeface="SimSun"/>
              <a:cs typeface="Arial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GB" sz="1400" dirty="0">
                <a:latin typeface="Times New Roman"/>
                <a:ea typeface="SimSun"/>
                <a:cs typeface="Arial"/>
              </a:rPr>
              <a:t>Sharing information on investment on coordinated </a:t>
            </a:r>
            <a:r>
              <a:rPr lang="en-GB" sz="1400" dirty="0" smtClean="0">
                <a:latin typeface="Times New Roman"/>
                <a:ea typeface="SimSun"/>
                <a:cs typeface="Arial"/>
              </a:rPr>
              <a:t>activities</a:t>
            </a:r>
            <a:r>
              <a:rPr lang="en-GB" sz="1400" dirty="0">
                <a:latin typeface="Times New Roman"/>
                <a:ea typeface="SimSun"/>
                <a:cs typeface="Arial"/>
              </a:rPr>
              <a:t> </a:t>
            </a:r>
            <a:endParaRPr lang="en-US" sz="1400" dirty="0">
              <a:latin typeface="Times New Roman"/>
              <a:ea typeface="SimSun"/>
              <a:cs typeface="Arial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GB" sz="1400" dirty="0">
                <a:latin typeface="Times New Roman"/>
                <a:ea typeface="SimSun"/>
                <a:cs typeface="Arial"/>
              </a:rPr>
              <a:t>A map of </a:t>
            </a:r>
            <a:r>
              <a:rPr lang="en-GB" sz="1400" dirty="0" smtClean="0">
                <a:latin typeface="Times New Roman"/>
                <a:ea typeface="SimSun"/>
                <a:cs typeface="Arial"/>
              </a:rPr>
              <a:t>coordinated activities</a:t>
            </a:r>
            <a:r>
              <a:rPr lang="en-GB" sz="1400" dirty="0">
                <a:latin typeface="Times New Roman"/>
                <a:ea typeface="SimSun"/>
                <a:cs typeface="Arial"/>
              </a:rPr>
              <a:t> </a:t>
            </a:r>
            <a:endParaRPr lang="en-US" sz="1400" dirty="0">
              <a:latin typeface="Times New Roman"/>
              <a:ea typeface="SimSun"/>
              <a:cs typeface="Arial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GB" sz="1400" b="1" dirty="0" smtClean="0">
                <a:latin typeface="Times New Roman"/>
                <a:ea typeface="SimSun"/>
                <a:cs typeface="Arial"/>
              </a:rPr>
              <a:t>Coordination </a:t>
            </a:r>
            <a:r>
              <a:rPr lang="en-GB" sz="1400" b="1" dirty="0">
                <a:latin typeface="Times New Roman"/>
                <a:ea typeface="SimSun"/>
                <a:cs typeface="Arial"/>
              </a:rPr>
              <a:t>functions and </a:t>
            </a:r>
            <a:r>
              <a:rPr lang="en-GB" sz="1400" b="1" dirty="0" smtClean="0">
                <a:latin typeface="Times New Roman"/>
                <a:ea typeface="SimSun"/>
                <a:cs typeface="Arial"/>
              </a:rPr>
              <a:t>operations</a:t>
            </a:r>
            <a:r>
              <a:rPr lang="en-GB" sz="1400" dirty="0">
                <a:latin typeface="Times New Roman"/>
                <a:ea typeface="SimSun"/>
                <a:cs typeface="Arial"/>
              </a:rPr>
              <a:t> </a:t>
            </a:r>
            <a:endParaRPr lang="en-US" sz="1400" dirty="0">
              <a:effectLst/>
              <a:latin typeface="Times New Roman"/>
              <a:ea typeface="SimSun"/>
              <a:cs typeface="Arial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0" y="108858"/>
            <a:ext cx="1447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r>
              <a:rPr lang="en-US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– Progress</a:t>
            </a:r>
            <a:endParaRPr lang="en-US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5674979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>
            <a:off x="0" y="609600"/>
            <a:ext cx="9144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0" y="108858"/>
            <a:ext cx="2209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r>
              <a:rPr lang="en-US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– Progress achieved</a:t>
            </a:r>
            <a:endParaRPr lang="en-US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9375694"/>
              </p:ext>
            </p:extLst>
          </p:nvPr>
        </p:nvGraphicFramePr>
        <p:xfrm>
          <a:off x="685800" y="762000"/>
          <a:ext cx="7772400" cy="533400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874395"/>
                <a:gridCol w="2914650"/>
                <a:gridCol w="3983355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N</a:t>
                      </a:r>
                      <a:r>
                        <a:rPr lang="en-US" sz="2000" baseline="300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o</a:t>
                      </a:r>
                      <a:endParaRPr lang="en-US" sz="2000" baseline="300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Subject</a:t>
                      </a:r>
                      <a:endParaRPr lang="en-US" sz="20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Achievement</a:t>
                      </a:r>
                      <a:endParaRPr lang="en-US" sz="20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</a:t>
                      </a:r>
                      <a:endParaRPr lang="en-US" sz="20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Monthly PM meeting instituted</a:t>
                      </a:r>
                      <a:endParaRPr lang="en-US" sz="20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DONE </a:t>
                      </a:r>
                      <a:endParaRPr lang="en-US" sz="20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</a:t>
                      </a:r>
                      <a:endParaRPr lang="en-US" sz="20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b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Times New Roman"/>
                        </a:rPr>
                        <a:t>UNOPS feeder roads guide geographical coverage of projects</a:t>
                      </a:r>
                      <a:endParaRPr lang="en-US" sz="2000" b="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Using UNOPS and UNIDO infrastructure</a:t>
                      </a:r>
                      <a:r>
                        <a:rPr lang="en-US" sz="2000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plan h</a:t>
                      </a:r>
                      <a:r>
                        <a:rPr lang="en-US" sz="20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as enabled re-alignment of coverage area (case of FAO)</a:t>
                      </a:r>
                      <a:r>
                        <a:rPr lang="en-US" sz="2000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. </a:t>
                      </a:r>
                      <a:r>
                        <a:rPr lang="en-US" sz="2000" i="1" u="sng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Issue</a:t>
                      </a:r>
                      <a:r>
                        <a:rPr lang="en-US" sz="2000" i="1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: should WFP rehabilitated roads be also taken into account</a:t>
                      </a:r>
                      <a:r>
                        <a:rPr lang="en-US" sz="2000" i="1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? </a:t>
                      </a:r>
                      <a:endParaRPr lang="en-US" sz="2000" i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3</a:t>
                      </a:r>
                      <a:endParaRPr lang="en-US" sz="20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b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ea typeface="Calibri"/>
                          <a:cs typeface="Times New Roman"/>
                        </a:rPr>
                        <a:t>A common integrated work plan</a:t>
                      </a:r>
                      <a:endParaRPr lang="en-US" sz="2000" b="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0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A model</a:t>
                      </a:r>
                      <a:r>
                        <a:rPr lang="en-US" sz="2000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of MOU is in place (UNIDO-GIZ signed?)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000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A database of geo-referenced </a:t>
                      </a:r>
                      <a:r>
                        <a:rPr lang="en-US" sz="2000" baseline="0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boma</a:t>
                      </a:r>
                      <a:r>
                        <a:rPr lang="en-US" sz="2000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is in progress.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4</a:t>
                      </a:r>
                      <a:endParaRPr lang="en-US" sz="20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Focal points</a:t>
                      </a:r>
                      <a:endParaRPr lang="en-US" sz="20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i="1" u="sng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Issues</a:t>
                      </a:r>
                      <a:r>
                        <a:rPr lang="en-US" sz="2000" i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: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2000" i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At what</a:t>
                      </a:r>
                      <a:r>
                        <a:rPr lang="en-US" sz="2000" i="1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level</a:t>
                      </a:r>
                      <a:r>
                        <a:rPr lang="en-US" sz="2000" i="1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? </a:t>
                      </a:r>
                      <a:endParaRPr lang="en-US" sz="2000" i="1" baseline="0" dirty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  <a:p>
                      <a:pPr marL="342900" marR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2000" i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Common focal points</a:t>
                      </a:r>
                      <a:r>
                        <a:rPr lang="en-US" sz="2000" i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?</a:t>
                      </a:r>
                      <a:endParaRPr lang="en-US" sz="2000" i="1" dirty="0" smtClean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510003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>
            <a:off x="0" y="609600"/>
            <a:ext cx="9144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76200" y="108858"/>
            <a:ext cx="7315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r>
              <a:rPr lang="en-US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– Progress achieved – case of FAO’s re-alignment of geographical coverage</a:t>
            </a:r>
            <a:endParaRPr lang="en-US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1385477"/>
              </p:ext>
            </p:extLst>
          </p:nvPr>
        </p:nvGraphicFramePr>
        <p:xfrm>
          <a:off x="1104900" y="899576"/>
          <a:ext cx="7277100" cy="5501224"/>
        </p:xfrm>
        <a:graphic>
          <a:graphicData uri="http://schemas.openxmlformats.org/drawingml/2006/table">
            <a:tbl>
              <a:tblPr firstRow="1" firstCol="1" bandRow="1"/>
              <a:tblGrid>
                <a:gridCol w="780699"/>
                <a:gridCol w="736776"/>
                <a:gridCol w="780699"/>
                <a:gridCol w="1092726"/>
                <a:gridCol w="473868"/>
                <a:gridCol w="657430"/>
                <a:gridCol w="725913"/>
                <a:gridCol w="785895"/>
                <a:gridCol w="1243094"/>
              </a:tblGrid>
              <a:tr h="92367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 b="1">
                          <a:effectLst/>
                          <a:latin typeface="Times New Roman"/>
                          <a:ea typeface="SimSun"/>
                          <a:cs typeface="Arial"/>
                        </a:rPr>
                        <a:t>State</a:t>
                      </a:r>
                      <a:endParaRPr lang="en-US" sz="8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6183" marR="461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DF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 b="1">
                          <a:effectLst/>
                          <a:latin typeface="Times New Roman"/>
                          <a:ea typeface="SimSun"/>
                          <a:cs typeface="Arial"/>
                        </a:rPr>
                        <a:t>County</a:t>
                      </a:r>
                      <a:endParaRPr lang="en-US" sz="8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6183" marR="461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DF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 b="1">
                          <a:effectLst/>
                          <a:latin typeface="Times New Roman"/>
                          <a:ea typeface="SimSun"/>
                          <a:cs typeface="Arial"/>
                        </a:rPr>
                        <a:t>Payam</a:t>
                      </a:r>
                      <a:endParaRPr lang="en-US" sz="8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6183" marR="461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DF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 b="1">
                          <a:effectLst/>
                          <a:latin typeface="Times New Roman"/>
                          <a:ea typeface="SimSun"/>
                          <a:cs typeface="Arial"/>
                        </a:rPr>
                        <a:t>Boma</a:t>
                      </a:r>
                      <a:endParaRPr lang="en-US" sz="8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6183" marR="461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DF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 b="1">
                          <a:effectLst/>
                          <a:latin typeface="Times New Roman"/>
                          <a:ea typeface="SimSun"/>
                          <a:cs typeface="Arial"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6183" marR="461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 b="1">
                          <a:effectLst/>
                          <a:latin typeface="Times New Roman"/>
                          <a:ea typeface="SimSun"/>
                          <a:cs typeface="Arial"/>
                        </a:rPr>
                        <a:t>State</a:t>
                      </a:r>
                      <a:endParaRPr lang="en-US" sz="8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6183" marR="461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DF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 b="1">
                          <a:effectLst/>
                          <a:latin typeface="Times New Roman"/>
                          <a:ea typeface="SimSun"/>
                          <a:cs typeface="Arial"/>
                        </a:rPr>
                        <a:t>County</a:t>
                      </a:r>
                      <a:endParaRPr lang="en-US" sz="8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6183" marR="461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DF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 b="1">
                          <a:effectLst/>
                          <a:latin typeface="Times New Roman"/>
                          <a:ea typeface="SimSun"/>
                          <a:cs typeface="Arial"/>
                        </a:rPr>
                        <a:t>Payam</a:t>
                      </a:r>
                      <a:endParaRPr lang="en-US" sz="8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6183" marR="461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DF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 b="1">
                          <a:effectLst/>
                          <a:latin typeface="Times New Roman"/>
                          <a:ea typeface="SimSun"/>
                          <a:cs typeface="Arial"/>
                        </a:rPr>
                        <a:t>Boma</a:t>
                      </a:r>
                      <a:endParaRPr lang="en-US" sz="8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6183" marR="461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DFEC"/>
                    </a:solidFill>
                  </a:tcPr>
                </a:tc>
              </a:tr>
              <a:tr h="92367">
                <a:tc rowSpan="9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  <a:latin typeface="Times New Roman"/>
                          <a:ea typeface="SimSun"/>
                          <a:cs typeface="Arial"/>
                        </a:rPr>
                        <a:t>Lakes</a:t>
                      </a:r>
                      <a:endParaRPr lang="en-US" sz="8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6183" marR="46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  <a:latin typeface="Times New Roman"/>
                          <a:ea typeface="SimSun"/>
                          <a:cs typeface="Arial"/>
                        </a:rPr>
                        <a:t>1 Rumbek Centre</a:t>
                      </a:r>
                      <a:endParaRPr lang="en-US" sz="8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6183" marR="46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  <a:latin typeface="Times New Roman"/>
                          <a:ea typeface="SimSun"/>
                          <a:cs typeface="Arial"/>
                        </a:rPr>
                        <a:t>1 Amongpiny</a:t>
                      </a:r>
                      <a:br>
                        <a:rPr lang="en-GB" sz="800">
                          <a:effectLst/>
                          <a:latin typeface="Times New Roman"/>
                          <a:ea typeface="SimSun"/>
                          <a:cs typeface="Arial"/>
                        </a:rPr>
                      </a:br>
                      <a:r>
                        <a:rPr lang="en-GB" sz="800">
                          <a:effectLst/>
                          <a:latin typeface="Times New Roman"/>
                          <a:ea typeface="SimSun"/>
                          <a:cs typeface="Arial"/>
                        </a:rPr>
                        <a:t>Cuiadukani</a:t>
                      </a:r>
                      <a:endParaRPr lang="en-US" sz="8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6183" marR="46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  <a:latin typeface="Times New Roman"/>
                          <a:ea typeface="SimSun"/>
                          <a:cs typeface="Arial"/>
                        </a:rPr>
                        <a:t>1 Adol Manyiel</a:t>
                      </a:r>
                      <a:endParaRPr lang="en-US" sz="8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6183" marR="46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3495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  <a:latin typeface="Times New Roman"/>
                          <a:ea typeface="SimSun"/>
                          <a:cs typeface="Arial"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6183" marR="46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13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  <a:latin typeface="Times New Roman"/>
                          <a:ea typeface="SimSun"/>
                          <a:cs typeface="Arial"/>
                        </a:rPr>
                        <a:t>Warrap</a:t>
                      </a:r>
                      <a:endParaRPr lang="en-US" sz="8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6183" marR="46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  <a:latin typeface="Times New Roman"/>
                          <a:ea typeface="SimSun"/>
                          <a:cs typeface="Arial"/>
                        </a:rPr>
                        <a:t>8 Gogrial West</a:t>
                      </a:r>
                      <a:endParaRPr lang="en-US" sz="8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6183" marR="46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  <a:latin typeface="Times New Roman"/>
                          <a:ea typeface="SimSun"/>
                          <a:cs typeface="Arial"/>
                        </a:rPr>
                        <a:t>12 Alek North</a:t>
                      </a:r>
                      <a:endParaRPr lang="en-US" sz="8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6183" marR="46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  <a:latin typeface="Times New Roman"/>
                          <a:ea typeface="SimSun"/>
                          <a:cs typeface="Arial"/>
                        </a:rPr>
                        <a:t>41Adeer</a:t>
                      </a:r>
                      <a:endParaRPr lang="en-US" sz="8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6183" marR="46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473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  <a:latin typeface="Times New Roman"/>
                          <a:ea typeface="SimSun"/>
                          <a:cs typeface="Arial"/>
                        </a:rPr>
                        <a:t>2 Meen</a:t>
                      </a:r>
                      <a:endParaRPr lang="en-US" sz="8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6183" marR="46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3495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  <a:latin typeface="Times New Roman"/>
                          <a:ea typeface="SimSun"/>
                          <a:cs typeface="Arial"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6183" marR="46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  <a:latin typeface="Times New Roman"/>
                          <a:ea typeface="SimSun"/>
                          <a:cs typeface="Arial"/>
                        </a:rPr>
                        <a:t>42 Makuak Pagong</a:t>
                      </a:r>
                      <a:endParaRPr lang="en-US" sz="8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6183" marR="46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236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  <a:latin typeface="Times New Roman"/>
                          <a:ea typeface="SimSun"/>
                          <a:cs typeface="Arial"/>
                        </a:rPr>
                        <a:t>3 Atok</a:t>
                      </a:r>
                      <a:endParaRPr lang="en-US" sz="8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6183" marR="46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3495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  <a:latin typeface="Times New Roman"/>
                          <a:ea typeface="SimSun"/>
                          <a:cs typeface="Arial"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6183" marR="46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  <a:latin typeface="Times New Roman"/>
                          <a:ea typeface="SimSun"/>
                          <a:cs typeface="Arial"/>
                        </a:rPr>
                        <a:t>43 Panliet</a:t>
                      </a:r>
                      <a:endParaRPr lang="en-US" sz="8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6183" marR="46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236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  <a:latin typeface="Times New Roman"/>
                          <a:ea typeface="SimSun"/>
                          <a:cs typeface="Arial"/>
                        </a:rPr>
                        <a:t>4 Mopeer</a:t>
                      </a:r>
                      <a:endParaRPr lang="en-US" sz="8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6183" marR="46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3495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  <a:latin typeface="Times New Roman"/>
                          <a:ea typeface="SimSun"/>
                          <a:cs typeface="Arial"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6183" marR="46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8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  <a:latin typeface="Times New Roman"/>
                          <a:ea typeface="SimSun"/>
                          <a:cs typeface="Arial"/>
                        </a:rPr>
                        <a:t>9 Tonj North</a:t>
                      </a:r>
                      <a:endParaRPr lang="en-US" sz="8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6183" marR="46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  <a:latin typeface="Times New Roman"/>
                          <a:ea typeface="SimSun"/>
                          <a:cs typeface="Arial"/>
                        </a:rPr>
                        <a:t>13 Akop</a:t>
                      </a:r>
                      <a:endParaRPr lang="en-US" sz="8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6183" marR="46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  <a:latin typeface="Times New Roman"/>
                          <a:ea typeface="SimSun"/>
                          <a:cs typeface="Arial"/>
                        </a:rPr>
                        <a:t>44 Akob</a:t>
                      </a:r>
                      <a:endParaRPr lang="en-US" sz="8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6183" marR="46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236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  <a:latin typeface="Times New Roman"/>
                          <a:ea typeface="SimSun"/>
                          <a:cs typeface="Arial"/>
                        </a:rPr>
                        <a:t>2 Wulu</a:t>
                      </a:r>
                      <a:endParaRPr lang="en-US" sz="8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6183" marR="46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  <a:latin typeface="Times New Roman"/>
                          <a:ea typeface="SimSun"/>
                          <a:cs typeface="Arial"/>
                        </a:rPr>
                        <a:t>2 Bahr Gel</a:t>
                      </a:r>
                      <a:endParaRPr lang="en-US" sz="8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6183" marR="46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800">
                          <a:effectLst/>
                          <a:latin typeface="Times New Roman"/>
                          <a:ea typeface="SimSun"/>
                          <a:cs typeface="Arial"/>
                        </a:rPr>
                        <a:t>5 Makoor</a:t>
                      </a:r>
                      <a:endParaRPr lang="en-US" sz="8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6183" marR="46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3495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  <a:latin typeface="Times New Roman"/>
                          <a:ea typeface="SimSun"/>
                          <a:cs typeface="Arial"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6183" marR="46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  <a:latin typeface="Times New Roman"/>
                          <a:ea typeface="SimSun"/>
                          <a:cs typeface="Arial"/>
                        </a:rPr>
                        <a:t>45 Bundiir </a:t>
                      </a:r>
                      <a:endParaRPr lang="en-US" sz="8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6183" marR="46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236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800">
                          <a:effectLst/>
                          <a:latin typeface="Times New Roman"/>
                          <a:ea typeface="SimSun"/>
                          <a:cs typeface="Arial"/>
                        </a:rPr>
                        <a:t>6 Kilo Saba</a:t>
                      </a:r>
                      <a:endParaRPr lang="en-US" sz="8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6183" marR="46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3495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800">
                          <a:effectLst/>
                          <a:latin typeface="Times New Roman"/>
                          <a:ea typeface="SimSun"/>
                          <a:cs typeface="Arial"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6183" marR="46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  <a:latin typeface="Times New Roman"/>
                          <a:ea typeface="SimSun"/>
                          <a:cs typeface="Arial"/>
                        </a:rPr>
                        <a:t>46 Athieng</a:t>
                      </a:r>
                      <a:endParaRPr lang="en-US" sz="8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6183" marR="46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236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800">
                          <a:effectLst/>
                          <a:latin typeface="Times New Roman"/>
                          <a:ea typeface="SimSun"/>
                          <a:cs typeface="Arial"/>
                        </a:rPr>
                        <a:t>7 Bahr Gel</a:t>
                      </a:r>
                      <a:endParaRPr lang="en-US" sz="8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6183" marR="46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3495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800">
                          <a:effectLst/>
                          <a:latin typeface="Times New Roman"/>
                          <a:ea typeface="SimSun"/>
                          <a:cs typeface="Arial"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6183" marR="46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  <a:latin typeface="Times New Roman"/>
                          <a:ea typeface="SimSun"/>
                          <a:cs typeface="Arial"/>
                        </a:rPr>
                        <a:t>47 Pual Maguen</a:t>
                      </a:r>
                      <a:endParaRPr lang="en-US" sz="8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6183" marR="46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236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  <a:latin typeface="Times New Roman"/>
                          <a:ea typeface="SimSun"/>
                          <a:cs typeface="Arial"/>
                        </a:rPr>
                        <a:t>3 Wulu</a:t>
                      </a:r>
                      <a:endParaRPr lang="en-US" sz="8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6183" marR="46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  <a:latin typeface="Times New Roman"/>
                          <a:ea typeface="SimSun"/>
                          <a:cs typeface="Arial"/>
                        </a:rPr>
                        <a:t>8 Tonjo</a:t>
                      </a:r>
                      <a:endParaRPr lang="en-US" sz="8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6183" marR="46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3495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800">
                          <a:effectLst/>
                          <a:latin typeface="Times New Roman"/>
                          <a:ea typeface="SimSun"/>
                          <a:cs typeface="Arial"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6183" marR="46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  <a:latin typeface="Times New Roman"/>
                          <a:ea typeface="SimSun"/>
                          <a:cs typeface="Arial"/>
                        </a:rPr>
                        <a:t>14 Awuul</a:t>
                      </a:r>
                      <a:endParaRPr lang="en-US" sz="8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6183" marR="46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  <a:latin typeface="Times New Roman"/>
                          <a:ea typeface="SimSun"/>
                          <a:cs typeface="Arial"/>
                        </a:rPr>
                        <a:t>48 Aporlang </a:t>
                      </a:r>
                      <a:endParaRPr lang="en-US" sz="8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6183" marR="46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236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  <a:latin typeface="Times New Roman"/>
                          <a:ea typeface="SimSun"/>
                          <a:cs typeface="Arial"/>
                        </a:rPr>
                        <a:t>3 Rumbek East</a:t>
                      </a:r>
                      <a:endParaRPr lang="en-US" sz="8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6183" marR="46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  <a:latin typeface="Times New Roman"/>
                          <a:ea typeface="SimSun"/>
                          <a:cs typeface="Arial"/>
                        </a:rPr>
                        <a:t>4 Aduel</a:t>
                      </a:r>
                      <a:endParaRPr lang="en-US" sz="8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6183" marR="46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  <a:latin typeface="Times New Roman"/>
                          <a:ea typeface="SimSun"/>
                          <a:cs typeface="Arial"/>
                        </a:rPr>
                        <a:t>9 Aduel</a:t>
                      </a:r>
                      <a:endParaRPr lang="en-US" sz="8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6183" marR="46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3495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  <a:latin typeface="Times New Roman"/>
                          <a:ea typeface="SimSun"/>
                          <a:cs typeface="Arial"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6183" marR="46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  <a:latin typeface="Times New Roman"/>
                          <a:ea typeface="SimSun"/>
                          <a:cs typeface="Arial"/>
                        </a:rPr>
                        <a:t>49 Ageeny </a:t>
                      </a:r>
                      <a:endParaRPr lang="en-US" sz="8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6183" marR="46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2367">
                <a:tc rowSpan="28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  <a:latin typeface="Times New Roman"/>
                          <a:ea typeface="SimSun"/>
                          <a:cs typeface="Arial"/>
                        </a:rPr>
                        <a:t>Northern Bahr</a:t>
                      </a:r>
                      <a:br>
                        <a:rPr lang="en-GB" sz="800">
                          <a:effectLst/>
                          <a:latin typeface="Times New Roman"/>
                          <a:ea typeface="SimSun"/>
                          <a:cs typeface="Arial"/>
                        </a:rPr>
                      </a:br>
                      <a:r>
                        <a:rPr lang="en-GB" sz="800">
                          <a:effectLst/>
                          <a:latin typeface="Times New Roman"/>
                          <a:ea typeface="SimSun"/>
                          <a:cs typeface="Arial"/>
                        </a:rPr>
                        <a:t>el Ghazal</a:t>
                      </a:r>
                      <a:endParaRPr lang="en-US" sz="8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6183" marR="46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6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  <a:latin typeface="Times New Roman"/>
                          <a:ea typeface="SimSun"/>
                          <a:cs typeface="Arial"/>
                        </a:rPr>
                        <a:t>4 Aweil East</a:t>
                      </a:r>
                      <a:endParaRPr lang="en-US" sz="8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6183" marR="46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  <a:latin typeface="Times New Roman"/>
                          <a:ea typeface="SimSun"/>
                          <a:cs typeface="Arial"/>
                        </a:rPr>
                        <a:t>5 Madhol</a:t>
                      </a:r>
                      <a:endParaRPr lang="en-US" sz="8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6183" marR="46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  <a:latin typeface="Times New Roman"/>
                          <a:ea typeface="SimSun"/>
                          <a:cs typeface="Arial"/>
                        </a:rPr>
                        <a:t>10 Amarjal</a:t>
                      </a:r>
                      <a:endParaRPr lang="en-US" sz="8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6183" marR="46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3495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  <a:latin typeface="Times New Roman"/>
                          <a:ea typeface="SimSun"/>
                          <a:cs typeface="Arial"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6183" marR="46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  <a:latin typeface="Times New Roman"/>
                          <a:ea typeface="SimSun"/>
                          <a:cs typeface="Arial"/>
                        </a:rPr>
                        <a:t>50 Pagakdit</a:t>
                      </a:r>
                      <a:endParaRPr lang="en-US" sz="8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6183" marR="46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236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  <a:latin typeface="Times New Roman"/>
                          <a:ea typeface="SimSun"/>
                          <a:cs typeface="Arial"/>
                        </a:rPr>
                        <a:t>11 Amoth Akok</a:t>
                      </a:r>
                      <a:endParaRPr lang="en-US" sz="8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6183" marR="46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3495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  <a:latin typeface="Times New Roman"/>
                          <a:ea typeface="SimSun"/>
                          <a:cs typeface="Arial"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6183" marR="46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  <a:latin typeface="Times New Roman"/>
                          <a:ea typeface="SimSun"/>
                          <a:cs typeface="Arial"/>
                        </a:rPr>
                        <a:t>51 Launoi Boma</a:t>
                      </a:r>
                      <a:endParaRPr lang="en-US" sz="8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6183" marR="46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236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  <a:latin typeface="Times New Roman"/>
                          <a:ea typeface="SimSun"/>
                          <a:cs typeface="Arial"/>
                        </a:rPr>
                        <a:t>12 Dokul</a:t>
                      </a:r>
                      <a:endParaRPr lang="en-US" sz="8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6183" marR="46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3495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  <a:latin typeface="Times New Roman"/>
                          <a:ea typeface="SimSun"/>
                          <a:cs typeface="Arial"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6183" marR="46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  <a:latin typeface="Times New Roman"/>
                          <a:ea typeface="SimSun"/>
                          <a:cs typeface="Arial"/>
                        </a:rPr>
                        <a:t>10 Twic</a:t>
                      </a:r>
                      <a:endParaRPr lang="en-US" sz="8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6183" marR="46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  <a:latin typeface="Times New Roman"/>
                          <a:ea typeface="SimSun"/>
                          <a:cs typeface="Arial"/>
                        </a:rPr>
                        <a:t>15 Turalei </a:t>
                      </a:r>
                      <a:endParaRPr lang="en-US" sz="8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6183" marR="46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  <a:latin typeface="Times New Roman"/>
                          <a:ea typeface="SimSun"/>
                          <a:cs typeface="Arial"/>
                        </a:rPr>
                        <a:t>52 Ayien Amuol </a:t>
                      </a:r>
                      <a:endParaRPr lang="en-US" sz="8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6183" marR="46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473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  <a:latin typeface="Times New Roman"/>
                          <a:ea typeface="SimSun"/>
                          <a:cs typeface="Arial"/>
                        </a:rPr>
                        <a:t>13 Majok Yinthiou</a:t>
                      </a:r>
                      <a:endParaRPr lang="en-US" sz="8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6183" marR="46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3495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  <a:latin typeface="Times New Roman"/>
                          <a:ea typeface="SimSun"/>
                          <a:cs typeface="Arial"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6183" marR="46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  <a:latin typeface="Times New Roman"/>
                          <a:ea typeface="SimSun"/>
                          <a:cs typeface="Arial"/>
                        </a:rPr>
                        <a:t>53 Tongliet</a:t>
                      </a:r>
                      <a:endParaRPr lang="en-US" sz="8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6183" marR="46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236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  <a:latin typeface="Times New Roman"/>
                          <a:ea typeface="SimSun"/>
                          <a:cs typeface="Arial"/>
                        </a:rPr>
                        <a:t>6 Yargot</a:t>
                      </a:r>
                      <a:endParaRPr lang="en-US" sz="8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6183" marR="46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  <a:latin typeface="Times New Roman"/>
                          <a:ea typeface="SimSun"/>
                          <a:cs typeface="Arial"/>
                        </a:rPr>
                        <a:t>14 Halbul</a:t>
                      </a:r>
                      <a:endParaRPr lang="en-US" sz="8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6183" marR="46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3495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  <a:latin typeface="Times New Roman"/>
                          <a:ea typeface="SimSun"/>
                          <a:cs typeface="Arial"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6183" marR="46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25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  <a:latin typeface="Times New Roman"/>
                          <a:ea typeface="SimSun"/>
                          <a:cs typeface="Arial"/>
                        </a:rPr>
                        <a:t>Western Bahr</a:t>
                      </a:r>
                      <a:br>
                        <a:rPr lang="en-GB" sz="800">
                          <a:effectLst/>
                          <a:latin typeface="Times New Roman"/>
                          <a:ea typeface="SimSun"/>
                          <a:cs typeface="Arial"/>
                        </a:rPr>
                      </a:br>
                      <a:r>
                        <a:rPr lang="en-GB" sz="800">
                          <a:effectLst/>
                          <a:latin typeface="Times New Roman"/>
                          <a:ea typeface="SimSun"/>
                          <a:cs typeface="Arial"/>
                        </a:rPr>
                        <a:t>el Ghazal</a:t>
                      </a:r>
                      <a:endParaRPr lang="en-US" sz="8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6183" marR="46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9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  <a:latin typeface="Times New Roman"/>
                          <a:ea typeface="SimSun"/>
                          <a:cs typeface="Arial"/>
                        </a:rPr>
                        <a:t>11 Jur River</a:t>
                      </a:r>
                      <a:endParaRPr lang="en-US" sz="8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6183" marR="46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  <a:latin typeface="Times New Roman"/>
                          <a:ea typeface="SimSun"/>
                          <a:cs typeface="Arial"/>
                        </a:rPr>
                        <a:t>16 Kangi</a:t>
                      </a:r>
                      <a:endParaRPr lang="en-US" sz="8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6183" marR="46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  <a:latin typeface="Times New Roman"/>
                          <a:ea typeface="SimSun"/>
                          <a:cs typeface="Arial"/>
                        </a:rPr>
                        <a:t>54 Ajugo</a:t>
                      </a:r>
                      <a:endParaRPr lang="en-US" sz="8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6183" marR="46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473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  <a:latin typeface="Times New Roman"/>
                          <a:ea typeface="SimSun"/>
                          <a:cs typeface="Arial"/>
                        </a:rPr>
                        <a:t>15 Makuac Akuel</a:t>
                      </a:r>
                      <a:endParaRPr lang="en-US" sz="8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6183" marR="46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3495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  <a:latin typeface="Times New Roman"/>
                          <a:ea typeface="SimSun"/>
                          <a:cs typeface="Arial"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6183" marR="46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  <a:latin typeface="Times New Roman"/>
                          <a:ea typeface="SimSun"/>
                          <a:cs typeface="Arial"/>
                        </a:rPr>
                        <a:t>17 Udici</a:t>
                      </a:r>
                      <a:endParaRPr lang="en-US" sz="8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6183" marR="46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  <a:latin typeface="Times New Roman"/>
                          <a:ea typeface="SimSun"/>
                          <a:cs typeface="Arial"/>
                        </a:rPr>
                        <a:t>55 Achuol Guot</a:t>
                      </a:r>
                      <a:endParaRPr lang="en-US" sz="8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6183" marR="46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236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12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  <a:latin typeface="Times New Roman"/>
                          <a:ea typeface="SimSun"/>
                          <a:cs typeface="Arial"/>
                        </a:rPr>
                        <a:t>5 Aweil North</a:t>
                      </a:r>
                      <a:endParaRPr lang="en-US" sz="8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6183" marR="46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  <a:latin typeface="Times New Roman"/>
                          <a:ea typeface="SimSun"/>
                          <a:cs typeface="Arial"/>
                        </a:rPr>
                        <a:t>7 Malual North</a:t>
                      </a:r>
                      <a:endParaRPr lang="en-US" sz="8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6183" marR="46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  <a:latin typeface="Times New Roman"/>
                          <a:ea typeface="SimSun"/>
                          <a:cs typeface="Arial"/>
                        </a:rPr>
                        <a:t>16 Gok-Machar </a:t>
                      </a:r>
                      <a:endParaRPr lang="en-US" sz="8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6183" marR="46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3495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  <a:latin typeface="Times New Roman"/>
                          <a:ea typeface="SimSun"/>
                          <a:cs typeface="Arial"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6183" marR="46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  <a:latin typeface="Times New Roman"/>
                          <a:ea typeface="SimSun"/>
                          <a:cs typeface="Arial"/>
                        </a:rPr>
                        <a:t>18 Wadhalelo</a:t>
                      </a:r>
                      <a:endParaRPr lang="en-US" sz="8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6183" marR="46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  <a:latin typeface="Times New Roman"/>
                          <a:ea typeface="SimSun"/>
                          <a:cs typeface="Arial"/>
                        </a:rPr>
                        <a:t>56 Wadhalel</a:t>
                      </a:r>
                      <a:endParaRPr lang="en-US" sz="8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6183" marR="46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236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  <a:latin typeface="Times New Roman"/>
                          <a:ea typeface="SimSun"/>
                          <a:cs typeface="Arial"/>
                        </a:rPr>
                        <a:t>17 Malual Loch</a:t>
                      </a:r>
                      <a:endParaRPr lang="en-US" sz="8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6183" marR="46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3495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  <a:latin typeface="Times New Roman"/>
                          <a:ea typeface="SimSun"/>
                          <a:cs typeface="Arial"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6183" marR="46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  <a:latin typeface="Times New Roman"/>
                          <a:ea typeface="SimSun"/>
                          <a:cs typeface="Arial"/>
                        </a:rPr>
                        <a:t>57 Aturo</a:t>
                      </a:r>
                      <a:endParaRPr lang="en-US" sz="8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6183" marR="46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236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10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  <a:latin typeface="Times New Roman"/>
                          <a:ea typeface="SimSun"/>
                          <a:cs typeface="Arial"/>
                        </a:rPr>
                        <a:t>8 Malual West</a:t>
                      </a:r>
                      <a:endParaRPr lang="en-US" sz="8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6183" marR="46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  <a:latin typeface="Times New Roman"/>
                          <a:ea typeface="SimSun"/>
                          <a:cs typeface="Arial"/>
                        </a:rPr>
                        <a:t>18 Kakou</a:t>
                      </a:r>
                      <a:endParaRPr lang="en-US" sz="8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6183" marR="46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3495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  <a:latin typeface="Times New Roman"/>
                          <a:ea typeface="SimSun"/>
                          <a:cs typeface="Arial"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6183" marR="46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  <a:latin typeface="Times New Roman"/>
                          <a:ea typeface="SimSun"/>
                          <a:cs typeface="Arial"/>
                        </a:rPr>
                        <a:t>58 Bardogo</a:t>
                      </a:r>
                      <a:endParaRPr lang="en-US" sz="8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6183" marR="46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236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  <a:latin typeface="Times New Roman"/>
                          <a:ea typeface="SimSun"/>
                          <a:cs typeface="Arial"/>
                        </a:rPr>
                        <a:t>19 Lolkou</a:t>
                      </a:r>
                      <a:endParaRPr lang="en-US" sz="8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6183" marR="46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3495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  <a:latin typeface="Times New Roman"/>
                          <a:ea typeface="SimSun"/>
                          <a:cs typeface="Arial"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6183" marR="46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  <a:latin typeface="Times New Roman"/>
                          <a:ea typeface="SimSun"/>
                          <a:cs typeface="Arial"/>
                        </a:rPr>
                        <a:t>19 Wau Bai West</a:t>
                      </a:r>
                      <a:endParaRPr lang="en-US" sz="8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6183" marR="46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  <a:latin typeface="Times New Roman"/>
                          <a:ea typeface="SimSun"/>
                          <a:cs typeface="Arial"/>
                        </a:rPr>
                        <a:t>59 Lol-Thou </a:t>
                      </a:r>
                      <a:endParaRPr lang="en-US" sz="8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6183" marR="46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473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  <a:latin typeface="Times New Roman"/>
                          <a:ea typeface="SimSun"/>
                          <a:cs typeface="Arial"/>
                        </a:rPr>
                        <a:t>20 Mabior Nyang</a:t>
                      </a:r>
                      <a:endParaRPr lang="en-US" sz="8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6183" marR="46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3495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  <a:latin typeface="Times New Roman"/>
                          <a:ea typeface="SimSun"/>
                          <a:cs typeface="Arial"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6183" marR="46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  <a:latin typeface="Times New Roman"/>
                          <a:ea typeface="SimSun"/>
                          <a:cs typeface="Arial"/>
                        </a:rPr>
                        <a:t>60 Akoon</a:t>
                      </a:r>
                      <a:endParaRPr lang="en-US" sz="8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6183" marR="46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236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  <a:latin typeface="Times New Roman"/>
                          <a:ea typeface="SimSun"/>
                          <a:cs typeface="Arial"/>
                        </a:rPr>
                        <a:t>21 Majook Akok</a:t>
                      </a:r>
                      <a:endParaRPr lang="en-US" sz="8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6183" marR="46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3495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  <a:latin typeface="Times New Roman"/>
                          <a:ea typeface="SimSun"/>
                          <a:cs typeface="Arial"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6183" marR="46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  <a:latin typeface="Times New Roman"/>
                          <a:ea typeface="SimSun"/>
                          <a:cs typeface="Arial"/>
                        </a:rPr>
                        <a:t>61 War-Cuai </a:t>
                      </a:r>
                      <a:endParaRPr lang="en-US" sz="8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6183" marR="46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473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  <a:latin typeface="Times New Roman"/>
                          <a:ea typeface="SimSun"/>
                          <a:cs typeface="Arial"/>
                        </a:rPr>
                        <a:t>22 Mangar Aweit</a:t>
                      </a:r>
                      <a:endParaRPr lang="en-US" sz="8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6183" marR="46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3495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  <a:latin typeface="Times New Roman"/>
                          <a:ea typeface="SimSun"/>
                          <a:cs typeface="Arial"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6183" marR="46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  <a:latin typeface="Times New Roman"/>
                          <a:ea typeface="SimSun"/>
                          <a:cs typeface="Arial"/>
                        </a:rPr>
                        <a:t>62 Bulic </a:t>
                      </a:r>
                      <a:endParaRPr lang="en-US" sz="8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6183" marR="46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236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  <a:latin typeface="Times New Roman"/>
                          <a:ea typeface="SimSun"/>
                          <a:cs typeface="Arial"/>
                        </a:rPr>
                        <a:t>23 Mangar Bak</a:t>
                      </a:r>
                      <a:endParaRPr lang="en-US" sz="8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6183" marR="46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3495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  <a:latin typeface="Times New Roman"/>
                          <a:ea typeface="SimSun"/>
                          <a:cs typeface="Arial"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6183" marR="46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  <a:latin typeface="Times New Roman"/>
                          <a:ea typeface="SimSun"/>
                          <a:cs typeface="Arial"/>
                        </a:rPr>
                        <a:t>12 Raj</a:t>
                      </a:r>
                      <a:endParaRPr lang="en-US" sz="8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6183" marR="46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  <a:latin typeface="Times New Roman"/>
                          <a:ea typeface="SimSun"/>
                          <a:cs typeface="Arial"/>
                        </a:rPr>
                        <a:t>20 Uyu-juku</a:t>
                      </a:r>
                      <a:endParaRPr lang="en-US" sz="8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6183" marR="46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  <a:latin typeface="Times New Roman"/>
                          <a:ea typeface="SimSun"/>
                          <a:cs typeface="Arial"/>
                        </a:rPr>
                        <a:t>63 Khor silik</a:t>
                      </a:r>
                      <a:endParaRPr lang="en-US" sz="8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6183" marR="46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473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  <a:latin typeface="Times New Roman"/>
                          <a:ea typeface="SimSun"/>
                          <a:cs typeface="Arial"/>
                        </a:rPr>
                        <a:t>24 Mayom Angok</a:t>
                      </a:r>
                      <a:endParaRPr lang="en-US" sz="8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6183" marR="46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3495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  <a:latin typeface="Times New Roman"/>
                          <a:ea typeface="SimSun"/>
                          <a:cs typeface="Arial"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6183" marR="46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  <a:latin typeface="Times New Roman"/>
                          <a:ea typeface="SimSun"/>
                          <a:cs typeface="Arial"/>
                        </a:rPr>
                        <a:t>64 Gonyo</a:t>
                      </a:r>
                      <a:endParaRPr lang="en-US" sz="8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6183" marR="46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236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  <a:latin typeface="Times New Roman"/>
                          <a:ea typeface="SimSun"/>
                          <a:cs typeface="Arial"/>
                        </a:rPr>
                        <a:t>25 Nyiken</a:t>
                      </a:r>
                      <a:endParaRPr lang="en-US" sz="8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6183" marR="46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3495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Times New Roman"/>
                          <a:ea typeface="SimSun"/>
                          <a:cs typeface="Arial"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6183" marR="46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  <a:latin typeface="Times New Roman"/>
                          <a:ea typeface="SimSun"/>
                          <a:cs typeface="Arial"/>
                        </a:rPr>
                        <a:t>65 Billi </a:t>
                      </a:r>
                      <a:endParaRPr lang="en-US" sz="8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6183" marR="46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473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  <a:latin typeface="Times New Roman"/>
                          <a:ea typeface="SimSun"/>
                          <a:cs typeface="Arial"/>
                        </a:rPr>
                        <a:t>26 Panyic</a:t>
                      </a:r>
                      <a:endParaRPr lang="en-US" sz="8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6183" marR="46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3495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Times New Roman"/>
                          <a:ea typeface="SimSun"/>
                          <a:cs typeface="Arial"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6183" marR="46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  <a:latin typeface="Times New Roman"/>
                          <a:ea typeface="SimSun"/>
                          <a:cs typeface="Arial"/>
                        </a:rPr>
                        <a:t>66 Uyu-juku South</a:t>
                      </a:r>
                      <a:endParaRPr lang="en-US" sz="8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6183" marR="46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236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  <a:latin typeface="Times New Roman"/>
                          <a:ea typeface="SimSun"/>
                          <a:cs typeface="Arial"/>
                        </a:rPr>
                        <a:t>27 Warthou</a:t>
                      </a:r>
                      <a:endParaRPr lang="en-US" sz="8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6183" marR="46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3495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Times New Roman"/>
                          <a:ea typeface="SimSun"/>
                          <a:cs typeface="Arial"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6183" marR="46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12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  <a:latin typeface="Times New Roman"/>
                          <a:ea typeface="SimSun"/>
                          <a:cs typeface="Arial"/>
                        </a:rPr>
                        <a:t>13 Wau</a:t>
                      </a:r>
                      <a:endParaRPr lang="en-US" sz="8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6183" marR="46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  <a:latin typeface="Times New Roman"/>
                          <a:ea typeface="SimSun"/>
                          <a:cs typeface="Arial"/>
                        </a:rPr>
                        <a:t>21 Bagari</a:t>
                      </a:r>
                      <a:endParaRPr lang="en-US" sz="8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6183" marR="46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800">
                          <a:effectLst/>
                          <a:latin typeface="Times New Roman"/>
                          <a:ea typeface="SimSun"/>
                          <a:cs typeface="Arial"/>
                        </a:rPr>
                        <a:t>67 Ugali</a:t>
                      </a:r>
                      <a:endParaRPr lang="en-US" sz="8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6183" marR="46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236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10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  <a:latin typeface="Times New Roman"/>
                          <a:ea typeface="SimSun"/>
                          <a:cs typeface="Arial"/>
                        </a:rPr>
                        <a:t>6 Aweil South</a:t>
                      </a:r>
                      <a:endParaRPr lang="en-US" sz="8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6183" marR="46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5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  <a:latin typeface="Times New Roman"/>
                          <a:ea typeface="SimSun"/>
                          <a:cs typeface="Arial"/>
                        </a:rPr>
                        <a:t>9 Nyocawan</a:t>
                      </a:r>
                      <a:endParaRPr lang="en-US" sz="8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6183" marR="46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Times New Roman"/>
                          <a:ea typeface="SimSun"/>
                          <a:cs typeface="Arial"/>
                        </a:rPr>
                        <a:t>28 Mayom Lac</a:t>
                      </a:r>
                      <a:endParaRPr lang="en-US" sz="8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6183" marR="46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3495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  <a:latin typeface="Times New Roman"/>
                          <a:ea typeface="SimSun"/>
                          <a:cs typeface="Arial"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6183" marR="46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800">
                          <a:effectLst/>
                          <a:latin typeface="Times New Roman"/>
                          <a:ea typeface="SimSun"/>
                          <a:cs typeface="Arial"/>
                        </a:rPr>
                        <a:t>68 Bringi</a:t>
                      </a:r>
                      <a:endParaRPr lang="en-US" sz="8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6183" marR="46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473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Times New Roman"/>
                          <a:ea typeface="SimSun"/>
                          <a:cs typeface="Arial"/>
                        </a:rPr>
                        <a:t>29 Riang Maweel</a:t>
                      </a:r>
                      <a:endParaRPr lang="en-US" sz="8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6183" marR="46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3495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Times New Roman"/>
                          <a:ea typeface="SimSun"/>
                          <a:cs typeface="Arial"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6183" marR="46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800">
                          <a:effectLst/>
                          <a:latin typeface="Times New Roman"/>
                          <a:ea typeface="SimSun"/>
                          <a:cs typeface="Arial"/>
                        </a:rPr>
                        <a:t>69 Ngolebo B</a:t>
                      </a:r>
                      <a:endParaRPr lang="en-US" sz="8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6183" marR="46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236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Times New Roman"/>
                          <a:ea typeface="SimSun"/>
                          <a:cs typeface="Arial"/>
                        </a:rPr>
                        <a:t>30 Hong Wekdit</a:t>
                      </a:r>
                      <a:endParaRPr lang="en-US" sz="8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6183" marR="46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3495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Times New Roman"/>
                          <a:ea typeface="SimSun"/>
                          <a:cs typeface="Arial"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6183" marR="46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800">
                          <a:effectLst/>
                          <a:latin typeface="Times New Roman"/>
                          <a:ea typeface="SimSun"/>
                          <a:cs typeface="Arial"/>
                        </a:rPr>
                        <a:t>70 Natabu</a:t>
                      </a:r>
                      <a:endParaRPr lang="en-US" sz="8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6183" marR="46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236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  <a:latin typeface="Times New Roman"/>
                          <a:ea typeface="SimSun"/>
                          <a:cs typeface="Arial"/>
                        </a:rPr>
                        <a:t>31 Pagai</a:t>
                      </a:r>
                      <a:endParaRPr lang="en-US" sz="8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6183" marR="46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3495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Times New Roman"/>
                          <a:ea typeface="SimSun"/>
                          <a:cs typeface="Arial"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6183" marR="46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  <a:latin typeface="Times New Roman"/>
                          <a:ea typeface="SimSun"/>
                          <a:cs typeface="Arial"/>
                        </a:rPr>
                        <a:t>22 Besselia</a:t>
                      </a:r>
                      <a:endParaRPr lang="en-US" sz="8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6183" marR="46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  <a:latin typeface="Times New Roman"/>
                          <a:ea typeface="SimSun"/>
                          <a:cs typeface="Arial"/>
                        </a:rPr>
                        <a:t>71 Besselia</a:t>
                      </a:r>
                      <a:endParaRPr lang="en-US" sz="8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6183" marR="46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236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Times New Roman"/>
                          <a:ea typeface="SimSun"/>
                          <a:cs typeface="Arial"/>
                        </a:rPr>
                        <a:t>32 Malual Aduet</a:t>
                      </a:r>
                      <a:endParaRPr lang="en-US" sz="8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6183" marR="46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3495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Times New Roman"/>
                          <a:ea typeface="SimSun"/>
                          <a:cs typeface="Arial"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6183" marR="46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800">
                          <a:effectLst/>
                          <a:latin typeface="Times New Roman"/>
                          <a:ea typeface="SimSun"/>
                          <a:cs typeface="Arial"/>
                        </a:rPr>
                        <a:t>72 Gete</a:t>
                      </a:r>
                      <a:endParaRPr lang="en-US" sz="8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6183" marR="46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236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5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  <a:latin typeface="Times New Roman"/>
                          <a:ea typeface="SimSun"/>
                          <a:cs typeface="Arial"/>
                        </a:rPr>
                        <a:t>10 Wathmouck</a:t>
                      </a:r>
                      <a:endParaRPr lang="en-US" sz="8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6183" marR="46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Times New Roman"/>
                          <a:ea typeface="SimSun"/>
                          <a:cs typeface="Arial"/>
                        </a:rPr>
                        <a:t>33 Achuan</a:t>
                      </a:r>
                      <a:endParaRPr lang="en-US" sz="8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6183" marR="46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3495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  <a:latin typeface="Times New Roman"/>
                          <a:ea typeface="SimSun"/>
                          <a:cs typeface="Arial"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6183" marR="46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800">
                          <a:effectLst/>
                          <a:latin typeface="Times New Roman"/>
                          <a:ea typeface="SimSun"/>
                          <a:cs typeface="Arial"/>
                        </a:rPr>
                        <a:t>73 Rihan Fei</a:t>
                      </a:r>
                      <a:endParaRPr lang="en-US" sz="8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6183" marR="46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236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Times New Roman"/>
                          <a:ea typeface="SimSun"/>
                          <a:cs typeface="Arial"/>
                        </a:rPr>
                        <a:t>34 Majak Goi</a:t>
                      </a:r>
                      <a:endParaRPr lang="en-US" sz="8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6183" marR="46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3495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  <a:latin typeface="Times New Roman"/>
                          <a:ea typeface="SimSun"/>
                          <a:cs typeface="Arial"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6183" marR="46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800">
                          <a:effectLst/>
                          <a:latin typeface="Times New Roman"/>
                          <a:ea typeface="SimSun"/>
                          <a:cs typeface="Arial"/>
                        </a:rPr>
                        <a:t>74 Ngobolo</a:t>
                      </a:r>
                      <a:endParaRPr lang="en-US" sz="8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6183" marR="46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236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Times New Roman"/>
                          <a:ea typeface="SimSun"/>
                          <a:cs typeface="Arial"/>
                        </a:rPr>
                        <a:t>35 Nyocanoon</a:t>
                      </a:r>
                      <a:endParaRPr lang="en-US" sz="8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6183" marR="46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3495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  <a:latin typeface="Times New Roman"/>
                          <a:ea typeface="SimSun"/>
                          <a:cs typeface="Arial"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6183" marR="46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  <a:latin typeface="Times New Roman"/>
                          <a:ea typeface="SimSun"/>
                          <a:cs typeface="Arial"/>
                        </a:rPr>
                        <a:t>23 Bussere</a:t>
                      </a:r>
                      <a:endParaRPr lang="en-US" sz="8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6183" marR="46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  <a:latin typeface="Times New Roman"/>
                          <a:ea typeface="SimSun"/>
                          <a:cs typeface="Arial"/>
                        </a:rPr>
                        <a:t>75 Momoi</a:t>
                      </a:r>
                      <a:endParaRPr lang="en-US" sz="8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6183" marR="46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236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  <a:latin typeface="Times New Roman"/>
                          <a:ea typeface="SimSun"/>
                          <a:cs typeface="Arial"/>
                        </a:rPr>
                        <a:t>36Pan Adhot</a:t>
                      </a:r>
                      <a:endParaRPr lang="en-US" sz="8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6183" marR="46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3495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  <a:latin typeface="Times New Roman"/>
                          <a:ea typeface="SimSun"/>
                          <a:cs typeface="Arial"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6183" marR="46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  <a:latin typeface="Times New Roman"/>
                          <a:ea typeface="SimSun"/>
                          <a:cs typeface="Arial"/>
                        </a:rPr>
                        <a:t>76 Dukurongu</a:t>
                      </a:r>
                      <a:endParaRPr lang="en-US" sz="8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6183" marR="46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236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  <a:latin typeface="Times New Roman"/>
                          <a:ea typeface="SimSun"/>
                          <a:cs typeface="Arial"/>
                        </a:rPr>
                        <a:t>37 Unkier</a:t>
                      </a:r>
                      <a:endParaRPr lang="en-US" sz="8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6183" marR="46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3495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  <a:latin typeface="Times New Roman"/>
                          <a:ea typeface="SimSun"/>
                          <a:cs typeface="Arial"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6183" marR="46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  <a:latin typeface="Times New Roman"/>
                          <a:ea typeface="SimSun"/>
                          <a:cs typeface="Arial"/>
                        </a:rPr>
                        <a:t>77 Agok</a:t>
                      </a:r>
                      <a:endParaRPr lang="en-US" sz="8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6183" marR="46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2367">
                <a:tc rowSpan="3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  <a:latin typeface="Times New Roman"/>
                          <a:ea typeface="SimSun"/>
                          <a:cs typeface="Arial"/>
                        </a:rPr>
                        <a:t>Warrap</a:t>
                      </a:r>
                      <a:endParaRPr lang="en-US" sz="8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6183" marR="46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  <a:latin typeface="Times New Roman"/>
                          <a:ea typeface="SimSun"/>
                          <a:cs typeface="Arial"/>
                        </a:rPr>
                        <a:t>7 Gogrial East</a:t>
                      </a:r>
                      <a:endParaRPr lang="en-US" sz="8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6183" marR="46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  <a:latin typeface="Times New Roman"/>
                          <a:ea typeface="SimSun"/>
                          <a:cs typeface="Arial"/>
                        </a:rPr>
                        <a:t>11 Toch East</a:t>
                      </a:r>
                      <a:endParaRPr lang="en-US" sz="8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6183" marR="46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  <a:latin typeface="Times New Roman"/>
                          <a:ea typeface="SimSun"/>
                          <a:cs typeface="Arial"/>
                        </a:rPr>
                        <a:t>38 Ajogo </a:t>
                      </a:r>
                      <a:endParaRPr lang="en-US" sz="8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6183" marR="46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3495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  <a:latin typeface="Times New Roman"/>
                          <a:ea typeface="SimSun"/>
                          <a:cs typeface="Arial"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6183" marR="46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  <a:latin typeface="Times New Roman"/>
                          <a:ea typeface="SimSun"/>
                          <a:cs typeface="Arial"/>
                        </a:rPr>
                        <a:t>78 Ngoba</a:t>
                      </a:r>
                      <a:endParaRPr lang="en-US" sz="8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6183" marR="46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236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  <a:latin typeface="Times New Roman"/>
                          <a:ea typeface="SimSun"/>
                          <a:cs typeface="Arial"/>
                        </a:rPr>
                        <a:t>39 Rout</a:t>
                      </a:r>
                      <a:endParaRPr lang="en-US" sz="8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6183" marR="46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3495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  <a:latin typeface="Times New Roman"/>
                          <a:ea typeface="SimSun"/>
                          <a:cs typeface="Arial"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6183" marR="46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 b="1">
                          <a:effectLst/>
                          <a:latin typeface="Times New Roman"/>
                          <a:ea typeface="SimSun"/>
                          <a:cs typeface="Arial"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6183" marR="46183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  <a:latin typeface="Times New Roman"/>
                          <a:ea typeface="SimSun"/>
                          <a:cs typeface="Arial"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6183" marR="46183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  <a:latin typeface="Times New Roman"/>
                          <a:ea typeface="SimSun"/>
                          <a:cs typeface="Arial"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6183" marR="46183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23495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  <a:latin typeface="Times New Roman"/>
                          <a:ea typeface="SimSun"/>
                          <a:cs typeface="Arial"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6183" marR="46183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9236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  <a:latin typeface="Times New Roman"/>
                          <a:ea typeface="SimSun"/>
                          <a:cs typeface="Arial"/>
                        </a:rPr>
                        <a:t>40 Thoramoun</a:t>
                      </a:r>
                      <a:endParaRPr lang="en-US" sz="8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6183" marR="46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3495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  <a:latin typeface="Times New Roman"/>
                          <a:ea typeface="SimSun"/>
                          <a:cs typeface="Arial"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6183" marR="46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 b="1">
                          <a:effectLst/>
                          <a:latin typeface="Times New Roman"/>
                          <a:ea typeface="SimSun"/>
                          <a:cs typeface="Arial"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6183" marR="46183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  <a:latin typeface="Times New Roman"/>
                          <a:ea typeface="SimSun"/>
                          <a:cs typeface="Arial"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6183" marR="46183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  <a:latin typeface="Times New Roman"/>
                          <a:ea typeface="SimSun"/>
                          <a:cs typeface="Arial"/>
                        </a:rPr>
                        <a:t> </a:t>
                      </a:r>
                      <a:endParaRPr lang="en-US" sz="8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6183" marR="46183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23495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Times New Roman"/>
                          <a:ea typeface="SimSun"/>
                          <a:cs typeface="Arial"/>
                        </a:rPr>
                        <a:t> </a:t>
                      </a:r>
                      <a:endParaRPr lang="en-US" sz="800" dirty="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6183" marR="461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430778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>
            <a:off x="0" y="609600"/>
            <a:ext cx="9144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76200" y="108858"/>
            <a:ext cx="7315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r>
              <a:rPr lang="en-US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– Progress achieved – case of FAO’s re-alignment of geographical coverage</a:t>
            </a:r>
            <a:endParaRPr lang="en-US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63573435"/>
              </p:ext>
            </p:extLst>
          </p:nvPr>
        </p:nvGraphicFramePr>
        <p:xfrm>
          <a:off x="559526" y="1174137"/>
          <a:ext cx="8001001" cy="4083662"/>
        </p:xfrm>
        <a:graphic>
          <a:graphicData uri="http://schemas.openxmlformats.org/drawingml/2006/table">
            <a:tbl>
              <a:tblPr firstRow="1" firstCol="1" bandRow="1"/>
              <a:tblGrid>
                <a:gridCol w="1570336"/>
                <a:gridCol w="1307787"/>
                <a:gridCol w="1570336"/>
                <a:gridCol w="1571341"/>
                <a:gridCol w="1981201"/>
              </a:tblGrid>
              <a:tr h="161642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400" b="1">
                          <a:effectLst/>
                          <a:latin typeface="Times New Roman"/>
                          <a:ea typeface="Times New Roman"/>
                        </a:rPr>
                        <a:t>State</a:t>
                      </a:r>
                      <a:endParaRPr lang="en-US" sz="14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DF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400" b="1">
                          <a:effectLst/>
                          <a:latin typeface="Times New Roman"/>
                          <a:ea typeface="Times New Roman"/>
                        </a:rPr>
                        <a:t>County</a:t>
                      </a:r>
                      <a:endParaRPr lang="en-US" sz="14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DF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400" b="1">
                          <a:effectLst/>
                          <a:latin typeface="Times New Roman"/>
                          <a:ea typeface="Times New Roman"/>
                        </a:rPr>
                        <a:t>Payam</a:t>
                      </a:r>
                      <a:endParaRPr lang="en-US" sz="14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DF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400" b="1">
                          <a:effectLst/>
                          <a:latin typeface="Times New Roman"/>
                          <a:ea typeface="Times New Roman"/>
                        </a:rPr>
                        <a:t>Boma</a:t>
                      </a:r>
                      <a:endParaRPr lang="en-US" sz="14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DF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400" b="1" dirty="0">
                          <a:effectLst/>
                          <a:latin typeface="Times New Roman"/>
                          <a:ea typeface="Times New Roman"/>
                        </a:rPr>
                        <a:t>Potential synergy</a:t>
                      </a:r>
                      <a:endParaRPr lang="en-US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DFEC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400">
                          <a:effectLst/>
                          <a:latin typeface="Times New Roman"/>
                          <a:ea typeface="Times New Roman"/>
                        </a:rPr>
                        <a:t>Lakes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400">
                          <a:effectLst/>
                          <a:latin typeface="Times New Roman"/>
                          <a:ea typeface="Times New Roman"/>
                        </a:rPr>
                        <a:t>3 Rumbek East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400">
                          <a:effectLst/>
                          <a:latin typeface="Times New Roman"/>
                          <a:ea typeface="Times New Roman"/>
                        </a:rPr>
                        <a:t>4 Aduel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400">
                          <a:effectLst/>
                          <a:latin typeface="Times New Roman"/>
                          <a:ea typeface="Times New Roman"/>
                        </a:rPr>
                        <a:t>9 Aduel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400">
                          <a:effectLst/>
                          <a:latin typeface="Times New Roman"/>
                          <a:ea typeface="Times New Roman"/>
                        </a:rPr>
                        <a:t>UNIDO-APC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9157">
                <a:tc rowSpan="11">
                  <a:txBody>
                    <a:bodyPr/>
                    <a:lstStyle/>
                    <a:p>
                      <a:pPr marL="0" marR="0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Times New Roman"/>
                          <a:ea typeface="Times New Roman"/>
                        </a:rPr>
                        <a:t>Northern Bahr el Ghazal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11">
                  <a:txBody>
                    <a:bodyPr/>
                    <a:lstStyle/>
                    <a:p>
                      <a:pPr marL="0" marR="0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Times New Roman"/>
                          <a:ea typeface="Times New Roman"/>
                        </a:rPr>
                        <a:t>5 </a:t>
                      </a:r>
                      <a:r>
                        <a:rPr lang="en-GB" sz="1400" dirty="0" err="1">
                          <a:effectLst/>
                          <a:latin typeface="Times New Roman"/>
                          <a:ea typeface="Times New Roman"/>
                        </a:rPr>
                        <a:t>Aweil</a:t>
                      </a:r>
                      <a:r>
                        <a:rPr lang="en-GB" sz="1400" dirty="0">
                          <a:effectLst/>
                          <a:latin typeface="Times New Roman"/>
                          <a:ea typeface="Times New Roman"/>
                        </a:rPr>
                        <a:t> North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Times New Roman"/>
                          <a:ea typeface="Times New Roman"/>
                        </a:rPr>
                        <a:t>7 Malual North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Times New Roman"/>
                          <a:ea typeface="Times New Roman"/>
                        </a:rPr>
                        <a:t>16 Gok-Machar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Times New Roman"/>
                          <a:ea typeface="Times New Roman"/>
                        </a:rPr>
                        <a:t>UNIDO, UNOPS Lot 3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164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10">
                  <a:txBody>
                    <a:bodyPr/>
                    <a:lstStyle/>
                    <a:p>
                      <a:pPr marL="0" marR="0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Times New Roman"/>
                          <a:ea typeface="Times New Roman"/>
                        </a:rPr>
                        <a:t>8 Malual West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Times New Roman"/>
                          <a:ea typeface="Times New Roman"/>
                        </a:rPr>
                        <a:t>18 Kakou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Times New Roman"/>
                          <a:ea typeface="Times New Roman"/>
                        </a:rPr>
                        <a:t>UNOPS Lot 3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164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Times New Roman"/>
                          <a:ea typeface="Times New Roman"/>
                        </a:rPr>
                        <a:t>19 Lolkou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Times New Roman"/>
                          <a:ea typeface="Times New Roman"/>
                        </a:rPr>
                        <a:t>UNOPS Lot 3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164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Times New Roman"/>
                          <a:ea typeface="Times New Roman"/>
                        </a:rPr>
                        <a:t>20 Mabior Nyang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Times New Roman"/>
                          <a:ea typeface="Times New Roman"/>
                        </a:rPr>
                        <a:t>UNOPS Lot 3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Times New Roman"/>
                          <a:ea typeface="Times New Roman"/>
                        </a:rPr>
                        <a:t>21 Majook Akok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Times New Roman"/>
                          <a:ea typeface="Times New Roman"/>
                        </a:rPr>
                        <a:t>UNIDO, UNOPS Lot 3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164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Times New Roman"/>
                          <a:ea typeface="Times New Roman"/>
                        </a:rPr>
                        <a:t>22 Mangar Aweit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Times New Roman"/>
                          <a:ea typeface="Times New Roman"/>
                        </a:rPr>
                        <a:t>UNOPS Lot 3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164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Times New Roman"/>
                          <a:ea typeface="Times New Roman"/>
                        </a:rPr>
                        <a:t>23 Mangar Bak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Times New Roman"/>
                          <a:ea typeface="Times New Roman"/>
                        </a:rPr>
                        <a:t>UNOPS Lot 3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219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Times New Roman"/>
                          <a:ea typeface="Times New Roman"/>
                        </a:rPr>
                        <a:t>24 Mayom Angok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Times New Roman"/>
                          <a:ea typeface="Times New Roman"/>
                        </a:rPr>
                        <a:t>UNIDO, UNOPS Lot 3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164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Times New Roman"/>
                          <a:ea typeface="Times New Roman"/>
                        </a:rPr>
                        <a:t>25 Nyiken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Times New Roman"/>
                          <a:ea typeface="Times New Roman"/>
                        </a:rPr>
                        <a:t>UNOPS Lot 3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164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Times New Roman"/>
                          <a:ea typeface="Times New Roman"/>
                        </a:rPr>
                        <a:t>26 Panyic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Times New Roman"/>
                          <a:ea typeface="Times New Roman"/>
                        </a:rPr>
                        <a:t>UNOPS Lot 3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164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GB" sz="1400">
                          <a:effectLst/>
                          <a:latin typeface="Times New Roman"/>
                          <a:ea typeface="Times New Roman"/>
                        </a:rPr>
                        <a:t>27 Warthou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GB" sz="1400">
                          <a:effectLst/>
                          <a:latin typeface="Times New Roman"/>
                          <a:ea typeface="Times New Roman"/>
                        </a:rPr>
                        <a:t>UNOPS Lot 3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5628">
                <a:tc rowSpan="4">
                  <a:txBody>
                    <a:bodyPr/>
                    <a:lstStyle/>
                    <a:p>
                      <a:pPr marL="0" marR="0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Times New Roman"/>
                          <a:ea typeface="Times New Roman"/>
                        </a:rPr>
                        <a:t>Warrap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marL="0" marR="0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Times New Roman"/>
                          <a:ea typeface="Times New Roman"/>
                        </a:rPr>
                        <a:t>8 Gogrial West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marL="0" marR="0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Times New Roman"/>
                          <a:ea typeface="Times New Roman"/>
                        </a:rPr>
                        <a:t>12 Alek North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Times New Roman"/>
                          <a:ea typeface="Times New Roman"/>
                        </a:rPr>
                        <a:t>41 </a:t>
                      </a:r>
                      <a:r>
                        <a:rPr lang="en-GB" sz="1400" dirty="0" err="1">
                          <a:effectLst/>
                          <a:latin typeface="Times New Roman"/>
                          <a:ea typeface="Times New Roman"/>
                        </a:rPr>
                        <a:t>Adeer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Times New Roman"/>
                          <a:ea typeface="Times New Roman"/>
                        </a:rPr>
                        <a:t>UNIDO, UNOPS Lot 2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74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Times New Roman"/>
                          <a:ea typeface="Times New Roman"/>
                        </a:rPr>
                        <a:t>42 Makuak Pagong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Times New Roman"/>
                          <a:ea typeface="Times New Roman"/>
                        </a:rPr>
                        <a:t>UNIDO, UNOPS Lot 2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866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GB" sz="1400">
                          <a:effectLst/>
                          <a:latin typeface="Times New Roman"/>
                          <a:ea typeface="Times New Roman"/>
                        </a:rPr>
                        <a:t>43 Panliet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GB" sz="1400">
                          <a:effectLst/>
                          <a:latin typeface="Times New Roman"/>
                          <a:ea typeface="Times New Roman"/>
                        </a:rPr>
                        <a:t>UNIDO, UNOPS Lot 2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637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400">
                          <a:effectLst/>
                          <a:latin typeface="Times New Roman"/>
                          <a:ea typeface="Times New Roman"/>
                        </a:rPr>
                        <a:t>10 Twic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400">
                          <a:effectLst/>
                          <a:latin typeface="Times New Roman"/>
                          <a:ea typeface="Times New Roman"/>
                        </a:rPr>
                        <a:t>15 Turalei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400">
                          <a:effectLst/>
                          <a:latin typeface="Times New Roman"/>
                          <a:ea typeface="Times New Roman"/>
                        </a:rPr>
                        <a:t>52 Ayien Amuol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400">
                          <a:effectLst/>
                          <a:latin typeface="Times New Roman"/>
                          <a:ea typeface="Times New Roman"/>
                        </a:rPr>
                        <a:t>UNIDO, UNOPS Lot 2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7896">
                <a:tc rowSpan="2">
                  <a:txBody>
                    <a:bodyPr/>
                    <a:lstStyle/>
                    <a:p>
                      <a:pPr marL="0" marR="0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Times New Roman"/>
                          <a:ea typeface="Times New Roman"/>
                        </a:rPr>
                        <a:t>Western Bahr el Ghazal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Times New Roman"/>
                          <a:ea typeface="Times New Roman"/>
                        </a:rPr>
                        <a:t>11 Jur River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Times New Roman"/>
                          <a:ea typeface="Times New Roman"/>
                        </a:rPr>
                        <a:t>16 Kangi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Times New Roman"/>
                          <a:ea typeface="Times New Roman"/>
                        </a:rPr>
                        <a:t>54 Ajugo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Times New Roman"/>
                          <a:ea typeface="Times New Roman"/>
                        </a:rPr>
                        <a:t>UNIDO, UNOPS Lot 1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164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GB" sz="1400">
                          <a:effectLst/>
                          <a:latin typeface="Times New Roman"/>
                          <a:ea typeface="Times New Roman"/>
                        </a:rPr>
                        <a:t>17 Udici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GB" sz="1400">
                          <a:effectLst/>
                          <a:latin typeface="Times New Roman"/>
                          <a:ea typeface="Times New Roman"/>
                        </a:rPr>
                        <a:t>55 Achuol Guot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GB" sz="1400" dirty="0">
                          <a:effectLst/>
                          <a:latin typeface="Times New Roman"/>
                          <a:ea typeface="Times New Roman"/>
                        </a:rPr>
                        <a:t>UNIDO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045101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308</TotalTime>
  <Words>1213</Words>
  <Application>Microsoft Macintosh PowerPoint</Application>
  <PresentationFormat>On-screen Show (4:3)</PresentationFormat>
  <Paragraphs>317</Paragraphs>
  <Slides>12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FAO of the UN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EssombaBengono, Nehru (FAOSS)</dc:creator>
  <cp:lastModifiedBy>Angus Duncan Graham</cp:lastModifiedBy>
  <cp:revision>38</cp:revision>
  <dcterms:created xsi:type="dcterms:W3CDTF">2016-04-25T22:08:29Z</dcterms:created>
  <dcterms:modified xsi:type="dcterms:W3CDTF">2016-04-26T15:33:11Z</dcterms:modified>
</cp:coreProperties>
</file>