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0" r:id="rId3"/>
    <p:sldId id="261" r:id="rId4"/>
    <p:sldId id="262" r:id="rId5"/>
    <p:sldId id="264" r:id="rId6"/>
    <p:sldId id="263" r:id="rId7"/>
    <p:sldId id="265" r:id="rId8"/>
    <p:sldId id="267" r:id="rId9"/>
    <p:sldId id="268" r:id="rId10"/>
    <p:sldId id="269" r:id="rId11"/>
    <p:sldId id="266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1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2A3C1-E92A-44AA-9899-482D91D2944F}" type="datetimeFigureOut">
              <a:rPr lang="en-US" smtClean="0"/>
              <a:t>26/04/16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ACE67-1583-4B22-9A59-A0C287D3A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18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2ACE67-1583-4B22-9A59-A0C287D3A3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16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4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3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66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2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1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65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25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6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4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3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1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C294-5A1D-4A8D-A532-DEFC65DF0E40}" type="datetimeFigureOut">
              <a:rPr lang="en-US" smtClean="0"/>
              <a:t>26/04/16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C7626-ADFC-4041-A576-E80A0F1BF7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61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 Flag _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498" y="494943"/>
            <a:ext cx="1149350" cy="7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8792" y="503198"/>
            <a:ext cx="1488440" cy="74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1538748" y="1371600"/>
            <a:ext cx="6028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GB" sz="2000" i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GB" sz="20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QUARTERLY REVIEW MEETING</a:t>
            </a:r>
            <a:endParaRPr lang="en-US" sz="2000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20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GBEG RURAL DEVELOPMENT PROGRAMME</a:t>
            </a:r>
            <a:endParaRPr lang="en-US" sz="2000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28452" y="2133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funding by the European Union</a:t>
            </a:r>
            <a:endParaRPr lang="en-US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62000" y="2667000"/>
            <a:ext cx="7590504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ZEAT-BEAD / SORUDEV</a:t>
            </a:r>
            <a:b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Managers’ Coordination Meetings Report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40908" y="4876800"/>
            <a:ext cx="4041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1600" i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QRM, 26–28 April 2016, Grand Hotel, </a:t>
            </a:r>
            <a:r>
              <a:rPr lang="en-US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Aweil</a:t>
            </a:r>
            <a:endParaRPr lang="en-U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Box 28"/>
          <p:cNvSpPr txBox="1"/>
          <p:nvPr/>
        </p:nvSpPr>
        <p:spPr>
          <a:xfrm>
            <a:off x="3429000" y="685800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European Union / South Sudan 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Cooperation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 </a:t>
            </a:r>
            <a:endParaRPr lang="en-US" sz="1200" b="1">
              <a:effectLst/>
              <a:ea typeface="MS Mincho"/>
              <a:cs typeface="Arial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562600"/>
            <a:ext cx="5270500" cy="1463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470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100441" y="1066800"/>
            <a:ext cx="693420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Maintaining </a:t>
            </a:r>
            <a: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 </a:t>
            </a: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meetings </a:t>
            </a:r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to unavailability of 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PMs (they are </a:t>
            </a:r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 busy in their work so it is difficult for them to follow 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 of </a:t>
            </a:r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 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meetings)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project </a:t>
            </a:r>
            <a:r>
              <a:rPr lang="e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</a:t>
            </a: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lines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make it difficult for projects to easily work out common </a:t>
            </a:r>
            <a:r>
              <a:rPr lang="en-I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synergy (for example UNIDO &amp; FAO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Coordination vs implementation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: How (and where) to keep the right balance between implementing the project along the agreement signed with EU and a more and more demanding PMs Coordination Meeting?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88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Challenges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684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10885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The way forward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1485" y="1102072"/>
            <a:ext cx="7112726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idea of PMs Coordination Meetings was an excellent one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 a need to re-think 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idea of the PMs Coordination Meeting in the light of its first months of existence (in terms of membership, frequency, interaction with TA…) to improve its </a:t>
            </a:r>
            <a:r>
              <a:rPr lang="en-IN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effectivenes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efficiency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Some pending issues (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WFP rehabilitated roads be also taken into account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Focal persons, SORUDEV phasing out vs ZEAT-BEAD phasing in…)</a:t>
            </a:r>
            <a:r>
              <a:rPr lang="en-I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need to be addressed</a:t>
            </a:r>
            <a:endParaRPr lang="en-GB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5740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 Flag _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498" y="494943"/>
            <a:ext cx="1149350" cy="7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8792" y="503198"/>
            <a:ext cx="1488440" cy="74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 Box 28"/>
          <p:cNvSpPr txBox="1"/>
          <p:nvPr/>
        </p:nvSpPr>
        <p:spPr>
          <a:xfrm>
            <a:off x="3429000" y="685800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European Union / South Sudan 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Cooperation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 </a:t>
            </a:r>
            <a:endParaRPr lang="en-US" sz="1200" b="1">
              <a:effectLst/>
              <a:ea typeface="MS Mincho"/>
              <a:cs typeface="Arial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5378244"/>
            <a:ext cx="5270500" cy="1463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thank you graphics photo: Thank You image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0034" y="1828800"/>
            <a:ext cx="2798618" cy="279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9264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/>
          </p:cNvSpPr>
          <p:nvPr/>
        </p:nvSpPr>
        <p:spPr>
          <a:xfrm>
            <a:off x="2330244" y="2362200"/>
            <a:ext cx="4463844" cy="3048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  <a:defRPr/>
            </a:pPr>
            <a:r>
              <a:rPr lang="en-Z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Background</a:t>
            </a:r>
          </a:p>
          <a:p>
            <a:pPr>
              <a:buFont typeface="+mj-lt"/>
              <a:buAutoNum type="arabicPeriod"/>
              <a:defRPr/>
            </a:pPr>
            <a:r>
              <a:rPr lang="en-Z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Progress achieved</a:t>
            </a:r>
          </a:p>
          <a:p>
            <a:pPr>
              <a:buFont typeface="+mj-lt"/>
              <a:buAutoNum type="arabicPeriod"/>
              <a:defRPr/>
            </a:pPr>
            <a:r>
              <a:rPr lang="en-Z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Challenges</a:t>
            </a:r>
          </a:p>
          <a:p>
            <a:pPr>
              <a:buFont typeface="+mj-lt"/>
              <a:buAutoNum type="arabicPeriod"/>
              <a:defRPr/>
            </a:pPr>
            <a:r>
              <a:rPr lang="en-Z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ZA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way forward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04104" y="1295400"/>
            <a:ext cx="4911216" cy="707886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ZA" sz="4000" u="sng" dirty="0">
                <a:solidFill>
                  <a:schemeClr val="tx1"/>
                </a:solidFill>
                <a:latin typeface="Calibri" panose="020F0502020204030204" pitchFamily="34" charset="0"/>
              </a:rPr>
              <a:t>Presentation </a:t>
            </a:r>
            <a:r>
              <a:rPr lang="en-ZA" sz="40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Outline</a:t>
            </a:r>
            <a:endParaRPr lang="en-US" sz="4000" u="sng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15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108858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1 - Background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838200"/>
            <a:ext cx="4660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November 2015,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Amarula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Lodge,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3504" y="1447800"/>
            <a:ext cx="69342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called a meeting with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FAO, GIZ, UNIDO,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HARD, NRC and TA. </a:t>
            </a:r>
          </a:p>
          <a:p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appeared that there was a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for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closer coordination between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Project Managers (PMs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), and i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t was agreed: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A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formal monthly meeting of PMs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will be instituted 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UNOPS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feeder roads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should guide geographical coverage of projects in the field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FAO, UNIDO, GIZ and UNOPS will collaborate to prepare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 common integrated work plan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listing common or related activities,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allocated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resources, and their geo-referenced locations at </a:t>
            </a:r>
            <a:r>
              <a:rPr lang="en-GB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boma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level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Each of the partners will communicate their nominated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focal points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at State and County levels and those of government counterparts and local authorities, and an integrated list will be prepared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0032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10885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838200"/>
            <a:ext cx="4660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 December 2015,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Amarula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Lodge,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3504" y="1447800"/>
            <a:ext cx="6934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FAO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GIZ, UNIDO,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HARD, NRC and AFOD held the first PMs Meeting.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everal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decisions were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taken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: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 shall be called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and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organised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first Tuesday of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month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Venue of meeting shall be on rotational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basis and projects take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responsibility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their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meeting shall begin with review of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decisions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made in previous meeting and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progress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made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 previous meeting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Draft outline of </a:t>
            </a:r>
            <a:r>
              <a:rPr lang="en-IN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was agreed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upon, for synergies to be promoted among partners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01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2000" y="838200"/>
            <a:ext cx="4660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09 February 2016, GIZ-AMTIP Office, </a:t>
            </a:r>
            <a:r>
              <a:rPr 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3504" y="1447800"/>
            <a:ext cx="69342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GIZ, UNOPS, FAO, UNIDO, AFOD and HARD 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held the second PMs Meeting</a:t>
            </a:r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:</a:t>
            </a: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outline of the </a:t>
            </a:r>
            <a:r>
              <a:rPr lang="en-IN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structure was finalised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the organizations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confirmed their willingness to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 of synergy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each other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develop them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was agreed that a form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collect </a:t>
            </a:r>
            <a:r>
              <a:rPr lang="en-IN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boma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from </a:t>
            </a: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ZEAT-BEAD and SORUDEV partners will be finalised and circulated, before a Z-B/SORUDEV Coordination Workshop can be called to draw a common geographical coverage and clearly identify areas of synergy in the field</a:t>
            </a:r>
            <a:endParaRPr lang="en-GB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457200" indent="-457200">
              <a:spcBef>
                <a:spcPts val="300"/>
              </a:spcBef>
              <a:buFont typeface="+mj-lt"/>
              <a:buAutoNum type="arabicPeriod"/>
            </a:pPr>
            <a:r>
              <a:rPr lang="en-IN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issues came up: (a) Should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SORUDEV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partners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MoU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with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ZEAT-BEAD partners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not, owing to the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 in the lifespan of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 two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programmes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and (b) Whether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partner should have a focal person or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 focal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persons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identified for ZEAT-BEAD according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sector?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885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4810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286000" y="1219200"/>
            <a:ext cx="4572000" cy="45520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GB" sz="1400" u="sng" dirty="0" smtClean="0">
                <a:latin typeface="Times New Roman"/>
                <a:ea typeface="SimSun"/>
                <a:cs typeface="Arial"/>
              </a:rPr>
              <a:t>Structure </a:t>
            </a:r>
            <a:r>
              <a:rPr lang="en-GB" sz="1400" u="sng" dirty="0">
                <a:latin typeface="Times New Roman"/>
                <a:ea typeface="SimSun"/>
                <a:cs typeface="Arial"/>
              </a:rPr>
              <a:t>of a Memorandum of Understanding (</a:t>
            </a:r>
            <a:r>
              <a:rPr lang="en-GB" sz="1400" u="sng" dirty="0" err="1">
                <a:latin typeface="Times New Roman"/>
                <a:ea typeface="SimSun"/>
                <a:cs typeface="Arial"/>
              </a:rPr>
              <a:t>MoU</a:t>
            </a:r>
            <a:r>
              <a:rPr lang="en-GB" sz="1400" u="sng" dirty="0">
                <a:latin typeface="Times New Roman"/>
                <a:ea typeface="SimSun"/>
                <a:cs typeface="Arial"/>
              </a:rPr>
              <a:t>) endorsed by the </a:t>
            </a:r>
            <a:r>
              <a:rPr lang="en-GB" sz="1400" u="sng" dirty="0" smtClean="0">
                <a:latin typeface="Times New Roman"/>
                <a:ea typeface="SimSun"/>
                <a:cs typeface="Arial"/>
              </a:rPr>
              <a:t>PMs Coordination Meeting of 09.02.2016</a:t>
            </a:r>
          </a:p>
          <a:p>
            <a:pPr>
              <a:lnSpc>
                <a:spcPct val="115000"/>
              </a:lnSpc>
            </a:pP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 smtClean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b="1" dirty="0" smtClean="0">
                <a:latin typeface="Times New Roman"/>
                <a:ea typeface="SimSun"/>
                <a:cs typeface="Arial"/>
              </a:rPr>
              <a:t>Preamble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b="1" dirty="0">
                <a:latin typeface="Times New Roman"/>
                <a:ea typeface="SimSun"/>
                <a:cs typeface="Arial"/>
              </a:rPr>
              <a:t>Areas of </a:t>
            </a:r>
            <a:r>
              <a:rPr lang="en-GB" sz="1400" b="1" dirty="0" smtClean="0">
                <a:latin typeface="Times New Roman"/>
                <a:ea typeface="SimSun"/>
                <a:cs typeface="Arial"/>
              </a:rPr>
              <a:t> coordination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Extension services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development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Rural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finance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Value chains for rural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development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Coordinated communication with Government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authorities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Harmonized communication with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beneficiaries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b="1" dirty="0">
                <a:latin typeface="Times New Roman"/>
                <a:ea typeface="SimSun"/>
                <a:cs typeface="Arial"/>
              </a:rPr>
              <a:t>Outputs of </a:t>
            </a:r>
            <a:r>
              <a:rPr lang="en-GB" sz="1400" b="1" dirty="0" smtClean="0">
                <a:latin typeface="Times New Roman"/>
                <a:ea typeface="SimSun"/>
                <a:cs typeface="Arial"/>
              </a:rPr>
              <a:t>coordination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Harmonized approach for areas of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interest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Common work plan for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activities </a:t>
            </a:r>
            <a:r>
              <a:rPr lang="en-GB" sz="1400" dirty="0">
                <a:latin typeface="Times New Roman"/>
                <a:ea typeface="SimSun"/>
                <a:cs typeface="Arial"/>
              </a:rPr>
              <a:t>coordination 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Sharing information on investment on coordinated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activities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Times New Roman"/>
                <a:ea typeface="SimSun"/>
                <a:cs typeface="Arial"/>
              </a:rPr>
              <a:t>A map of </a:t>
            </a:r>
            <a:r>
              <a:rPr lang="en-GB" sz="1400" dirty="0" smtClean="0">
                <a:latin typeface="Times New Roman"/>
                <a:ea typeface="SimSun"/>
                <a:cs typeface="Arial"/>
              </a:rPr>
              <a:t>coordinated activities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latin typeface="Times New Roman"/>
              <a:ea typeface="SimSun"/>
              <a:cs typeface="Arial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sz="1400" b="1" dirty="0" smtClean="0">
                <a:latin typeface="Times New Roman"/>
                <a:ea typeface="SimSun"/>
                <a:cs typeface="Arial"/>
              </a:rPr>
              <a:t>Coordination </a:t>
            </a:r>
            <a:r>
              <a:rPr lang="en-GB" sz="1400" b="1" dirty="0">
                <a:latin typeface="Times New Roman"/>
                <a:ea typeface="SimSun"/>
                <a:cs typeface="Arial"/>
              </a:rPr>
              <a:t>functions and </a:t>
            </a:r>
            <a:r>
              <a:rPr lang="en-GB" sz="1400" b="1" dirty="0" smtClean="0">
                <a:latin typeface="Times New Roman"/>
                <a:ea typeface="SimSun"/>
                <a:cs typeface="Arial"/>
              </a:rPr>
              <a:t>operations</a:t>
            </a:r>
            <a:r>
              <a:rPr lang="en-GB" sz="1400" dirty="0">
                <a:latin typeface="Times New Roman"/>
                <a:ea typeface="SimSun"/>
                <a:cs typeface="Arial"/>
              </a:rPr>
              <a:t> </a:t>
            </a:r>
            <a:endParaRPr lang="en-US" sz="1400" dirty="0">
              <a:effectLst/>
              <a:latin typeface="Times New Roman"/>
              <a:ea typeface="SimSun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885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749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10885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 achieved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375694"/>
              </p:ext>
            </p:extLst>
          </p:nvPr>
        </p:nvGraphicFramePr>
        <p:xfrm>
          <a:off x="685800" y="762000"/>
          <a:ext cx="7772400" cy="5334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74395"/>
                <a:gridCol w="2914650"/>
                <a:gridCol w="39833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lang="en-US" sz="2000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</a:t>
                      </a:r>
                      <a:endParaRPr lang="en-US" sz="2000" baseline="30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Subject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Achievement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Monthly PM meeting instituted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DONE </a:t>
                      </a:r>
                      <a:endParaRPr 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Times New Roman"/>
                        </a:rPr>
                        <a:t>UNOPS feeder roads guide geographical coverage of projects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Using UNOPS and UNIDO infrastructure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plan h</a:t>
                      </a: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 enabled re-alignment of coverage area (case of FAO)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. </a:t>
                      </a:r>
                      <a:r>
                        <a:rPr lang="en-US" sz="2000" i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Issue</a:t>
                      </a:r>
                      <a:r>
                        <a:rPr lang="en-US" sz="20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should WFP rehabilitated roads be also taken into account</a:t>
                      </a:r>
                      <a:r>
                        <a:rPr lang="en-US" sz="20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 </a:t>
                      </a:r>
                      <a:endParaRPr lang="en-US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Calibri"/>
                          <a:cs typeface="Times New Roman"/>
                        </a:rPr>
                        <a:t>A common integrated work plan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 model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MOU is in place (UNIDO-GIZ signed?)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 database of geo-referenced </a:t>
                      </a:r>
                      <a:r>
                        <a:rPr lang="en-US" sz="20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boma</a:t>
                      </a:r>
                      <a:r>
                        <a:rPr lang="en-U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is in progress.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Focal points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Issues</a:t>
                      </a:r>
                      <a:r>
                        <a:rPr lang="en-US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At what</a:t>
                      </a:r>
                      <a:r>
                        <a:rPr lang="en-US" sz="20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level</a:t>
                      </a:r>
                      <a:r>
                        <a:rPr lang="en-US" sz="2000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 </a:t>
                      </a:r>
                      <a:endParaRPr lang="en-US" sz="2000" i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Common focal points</a:t>
                      </a:r>
                      <a:r>
                        <a:rPr lang="en-US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</a:t>
                      </a:r>
                      <a:endParaRPr lang="en-US" sz="2000" i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000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108858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 achieved – case of FAO’s re-alignment of geographical coverage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385477"/>
              </p:ext>
            </p:extLst>
          </p:nvPr>
        </p:nvGraphicFramePr>
        <p:xfrm>
          <a:off x="1104900" y="899576"/>
          <a:ext cx="7277100" cy="5501224"/>
        </p:xfrm>
        <a:graphic>
          <a:graphicData uri="http://schemas.openxmlformats.org/drawingml/2006/table">
            <a:tbl>
              <a:tblPr firstRow="1" firstCol="1" bandRow="1"/>
              <a:tblGrid>
                <a:gridCol w="780699"/>
                <a:gridCol w="736776"/>
                <a:gridCol w="780699"/>
                <a:gridCol w="1092726"/>
                <a:gridCol w="473868"/>
                <a:gridCol w="657430"/>
                <a:gridCol w="725913"/>
                <a:gridCol w="785895"/>
                <a:gridCol w="1243094"/>
              </a:tblGrid>
              <a:tr h="9236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State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County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Payam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Boma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State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County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Payam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Boma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</a:tr>
              <a:tr h="92367">
                <a:tc rowSpan="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Lakes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 Rumbek Centre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 Amongpiny</a:t>
                      </a:r>
                      <a:b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</a:b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Cuiadukani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 Adol Manyiel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1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Warrap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8 Gogrial West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12 Alek North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41Adeer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 Meen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42 Makuak Pagong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 Atok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43 Panliet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 Mopeer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9 Tonj North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13 Akop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44 Akob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 Wulu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 Bahr Gel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 Makoor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45 Bundiir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 Kilo Saba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46 Athieng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 Bahr Gel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47 Pual Maguen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 Wulu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8 Tonjo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14 Awuul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48 Aporlang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 Rumbek East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 Aduel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9 Aduel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49 Ageeny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rowSpan="28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Northern Bahr</a:t>
                      </a:r>
                      <a:b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</a:b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el Ghazal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 Aweil East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 Madhol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10 Amarjal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50 Pagakdit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11 Amoth Akok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51 Launoi Boma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12 Dokul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10 Twic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15 Turalei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52 Ayien Amuol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13 Majok Yinthiou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53 Tongliet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 Yargot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14 Halbul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Western Bahr</a:t>
                      </a:r>
                      <a:b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</a:b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el Ghazal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11 Jur River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16 Kangi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54 Ajugo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15 Makuac Akuel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17 Udici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55 Achuol Guot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 Aweil North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 Malual North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16 Gok-Machar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18 Wadhalelo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56 Wadhalel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17 Malual Loch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57 Aturo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8 Malual West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18 Kakou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58 Bardogo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19 Lolkou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19 Wau Bai West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59 Lol-Thou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20 Mabior Nyang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60 Akoon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21 Majook Akok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61 War-Cuai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22 Mangar Aweit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62 Bulic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23 Mangar Bak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12 Raj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20 Uyu-juku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63 Khor silik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24 Mayom Angok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64 Gonyo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25 Nyiken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65 Billi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26 Panyic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66 Uyu-juku South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27 Warthou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13 Wau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21 Bagari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67 Ugali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 Aweil South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9 Nyocawan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28 Mayom Lac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68 Bringi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29 Riang Maweel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69 Ngolebo B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30 Hong Wekdit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70 Natabu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31 Pagai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22 Besselia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71 Besselia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32 Malual Aduet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72 Gete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10 Wathmouck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33 Achuan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73 Rihan Fei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34 Majak Goi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74 Ngobolo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35 Nyocanoon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23 Bussere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75 Momoi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36Pan Adhot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76 Dukurongu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37 Unkier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77 Agok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Warrap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 Gogrial East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11 Toch East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38 Ajogo 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78 Ngoba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39 Rout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23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40 Thoramoun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3495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Times New Roman"/>
                          <a:ea typeface="SimSun"/>
                          <a:cs typeface="Arial"/>
                        </a:rPr>
                        <a:t> </a:t>
                      </a:r>
                      <a:endParaRPr lang="en-US" sz="8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46183" marR="4618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077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6096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108858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Progress achieved – case of FAO’s re-alignment of geographical coverage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573435"/>
              </p:ext>
            </p:extLst>
          </p:nvPr>
        </p:nvGraphicFramePr>
        <p:xfrm>
          <a:off x="559526" y="1174137"/>
          <a:ext cx="8001001" cy="4083662"/>
        </p:xfrm>
        <a:graphic>
          <a:graphicData uri="http://schemas.openxmlformats.org/drawingml/2006/table">
            <a:tbl>
              <a:tblPr firstRow="1" firstCol="1" bandRow="1"/>
              <a:tblGrid>
                <a:gridCol w="1570336"/>
                <a:gridCol w="1307787"/>
                <a:gridCol w="1570336"/>
                <a:gridCol w="1571341"/>
                <a:gridCol w="1981201"/>
              </a:tblGrid>
              <a:tr h="1616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>
                          <a:effectLst/>
                          <a:latin typeface="Times New Roman"/>
                          <a:ea typeface="Times New Roman"/>
                        </a:rPr>
                        <a:t>State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>
                          <a:effectLst/>
                          <a:latin typeface="Times New Roman"/>
                          <a:ea typeface="Times New Roman"/>
                        </a:rPr>
                        <a:t>County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>
                          <a:effectLst/>
                          <a:latin typeface="Times New Roman"/>
                          <a:ea typeface="Times New Roman"/>
                        </a:rPr>
                        <a:t>Payam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>
                          <a:effectLst/>
                          <a:latin typeface="Times New Roman"/>
                          <a:ea typeface="Times New Roman"/>
                        </a:rPr>
                        <a:t>Boma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>
                          <a:effectLst/>
                          <a:latin typeface="Times New Roman"/>
                          <a:ea typeface="Times New Roman"/>
                        </a:rPr>
                        <a:t>Potential synergy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Lakes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3 Rumbek East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4 Aduel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9 Aduel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UNIDO-APC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157">
                <a:tc rowSpan="11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Northern Bahr el Ghazal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/>
                          <a:ea typeface="Times New Roman"/>
                        </a:rPr>
                        <a:t>5 </a:t>
                      </a:r>
                      <a:r>
                        <a:rPr lang="en-GB" sz="1400" dirty="0" err="1">
                          <a:effectLst/>
                          <a:latin typeface="Times New Roman"/>
                          <a:ea typeface="Times New Roman"/>
                        </a:rPr>
                        <a:t>Aweil</a:t>
                      </a:r>
                      <a:r>
                        <a:rPr lang="en-GB" sz="1400" dirty="0">
                          <a:effectLst/>
                          <a:latin typeface="Times New Roman"/>
                          <a:ea typeface="Times New Roman"/>
                        </a:rPr>
                        <a:t> North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7 Malual North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16 Gok-Machar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8 Malual West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18 Kakou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19 Lolkou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20 Mabior Nyang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21 Majook Akok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22 Mangar Aweit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23 Mangar Bak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24 Mayom Angok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25 Nyiken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26 Panyic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27 Warthou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UNOPS Lot 3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628">
                <a:tc rowSpan="4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Warrap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8 Gogrial West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12 Alek North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Times New Roman"/>
                          <a:ea typeface="Times New Roman"/>
                        </a:rPr>
                        <a:t>41 </a:t>
                      </a:r>
                      <a:r>
                        <a:rPr lang="en-GB" sz="1400" dirty="0" err="1">
                          <a:effectLst/>
                          <a:latin typeface="Times New Roman"/>
                          <a:ea typeface="Times New Roman"/>
                        </a:rPr>
                        <a:t>Adeer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2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42 Makuak Pagong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2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43 Panliet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2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10 Twic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15 Turalei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52 Ayien Amuol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2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6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Western Bahr el Ghazal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11 Jur River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16 Kangi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54 Ajugo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UNIDO, UNOPS Lot 1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17 Udici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>
                          <a:effectLst/>
                          <a:latin typeface="Times New Roman"/>
                          <a:ea typeface="Times New Roman"/>
                        </a:rPr>
                        <a:t>55 Achuol Guot</a:t>
                      </a:r>
                      <a:endParaRPr lang="en-U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  <a:latin typeface="Times New Roman"/>
                          <a:ea typeface="Times New Roman"/>
                        </a:rPr>
                        <a:t>UNIDO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510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1213</Words>
  <Application>Microsoft Macintosh PowerPoint</Application>
  <PresentationFormat>On-screen Show (4:3)</PresentationFormat>
  <Paragraphs>317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EssombaBengono, Nehru (FAOSS)</dc:creator>
  <cp:lastModifiedBy>Angus Duncan Graham</cp:lastModifiedBy>
  <cp:revision>38</cp:revision>
  <dcterms:created xsi:type="dcterms:W3CDTF">2016-04-25T22:08:29Z</dcterms:created>
  <dcterms:modified xsi:type="dcterms:W3CDTF">2016-04-26T15:33:11Z</dcterms:modified>
</cp:coreProperties>
</file>