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59" r:id="rId5"/>
    <p:sldId id="268" r:id="rId6"/>
    <p:sldId id="260" r:id="rId7"/>
    <p:sldId id="270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7E47FD-3AC0-4BA2-9E58-AE1EA088522B}">
          <p14:sldIdLst>
            <p14:sldId id="256"/>
            <p14:sldId id="266"/>
            <p14:sldId id="267"/>
            <p14:sldId id="259"/>
            <p14:sldId id="268"/>
            <p14:sldId id="260"/>
            <p14:sldId id="270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0AE21-F000-4239-9B70-ADF32427ADD8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6039E9D-961A-4A1B-94CA-AD4879D01DAE}">
      <dgm:prSet phldrT="[Text]" custT="1"/>
      <dgm:spPr/>
      <dgm:t>
        <a:bodyPr/>
        <a:lstStyle/>
        <a:p>
          <a:r>
            <a:rPr lang="en-US" sz="1200" dirty="0" smtClean="0"/>
            <a:t>Formal financial Institution</a:t>
          </a:r>
          <a:endParaRPr lang="en-GB" sz="1200" dirty="0"/>
        </a:p>
      </dgm:t>
    </dgm:pt>
    <dgm:pt modelId="{1A9BCDBE-7910-44D0-B507-90FDCE394007}" type="parTrans" cxnId="{3881906F-CA3F-4692-8B5A-137D04A45265}">
      <dgm:prSet/>
      <dgm:spPr/>
      <dgm:t>
        <a:bodyPr/>
        <a:lstStyle/>
        <a:p>
          <a:endParaRPr lang="en-GB"/>
        </a:p>
      </dgm:t>
    </dgm:pt>
    <dgm:pt modelId="{0B4EB13B-4FDA-4284-9094-235FD2342CF5}" type="sibTrans" cxnId="{3881906F-CA3F-4692-8B5A-137D04A45265}">
      <dgm:prSet/>
      <dgm:spPr/>
      <dgm:t>
        <a:bodyPr/>
        <a:lstStyle/>
        <a:p>
          <a:endParaRPr lang="en-GB"/>
        </a:p>
      </dgm:t>
    </dgm:pt>
    <dgm:pt modelId="{D6C78956-A643-48D8-BEF5-371A086DE09E}">
      <dgm:prSet phldrT="[Text]" custT="1"/>
      <dgm:spPr/>
      <dgm:t>
        <a:bodyPr/>
        <a:lstStyle/>
        <a:p>
          <a:r>
            <a:rPr lang="en-US" sz="1100" dirty="0" smtClean="0"/>
            <a:t>Cooperative financial Institutions</a:t>
          </a:r>
          <a:endParaRPr lang="en-GB" sz="1100" dirty="0"/>
        </a:p>
      </dgm:t>
    </dgm:pt>
    <dgm:pt modelId="{B8415ED7-2687-4AAC-BA59-FC014B22CCD9}" type="parTrans" cxnId="{BEAEC700-84D6-4992-8DB9-DC9B5A69CB31}">
      <dgm:prSet/>
      <dgm:spPr/>
      <dgm:t>
        <a:bodyPr/>
        <a:lstStyle/>
        <a:p>
          <a:endParaRPr lang="en-GB"/>
        </a:p>
      </dgm:t>
    </dgm:pt>
    <dgm:pt modelId="{9C33CEC1-AA53-448C-8AD5-079BE4B0306A}" type="sibTrans" cxnId="{BEAEC700-84D6-4992-8DB9-DC9B5A69CB31}">
      <dgm:prSet custT="1"/>
      <dgm:spPr/>
      <dgm:t>
        <a:bodyPr/>
        <a:lstStyle/>
        <a:p>
          <a:r>
            <a:rPr lang="en-US" sz="1200" dirty="0" smtClean="0"/>
            <a:t>Traditional providers of micro finance</a:t>
          </a:r>
          <a:endParaRPr lang="en-GB" sz="1200" dirty="0"/>
        </a:p>
      </dgm:t>
    </dgm:pt>
    <dgm:pt modelId="{F7A78672-1A6F-4880-AEA5-B61392CF48E8}">
      <dgm:prSet phldrT="[Text]" custT="1"/>
      <dgm:spPr/>
      <dgm:t>
        <a:bodyPr/>
        <a:lstStyle/>
        <a:p>
          <a:r>
            <a:rPr lang="en-US" sz="1200" dirty="0" smtClean="0"/>
            <a:t>Community – based financial organizations</a:t>
          </a:r>
          <a:endParaRPr lang="en-GB" sz="1200" dirty="0"/>
        </a:p>
      </dgm:t>
    </dgm:pt>
    <dgm:pt modelId="{2666C782-C14C-4F0F-BEDB-F8BFFCDFF12B}" type="parTrans" cxnId="{63792F6D-432D-4802-B246-75759B1882CF}">
      <dgm:prSet/>
      <dgm:spPr/>
      <dgm:t>
        <a:bodyPr/>
        <a:lstStyle/>
        <a:p>
          <a:endParaRPr lang="en-GB"/>
        </a:p>
      </dgm:t>
    </dgm:pt>
    <dgm:pt modelId="{B6F5CB2E-C7D1-4597-A723-D0DA508C210F}" type="sibTrans" cxnId="{63792F6D-432D-4802-B246-75759B1882CF}">
      <dgm:prSet custT="1"/>
      <dgm:spPr/>
      <dgm:t>
        <a:bodyPr/>
        <a:lstStyle/>
        <a:p>
          <a:r>
            <a:rPr lang="en-US" sz="1200" dirty="0" smtClean="0"/>
            <a:t>Traditional providers of micro finance services</a:t>
          </a:r>
          <a:endParaRPr lang="en-GB" sz="1200" dirty="0"/>
        </a:p>
      </dgm:t>
    </dgm:pt>
    <dgm:pt modelId="{3C6E3693-A81C-48F9-B3FE-0AF42E966A3D}" type="pres">
      <dgm:prSet presAssocID="{6090AE21-F000-4239-9B70-ADF32427ADD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120A29A2-1191-4122-9CD2-A9BDAC0DB0DB}" type="pres">
      <dgm:prSet presAssocID="{36039E9D-961A-4A1B-94CA-AD4879D01DAE}" presName="composite" presStyleCnt="0"/>
      <dgm:spPr/>
    </dgm:pt>
    <dgm:pt modelId="{AD36B311-7C5B-4611-A1A1-62C44BB34B29}" type="pres">
      <dgm:prSet presAssocID="{36039E9D-961A-4A1B-94CA-AD4879D01DAE}" presName="Parent1" presStyleLbl="node1" presStyleIdx="0" presStyleCnt="6" custScaleX="156388" custLinFactNeighborX="13243" custLinFactNeighborY="61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90045E-6360-44BF-A05F-215B77F1FB8A}" type="pres">
      <dgm:prSet presAssocID="{36039E9D-961A-4A1B-94CA-AD4879D01DAE}" presName="Childtext1" presStyleLbl="revTx" presStyleIdx="0" presStyleCnt="3" custLinFactNeighborX="6696" custLinFactNeighborY="172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2416F2-5963-449C-AFE2-33E0A1141E72}" type="pres">
      <dgm:prSet presAssocID="{36039E9D-961A-4A1B-94CA-AD4879D01DAE}" presName="BalanceSpacing" presStyleCnt="0"/>
      <dgm:spPr/>
    </dgm:pt>
    <dgm:pt modelId="{F042D504-95E8-4DDD-89BB-571D26419754}" type="pres">
      <dgm:prSet presAssocID="{36039E9D-961A-4A1B-94CA-AD4879D01DAE}" presName="BalanceSpacing1" presStyleCnt="0"/>
      <dgm:spPr/>
    </dgm:pt>
    <dgm:pt modelId="{755F1D6F-053F-4021-8A31-075540CE168C}" type="pres">
      <dgm:prSet presAssocID="{0B4EB13B-4FDA-4284-9094-235FD2342CF5}" presName="Accent1Text" presStyleLbl="node1" presStyleIdx="1" presStyleCnt="6" custLinFactNeighborX="-7153" custLinFactNeighborY="12419"/>
      <dgm:spPr/>
      <dgm:t>
        <a:bodyPr/>
        <a:lstStyle/>
        <a:p>
          <a:endParaRPr lang="en-GB"/>
        </a:p>
      </dgm:t>
    </dgm:pt>
    <dgm:pt modelId="{FA77E16C-5A12-4571-85CF-141556A6E56F}" type="pres">
      <dgm:prSet presAssocID="{0B4EB13B-4FDA-4284-9094-235FD2342CF5}" presName="spaceBetweenRectangles" presStyleCnt="0"/>
      <dgm:spPr/>
    </dgm:pt>
    <dgm:pt modelId="{95E158BB-2AFC-4171-B282-E90ED536F10B}" type="pres">
      <dgm:prSet presAssocID="{D6C78956-A643-48D8-BEF5-371A086DE09E}" presName="composite" presStyleCnt="0"/>
      <dgm:spPr/>
    </dgm:pt>
    <dgm:pt modelId="{0FD4CB27-60C8-4215-B156-A0557E2C9CF2}" type="pres">
      <dgm:prSet presAssocID="{D6C78956-A643-48D8-BEF5-371A086DE09E}" presName="Parent1" presStyleLbl="node1" presStyleIdx="2" presStyleCnt="6" custScaleX="127768" custLinFactNeighborX="3039" custLinFactNeighborY="-5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7DB268-9DE9-44C1-A549-06B3F79FD4D2}" type="pres">
      <dgm:prSet presAssocID="{D6C78956-A643-48D8-BEF5-371A086DE09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A27D52-21CC-4568-AC50-625D9FB27BEA}" type="pres">
      <dgm:prSet presAssocID="{D6C78956-A643-48D8-BEF5-371A086DE09E}" presName="BalanceSpacing" presStyleCnt="0"/>
      <dgm:spPr/>
    </dgm:pt>
    <dgm:pt modelId="{6D1DD07B-F4BD-416F-8254-7FCEDAC82626}" type="pres">
      <dgm:prSet presAssocID="{D6C78956-A643-48D8-BEF5-371A086DE09E}" presName="BalanceSpacing1" presStyleCnt="0"/>
      <dgm:spPr/>
    </dgm:pt>
    <dgm:pt modelId="{C45045C2-2EA6-42D6-8629-DA80B8964947}" type="pres">
      <dgm:prSet presAssocID="{9C33CEC1-AA53-448C-8AD5-079BE4B0306A}" presName="Accent1Text" presStyleLbl="node1" presStyleIdx="3" presStyleCnt="6" custScaleX="134689" custLinFactNeighborX="27330" custLinFactNeighborY="-3966"/>
      <dgm:spPr/>
      <dgm:t>
        <a:bodyPr/>
        <a:lstStyle/>
        <a:p>
          <a:endParaRPr lang="en-GB"/>
        </a:p>
      </dgm:t>
    </dgm:pt>
    <dgm:pt modelId="{3FE87CFC-2C9D-4D00-986A-E2BF0CB1BB7C}" type="pres">
      <dgm:prSet presAssocID="{9C33CEC1-AA53-448C-8AD5-079BE4B0306A}" presName="spaceBetweenRectangles" presStyleCnt="0"/>
      <dgm:spPr/>
    </dgm:pt>
    <dgm:pt modelId="{828DC0A8-EA3D-46AF-909D-90AD73DD2A0B}" type="pres">
      <dgm:prSet presAssocID="{F7A78672-1A6F-4880-AEA5-B61392CF48E8}" presName="composite" presStyleCnt="0"/>
      <dgm:spPr/>
    </dgm:pt>
    <dgm:pt modelId="{9A236926-B033-48B4-B2DD-8A2EABEC7831}" type="pres">
      <dgm:prSet presAssocID="{F7A78672-1A6F-4880-AEA5-B61392CF48E8}" presName="Parent1" presStyleLbl="node1" presStyleIdx="4" presStyleCnt="6" custScaleX="156388" custLinFactNeighborX="20400" custLinFactNeighborY="-78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068BDF-8A30-4327-BCF2-D2D755CF7795}" type="pres">
      <dgm:prSet presAssocID="{F7A78672-1A6F-4880-AEA5-B61392CF48E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395BEC-50C4-4FDE-821D-61CA2C48DBF3}" type="pres">
      <dgm:prSet presAssocID="{F7A78672-1A6F-4880-AEA5-B61392CF48E8}" presName="BalanceSpacing" presStyleCnt="0"/>
      <dgm:spPr/>
    </dgm:pt>
    <dgm:pt modelId="{71815B10-9B65-4B9E-A6B2-18FA34E2E88D}" type="pres">
      <dgm:prSet presAssocID="{F7A78672-1A6F-4880-AEA5-B61392CF48E8}" presName="BalanceSpacing1" presStyleCnt="0"/>
      <dgm:spPr/>
    </dgm:pt>
    <dgm:pt modelId="{DFB3D0C0-939F-4378-B3F0-EB282BC0C5FB}" type="pres">
      <dgm:prSet presAssocID="{B6F5CB2E-C7D1-4597-A723-D0DA508C210F}" presName="Accent1Text" presStyleLbl="node1" presStyleIdx="5" presStyleCnt="6" custScaleX="157662" custScaleY="100000" custLinFactNeighborX="-28423" custLinFactNeighborY="-14124"/>
      <dgm:spPr/>
      <dgm:t>
        <a:bodyPr/>
        <a:lstStyle/>
        <a:p>
          <a:endParaRPr lang="en-GB"/>
        </a:p>
      </dgm:t>
    </dgm:pt>
  </dgm:ptLst>
  <dgm:cxnLst>
    <dgm:cxn modelId="{63792F6D-432D-4802-B246-75759B1882CF}" srcId="{6090AE21-F000-4239-9B70-ADF32427ADD8}" destId="{F7A78672-1A6F-4880-AEA5-B61392CF48E8}" srcOrd="2" destOrd="0" parTransId="{2666C782-C14C-4F0F-BEDB-F8BFFCDFF12B}" sibTransId="{B6F5CB2E-C7D1-4597-A723-D0DA508C210F}"/>
    <dgm:cxn modelId="{53864944-9CA1-48E9-B796-7508CACF443D}" type="presOf" srcId="{D6C78956-A643-48D8-BEF5-371A086DE09E}" destId="{0FD4CB27-60C8-4215-B156-A0557E2C9CF2}" srcOrd="0" destOrd="0" presId="urn:microsoft.com/office/officeart/2008/layout/AlternatingHexagons"/>
    <dgm:cxn modelId="{F7D3923C-1E86-42BA-87AE-BCC5A4D8ADBF}" type="presOf" srcId="{6090AE21-F000-4239-9B70-ADF32427ADD8}" destId="{3C6E3693-A81C-48F9-B3FE-0AF42E966A3D}" srcOrd="0" destOrd="0" presId="urn:microsoft.com/office/officeart/2008/layout/AlternatingHexagons"/>
    <dgm:cxn modelId="{3881906F-CA3F-4692-8B5A-137D04A45265}" srcId="{6090AE21-F000-4239-9B70-ADF32427ADD8}" destId="{36039E9D-961A-4A1B-94CA-AD4879D01DAE}" srcOrd="0" destOrd="0" parTransId="{1A9BCDBE-7910-44D0-B507-90FDCE394007}" sibTransId="{0B4EB13B-4FDA-4284-9094-235FD2342CF5}"/>
    <dgm:cxn modelId="{0A5A1B0B-C9E3-44C4-A705-027D456E9FCA}" type="presOf" srcId="{36039E9D-961A-4A1B-94CA-AD4879D01DAE}" destId="{AD36B311-7C5B-4611-A1A1-62C44BB34B29}" srcOrd="0" destOrd="0" presId="urn:microsoft.com/office/officeart/2008/layout/AlternatingHexagons"/>
    <dgm:cxn modelId="{84058F64-8DBC-4B75-8904-CF1C918BADCF}" type="presOf" srcId="{9C33CEC1-AA53-448C-8AD5-079BE4B0306A}" destId="{C45045C2-2EA6-42D6-8629-DA80B8964947}" srcOrd="0" destOrd="0" presId="urn:microsoft.com/office/officeart/2008/layout/AlternatingHexagons"/>
    <dgm:cxn modelId="{BEAEC700-84D6-4992-8DB9-DC9B5A69CB31}" srcId="{6090AE21-F000-4239-9B70-ADF32427ADD8}" destId="{D6C78956-A643-48D8-BEF5-371A086DE09E}" srcOrd="1" destOrd="0" parTransId="{B8415ED7-2687-4AAC-BA59-FC014B22CCD9}" sibTransId="{9C33CEC1-AA53-448C-8AD5-079BE4B0306A}"/>
    <dgm:cxn modelId="{8CDFE49F-B0EB-467A-B3D3-D83529F9710C}" type="presOf" srcId="{B6F5CB2E-C7D1-4597-A723-D0DA508C210F}" destId="{DFB3D0C0-939F-4378-B3F0-EB282BC0C5FB}" srcOrd="0" destOrd="0" presId="urn:microsoft.com/office/officeart/2008/layout/AlternatingHexagons"/>
    <dgm:cxn modelId="{ACB958A0-1A49-4943-A00C-2133781BEB92}" type="presOf" srcId="{F7A78672-1A6F-4880-AEA5-B61392CF48E8}" destId="{9A236926-B033-48B4-B2DD-8A2EABEC7831}" srcOrd="0" destOrd="0" presId="urn:microsoft.com/office/officeart/2008/layout/AlternatingHexagons"/>
    <dgm:cxn modelId="{934F557C-9A63-4991-BB42-679DC95A6A3F}" type="presOf" srcId="{0B4EB13B-4FDA-4284-9094-235FD2342CF5}" destId="{755F1D6F-053F-4021-8A31-075540CE168C}" srcOrd="0" destOrd="0" presId="urn:microsoft.com/office/officeart/2008/layout/AlternatingHexagons"/>
    <dgm:cxn modelId="{79B6393C-43BE-49A1-996D-377A8DCE12DC}" type="presParOf" srcId="{3C6E3693-A81C-48F9-B3FE-0AF42E966A3D}" destId="{120A29A2-1191-4122-9CD2-A9BDAC0DB0DB}" srcOrd="0" destOrd="0" presId="urn:microsoft.com/office/officeart/2008/layout/AlternatingHexagons"/>
    <dgm:cxn modelId="{8F0FC808-DC9C-4AFA-BC55-A2D3F8B260A2}" type="presParOf" srcId="{120A29A2-1191-4122-9CD2-A9BDAC0DB0DB}" destId="{AD36B311-7C5B-4611-A1A1-62C44BB34B29}" srcOrd="0" destOrd="0" presId="urn:microsoft.com/office/officeart/2008/layout/AlternatingHexagons"/>
    <dgm:cxn modelId="{D990CB1A-2B8D-46C6-9DCF-FD870110C7DB}" type="presParOf" srcId="{120A29A2-1191-4122-9CD2-A9BDAC0DB0DB}" destId="{E790045E-6360-44BF-A05F-215B77F1FB8A}" srcOrd="1" destOrd="0" presId="urn:microsoft.com/office/officeart/2008/layout/AlternatingHexagons"/>
    <dgm:cxn modelId="{DF644E66-AD6B-489F-9DEB-963B55FDD0E8}" type="presParOf" srcId="{120A29A2-1191-4122-9CD2-A9BDAC0DB0DB}" destId="{7B2416F2-5963-449C-AFE2-33E0A1141E72}" srcOrd="2" destOrd="0" presId="urn:microsoft.com/office/officeart/2008/layout/AlternatingHexagons"/>
    <dgm:cxn modelId="{5D248FE3-EE5F-401A-B2F1-1C65AF4CE6CC}" type="presParOf" srcId="{120A29A2-1191-4122-9CD2-A9BDAC0DB0DB}" destId="{F042D504-95E8-4DDD-89BB-571D26419754}" srcOrd="3" destOrd="0" presId="urn:microsoft.com/office/officeart/2008/layout/AlternatingHexagons"/>
    <dgm:cxn modelId="{3698C4D3-0E1F-49CE-A050-13DB8093F9D5}" type="presParOf" srcId="{120A29A2-1191-4122-9CD2-A9BDAC0DB0DB}" destId="{755F1D6F-053F-4021-8A31-075540CE168C}" srcOrd="4" destOrd="0" presId="urn:microsoft.com/office/officeart/2008/layout/AlternatingHexagons"/>
    <dgm:cxn modelId="{097F4522-618E-42BF-BBA5-3793B819373B}" type="presParOf" srcId="{3C6E3693-A81C-48F9-B3FE-0AF42E966A3D}" destId="{FA77E16C-5A12-4571-85CF-141556A6E56F}" srcOrd="1" destOrd="0" presId="urn:microsoft.com/office/officeart/2008/layout/AlternatingHexagons"/>
    <dgm:cxn modelId="{B2BC2056-DEDF-44A6-B830-D8E1E8FF8DE4}" type="presParOf" srcId="{3C6E3693-A81C-48F9-B3FE-0AF42E966A3D}" destId="{95E158BB-2AFC-4171-B282-E90ED536F10B}" srcOrd="2" destOrd="0" presId="urn:microsoft.com/office/officeart/2008/layout/AlternatingHexagons"/>
    <dgm:cxn modelId="{6645489C-093A-48E9-8397-292B73183D19}" type="presParOf" srcId="{95E158BB-2AFC-4171-B282-E90ED536F10B}" destId="{0FD4CB27-60C8-4215-B156-A0557E2C9CF2}" srcOrd="0" destOrd="0" presId="urn:microsoft.com/office/officeart/2008/layout/AlternatingHexagons"/>
    <dgm:cxn modelId="{900720C3-31F1-4BA6-A806-376E7C952264}" type="presParOf" srcId="{95E158BB-2AFC-4171-B282-E90ED536F10B}" destId="{667DB268-9DE9-44C1-A549-06B3F79FD4D2}" srcOrd="1" destOrd="0" presId="urn:microsoft.com/office/officeart/2008/layout/AlternatingHexagons"/>
    <dgm:cxn modelId="{6DB027F4-2085-4015-A944-FD46EB350E9A}" type="presParOf" srcId="{95E158BB-2AFC-4171-B282-E90ED536F10B}" destId="{DFA27D52-21CC-4568-AC50-625D9FB27BEA}" srcOrd="2" destOrd="0" presId="urn:microsoft.com/office/officeart/2008/layout/AlternatingHexagons"/>
    <dgm:cxn modelId="{FB6AEC14-1AC6-498E-B6CB-1995277770EF}" type="presParOf" srcId="{95E158BB-2AFC-4171-B282-E90ED536F10B}" destId="{6D1DD07B-F4BD-416F-8254-7FCEDAC82626}" srcOrd="3" destOrd="0" presId="urn:microsoft.com/office/officeart/2008/layout/AlternatingHexagons"/>
    <dgm:cxn modelId="{4AC20EF4-D079-4E44-9937-CDE89CC69D92}" type="presParOf" srcId="{95E158BB-2AFC-4171-B282-E90ED536F10B}" destId="{C45045C2-2EA6-42D6-8629-DA80B8964947}" srcOrd="4" destOrd="0" presId="urn:microsoft.com/office/officeart/2008/layout/AlternatingHexagons"/>
    <dgm:cxn modelId="{A20BA54D-CD92-467A-9BF8-3E962FB7F908}" type="presParOf" srcId="{3C6E3693-A81C-48F9-B3FE-0AF42E966A3D}" destId="{3FE87CFC-2C9D-4D00-986A-E2BF0CB1BB7C}" srcOrd="3" destOrd="0" presId="urn:microsoft.com/office/officeart/2008/layout/AlternatingHexagons"/>
    <dgm:cxn modelId="{59DB9A87-DD0E-479D-B68F-20F885C4252A}" type="presParOf" srcId="{3C6E3693-A81C-48F9-B3FE-0AF42E966A3D}" destId="{828DC0A8-EA3D-46AF-909D-90AD73DD2A0B}" srcOrd="4" destOrd="0" presId="urn:microsoft.com/office/officeart/2008/layout/AlternatingHexagons"/>
    <dgm:cxn modelId="{DAF45005-9B7B-41F2-958C-20CB6ED6618F}" type="presParOf" srcId="{828DC0A8-EA3D-46AF-909D-90AD73DD2A0B}" destId="{9A236926-B033-48B4-B2DD-8A2EABEC7831}" srcOrd="0" destOrd="0" presId="urn:microsoft.com/office/officeart/2008/layout/AlternatingHexagons"/>
    <dgm:cxn modelId="{2B080B68-DAEA-40AF-A7FC-17051B871105}" type="presParOf" srcId="{828DC0A8-EA3D-46AF-909D-90AD73DD2A0B}" destId="{72068BDF-8A30-4327-BCF2-D2D755CF7795}" srcOrd="1" destOrd="0" presId="urn:microsoft.com/office/officeart/2008/layout/AlternatingHexagons"/>
    <dgm:cxn modelId="{99501C7C-9B10-40D8-9A38-9A7E78C47522}" type="presParOf" srcId="{828DC0A8-EA3D-46AF-909D-90AD73DD2A0B}" destId="{DB395BEC-50C4-4FDE-821D-61CA2C48DBF3}" srcOrd="2" destOrd="0" presId="urn:microsoft.com/office/officeart/2008/layout/AlternatingHexagons"/>
    <dgm:cxn modelId="{1471C23D-60C9-4E2F-9526-0CEFB420FCA5}" type="presParOf" srcId="{828DC0A8-EA3D-46AF-909D-90AD73DD2A0B}" destId="{71815B10-9B65-4B9E-A6B2-18FA34E2E88D}" srcOrd="3" destOrd="0" presId="urn:microsoft.com/office/officeart/2008/layout/AlternatingHexagons"/>
    <dgm:cxn modelId="{D72BDD18-51AA-411F-B0A9-86E4125ABF98}" type="presParOf" srcId="{828DC0A8-EA3D-46AF-909D-90AD73DD2A0B}" destId="{DFB3D0C0-939F-4378-B3F0-EB282BC0C5F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6B311-7C5B-4611-A1A1-62C44BB34B29}">
      <dsp:nvSpPr>
        <dsp:cNvPr id="0" name=""/>
        <dsp:cNvSpPr/>
      </dsp:nvSpPr>
      <dsp:spPr>
        <a:xfrm rot="5400000">
          <a:off x="1837532" y="6689"/>
          <a:ext cx="1120737" cy="152484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Formal financial Institution</a:t>
          </a:r>
          <a:endParaRPr lang="en-GB" sz="1200" kern="1200" dirty="0"/>
        </a:p>
      </dsp:txBody>
      <dsp:txXfrm rot="-5400000">
        <a:off x="1889618" y="395535"/>
        <a:ext cx="1016566" cy="747158"/>
      </dsp:txXfrm>
    </dsp:sp>
    <dsp:sp modelId="{E790045E-6360-44BF-A05F-215B77F1FB8A}">
      <dsp:nvSpPr>
        <dsp:cNvPr id="0" name=""/>
        <dsp:cNvSpPr/>
      </dsp:nvSpPr>
      <dsp:spPr>
        <a:xfrm>
          <a:off x="2787856" y="479432"/>
          <a:ext cx="1250743" cy="67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F1D6F-053F-4021-8A31-075540CE168C}">
      <dsp:nvSpPr>
        <dsp:cNvPr id="0" name=""/>
        <dsp:cNvSpPr/>
      </dsp:nvSpPr>
      <dsp:spPr>
        <a:xfrm rot="5400000">
          <a:off x="585617" y="351381"/>
          <a:ext cx="1120737" cy="97504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479475"/>
            <a:satOff val="3710"/>
            <a:lumOff val="-4157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810409" y="453181"/>
        <a:ext cx="671153" cy="771441"/>
      </dsp:txXfrm>
    </dsp:sp>
    <dsp:sp modelId="{0FD4CB27-60C8-4215-B156-A0557E2C9CF2}">
      <dsp:nvSpPr>
        <dsp:cNvPr id="0" name=""/>
        <dsp:cNvSpPr/>
      </dsp:nvSpPr>
      <dsp:spPr>
        <a:xfrm rot="5400000">
          <a:off x="1209498" y="1021581"/>
          <a:ext cx="1120737" cy="12457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958950"/>
            <a:satOff val="7420"/>
            <a:lumOff val="-831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Cooperative financial Institutions</a:t>
          </a:r>
          <a:endParaRPr lang="en-GB" sz="1100" kern="1200" dirty="0"/>
        </a:p>
      </dsp:txBody>
      <dsp:txXfrm rot="-5400000">
        <a:off x="1354604" y="1270898"/>
        <a:ext cx="830527" cy="747158"/>
      </dsp:txXfrm>
    </dsp:sp>
    <dsp:sp modelId="{667DB268-9DE9-44C1-A549-06B3F79FD4D2}">
      <dsp:nvSpPr>
        <dsp:cNvPr id="0" name=""/>
        <dsp:cNvSpPr/>
      </dsp:nvSpPr>
      <dsp:spPr>
        <a:xfrm>
          <a:off x="1971" y="1314778"/>
          <a:ext cx="1210396" cy="67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045C2-2EA6-42D6-8629-DA80B8964947}">
      <dsp:nvSpPr>
        <dsp:cNvPr id="0" name=""/>
        <dsp:cNvSpPr/>
      </dsp:nvSpPr>
      <dsp:spPr>
        <a:xfrm rot="5400000">
          <a:off x="2499391" y="949914"/>
          <a:ext cx="1120737" cy="131327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438424"/>
            <a:satOff val="11130"/>
            <a:lumOff val="-1247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Traditional providers of micro finance</a:t>
          </a:r>
          <a:endParaRPr lang="en-GB" sz="1200" kern="1200" dirty="0"/>
        </a:p>
      </dsp:txBody>
      <dsp:txXfrm rot="-5400000">
        <a:off x="2622002" y="1232973"/>
        <a:ext cx="875516" cy="747158"/>
      </dsp:txXfrm>
    </dsp:sp>
    <dsp:sp modelId="{9A236926-B033-48B4-B2DD-8A2EABEC7831}">
      <dsp:nvSpPr>
        <dsp:cNvPr id="0" name=""/>
        <dsp:cNvSpPr/>
      </dsp:nvSpPr>
      <dsp:spPr>
        <a:xfrm rot="5400000">
          <a:off x="1907315" y="1751353"/>
          <a:ext cx="1120737" cy="152484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17899"/>
            <a:satOff val="14840"/>
            <a:lumOff val="-1662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Community – based financial organizations</a:t>
          </a:r>
          <a:endParaRPr lang="en-GB" sz="1200" kern="1200" dirty="0"/>
        </a:p>
      </dsp:txBody>
      <dsp:txXfrm rot="-5400000">
        <a:off x="1959401" y="2140199"/>
        <a:ext cx="1016566" cy="747158"/>
      </dsp:txXfrm>
    </dsp:sp>
    <dsp:sp modelId="{72068BDF-8A30-4327-BCF2-D2D755CF7795}">
      <dsp:nvSpPr>
        <dsp:cNvPr id="0" name=""/>
        <dsp:cNvSpPr/>
      </dsp:nvSpPr>
      <dsp:spPr>
        <a:xfrm>
          <a:off x="2785884" y="2266060"/>
          <a:ext cx="1250743" cy="672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3D0C0-939F-4378-B3F0-EB282BC0C5FB}">
      <dsp:nvSpPr>
        <dsp:cNvPr id="0" name=""/>
        <dsp:cNvSpPr/>
      </dsp:nvSpPr>
      <dsp:spPr>
        <a:xfrm rot="5400000">
          <a:off x="378225" y="1675353"/>
          <a:ext cx="1120737" cy="153727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Traditional providers of micro finance services</a:t>
          </a:r>
          <a:endParaRPr lang="en-GB" sz="1200" kern="1200" dirty="0"/>
        </a:p>
      </dsp:txBody>
      <dsp:txXfrm rot="-5400000">
        <a:off x="426171" y="2070410"/>
        <a:ext cx="1024846" cy="747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7857-1F92-4B8F-BD90-A82BE06922CA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180-60B6-464E-8385-9A922AB9B302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7857-1F92-4B8F-BD90-A82BE06922CA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180-60B6-464E-8385-9A922AB9B3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7857-1F92-4B8F-BD90-A82BE06922CA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180-60B6-464E-8385-9A922AB9B3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7857-1F92-4B8F-BD90-A82BE06922CA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180-60B6-464E-8385-9A922AB9B3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7857-1F92-4B8F-BD90-A82BE06922CA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180-60B6-464E-8385-9A922AB9B302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7857-1F92-4B8F-BD90-A82BE06922CA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180-60B6-464E-8385-9A922AB9B3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7857-1F92-4B8F-BD90-A82BE06922CA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180-60B6-464E-8385-9A922AB9B302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7857-1F92-4B8F-BD90-A82BE06922CA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180-60B6-464E-8385-9A922AB9B3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7857-1F92-4B8F-BD90-A82BE06922CA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180-60B6-464E-8385-9A922AB9B3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7857-1F92-4B8F-BD90-A82BE06922CA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180-60B6-464E-8385-9A922AB9B30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7857-1F92-4B8F-BD90-A82BE06922CA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78180-60B6-464E-8385-9A922AB9B3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93E7857-1F92-4B8F-BD90-A82BE06922CA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8B78180-60B6-464E-8385-9A922AB9B30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VSLA%20Questionnaire_%20SORUDEV%20and%20FSTP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</a:rPr>
              <a:t>Microfinance</a:t>
            </a:r>
            <a:endParaRPr lang="en-GB" sz="4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Relevance of Farmer Savings and Loan Association (FSLA)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SORUDEV, FSTP and ZEAT-BEAD Programmes</a:t>
            </a:r>
          </a:p>
          <a:p>
            <a:endParaRPr lang="en-US" sz="15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500" b="1" dirty="0">
              <a:solidFill>
                <a:schemeClr val="bg1"/>
              </a:solidFill>
            </a:endParaRPr>
          </a:p>
          <a:p>
            <a:r>
              <a:rPr lang="en-US" sz="1500" b="1" dirty="0" smtClean="0">
                <a:solidFill>
                  <a:schemeClr val="bg1"/>
                </a:solidFill>
              </a:rPr>
              <a:t>By Tayo Alabi</a:t>
            </a:r>
          </a:p>
          <a:p>
            <a:r>
              <a:rPr lang="en-US" sz="1500" b="1" dirty="0" smtClean="0">
                <a:solidFill>
                  <a:schemeClr val="bg1"/>
                </a:solidFill>
              </a:rPr>
              <a:t>At the 6</a:t>
            </a:r>
            <a:r>
              <a:rPr lang="en-US" sz="15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500" b="1" dirty="0" smtClean="0">
                <a:solidFill>
                  <a:schemeClr val="bg1"/>
                </a:solidFill>
              </a:rPr>
              <a:t> Quarterly Review Meeting</a:t>
            </a:r>
          </a:p>
          <a:p>
            <a:r>
              <a:rPr lang="en-US" sz="1500" b="1" dirty="0" smtClean="0">
                <a:solidFill>
                  <a:schemeClr val="bg1"/>
                </a:solidFill>
              </a:rPr>
              <a:t>Aweil</a:t>
            </a:r>
            <a:endParaRPr lang="en-GB" sz="1500" b="1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4" t="11076" r="15183" b="11076"/>
          <a:stretch/>
        </p:blipFill>
        <p:spPr bwMode="auto">
          <a:xfrm>
            <a:off x="5638800" y="5888942"/>
            <a:ext cx="3274829" cy="66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88942"/>
            <a:ext cx="135413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4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74649"/>
            <a:ext cx="2743200" cy="173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“Poor </a:t>
            </a:r>
            <a:r>
              <a:rPr lang="en-US" b="1" dirty="0"/>
              <a:t>people are too poor to </a:t>
            </a:r>
            <a:r>
              <a:rPr lang="en-US" b="1" dirty="0" smtClean="0"/>
              <a:t>save”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“This is especially so for the people of South Sudan”</a:t>
            </a:r>
          </a:p>
          <a:p>
            <a:endParaRPr lang="en-GB" dirty="0"/>
          </a:p>
        </p:txBody>
      </p:sp>
      <p:pic>
        <p:nvPicPr>
          <p:cNvPr id="1027" name="Picture 3" descr="C:\Users\Tayor\AppData\Local\Microsoft\Windows\INetCache\IE\Y4W6R24T\Caine_carto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14600"/>
            <a:ext cx="2072640" cy="347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yor\AppData\Local\Microsoft\Windows\INetCache\IE\SL8KCAF6\people-1372712349DPM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60493"/>
            <a:ext cx="3081338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3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reality in most cases is the opposite: </a:t>
            </a:r>
            <a:r>
              <a:rPr lang="en-US" b="1" dirty="0"/>
              <a:t>poor people cannot afford NOT to save</a:t>
            </a:r>
            <a:r>
              <a:rPr lang="en-US" dirty="0"/>
              <a:t>; they have to save </a:t>
            </a:r>
            <a:r>
              <a:rPr lang="en-GB" dirty="0"/>
              <a:t>to survive</a:t>
            </a:r>
            <a:r>
              <a:rPr lang="en-GB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GB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also a fact that poor people are much more </a:t>
            </a:r>
            <a:r>
              <a:rPr lang="en-US" b="1" dirty="0"/>
              <a:t>vulnerable </a:t>
            </a:r>
            <a:r>
              <a:rPr lang="en-US" dirty="0"/>
              <a:t>than wealthy people. In the event of major disasters and or major economic shocks poor people are less likely to quickly recover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2" name="Picture 4" descr="C:\Users\Tayor\AppData\Local\Microsoft\Windows\INetCache\IE\6JNM9EED\Δουλεύω_γιαφαγητό_σκίτσο_0809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09432"/>
            <a:ext cx="2284228" cy="23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The reasons poor people save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" b="8995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6440776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9200" y="4823935"/>
            <a:ext cx="3810000" cy="120032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be prepared for any </a:t>
            </a:r>
            <a:r>
              <a:rPr lang="en-US" dirty="0">
                <a:solidFill>
                  <a:srgbClr val="FFFF00"/>
                </a:solidFill>
              </a:rPr>
              <a:t>crisis</a:t>
            </a:r>
            <a:r>
              <a:rPr lang="en-US" dirty="0">
                <a:solidFill>
                  <a:schemeClr val="bg1"/>
                </a:solidFill>
              </a:rPr>
              <a:t>, such as the sudden death of the main income earner in the family, theft, fire, accidents, and illness.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5436227"/>
            <a:ext cx="350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prepare for unpredictable external events, for example price fluctuations or economic downturns;</a:t>
            </a:r>
          </a:p>
        </p:txBody>
      </p:sp>
    </p:spTree>
    <p:extLst>
      <p:ext uri="{BB962C8B-B14F-4D97-AF65-F5344CB8AC3E}">
        <p14:creationId xmlns:p14="http://schemas.microsoft.com/office/powerpoint/2010/main" val="249807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" y="381000"/>
            <a:ext cx="8229600" cy="990600"/>
          </a:xfrm>
        </p:spPr>
        <p:txBody>
          <a:bodyPr/>
          <a:lstStyle/>
          <a:p>
            <a:r>
              <a:rPr lang="en-US" dirty="0" smtClean="0"/>
              <a:t>Improving our performance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2589546"/>
              </p:ext>
            </p:extLst>
          </p:nvPr>
        </p:nvGraphicFramePr>
        <p:xfrm>
          <a:off x="1981200" y="1676400"/>
          <a:ext cx="4038600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How can we can make our VSLA activities better?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Autofit/>
          </a:bodyPr>
          <a:lstStyle/>
          <a:p>
            <a:r>
              <a:rPr lang="en-US" sz="2000" dirty="0"/>
              <a:t>for </a:t>
            </a:r>
            <a:r>
              <a:rPr lang="en-US" sz="2000" u="sng" dirty="0"/>
              <a:t>consumption</a:t>
            </a:r>
            <a:r>
              <a:rPr lang="en-US" sz="2000" dirty="0"/>
              <a:t> smoothing, i.e. to prepare for lean </a:t>
            </a:r>
            <a:r>
              <a:rPr lang="en-US" sz="2000" dirty="0" smtClean="0"/>
              <a:t>periods during </a:t>
            </a:r>
            <a:r>
              <a:rPr lang="en-US" sz="2000" dirty="0"/>
              <a:t>the year, especially in farming and in the </a:t>
            </a:r>
            <a:r>
              <a:rPr lang="en-US" sz="2000" dirty="0" smtClean="0"/>
              <a:t>informal sector </a:t>
            </a:r>
            <a:r>
              <a:rPr lang="en-US" sz="2000" dirty="0"/>
              <a:t>where income streams are not steady;</a:t>
            </a:r>
          </a:p>
          <a:p>
            <a:r>
              <a:rPr lang="en-US" sz="2000" dirty="0" smtClean="0"/>
              <a:t>for </a:t>
            </a:r>
            <a:r>
              <a:rPr lang="en-US" sz="2000" u="sng" dirty="0"/>
              <a:t>foreseeable expenses </a:t>
            </a:r>
            <a:r>
              <a:rPr lang="en-US" sz="2000" dirty="0"/>
              <a:t>in the near future, for </a:t>
            </a:r>
            <a:r>
              <a:rPr lang="en-US" sz="2000" dirty="0" smtClean="0"/>
              <a:t>example farmers </a:t>
            </a:r>
            <a:r>
              <a:rPr lang="en-US" sz="2000" dirty="0"/>
              <a:t>who need to buy fertilizer at the beginning of </a:t>
            </a:r>
            <a:r>
              <a:rPr lang="en-US" sz="2000" dirty="0" smtClean="0"/>
              <a:t>the </a:t>
            </a:r>
            <a:r>
              <a:rPr lang="en-GB" sz="2000" dirty="0" smtClean="0"/>
              <a:t>cropping </a:t>
            </a:r>
            <a:r>
              <a:rPr lang="en-GB" sz="2000" dirty="0"/>
              <a:t>season;</a:t>
            </a:r>
          </a:p>
          <a:p>
            <a:r>
              <a:rPr lang="en-US" sz="2000" dirty="0" smtClean="0"/>
              <a:t>for </a:t>
            </a:r>
            <a:r>
              <a:rPr lang="en-US" sz="2000" u="sng" dirty="0"/>
              <a:t>lifecycle needs</a:t>
            </a:r>
            <a:r>
              <a:rPr lang="en-US" sz="2000" dirty="0"/>
              <a:t>, for example marriage, </a:t>
            </a:r>
            <a:r>
              <a:rPr lang="en-US" sz="2000" dirty="0" smtClean="0"/>
              <a:t>education, healthcare</a:t>
            </a:r>
            <a:r>
              <a:rPr lang="en-US" sz="2000" dirty="0"/>
              <a:t>, homemaking, and old age;</a:t>
            </a:r>
          </a:p>
          <a:p>
            <a:r>
              <a:rPr lang="en-US" sz="2000" dirty="0" smtClean="0"/>
              <a:t>to </a:t>
            </a:r>
            <a:r>
              <a:rPr lang="en-US" sz="2000" dirty="0"/>
              <a:t>prepare for </a:t>
            </a:r>
            <a:r>
              <a:rPr lang="en-US" sz="2000" u="sng" dirty="0"/>
              <a:t>unpredictable external events</a:t>
            </a:r>
            <a:r>
              <a:rPr lang="en-US" sz="2000" dirty="0"/>
              <a:t>, for </a:t>
            </a:r>
            <a:r>
              <a:rPr lang="en-US" sz="2000" dirty="0" smtClean="0"/>
              <a:t>example price </a:t>
            </a:r>
            <a:r>
              <a:rPr lang="en-US" sz="2000" dirty="0"/>
              <a:t>fluctuations or economic downturns;</a:t>
            </a:r>
          </a:p>
          <a:p>
            <a:r>
              <a:rPr lang="en-US" sz="2000" dirty="0" smtClean="0"/>
              <a:t>to </a:t>
            </a:r>
            <a:r>
              <a:rPr lang="en-US" sz="2000" dirty="0"/>
              <a:t>be </a:t>
            </a:r>
            <a:r>
              <a:rPr lang="en-US" sz="2000" u="sng" dirty="0"/>
              <a:t>prepared for any crisis</a:t>
            </a:r>
            <a:r>
              <a:rPr lang="en-US" sz="2000" dirty="0"/>
              <a:t>, such as the sudden death </a:t>
            </a:r>
            <a:r>
              <a:rPr lang="en-US" sz="2000" dirty="0" smtClean="0"/>
              <a:t>of the </a:t>
            </a:r>
            <a:r>
              <a:rPr lang="en-US" sz="2000" dirty="0"/>
              <a:t>main income earner in the family, theft, fire, </a:t>
            </a:r>
            <a:r>
              <a:rPr lang="en-US" sz="2000" dirty="0" smtClean="0"/>
              <a:t>accidents, and </a:t>
            </a:r>
            <a:r>
              <a:rPr lang="en-US" sz="2000" dirty="0"/>
              <a:t>illness. Hence, savings also plays the role of </a:t>
            </a:r>
            <a:r>
              <a:rPr lang="en-US" sz="2000" dirty="0" smtClean="0"/>
              <a:t>insurance </a:t>
            </a:r>
            <a:r>
              <a:rPr lang="en-GB" sz="2000" dirty="0" smtClean="0"/>
              <a:t>for </a:t>
            </a:r>
            <a:r>
              <a:rPr lang="en-GB" sz="2000" dirty="0"/>
              <a:t>many poor.</a:t>
            </a:r>
          </a:p>
        </p:txBody>
      </p:sp>
    </p:spTree>
    <p:extLst>
      <p:ext uri="{BB962C8B-B14F-4D97-AF65-F5344CB8AC3E}">
        <p14:creationId xmlns:p14="http://schemas.microsoft.com/office/powerpoint/2010/main" val="18491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Deployment of enumerators/ </a:t>
            </a:r>
            <a:r>
              <a:rPr lang="en-US" dirty="0" smtClean="0">
                <a:hlinkClick r:id="rId2" action="ppaction://hlinkfile"/>
              </a:rPr>
              <a:t>Questionnaire</a:t>
            </a:r>
            <a:r>
              <a:rPr lang="en-US" dirty="0" smtClean="0"/>
              <a:t> to collect VSLA data (Date: 16-20 May 2016 )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training of staff to improve monitoring and impact (Date: </a:t>
            </a:r>
            <a:r>
              <a:rPr lang="en-GB" dirty="0"/>
              <a:t>6-12 </a:t>
            </a:r>
            <a:r>
              <a:rPr lang="en-GB" dirty="0" smtClean="0"/>
              <a:t>June 2016</a:t>
            </a:r>
            <a:r>
              <a:rPr lang="en-US" dirty="0" smtClean="0"/>
              <a:t>) ….</a:t>
            </a:r>
            <a:r>
              <a:rPr lang="en-US" i="1" dirty="0" smtClean="0"/>
              <a:t>funding and procedure</a:t>
            </a:r>
          </a:p>
          <a:p>
            <a:r>
              <a:rPr lang="en-US" dirty="0" smtClean="0"/>
              <a:t>Design a unified monitoring tool and roll out (Date: after the training )</a:t>
            </a:r>
          </a:p>
          <a:p>
            <a:r>
              <a:rPr lang="en-US" dirty="0" smtClean="0"/>
              <a:t>Introduction of Literacy and Numeracy into VSLA and farming group activities (Date: after the training)</a:t>
            </a:r>
          </a:p>
          <a:p>
            <a:r>
              <a:rPr lang="en-US" dirty="0" smtClean="0"/>
              <a:t>Printing and launch of </a:t>
            </a:r>
            <a:r>
              <a:rPr lang="en-US" dirty="0"/>
              <a:t>E</a:t>
            </a:r>
            <a:r>
              <a:rPr lang="en-US" dirty="0" smtClean="0"/>
              <a:t>xtension Guide (June 20). </a:t>
            </a:r>
            <a:r>
              <a:rPr lang="en-US" i="1" dirty="0" smtClean="0"/>
              <a:t>Printing led by </a:t>
            </a:r>
            <a:r>
              <a:rPr lang="en-US" i="1" dirty="0" err="1" smtClean="0"/>
              <a:t>NRC</a:t>
            </a:r>
            <a:r>
              <a:rPr lang="en-US" dirty="0" err="1" smtClean="0"/>
              <a:t>.</a:t>
            </a:r>
            <a:r>
              <a:rPr lang="en-US" i="1" dirty="0" err="1" smtClean="0"/>
              <a:t>could</a:t>
            </a:r>
            <a:r>
              <a:rPr lang="en-US" i="1" dirty="0" smtClean="0"/>
              <a:t> be together with launch of NALEP, World Vision Symposium, launch of AFAAS-SS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5122" name="Picture 2" descr="C:\Users\Tayor\AppData\Local\Microsoft\Windows\INetCache\IE\TNX7F4TX\unit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9600"/>
            <a:ext cx="2438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1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The End </a:t>
            </a:r>
          </a:p>
          <a:p>
            <a:pPr marL="0" indent="0" algn="ctr">
              <a:buNone/>
            </a:pPr>
            <a:r>
              <a:rPr lang="en-US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39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598</TotalTime>
  <Words>426</Words>
  <Application>Microsoft Office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Microfinance</vt:lpstr>
      <vt:lpstr>PowerPoint Presentation</vt:lpstr>
      <vt:lpstr>PowerPoint Presentation</vt:lpstr>
      <vt:lpstr>The reasons poor people save</vt:lpstr>
      <vt:lpstr>Improving our performance</vt:lpstr>
      <vt:lpstr>PowerPoint Presentation</vt:lpstr>
      <vt:lpstr>Next Steps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Microfinance</dc:title>
  <dc:creator>Tayor</dc:creator>
  <cp:lastModifiedBy>Lewis Mwangi Karienye</cp:lastModifiedBy>
  <cp:revision>50</cp:revision>
  <dcterms:created xsi:type="dcterms:W3CDTF">2015-11-08T14:50:51Z</dcterms:created>
  <dcterms:modified xsi:type="dcterms:W3CDTF">2016-04-26T10:21:52Z</dcterms:modified>
</cp:coreProperties>
</file>