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4"/>
  </p:notesMasterIdLst>
  <p:handoutMasterIdLst>
    <p:handoutMasterId r:id="rId25"/>
  </p:handoutMasterIdLst>
  <p:sldIdLst>
    <p:sldId id="282" r:id="rId2"/>
    <p:sldId id="297" r:id="rId3"/>
    <p:sldId id="296" r:id="rId4"/>
    <p:sldId id="258" r:id="rId5"/>
    <p:sldId id="259" r:id="rId6"/>
    <p:sldId id="286" r:id="rId7"/>
    <p:sldId id="287" r:id="rId8"/>
    <p:sldId id="256" r:id="rId9"/>
    <p:sldId id="260" r:id="rId10"/>
    <p:sldId id="261" r:id="rId11"/>
    <p:sldId id="262" r:id="rId12"/>
    <p:sldId id="263" r:id="rId13"/>
    <p:sldId id="269" r:id="rId14"/>
    <p:sldId id="271" r:id="rId15"/>
    <p:sldId id="270" r:id="rId16"/>
    <p:sldId id="272" r:id="rId17"/>
    <p:sldId id="273" r:id="rId18"/>
    <p:sldId id="276" r:id="rId19"/>
    <p:sldId id="279" r:id="rId20"/>
    <p:sldId id="290" r:id="rId21"/>
    <p:sldId id="280" r:id="rId22"/>
    <p:sldId id="281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6803" autoAdjust="0"/>
  </p:normalViewPr>
  <p:slideViewPr>
    <p:cSldViewPr>
      <p:cViewPr>
        <p:scale>
          <a:sx n="75" d="100"/>
          <a:sy n="75" d="100"/>
        </p:scale>
        <p:origin x="-124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F2EE92-8CF7-4E82-8638-BE9598FF8FF0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2430559-C2A3-4326-88B9-B9601E36B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40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EC8BFE-2F63-41CB-8830-50D749E5FC07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9891D3F-4169-4409-9346-5B9DADFCF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616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91D3F-4169-4409-9346-5B9DADFCF2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371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91D3F-4169-4409-9346-5B9DADFCF2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27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7818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1333501"/>
            <a:ext cx="8086725" cy="2832099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66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206876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0" name="Picture 9" descr="C:\Users\CORNETTK\AppData\Local\Microsoft\Windows\Temporary Internet Files\Content.Outlook\PNQYM2YR\FAO logo E_wte_2L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907" y="392424"/>
            <a:ext cx="2998965" cy="708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2" descr="C:\Users\Visser\Documents\Coms\COMMS OFFICE\Visibility\Logos\flag-eu-programme-european-union_en_FINAL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02"/>
          <a:stretch/>
        </p:blipFill>
        <p:spPr bwMode="auto">
          <a:xfrm>
            <a:off x="7942743" y="6006699"/>
            <a:ext cx="877729" cy="67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019800" y="6224283"/>
            <a:ext cx="1809750" cy="244678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320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984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003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9740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204209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108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8134"/>
            <a:ext cx="349758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8498" y="1998134"/>
            <a:ext cx="349758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151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40467"/>
            <a:ext cx="349758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53084"/>
            <a:ext cx="349758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05706" y="2038435"/>
            <a:ext cx="349758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05706" y="2750990"/>
            <a:ext cx="349758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/>
          <a:lstStyle/>
          <a:p>
            <a:fld id="{977C9507-DDA5-4E6A-B428-CED5FA304AFF}" type="datetime1">
              <a:rPr lang="en-US" smtClean="0"/>
              <a:t>4/26/2016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72945" y="5876413"/>
            <a:ext cx="2194560" cy="1397039"/>
          </a:xfrm>
          <a:prstGeom prst="rect">
            <a:avLst/>
          </a:prstGeom>
        </p:spPr>
        <p:txBody>
          <a:bodyPr/>
          <a:lstStyle/>
          <a:p>
            <a:fld id="{1B6E10EF-5B63-4F64-B69E-793AC0C0E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960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98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522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45770" y="7200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9100" y="838200"/>
            <a:ext cx="4572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704" y="2689614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72945" y="5876413"/>
            <a:ext cx="2194560" cy="13970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B6E10EF-5B63-4F64-B69E-793AC0C0E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338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393" y="5240868"/>
            <a:ext cx="8085582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776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4"/>
            <a:ext cx="8079581" cy="973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1651001"/>
            <a:ext cx="8065294" cy="4126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7"/>
          <p:cNvSpPr txBox="1">
            <a:spLocks/>
          </p:cNvSpPr>
          <p:nvPr/>
        </p:nvSpPr>
        <p:spPr>
          <a:xfrm>
            <a:off x="5652120" y="6175812"/>
            <a:ext cx="1965632" cy="34161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rgbClr val="FFFFFF">
                    <a:alpha val="80000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 smtClean="0">
                <a:solidFill>
                  <a:schemeClr val="tx1">
                    <a:alpha val="80000"/>
                  </a:schemeClr>
                </a:solidFill>
              </a:rPr>
              <a:t>WITH FUNDING FROM THE EUROPEAN UNION</a:t>
            </a:r>
            <a:endParaRPr lang="en-US" sz="1200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8" name="Picture 2" descr="C:\Users\Visser\Documents\Coms\COMMS OFFICE\Visibility\Logos\flag-eu-programme-european-union_en_FINAL.jpg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02"/>
          <a:stretch/>
        </p:blipFill>
        <p:spPr bwMode="auto">
          <a:xfrm>
            <a:off x="7617752" y="5943600"/>
            <a:ext cx="101134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Visser\Documents\AFIS\AFIS\Communications\Graphics\Donor, Partner, and FAO Logos\3-lines-black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260" y="5954095"/>
            <a:ext cx="1801415" cy="66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5943600"/>
            <a:ext cx="1524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579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90800"/>
            <a:ext cx="7772400" cy="238125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The 2016 Crop Assessment Plan FAO/ AFIS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81200"/>
            <a:ext cx="5834082" cy="12954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South Sudan</a:t>
            </a:r>
            <a:endParaRPr lang="en-US" sz="54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81000"/>
            <a:ext cx="1524000" cy="762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267201" y="6183640"/>
            <a:ext cx="36060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FUNDING FROM THE EUROPEAN UNION 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73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r>
              <a:rPr lang="en-US" b="1" dirty="0">
                <a:solidFill>
                  <a:schemeClr val="lt1"/>
                </a:solidFill>
              </a:rPr>
              <a:t>Objectives </a:t>
            </a:r>
            <a:r>
              <a:rPr lang="en-US" b="1" dirty="0" smtClean="0">
                <a:solidFill>
                  <a:schemeClr val="lt1"/>
                </a:solidFill>
              </a:rPr>
              <a:t>of the strategy</a:t>
            </a:r>
            <a:endParaRPr lang="en-US" b="1" dirty="0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334000"/>
          </a:xfrm>
          <a:noFill/>
          <a:ln>
            <a:noFill/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r>
              <a:rPr lang="en-GB" sz="3200" dirty="0"/>
              <a:t>To engage agricultural extension workers and NGO partners at county and </a:t>
            </a:r>
            <a:r>
              <a:rPr lang="en-GB" sz="3200" dirty="0" err="1"/>
              <a:t>payam</a:t>
            </a:r>
            <a:r>
              <a:rPr lang="en-GB" sz="3200" dirty="0"/>
              <a:t> levels to support crop assessment taskforces in crop monitoring and yield assessment activities –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800" dirty="0"/>
              <a:t>in collection, processing and reporting of crop performances, yield estimations and weather monitoring and thereby improve the quality of crop assessment information at country level</a:t>
            </a:r>
            <a:r>
              <a:rPr lang="en-GB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6661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r>
              <a:rPr lang="en-US" b="1" dirty="0">
                <a:solidFill>
                  <a:schemeClr val="lt1"/>
                </a:solidFill>
              </a:rPr>
              <a:t>Justifications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791200"/>
          </a:xfrm>
          <a:noFill/>
          <a:ln>
            <a:noFill/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The </a:t>
            </a:r>
            <a:r>
              <a:rPr lang="en-GB" dirty="0"/>
              <a:t>use of data/ information collected by CFSAM Missions and Taskforce members directly from the farmers to estimate the national and state level information is not sustainable.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Due </a:t>
            </a:r>
            <a:r>
              <a:rPr lang="en-GB" dirty="0"/>
              <a:t>to heavy workload and shortage of time, it has been hard for Taskforce </a:t>
            </a:r>
            <a:r>
              <a:rPr lang="en-GB" dirty="0" smtClean="0"/>
              <a:t>members to </a:t>
            </a:r>
            <a:r>
              <a:rPr lang="en-GB" dirty="0"/>
              <a:t>cover all cropping areas of the country before crops are harvested.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The </a:t>
            </a:r>
            <a:r>
              <a:rPr lang="en-GB" dirty="0"/>
              <a:t>role of Taskforces and CFSAM missions should be to verify the data provided by each county (audit), but not replacement to the key role of the counties.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Hence</a:t>
            </a:r>
            <a:r>
              <a:rPr lang="en-GB" dirty="0"/>
              <a:t>, this strategy is supplementary to the work of the Taskforce, and is aimed at improving the quality, timing and depth of information collected from the field.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9195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r>
              <a:rPr lang="en-US" b="1" dirty="0"/>
              <a:t>J</a:t>
            </a:r>
            <a:r>
              <a:rPr lang="en-US" b="1" dirty="0" smtClean="0">
                <a:solidFill>
                  <a:schemeClr val="lt1"/>
                </a:solidFill>
              </a:rPr>
              <a:t>ustifications </a:t>
            </a:r>
            <a:endParaRPr lang="en-US" b="1" dirty="0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410200"/>
          </a:xfrm>
          <a:noFill/>
          <a:ln>
            <a:noFill/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3200" dirty="0" smtClean="0"/>
              <a:t> This </a:t>
            </a:r>
            <a:r>
              <a:rPr lang="en-GB" sz="3200" dirty="0"/>
              <a:t>necessitates involvement of extension workers, and NGO partners at C</a:t>
            </a:r>
            <a:r>
              <a:rPr lang="en-GB" sz="3200" dirty="0" smtClean="0"/>
              <a:t>ounty, </a:t>
            </a:r>
            <a:r>
              <a:rPr lang="en-GB" sz="3200" dirty="0" err="1"/>
              <a:t>P</a:t>
            </a:r>
            <a:r>
              <a:rPr lang="en-GB" sz="3200" dirty="0" err="1" smtClean="0"/>
              <a:t>ayam</a:t>
            </a:r>
            <a:r>
              <a:rPr lang="en-GB" sz="3200" dirty="0" smtClean="0"/>
              <a:t> and </a:t>
            </a:r>
            <a:r>
              <a:rPr lang="en-GB" sz="3200" dirty="0" err="1" smtClean="0"/>
              <a:t>Boma</a:t>
            </a:r>
            <a:r>
              <a:rPr lang="en-GB" sz="3200" dirty="0" smtClean="0"/>
              <a:t> levels </a:t>
            </a:r>
            <a:endParaRPr lang="en-GB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smtClean="0"/>
              <a:t> NGOs </a:t>
            </a:r>
            <a:r>
              <a:rPr lang="en-GB" sz="3200" dirty="0"/>
              <a:t>especially consortium members (BRACED and SORUDEV) and others will be required to directly participate in the crop monitoring pilot exercise in their operational areas, together with: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3200" dirty="0"/>
              <a:t>A/Commissioners, Inspectors and the County and </a:t>
            </a:r>
            <a:r>
              <a:rPr lang="en-GB" sz="3200" dirty="0" err="1"/>
              <a:t>Payam</a:t>
            </a:r>
            <a:r>
              <a:rPr lang="en-GB" sz="3200" dirty="0"/>
              <a:t> Extension Workers - all coordinated as one team.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5604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668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Autofit/>
          </a:bodyPr>
          <a:lstStyle/>
          <a:p>
            <a:r>
              <a:rPr lang="en-GB" sz="3600" b="1" dirty="0" smtClean="0">
                <a:solidFill>
                  <a:schemeClr val="lt1"/>
                </a:solidFill>
              </a:rPr>
              <a:t>The Way Forward on  pilot crop monitoring exercise</a:t>
            </a:r>
            <a:endParaRPr lang="en-US" sz="3600" b="1" dirty="0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410200"/>
          </a:xfrm>
          <a:noFill/>
          <a:ln>
            <a:noFill/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en-GB" sz="3200" dirty="0" smtClean="0"/>
              <a:t>The </a:t>
            </a:r>
            <a:r>
              <a:rPr lang="en-GB" sz="3200" dirty="0"/>
              <a:t>piloting and gradual institutionalization of crop </a:t>
            </a:r>
            <a:r>
              <a:rPr lang="en-GB" sz="3200" dirty="0" smtClean="0"/>
              <a:t>monitoring and yield assessment strategy will </a:t>
            </a:r>
            <a:r>
              <a:rPr lang="en-GB" sz="3200" dirty="0"/>
              <a:t>undertake the following. </a:t>
            </a:r>
            <a:r>
              <a:rPr lang="en-GB" dirty="0"/>
              <a:t>   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 smtClean="0"/>
              <a:t> </a:t>
            </a:r>
            <a:r>
              <a:rPr lang="en-GB" sz="2800" b="1" dirty="0" smtClean="0"/>
              <a:t>Establish </a:t>
            </a:r>
            <a:r>
              <a:rPr lang="en-GB" sz="2800" b="1" dirty="0"/>
              <a:t>County Crop Monitoring Committee (CCMC)</a:t>
            </a:r>
            <a:r>
              <a:rPr lang="en-GB" sz="2800" dirty="0"/>
              <a:t> for each pilot county (15 counties) consisting of County A/ Commissioner, Agric. Inspectors, </a:t>
            </a:r>
            <a:r>
              <a:rPr lang="en-GB" sz="2800" dirty="0" err="1"/>
              <a:t>Payam</a:t>
            </a:r>
            <a:r>
              <a:rPr lang="en-GB" sz="2800" dirty="0"/>
              <a:t> &amp; County Agric. Ext. workers, relevant NGOs and consortium members.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 The </a:t>
            </a:r>
            <a:r>
              <a:rPr lang="en-GB" sz="2800" dirty="0"/>
              <a:t>County A/ Commissioner will be </a:t>
            </a:r>
            <a:r>
              <a:rPr lang="en-GB" sz="2800" dirty="0" smtClean="0"/>
              <a:t>Chairperson </a:t>
            </a:r>
            <a:r>
              <a:rPr lang="en-GB" sz="2800" dirty="0"/>
              <a:t>and will assign Secretariat/ co-chair (could be NGO)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 The </a:t>
            </a:r>
            <a:r>
              <a:rPr lang="en-GB" sz="2800" dirty="0"/>
              <a:t>CCMC will use available manpower, especially those with agricultural background will be members of the Committee.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2777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r>
              <a:rPr lang="en-US" b="1" dirty="0" smtClean="0">
                <a:solidFill>
                  <a:schemeClr val="lt1"/>
                </a:solidFill>
              </a:rPr>
              <a:t>The Way Forward on piloting  </a:t>
            </a:r>
            <a:endParaRPr lang="en-US" b="1" dirty="0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686800" cy="5257800"/>
          </a:xfrm>
          <a:noFill/>
          <a:ln>
            <a:noFill/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 The </a:t>
            </a:r>
            <a:r>
              <a:rPr lang="en-GB" sz="2800" dirty="0"/>
              <a:t>Committee will lead field assessments to be accomplished during each season in the county.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 About </a:t>
            </a:r>
            <a:r>
              <a:rPr lang="en-GB" sz="2800" dirty="0"/>
              <a:t>8 days /month proposed for up to 5 ext. workers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 Each </a:t>
            </a:r>
            <a:r>
              <a:rPr lang="en-GB" sz="2800" dirty="0"/>
              <a:t>county will conduct several field </a:t>
            </a:r>
            <a:r>
              <a:rPr lang="en-GB" sz="2800" dirty="0" smtClean="0"/>
              <a:t>assessments </a:t>
            </a:r>
            <a:r>
              <a:rPr lang="en-GB" sz="2800" dirty="0"/>
              <a:t>per year, depending on the calendar and frequency of cropping.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 Cropped </a:t>
            </a:r>
            <a:r>
              <a:rPr lang="en-GB" sz="2800" dirty="0"/>
              <a:t>area &amp; yield estimations will be done by </a:t>
            </a:r>
            <a:r>
              <a:rPr lang="en-GB" sz="2800" dirty="0" smtClean="0"/>
              <a:t>CCMC </a:t>
            </a:r>
            <a:endParaRPr lang="en-GB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 The </a:t>
            </a:r>
            <a:r>
              <a:rPr lang="en-GB" sz="2800" dirty="0"/>
              <a:t>CCMC will conduct monthly meetings during the season to discuss agricultural situations and compile </a:t>
            </a:r>
            <a:r>
              <a:rPr lang="en-GB" sz="2800" dirty="0" smtClean="0"/>
              <a:t>information on progress </a:t>
            </a:r>
            <a:r>
              <a:rPr lang="en-GB" sz="2800" dirty="0"/>
              <a:t>of the </a:t>
            </a:r>
            <a:r>
              <a:rPr lang="en-GB" sz="2800" dirty="0" smtClean="0"/>
              <a:t>season </a:t>
            </a:r>
            <a:r>
              <a:rPr lang="en-GB" sz="2800" dirty="0"/>
              <a:t>&amp; prepare report. </a:t>
            </a:r>
          </a:p>
        </p:txBody>
      </p:sp>
    </p:spTree>
    <p:extLst>
      <p:ext uri="{BB962C8B-B14F-4D97-AF65-F5344CB8AC3E}">
        <p14:creationId xmlns:p14="http://schemas.microsoft.com/office/powerpoint/2010/main" val="371784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r>
              <a:rPr lang="en-US" b="1" dirty="0" smtClean="0">
                <a:solidFill>
                  <a:schemeClr val="lt1"/>
                </a:solidFill>
              </a:rPr>
              <a:t>The Way Forward on piloting </a:t>
            </a:r>
            <a:endParaRPr lang="en-US" b="1" dirty="0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4648200"/>
          </a:xfrm>
          <a:noFill/>
          <a:ln>
            <a:noFill/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</a:t>
            </a:r>
            <a:r>
              <a:rPr lang="en-GB" sz="3200" dirty="0" smtClean="0"/>
              <a:t>Wherever </a:t>
            </a:r>
            <a:r>
              <a:rPr lang="en-GB" sz="3200" dirty="0"/>
              <a:t>possible, the crop monitoring exercise will use the available Farmer Field School (FFS) units that are/were organized by various FAO projects.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smtClean="0"/>
              <a:t> For </a:t>
            </a:r>
            <a:r>
              <a:rPr lang="en-GB" sz="3200" dirty="0"/>
              <a:t>the pilot exercise up to15 counties will be targeted from 4 states, namely, Western Bahr El </a:t>
            </a:r>
            <a:r>
              <a:rPr lang="en-GB" sz="3200" dirty="0" err="1"/>
              <a:t>Gazal</a:t>
            </a:r>
            <a:r>
              <a:rPr lang="en-GB" sz="3200" dirty="0"/>
              <a:t>, Northern Bar El </a:t>
            </a:r>
            <a:r>
              <a:rPr lang="en-GB" sz="3200" dirty="0" err="1"/>
              <a:t>Gazal</a:t>
            </a:r>
            <a:r>
              <a:rPr lang="en-GB" sz="3200" dirty="0"/>
              <a:t>, Central </a:t>
            </a:r>
            <a:r>
              <a:rPr lang="en-GB" sz="3200" dirty="0" err="1"/>
              <a:t>Equatoria</a:t>
            </a:r>
            <a:r>
              <a:rPr lang="en-GB" sz="3200" dirty="0"/>
              <a:t> and Eastern </a:t>
            </a:r>
            <a:r>
              <a:rPr lang="en-GB" sz="3200" dirty="0" err="1"/>
              <a:t>Equatoria</a:t>
            </a:r>
            <a:r>
              <a:rPr lang="en-GB" sz="3200" dirty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5175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10600" cy="6858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r>
              <a:rPr lang="en-US" sz="3200" b="1" dirty="0"/>
              <a:t>Target counties &amp; implementing partners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3457257"/>
              </p:ext>
            </p:extLst>
          </p:nvPr>
        </p:nvGraphicFramePr>
        <p:xfrm>
          <a:off x="228600" y="1056181"/>
          <a:ext cx="8763000" cy="52073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3688"/>
                <a:gridCol w="1399135"/>
                <a:gridCol w="5670177"/>
              </a:tblGrid>
              <a:tr h="113940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</a:rPr>
                        <a:t>State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 smtClean="0">
                          <a:effectLst/>
                        </a:rPr>
                        <a:t># </a:t>
                      </a:r>
                      <a:r>
                        <a:rPr lang="en-GB" sz="2400" b="1" dirty="0">
                          <a:effectLst/>
                        </a:rPr>
                        <a:t>of target counties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</a:rPr>
                        <a:t>Implementing </a:t>
                      </a:r>
                      <a:r>
                        <a:rPr lang="en-GB" sz="2400" b="1" dirty="0" smtClean="0">
                          <a:effectLst/>
                        </a:rPr>
                        <a:t>partners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 smtClean="0">
                          <a:effectLst/>
                        </a:rPr>
                        <a:t>(in addition to Ministry of Agriculture)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255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effectLst/>
                        </a:rPr>
                        <a:t>WBEG</a:t>
                      </a:r>
                      <a:endParaRPr lang="en-US" sz="2400" b="1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</a:rPr>
                        <a:t>FAO, HARD, ACTED, Concern </a:t>
                      </a:r>
                      <a:r>
                        <a:rPr lang="en-GB" sz="2400" b="1" dirty="0" smtClean="0">
                          <a:effectLst/>
                        </a:rPr>
                        <a:t>WW + others…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102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effectLst/>
                        </a:rPr>
                        <a:t>NBEG</a:t>
                      </a:r>
                      <a:endParaRPr lang="en-US" sz="2400" b="1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</a:rPr>
                        <a:t>3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</a:rPr>
                        <a:t>FAO, Concern WW, </a:t>
                      </a:r>
                      <a:r>
                        <a:rPr lang="en-GB" sz="2400" b="1" dirty="0" smtClean="0">
                          <a:effectLst/>
                        </a:rPr>
                        <a:t>GAA + others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9766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</a:rPr>
                        <a:t>Central </a:t>
                      </a:r>
                      <a:r>
                        <a:rPr lang="en-GB" sz="2400" b="1" dirty="0" err="1">
                          <a:effectLst/>
                        </a:rPr>
                        <a:t>Equatoria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</a:rPr>
                        <a:t>5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</a:rPr>
                        <a:t>FAO to work with FFS projects </a:t>
                      </a:r>
                      <a:r>
                        <a:rPr lang="en-GB" sz="2400" b="1" dirty="0" smtClean="0">
                          <a:effectLst/>
                        </a:rPr>
                        <a:t>&amp; </a:t>
                      </a:r>
                      <a:r>
                        <a:rPr lang="en-GB" sz="2400" b="1" dirty="0">
                          <a:effectLst/>
                        </a:rPr>
                        <a:t>additional </a:t>
                      </a:r>
                      <a:r>
                        <a:rPr lang="en-GB" sz="2400" b="1" dirty="0" smtClean="0">
                          <a:effectLst/>
                        </a:rPr>
                        <a:t>NGOs </a:t>
                      </a:r>
                      <a:r>
                        <a:rPr lang="en-GB" sz="2400" b="1" dirty="0">
                          <a:effectLst/>
                        </a:rPr>
                        <a:t>to be identified such as FARM Project, </a:t>
                      </a:r>
                      <a:r>
                        <a:rPr lang="en-GB" sz="2400" b="1" dirty="0" err="1">
                          <a:effectLst/>
                        </a:rPr>
                        <a:t>Caritus</a:t>
                      </a:r>
                      <a:r>
                        <a:rPr lang="en-GB" sz="2400" b="1" dirty="0">
                          <a:effectLst/>
                        </a:rPr>
                        <a:t>, UMCOR and World Relief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9766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effectLst/>
                        </a:rPr>
                        <a:t>Eastern Equatoria</a:t>
                      </a:r>
                      <a:endParaRPr lang="en-US" sz="2400" b="1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</a:rPr>
                        <a:t>5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</a:rPr>
                        <a:t>FAO to work with FFS projects and additional NGO partners to be identified, such as FARM Project, </a:t>
                      </a:r>
                      <a:r>
                        <a:rPr lang="en-GB" sz="2400" b="1" dirty="0" err="1">
                          <a:effectLst/>
                        </a:rPr>
                        <a:t>Caritus</a:t>
                      </a:r>
                      <a:r>
                        <a:rPr lang="en-GB" sz="2400" b="1" dirty="0">
                          <a:effectLst/>
                        </a:rPr>
                        <a:t>, UMCOR and World Relief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65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SimSun"/>
                          <a:cs typeface="Arial"/>
                        </a:rPr>
                        <a:t>Upper Nile, &amp; Lakes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 smtClean="0">
                          <a:effectLst/>
                          <a:latin typeface="Times New Roman"/>
                          <a:ea typeface="SimSun"/>
                          <a:cs typeface="Arial"/>
                        </a:rPr>
                        <a:t>t.b.i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 smtClean="0">
                          <a:effectLst/>
                          <a:latin typeface="Times New Roman"/>
                          <a:ea typeface="SimSun"/>
                          <a:cs typeface="Arial"/>
                        </a:rPr>
                        <a:t>T,b.i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316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effectLst/>
                        </a:rPr>
                        <a:t>Total</a:t>
                      </a:r>
                      <a:endParaRPr lang="en-US" sz="2400" b="1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 smtClean="0">
                          <a:effectLst/>
                        </a:rPr>
                        <a:t>15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</a:rPr>
                        <a:t> </a:t>
                      </a:r>
                      <a:endParaRPr lang="en-US" sz="2400" b="1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624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r>
              <a:rPr lang="en-US" b="1" dirty="0" smtClean="0"/>
              <a:t>AFIS &amp; Partners’ Support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86800" cy="5029200"/>
          </a:xfrm>
          <a:noFill/>
          <a:ln>
            <a:noFill/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 Provision </a:t>
            </a:r>
            <a:r>
              <a:rPr lang="en-GB" sz="2800" dirty="0"/>
              <a:t>of Training </a:t>
            </a:r>
            <a:r>
              <a:rPr lang="en-GB" sz="2800" dirty="0" smtClean="0"/>
              <a:t>(3-days</a:t>
            </a:r>
            <a:r>
              <a:rPr lang="en-GB" sz="2800" dirty="0"/>
              <a:t>) for partner NGOs, extension workers and A/ Commissioners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 Start </a:t>
            </a:r>
            <a:r>
              <a:rPr lang="en-GB" sz="2800" dirty="0"/>
              <a:t>implementation at county level from May 2016.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 Appropriate</a:t>
            </a:r>
            <a:r>
              <a:rPr lang="en-GB" sz="2800" dirty="0"/>
              <a:t>/ simple tools are prepared by AFIS for data collection and reporting.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 State </a:t>
            </a:r>
            <a:r>
              <a:rPr lang="en-GB" sz="2800" dirty="0"/>
              <a:t>level agricultural officers will also participate in the supervision of the data collection and crop monitoring activities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 FAO </a:t>
            </a:r>
            <a:r>
              <a:rPr lang="en-GB" sz="2800" dirty="0"/>
              <a:t>State Coordinators will help in planning and facilitation of crop assessment, </a:t>
            </a:r>
            <a:r>
              <a:rPr lang="en-GB" sz="2800" dirty="0" smtClean="0"/>
              <a:t>as </a:t>
            </a:r>
            <a:r>
              <a:rPr lang="en-GB" sz="2800" dirty="0"/>
              <a:t>applicable.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 Technical </a:t>
            </a:r>
            <a:r>
              <a:rPr lang="en-GB" sz="2800" dirty="0"/>
              <a:t>support &amp; follow up of CCMC by taskforce members (including the newly trained </a:t>
            </a:r>
            <a:r>
              <a:rPr lang="en-GB" sz="2800" dirty="0" smtClean="0"/>
              <a:t>ones in </a:t>
            </a:r>
            <a:r>
              <a:rPr lang="en-GB" sz="2800" dirty="0" err="1"/>
              <a:t>Aweil</a:t>
            </a:r>
            <a:r>
              <a:rPr lang="en-GB" sz="2800" dirty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9217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762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r>
              <a:rPr lang="en-US" b="1" dirty="0">
                <a:solidFill>
                  <a:schemeClr val="lt1"/>
                </a:solidFill>
              </a:rPr>
              <a:t>Reporting by counties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82000" cy="5410200"/>
          </a:xfrm>
          <a:noFill/>
          <a:ln>
            <a:noFill/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</a:t>
            </a:r>
            <a:r>
              <a:rPr lang="en-GB" sz="3200" dirty="0" smtClean="0"/>
              <a:t>Each </a:t>
            </a:r>
            <a:r>
              <a:rPr lang="en-GB" sz="3200" dirty="0"/>
              <a:t>pilot county will compile its data, maintain records and report to the State &amp; the Taskforce every month during the cropping season.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smtClean="0"/>
              <a:t> Reporting </a:t>
            </a:r>
            <a:r>
              <a:rPr lang="en-GB" sz="3200" dirty="0"/>
              <a:t>formats </a:t>
            </a:r>
            <a:r>
              <a:rPr lang="en-GB" sz="3200" dirty="0" smtClean="0"/>
              <a:t>are prepared, </a:t>
            </a:r>
            <a:r>
              <a:rPr lang="en-GB" sz="3200" dirty="0"/>
              <a:t>which are made simple, as much as possible.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smtClean="0"/>
              <a:t> There </a:t>
            </a:r>
            <a:r>
              <a:rPr lang="en-GB" sz="3200" dirty="0"/>
              <a:t>will be 8 “Monthly Crop Monitoring Reports”, from May to December 2016.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smtClean="0"/>
              <a:t> Monthly </a:t>
            </a:r>
            <a:r>
              <a:rPr lang="en-GB" sz="3200" dirty="0"/>
              <a:t>reports should show cumulative information up to the reporting month.  </a:t>
            </a:r>
            <a:endParaRPr lang="en-US" sz="32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52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458200" cy="6096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r>
              <a:rPr lang="en-GB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The Way forward</a:t>
            </a:r>
            <a:endParaRPr lang="en-US" b="1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05800" cy="5410200"/>
          </a:xfrm>
          <a:noFill/>
          <a:ln>
            <a:noFill/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r>
              <a:rPr lang="en-GB" sz="3600" dirty="0"/>
              <a:t>Pilot counties will be provided with most basic materials (weighing scale, quadrat, measuring tapes, GPS, </a:t>
            </a:r>
            <a:r>
              <a:rPr lang="en-GB" sz="3600" dirty="0" smtClean="0"/>
              <a:t>nylon </a:t>
            </a:r>
            <a:r>
              <a:rPr lang="en-GB" sz="3600" dirty="0"/>
              <a:t>string and sample bags).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3600" dirty="0"/>
              <a:t>However, use of locally available simple materials like strings, measuring tapes and crop cutting tools are also encouraged.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89525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Two Approaches by FAO-AFIS for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 The crop assessment by Taskforces</a:t>
            </a:r>
          </a:p>
          <a:p>
            <a:pPr lvl="1"/>
            <a:r>
              <a:rPr lang="en-US" dirty="0" smtClean="0"/>
              <a:t>Taskforce members divided into three Teams </a:t>
            </a:r>
          </a:p>
          <a:p>
            <a:pPr lvl="1"/>
            <a:r>
              <a:rPr lang="en-US" dirty="0" smtClean="0"/>
              <a:t>Doing the planting and harvesting assessments in the country as per the cropping calendars</a:t>
            </a:r>
          </a:p>
          <a:p>
            <a:pPr marL="0" indent="0">
              <a:buNone/>
            </a:pPr>
            <a:r>
              <a:rPr lang="en-US" dirty="0" smtClean="0"/>
              <a:t>2. Piloting of crop monitoring and yield assessment strategy at county level in the country (about 15 pilot counties)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6E10EF-5B63-4F64-B69E-793AC0C0E7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13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r>
              <a:rPr lang="en-GB" b="1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Way </a:t>
            </a:r>
            <a:r>
              <a:rPr lang="en-GB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forward</a:t>
            </a:r>
            <a:endParaRPr lang="en-US" b="1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4724400"/>
          </a:xfrm>
          <a:noFill/>
          <a:ln>
            <a:noFill/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3200" dirty="0" smtClean="0"/>
              <a:t> Allocation </a:t>
            </a:r>
            <a:r>
              <a:rPr lang="en-GB" sz="3200" dirty="0"/>
              <a:t>of realistic budget for field exercise in pilot counties to ensure sustainability of this initiative even after completion of project.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2800" dirty="0"/>
              <a:t>Expenses will be daily allowances, transport costs, stationery and limited items to be used in the field.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 smtClean="0"/>
              <a:t> Conduct </a:t>
            </a:r>
            <a:r>
              <a:rPr lang="en-GB" sz="3200" dirty="0"/>
              <a:t>monitoring of CCMC activities by FAO and partner organizations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0028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r>
              <a:rPr lang="en-GB" b="1" dirty="0">
                <a:solidFill>
                  <a:schemeClr val="lt1"/>
                </a:solidFill>
              </a:rPr>
              <a:t>Timeframe</a:t>
            </a:r>
            <a:endParaRPr lang="en-US" b="1" dirty="0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105400"/>
          </a:xfrm>
          <a:noFill/>
          <a:ln>
            <a:noFill/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Meeting </a:t>
            </a:r>
            <a:r>
              <a:rPr lang="en-GB" dirty="0"/>
              <a:t>with National </a:t>
            </a:r>
            <a:r>
              <a:rPr lang="en-GB" dirty="0" smtClean="0"/>
              <a:t>MAFCRD </a:t>
            </a:r>
            <a:r>
              <a:rPr lang="en-GB" dirty="0"/>
              <a:t>for discussion and consensus building on the strategy – </a:t>
            </a:r>
            <a:r>
              <a:rPr lang="en-GB" b="1" dirty="0" smtClean="0"/>
              <a:t>9</a:t>
            </a:r>
            <a:r>
              <a:rPr lang="en-GB" b="1" baseline="30000" dirty="0" smtClean="0"/>
              <a:t>th</a:t>
            </a:r>
            <a:r>
              <a:rPr lang="en-GB" b="1" dirty="0" smtClean="0"/>
              <a:t> of </a:t>
            </a:r>
            <a:r>
              <a:rPr lang="en-GB" b="1" dirty="0"/>
              <a:t>February 2016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Meeting </a:t>
            </a:r>
            <a:r>
              <a:rPr lang="en-GB" dirty="0"/>
              <a:t>with SORUDEV </a:t>
            </a:r>
            <a:r>
              <a:rPr lang="en-GB" dirty="0" smtClean="0"/>
              <a:t>&amp; </a:t>
            </a:r>
            <a:r>
              <a:rPr lang="en-GB" dirty="0"/>
              <a:t>BRACED </a:t>
            </a:r>
            <a:r>
              <a:rPr lang="en-GB" dirty="0" smtClean="0"/>
              <a:t>for </a:t>
            </a:r>
            <a:r>
              <a:rPr lang="en-GB" dirty="0"/>
              <a:t>the selection of suitable partners (NGOs) and pilot counties – </a:t>
            </a:r>
            <a:r>
              <a:rPr lang="en-GB" b="1" dirty="0" smtClean="0"/>
              <a:t>4th </a:t>
            </a:r>
            <a:r>
              <a:rPr lang="en-GB" b="1" dirty="0"/>
              <a:t>week of Feb. 2016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Preparation </a:t>
            </a:r>
            <a:r>
              <a:rPr lang="en-GB" dirty="0"/>
              <a:t>of training materials, tools and reporting formats – </a:t>
            </a:r>
            <a:r>
              <a:rPr lang="en-GB" b="1" dirty="0"/>
              <a:t>Feb./ March 2016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Establishment </a:t>
            </a:r>
            <a:r>
              <a:rPr lang="en-GB" dirty="0"/>
              <a:t>of County Crop Monitoring Committees (CCMC) – </a:t>
            </a:r>
            <a:r>
              <a:rPr lang="en-GB" b="1" dirty="0"/>
              <a:t>March/ April 2016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Provision </a:t>
            </a:r>
            <a:r>
              <a:rPr lang="en-GB" dirty="0"/>
              <a:t>of training for </a:t>
            </a:r>
            <a:r>
              <a:rPr lang="en-GB" dirty="0" smtClean="0"/>
              <a:t>Gov’t </a:t>
            </a:r>
            <a:r>
              <a:rPr lang="en-GB" dirty="0"/>
              <a:t>extension workers and staff of </a:t>
            </a:r>
            <a:r>
              <a:rPr lang="en-GB" dirty="0" smtClean="0"/>
              <a:t>partners - </a:t>
            </a:r>
            <a:r>
              <a:rPr lang="en-GB" dirty="0"/>
              <a:t>March and April, 2016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Implementation on ground, May–Dec.2016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M&amp;E</a:t>
            </a:r>
            <a:r>
              <a:rPr lang="en-GB" dirty="0"/>
              <a:t>/ follow up – May –Dec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03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 smtClean="0"/>
              <a:t>Thank you  !</a:t>
            </a:r>
            <a:endParaRPr lang="en-US" sz="60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81000"/>
            <a:ext cx="1524000" cy="762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67201" y="6183640"/>
            <a:ext cx="36060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FUNDING FROM THE EUROPEAN UNION 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50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2819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Part-I</a:t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The crop assessment by </a:t>
            </a:r>
            <a:r>
              <a:rPr lang="en-US" b="1" dirty="0" smtClean="0"/>
              <a:t>Taskforces</a:t>
            </a:r>
            <a:endParaRPr lang="en-US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81000"/>
            <a:ext cx="1524000" cy="762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67201" y="6183640"/>
            <a:ext cx="36060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FUNDING FROM THE EUROPEAN UNION 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1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91600" cy="79216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r>
              <a:rPr lang="en-GB" b="1" dirty="0">
                <a:solidFill>
                  <a:schemeClr val="lt1"/>
                </a:solidFill>
              </a:rPr>
              <a:t>How crop assessment </a:t>
            </a:r>
            <a:r>
              <a:rPr lang="en-GB" b="1" dirty="0" smtClean="0">
                <a:solidFill>
                  <a:schemeClr val="lt1"/>
                </a:solidFill>
              </a:rPr>
              <a:t>should be done</a:t>
            </a:r>
            <a:endParaRPr lang="en-US" b="1" dirty="0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  <a:noFill/>
          <a:ln>
            <a:noFill/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Crop </a:t>
            </a:r>
            <a:r>
              <a:rPr lang="en-GB" dirty="0"/>
              <a:t>assessment is not a once only operation; it is rather a continuous activity that should be accomplished throughout the year. </a:t>
            </a:r>
            <a:endParaRPr lang="en-GB" dirty="0" smtClean="0"/>
          </a:p>
          <a:p>
            <a:pPr>
              <a:buFont typeface="Arial" panose="020B0604020202020204" pitchFamily="34" charset="0"/>
              <a:buChar char="•"/>
            </a:pPr>
            <a:endParaRPr lang="en-GB" dirty="0" smtClean="0">
              <a:noFill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Annual CFSAM </a:t>
            </a:r>
            <a:r>
              <a:rPr lang="en-GB" dirty="0"/>
              <a:t>should be fielded to verify what has been collected locally and should not be considered as a replacement to or do the work of the Ministry of Agriculture</a:t>
            </a:r>
            <a:r>
              <a:rPr lang="en-GB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Experiences of other developing countries show the same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47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r>
              <a:rPr lang="en-US" b="1" dirty="0"/>
              <a:t>C</a:t>
            </a:r>
            <a:r>
              <a:rPr lang="en-US" b="1" dirty="0" smtClean="0">
                <a:solidFill>
                  <a:schemeClr val="lt1"/>
                </a:solidFill>
              </a:rPr>
              <a:t>hallenges </a:t>
            </a:r>
            <a:r>
              <a:rPr lang="en-US" b="1" dirty="0">
                <a:solidFill>
                  <a:schemeClr val="lt1"/>
                </a:solidFill>
              </a:rPr>
              <a:t>faced in 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763000" cy="5791200"/>
          </a:xfrm>
          <a:noFill/>
          <a:ln>
            <a:noFill/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700" dirty="0" smtClean="0"/>
              <a:t> Delays in </a:t>
            </a:r>
            <a:r>
              <a:rPr lang="en-GB" sz="2700" dirty="0"/>
              <a:t>assessments, data accuracy, shortage of manpower, </a:t>
            </a:r>
            <a:endParaRPr lang="en-GB" sz="27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2700" dirty="0" smtClean="0"/>
              <a:t> Absence </a:t>
            </a:r>
            <a:r>
              <a:rPr lang="en-GB" sz="2700" dirty="0"/>
              <a:t>of Annual </a:t>
            </a:r>
            <a:r>
              <a:rPr lang="en-GB" sz="2700" dirty="0" smtClean="0"/>
              <a:t>Agric. </a:t>
            </a:r>
            <a:r>
              <a:rPr lang="en-GB" sz="2700" dirty="0"/>
              <a:t>Sample Survey (statistical)</a:t>
            </a:r>
            <a:endParaRPr lang="en-GB" sz="27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2700" dirty="0" smtClean="0"/>
              <a:t> Lack  </a:t>
            </a:r>
            <a:r>
              <a:rPr lang="en-GB" sz="2700" dirty="0"/>
              <a:t>of institutional arrangements to collect </a:t>
            </a:r>
            <a:r>
              <a:rPr lang="en-GB" sz="2700" dirty="0" smtClean="0"/>
              <a:t>and </a:t>
            </a:r>
            <a:r>
              <a:rPr lang="en-GB" sz="2700" dirty="0"/>
              <a:t>transfer seasonal </a:t>
            </a:r>
            <a:r>
              <a:rPr lang="en-GB" sz="2700" dirty="0" smtClean="0"/>
              <a:t>crop/ agricultural information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700" dirty="0" smtClean="0"/>
              <a:t> Presence of complex </a:t>
            </a:r>
            <a:r>
              <a:rPr lang="en-GB" sz="2700" dirty="0"/>
              <a:t>cropping patterns in South Sudan that need </a:t>
            </a:r>
            <a:r>
              <a:rPr lang="en-GB" sz="2700" dirty="0" smtClean="0"/>
              <a:t>careful elaboration (double </a:t>
            </a:r>
            <a:r>
              <a:rPr lang="en-GB" sz="2700" dirty="0"/>
              <a:t>cropping, </a:t>
            </a:r>
            <a:r>
              <a:rPr lang="en-GB" sz="2700" dirty="0" smtClean="0"/>
              <a:t>relay </a:t>
            </a:r>
            <a:r>
              <a:rPr lang="en-GB" sz="2700" dirty="0"/>
              <a:t>cropping, </a:t>
            </a:r>
            <a:r>
              <a:rPr lang="en-GB" sz="2700" dirty="0" smtClean="0"/>
              <a:t>mixed cropping, </a:t>
            </a:r>
            <a:r>
              <a:rPr lang="en-GB" sz="2700" dirty="0" err="1" smtClean="0"/>
              <a:t>ratooning</a:t>
            </a:r>
            <a:r>
              <a:rPr lang="en-GB" sz="27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700" dirty="0"/>
              <a:t> Overlapping of planting and harvesting seasons in various parts of the country</a:t>
            </a:r>
            <a:endParaRPr lang="en-GB" sz="27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2700" dirty="0" smtClean="0"/>
              <a:t> Difficulty of </a:t>
            </a:r>
            <a:r>
              <a:rPr lang="en-GB" sz="2700" dirty="0"/>
              <a:t>covering all states </a:t>
            </a:r>
            <a:r>
              <a:rPr lang="en-GB" sz="2700" dirty="0" smtClean="0"/>
              <a:t>because </a:t>
            </a:r>
            <a:r>
              <a:rPr lang="en-GB" sz="2700" dirty="0"/>
              <a:t>of insecurity, </a:t>
            </a:r>
            <a:r>
              <a:rPr lang="en-GB" sz="2700" dirty="0" smtClean="0"/>
              <a:t>bad </a:t>
            </a:r>
            <a:r>
              <a:rPr lang="en-GB" sz="2700" dirty="0"/>
              <a:t>roads, and </a:t>
            </a:r>
            <a:r>
              <a:rPr lang="en-GB" sz="2700" dirty="0" smtClean="0"/>
              <a:t>limited </a:t>
            </a:r>
            <a:r>
              <a:rPr lang="en-GB" sz="2700" dirty="0"/>
              <a:t>number of taskforce </a:t>
            </a:r>
            <a:r>
              <a:rPr lang="en-GB" sz="2700" dirty="0" smtClean="0"/>
              <a:t>members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41547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r>
              <a:rPr lang="en-US" b="1" dirty="0">
                <a:solidFill>
                  <a:schemeClr val="lt1"/>
                </a:solidFill>
              </a:rPr>
              <a:t>How the Taskforce works in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10600" cy="5486400"/>
          </a:xfrm>
          <a:noFill/>
          <a:ln>
            <a:noFill/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r>
              <a:rPr lang="en-GB" sz="2700" dirty="0"/>
              <a:t>Current activities of the crop assessment taskforce will be modified and strengthened in 2016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senior taskforce members will be divided into states to work with the recently trained state level taskforces.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700" dirty="0" smtClean="0"/>
              <a:t> Planting </a:t>
            </a:r>
            <a:r>
              <a:rPr lang="en-GB" sz="2700" dirty="0"/>
              <a:t>and harvesting assessments need to stick to cropping calendars </a:t>
            </a:r>
            <a:endParaRPr lang="en-US" sz="27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2700" dirty="0" smtClean="0"/>
              <a:t> In </a:t>
            </a:r>
            <a:r>
              <a:rPr lang="en-GB" sz="2700" dirty="0"/>
              <a:t>each assessment, Two senior Taskforce members will work with state taskforces; (one will be team leader).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700" dirty="0" smtClean="0"/>
              <a:t> Teams </a:t>
            </a:r>
            <a:r>
              <a:rPr lang="en-GB" sz="2700" dirty="0"/>
              <a:t>will submit reports before moving to the next. </a:t>
            </a:r>
            <a:endParaRPr lang="en-US" sz="27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2700" dirty="0" smtClean="0"/>
              <a:t> Each </a:t>
            </a:r>
            <a:r>
              <a:rPr lang="en-GB" sz="2700" dirty="0"/>
              <a:t>TL will be responsible for the whole assessment process (planning, data processing and reporting).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2987998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r>
              <a:rPr lang="en-US" b="1" dirty="0"/>
              <a:t>H</a:t>
            </a:r>
            <a:r>
              <a:rPr lang="en-US" b="1" dirty="0" smtClean="0">
                <a:solidFill>
                  <a:schemeClr val="lt1"/>
                </a:solidFill>
              </a:rPr>
              <a:t>ow </a:t>
            </a:r>
            <a:r>
              <a:rPr lang="en-US" b="1" dirty="0">
                <a:solidFill>
                  <a:schemeClr val="lt1"/>
                </a:solidFill>
              </a:rPr>
              <a:t>we work in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5181600"/>
          </a:xfrm>
          <a:noFill/>
          <a:ln>
            <a:noFill/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Each </a:t>
            </a:r>
            <a:r>
              <a:rPr lang="en-GB" dirty="0"/>
              <a:t>team is expected to </a:t>
            </a:r>
            <a:r>
              <a:rPr lang="en-GB" dirty="0" smtClean="0"/>
              <a:t>spend 10-15 </a:t>
            </a:r>
            <a:r>
              <a:rPr lang="en-GB" dirty="0"/>
              <a:t>days in the field &amp; at least 10 days for report writing.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Taskforce </a:t>
            </a:r>
            <a:r>
              <a:rPr lang="en-GB" dirty="0"/>
              <a:t>members will also provide technical support to the County Crop Monitoring Committee (CCMC) in 2016 (pilot counties).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The </a:t>
            </a:r>
            <a:r>
              <a:rPr lang="en-GB" dirty="0"/>
              <a:t>activities of the CCMC will be supportive to the assessments done by the taskforces and the overall crop assessment.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 2016 </a:t>
            </a:r>
            <a:r>
              <a:rPr lang="en-GB" dirty="0"/>
              <a:t>Taskforce work plan is prepared in detail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845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40386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Part-II</a:t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Piloting Crop Monitoring and Yield Assessment Strategy at County Level</a:t>
            </a:r>
            <a:endParaRPr lang="en-US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81000"/>
            <a:ext cx="1524000" cy="762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67201" y="6183640"/>
            <a:ext cx="36060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FUNDING FROM THE EUROPEAN UNION 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87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6096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r>
              <a:rPr lang="en-US" sz="3200" b="1" dirty="0"/>
              <a:t>Crop Monitoring and Yield </a:t>
            </a:r>
            <a:r>
              <a:rPr lang="en-US" sz="3200" b="1" dirty="0" smtClean="0"/>
              <a:t>Assessment Strategy</a:t>
            </a:r>
            <a:endParaRPr lang="en-US" sz="3200" b="1" dirty="0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458200" cy="5486400"/>
          </a:xfrm>
          <a:noFill/>
          <a:ln>
            <a:noFill/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2400" dirty="0" smtClean="0"/>
              <a:t> Initial </a:t>
            </a:r>
            <a:r>
              <a:rPr lang="en-GB" sz="2400" dirty="0"/>
              <a:t>crop estimations (area and production) should be done at least at </a:t>
            </a:r>
            <a:r>
              <a:rPr lang="en-GB" sz="2400" dirty="0" err="1"/>
              <a:t>payam</a:t>
            </a:r>
            <a:r>
              <a:rPr lang="en-GB" sz="2400" dirty="0"/>
              <a:t> level and then aggregated at county and state levels by the respective staff of the government, and its development partners in the sector.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 smtClean="0"/>
              <a:t> The </a:t>
            </a:r>
            <a:r>
              <a:rPr lang="en-GB" sz="2400" dirty="0"/>
              <a:t>data collection (tracking the season) and maintaining records should be done on a regular basis.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 smtClean="0"/>
              <a:t> There </a:t>
            </a:r>
            <a:r>
              <a:rPr lang="en-GB" sz="2400" dirty="0"/>
              <a:t>is a need for a strategy to support the Taskforce activities through involving extension workers and NGO partners at county level.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 smtClean="0"/>
              <a:t> Hence</a:t>
            </a:r>
            <a:r>
              <a:rPr lang="en-GB" sz="2400" dirty="0"/>
              <a:t>, a pilot activity is proposed for the year 2016</a:t>
            </a:r>
            <a:r>
              <a:rPr lang="en-GB" sz="2400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 This </a:t>
            </a:r>
            <a:r>
              <a:rPr lang="en-GB" dirty="0"/>
              <a:t>will bring about institutionalization of the process and sustainability of data collection system even in the absence of projects in the future.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685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2894</TotalTime>
  <Words>1589</Words>
  <Application>Microsoft Office PowerPoint</Application>
  <PresentationFormat>On-screen Show (4:3)</PresentationFormat>
  <Paragraphs>124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Theme1</vt:lpstr>
      <vt:lpstr>The 2016 Crop Assessment Plan FAO/ AFIS</vt:lpstr>
      <vt:lpstr>Two Approaches by FAO-AFIS for 2016</vt:lpstr>
      <vt:lpstr> Part-I  The crop assessment by Taskforces</vt:lpstr>
      <vt:lpstr>How crop assessment should be done</vt:lpstr>
      <vt:lpstr>Challenges faced in SS</vt:lpstr>
      <vt:lpstr>How the Taskforce works in 2016</vt:lpstr>
      <vt:lpstr>How we work in 2016</vt:lpstr>
      <vt:lpstr>Part-II  Piloting Crop Monitoring and Yield Assessment Strategy at County Level</vt:lpstr>
      <vt:lpstr>Crop Monitoring and Yield Assessment Strategy</vt:lpstr>
      <vt:lpstr>Objectives of the strategy</vt:lpstr>
      <vt:lpstr>Justifications </vt:lpstr>
      <vt:lpstr>Justifications </vt:lpstr>
      <vt:lpstr>The Way Forward on  pilot crop monitoring exercise</vt:lpstr>
      <vt:lpstr>The Way Forward on piloting  </vt:lpstr>
      <vt:lpstr>The Way Forward on piloting </vt:lpstr>
      <vt:lpstr>Target counties &amp; implementing partners</vt:lpstr>
      <vt:lpstr>AFIS &amp; Partners’ Support </vt:lpstr>
      <vt:lpstr>Reporting by counties</vt:lpstr>
      <vt:lpstr>The Way forward</vt:lpstr>
      <vt:lpstr>Way forward</vt:lpstr>
      <vt:lpstr>Timeframe</vt:lpstr>
      <vt:lpstr>Thank you  !</vt:lpstr>
    </vt:vector>
  </TitlesOfParts>
  <Company>FAO of the 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Wondimagegne Shiferaw</dc:creator>
  <cp:lastModifiedBy>Wondimagegne Shiferaw</cp:lastModifiedBy>
  <cp:revision>146</cp:revision>
  <cp:lastPrinted>2016-04-13T08:47:27Z</cp:lastPrinted>
  <dcterms:created xsi:type="dcterms:W3CDTF">2016-02-05T14:48:07Z</dcterms:created>
  <dcterms:modified xsi:type="dcterms:W3CDTF">2016-04-26T18:25:22Z</dcterms:modified>
</cp:coreProperties>
</file>