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comment1.xml" ContentType="application/vnd.openxmlformats-officedocument.presentationml.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omments/comment2.xml" ContentType="application/vnd.openxmlformats-officedocument.presentationml.comment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an Kuli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2-21T11:18:13.397" idx="1">
    <p:pos x="6000" y="0"/>
    <p:text>Replace picture.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12-21T11:18:35.644" idx="2">
    <p:pos x="6000" y="0"/>
    <p:text>Replace picture.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6399" cy="496887"/>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4" name="Shape 4"/>
          <p:cNvSpPr txBox="1">
            <a:spLocks noGrp="1"/>
          </p:cNvSpPr>
          <p:nvPr>
            <p:ph type="dt" idx="10"/>
          </p:nvPr>
        </p:nvSpPr>
        <p:spPr>
          <a:xfrm>
            <a:off x="3849687" y="0"/>
            <a:ext cx="2946399" cy="496887"/>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5" name="Shape 5"/>
          <p:cNvSpPr>
            <a:spLocks noGrp="1" noRot="1" noChangeAspect="1"/>
          </p:cNvSpPr>
          <p:nvPr>
            <p:ph type="sldImg" idx="3"/>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79450" y="4714875"/>
            <a:ext cx="5438774" cy="4467224"/>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163"/>
            <a:ext cx="2946399" cy="496886"/>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8" name="Shape 8"/>
          <p:cNvSpPr txBox="1">
            <a:spLocks noGrp="1"/>
          </p:cNvSpPr>
          <p:nvPr>
            <p:ph type="sldNum" idx="12"/>
          </p:nvPr>
        </p:nvSpPr>
        <p:spPr>
          <a:xfrm>
            <a:off x="3849687" y="9428163"/>
            <a:ext cx="2946399" cy="4968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r-BE" sz="1200" b="0" i="0" u="none" strike="noStrike" cap="none">
                <a:solidFill>
                  <a:schemeClr val="dk1"/>
                </a:solidFill>
                <a:latin typeface="Arial"/>
                <a:ea typeface="Arial"/>
                <a:cs typeface="Arial"/>
                <a:sym typeface="Arial"/>
              </a:rPr>
              <a:t>‹#›</a:t>
            </a:fld>
            <a:endParaRPr lang="fr-BE"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9410172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lc.worldbank.org/wbg-connec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fao.org/fsnforu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endParaRPr/>
          </a:p>
        </p:txBody>
      </p:sp>
      <p:sp>
        <p:nvSpPr>
          <p:cNvPr id="92" name="Shape 92"/>
          <p:cNvSpPr>
            <a:spLocks noGrp="1" noRot="1" noChangeAspect="1"/>
          </p:cNvSpPr>
          <p:nvPr>
            <p:ph type="sldImg" idx="2"/>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1164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endParaRPr/>
          </a:p>
        </p:txBody>
      </p:sp>
      <p:sp>
        <p:nvSpPr>
          <p:cNvPr id="158" name="Shape 158"/>
          <p:cNvSpPr>
            <a:spLocks noGrp="1" noRot="1" noChangeAspect="1"/>
          </p:cNvSpPr>
          <p:nvPr>
            <p:ph type="sldImg" idx="2"/>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5662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a:spcBef>
                <a:spcPts val="0"/>
              </a:spcBef>
              <a:buNone/>
            </a:pPr>
            <a:r>
              <a:rPr lang="fr-BE" sz="1000">
                <a:solidFill>
                  <a:srgbClr val="000000"/>
                </a:solidFill>
              </a:rPr>
              <a:t>CoPs can be benefitial on personal and organisational level. We list here some generic main benefits that can apply to many communities:</a:t>
            </a:r>
          </a:p>
          <a:p>
            <a:pPr lvl="0">
              <a:spcBef>
                <a:spcPts val="0"/>
              </a:spcBef>
              <a:buNone/>
            </a:pPr>
            <a:endParaRPr sz="1000">
              <a:solidFill>
                <a:srgbClr val="000000"/>
              </a:solidFill>
            </a:endParaRPr>
          </a:p>
          <a:p>
            <a:pPr marL="457200" lvl="0" indent="-292100" rtl="0">
              <a:spcBef>
                <a:spcPts val="480"/>
              </a:spcBef>
              <a:buSzPct val="100000"/>
              <a:buChar char="●"/>
            </a:pPr>
            <a:r>
              <a:rPr lang="fr-BE" sz="1000">
                <a:solidFill>
                  <a:srgbClr val="000000"/>
                </a:solidFill>
              </a:rPr>
              <a:t>Keeping up to date with current thinking:</a:t>
            </a:r>
            <a:r>
              <a:rPr lang="fr-BE" sz="1000"/>
              <a:t> The conversations that can take place within communities bring experiences and knowledge to the surface. One of the best ways to surface these experiences is through asking questions and answering others questions, this is often the motor of community discussions. This allows members to be up-to-date in their field and even perhaps learn specific things that improve not just your knowledge but their capacities as well.</a:t>
            </a:r>
          </a:p>
          <a:p>
            <a:pPr marL="457200" lvl="0" indent="-292100" rtl="0">
              <a:spcBef>
                <a:spcPts val="480"/>
              </a:spcBef>
              <a:buSzPct val="100000"/>
              <a:buChar char="●"/>
            </a:pPr>
            <a:r>
              <a:rPr lang="fr-BE" sz="1000">
                <a:solidFill>
                  <a:srgbClr val="000000"/>
                </a:solidFill>
              </a:rPr>
              <a:t>Developing ideas together: peers can cooperate to </a:t>
            </a:r>
            <a:r>
              <a:rPr lang="fr-BE" sz="1000"/>
              <a:t>develop new ideas and knowledge . This can take different forms according to the type of community. Some communities develop their own knowledge base, a repository for their collective knowledge. Others work collaboratively on projects or research, and can also work collectively on contributions to inform policy development.</a:t>
            </a:r>
          </a:p>
          <a:p>
            <a:pPr marL="457200" lvl="0" indent="-292100" rtl="0">
              <a:spcBef>
                <a:spcPts val="480"/>
              </a:spcBef>
              <a:buSzPct val="100000"/>
              <a:buChar char="●"/>
            </a:pPr>
            <a:r>
              <a:rPr lang="fr-BE" sz="1000">
                <a:solidFill>
                  <a:srgbClr val="000000"/>
                </a:solidFill>
              </a:rPr>
              <a:t>Reputation: CoP gives experts a possibility to profile yourself. </a:t>
            </a:r>
            <a:r>
              <a:rPr lang="fr-BE" sz="1000"/>
              <a:t>Being active in a community can also help to establish your reputation in the field or identity as a practitioner, so on a personal level, communities can provide a strategic advantage as well.</a:t>
            </a:r>
          </a:p>
          <a:p>
            <a:pPr marL="457200" lvl="0" indent="-292100" rtl="0">
              <a:spcBef>
                <a:spcPts val="480"/>
              </a:spcBef>
              <a:buSzPct val="100000"/>
              <a:buChar char="●"/>
            </a:pPr>
            <a:r>
              <a:rPr lang="fr-BE" sz="1000">
                <a:solidFill>
                  <a:srgbClr val="000000"/>
                </a:solidFill>
              </a:rPr>
              <a:t>Networking and relationship building: </a:t>
            </a:r>
            <a:r>
              <a:rPr lang="fr-BE" sz="1000"/>
              <a:t>building relationships with your fellow practitioners or peers, discovering new partners from similar or different settings, with whom you have shared interest. Often just finding out who knows what in your field can be useful and communities can also be helpful to ensure newcomers find their way within the field. </a:t>
            </a:r>
          </a:p>
          <a:p>
            <a:pPr marL="457200" lvl="0" indent="-292100" rtl="0">
              <a:spcBef>
                <a:spcPts val="480"/>
              </a:spcBef>
              <a:buSzPct val="100000"/>
              <a:buChar char="●"/>
            </a:pPr>
            <a:r>
              <a:rPr lang="fr-BE" sz="1000">
                <a:solidFill>
                  <a:srgbClr val="000000"/>
                </a:solidFill>
              </a:rPr>
              <a:t>Trust and confidence in the peers: Develeoping a sense of trust and camaraderie is fundamental to sharing openly -- for example problems with a project  -- and asking difficult questions. Regular exchanges through a CoP help build reciprocal trust and hence create community fertile ground.</a:t>
            </a:r>
          </a:p>
        </p:txBody>
      </p:sp>
      <p:sp>
        <p:nvSpPr>
          <p:cNvPr id="166" name="Shape 166"/>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r-BE"/>
              <a:t>11</a:t>
            </a:fld>
            <a:endParaRPr lang="fr-BE"/>
          </a:p>
        </p:txBody>
      </p:sp>
    </p:spTree>
    <p:extLst>
      <p:ext uri="{BB962C8B-B14F-4D97-AF65-F5344CB8AC3E}">
        <p14:creationId xmlns:p14="http://schemas.microsoft.com/office/powerpoint/2010/main" val="1805264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a:spcBef>
                <a:spcPts val="0"/>
              </a:spcBef>
              <a:buNone/>
            </a:pPr>
            <a:r>
              <a:rPr lang="fr-BE"/>
              <a:t>KS space: </a:t>
            </a:r>
            <a:r>
              <a:rPr lang="fr-BE" sz="1000">
                <a:solidFill>
                  <a:srgbClr val="333333"/>
                </a:solidFill>
                <a:highlight>
                  <a:srgbClr val="FFFFFF"/>
                </a:highlight>
              </a:rPr>
              <a:t>Cross-learning among practitioners from EC, EEAS, MS, Donors, International Organisations, private sector, CSOs, Governments, Academia…Also: Consolidate multiple tools and communities of practice around a common environment</a:t>
            </a:r>
          </a:p>
          <a:p>
            <a:pPr lvl="0">
              <a:spcBef>
                <a:spcPts val="0"/>
              </a:spcBef>
              <a:buNone/>
            </a:pPr>
            <a:endParaRPr/>
          </a:p>
          <a:p>
            <a:pPr lvl="0">
              <a:spcBef>
                <a:spcPts val="0"/>
              </a:spcBef>
              <a:buNone/>
            </a:pPr>
            <a:r>
              <a:rPr lang="fr-BE"/>
              <a:t>Increased efficiency: </a:t>
            </a:r>
            <a:r>
              <a:rPr lang="fr-BE" sz="1000">
                <a:solidFill>
                  <a:srgbClr val="333333"/>
                </a:solidFill>
                <a:highlight>
                  <a:srgbClr val="FFFFFF"/>
                </a:highlight>
              </a:rPr>
              <a:t>Support Thematic Expertise, Support good practice and innovation exchange / help identify specialists, bridge the silos – horizontal awareness. </a:t>
            </a:r>
          </a:p>
          <a:p>
            <a:pPr lvl="0">
              <a:spcBef>
                <a:spcPts val="0"/>
              </a:spcBef>
              <a:buNone/>
            </a:pPr>
            <a:endParaRPr sz="1000">
              <a:solidFill>
                <a:srgbClr val="333333"/>
              </a:solidFill>
              <a:highlight>
                <a:srgbClr val="FFFFFF"/>
              </a:highlight>
            </a:endParaRPr>
          </a:p>
          <a:p>
            <a:pPr lvl="0">
              <a:spcBef>
                <a:spcPts val="0"/>
              </a:spcBef>
              <a:buNone/>
            </a:pPr>
            <a:r>
              <a:rPr lang="fr-BE" sz="1000">
                <a:solidFill>
                  <a:srgbClr val="333333"/>
                </a:solidFill>
                <a:highlight>
                  <a:srgbClr val="FFFFFF"/>
                </a:highlight>
              </a:rPr>
              <a:t>A particular remark is needed regarding the efficiency claim. Are we really making DEVCO more efficient if there is a proliferation of groups? The point behind this entire list of potential benefits is not that each group will deliver each benefit. Some groups will indeed make operations more efficient. Others will connect members over a short period of time to discuss a project. This will depend of the purpose of each group, and we will look into that in our next section.</a:t>
            </a:r>
          </a:p>
          <a:p>
            <a:pPr lvl="0">
              <a:spcBef>
                <a:spcPts val="0"/>
              </a:spcBef>
              <a:buNone/>
            </a:pPr>
            <a:r>
              <a:rPr lang="fr-BE" sz="1000">
                <a:solidFill>
                  <a:srgbClr val="333333"/>
                </a:solidFill>
                <a:highlight>
                  <a:srgbClr val="FFFFFF"/>
                </a:highlight>
              </a:rPr>
              <a:t>Inversely, creating a group without a clear purpose and understanding of the benefit will make the organisation less efficient, and the groups will not become integral part of work.</a:t>
            </a:r>
          </a:p>
          <a:p>
            <a:pPr lvl="0">
              <a:spcBef>
                <a:spcPts val="0"/>
              </a:spcBef>
              <a:buNone/>
            </a:pPr>
            <a:endParaRPr sz="1000">
              <a:solidFill>
                <a:srgbClr val="333333"/>
              </a:solidFill>
              <a:highlight>
                <a:srgbClr val="FFFFFF"/>
              </a:highlight>
            </a:endParaRPr>
          </a:p>
          <a:p>
            <a:pPr lvl="0">
              <a:spcBef>
                <a:spcPts val="0"/>
              </a:spcBef>
              <a:buNone/>
            </a:pPr>
            <a:r>
              <a:rPr lang="fr-BE" sz="1000">
                <a:solidFill>
                  <a:srgbClr val="333333"/>
                </a:solidFill>
                <a:highlight>
                  <a:srgbClr val="FFFFFF"/>
                </a:highlight>
              </a:rPr>
              <a:t>Also, </a:t>
            </a:r>
            <a:r>
              <a:rPr lang="fr-BE"/>
              <a:t>consolidated knowledge nad institutional memory: </a:t>
            </a:r>
            <a:r>
              <a:rPr lang="fr-BE" sz="1000">
                <a:solidFill>
                  <a:srgbClr val="333333"/>
                </a:solidFill>
                <a:highlight>
                  <a:srgbClr val="FFFFFF"/>
                </a:highlight>
              </a:rPr>
              <a:t>high staff turnaround, short term contracts, increasingly outsourcing, mainly email. Also: Project sites : Capitalise on the huge knowledge and expertise that stems from the implementation of thousands of projects : today stays mostly with the consultants and NGOs implementing our programmes</a:t>
            </a:r>
          </a:p>
          <a:p>
            <a:pPr lvl="0">
              <a:spcBef>
                <a:spcPts val="0"/>
              </a:spcBef>
              <a:buNone/>
            </a:pPr>
            <a:endParaRPr sz="1000">
              <a:solidFill>
                <a:srgbClr val="333333"/>
              </a:solidFill>
              <a:highlight>
                <a:srgbClr val="FFFFFF"/>
              </a:highlight>
            </a:endParaRPr>
          </a:p>
          <a:p>
            <a:pPr lvl="0">
              <a:spcBef>
                <a:spcPts val="0"/>
              </a:spcBef>
              <a:buNone/>
            </a:pPr>
            <a:r>
              <a:rPr lang="fr-BE" sz="1000">
                <a:solidFill>
                  <a:srgbClr val="333333"/>
                </a:solidFill>
                <a:highlight>
                  <a:srgbClr val="FFFFFF"/>
                </a:highlight>
              </a:rPr>
              <a:t>Evidence: evidence-based policies. Also: Support Thematic Expertise, Support good practice and innovation exchange / help identify specialists, bridge the silos – horizontal awareness</a:t>
            </a:r>
          </a:p>
          <a:p>
            <a:pPr lvl="0" rtl="0">
              <a:spcBef>
                <a:spcPts val="0"/>
              </a:spcBef>
              <a:buNone/>
            </a:pPr>
            <a:endParaRPr sz="1000">
              <a:solidFill>
                <a:srgbClr val="333333"/>
              </a:solidFill>
              <a:highlight>
                <a:srgbClr val="FFFFFF"/>
              </a:highlight>
            </a:endParaRPr>
          </a:p>
        </p:txBody>
      </p:sp>
      <p:sp>
        <p:nvSpPr>
          <p:cNvPr id="174" name="Shape 174"/>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fr-BE"/>
              <a:t>12</a:t>
            </a:fld>
            <a:endParaRPr lang="fr-BE"/>
          </a:p>
        </p:txBody>
      </p:sp>
    </p:spTree>
    <p:extLst>
      <p:ext uri="{BB962C8B-B14F-4D97-AF65-F5344CB8AC3E}">
        <p14:creationId xmlns:p14="http://schemas.microsoft.com/office/powerpoint/2010/main" val="3662346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r>
              <a:rPr lang="fr-BE"/>
              <a:t>10 mins exercise, 5 mins discussion, 5 minutes sharing in plenary.</a:t>
            </a:r>
          </a:p>
        </p:txBody>
      </p:sp>
      <p:sp>
        <p:nvSpPr>
          <p:cNvPr id="182" name="Shape 182"/>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fr-BE"/>
              <a:t>13</a:t>
            </a:fld>
            <a:endParaRPr lang="fr-BE"/>
          </a:p>
        </p:txBody>
      </p:sp>
    </p:spTree>
    <p:extLst>
      <p:ext uri="{BB962C8B-B14F-4D97-AF65-F5344CB8AC3E}">
        <p14:creationId xmlns:p14="http://schemas.microsoft.com/office/powerpoint/2010/main" val="3771078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a:spcBef>
                <a:spcPts val="0"/>
              </a:spcBef>
              <a:buNone/>
            </a:pPr>
            <a:r>
              <a:rPr lang="fr-BE" sz="1050">
                <a:solidFill>
                  <a:srgbClr val="666666"/>
                </a:solidFill>
                <a:highlight>
                  <a:srgbClr val="FFFFFF"/>
                </a:highlight>
              </a:rPr>
              <a:t>(Finalise)</a:t>
            </a:r>
          </a:p>
          <a:p>
            <a:pPr lvl="0">
              <a:spcBef>
                <a:spcPts val="0"/>
              </a:spcBef>
              <a:buNone/>
            </a:pPr>
            <a:r>
              <a:rPr lang="fr-BE"/>
              <a:t>Motivation: t</a:t>
            </a:r>
            <a:r>
              <a:rPr lang="fr-BE" sz="1050">
                <a:solidFill>
                  <a:srgbClr val="666666"/>
                </a:solidFill>
                <a:highlight>
                  <a:srgbClr val="FFFFFF"/>
                </a:highlight>
              </a:rPr>
              <a:t>here are many other reasons why people may not participate. The domain must be relevant and a priority to members. The value of participation usually needs to be recognized by the organization otherwise members will not bother. Members need to see results of their participation and have a sense that they are getting something out of it. </a:t>
            </a:r>
          </a:p>
          <a:p>
            <a:pPr lvl="0">
              <a:spcBef>
                <a:spcPts val="0"/>
              </a:spcBef>
              <a:buNone/>
            </a:pPr>
            <a:endParaRPr sz="1050">
              <a:solidFill>
                <a:srgbClr val="666666"/>
              </a:solidFill>
              <a:highlight>
                <a:srgbClr val="FFFFFF"/>
              </a:highlight>
            </a:endParaRPr>
          </a:p>
          <a:p>
            <a:pPr lvl="0">
              <a:spcBef>
                <a:spcPts val="0"/>
              </a:spcBef>
              <a:buNone/>
            </a:pPr>
            <a:r>
              <a:rPr lang="fr-BE" sz="1050">
                <a:solidFill>
                  <a:srgbClr val="666666"/>
                </a:solidFill>
                <a:highlight>
                  <a:srgbClr val="FFFFFF"/>
                </a:highlight>
              </a:rPr>
              <a:t>Ability: technology is not so important. A tool or technology is as good as it is useful to the people who use it. And a forum is simply a forum until it becomes occupied by a community of practice.</a:t>
            </a:r>
          </a:p>
          <a:p>
            <a:pPr lvl="0">
              <a:spcBef>
                <a:spcPts val="0"/>
              </a:spcBef>
              <a:buNone/>
            </a:pPr>
            <a:endParaRPr sz="1050">
              <a:solidFill>
                <a:srgbClr val="666666"/>
              </a:solidFill>
              <a:highlight>
                <a:srgbClr val="FFFFFF"/>
              </a:highlight>
            </a:endParaRPr>
          </a:p>
        </p:txBody>
      </p:sp>
      <p:sp>
        <p:nvSpPr>
          <p:cNvPr id="190" name="Shape 190"/>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r-BE"/>
              <a:t>14</a:t>
            </a:fld>
            <a:endParaRPr lang="fr-BE"/>
          </a:p>
        </p:txBody>
      </p:sp>
    </p:spTree>
    <p:extLst>
      <p:ext uri="{BB962C8B-B14F-4D97-AF65-F5344CB8AC3E}">
        <p14:creationId xmlns:p14="http://schemas.microsoft.com/office/powerpoint/2010/main" val="2522096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r-BE"/>
              <a:t>15</a:t>
            </a:fld>
            <a:endParaRPr lang="fr-BE"/>
          </a:p>
        </p:txBody>
      </p:sp>
    </p:spTree>
    <p:extLst>
      <p:ext uri="{BB962C8B-B14F-4D97-AF65-F5344CB8AC3E}">
        <p14:creationId xmlns:p14="http://schemas.microsoft.com/office/powerpoint/2010/main" val="2526739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endParaRPr/>
          </a:p>
        </p:txBody>
      </p:sp>
      <p:sp>
        <p:nvSpPr>
          <p:cNvPr id="203" name="Shape 203"/>
          <p:cNvSpPr>
            <a:spLocks noGrp="1" noRot="1" noChangeAspect="1"/>
          </p:cNvSpPr>
          <p:nvPr>
            <p:ph type="sldImg" idx="2"/>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6248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endParaRPr/>
          </a:p>
        </p:txBody>
      </p:sp>
      <p:sp>
        <p:nvSpPr>
          <p:cNvPr id="210" name="Shape 210"/>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3955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marL="457200" lvl="0" indent="-228600" rtl="0">
              <a:spcBef>
                <a:spcPts val="0"/>
              </a:spcBef>
              <a:buChar char="●"/>
            </a:pPr>
            <a:r>
              <a:rPr lang="fr-BE"/>
              <a:t>Explain the horizontal elements: areas of intervention that we will explore today.</a:t>
            </a:r>
          </a:p>
          <a:p>
            <a:pPr marL="457200" lvl="0" indent="-228600" rtl="0">
              <a:spcBef>
                <a:spcPts val="0"/>
              </a:spcBef>
              <a:buChar char="●"/>
            </a:pPr>
            <a:r>
              <a:rPr lang="fr-BE"/>
              <a:t>Groups are not the same as CoPs: almost each CoP starts as a group managed by a strong centralised effort.</a:t>
            </a:r>
          </a:p>
          <a:p>
            <a:pPr marL="457200" lvl="0" indent="-228600" rtl="0">
              <a:spcBef>
                <a:spcPts val="0"/>
              </a:spcBef>
              <a:buChar char="●"/>
            </a:pPr>
            <a:r>
              <a:rPr lang="fr-BE"/>
              <a:t>Each stage calls for a specific intervention. There is a sequence of interventions</a:t>
            </a:r>
          </a:p>
          <a:p>
            <a:pPr marL="457200" lvl="0" indent="-228600" rtl="0">
              <a:spcBef>
                <a:spcPts val="0"/>
              </a:spcBef>
              <a:buChar char="●"/>
            </a:pPr>
            <a:r>
              <a:rPr lang="fr-BE"/>
              <a:t>Today we ocus of the training are the first two pillars</a:t>
            </a:r>
          </a:p>
        </p:txBody>
      </p:sp>
      <p:sp>
        <p:nvSpPr>
          <p:cNvPr id="216" name="Shape 216"/>
          <p:cNvSpPr>
            <a:spLocks noGrp="1" noRot="1" noChangeAspect="1"/>
          </p:cNvSpPr>
          <p:nvPr>
            <p:ph type="sldImg" idx="2"/>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9509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endParaRPr/>
          </a:p>
        </p:txBody>
      </p:sp>
      <p:sp>
        <p:nvSpPr>
          <p:cNvPr id="223" name="Shape 223"/>
          <p:cNvSpPr>
            <a:spLocks noGrp="1" noRot="1" noChangeAspect="1"/>
          </p:cNvSpPr>
          <p:nvPr>
            <p:ph type="sldImg" idx="2"/>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047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r>
              <a:rPr lang="fr-BE" sz="1000"/>
              <a:t>Today we will cover several aspects of CoP management. </a:t>
            </a:r>
          </a:p>
          <a:p>
            <a:pPr marL="457200" lvl="0" indent="-292100" rtl="0">
              <a:spcBef>
                <a:spcPts val="0"/>
              </a:spcBef>
              <a:buSzPct val="100000"/>
              <a:buChar char="●"/>
            </a:pPr>
            <a:r>
              <a:rPr lang="fr-BE" sz="1000"/>
              <a:t>we will start from more theoretical perspective and will clarify CoP definition and list key CoP benefits adn barriers. However, we will immediately start identifying the value of CoPs in the DEVCO context.</a:t>
            </a:r>
          </a:p>
          <a:p>
            <a:pPr marL="457200" lvl="0" indent="-292100" rtl="0">
              <a:spcBef>
                <a:spcPts val="0"/>
              </a:spcBef>
              <a:buSzPct val="100000"/>
              <a:buChar char="●"/>
            </a:pPr>
            <a:r>
              <a:rPr lang="fr-BE" sz="1000"/>
              <a:t>we will then introduce a conceptual framework that will allow us to identify components that you, as C4d group owners can manage and steer. </a:t>
            </a:r>
          </a:p>
          <a:p>
            <a:pPr marL="457200" lvl="0" indent="-292100" rtl="0">
              <a:spcBef>
                <a:spcPts val="0"/>
              </a:spcBef>
              <a:buSzPct val="100000"/>
              <a:buChar char="●"/>
            </a:pPr>
            <a:r>
              <a:rPr lang="fr-BE" sz="1000"/>
              <a:t>We then zoom into the practical part of the training. We take look at each individual component of our conceptual framework and present possible interventions.</a:t>
            </a:r>
          </a:p>
          <a:p>
            <a:pPr marL="457200" lvl="0" indent="-292100" rtl="0">
              <a:spcBef>
                <a:spcPts val="0"/>
              </a:spcBef>
              <a:buSzPct val="100000"/>
              <a:buChar char="●"/>
            </a:pPr>
            <a:r>
              <a:rPr lang="fr-BE" sz="1000"/>
              <a:t>We made the course applicable to your group. We have prepared a set of exercise that will allow you to develop a community management plan for your group. As we discuss various elements and interventions, you will have the opportunity to see how they could fit your group. At the end of the course you will have a first draft -- a skeleton if you oie -- of yout community management plan.</a:t>
            </a:r>
          </a:p>
          <a:p>
            <a:pPr marL="457200" lvl="0" indent="-292100" rtl="0">
              <a:spcBef>
                <a:spcPts val="0"/>
              </a:spcBef>
              <a:buSzPct val="100000"/>
              <a:buChar char="●"/>
            </a:pPr>
            <a:r>
              <a:rPr lang="fr-BE" sz="1000"/>
              <a:t>At the end we will discuss how this group can move forward. We hope this training is not a one-off, but a start of a joint travel down the CoP road.</a:t>
            </a:r>
          </a:p>
        </p:txBody>
      </p:sp>
      <p:sp>
        <p:nvSpPr>
          <p:cNvPr id="99" name="Shape 99"/>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797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endParaRPr/>
          </a:p>
        </p:txBody>
      </p:sp>
      <p:sp>
        <p:nvSpPr>
          <p:cNvPr id="230" name="Shape 230"/>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6604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lnSpc>
                <a:spcPct val="115000"/>
              </a:lnSpc>
              <a:spcBef>
                <a:spcPts val="0"/>
              </a:spcBef>
              <a:buNone/>
            </a:pPr>
            <a:endParaRPr>
              <a:latin typeface="Calibri"/>
              <a:ea typeface="Calibri"/>
              <a:cs typeface="Calibri"/>
              <a:sym typeface="Calibri"/>
            </a:endParaRPr>
          </a:p>
        </p:txBody>
      </p:sp>
      <p:sp>
        <p:nvSpPr>
          <p:cNvPr id="237" name="Shape 237"/>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28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lnSpc>
                <a:spcPct val="115000"/>
              </a:lnSpc>
              <a:spcBef>
                <a:spcPts val="0"/>
              </a:spcBef>
              <a:buNone/>
            </a:pPr>
            <a:endParaRPr>
              <a:latin typeface="Calibri"/>
              <a:ea typeface="Calibri"/>
              <a:cs typeface="Calibri"/>
              <a:sym typeface="Calibri"/>
            </a:endParaRPr>
          </a:p>
        </p:txBody>
      </p:sp>
      <p:sp>
        <p:nvSpPr>
          <p:cNvPr id="243" name="Shape 243"/>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675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lnSpc>
                <a:spcPct val="115000"/>
              </a:lnSpc>
              <a:spcBef>
                <a:spcPts val="0"/>
              </a:spcBef>
              <a:buNone/>
            </a:pPr>
            <a:endParaRPr>
              <a:latin typeface="Calibri"/>
              <a:ea typeface="Calibri"/>
              <a:cs typeface="Calibri"/>
              <a:sym typeface="Calibri"/>
            </a:endParaRPr>
          </a:p>
        </p:txBody>
      </p:sp>
      <p:sp>
        <p:nvSpPr>
          <p:cNvPr id="249" name="Shape 249"/>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2569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lnSpc>
                <a:spcPct val="115000"/>
              </a:lnSpc>
              <a:spcBef>
                <a:spcPts val="0"/>
              </a:spcBef>
              <a:buNone/>
            </a:pPr>
            <a:endParaRPr>
              <a:latin typeface="Calibri"/>
              <a:ea typeface="Calibri"/>
              <a:cs typeface="Calibri"/>
              <a:sym typeface="Calibri"/>
            </a:endParaRPr>
          </a:p>
        </p:txBody>
      </p:sp>
      <p:sp>
        <p:nvSpPr>
          <p:cNvPr id="255" name="Shape 255"/>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510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rtl="0">
              <a:lnSpc>
                <a:spcPct val="115000"/>
              </a:lnSpc>
              <a:spcBef>
                <a:spcPts val="0"/>
              </a:spcBef>
              <a:buNone/>
            </a:pPr>
            <a:r>
              <a:rPr lang="fr-BE">
                <a:latin typeface="Calibri"/>
                <a:ea typeface="Calibri"/>
                <a:cs typeface="Calibri"/>
                <a:sym typeface="Calibri"/>
              </a:rPr>
              <a:t>The first community enabler we’ll look into in more detail is purpose. It should be driving the design and planning of your community. Your community needs to add value to the work of its members, they need to know why they are there, how they can contribute, and what they can expect from the community. So the purpose not only needs to be clear but articulated and shared with members. And successful communities state and restate their purpose through different ways, for e.g. they clearly state the purpose of the online community on the Dgroup; they articulate the ways in which the discussions, resources, activities, etc. of the community will serve the overall purpose of the community; they highlight unique ways in which participation in the community will inform practice.</a:t>
            </a:r>
          </a:p>
          <a:p>
            <a:pPr lvl="0" rtl="0">
              <a:lnSpc>
                <a:spcPct val="115000"/>
              </a:lnSpc>
              <a:spcBef>
                <a:spcPts val="0"/>
              </a:spcBef>
              <a:buNone/>
            </a:pPr>
            <a:r>
              <a:rPr lang="fr-BE">
                <a:latin typeface="Calibri"/>
                <a:ea typeface="Calibri"/>
                <a:cs typeface="Calibri"/>
                <a:sym typeface="Calibri"/>
              </a:rPr>
              <a:t>An example: a FAO staff member was tasked back in 2006 to create a community on food security. She started going through three different iterations before actually settling on what the purpose should be, what type of members should participate, what they would get out of it, etc. This is now one of the most active of the network created by FAO, the FSN Forum. </a:t>
            </a:r>
          </a:p>
        </p:txBody>
      </p:sp>
      <p:sp>
        <p:nvSpPr>
          <p:cNvPr id="261" name="Shape 261"/>
          <p:cNvSpPr>
            <a:spLocks noGrp="1" noRot="1" noChangeAspect="1"/>
          </p:cNvSpPr>
          <p:nvPr>
            <p:ph type="sldImg" idx="2"/>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0597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5540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endParaRPr/>
          </a:p>
        </p:txBody>
      </p:sp>
      <p:sp>
        <p:nvSpPr>
          <p:cNvPr id="276" name="Shape 276"/>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727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endParaRPr/>
          </a:p>
        </p:txBody>
      </p:sp>
      <p:sp>
        <p:nvSpPr>
          <p:cNvPr id="282" name="Shape 282"/>
          <p:cNvSpPr>
            <a:spLocks noGrp="1" noRot="1" noChangeAspect="1"/>
          </p:cNvSpPr>
          <p:nvPr>
            <p:ph type="sldImg" idx="2"/>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716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endParaRPr/>
          </a:p>
        </p:txBody>
      </p:sp>
      <p:sp>
        <p:nvSpPr>
          <p:cNvPr id="288" name="Shape 288"/>
          <p:cNvSpPr>
            <a:spLocks noGrp="1" noRot="1" noChangeAspect="1"/>
          </p:cNvSpPr>
          <p:nvPr>
            <p:ph type="sldImg" idx="2"/>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1521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r>
              <a:rPr lang="fr-BE" sz="1000"/>
              <a:t>Today we will cover several aspects of CoP management. </a:t>
            </a:r>
          </a:p>
          <a:p>
            <a:pPr marL="457200" lvl="0" indent="-292100" rtl="0">
              <a:spcBef>
                <a:spcPts val="0"/>
              </a:spcBef>
              <a:buSzPct val="100000"/>
              <a:buChar char="●"/>
            </a:pPr>
            <a:r>
              <a:rPr lang="fr-BE" sz="1000"/>
              <a:t>we will start from more theoretical perspective and will clarify CoP definition and list key CoP benefits adn barriers. However, we will immediately start identifying the value of CoPs in the DEVCO context.</a:t>
            </a:r>
          </a:p>
          <a:p>
            <a:pPr marL="457200" lvl="0" indent="-292100" rtl="0">
              <a:spcBef>
                <a:spcPts val="0"/>
              </a:spcBef>
              <a:buSzPct val="100000"/>
              <a:buChar char="●"/>
            </a:pPr>
            <a:r>
              <a:rPr lang="fr-BE" sz="1000"/>
              <a:t>we will then introduce a conceptual framework that will allow us to identify components that you, as C4d group owners can manage and steer. </a:t>
            </a:r>
          </a:p>
          <a:p>
            <a:pPr marL="457200" lvl="0" indent="-292100" rtl="0">
              <a:spcBef>
                <a:spcPts val="0"/>
              </a:spcBef>
              <a:buSzPct val="100000"/>
              <a:buChar char="●"/>
            </a:pPr>
            <a:r>
              <a:rPr lang="fr-BE" sz="1000"/>
              <a:t>We then zoom into the practical part of the training. We take look at each individual component of our conceptual framework and present possible interventions.</a:t>
            </a:r>
          </a:p>
          <a:p>
            <a:pPr marL="457200" lvl="0" indent="-292100" rtl="0">
              <a:spcBef>
                <a:spcPts val="0"/>
              </a:spcBef>
              <a:buSzPct val="100000"/>
              <a:buChar char="●"/>
            </a:pPr>
            <a:r>
              <a:rPr lang="fr-BE" sz="1000"/>
              <a:t>We made the course applicable to your group. We have prepared a set of exercise that will allow you to develop a community management plan for your group. As we discuss various elements and interventions, you will have the opportunity to see how they could fit your group. At the end of the course you will have a first draft -- a skeleton if you oie -- of yout community management plan.</a:t>
            </a:r>
          </a:p>
          <a:p>
            <a:pPr marL="457200" lvl="0" indent="-292100" rtl="0">
              <a:spcBef>
                <a:spcPts val="0"/>
              </a:spcBef>
              <a:buSzPct val="100000"/>
              <a:buChar char="●"/>
            </a:pPr>
            <a:r>
              <a:rPr lang="fr-BE" sz="1000"/>
              <a:t>At the end we will discuss how this group can move forward. We hope this training is not a one-off, but a start of a joint travel down the CoP road.</a:t>
            </a:r>
          </a:p>
        </p:txBody>
      </p:sp>
      <p:sp>
        <p:nvSpPr>
          <p:cNvPr id="106" name="Shape 106"/>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023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endParaRPr/>
          </a:p>
        </p:txBody>
      </p:sp>
      <p:sp>
        <p:nvSpPr>
          <p:cNvPr id="294" name="Shape 294"/>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911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endParaRPr/>
          </a:p>
        </p:txBody>
      </p:sp>
      <p:sp>
        <p:nvSpPr>
          <p:cNvPr id="300" name="Shape 300"/>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953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endParaRPr/>
          </a:p>
        </p:txBody>
      </p:sp>
      <p:sp>
        <p:nvSpPr>
          <p:cNvPr id="306" name="Shape 306"/>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4242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endParaRPr/>
          </a:p>
        </p:txBody>
      </p:sp>
      <p:sp>
        <p:nvSpPr>
          <p:cNvPr id="313" name="Shape 313"/>
          <p:cNvSpPr>
            <a:spLocks noGrp="1" noRot="1" noChangeAspect="1"/>
          </p:cNvSpPr>
          <p:nvPr>
            <p:ph type="sldImg" idx="2"/>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5596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endParaRPr/>
          </a:p>
        </p:txBody>
      </p:sp>
      <p:sp>
        <p:nvSpPr>
          <p:cNvPr id="320" name="Shape 320"/>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61202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r>
              <a:rPr lang="fr-BE">
                <a:latin typeface="Calibri"/>
                <a:ea typeface="Calibri"/>
                <a:cs typeface="Calibri"/>
                <a:sym typeface="Calibri"/>
              </a:rPr>
              <a:t>that facilitation was an important enabler for communities. We also know that solely creating an online space like a C4d group it doesn’t mean that people will participate. This is where facilitation comes in by providing structure and process to help accomplish objectives and achieve the community’s purpose. Another important role of facilitation is to make sure that online interactions are done in a respectful way though healthy community dynamics.</a:t>
            </a:r>
          </a:p>
        </p:txBody>
      </p:sp>
      <p:sp>
        <p:nvSpPr>
          <p:cNvPr id="327" name="Shape 327"/>
          <p:cNvSpPr>
            <a:spLocks noGrp="1" noRot="1" noChangeAspect="1"/>
          </p:cNvSpPr>
          <p:nvPr>
            <p:ph type="sldImg" idx="2"/>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7341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endParaRPr/>
          </a:p>
        </p:txBody>
      </p:sp>
      <p:sp>
        <p:nvSpPr>
          <p:cNvPr id="335" name="Shape 335"/>
          <p:cNvSpPr>
            <a:spLocks noGrp="1" noRot="1" noChangeAspect="1"/>
          </p:cNvSpPr>
          <p:nvPr>
            <p:ph type="sldImg" idx="2"/>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960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endParaRPr/>
          </a:p>
        </p:txBody>
      </p:sp>
      <p:sp>
        <p:nvSpPr>
          <p:cNvPr id="341" name="Shape 341"/>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1195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endParaRPr/>
          </a:p>
        </p:txBody>
      </p:sp>
      <p:sp>
        <p:nvSpPr>
          <p:cNvPr id="347" name="Shape 347"/>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7653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endParaRPr/>
          </a:p>
        </p:txBody>
      </p:sp>
      <p:sp>
        <p:nvSpPr>
          <p:cNvPr id="354" name="Shape 354"/>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9625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a:spcBef>
                <a:spcPts val="0"/>
              </a:spcBef>
              <a:buNone/>
            </a:pPr>
            <a:r>
              <a:rPr lang="fr-BE"/>
              <a:t>10 mins exercise, 5 mins discussion, 5 minutes sharing in plenary.</a:t>
            </a:r>
          </a:p>
        </p:txBody>
      </p:sp>
      <p:sp>
        <p:nvSpPr>
          <p:cNvPr id="114" name="Shape 114"/>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r-BE"/>
              <a:t>4</a:t>
            </a:fld>
            <a:endParaRPr lang="fr-BE"/>
          </a:p>
        </p:txBody>
      </p:sp>
    </p:spTree>
    <p:extLst>
      <p:ext uri="{BB962C8B-B14F-4D97-AF65-F5344CB8AC3E}">
        <p14:creationId xmlns:p14="http://schemas.microsoft.com/office/powerpoint/2010/main" val="2758997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endParaRPr/>
          </a:p>
        </p:txBody>
      </p:sp>
      <p:sp>
        <p:nvSpPr>
          <p:cNvPr id="360" name="Shape 360"/>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1242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endParaRPr/>
          </a:p>
        </p:txBody>
      </p:sp>
      <p:sp>
        <p:nvSpPr>
          <p:cNvPr id="366" name="Shape 366"/>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26095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endParaRPr/>
          </a:p>
        </p:txBody>
      </p:sp>
      <p:sp>
        <p:nvSpPr>
          <p:cNvPr id="373" name="Shape 373"/>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7206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r>
              <a:rPr lang="fr-BE"/>
              <a:t>Content is everything online - papers, images, videos. Also, your members struggle with the information overload → provide meaningful content that will enable members to </a:t>
            </a:r>
            <a:r>
              <a:rPr lang="fr-BE">
                <a:solidFill>
                  <a:srgbClr val="333333"/>
                </a:solidFill>
                <a:highlight>
                  <a:srgbClr val="FFFFFF"/>
                </a:highlight>
              </a:rPr>
              <a:t>better understand the context of their work, reflect on what they do, innovate, learn, etc.</a:t>
            </a:r>
          </a:p>
          <a:p>
            <a:pPr lvl="0">
              <a:spcBef>
                <a:spcPts val="0"/>
              </a:spcBef>
              <a:buNone/>
            </a:pPr>
            <a:r>
              <a:rPr lang="fr-BE"/>
              <a:t> </a:t>
            </a:r>
          </a:p>
          <a:p>
            <a:pPr lvl="0">
              <a:spcBef>
                <a:spcPts val="0"/>
              </a:spcBef>
              <a:buNone/>
            </a:pPr>
            <a:r>
              <a:rPr lang="fr-BE"/>
              <a:t>Providing content in CoP is not about providing</a:t>
            </a:r>
            <a:r>
              <a:rPr lang="fr-BE" i="1"/>
              <a:t> a lot</a:t>
            </a:r>
            <a:r>
              <a:rPr lang="fr-BE"/>
              <a:t> of content. News sites produce lot of content, but don’t build communities and relationship. When posting something, ask yourself: what is the value?</a:t>
            </a:r>
          </a:p>
          <a:p>
            <a:pPr lvl="0" rtl="0">
              <a:spcBef>
                <a:spcPts val="0"/>
              </a:spcBef>
              <a:buNone/>
            </a:pPr>
            <a:r>
              <a:rPr lang="fr-BE"/>
              <a:t>One way to think about the content is to image you are editing a local newspaper.</a:t>
            </a:r>
          </a:p>
          <a:p>
            <a:pPr marL="457200" lvl="0" indent="-228600" rtl="0">
              <a:spcBef>
                <a:spcPts val="0"/>
              </a:spcBef>
              <a:buChar char="-"/>
            </a:pPr>
            <a:r>
              <a:rPr lang="fr-BE"/>
              <a:t>provide sense of belonging and attachment to a group of like-minded people. </a:t>
            </a:r>
          </a:p>
          <a:p>
            <a:pPr marL="457200" lvl="0" indent="-228600" rtl="0">
              <a:spcBef>
                <a:spcPts val="0"/>
              </a:spcBef>
              <a:buChar char="-"/>
            </a:pPr>
            <a:r>
              <a:rPr lang="fr-BE"/>
              <a:t>break down the global impact for their local members. </a:t>
            </a:r>
          </a:p>
          <a:p>
            <a:pPr marL="457200" lvl="0" indent="-228600" rtl="0">
              <a:spcBef>
                <a:spcPts val="0"/>
              </a:spcBef>
              <a:buChar char="-"/>
            </a:pPr>
            <a:r>
              <a:rPr lang="fr-BE"/>
              <a:t>promote local people. </a:t>
            </a:r>
          </a:p>
          <a:p>
            <a:pPr marL="457200" lvl="0" indent="-228600" rtl="0">
              <a:spcBef>
                <a:spcPts val="0"/>
              </a:spcBef>
              <a:buChar char="-"/>
            </a:pPr>
            <a:r>
              <a:rPr lang="fr-BE"/>
              <a:t>build a social point of view → emotional bond.</a:t>
            </a:r>
          </a:p>
        </p:txBody>
      </p:sp>
      <p:sp>
        <p:nvSpPr>
          <p:cNvPr id="380" name="Shape 380"/>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025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endParaRPr/>
          </a:p>
        </p:txBody>
      </p:sp>
      <p:sp>
        <p:nvSpPr>
          <p:cNvPr id="386" name="Shape 386"/>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57022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endParaRPr/>
          </a:p>
        </p:txBody>
      </p:sp>
      <p:sp>
        <p:nvSpPr>
          <p:cNvPr id="392" name="Shape 392"/>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953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marL="342900" lvl="0" indent="-254000">
              <a:spcBef>
                <a:spcPts val="0"/>
              </a:spcBef>
              <a:buClr>
                <a:schemeClr val="lt1"/>
              </a:buClr>
              <a:buSzPct val="100000"/>
              <a:buFont typeface="Verdana"/>
              <a:buChar char="•"/>
            </a:pPr>
            <a:r>
              <a:rPr lang="fr-BE" sz="1000" b="1" i="1">
                <a:solidFill>
                  <a:srgbClr val="0F5494"/>
                </a:solidFill>
                <a:latin typeface="Verdana"/>
                <a:ea typeface="Verdana"/>
                <a:cs typeface="Verdana"/>
                <a:sym typeface="Verdana"/>
              </a:rPr>
              <a:t>Goal: </a:t>
            </a:r>
            <a:r>
              <a:rPr lang="fr-BE" sz="1000" i="1">
                <a:solidFill>
                  <a:srgbClr val="0F5494"/>
                </a:solidFill>
                <a:latin typeface="Verdana"/>
                <a:ea typeface="Verdana"/>
                <a:cs typeface="Verdana"/>
                <a:sym typeface="Verdana"/>
              </a:rPr>
              <a:t>finding relevant content and presenting it in a meaningful way</a:t>
            </a:r>
          </a:p>
        </p:txBody>
      </p:sp>
      <p:sp>
        <p:nvSpPr>
          <p:cNvPr id="398" name="Shape 398"/>
          <p:cNvSpPr>
            <a:spLocks noGrp="1" noRot="1" noChangeAspect="1"/>
          </p:cNvSpPr>
          <p:nvPr>
            <p:ph type="sldImg" idx="2"/>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36267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marL="342900" lvl="0" indent="-254000" rtl="0">
              <a:spcBef>
                <a:spcPts val="0"/>
              </a:spcBef>
              <a:buClr>
                <a:schemeClr val="lt1"/>
              </a:buClr>
              <a:buSzPct val="100000"/>
              <a:buFont typeface="Verdana"/>
              <a:buChar char="•"/>
            </a:pPr>
            <a:r>
              <a:rPr lang="fr-BE" sz="1000" b="1" i="1">
                <a:solidFill>
                  <a:srgbClr val="0F5494"/>
                </a:solidFill>
                <a:latin typeface="Verdana"/>
                <a:ea typeface="Verdana"/>
                <a:cs typeface="Verdana"/>
                <a:sym typeface="Verdana"/>
              </a:rPr>
              <a:t>Goal:</a:t>
            </a:r>
            <a:r>
              <a:rPr lang="fr-BE" sz="1000" i="1">
                <a:solidFill>
                  <a:srgbClr val="0F5494"/>
                </a:solidFill>
                <a:latin typeface="Verdana"/>
                <a:ea typeface="Verdana"/>
                <a:cs typeface="Verdana"/>
                <a:sym typeface="Verdana"/>
              </a:rPr>
              <a:t> connecting your members to the relevant events</a:t>
            </a:r>
            <a:br>
              <a:rPr lang="fr-BE" sz="1000" i="1">
                <a:solidFill>
                  <a:srgbClr val="0F5494"/>
                </a:solidFill>
                <a:latin typeface="Verdana"/>
                <a:ea typeface="Verdana"/>
                <a:cs typeface="Verdana"/>
                <a:sym typeface="Verdana"/>
              </a:rPr>
            </a:br>
            <a:r>
              <a:rPr lang="fr-BE" sz="1000" i="1">
                <a:solidFill>
                  <a:srgbClr val="0F5494"/>
                </a:solidFill>
                <a:latin typeface="Verdana"/>
                <a:ea typeface="Verdana"/>
                <a:cs typeface="Verdana"/>
                <a:sym typeface="Verdana"/>
              </a:rPr>
              <a:t/>
            </a:r>
            <a:br>
              <a:rPr lang="fr-BE" sz="1000" i="1">
                <a:solidFill>
                  <a:srgbClr val="0F5494"/>
                </a:solidFill>
                <a:latin typeface="Verdana"/>
                <a:ea typeface="Verdana"/>
                <a:cs typeface="Verdana"/>
                <a:sym typeface="Verdana"/>
              </a:rPr>
            </a:br>
            <a:r>
              <a:rPr lang="fr-BE" sz="1000" i="1">
                <a:solidFill>
                  <a:srgbClr val="0F5494"/>
                </a:solidFill>
                <a:latin typeface="Verdana"/>
                <a:ea typeface="Verdana"/>
                <a:cs typeface="Verdana"/>
                <a:sym typeface="Verdana"/>
              </a:rPr>
              <a:t>How: via </a:t>
            </a:r>
            <a:r>
              <a:rPr lang="fr-BE" sz="1000" b="1" i="1">
                <a:solidFill>
                  <a:srgbClr val="0F5494"/>
                </a:solidFill>
                <a:latin typeface="Verdana"/>
                <a:ea typeface="Verdana"/>
                <a:cs typeface="Verdana"/>
                <a:sym typeface="Verdana"/>
              </a:rPr>
              <a:t>Events</a:t>
            </a:r>
            <a:r>
              <a:rPr lang="fr-BE" sz="1000" i="1">
                <a:solidFill>
                  <a:srgbClr val="0F5494"/>
                </a:solidFill>
                <a:latin typeface="Verdana"/>
                <a:ea typeface="Verdana"/>
                <a:cs typeface="Verdana"/>
                <a:sym typeface="Verdana"/>
              </a:rPr>
              <a:t> section</a:t>
            </a:r>
          </a:p>
        </p:txBody>
      </p:sp>
      <p:sp>
        <p:nvSpPr>
          <p:cNvPr id="404" name="Shape 404"/>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7888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480"/>
              </a:spcBef>
              <a:buClr>
                <a:schemeClr val="dk1"/>
              </a:buClr>
              <a:buSzPct val="110000"/>
              <a:buFont typeface="Arial"/>
              <a:buNone/>
            </a:pPr>
            <a:r>
              <a:rPr lang="fr-BE" sz="1000" i="1">
                <a:solidFill>
                  <a:srgbClr val="0F5494"/>
                </a:solidFill>
                <a:latin typeface="Verdana"/>
                <a:ea typeface="Verdana"/>
                <a:cs typeface="Verdana"/>
                <a:sym typeface="Verdana"/>
              </a:rPr>
              <a:t>Goal: space for posting announcements and organising dialogue</a:t>
            </a:r>
          </a:p>
        </p:txBody>
      </p:sp>
      <p:sp>
        <p:nvSpPr>
          <p:cNvPr id="410" name="Shape 410"/>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10490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marL="342900" lvl="0" indent="-254000" rtl="0">
              <a:spcBef>
                <a:spcPts val="480"/>
              </a:spcBef>
              <a:buClr>
                <a:schemeClr val="lt1"/>
              </a:buClr>
              <a:buSzPct val="100000"/>
              <a:buFont typeface="Verdana"/>
              <a:buChar char="•"/>
            </a:pPr>
            <a:r>
              <a:rPr lang="fr-BE" sz="1000" i="1">
                <a:solidFill>
                  <a:srgbClr val="0F5494"/>
                </a:solidFill>
                <a:latin typeface="Verdana"/>
                <a:ea typeface="Verdana"/>
                <a:cs typeface="Verdana"/>
                <a:sym typeface="Verdana"/>
              </a:rPr>
              <a:t>Goal: profile community activities and/or curate key information</a:t>
            </a:r>
          </a:p>
        </p:txBody>
      </p:sp>
      <p:sp>
        <p:nvSpPr>
          <p:cNvPr id="416" name="Shape 416"/>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5656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endParaRPr/>
          </a:p>
        </p:txBody>
      </p:sp>
      <p:sp>
        <p:nvSpPr>
          <p:cNvPr id="121" name="Shape 121"/>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69262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marL="457200" lvl="0" indent="0" rtl="0">
              <a:spcBef>
                <a:spcPts val="400"/>
              </a:spcBef>
              <a:buNone/>
            </a:pPr>
            <a:r>
              <a:rPr lang="fr-BE" sz="1000" i="1">
                <a:solidFill>
                  <a:srgbClr val="0F5494"/>
                </a:solidFill>
                <a:latin typeface="Verdana"/>
                <a:ea typeface="Verdana"/>
                <a:cs typeface="Verdana"/>
                <a:sym typeface="Verdana"/>
              </a:rPr>
              <a:t>Ask a few key members to check what you plan to share. They might have extra ideas and share themselves!</a:t>
            </a:r>
          </a:p>
          <a:p>
            <a:pPr marL="457200" lvl="0" indent="-69850">
              <a:spcBef>
                <a:spcPts val="400"/>
              </a:spcBef>
              <a:buClr>
                <a:schemeClr val="dk1"/>
              </a:buClr>
              <a:buSzPct val="110000"/>
              <a:buFont typeface="Arial"/>
              <a:buNone/>
            </a:pPr>
            <a:r>
              <a:rPr lang="fr-BE" sz="1000" i="1">
                <a:solidFill>
                  <a:srgbClr val="0F5494"/>
                </a:solidFill>
                <a:latin typeface="Verdana"/>
                <a:ea typeface="Verdana"/>
                <a:cs typeface="Verdana"/>
                <a:sym typeface="Verdana"/>
              </a:rPr>
              <a:t>Consistency: think journal, always same section at the same page → consistency and reliability</a:t>
            </a:r>
          </a:p>
        </p:txBody>
      </p:sp>
      <p:sp>
        <p:nvSpPr>
          <p:cNvPr id="422" name="Shape 422"/>
          <p:cNvSpPr>
            <a:spLocks noGrp="1" noRot="1" noChangeAspect="1"/>
          </p:cNvSpPr>
          <p:nvPr>
            <p:ph type="sldImg" idx="2"/>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72897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endParaRPr/>
          </a:p>
        </p:txBody>
      </p:sp>
      <p:sp>
        <p:nvSpPr>
          <p:cNvPr id="428" name="Shape 428"/>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8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endParaRPr/>
          </a:p>
        </p:txBody>
      </p:sp>
      <p:sp>
        <p:nvSpPr>
          <p:cNvPr id="435" name="Shape 435"/>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97407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marL="457200" lvl="0" indent="0" rtl="0">
              <a:spcBef>
                <a:spcPts val="400"/>
              </a:spcBef>
              <a:buNone/>
            </a:pPr>
            <a:r>
              <a:rPr lang="fr-BE" sz="1000" i="1">
                <a:solidFill>
                  <a:srgbClr val="0F5494"/>
                </a:solidFill>
                <a:latin typeface="Verdana"/>
                <a:ea typeface="Verdana"/>
                <a:cs typeface="Verdana"/>
                <a:sym typeface="Verdana"/>
              </a:rPr>
              <a:t>Ask a few key members to check what you plan to share. They might have extra ideas and share themselves!</a:t>
            </a:r>
          </a:p>
          <a:p>
            <a:pPr marL="457200" lvl="0" indent="-69850" rtl="0">
              <a:spcBef>
                <a:spcPts val="400"/>
              </a:spcBef>
              <a:buClr>
                <a:schemeClr val="dk1"/>
              </a:buClr>
              <a:buSzPct val="110000"/>
              <a:buFont typeface="Arial"/>
              <a:buNone/>
            </a:pPr>
            <a:r>
              <a:rPr lang="fr-BE" sz="1000" i="1">
                <a:solidFill>
                  <a:srgbClr val="0F5494"/>
                </a:solidFill>
                <a:latin typeface="Verdana"/>
                <a:ea typeface="Verdana"/>
                <a:cs typeface="Verdana"/>
                <a:sym typeface="Verdana"/>
              </a:rPr>
              <a:t>Consistency: think journal, always same section at the same page → consistency and reliability</a:t>
            </a:r>
          </a:p>
        </p:txBody>
      </p:sp>
      <p:sp>
        <p:nvSpPr>
          <p:cNvPr id="441" name="Shape 441"/>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55977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marL="457200" lvl="0" indent="0" rtl="0">
              <a:spcBef>
                <a:spcPts val="400"/>
              </a:spcBef>
              <a:buNone/>
            </a:pPr>
            <a:r>
              <a:rPr lang="fr-BE" sz="1000" i="1">
                <a:solidFill>
                  <a:srgbClr val="0F5494"/>
                </a:solidFill>
                <a:latin typeface="Verdana"/>
                <a:ea typeface="Verdana"/>
                <a:cs typeface="Verdana"/>
                <a:sym typeface="Verdana"/>
              </a:rPr>
              <a:t>Ask a few key members to check what you plan to share. They might have extra ideas and share themselves!</a:t>
            </a:r>
          </a:p>
          <a:p>
            <a:pPr marL="457200" lvl="0" indent="-69850" rtl="0">
              <a:spcBef>
                <a:spcPts val="400"/>
              </a:spcBef>
              <a:buClr>
                <a:schemeClr val="dk1"/>
              </a:buClr>
              <a:buSzPct val="110000"/>
              <a:buFont typeface="Arial"/>
              <a:buNone/>
            </a:pPr>
            <a:r>
              <a:rPr lang="fr-BE" sz="1000" i="1">
                <a:solidFill>
                  <a:srgbClr val="0F5494"/>
                </a:solidFill>
                <a:latin typeface="Verdana"/>
                <a:ea typeface="Verdana"/>
                <a:cs typeface="Verdana"/>
                <a:sym typeface="Verdana"/>
              </a:rPr>
              <a:t>Consistency: think journal, always same section at the same page → consistency and reliability</a:t>
            </a:r>
          </a:p>
        </p:txBody>
      </p:sp>
      <p:sp>
        <p:nvSpPr>
          <p:cNvPr id="447" name="Shape 447"/>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94952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endParaRPr/>
          </a:p>
        </p:txBody>
      </p:sp>
      <p:sp>
        <p:nvSpPr>
          <p:cNvPr id="453" name="Shape 453"/>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09236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endParaRPr/>
          </a:p>
        </p:txBody>
      </p:sp>
      <p:sp>
        <p:nvSpPr>
          <p:cNvPr id="460" name="Shape 460"/>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30000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marL="342900" lvl="0" indent="-254000" rtl="0">
              <a:spcBef>
                <a:spcPts val="0"/>
              </a:spcBef>
              <a:buClr>
                <a:schemeClr val="lt1"/>
              </a:buClr>
              <a:buSzPct val="100000"/>
              <a:buFont typeface="Verdana"/>
              <a:buChar char="•"/>
            </a:pPr>
            <a:endParaRPr sz="1000"/>
          </a:p>
        </p:txBody>
      </p:sp>
      <p:sp>
        <p:nvSpPr>
          <p:cNvPr id="466" name="Shape 466"/>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3685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marL="342900" lvl="0" indent="-254000" rtl="0">
              <a:spcBef>
                <a:spcPts val="0"/>
              </a:spcBef>
              <a:buClr>
                <a:schemeClr val="lt1"/>
              </a:buClr>
              <a:buSzPct val="100000"/>
              <a:buFont typeface="Verdana"/>
              <a:buChar char="•"/>
            </a:pPr>
            <a:endParaRPr sz="1000"/>
          </a:p>
        </p:txBody>
      </p:sp>
      <p:sp>
        <p:nvSpPr>
          <p:cNvPr id="472" name="Shape 472"/>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4172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marL="342900" lvl="0" indent="-254000" rtl="0">
              <a:spcBef>
                <a:spcPts val="0"/>
              </a:spcBef>
              <a:buClr>
                <a:schemeClr val="lt1"/>
              </a:buClr>
              <a:buSzPct val="100000"/>
              <a:buFont typeface="Verdana"/>
              <a:buChar char="•"/>
            </a:pPr>
            <a:endParaRPr sz="1000"/>
          </a:p>
        </p:txBody>
      </p:sp>
      <p:sp>
        <p:nvSpPr>
          <p:cNvPr id="478" name="Shape 478"/>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7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r>
              <a:rPr lang="fr-BE" sz="1050">
                <a:solidFill>
                  <a:srgbClr val="252525"/>
                </a:solidFill>
                <a:highlight>
                  <a:srgbClr val="FFFFFF"/>
                </a:highlight>
              </a:rPr>
              <a:t>Communities of practice are not new phenomena: this type of learning practice has existed for as long as people have been learning and sharing their experiences. The term CoPs were used first time by Lave and Wenger in 1991 when they were resaerchng situated learning. They originally used the term for mode of learning based on what might broadly be termed an apprenticeship model. They saw the acquisition of knowledge as a social process in which people participated in communal learning at different levels depending on their authority in a group.</a:t>
            </a:r>
          </a:p>
          <a:p>
            <a:pPr lvl="0">
              <a:spcBef>
                <a:spcPts val="0"/>
              </a:spcBef>
              <a:buNone/>
            </a:pPr>
            <a:r>
              <a:rPr lang="fr-BE" sz="1050">
                <a:solidFill>
                  <a:srgbClr val="252525"/>
                </a:solidFill>
                <a:highlight>
                  <a:srgbClr val="FFFFFF"/>
                </a:highlight>
              </a:rPr>
              <a:t>The main surge in interest in CoPs and business came in 1998, when Wenger published the results of a ground breaking ethnographic study of a claims processing unit of a large insurance company. A CoP could now be defined in terms of three things. </a:t>
            </a:r>
          </a:p>
          <a:p>
            <a:pPr marL="457200" lvl="0" indent="-295275" rtl="0">
              <a:spcBef>
                <a:spcPts val="0"/>
              </a:spcBef>
              <a:buClr>
                <a:srgbClr val="252525"/>
              </a:buClr>
              <a:buSzPct val="95454"/>
              <a:buAutoNum type="arabicPeriod"/>
            </a:pPr>
            <a:r>
              <a:rPr lang="fr-BE" sz="1050">
                <a:solidFill>
                  <a:srgbClr val="252525"/>
                </a:solidFill>
                <a:highlight>
                  <a:srgbClr val="FFFFFF"/>
                </a:highlight>
              </a:rPr>
              <a:t>Domain, or ”what it is about”: the focus of the CoP is a particular area of activity or body of knowledge around which it has organized itself. This is a joint enterprise in as much as it is based on a common or shared understanding that is continually renegotiated by its members. </a:t>
            </a:r>
          </a:p>
          <a:p>
            <a:pPr marL="457200" lvl="0" indent="-295275" rtl="0">
              <a:spcBef>
                <a:spcPts val="0"/>
              </a:spcBef>
              <a:buClr>
                <a:srgbClr val="252525"/>
              </a:buClr>
              <a:buSzPct val="95454"/>
              <a:buAutoNum type="arabicPeriod"/>
            </a:pPr>
            <a:r>
              <a:rPr lang="fr-BE" sz="1050">
                <a:solidFill>
                  <a:srgbClr val="252525"/>
                </a:solidFill>
                <a:highlight>
                  <a:srgbClr val="FFFFFF"/>
                </a:highlight>
              </a:rPr>
              <a:t>Community, or “how it functions”: members are linked to each other through their involvement in common activities. It is this mutual engagement that binds the members of a CoP together in a single social entity.</a:t>
            </a:r>
          </a:p>
          <a:p>
            <a:pPr marL="457200" lvl="0" indent="-295275">
              <a:spcBef>
                <a:spcPts val="0"/>
              </a:spcBef>
              <a:buClr>
                <a:srgbClr val="252525"/>
              </a:buClr>
              <a:buSzPct val="95454"/>
              <a:buAutoNum type="arabicPeriod"/>
            </a:pPr>
            <a:r>
              <a:rPr lang="fr-BE" sz="1050">
                <a:solidFill>
                  <a:srgbClr val="252525"/>
                </a:solidFill>
                <a:highlight>
                  <a:srgbClr val="FFFFFF"/>
                </a:highlight>
              </a:rPr>
              <a:t>Practice, or “what is produces”: The members of a CoP build up a "shared repertoire" of communal resources over time. Written files are tangible example of this although less tangible examples such as procedures, policies, rituals and idioms may also form part of the repertoire. They all together form a community practice.</a:t>
            </a:r>
          </a:p>
        </p:txBody>
      </p:sp>
      <p:sp>
        <p:nvSpPr>
          <p:cNvPr id="127" name="Shape 127"/>
          <p:cNvSpPr>
            <a:spLocks noGrp="1" noRot="1" noChangeAspect="1"/>
          </p:cNvSpPr>
          <p:nvPr>
            <p:ph type="sldImg" idx="2"/>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74772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marL="342900" lvl="0" indent="-254000" rtl="0">
              <a:spcBef>
                <a:spcPts val="0"/>
              </a:spcBef>
              <a:buClr>
                <a:schemeClr val="lt1"/>
              </a:buClr>
              <a:buSzPct val="100000"/>
              <a:buFont typeface="Verdana"/>
              <a:buChar char="•"/>
            </a:pPr>
            <a:endParaRPr sz="1000"/>
          </a:p>
        </p:txBody>
      </p:sp>
      <p:sp>
        <p:nvSpPr>
          <p:cNvPr id="484" name="Shape 484"/>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2745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endParaRPr/>
          </a:p>
        </p:txBody>
      </p:sp>
      <p:sp>
        <p:nvSpPr>
          <p:cNvPr id="490" name="Shape 490"/>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3522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endParaRPr/>
          </a:p>
        </p:txBody>
      </p:sp>
      <p:sp>
        <p:nvSpPr>
          <p:cNvPr id="497" name="Shape 497"/>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3161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rtl="0">
              <a:spcBef>
                <a:spcPts val="0"/>
              </a:spcBef>
              <a:buNone/>
            </a:pPr>
            <a:endParaRPr/>
          </a:p>
        </p:txBody>
      </p:sp>
      <p:sp>
        <p:nvSpPr>
          <p:cNvPr id="503" name="Shape 503"/>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2850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a:spcBef>
                <a:spcPts val="0"/>
              </a:spcBef>
              <a:buNone/>
            </a:pPr>
            <a:endParaRPr/>
          </a:p>
        </p:txBody>
      </p:sp>
      <p:sp>
        <p:nvSpPr>
          <p:cNvPr id="511" name="Shape 511"/>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r-BE"/>
              <a:t>64</a:t>
            </a:fld>
            <a:endParaRPr lang="fr-BE"/>
          </a:p>
        </p:txBody>
      </p:sp>
    </p:spTree>
    <p:extLst>
      <p:ext uri="{BB962C8B-B14F-4D97-AF65-F5344CB8AC3E}">
        <p14:creationId xmlns:p14="http://schemas.microsoft.com/office/powerpoint/2010/main" val="1878430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a:spcBef>
                <a:spcPts val="0"/>
              </a:spcBef>
              <a:buNone/>
            </a:pPr>
            <a:endParaRPr/>
          </a:p>
        </p:txBody>
      </p:sp>
      <p:sp>
        <p:nvSpPr>
          <p:cNvPr id="520" name="Shape 520"/>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r-BE"/>
              <a:t>65</a:t>
            </a:fld>
            <a:endParaRPr lang="fr-BE"/>
          </a:p>
        </p:txBody>
      </p:sp>
    </p:spTree>
    <p:extLst>
      <p:ext uri="{BB962C8B-B14F-4D97-AF65-F5344CB8AC3E}">
        <p14:creationId xmlns:p14="http://schemas.microsoft.com/office/powerpoint/2010/main" val="234852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79450" y="4714875"/>
            <a:ext cx="5438700" cy="4467300"/>
          </a:xfrm>
          <a:prstGeom prst="rect">
            <a:avLst/>
          </a:prstGeom>
        </p:spPr>
        <p:txBody>
          <a:bodyPr lIns="91425" tIns="91425" rIns="91425" bIns="91425" anchor="t" anchorCtr="0">
            <a:noAutofit/>
          </a:bodyPr>
          <a:lstStyle/>
          <a:p>
            <a:pPr lvl="0">
              <a:spcBef>
                <a:spcPts val="0"/>
              </a:spcBef>
              <a:buNone/>
            </a:pPr>
            <a:r>
              <a:rPr lang="fr-BE" sz="1000">
                <a:solidFill>
                  <a:srgbClr val="000000"/>
                </a:solidFill>
              </a:rPr>
              <a:t>Internet-based technologies provide convenient platforms for CoPs. However, it is important to remember that the term CoP refers to a set of connections among people, whether or not these connections are mediated by technological networks. Members use their connections and relationships as a resource in order to quickly solve problems and, share knowledge. This can happen in the same building, be fully virtual -- or be a hybrid where relationships develop both through a digital platform and in the physical environment, such as face-to-face meetings.</a:t>
            </a:r>
          </a:p>
          <a:p>
            <a:pPr lvl="0">
              <a:spcBef>
                <a:spcPts val="0"/>
              </a:spcBef>
              <a:buNone/>
            </a:pPr>
            <a:r>
              <a:rPr lang="fr-BE" sz="1000">
                <a:solidFill>
                  <a:srgbClr val="000000"/>
                </a:solidFill>
              </a:rPr>
              <a:t>CoPs can be internal or external: they can be internal to an organisation and connect practitioners in a certain domain. In the case of C4d, these would be your internal or private groups. They connect only EC staff, or EC staff and stakeholders of a specific EC project (for example: Fisheries group in Cambodia). We also see internal EC groups that go beyond a specific project -- for example, Joint Programming group.</a:t>
            </a:r>
          </a:p>
          <a:p>
            <a:pPr lvl="0">
              <a:spcBef>
                <a:spcPts val="0"/>
              </a:spcBef>
              <a:buNone/>
            </a:pPr>
            <a:r>
              <a:rPr lang="fr-BE" sz="1000">
                <a:solidFill>
                  <a:srgbClr val="000000"/>
                </a:solidFill>
              </a:rPr>
              <a:t>The groups can also be open to the external stakeholders. In some groups you want to engage with the experts in other organisations, such as other international agencies or civil society. This is the case in the majority of public groups.</a:t>
            </a:r>
          </a:p>
          <a:p>
            <a:pPr lvl="0">
              <a:spcBef>
                <a:spcPts val="0"/>
              </a:spcBef>
              <a:buNone/>
            </a:pPr>
            <a:r>
              <a:rPr lang="fr-BE" sz="1000">
                <a:solidFill>
                  <a:srgbClr val="000000"/>
                </a:solidFill>
              </a:rPr>
              <a:t>Final point on difference with networks and teams. Team is a group of people brought together in a top-down way by an organisation. It exists primarily to deliver on a certain task or organisational goal. CoPs are self-steering. The CoP drive is the shared interests that can be unrelated to the organisational goals.</a:t>
            </a:r>
          </a:p>
          <a:p>
            <a:pPr lvl="0" rtl="0">
              <a:spcBef>
                <a:spcPts val="0"/>
              </a:spcBef>
              <a:buNone/>
            </a:pPr>
            <a:r>
              <a:rPr lang="fr-BE" sz="1000">
                <a:solidFill>
                  <a:srgbClr val="000000"/>
                </a:solidFill>
                <a:highlight>
                  <a:srgbClr val="FFFFFF"/>
                </a:highlight>
              </a:rPr>
              <a:t>All communities of practice are networks in the sense that they involve connections among members. But not all networks are communities of practice. </a:t>
            </a:r>
            <a:r>
              <a:rPr lang="fr-BE" sz="1000">
                <a:solidFill>
                  <a:srgbClr val="000000"/>
                </a:solidFill>
              </a:rPr>
              <a:t>Networks are primarily viewed as sets of relationships and connections among participants. They primarily catalyse information flows and helpful linkages. CoPs involve developing a shared identity around an area of expertise.</a:t>
            </a:r>
          </a:p>
        </p:txBody>
      </p:sp>
      <p:sp>
        <p:nvSpPr>
          <p:cNvPr id="135" name="Shape 135"/>
          <p:cNvSpPr txBox="1">
            <a:spLocks noGrp="1"/>
          </p:cNvSpPr>
          <p:nvPr>
            <p:ph type="sldNum" idx="12"/>
          </p:nvPr>
        </p:nvSpPr>
        <p:spPr>
          <a:xfrm>
            <a:off x="3849687" y="9428163"/>
            <a:ext cx="2946300" cy="4968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r-BE"/>
              <a:t>7</a:t>
            </a:fld>
            <a:endParaRPr lang="fr-BE"/>
          </a:p>
        </p:txBody>
      </p:sp>
    </p:spTree>
    <p:extLst>
      <p:ext uri="{BB962C8B-B14F-4D97-AF65-F5344CB8AC3E}">
        <p14:creationId xmlns:p14="http://schemas.microsoft.com/office/powerpoint/2010/main" val="4153439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rtl="0">
              <a:spcBef>
                <a:spcPts val="0"/>
              </a:spcBef>
              <a:buNone/>
            </a:pPr>
            <a:r>
              <a:rPr lang="fr-BE"/>
              <a:t>Show: </a:t>
            </a:r>
          </a:p>
          <a:p>
            <a:pPr lvl="0">
              <a:spcBef>
                <a:spcPts val="0"/>
              </a:spcBef>
              <a:buClr>
                <a:schemeClr val="dk1"/>
              </a:buClr>
              <a:buSzPct val="91666"/>
              <a:buFont typeface="Arial"/>
              <a:buNone/>
            </a:pPr>
            <a:r>
              <a:rPr lang="fr-BE"/>
              <a:t>World Bank: WBG Connect -- </a:t>
            </a:r>
            <a:r>
              <a:rPr lang="fr-BE" u="sng">
                <a:solidFill>
                  <a:schemeClr val="hlink"/>
                </a:solidFill>
                <a:hlinkClick r:id="rId3"/>
              </a:rPr>
              <a:t>https://olc.worldbank.org/wbg-connect</a:t>
            </a:r>
            <a:r>
              <a:rPr lang="fr-BE"/>
              <a:t> </a:t>
            </a:r>
          </a:p>
          <a:p>
            <a:pPr lvl="0">
              <a:spcBef>
                <a:spcPts val="0"/>
              </a:spcBef>
              <a:buNone/>
            </a:pPr>
            <a:r>
              <a:rPr lang="fr-BE"/>
              <a:t>FAO: FSN Forum -- </a:t>
            </a:r>
            <a:r>
              <a:rPr lang="fr-BE" u="sng">
                <a:solidFill>
                  <a:schemeClr val="hlink"/>
                </a:solidFill>
                <a:hlinkClick r:id="rId4"/>
              </a:rPr>
              <a:t>http://www.fao.org/fsnforum/</a:t>
            </a:r>
            <a:r>
              <a:rPr lang="fr-BE"/>
              <a:t> </a:t>
            </a:r>
          </a:p>
          <a:p>
            <a:pPr lvl="0" rtl="0">
              <a:spcBef>
                <a:spcPts val="0"/>
              </a:spcBef>
              <a:buNone/>
            </a:pPr>
            <a:r>
              <a:rPr lang="fr-BE"/>
              <a:t>UNDP: Global networks set up to serve as a bridge between bridge between HQ and the field. Knowledge Networks become institutionalized as part of the become institutionalized as part of the UNDP business plan in 2002. News updates, e-discussions, policy/practice guidance, practice workshops, responses to queries. </a:t>
            </a:r>
          </a:p>
          <a:p>
            <a:pPr lvl="0" rtl="0">
              <a:spcBef>
                <a:spcPts val="0"/>
              </a:spcBef>
              <a:buNone/>
            </a:pPr>
            <a:r>
              <a:rPr lang="fr-BE"/>
              <a:t>KM4Dev: group of KM practitioners in the development arena. Cross-institutional.</a:t>
            </a:r>
          </a:p>
          <a:p>
            <a:pPr lvl="0">
              <a:spcBef>
                <a:spcPts val="0"/>
              </a:spcBef>
              <a:buNone/>
            </a:pPr>
            <a:endParaRPr/>
          </a:p>
        </p:txBody>
      </p:sp>
      <p:sp>
        <p:nvSpPr>
          <p:cNvPr id="141" name="Shape 141"/>
          <p:cNvSpPr>
            <a:spLocks noGrp="1" noRot="1" noChangeAspect="1"/>
          </p:cNvSpPr>
          <p:nvPr>
            <p:ph type="sldImg" idx="2"/>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0471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79450" y="4714875"/>
            <a:ext cx="5438774" cy="4467224"/>
          </a:xfrm>
          <a:prstGeom prst="rect">
            <a:avLst/>
          </a:prstGeom>
        </p:spPr>
        <p:txBody>
          <a:bodyPr lIns="91425" tIns="91425" rIns="91425" bIns="91425" anchor="t" anchorCtr="0">
            <a:noAutofit/>
          </a:bodyPr>
          <a:lstStyle/>
          <a:p>
            <a:pPr lvl="0">
              <a:spcBef>
                <a:spcPts val="0"/>
              </a:spcBef>
              <a:buNone/>
            </a:pPr>
            <a:r>
              <a:rPr lang="fr-BE"/>
              <a:t>CoPs are often an integral part of the knowledge management strategies and interventions. There are many ways to look at the KM, but one traditional distinction is between explicit and tacit knowledge. The KM interventions can be focused on “hard” aspects -- such as IT systems -- and “soft aspects. The CoPs are one of the key instruments to share the soft knowldge, the tacit knowledge that is in people’s head. A quote from LKDS demonstrates that this is exactly DEVCO thinking.</a:t>
            </a:r>
          </a:p>
          <a:p>
            <a:pPr lvl="0">
              <a:spcBef>
                <a:spcPts val="0"/>
              </a:spcBef>
              <a:buNone/>
            </a:pPr>
            <a:r>
              <a:rPr lang="fr-BE"/>
              <a:t>This strategic framework is a top-line DEVCO guideline that frames everything. It is then to each unit and project to translate it in its own objectives and to find the way in which it will make a meaningful contribution to the unit or project efforts.</a:t>
            </a:r>
          </a:p>
        </p:txBody>
      </p:sp>
      <p:sp>
        <p:nvSpPr>
          <p:cNvPr id="151" name="Shape 151"/>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089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p:nvPr/>
        </p:nvSpPr>
        <p:spPr>
          <a:xfrm>
            <a:off x="0" y="981075"/>
            <a:ext cx="9180512" cy="5876924"/>
          </a:xfrm>
          <a:prstGeom prst="rect">
            <a:avLst/>
          </a:prstGeom>
          <a:solidFill>
            <a:srgbClr val="0F5494"/>
          </a:solidFill>
          <a:ln w="25400" cap="flat" cmpd="sng">
            <a:solidFill>
              <a:srgbClr val="0F5494"/>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20" name="Shape 20" descr="LOGO CE-EN-quadri.eps"/>
          <p:cNvPicPr preferRelativeResize="0"/>
          <p:nvPr/>
        </p:nvPicPr>
        <p:blipFill rotWithShape="1">
          <a:blip r:embed="rId2">
            <a:alphaModFix/>
          </a:blip>
          <a:srcRect/>
          <a:stretch/>
        </p:blipFill>
        <p:spPr>
          <a:xfrm>
            <a:off x="3957637" y="258762"/>
            <a:ext cx="1436686" cy="998536"/>
          </a:xfrm>
          <a:prstGeom prst="rect">
            <a:avLst/>
          </a:prstGeom>
          <a:noFill/>
          <a:ln>
            <a:noFill/>
          </a:ln>
        </p:spPr>
      </p:pic>
      <p:sp>
        <p:nvSpPr>
          <p:cNvPr id="21" name="Shape 21"/>
          <p:cNvSpPr/>
          <p:nvPr/>
        </p:nvSpPr>
        <p:spPr>
          <a:xfrm>
            <a:off x="4267200" y="6659563"/>
            <a:ext cx="611187" cy="215899"/>
          </a:xfrm>
          <a:prstGeom prst="rect">
            <a:avLst/>
          </a:prstGeom>
          <a:solidFill>
            <a:srgbClr val="133176"/>
          </a:solidFill>
          <a:ln w="9525" cap="flat" cmpd="sng">
            <a:solidFill>
              <a:srgbClr val="133176"/>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2" name="Shape 22"/>
          <p:cNvSpPr txBox="1">
            <a:spLocks noGrp="1"/>
          </p:cNvSpPr>
          <p:nvPr>
            <p:ph type="ctrTitle"/>
          </p:nvPr>
        </p:nvSpPr>
        <p:spPr>
          <a:xfrm>
            <a:off x="3995737" y="2565400"/>
            <a:ext cx="5040312" cy="790575"/>
          </a:xfrm>
          <a:prstGeom prst="rect">
            <a:avLst/>
          </a:prstGeom>
          <a:noFill/>
          <a:ln>
            <a:noFill/>
          </a:ln>
        </p:spPr>
        <p:txBody>
          <a:bodyPr lIns="91425" tIns="91425" rIns="91425" bIns="91425" anchor="ctr" anchorCtr="0"/>
          <a:lstStyle>
            <a:lvl1pPr marL="3175" marR="0" lvl="0" indent="-3175" algn="l" rtl="0">
              <a:spcBef>
                <a:spcPts val="0"/>
              </a:spcBef>
              <a:spcAft>
                <a:spcPts val="0"/>
              </a:spcAft>
              <a:buNone/>
              <a:defRPr sz="7600" b="1" i="0" u="none" strike="noStrike" cap="none">
                <a:solidFill>
                  <a:srgbClr val="FFD624"/>
                </a:solidFill>
                <a:latin typeface="Verdana"/>
                <a:ea typeface="Verdana"/>
                <a:cs typeface="Verdana"/>
                <a:sym typeface="Verdana"/>
              </a:defRPr>
            </a:lvl1pPr>
            <a:lvl2pPr marL="358775" marR="0" lvl="1" indent="-358775" algn="l" rtl="0">
              <a:spcBef>
                <a:spcPts val="0"/>
              </a:spcBef>
              <a:spcAft>
                <a:spcPts val="0"/>
              </a:spcAft>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None/>
              <a:defRPr sz="3000" b="1" i="0" u="none" strike="noStrike" cap="none">
                <a:solidFill>
                  <a:srgbClr val="0F5494"/>
                </a:solidFill>
                <a:latin typeface="Verdana"/>
                <a:ea typeface="Verdana"/>
                <a:cs typeface="Verdana"/>
                <a:sym typeface="Verdana"/>
              </a:defRPr>
            </a:lvl9pPr>
          </a:lstStyle>
          <a:p>
            <a:endParaRPr/>
          </a:p>
        </p:txBody>
      </p:sp>
      <p:sp>
        <p:nvSpPr>
          <p:cNvPr id="23" name="Shape 23"/>
          <p:cNvSpPr txBox="1">
            <a:spLocks noGrp="1"/>
          </p:cNvSpPr>
          <p:nvPr>
            <p:ph type="subTitle" idx="1"/>
          </p:nvPr>
        </p:nvSpPr>
        <p:spPr>
          <a:xfrm>
            <a:off x="611187" y="3716337"/>
            <a:ext cx="8532812" cy="1728787"/>
          </a:xfrm>
          <a:prstGeom prst="rect">
            <a:avLst/>
          </a:prstGeom>
          <a:noFill/>
          <a:ln>
            <a:noFill/>
          </a:ln>
        </p:spPr>
        <p:txBody>
          <a:bodyPr lIns="91425" tIns="91425" rIns="91425" bIns="91425" anchor="t" anchorCtr="0"/>
          <a:lstStyle>
            <a:lvl1pPr marL="0" marR="0" lvl="0" indent="0" algn="l" rtl="0">
              <a:spcBef>
                <a:spcPts val="600"/>
              </a:spcBef>
              <a:spcAft>
                <a:spcPts val="0"/>
              </a:spcAft>
              <a:buClr>
                <a:schemeClr val="lt1"/>
              </a:buClr>
              <a:buFont typeface="Verdana"/>
              <a:buNone/>
              <a:defRPr sz="3000" b="1" i="0" u="none" strike="noStrike" cap="none">
                <a:solidFill>
                  <a:schemeClr val="lt1"/>
                </a:solidFill>
                <a:latin typeface="Verdana"/>
                <a:ea typeface="Verdana"/>
                <a:cs typeface="Verdana"/>
                <a:sym typeface="Verdana"/>
              </a:defRPr>
            </a:lvl1pPr>
            <a:lvl2pPr marL="742950" marR="0" lvl="1" indent="-158750" algn="l" rtl="0">
              <a:spcBef>
                <a:spcPts val="400"/>
              </a:spcBef>
              <a:spcAft>
                <a:spcPts val="0"/>
              </a:spcAft>
              <a:buClr>
                <a:srgbClr val="009FBA"/>
              </a:buClr>
              <a:buSzPct val="100000"/>
              <a:buFont typeface="Verdana"/>
              <a:buChar char="•"/>
              <a:defRPr sz="2000" b="1" i="0" u="none" strike="noStrike" cap="none">
                <a:solidFill>
                  <a:srgbClr val="0F5494"/>
                </a:solidFill>
                <a:latin typeface="Verdana"/>
                <a:ea typeface="Verdana"/>
                <a:cs typeface="Verdana"/>
                <a:sym typeface="Verdana"/>
              </a:defRPr>
            </a:lvl2pPr>
            <a:lvl3pPr marL="1143000" marR="0" lvl="2" indent="-228600" algn="l" rtl="0">
              <a:spcBef>
                <a:spcPts val="280"/>
              </a:spcBef>
              <a:spcAft>
                <a:spcPts val="0"/>
              </a:spcAft>
              <a:buNone/>
              <a:defRPr sz="1400" b="0" i="0" u="none" strike="noStrike" cap="none">
                <a:solidFill>
                  <a:srgbClr val="0F5494"/>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1" i="0" u="none" strike="noStrike" cap="none">
                <a:solidFill>
                  <a:schemeClr val="lt1"/>
                </a:solidFill>
                <a:latin typeface="Verdana"/>
                <a:ea typeface="Verdana"/>
                <a:cs typeface="Verdana"/>
                <a:sym typeface="Verdana"/>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25" name="Shape 2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lt1"/>
                </a:solidFill>
                <a:latin typeface="Verdana"/>
                <a:ea typeface="Verdana"/>
                <a:cs typeface="Verdana"/>
                <a:sym typeface="Verdana"/>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26" name="Shape 2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fr-BE" sz="1400" b="0" i="0" u="none" strike="noStrike" cap="none">
                <a:solidFill>
                  <a:schemeClr val="lt1"/>
                </a:solidFill>
                <a:latin typeface="Verdana"/>
                <a:ea typeface="Verdana"/>
                <a:cs typeface="Verdana"/>
                <a:sym typeface="Verdana"/>
              </a:rPr>
              <a:t>‹#›</a:t>
            </a:fld>
            <a:endParaRPr lang="fr-BE" sz="14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95287" y="1339850"/>
            <a:ext cx="8229600" cy="936624"/>
          </a:xfrm>
          <a:prstGeom prst="rect">
            <a:avLst/>
          </a:prstGeom>
          <a:noFill/>
          <a:ln>
            <a:noFill/>
          </a:ln>
        </p:spPr>
        <p:txBody>
          <a:bodyPr lIns="91425" tIns="91425" rIns="91425" bIns="91425" anchor="ctr" anchorCtr="0"/>
          <a:lstStyle>
            <a:lvl1pPr marL="358775" marR="0" lvl="0" indent="-358775" algn="l" rtl="0">
              <a:spcBef>
                <a:spcPts val="0"/>
              </a:spcBef>
              <a:spcAft>
                <a:spcPts val="0"/>
              </a:spcAft>
              <a:buNone/>
              <a:defRPr sz="3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None/>
              <a:defRPr sz="3000" b="1" i="0" u="none" strike="noStrike" cap="none">
                <a:solidFill>
                  <a:srgbClr val="0F5494"/>
                </a:solidFill>
                <a:latin typeface="Verdana"/>
                <a:ea typeface="Verdana"/>
                <a:cs typeface="Verdana"/>
                <a:sym typeface="Verdana"/>
              </a:defRPr>
            </a:lvl9pPr>
          </a:lstStyle>
          <a:p>
            <a:endParaRPr/>
          </a:p>
        </p:txBody>
      </p:sp>
      <p:sp>
        <p:nvSpPr>
          <p:cNvPr id="80" name="Shape 80"/>
          <p:cNvSpPr txBox="1">
            <a:spLocks noGrp="1"/>
          </p:cNvSpPr>
          <p:nvPr>
            <p:ph type="body" idx="1"/>
          </p:nvPr>
        </p:nvSpPr>
        <p:spPr>
          <a:xfrm rot="5400000">
            <a:off x="2807493" y="142081"/>
            <a:ext cx="3529013" cy="82296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Verdana"/>
              <a:buChar char="•"/>
              <a:defRPr sz="2400" b="0" i="1" u="none" strike="noStrike" cap="none">
                <a:solidFill>
                  <a:srgbClr val="0F5494"/>
                </a:solidFill>
                <a:latin typeface="Verdana"/>
                <a:ea typeface="Verdana"/>
                <a:cs typeface="Verdana"/>
                <a:sym typeface="Verdana"/>
              </a:defRPr>
            </a:lvl1pPr>
            <a:lvl2pPr marL="742950" marR="0" lvl="1" indent="-158750" algn="l" rtl="0">
              <a:spcBef>
                <a:spcPts val="400"/>
              </a:spcBef>
              <a:spcAft>
                <a:spcPts val="0"/>
              </a:spcAft>
              <a:buClr>
                <a:srgbClr val="009FBA"/>
              </a:buClr>
              <a:buSzPct val="100000"/>
              <a:buFont typeface="Verdana"/>
              <a:buChar char="•"/>
              <a:defRPr sz="2000" b="1" i="0" u="none" strike="noStrike" cap="none">
                <a:solidFill>
                  <a:srgbClr val="0F5494"/>
                </a:solidFill>
                <a:latin typeface="Verdana"/>
                <a:ea typeface="Verdana"/>
                <a:cs typeface="Verdana"/>
                <a:sym typeface="Verdana"/>
              </a:defRPr>
            </a:lvl2pPr>
            <a:lvl3pPr marL="1143000" marR="0" lvl="2" indent="-228600" algn="l" rtl="0">
              <a:spcBef>
                <a:spcPts val="280"/>
              </a:spcBef>
              <a:spcAft>
                <a:spcPts val="0"/>
              </a:spcAft>
              <a:buNone/>
              <a:defRPr sz="1400" b="0" i="0" u="none" strike="noStrike" cap="none">
                <a:solidFill>
                  <a:srgbClr val="0F5494"/>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82" name="Shape 8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83" name="Shape 8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fr-BE" sz="1400" b="0" i="0" u="none" strike="noStrike" cap="none">
                <a:solidFill>
                  <a:schemeClr val="dk1"/>
                </a:solidFill>
                <a:latin typeface="Arial"/>
                <a:ea typeface="Arial"/>
                <a:cs typeface="Arial"/>
                <a:sym typeface="Arial"/>
              </a:rPr>
              <a:t>‹#›</a:t>
            </a:fld>
            <a:endParaRPr lang="fr-BE"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5310187" y="2644775"/>
            <a:ext cx="4681537" cy="2071686"/>
          </a:xfrm>
          <a:prstGeom prst="rect">
            <a:avLst/>
          </a:prstGeom>
          <a:noFill/>
          <a:ln>
            <a:noFill/>
          </a:ln>
        </p:spPr>
        <p:txBody>
          <a:bodyPr lIns="91425" tIns="91425" rIns="91425" bIns="91425" anchor="ctr" anchorCtr="0"/>
          <a:lstStyle>
            <a:lvl1pPr marL="358775" marR="0" lvl="0" indent="-358775" algn="l" rtl="0">
              <a:spcBef>
                <a:spcPts val="0"/>
              </a:spcBef>
              <a:spcAft>
                <a:spcPts val="0"/>
              </a:spcAft>
              <a:buNone/>
              <a:defRPr sz="3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None/>
              <a:defRPr sz="3000" b="1" i="0" u="none" strike="noStrike" cap="none">
                <a:solidFill>
                  <a:srgbClr val="0F5494"/>
                </a:solidFill>
                <a:latin typeface="Verdana"/>
                <a:ea typeface="Verdana"/>
                <a:cs typeface="Verdana"/>
                <a:sym typeface="Verdana"/>
              </a:defRPr>
            </a:lvl9pPr>
          </a:lstStyle>
          <a:p>
            <a:endParaRPr/>
          </a:p>
        </p:txBody>
      </p:sp>
      <p:sp>
        <p:nvSpPr>
          <p:cNvPr id="86" name="Shape 86"/>
          <p:cNvSpPr txBox="1">
            <a:spLocks noGrp="1"/>
          </p:cNvSpPr>
          <p:nvPr>
            <p:ph type="body" idx="1"/>
          </p:nvPr>
        </p:nvSpPr>
        <p:spPr>
          <a:xfrm rot="5400000">
            <a:off x="1088231" y="646906"/>
            <a:ext cx="4681537" cy="60674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Verdana"/>
              <a:buChar char="•"/>
              <a:defRPr sz="2400" b="0" i="1" u="none" strike="noStrike" cap="none">
                <a:solidFill>
                  <a:srgbClr val="0F5494"/>
                </a:solidFill>
                <a:latin typeface="Verdana"/>
                <a:ea typeface="Verdana"/>
                <a:cs typeface="Verdana"/>
                <a:sym typeface="Verdana"/>
              </a:defRPr>
            </a:lvl1pPr>
            <a:lvl2pPr marL="742950" marR="0" lvl="1" indent="-158750" algn="l" rtl="0">
              <a:spcBef>
                <a:spcPts val="400"/>
              </a:spcBef>
              <a:spcAft>
                <a:spcPts val="0"/>
              </a:spcAft>
              <a:buClr>
                <a:srgbClr val="009FBA"/>
              </a:buClr>
              <a:buSzPct val="100000"/>
              <a:buFont typeface="Verdana"/>
              <a:buChar char="•"/>
              <a:defRPr sz="2000" b="1" i="0" u="none" strike="noStrike" cap="none">
                <a:solidFill>
                  <a:srgbClr val="0F5494"/>
                </a:solidFill>
                <a:latin typeface="Verdana"/>
                <a:ea typeface="Verdana"/>
                <a:cs typeface="Verdana"/>
                <a:sym typeface="Verdana"/>
              </a:defRPr>
            </a:lvl2pPr>
            <a:lvl3pPr marL="1143000" marR="0" lvl="2" indent="-228600" algn="l" rtl="0">
              <a:spcBef>
                <a:spcPts val="280"/>
              </a:spcBef>
              <a:spcAft>
                <a:spcPts val="0"/>
              </a:spcAft>
              <a:buNone/>
              <a:defRPr sz="1400" b="0" i="0" u="none" strike="noStrike" cap="none">
                <a:solidFill>
                  <a:srgbClr val="0F5494"/>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88" name="Shape 8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89" name="Shape 8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fr-BE" sz="1400" b="0" i="0" u="none" strike="noStrike" cap="none">
                <a:solidFill>
                  <a:schemeClr val="dk1"/>
                </a:solidFill>
                <a:latin typeface="Arial"/>
                <a:ea typeface="Arial"/>
                <a:cs typeface="Arial"/>
                <a:sym typeface="Arial"/>
              </a:rPr>
              <a:t>‹#›</a:t>
            </a:fld>
            <a:endParaRPr lang="fr-BE"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29" name="Shape 2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30" name="Shape 3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fr-BE" sz="1400" b="0" i="0" u="none" strike="noStrike" cap="none">
                <a:solidFill>
                  <a:schemeClr val="dk1"/>
                </a:solidFill>
                <a:latin typeface="Arial"/>
                <a:ea typeface="Arial"/>
                <a:cs typeface="Arial"/>
                <a:sym typeface="Arial"/>
              </a:rPr>
              <a:t>‹#›</a:t>
            </a:fld>
            <a:endParaRPr lang="fr-BE"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95287" y="1339850"/>
            <a:ext cx="8229600" cy="936624"/>
          </a:xfrm>
          <a:prstGeom prst="rect">
            <a:avLst/>
          </a:prstGeom>
          <a:noFill/>
          <a:ln>
            <a:noFill/>
          </a:ln>
        </p:spPr>
        <p:txBody>
          <a:bodyPr lIns="91425" tIns="91425" rIns="91425" bIns="91425" anchor="ctr" anchorCtr="0"/>
          <a:lstStyle>
            <a:lvl1pPr marL="358775" marR="0" lvl="0" indent="-358775" algn="l" rtl="0">
              <a:spcBef>
                <a:spcPts val="0"/>
              </a:spcBef>
              <a:spcAft>
                <a:spcPts val="0"/>
              </a:spcAft>
              <a:buNone/>
              <a:defRPr sz="3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None/>
              <a:defRPr sz="3000" b="1" i="0" u="none" strike="noStrike" cap="none">
                <a:solidFill>
                  <a:srgbClr val="0F5494"/>
                </a:solidFill>
                <a:latin typeface="Verdana"/>
                <a:ea typeface="Verdana"/>
                <a:cs typeface="Verdana"/>
                <a:sym typeface="Verdana"/>
              </a:defRPr>
            </a:lvl9pPr>
          </a:lstStyle>
          <a:p>
            <a:endParaRPr/>
          </a:p>
        </p:txBody>
      </p:sp>
      <p:sp>
        <p:nvSpPr>
          <p:cNvPr id="33" name="Shape 33"/>
          <p:cNvSpPr txBox="1">
            <a:spLocks noGrp="1"/>
          </p:cNvSpPr>
          <p:nvPr>
            <p:ph type="body" idx="1"/>
          </p:nvPr>
        </p:nvSpPr>
        <p:spPr>
          <a:xfrm>
            <a:off x="457200" y="2492375"/>
            <a:ext cx="8229600" cy="3529013"/>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Verdana"/>
              <a:buChar char="•"/>
              <a:defRPr sz="2400" b="0" i="1" u="none" strike="noStrike" cap="none">
                <a:solidFill>
                  <a:srgbClr val="0F5494"/>
                </a:solidFill>
                <a:latin typeface="Verdana"/>
                <a:ea typeface="Verdana"/>
                <a:cs typeface="Verdana"/>
                <a:sym typeface="Verdana"/>
              </a:defRPr>
            </a:lvl1pPr>
            <a:lvl2pPr marL="742950" marR="0" lvl="1" indent="-158750" algn="l" rtl="0">
              <a:spcBef>
                <a:spcPts val="400"/>
              </a:spcBef>
              <a:spcAft>
                <a:spcPts val="0"/>
              </a:spcAft>
              <a:buClr>
                <a:srgbClr val="009FBA"/>
              </a:buClr>
              <a:buSzPct val="100000"/>
              <a:buFont typeface="Verdana"/>
              <a:buChar char="•"/>
              <a:defRPr sz="2000" b="1" i="0" u="none" strike="noStrike" cap="none">
                <a:solidFill>
                  <a:srgbClr val="0F5494"/>
                </a:solidFill>
                <a:latin typeface="Verdana"/>
                <a:ea typeface="Verdana"/>
                <a:cs typeface="Verdana"/>
                <a:sym typeface="Verdana"/>
              </a:defRPr>
            </a:lvl2pPr>
            <a:lvl3pPr marL="1143000" marR="0" lvl="2" indent="-228600" algn="l" rtl="0">
              <a:spcBef>
                <a:spcPts val="280"/>
              </a:spcBef>
              <a:spcAft>
                <a:spcPts val="0"/>
              </a:spcAft>
              <a:buNone/>
              <a:defRPr sz="1400" b="0" i="0" u="none" strike="noStrike" cap="none">
                <a:solidFill>
                  <a:srgbClr val="0F5494"/>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35" name="Shape 3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36" name="Shape 3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fr-BE" sz="1400" b="0" i="0" u="none" strike="noStrike" cap="none">
                <a:solidFill>
                  <a:schemeClr val="dk1"/>
                </a:solidFill>
                <a:latin typeface="Arial"/>
                <a:ea typeface="Arial"/>
                <a:cs typeface="Arial"/>
                <a:sym typeface="Arial"/>
              </a:rPr>
              <a:t>‹#›</a:t>
            </a:fld>
            <a:endParaRPr lang="fr-BE"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358775" marR="0" lvl="0" indent="-358775" algn="l" rtl="0">
              <a:spcBef>
                <a:spcPts val="0"/>
              </a:spcBef>
              <a:spcAft>
                <a:spcPts val="0"/>
              </a:spcAft>
              <a:buNone/>
              <a:defRPr sz="4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None/>
              <a:defRPr sz="3000" b="1" i="0" u="none" strike="noStrike" cap="none">
                <a:solidFill>
                  <a:srgbClr val="0F5494"/>
                </a:solidFill>
                <a:latin typeface="Verdana"/>
                <a:ea typeface="Verdana"/>
                <a:cs typeface="Verdana"/>
                <a:sym typeface="Verdana"/>
              </a:defRPr>
            </a:lvl9pPr>
          </a:lstStyle>
          <a:p>
            <a:endParaRPr/>
          </a:p>
        </p:txBody>
      </p:sp>
      <p:sp>
        <p:nvSpPr>
          <p:cNvPr id="39" name="Shape 3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lt1"/>
              </a:buClr>
              <a:buFont typeface="Verdana"/>
              <a:buNone/>
              <a:defRPr sz="2000" b="0" i="1" u="none" strike="noStrike" cap="none">
                <a:solidFill>
                  <a:srgbClr val="0F5494"/>
                </a:solidFill>
                <a:latin typeface="Verdana"/>
                <a:ea typeface="Verdana"/>
                <a:cs typeface="Verdana"/>
                <a:sym typeface="Verdana"/>
              </a:defRPr>
            </a:lvl1pPr>
            <a:lvl2pPr marL="457200" marR="0" lvl="1" indent="0" algn="l" rtl="0">
              <a:spcBef>
                <a:spcPts val="360"/>
              </a:spcBef>
              <a:spcAft>
                <a:spcPts val="0"/>
              </a:spcAft>
              <a:buClr>
                <a:srgbClr val="009FBA"/>
              </a:buClr>
              <a:buFont typeface="Verdana"/>
              <a:buNone/>
              <a:defRPr sz="1800" b="1" i="0" u="none" strike="noStrike" cap="none">
                <a:solidFill>
                  <a:srgbClr val="0F5494"/>
                </a:solidFill>
                <a:latin typeface="Verdana"/>
                <a:ea typeface="Verdana"/>
                <a:cs typeface="Verdana"/>
                <a:sym typeface="Verdana"/>
              </a:defRPr>
            </a:lvl2pPr>
            <a:lvl3pPr marL="914400" marR="0" lvl="2" indent="0" algn="l" rtl="0">
              <a:spcBef>
                <a:spcPts val="320"/>
              </a:spcBef>
              <a:spcAft>
                <a:spcPts val="0"/>
              </a:spcAft>
              <a:buClr>
                <a:srgbClr val="0F5494"/>
              </a:buClr>
              <a:buFont typeface="Verdana"/>
              <a:buNone/>
              <a:defRPr sz="1600" b="0" i="0" u="none" strike="noStrike" cap="none">
                <a:solidFill>
                  <a:srgbClr val="0F5494"/>
                </a:solidFill>
                <a:latin typeface="Verdana"/>
                <a:ea typeface="Verdana"/>
                <a:cs typeface="Verdana"/>
                <a:sym typeface="Verdana"/>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41" name="Shape 4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42" name="Shape 4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fr-BE" sz="1400" b="0" i="0" u="none" strike="noStrike" cap="none">
                <a:solidFill>
                  <a:schemeClr val="dk1"/>
                </a:solidFill>
                <a:latin typeface="Arial"/>
                <a:ea typeface="Arial"/>
                <a:cs typeface="Arial"/>
                <a:sym typeface="Arial"/>
              </a:rPr>
              <a:t>‹#›</a:t>
            </a:fld>
            <a:endParaRPr lang="fr-BE"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95287" y="1339850"/>
            <a:ext cx="8229600" cy="936624"/>
          </a:xfrm>
          <a:prstGeom prst="rect">
            <a:avLst/>
          </a:prstGeom>
          <a:noFill/>
          <a:ln>
            <a:noFill/>
          </a:ln>
        </p:spPr>
        <p:txBody>
          <a:bodyPr lIns="91425" tIns="91425" rIns="91425" bIns="91425" anchor="ctr" anchorCtr="0"/>
          <a:lstStyle>
            <a:lvl1pPr marL="358775" marR="0" lvl="0" indent="-358775" algn="l" rtl="0">
              <a:spcBef>
                <a:spcPts val="0"/>
              </a:spcBef>
              <a:spcAft>
                <a:spcPts val="0"/>
              </a:spcAft>
              <a:buNone/>
              <a:defRPr sz="3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None/>
              <a:defRPr sz="3000" b="1" i="0" u="none" strike="noStrike" cap="none">
                <a:solidFill>
                  <a:srgbClr val="0F5494"/>
                </a:solidFill>
                <a:latin typeface="Verdana"/>
                <a:ea typeface="Verdana"/>
                <a:cs typeface="Verdana"/>
                <a:sym typeface="Verdana"/>
              </a:defRPr>
            </a:lvl9pPr>
          </a:lstStyle>
          <a:p>
            <a:endParaRPr/>
          </a:p>
        </p:txBody>
      </p:sp>
      <p:sp>
        <p:nvSpPr>
          <p:cNvPr id="45" name="Shape 45"/>
          <p:cNvSpPr txBox="1">
            <a:spLocks noGrp="1"/>
          </p:cNvSpPr>
          <p:nvPr>
            <p:ph type="body" idx="1"/>
          </p:nvPr>
        </p:nvSpPr>
        <p:spPr>
          <a:xfrm>
            <a:off x="457200" y="2492375"/>
            <a:ext cx="4038599" cy="352901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lt1"/>
              </a:buClr>
              <a:buSzPct val="100000"/>
              <a:buFont typeface="Verdana"/>
              <a:buChar char="•"/>
              <a:defRPr sz="2800" b="0" i="1" u="none" strike="noStrike" cap="none">
                <a:solidFill>
                  <a:srgbClr val="0F5494"/>
                </a:solidFill>
                <a:latin typeface="Verdana"/>
                <a:ea typeface="Verdana"/>
                <a:cs typeface="Verdana"/>
                <a:sym typeface="Verdana"/>
              </a:defRPr>
            </a:lvl1pPr>
            <a:lvl2pPr marL="742950" marR="0" lvl="1" indent="-133350" algn="l" rtl="0">
              <a:spcBef>
                <a:spcPts val="480"/>
              </a:spcBef>
              <a:spcAft>
                <a:spcPts val="0"/>
              </a:spcAft>
              <a:buClr>
                <a:srgbClr val="009FBA"/>
              </a:buClr>
              <a:buSzPct val="100000"/>
              <a:buFont typeface="Verdana"/>
              <a:buChar char="•"/>
              <a:defRPr sz="2400" b="1" i="0" u="none" strike="noStrike" cap="none">
                <a:solidFill>
                  <a:srgbClr val="0F5494"/>
                </a:solidFill>
                <a:latin typeface="Verdana"/>
                <a:ea typeface="Verdana"/>
                <a:cs typeface="Verdana"/>
                <a:sym typeface="Verdana"/>
              </a:defRPr>
            </a:lvl2pPr>
            <a:lvl3pPr marL="1143000" marR="0" lvl="2" indent="-228600" algn="l" rtl="0">
              <a:spcBef>
                <a:spcPts val="400"/>
              </a:spcBef>
              <a:spcAft>
                <a:spcPts val="0"/>
              </a:spcAft>
              <a:buNone/>
              <a:defRPr sz="2000" b="0" i="0" u="none" strike="noStrike" cap="none">
                <a:solidFill>
                  <a:srgbClr val="0F5494"/>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body" idx="2"/>
          </p:nvPr>
        </p:nvSpPr>
        <p:spPr>
          <a:xfrm>
            <a:off x="4648200" y="2492375"/>
            <a:ext cx="4038599" cy="352901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lt1"/>
              </a:buClr>
              <a:buSzPct val="100000"/>
              <a:buFont typeface="Verdana"/>
              <a:buChar char="•"/>
              <a:defRPr sz="2800" b="0" i="1" u="none" strike="noStrike" cap="none">
                <a:solidFill>
                  <a:srgbClr val="0F5494"/>
                </a:solidFill>
                <a:latin typeface="Verdana"/>
                <a:ea typeface="Verdana"/>
                <a:cs typeface="Verdana"/>
                <a:sym typeface="Verdana"/>
              </a:defRPr>
            </a:lvl1pPr>
            <a:lvl2pPr marL="742950" marR="0" lvl="1" indent="-133350" algn="l" rtl="0">
              <a:spcBef>
                <a:spcPts val="480"/>
              </a:spcBef>
              <a:spcAft>
                <a:spcPts val="0"/>
              </a:spcAft>
              <a:buClr>
                <a:srgbClr val="009FBA"/>
              </a:buClr>
              <a:buSzPct val="100000"/>
              <a:buFont typeface="Verdana"/>
              <a:buChar char="•"/>
              <a:defRPr sz="2400" b="1" i="0" u="none" strike="noStrike" cap="none">
                <a:solidFill>
                  <a:srgbClr val="0F5494"/>
                </a:solidFill>
                <a:latin typeface="Verdana"/>
                <a:ea typeface="Verdana"/>
                <a:cs typeface="Verdana"/>
                <a:sym typeface="Verdana"/>
              </a:defRPr>
            </a:lvl2pPr>
            <a:lvl3pPr marL="1143000" marR="0" lvl="2" indent="-228600" algn="l" rtl="0">
              <a:spcBef>
                <a:spcPts val="400"/>
              </a:spcBef>
              <a:spcAft>
                <a:spcPts val="0"/>
              </a:spcAft>
              <a:buNone/>
              <a:defRPr sz="2000" b="0" i="0" u="none" strike="noStrike" cap="none">
                <a:solidFill>
                  <a:srgbClr val="0F5494"/>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48" name="Shape 4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49" name="Shape 4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fr-BE" sz="1400" b="0" i="0" u="none" strike="noStrike" cap="none">
                <a:solidFill>
                  <a:schemeClr val="dk1"/>
                </a:solidFill>
                <a:latin typeface="Arial"/>
                <a:ea typeface="Arial"/>
                <a:cs typeface="Arial"/>
                <a:sym typeface="Arial"/>
              </a:rPr>
              <a:t>‹#›</a:t>
            </a:fld>
            <a:endParaRPr lang="fr-BE"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358775" marR="0" lvl="0" indent="-358775" algn="l" rtl="0">
              <a:spcBef>
                <a:spcPts val="0"/>
              </a:spcBef>
              <a:spcAft>
                <a:spcPts val="0"/>
              </a:spcAft>
              <a:buNone/>
              <a:defRPr sz="3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None/>
              <a:defRPr sz="3000" b="1" i="0" u="none" strike="noStrike" cap="none">
                <a:solidFill>
                  <a:srgbClr val="0F5494"/>
                </a:solidFill>
                <a:latin typeface="Verdana"/>
                <a:ea typeface="Verdana"/>
                <a:cs typeface="Verdana"/>
                <a:sym typeface="Verdana"/>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lt1"/>
              </a:buClr>
              <a:buFont typeface="Verdana"/>
              <a:buNone/>
              <a:defRPr sz="2400" b="1" i="1" u="none" strike="noStrike" cap="none">
                <a:solidFill>
                  <a:srgbClr val="0F5494"/>
                </a:solidFill>
                <a:latin typeface="Verdana"/>
                <a:ea typeface="Verdana"/>
                <a:cs typeface="Verdana"/>
                <a:sym typeface="Verdana"/>
              </a:defRPr>
            </a:lvl1pPr>
            <a:lvl2pPr marL="457200" marR="0" lvl="1" indent="0" algn="l" rtl="0">
              <a:spcBef>
                <a:spcPts val="400"/>
              </a:spcBef>
              <a:spcAft>
                <a:spcPts val="0"/>
              </a:spcAft>
              <a:buClr>
                <a:srgbClr val="009FBA"/>
              </a:buClr>
              <a:buFont typeface="Verdana"/>
              <a:buNone/>
              <a:defRPr sz="2000" b="1" i="0" u="none" strike="noStrike" cap="none">
                <a:solidFill>
                  <a:srgbClr val="0F5494"/>
                </a:solidFill>
                <a:latin typeface="Verdana"/>
                <a:ea typeface="Verdana"/>
                <a:cs typeface="Verdana"/>
                <a:sym typeface="Verdana"/>
              </a:defRPr>
            </a:lvl2pPr>
            <a:lvl3pPr marL="914400" marR="0" lvl="2" indent="0" algn="l" rtl="0">
              <a:spcBef>
                <a:spcPts val="360"/>
              </a:spcBef>
              <a:spcAft>
                <a:spcPts val="0"/>
              </a:spcAft>
              <a:buClr>
                <a:srgbClr val="0F5494"/>
              </a:buClr>
              <a:buFont typeface="Verdana"/>
              <a:buNone/>
              <a:defRPr sz="1800" b="1" i="0" u="none" strike="noStrike" cap="none">
                <a:solidFill>
                  <a:srgbClr val="0F5494"/>
                </a:solidFill>
                <a:latin typeface="Verdana"/>
                <a:ea typeface="Verdana"/>
                <a:cs typeface="Verdana"/>
                <a:sym typeface="Verdana"/>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Verdana"/>
              <a:buChar char="•"/>
              <a:defRPr sz="2400" b="0" i="1" u="none" strike="noStrike" cap="none">
                <a:solidFill>
                  <a:srgbClr val="0F5494"/>
                </a:solidFill>
                <a:latin typeface="Verdana"/>
                <a:ea typeface="Verdana"/>
                <a:cs typeface="Verdana"/>
                <a:sym typeface="Verdana"/>
              </a:defRPr>
            </a:lvl1pPr>
            <a:lvl2pPr marL="742950" marR="0" lvl="1" indent="-158750" algn="l" rtl="0">
              <a:spcBef>
                <a:spcPts val="400"/>
              </a:spcBef>
              <a:spcAft>
                <a:spcPts val="0"/>
              </a:spcAft>
              <a:buClr>
                <a:srgbClr val="009FBA"/>
              </a:buClr>
              <a:buSzPct val="100000"/>
              <a:buFont typeface="Verdana"/>
              <a:buChar char="•"/>
              <a:defRPr sz="2000" b="1" i="0" u="none" strike="noStrike" cap="none">
                <a:solidFill>
                  <a:srgbClr val="0F5494"/>
                </a:solidFill>
                <a:latin typeface="Verdana"/>
                <a:ea typeface="Verdana"/>
                <a:cs typeface="Verdana"/>
                <a:sym typeface="Verdana"/>
              </a:defRPr>
            </a:lvl2pPr>
            <a:lvl3pPr marL="1143000" marR="0" lvl="2" indent="-228600" algn="l" rtl="0">
              <a:spcBef>
                <a:spcPts val="360"/>
              </a:spcBef>
              <a:spcAft>
                <a:spcPts val="0"/>
              </a:spcAft>
              <a:buNone/>
              <a:defRPr sz="1800" b="0" i="0" u="none" strike="noStrike" cap="none">
                <a:solidFill>
                  <a:srgbClr val="0F5494"/>
                </a:solidFill>
                <a:latin typeface="Verdana"/>
                <a:ea typeface="Verdana"/>
                <a:cs typeface="Verdana"/>
                <a:sym typeface="Verdana"/>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lt1"/>
              </a:buClr>
              <a:buFont typeface="Verdana"/>
              <a:buNone/>
              <a:defRPr sz="2400" b="1" i="1" u="none" strike="noStrike" cap="none">
                <a:solidFill>
                  <a:srgbClr val="0F5494"/>
                </a:solidFill>
                <a:latin typeface="Verdana"/>
                <a:ea typeface="Verdana"/>
                <a:cs typeface="Verdana"/>
                <a:sym typeface="Verdana"/>
              </a:defRPr>
            </a:lvl1pPr>
            <a:lvl2pPr marL="457200" marR="0" lvl="1" indent="0" algn="l" rtl="0">
              <a:spcBef>
                <a:spcPts val="400"/>
              </a:spcBef>
              <a:spcAft>
                <a:spcPts val="0"/>
              </a:spcAft>
              <a:buClr>
                <a:srgbClr val="009FBA"/>
              </a:buClr>
              <a:buFont typeface="Verdana"/>
              <a:buNone/>
              <a:defRPr sz="2000" b="1" i="0" u="none" strike="noStrike" cap="none">
                <a:solidFill>
                  <a:srgbClr val="0F5494"/>
                </a:solidFill>
                <a:latin typeface="Verdana"/>
                <a:ea typeface="Verdana"/>
                <a:cs typeface="Verdana"/>
                <a:sym typeface="Verdana"/>
              </a:defRPr>
            </a:lvl2pPr>
            <a:lvl3pPr marL="914400" marR="0" lvl="2" indent="0" algn="l" rtl="0">
              <a:spcBef>
                <a:spcPts val="360"/>
              </a:spcBef>
              <a:spcAft>
                <a:spcPts val="0"/>
              </a:spcAft>
              <a:buClr>
                <a:srgbClr val="0F5494"/>
              </a:buClr>
              <a:buFont typeface="Verdana"/>
              <a:buNone/>
              <a:defRPr sz="1800" b="1" i="0" u="none" strike="noStrike" cap="none">
                <a:solidFill>
                  <a:srgbClr val="0F5494"/>
                </a:solidFill>
                <a:latin typeface="Verdana"/>
                <a:ea typeface="Verdana"/>
                <a:cs typeface="Verdana"/>
                <a:sym typeface="Verdana"/>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Verdana"/>
              <a:buChar char="•"/>
              <a:defRPr sz="2400" b="0" i="1" u="none" strike="noStrike" cap="none">
                <a:solidFill>
                  <a:srgbClr val="0F5494"/>
                </a:solidFill>
                <a:latin typeface="Verdana"/>
                <a:ea typeface="Verdana"/>
                <a:cs typeface="Verdana"/>
                <a:sym typeface="Verdana"/>
              </a:defRPr>
            </a:lvl1pPr>
            <a:lvl2pPr marL="742950" marR="0" lvl="1" indent="-158750" algn="l" rtl="0">
              <a:spcBef>
                <a:spcPts val="400"/>
              </a:spcBef>
              <a:spcAft>
                <a:spcPts val="0"/>
              </a:spcAft>
              <a:buClr>
                <a:srgbClr val="009FBA"/>
              </a:buClr>
              <a:buSzPct val="100000"/>
              <a:buFont typeface="Verdana"/>
              <a:buChar char="•"/>
              <a:defRPr sz="2000" b="1" i="0" u="none" strike="noStrike" cap="none">
                <a:solidFill>
                  <a:srgbClr val="0F5494"/>
                </a:solidFill>
                <a:latin typeface="Verdana"/>
                <a:ea typeface="Verdana"/>
                <a:cs typeface="Verdana"/>
                <a:sym typeface="Verdana"/>
              </a:defRPr>
            </a:lvl2pPr>
            <a:lvl3pPr marL="1143000" marR="0" lvl="2" indent="-228600" algn="l" rtl="0">
              <a:spcBef>
                <a:spcPts val="360"/>
              </a:spcBef>
              <a:spcAft>
                <a:spcPts val="0"/>
              </a:spcAft>
              <a:buNone/>
              <a:defRPr sz="1800" b="0" i="0" u="none" strike="noStrike" cap="none">
                <a:solidFill>
                  <a:srgbClr val="0F5494"/>
                </a:solidFill>
                <a:latin typeface="Verdana"/>
                <a:ea typeface="Verdana"/>
                <a:cs typeface="Verdana"/>
                <a:sym typeface="Verdana"/>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57" name="Shape 5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58" name="Shape 5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fr-BE" sz="1400" b="0" i="0" u="none" strike="noStrike" cap="none">
                <a:solidFill>
                  <a:schemeClr val="dk1"/>
                </a:solidFill>
                <a:latin typeface="Arial"/>
                <a:ea typeface="Arial"/>
                <a:cs typeface="Arial"/>
                <a:sym typeface="Arial"/>
              </a:rPr>
              <a:t>‹#›</a:t>
            </a:fld>
            <a:endParaRPr lang="fr-BE"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95287" y="1339850"/>
            <a:ext cx="8229600" cy="936624"/>
          </a:xfrm>
          <a:prstGeom prst="rect">
            <a:avLst/>
          </a:prstGeom>
          <a:noFill/>
          <a:ln>
            <a:noFill/>
          </a:ln>
        </p:spPr>
        <p:txBody>
          <a:bodyPr lIns="91425" tIns="91425" rIns="91425" bIns="91425" anchor="ctr" anchorCtr="0"/>
          <a:lstStyle>
            <a:lvl1pPr marL="358775" marR="0" lvl="0" indent="-358775" algn="l" rtl="0">
              <a:spcBef>
                <a:spcPts val="0"/>
              </a:spcBef>
              <a:spcAft>
                <a:spcPts val="0"/>
              </a:spcAft>
              <a:buNone/>
              <a:defRPr sz="3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None/>
              <a:defRPr sz="3000" b="1" i="0" u="none" strike="noStrike" cap="none">
                <a:solidFill>
                  <a:srgbClr val="0F5494"/>
                </a:solidFill>
                <a:latin typeface="Verdana"/>
                <a:ea typeface="Verdana"/>
                <a:cs typeface="Verdana"/>
                <a:sym typeface="Verdana"/>
              </a:defRPr>
            </a:lvl9pPr>
          </a:lstStyle>
          <a:p>
            <a:endParaRPr/>
          </a:p>
        </p:txBody>
      </p:sp>
      <p:sp>
        <p:nvSpPr>
          <p:cNvPr id="61" name="Shape 6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62" name="Shape 6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63" name="Shape 6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fr-BE" sz="1400" b="0" i="0" u="none" strike="noStrike" cap="none">
                <a:solidFill>
                  <a:schemeClr val="dk1"/>
                </a:solidFill>
                <a:latin typeface="Arial"/>
                <a:ea typeface="Arial"/>
                <a:cs typeface="Arial"/>
                <a:sym typeface="Arial"/>
              </a:rPr>
              <a:t>‹#›</a:t>
            </a:fld>
            <a:endParaRPr lang="fr-BE"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358775" marR="0" lvl="0" indent="-358775" algn="l" rtl="0">
              <a:spcBef>
                <a:spcPts val="0"/>
              </a:spcBef>
              <a:spcAft>
                <a:spcPts val="0"/>
              </a:spcAft>
              <a:buNone/>
              <a:defRPr sz="2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None/>
              <a:defRPr sz="3000" b="1" i="0" u="none" strike="noStrike" cap="none">
                <a:solidFill>
                  <a:srgbClr val="0F5494"/>
                </a:solidFill>
                <a:latin typeface="Verdana"/>
                <a:ea typeface="Verdana"/>
                <a:cs typeface="Verdana"/>
                <a:sym typeface="Verdana"/>
              </a:defRPr>
            </a:lvl9pPr>
          </a:lstStyle>
          <a:p>
            <a:endParaRPr/>
          </a:p>
        </p:txBody>
      </p:sp>
      <p:sp>
        <p:nvSpPr>
          <p:cNvPr id="66" name="Shape 6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Verdana"/>
              <a:buChar char="•"/>
              <a:defRPr sz="3200" b="0" i="1" u="none" strike="noStrike" cap="none">
                <a:solidFill>
                  <a:srgbClr val="0F5494"/>
                </a:solidFill>
                <a:latin typeface="Verdana"/>
                <a:ea typeface="Verdana"/>
                <a:cs typeface="Verdana"/>
                <a:sym typeface="Verdana"/>
              </a:defRPr>
            </a:lvl1pPr>
            <a:lvl2pPr marL="742950" marR="0" lvl="1" indent="-107950" algn="l" rtl="0">
              <a:spcBef>
                <a:spcPts val="560"/>
              </a:spcBef>
              <a:spcAft>
                <a:spcPts val="0"/>
              </a:spcAft>
              <a:buClr>
                <a:srgbClr val="009FBA"/>
              </a:buClr>
              <a:buSzPct val="100000"/>
              <a:buFont typeface="Verdana"/>
              <a:buChar char="•"/>
              <a:defRPr sz="2800" b="1" i="0" u="none" strike="noStrike" cap="none">
                <a:solidFill>
                  <a:srgbClr val="0F5494"/>
                </a:solidFill>
                <a:latin typeface="Verdana"/>
                <a:ea typeface="Verdana"/>
                <a:cs typeface="Verdana"/>
                <a:sym typeface="Verdana"/>
              </a:defRPr>
            </a:lvl2pPr>
            <a:lvl3pPr marL="1143000" marR="0" lvl="2" indent="-228600" algn="l" rtl="0">
              <a:spcBef>
                <a:spcPts val="480"/>
              </a:spcBef>
              <a:spcAft>
                <a:spcPts val="0"/>
              </a:spcAft>
              <a:buNone/>
              <a:defRPr sz="2400" b="0" i="0" u="none" strike="noStrike" cap="none">
                <a:solidFill>
                  <a:srgbClr val="0F5494"/>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lt1"/>
              </a:buClr>
              <a:buFont typeface="Verdana"/>
              <a:buNone/>
              <a:defRPr sz="1400" b="0" i="1" u="none" strike="noStrike" cap="none">
                <a:solidFill>
                  <a:srgbClr val="0F5494"/>
                </a:solidFill>
                <a:latin typeface="Verdana"/>
                <a:ea typeface="Verdana"/>
                <a:cs typeface="Verdana"/>
                <a:sym typeface="Verdana"/>
              </a:defRPr>
            </a:lvl1pPr>
            <a:lvl2pPr marL="457200" marR="0" lvl="1" indent="0" algn="l" rtl="0">
              <a:spcBef>
                <a:spcPts val="240"/>
              </a:spcBef>
              <a:spcAft>
                <a:spcPts val="0"/>
              </a:spcAft>
              <a:buClr>
                <a:srgbClr val="009FBA"/>
              </a:buClr>
              <a:buFont typeface="Verdana"/>
              <a:buNone/>
              <a:defRPr sz="1200" b="1" i="0" u="none" strike="noStrike" cap="none">
                <a:solidFill>
                  <a:srgbClr val="0F5494"/>
                </a:solidFill>
                <a:latin typeface="Verdana"/>
                <a:ea typeface="Verdana"/>
                <a:cs typeface="Verdana"/>
                <a:sym typeface="Verdana"/>
              </a:defRPr>
            </a:lvl2pPr>
            <a:lvl3pPr marL="914400" marR="0" lvl="2" indent="0" algn="l" rtl="0">
              <a:spcBef>
                <a:spcPts val="200"/>
              </a:spcBef>
              <a:spcAft>
                <a:spcPts val="0"/>
              </a:spcAft>
              <a:buClr>
                <a:srgbClr val="0F5494"/>
              </a:buClr>
              <a:buFont typeface="Verdana"/>
              <a:buNone/>
              <a:defRPr sz="1000" b="0" i="0" u="none" strike="noStrike" cap="none">
                <a:solidFill>
                  <a:srgbClr val="0F5494"/>
                </a:solidFill>
                <a:latin typeface="Verdana"/>
                <a:ea typeface="Verdana"/>
                <a:cs typeface="Verdana"/>
                <a:sym typeface="Verdana"/>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69" name="Shape 6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70" name="Shape 7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fr-BE" sz="1400" b="0" i="0" u="none" strike="noStrike" cap="none">
                <a:solidFill>
                  <a:schemeClr val="dk1"/>
                </a:solidFill>
                <a:latin typeface="Arial"/>
                <a:ea typeface="Arial"/>
                <a:cs typeface="Arial"/>
                <a:sym typeface="Arial"/>
              </a:rPr>
              <a:t>‹#›</a:t>
            </a:fld>
            <a:endParaRPr lang="fr-BE"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358775" marR="0" lvl="0" indent="-358775" algn="l" rtl="0">
              <a:spcBef>
                <a:spcPts val="0"/>
              </a:spcBef>
              <a:spcAft>
                <a:spcPts val="0"/>
              </a:spcAft>
              <a:buNone/>
              <a:defRPr sz="2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None/>
              <a:defRPr sz="3000" b="1" i="0" u="none" strike="noStrike" cap="none">
                <a:solidFill>
                  <a:srgbClr val="0F5494"/>
                </a:solidFill>
                <a:latin typeface="Verdana"/>
                <a:ea typeface="Verdana"/>
                <a:cs typeface="Verdana"/>
                <a:sym typeface="Verdana"/>
              </a:defRPr>
            </a:lvl9pPr>
          </a:lstStyle>
          <a:p>
            <a:endParaRPr/>
          </a:p>
        </p:txBody>
      </p:sp>
      <p:sp>
        <p:nvSpPr>
          <p:cNvPr id="73" name="Shape 7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lt1"/>
              </a:buClr>
              <a:buFont typeface="Verdana"/>
              <a:buNone/>
              <a:defRPr sz="3200" b="0" i="1" u="none" strike="noStrike" cap="none">
                <a:solidFill>
                  <a:srgbClr val="0F5494"/>
                </a:solidFill>
                <a:latin typeface="Verdana"/>
                <a:ea typeface="Verdana"/>
                <a:cs typeface="Verdana"/>
                <a:sym typeface="Verdana"/>
              </a:defRPr>
            </a:lvl1pPr>
            <a:lvl2pPr marL="457200" marR="0" lvl="1" indent="0" algn="l" rtl="0">
              <a:spcBef>
                <a:spcPts val="560"/>
              </a:spcBef>
              <a:spcAft>
                <a:spcPts val="0"/>
              </a:spcAft>
              <a:buClr>
                <a:srgbClr val="009FBA"/>
              </a:buClr>
              <a:buFont typeface="Verdana"/>
              <a:buNone/>
              <a:defRPr sz="2800" b="1" i="0" u="none" strike="noStrike" cap="none">
                <a:solidFill>
                  <a:srgbClr val="0F5494"/>
                </a:solidFill>
                <a:latin typeface="Verdana"/>
                <a:ea typeface="Verdana"/>
                <a:cs typeface="Verdana"/>
                <a:sym typeface="Verdana"/>
              </a:defRPr>
            </a:lvl2pPr>
            <a:lvl3pPr marL="914400" marR="0" lvl="2" indent="0" algn="l" rtl="0">
              <a:spcBef>
                <a:spcPts val="480"/>
              </a:spcBef>
              <a:spcAft>
                <a:spcPts val="0"/>
              </a:spcAft>
              <a:buClr>
                <a:srgbClr val="0F5494"/>
              </a:buClr>
              <a:buFont typeface="Verdana"/>
              <a:buNone/>
              <a:defRPr sz="2400" b="0" i="0" u="none" strike="noStrike" cap="none">
                <a:solidFill>
                  <a:srgbClr val="0F5494"/>
                </a:solidFill>
                <a:latin typeface="Verdana"/>
                <a:ea typeface="Verdana"/>
                <a:cs typeface="Verdana"/>
                <a:sym typeface="Verdana"/>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lt1"/>
              </a:buClr>
              <a:buFont typeface="Verdana"/>
              <a:buNone/>
              <a:defRPr sz="1400" b="0" i="1" u="none" strike="noStrike" cap="none">
                <a:solidFill>
                  <a:srgbClr val="0F5494"/>
                </a:solidFill>
                <a:latin typeface="Verdana"/>
                <a:ea typeface="Verdana"/>
                <a:cs typeface="Verdana"/>
                <a:sym typeface="Verdana"/>
              </a:defRPr>
            </a:lvl1pPr>
            <a:lvl2pPr marL="457200" marR="0" lvl="1" indent="0" algn="l" rtl="0">
              <a:spcBef>
                <a:spcPts val="240"/>
              </a:spcBef>
              <a:spcAft>
                <a:spcPts val="0"/>
              </a:spcAft>
              <a:buClr>
                <a:srgbClr val="009FBA"/>
              </a:buClr>
              <a:buFont typeface="Verdana"/>
              <a:buNone/>
              <a:defRPr sz="1200" b="1" i="0" u="none" strike="noStrike" cap="none">
                <a:solidFill>
                  <a:srgbClr val="0F5494"/>
                </a:solidFill>
                <a:latin typeface="Verdana"/>
                <a:ea typeface="Verdana"/>
                <a:cs typeface="Verdana"/>
                <a:sym typeface="Verdana"/>
              </a:defRPr>
            </a:lvl2pPr>
            <a:lvl3pPr marL="914400" marR="0" lvl="2" indent="0" algn="l" rtl="0">
              <a:spcBef>
                <a:spcPts val="200"/>
              </a:spcBef>
              <a:spcAft>
                <a:spcPts val="0"/>
              </a:spcAft>
              <a:buClr>
                <a:srgbClr val="0F5494"/>
              </a:buClr>
              <a:buFont typeface="Verdana"/>
              <a:buNone/>
              <a:defRPr sz="1000" b="0" i="0" u="none" strike="noStrike" cap="none">
                <a:solidFill>
                  <a:srgbClr val="0F5494"/>
                </a:solidFill>
                <a:latin typeface="Verdana"/>
                <a:ea typeface="Verdana"/>
                <a:cs typeface="Verdana"/>
                <a:sym typeface="Verdana"/>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76" name="Shape 7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77" name="Shape 7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fr-BE" sz="1400" b="0" i="0" u="none" strike="noStrike" cap="none">
                <a:solidFill>
                  <a:schemeClr val="dk1"/>
                </a:solidFill>
                <a:latin typeface="Arial"/>
                <a:ea typeface="Arial"/>
                <a:cs typeface="Arial"/>
                <a:sym typeface="Arial"/>
              </a:rPr>
              <a:t>‹#›</a:t>
            </a:fld>
            <a:endParaRPr lang="fr-BE" sz="14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95287" y="1339850"/>
            <a:ext cx="8229600" cy="936624"/>
          </a:xfrm>
          <a:prstGeom prst="rect">
            <a:avLst/>
          </a:prstGeom>
          <a:noFill/>
          <a:ln>
            <a:noFill/>
          </a:ln>
        </p:spPr>
        <p:txBody>
          <a:bodyPr lIns="91425" tIns="91425" rIns="91425" bIns="91425" anchor="ctr" anchorCtr="0"/>
          <a:lstStyle>
            <a:lvl1pPr marL="358775" marR="0" lvl="0" indent="-358775" algn="l" rtl="0">
              <a:spcBef>
                <a:spcPts val="0"/>
              </a:spcBef>
              <a:spcAft>
                <a:spcPts val="0"/>
              </a:spcAft>
              <a:buNone/>
              <a:defRPr sz="3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None/>
              <a:defRPr sz="3000" b="1" i="0" u="none" strike="noStrike" cap="none">
                <a:solidFill>
                  <a:srgbClr val="0F5494"/>
                </a:solidFill>
                <a:latin typeface="Verdana"/>
                <a:ea typeface="Verdana"/>
                <a:cs typeface="Verdana"/>
                <a:sym typeface="Verdana"/>
              </a:defRPr>
            </a:lvl9pPr>
          </a:lstStyle>
          <a:p>
            <a:endParaRPr/>
          </a:p>
        </p:txBody>
      </p:sp>
      <p:sp>
        <p:nvSpPr>
          <p:cNvPr id="11" name="Shape 11"/>
          <p:cNvSpPr txBox="1">
            <a:spLocks noGrp="1"/>
          </p:cNvSpPr>
          <p:nvPr>
            <p:ph type="body" idx="1"/>
          </p:nvPr>
        </p:nvSpPr>
        <p:spPr>
          <a:xfrm>
            <a:off x="457200" y="2492375"/>
            <a:ext cx="8229600" cy="3529013"/>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Verdana"/>
              <a:buChar char="•"/>
              <a:defRPr sz="2400" b="0" i="1" u="none" strike="noStrike" cap="none">
                <a:solidFill>
                  <a:srgbClr val="0F5494"/>
                </a:solidFill>
                <a:latin typeface="Verdana"/>
                <a:ea typeface="Verdana"/>
                <a:cs typeface="Verdana"/>
                <a:sym typeface="Verdana"/>
              </a:defRPr>
            </a:lvl1pPr>
            <a:lvl2pPr marL="742950" marR="0" lvl="1" indent="-158750" algn="l" rtl="0">
              <a:spcBef>
                <a:spcPts val="400"/>
              </a:spcBef>
              <a:spcAft>
                <a:spcPts val="0"/>
              </a:spcAft>
              <a:buClr>
                <a:srgbClr val="009FBA"/>
              </a:buClr>
              <a:buSzPct val="100000"/>
              <a:buFont typeface="Verdana"/>
              <a:buChar char="•"/>
              <a:defRPr sz="2000" b="1" i="0" u="none" strike="noStrike" cap="none">
                <a:solidFill>
                  <a:srgbClr val="0F5494"/>
                </a:solidFill>
                <a:latin typeface="Verdana"/>
                <a:ea typeface="Verdana"/>
                <a:cs typeface="Verdana"/>
                <a:sym typeface="Verdana"/>
              </a:defRPr>
            </a:lvl2pPr>
            <a:lvl3pPr marL="1143000" marR="0" lvl="2" indent="-228600" algn="l" rtl="0">
              <a:spcBef>
                <a:spcPts val="280"/>
              </a:spcBef>
              <a:spcAft>
                <a:spcPts val="0"/>
              </a:spcAft>
              <a:buNone/>
              <a:defRPr sz="1400" b="0" i="0" u="none" strike="noStrike" cap="none">
                <a:solidFill>
                  <a:srgbClr val="0F5494"/>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buNone/>
              <a:defRPr sz="1200" b="0" i="0" u="none" strike="noStrike" cap="none">
                <a:solidFill>
                  <a:srgbClr val="0F5494"/>
                </a:solidFill>
                <a:latin typeface="Verdana"/>
                <a:ea typeface="Verdana"/>
                <a:cs typeface="Verdana"/>
                <a:sym typeface="Verdana"/>
              </a:defRPr>
            </a:lvl9pPr>
          </a:lstStyle>
          <a:p>
            <a:endParaRPr/>
          </a:p>
        </p:txBody>
      </p:sp>
      <p:sp>
        <p:nvSpPr>
          <p:cNvPr id="14" name="Shape 1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fr-BE" sz="1400" b="0" i="0" u="none" strike="noStrike" cap="none">
                <a:solidFill>
                  <a:schemeClr val="dk1"/>
                </a:solidFill>
                <a:latin typeface="Arial"/>
                <a:ea typeface="Arial"/>
                <a:cs typeface="Arial"/>
                <a:sym typeface="Arial"/>
              </a:rPr>
              <a:t>‹#›</a:t>
            </a:fld>
            <a:endParaRPr lang="fr-BE" sz="1400" b="0" i="0" u="none" strike="noStrike" cap="none">
              <a:solidFill>
                <a:schemeClr val="dk1"/>
              </a:solidFill>
              <a:latin typeface="Arial"/>
              <a:ea typeface="Arial"/>
              <a:cs typeface="Arial"/>
              <a:sym typeface="Arial"/>
            </a:endParaRPr>
          </a:p>
        </p:txBody>
      </p:sp>
      <p:sp>
        <p:nvSpPr>
          <p:cNvPr id="15" name="Shape 15"/>
          <p:cNvSpPr/>
          <p:nvPr/>
        </p:nvSpPr>
        <p:spPr>
          <a:xfrm>
            <a:off x="0" y="0"/>
            <a:ext cx="9144000" cy="957262"/>
          </a:xfrm>
          <a:prstGeom prst="rect">
            <a:avLst/>
          </a:prstGeom>
          <a:solidFill>
            <a:srgbClr val="0F5494"/>
          </a:solidFill>
          <a:ln w="9525" cap="flat" cmpd="sng">
            <a:solidFill>
              <a:srgbClr val="0F549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6" name="Shape 16"/>
          <p:cNvSpPr/>
          <p:nvPr/>
        </p:nvSpPr>
        <p:spPr>
          <a:xfrm>
            <a:off x="4262437" y="6659563"/>
            <a:ext cx="611187" cy="198436"/>
          </a:xfrm>
          <a:prstGeom prst="rect">
            <a:avLst/>
          </a:prstGeom>
          <a:solidFill>
            <a:srgbClr val="133176"/>
          </a:solidFill>
          <a:ln w="9525" cap="flat" cmpd="sng">
            <a:solidFill>
              <a:srgbClr val="133176"/>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7" name="Shape 17" descr="LOGO CE_Vertical_EN_NEG_quadri_HR"/>
          <p:cNvPicPr preferRelativeResize="0"/>
          <p:nvPr/>
        </p:nvPicPr>
        <p:blipFill rotWithShape="1">
          <a:blip r:embed="rId13">
            <a:alphaModFix/>
          </a:blip>
          <a:srcRect/>
          <a:stretch/>
        </p:blipFill>
        <p:spPr>
          <a:xfrm>
            <a:off x="3957637" y="258762"/>
            <a:ext cx="1436686" cy="10048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www.communityroundtable.com/research/community-maturity-mode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capacity4dev.ec.europa.eu/hunger-foodsecurity-nutrition/minisite/about-rosa-1"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www.freepik.com/free-vector/goal-concept-with-mountains_756785.htm" TargetMode="External"/><Relationship Id="rId5" Type="http://schemas.openxmlformats.org/officeDocument/2006/relationships/image" Target="../media/image20.jpg"/><Relationship Id="rId4" Type="http://schemas.openxmlformats.org/officeDocument/2006/relationships/hyperlink" Target="http://capacity4dev.ec.europa.eu/public-fragilit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flickr.com/photos/eeas/15414693521/in/album-72157648266727031/"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flickr.com/photos/alphachimpstudio/280753579/in/photolist-qNWfX-EMSwG-8xBeaJ-7GWBMC-7GWB33-qSSUu-9TNHiH-8s4yG5-qXYiJ-4WHZu5-8s1zeB-8s1wq2-8s1xHF-7GWB8h-8s4zSA-8iDQHR-7GWC87-8s1uMr-8s1sYX-4WDGRD-5C18p-5BZo6-5BZj9-8xBfgu-8s1v64-7oKvPW-7GWBSY-qXYiD-7GWBGA-8s1w7R-eH4Fs4-8s1vPD-7oKvQL-7GWBpu-qNX4m-8xybHV-8s4AB9-aggacZ-4WHZAS-bEoKe6-4WDGSe-8s4wrA-eH4EbV-eHaEkh-agiMQG-8s4x4C-5C1k6-8s4wyW-eHaJe9-8s4AJ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www.flickr.com/photos/elefevre/2744403927/in/photolist-5bvMF6-9cAG4P-jy1et-8U7i22-68AvrA-8PsJLd-8PpSKX-8PpYvB-hCsoD5-3bWedS-8PpHcD-5qjehG-8PpAXH-nogjJR-muGhJX-89L26o-47GQ6s-7Vx6Xs-qzvwE-89JDAs-muFthV-89JEg5-muGF7T-bDwV8M-89L14d-AGEMSp-8ni9Mm-6dZSfK-muGBdF-muGvbR-89L2DA-muGxvk-f1afhH-6dZSzT-6e53PU-wDnwU-6e53v9-muGK5c-dnsDft-89FxMt-ddFehV-4FphnL-89FzTk-muFAkn-ddFf5v-6e53Qu-6iMrSS-muFRkv-muFJbx-ddFgi6"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capacity4dev.ec.europa.eu/policy-forum-development/documents%20"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capacity4dev.ec.europa.eu/innov-aid/document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flickr.com/photos/30108209@N02/11399475875/in/photolist-inki2v-4ER7NR-6y8hbt-6dTUAq-jzxKRM-6HxucD-4ER7bv-4G4tNQ-8YevVj-7fSUJD-4EV277-4GaBwr-3nZqs8-PZxsQ-aciPtq-bhBfpa-6dPNbr-eKQgMP-6dJjvr-4EQy8g-bf3Wwx-9RUdww-fcFbts-4EURwy-fzXJ2-4ERbCt-efa4p-5aqagR-5KWrM7-aiYsNW-51UjdY-fB5Pq-5Lhy6V-dgvK7u-rbzUwh-7fEDG7-6dLqv3-8rdnUY-jCmyR-jVTxct-5Rk88o-fB5P5-npYioW-irFSRD-efeJU-fcFbYE-izkPZj-7GSxpE-iJUSa2-4EQxzH"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capacity4dev.ec.europa.eu/eyd2015/minisite/how-group-works-stay-updated-and-get-involved"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http://capacity4dev.ec.europa.eu/b4life/blog/listen-unep-cop21-and-understand-why-we-all-depend-healthy-ecosystems-ensure-our-development-su" TargetMode="External"/><Relationship Id="rId4" Type="http://schemas.openxmlformats.org/officeDocument/2006/relationships/hyperlink" Target="http://capacity4dev.ec.europa.eu/iesf/blog/welcome-our-team-experts-eric-hub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capacity4dev.ec.europa.eu/iesf/blog/question-time-which-picture-perfectly-represents-your-project"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capacity4dev.ec.europa.eu/iesf/blog/%C3%A9crivez-un-article-avec-nous" TargetMode="External"/><Relationship Id="rId5" Type="http://schemas.openxmlformats.org/officeDocument/2006/relationships/hyperlink" Target="http://capacity4dev.ec.europa.eu/iesf/blog/good-practice-strengthening-civil-registration-system-informal-economy-operators-ghana" TargetMode="External"/><Relationship Id="rId4" Type="http://schemas.openxmlformats.org/officeDocument/2006/relationships/hyperlink" Target="http://capacity4dev.ec.europa.eu/iesf/blog/speakers-corner-participation-young-people-civil-society-which-level-engagemen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freepik.com/index.php?goto=41&amp;idd=364604&amp;url=aHR0cDovL3d3dy5zeGMuaHUvcGhvdG8vNDEyMjEz"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capacity4dev.ec.europa.eu/iesf/blog/news-activities-and-upcoming-events-help-us"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capacity4dev.ec.europa.eu/innov-aid/documents"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capacity4dev.ec.europa.eu/hunger-foodsecurity-nutrition/calendar"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capacity4dev.ec.europa.eu/b4life/blogs"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capacity4dev.ec.europa.eu/hunger-foodsecurity-nutrition/document/rosa-news-no-51-en"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hyperlink" Target="http://capacity4dev.ec.europa.eu/policy-forum-development/minisite/media/pfd-newslett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Enrica.PELLACANI@ec.europa.eu%20" TargetMode="External"/><Relationship Id="rId7"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hyperlink" Target="mailto:ik@ecdpm.org" TargetMode="External"/><Relationship Id="rId4" Type="http://schemas.openxmlformats.org/officeDocument/2006/relationships/hyperlink" Target="mailto:lucie.lamoureux@mksp.eu"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communityroundtable.com/research/community-maturity-model/" TargetMode="External"/><Relationship Id="rId7" Type="http://schemas.openxmlformats.org/officeDocument/2006/relationships/hyperlink" Target="http://wenger-trayner.com/introduction-to-communities-of-practice/"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hyperlink" Target="http://www.behaviormodel.org/" TargetMode="External"/><Relationship Id="rId5" Type="http://schemas.openxmlformats.org/officeDocument/2006/relationships/hyperlink" Target="https://www.feverbee.com/product/the-proven-path/" TargetMode="External"/><Relationship Id="rId4" Type="http://schemas.openxmlformats.org/officeDocument/2006/relationships/hyperlink" Target="http://www.fao.org/elearning/course/fk/en/pdf/trainerresources/pg_cop.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323528" y="1772816"/>
            <a:ext cx="8496497" cy="790575"/>
          </a:xfrm>
          <a:prstGeom prst="rect">
            <a:avLst/>
          </a:prstGeom>
          <a:noFill/>
          <a:ln>
            <a:noFill/>
          </a:ln>
        </p:spPr>
        <p:txBody>
          <a:bodyPr lIns="91425" tIns="45700" rIns="91425" bIns="45700" anchor="ctr" anchorCtr="0">
            <a:noAutofit/>
          </a:bodyPr>
          <a:lstStyle/>
          <a:p>
            <a:pPr marL="3175" marR="0" lvl="0" indent="-3175" algn="ctr" rtl="0">
              <a:spcBef>
                <a:spcPts val="0"/>
              </a:spcBef>
              <a:spcAft>
                <a:spcPts val="0"/>
              </a:spcAft>
              <a:buSzPct val="25000"/>
              <a:buNone/>
            </a:pPr>
            <a:r>
              <a:rPr lang="fr-BE" sz="4400" b="1" i="0" u="none" strike="noStrike" cap="none">
                <a:solidFill>
                  <a:srgbClr val="FFD624"/>
                </a:solidFill>
                <a:latin typeface="Verdana"/>
                <a:ea typeface="Verdana"/>
                <a:cs typeface="Verdana"/>
                <a:sym typeface="Verdana"/>
              </a:rPr>
              <a:t>Managing Communities of Practice (CoPs) online</a:t>
            </a:r>
          </a:p>
        </p:txBody>
      </p:sp>
      <p:sp>
        <p:nvSpPr>
          <p:cNvPr id="95" name="Shape 95"/>
          <p:cNvSpPr txBox="1">
            <a:spLocks noGrp="1"/>
          </p:cNvSpPr>
          <p:nvPr>
            <p:ph type="subTitle" idx="1"/>
          </p:nvPr>
        </p:nvSpPr>
        <p:spPr>
          <a:xfrm>
            <a:off x="287660" y="5877271"/>
            <a:ext cx="8532900" cy="1368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lt1"/>
              </a:buClr>
              <a:buSzPct val="25000"/>
              <a:buFont typeface="Verdana"/>
              <a:buNone/>
            </a:pPr>
            <a:r>
              <a:rPr lang="fr-BE" sz="2800" b="1" i="0" u="none" strike="noStrike" cap="none">
                <a:solidFill>
                  <a:schemeClr val="lt1"/>
                </a:solidFill>
                <a:latin typeface="Verdana"/>
                <a:ea typeface="Verdana"/>
                <a:cs typeface="Verdana"/>
                <a:sym typeface="Verdana"/>
              </a:rPr>
              <a:t>Making the best of </a:t>
            </a:r>
            <a:r>
              <a:rPr lang="fr-BE" sz="2800"/>
              <a:t>C</a:t>
            </a:r>
            <a:r>
              <a:rPr lang="fr-BE" sz="2800" b="1" i="0" u="none" strike="noStrike" cap="none">
                <a:solidFill>
                  <a:schemeClr val="lt1"/>
                </a:solidFill>
                <a:latin typeface="Verdana"/>
                <a:ea typeface="Verdana"/>
                <a:cs typeface="Verdana"/>
                <a:sym typeface="Verdana"/>
              </a:rPr>
              <a:t>apacity4dev</a:t>
            </a:r>
          </a:p>
        </p:txBody>
      </p:sp>
      <p:pic>
        <p:nvPicPr>
          <p:cNvPr id="96" name="Shape 96"/>
          <p:cNvPicPr preferRelativeResize="0"/>
          <p:nvPr/>
        </p:nvPicPr>
        <p:blipFill>
          <a:blip r:embed="rId3">
            <a:alphaModFix/>
          </a:blip>
          <a:stretch>
            <a:fillRect/>
          </a:stretch>
        </p:blipFill>
        <p:spPr>
          <a:xfrm>
            <a:off x="2496375" y="3247625"/>
            <a:ext cx="4120225" cy="23851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C</a:t>
            </a:r>
            <a:r>
              <a:rPr lang="fr-BE" sz="3000" b="1" i="0" u="none" strike="noStrike" cap="none">
                <a:solidFill>
                  <a:srgbClr val="0F5494"/>
                </a:solidFill>
                <a:latin typeface="Verdana"/>
                <a:ea typeface="Verdana"/>
                <a:cs typeface="Verdana"/>
                <a:sym typeface="Verdana"/>
              </a:rPr>
              <a:t>apacity4dev </a:t>
            </a:r>
            <a:r>
              <a:rPr lang="fr-BE"/>
              <a:t>G</a:t>
            </a:r>
            <a:r>
              <a:rPr lang="fr-BE" sz="3000" b="1" i="0" u="none" strike="noStrike" cap="none">
                <a:solidFill>
                  <a:srgbClr val="0F5494"/>
                </a:solidFill>
                <a:latin typeface="Verdana"/>
                <a:ea typeface="Verdana"/>
                <a:cs typeface="Verdana"/>
                <a:sym typeface="Verdana"/>
              </a:rPr>
              <a:t>roups </a:t>
            </a:r>
            <a:r>
              <a:rPr lang="fr-BE"/>
              <a:t>support</a:t>
            </a:r>
          </a:p>
        </p:txBody>
      </p:sp>
      <p:sp>
        <p:nvSpPr>
          <p:cNvPr id="161" name="Shape 161"/>
          <p:cNvSpPr txBox="1">
            <a:spLocks noGrp="1"/>
          </p:cNvSpPr>
          <p:nvPr>
            <p:ph type="body" idx="1"/>
          </p:nvPr>
        </p:nvSpPr>
        <p:spPr>
          <a:xfrm>
            <a:off x="457200" y="2168950"/>
            <a:ext cx="8229600" cy="4217400"/>
          </a:xfrm>
          <a:prstGeom prst="rect">
            <a:avLst/>
          </a:prstGeom>
          <a:noFill/>
          <a:ln>
            <a:noFill/>
          </a:ln>
        </p:spPr>
        <p:txBody>
          <a:bodyPr lIns="91425" tIns="45700" rIns="91425" bIns="45700" anchor="t" anchorCtr="0">
            <a:noAutofit/>
          </a:bodyPr>
          <a:lstStyle/>
          <a:p>
            <a:pPr lvl="0" rtl="0">
              <a:spcBef>
                <a:spcPts val="0"/>
              </a:spcBef>
            </a:pPr>
            <a:r>
              <a:rPr lang="fr-BE"/>
              <a:t>Three levels</a:t>
            </a:r>
          </a:p>
          <a:p>
            <a:pPr marL="742950" marR="0" lvl="1" indent="-285750" algn="l" rtl="0">
              <a:spcBef>
                <a:spcPts val="400"/>
              </a:spcBef>
              <a:spcAft>
                <a:spcPts val="0"/>
              </a:spcAft>
              <a:buClr>
                <a:srgbClr val="009FBA"/>
              </a:buClr>
              <a:buSzPct val="83333"/>
              <a:buFont typeface="Verdana"/>
              <a:buChar char="•"/>
            </a:pPr>
            <a:r>
              <a:rPr lang="fr-BE"/>
              <a:t>Basic: technical orientation, </a:t>
            </a:r>
          </a:p>
          <a:p>
            <a:pPr marL="457200" marR="0" lvl="0" indent="0" algn="l" rtl="0">
              <a:spcBef>
                <a:spcPts val="400"/>
              </a:spcBef>
              <a:spcAft>
                <a:spcPts val="0"/>
              </a:spcAft>
              <a:buNone/>
            </a:pPr>
            <a:r>
              <a:rPr lang="fr-BE" sz="2000" b="1" i="0"/>
              <a:t>help guide</a:t>
            </a:r>
          </a:p>
          <a:p>
            <a:pPr marL="457200" marR="0" lvl="0" indent="0" algn="l" rtl="0">
              <a:spcBef>
                <a:spcPts val="400"/>
              </a:spcBef>
              <a:spcAft>
                <a:spcPts val="0"/>
              </a:spcAft>
              <a:buNone/>
            </a:pPr>
            <a:endParaRPr sz="2000" b="1" i="0"/>
          </a:p>
          <a:p>
            <a:pPr marL="742950" marR="0" lvl="1" indent="-285750" algn="l" rtl="0">
              <a:spcBef>
                <a:spcPts val="400"/>
              </a:spcBef>
              <a:spcAft>
                <a:spcPts val="0"/>
              </a:spcAft>
              <a:buClr>
                <a:srgbClr val="009FBA"/>
              </a:buClr>
              <a:buSzPct val="100000"/>
              <a:buFont typeface="Verdana"/>
              <a:buChar char="•"/>
            </a:pPr>
            <a:r>
              <a:rPr lang="fr-BE"/>
              <a:t>Intermediate: tools for activating</a:t>
            </a:r>
          </a:p>
          <a:p>
            <a:pPr marL="457200" marR="0" lvl="0" indent="0" algn="l" rtl="0">
              <a:spcBef>
                <a:spcPts val="400"/>
              </a:spcBef>
              <a:spcAft>
                <a:spcPts val="0"/>
              </a:spcAft>
              <a:buNone/>
            </a:pPr>
            <a:r>
              <a:rPr lang="fr-BE" sz="2000" b="1" i="0"/>
              <a:t>(e.g. template e-mails), content structure advice</a:t>
            </a:r>
          </a:p>
          <a:p>
            <a:pPr marL="0" marR="0" lvl="0" indent="0" algn="l" rtl="0">
              <a:spcBef>
                <a:spcPts val="400"/>
              </a:spcBef>
              <a:spcAft>
                <a:spcPts val="0"/>
              </a:spcAft>
              <a:buNone/>
            </a:pPr>
            <a:endParaRPr i="0"/>
          </a:p>
          <a:p>
            <a:pPr marL="742950" marR="0" lvl="1" indent="-285750" algn="l" rtl="0">
              <a:spcBef>
                <a:spcPts val="400"/>
              </a:spcBef>
              <a:spcAft>
                <a:spcPts val="0"/>
              </a:spcAft>
              <a:buClr>
                <a:srgbClr val="009FBA"/>
              </a:buClr>
              <a:buSzPct val="100000"/>
              <a:buFont typeface="Verdana"/>
              <a:buChar char="•"/>
            </a:pPr>
            <a:r>
              <a:rPr lang="fr-BE"/>
              <a:t>Advanced: CoP strategy development, c</a:t>
            </a:r>
            <a:r>
              <a:rPr lang="fr-BE" sz="2000" b="1" i="0" u="none" strike="noStrike" cap="none">
                <a:solidFill>
                  <a:srgbClr val="0F5494"/>
                </a:solidFill>
                <a:latin typeface="Verdana"/>
                <a:ea typeface="Verdana"/>
                <a:cs typeface="Verdana"/>
                <a:sym typeface="Verdana"/>
              </a:rPr>
              <a:t>oaching</a:t>
            </a:r>
          </a:p>
          <a:p>
            <a:pPr marL="457200" marR="0" lvl="0" indent="0" algn="l" rtl="0">
              <a:spcBef>
                <a:spcPts val="400"/>
              </a:spcBef>
              <a:spcAft>
                <a:spcPts val="0"/>
              </a:spcAft>
              <a:buNone/>
            </a:pPr>
            <a:endParaRPr sz="1400"/>
          </a:p>
          <a:p>
            <a:pPr marL="0" marR="0" lvl="0" indent="457200" algn="l" rtl="0">
              <a:spcBef>
                <a:spcPts val="400"/>
              </a:spcBef>
              <a:spcAft>
                <a:spcPts val="0"/>
              </a:spcAft>
              <a:buNone/>
            </a:pPr>
            <a:r>
              <a:rPr lang="fr-BE">
                <a:solidFill>
                  <a:srgbClr val="0F5494"/>
                </a:solidFill>
              </a:rPr>
              <a:t>Support from </a:t>
            </a:r>
          </a:p>
          <a:p>
            <a:pPr marL="742950" marR="0" lvl="1" indent="-285750" algn="l" rtl="0">
              <a:spcBef>
                <a:spcPts val="400"/>
              </a:spcBef>
              <a:spcAft>
                <a:spcPts val="0"/>
              </a:spcAft>
              <a:buClr>
                <a:srgbClr val="009FBA"/>
              </a:buClr>
              <a:buSzPct val="100000"/>
              <a:buFont typeface="Verdana"/>
              <a:buChar char="•"/>
            </a:pPr>
            <a:r>
              <a:rPr lang="fr-BE"/>
              <a:t>MKS team and CoP expert</a:t>
            </a:r>
          </a:p>
          <a:p>
            <a:pPr marL="457200" marR="0" lvl="0" indent="0" algn="l" rtl="0">
              <a:spcBef>
                <a:spcPts val="400"/>
              </a:spcBef>
              <a:spcAft>
                <a:spcPts val="0"/>
              </a:spcAft>
              <a:buNone/>
            </a:pPr>
            <a:endParaRPr sz="2000" b="1" i="0" u="none" strike="noStrike" cap="none">
              <a:solidFill>
                <a:srgbClr val="0F5494"/>
              </a:solidFill>
              <a:latin typeface="Verdana"/>
              <a:ea typeface="Verdana"/>
              <a:cs typeface="Verdana"/>
              <a:sym typeface="Verdana"/>
            </a:endParaRPr>
          </a:p>
        </p:txBody>
      </p:sp>
      <p:pic>
        <p:nvPicPr>
          <p:cNvPr id="162" name="Shape 162"/>
          <p:cNvPicPr preferRelativeResize="0"/>
          <p:nvPr/>
        </p:nvPicPr>
        <p:blipFill>
          <a:blip r:embed="rId3">
            <a:alphaModFix/>
          </a:blip>
          <a:stretch>
            <a:fillRect/>
          </a:stretch>
        </p:blipFill>
        <p:spPr>
          <a:xfrm>
            <a:off x="6389449" y="2276475"/>
            <a:ext cx="1832150" cy="1510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95287" y="1339850"/>
            <a:ext cx="8229600" cy="936600"/>
          </a:xfrm>
          <a:prstGeom prst="rect">
            <a:avLst/>
          </a:prstGeom>
        </p:spPr>
        <p:txBody>
          <a:bodyPr lIns="91425" tIns="91425" rIns="91425" bIns="91425" anchor="ctr" anchorCtr="0">
            <a:noAutofit/>
          </a:bodyPr>
          <a:lstStyle/>
          <a:p>
            <a:pPr lvl="0">
              <a:spcBef>
                <a:spcPts val="0"/>
              </a:spcBef>
              <a:buNone/>
            </a:pPr>
            <a:r>
              <a:rPr lang="fr-BE"/>
              <a:t>Individual CoP benefits</a:t>
            </a:r>
          </a:p>
        </p:txBody>
      </p:sp>
      <p:sp>
        <p:nvSpPr>
          <p:cNvPr id="169" name="Shape 169"/>
          <p:cNvSpPr txBox="1">
            <a:spLocks noGrp="1"/>
          </p:cNvSpPr>
          <p:nvPr>
            <p:ph type="body" idx="1"/>
          </p:nvPr>
        </p:nvSpPr>
        <p:spPr>
          <a:xfrm>
            <a:off x="457200" y="2581250"/>
            <a:ext cx="4759800" cy="3744900"/>
          </a:xfrm>
          <a:prstGeom prst="rect">
            <a:avLst/>
          </a:prstGeom>
        </p:spPr>
        <p:txBody>
          <a:bodyPr lIns="91425" tIns="91425" rIns="91425" bIns="91425" anchor="t" anchorCtr="0">
            <a:noAutofit/>
          </a:bodyPr>
          <a:lstStyle/>
          <a:p>
            <a:pPr lvl="0" rtl="0">
              <a:spcBef>
                <a:spcPts val="0"/>
              </a:spcBef>
              <a:buNone/>
            </a:pPr>
            <a:r>
              <a:rPr lang="fr-BE" dirty="0"/>
              <a:t>Keeping up to date with current </a:t>
            </a:r>
            <a:r>
              <a:rPr lang="fr-BE" dirty="0" smtClean="0"/>
              <a:t>thinking</a:t>
            </a:r>
            <a:br>
              <a:rPr lang="fr-BE" dirty="0" smtClean="0"/>
            </a:br>
            <a:endParaRPr lang="fr-BE" dirty="0"/>
          </a:p>
          <a:p>
            <a:pPr lvl="0" rtl="0">
              <a:spcBef>
                <a:spcPts val="0"/>
              </a:spcBef>
              <a:buNone/>
            </a:pPr>
            <a:endParaRPr sz="1200" dirty="0"/>
          </a:p>
          <a:p>
            <a:pPr lvl="0" rtl="0">
              <a:spcBef>
                <a:spcPts val="0"/>
              </a:spcBef>
              <a:buNone/>
            </a:pPr>
            <a:r>
              <a:rPr lang="fr-BE" dirty="0"/>
              <a:t>Developing ideas </a:t>
            </a:r>
            <a:r>
              <a:rPr lang="fr-BE" dirty="0" smtClean="0"/>
              <a:t>together</a:t>
            </a:r>
            <a:br>
              <a:rPr lang="fr-BE" dirty="0" smtClean="0"/>
            </a:br>
            <a:endParaRPr lang="fr-BE" dirty="0"/>
          </a:p>
          <a:p>
            <a:pPr marL="0" lvl="0" indent="0" rtl="0">
              <a:spcBef>
                <a:spcPts val="0"/>
              </a:spcBef>
              <a:buNone/>
            </a:pPr>
            <a:endParaRPr sz="1200" dirty="0"/>
          </a:p>
          <a:p>
            <a:pPr lvl="0" rtl="0">
              <a:spcBef>
                <a:spcPts val="0"/>
              </a:spcBef>
              <a:buNone/>
            </a:pPr>
            <a:r>
              <a:rPr lang="fr-BE" dirty="0" smtClean="0"/>
              <a:t>Reputation</a:t>
            </a:r>
            <a:br>
              <a:rPr lang="fr-BE" dirty="0" smtClean="0"/>
            </a:br>
            <a:endParaRPr lang="fr-BE" dirty="0"/>
          </a:p>
          <a:p>
            <a:pPr lvl="0" rtl="0">
              <a:spcBef>
                <a:spcPts val="0"/>
              </a:spcBef>
              <a:buNone/>
            </a:pPr>
            <a:endParaRPr sz="1200" dirty="0"/>
          </a:p>
          <a:p>
            <a:pPr lvl="0" rtl="0">
              <a:spcBef>
                <a:spcPts val="0"/>
              </a:spcBef>
              <a:buNone/>
            </a:pPr>
            <a:r>
              <a:rPr lang="fr-BE" dirty="0"/>
              <a:t>Networking and relationship building</a:t>
            </a:r>
          </a:p>
          <a:p>
            <a:pPr marL="0" lvl="0" indent="0">
              <a:spcBef>
                <a:spcPts val="0"/>
              </a:spcBef>
              <a:buNone/>
            </a:pPr>
            <a:endParaRPr dirty="0"/>
          </a:p>
        </p:txBody>
      </p:sp>
      <p:pic>
        <p:nvPicPr>
          <p:cNvPr id="170" name="Shape 170"/>
          <p:cNvPicPr preferRelativeResize="0"/>
          <p:nvPr/>
        </p:nvPicPr>
        <p:blipFill>
          <a:blip r:embed="rId3">
            <a:alphaModFix/>
          </a:blip>
          <a:stretch>
            <a:fillRect/>
          </a:stretch>
        </p:blipFill>
        <p:spPr>
          <a:xfrm>
            <a:off x="5898196" y="2047900"/>
            <a:ext cx="2908571" cy="420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95287" y="1339850"/>
            <a:ext cx="8229600" cy="936600"/>
          </a:xfrm>
          <a:prstGeom prst="rect">
            <a:avLst/>
          </a:prstGeom>
        </p:spPr>
        <p:txBody>
          <a:bodyPr lIns="91425" tIns="91425" rIns="91425" bIns="91425" anchor="ctr" anchorCtr="0">
            <a:noAutofit/>
          </a:bodyPr>
          <a:lstStyle/>
          <a:p>
            <a:pPr lvl="0" rtl="0">
              <a:spcBef>
                <a:spcPts val="0"/>
              </a:spcBef>
              <a:buNone/>
            </a:pPr>
            <a:r>
              <a:rPr lang="fr-BE"/>
              <a:t>DEVCO organisational CoP benefits</a:t>
            </a:r>
          </a:p>
        </p:txBody>
      </p:sp>
      <p:sp>
        <p:nvSpPr>
          <p:cNvPr id="177" name="Shape 177"/>
          <p:cNvSpPr txBox="1">
            <a:spLocks noGrp="1"/>
          </p:cNvSpPr>
          <p:nvPr>
            <p:ph type="body" idx="1"/>
          </p:nvPr>
        </p:nvSpPr>
        <p:spPr>
          <a:xfrm>
            <a:off x="384000" y="2276450"/>
            <a:ext cx="6165300" cy="3918300"/>
          </a:xfrm>
          <a:prstGeom prst="rect">
            <a:avLst/>
          </a:prstGeom>
        </p:spPr>
        <p:txBody>
          <a:bodyPr lIns="91425" tIns="91425" rIns="91425" bIns="91425" anchor="t" anchorCtr="0">
            <a:noAutofit/>
          </a:bodyPr>
          <a:lstStyle/>
          <a:p>
            <a:pPr marL="0" lvl="0" indent="0" rtl="0">
              <a:lnSpc>
                <a:spcPct val="120000"/>
              </a:lnSpc>
              <a:spcBef>
                <a:spcPts val="500"/>
              </a:spcBef>
              <a:buNone/>
            </a:pPr>
            <a:r>
              <a:rPr lang="fr-BE" sz="2000"/>
              <a:t>KS space between DEVCO HQ, EUDs, other services and external partners </a:t>
            </a:r>
          </a:p>
          <a:p>
            <a:pPr marL="0" lvl="0" indent="0" rtl="0">
              <a:lnSpc>
                <a:spcPct val="120000"/>
              </a:lnSpc>
              <a:spcBef>
                <a:spcPts val="500"/>
              </a:spcBef>
              <a:buNone/>
            </a:pPr>
            <a:endParaRPr sz="800"/>
          </a:p>
          <a:p>
            <a:pPr marL="0" lvl="0" indent="0" rtl="0">
              <a:lnSpc>
                <a:spcPct val="120000"/>
              </a:lnSpc>
              <a:spcBef>
                <a:spcPts val="500"/>
              </a:spcBef>
              <a:buNone/>
            </a:pPr>
            <a:r>
              <a:rPr lang="fr-BE" sz="2000"/>
              <a:t>Increased efficiency</a:t>
            </a:r>
          </a:p>
          <a:p>
            <a:pPr marL="0" lvl="0" indent="0" rtl="0">
              <a:lnSpc>
                <a:spcPct val="120000"/>
              </a:lnSpc>
              <a:spcBef>
                <a:spcPts val="500"/>
              </a:spcBef>
              <a:buNone/>
            </a:pPr>
            <a:endParaRPr sz="800">
              <a:solidFill>
                <a:srgbClr val="0F5494"/>
              </a:solidFill>
            </a:endParaRPr>
          </a:p>
          <a:p>
            <a:pPr marL="0" lvl="0" indent="0" rtl="0">
              <a:lnSpc>
                <a:spcPct val="120000"/>
              </a:lnSpc>
              <a:spcBef>
                <a:spcPts val="500"/>
              </a:spcBef>
              <a:buNone/>
            </a:pPr>
            <a:r>
              <a:rPr lang="fr-BE" sz="2000"/>
              <a:t>Evidence and knowledge lead to </a:t>
            </a:r>
            <a:br>
              <a:rPr lang="fr-BE" sz="2000"/>
            </a:br>
            <a:r>
              <a:rPr lang="fr-BE" sz="2000"/>
              <a:t>better decision-making</a:t>
            </a:r>
          </a:p>
          <a:p>
            <a:pPr marL="0" lvl="0" indent="0" rtl="0">
              <a:lnSpc>
                <a:spcPct val="120000"/>
              </a:lnSpc>
              <a:spcBef>
                <a:spcPts val="500"/>
              </a:spcBef>
              <a:buNone/>
            </a:pPr>
            <a:endParaRPr sz="800"/>
          </a:p>
          <a:p>
            <a:pPr marL="0" lvl="0" indent="0" rtl="0">
              <a:lnSpc>
                <a:spcPct val="120000"/>
              </a:lnSpc>
              <a:spcBef>
                <a:spcPts val="500"/>
              </a:spcBef>
              <a:buNone/>
            </a:pPr>
            <a:r>
              <a:rPr lang="fr-BE" sz="2000"/>
              <a:t>Empowered staff in HQ and EUDs</a:t>
            </a:r>
          </a:p>
          <a:p>
            <a:pPr marL="0" lvl="0" indent="0" rtl="0">
              <a:lnSpc>
                <a:spcPct val="120000"/>
              </a:lnSpc>
              <a:spcBef>
                <a:spcPts val="500"/>
              </a:spcBef>
              <a:buNone/>
            </a:pPr>
            <a:endParaRPr sz="800"/>
          </a:p>
          <a:p>
            <a:pPr marL="0" lvl="0" indent="0" rtl="0">
              <a:lnSpc>
                <a:spcPct val="120000"/>
              </a:lnSpc>
              <a:spcBef>
                <a:spcPts val="500"/>
              </a:spcBef>
              <a:buNone/>
            </a:pPr>
            <a:r>
              <a:rPr lang="fr-BE" sz="2000"/>
              <a:t>DEVCO reputation vis-a-vis </a:t>
            </a:r>
            <a:br>
              <a:rPr lang="fr-BE" sz="2000"/>
            </a:br>
            <a:r>
              <a:rPr lang="fr-BE" sz="2000"/>
              <a:t>other global actors</a:t>
            </a:r>
          </a:p>
          <a:p>
            <a:pPr marL="0" lvl="0" indent="0" rtl="0">
              <a:lnSpc>
                <a:spcPct val="120000"/>
              </a:lnSpc>
              <a:spcBef>
                <a:spcPts val="500"/>
              </a:spcBef>
              <a:buNone/>
            </a:pPr>
            <a:endParaRPr sz="1800"/>
          </a:p>
          <a:p>
            <a:pPr marL="0" lvl="0" indent="0" rtl="0">
              <a:lnSpc>
                <a:spcPct val="120000"/>
              </a:lnSpc>
              <a:spcBef>
                <a:spcPts val="500"/>
              </a:spcBef>
              <a:buNone/>
            </a:pPr>
            <a:endParaRPr/>
          </a:p>
        </p:txBody>
      </p:sp>
      <p:pic>
        <p:nvPicPr>
          <p:cNvPr id="178" name="Shape 178"/>
          <p:cNvPicPr preferRelativeResize="0"/>
          <p:nvPr/>
        </p:nvPicPr>
        <p:blipFill>
          <a:blip r:embed="rId3">
            <a:alphaModFix/>
          </a:blip>
          <a:stretch>
            <a:fillRect/>
          </a:stretch>
        </p:blipFill>
        <p:spPr>
          <a:xfrm>
            <a:off x="5048625" y="3451937"/>
            <a:ext cx="3775598" cy="2566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95287" y="1339850"/>
            <a:ext cx="8229600" cy="936600"/>
          </a:xfrm>
          <a:prstGeom prst="rect">
            <a:avLst/>
          </a:prstGeom>
        </p:spPr>
        <p:txBody>
          <a:bodyPr lIns="91425" tIns="91425" rIns="91425" bIns="91425" anchor="ctr" anchorCtr="0">
            <a:noAutofit/>
          </a:bodyPr>
          <a:lstStyle/>
          <a:p>
            <a:pPr lvl="0" rtl="0">
              <a:spcBef>
                <a:spcPts val="0"/>
              </a:spcBef>
              <a:buNone/>
            </a:pPr>
            <a:r>
              <a:rPr lang="fr-BE"/>
              <a:t>Exercise: CoP benefits</a:t>
            </a:r>
          </a:p>
        </p:txBody>
      </p:sp>
      <p:sp>
        <p:nvSpPr>
          <p:cNvPr id="185" name="Shape 185"/>
          <p:cNvSpPr txBox="1">
            <a:spLocks noGrp="1"/>
          </p:cNvSpPr>
          <p:nvPr>
            <p:ph type="body" idx="1"/>
          </p:nvPr>
        </p:nvSpPr>
        <p:spPr>
          <a:xfrm>
            <a:off x="3281750" y="2492375"/>
            <a:ext cx="5404800" cy="35289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fr-BE"/>
              <a:t>Can you identify additional personal and organisational benefits specific to DEVCO?</a:t>
            </a:r>
          </a:p>
          <a:p>
            <a:pPr lvl="0" rtl="0">
              <a:spcBef>
                <a:spcPts val="0"/>
              </a:spcBef>
              <a:buNone/>
            </a:pPr>
            <a:endParaRPr/>
          </a:p>
          <a:p>
            <a:pPr lvl="0" rtl="0">
              <a:spcBef>
                <a:spcPts val="0"/>
              </a:spcBef>
              <a:buNone/>
            </a:pPr>
            <a:r>
              <a:rPr lang="fr-BE"/>
              <a:t>Discuss in pairs.</a:t>
            </a:r>
          </a:p>
        </p:txBody>
      </p:sp>
      <p:pic>
        <p:nvPicPr>
          <p:cNvPr id="186" name="Shape 186"/>
          <p:cNvPicPr preferRelativeResize="0"/>
          <p:nvPr/>
        </p:nvPicPr>
        <p:blipFill>
          <a:blip r:embed="rId3">
            <a:alphaModFix/>
          </a:blip>
          <a:stretch>
            <a:fillRect/>
          </a:stretch>
        </p:blipFill>
        <p:spPr>
          <a:xfrm>
            <a:off x="395300" y="2716751"/>
            <a:ext cx="2774250" cy="2774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95287" y="1339850"/>
            <a:ext cx="8229600" cy="936600"/>
          </a:xfrm>
          <a:prstGeom prst="rect">
            <a:avLst/>
          </a:prstGeom>
        </p:spPr>
        <p:txBody>
          <a:bodyPr lIns="91425" tIns="91425" rIns="91425" bIns="91425" anchor="ctr" anchorCtr="0">
            <a:noAutofit/>
          </a:bodyPr>
          <a:lstStyle/>
          <a:p>
            <a:pPr lvl="0">
              <a:spcBef>
                <a:spcPts val="0"/>
              </a:spcBef>
              <a:buNone/>
            </a:pPr>
            <a:r>
              <a:rPr lang="fr-BE"/>
              <a:t>Way to look at the CoP dynamics: Fogg behavioral model</a:t>
            </a:r>
          </a:p>
        </p:txBody>
      </p:sp>
      <p:pic>
        <p:nvPicPr>
          <p:cNvPr id="193" name="Shape 193"/>
          <p:cNvPicPr preferRelativeResize="0"/>
          <p:nvPr/>
        </p:nvPicPr>
        <p:blipFill>
          <a:blip r:embed="rId3">
            <a:alphaModFix/>
          </a:blip>
          <a:stretch>
            <a:fillRect/>
          </a:stretch>
        </p:blipFill>
        <p:spPr>
          <a:xfrm>
            <a:off x="1414350" y="2295575"/>
            <a:ext cx="6184501" cy="4565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95287" y="1339850"/>
            <a:ext cx="8229600" cy="936600"/>
          </a:xfrm>
          <a:prstGeom prst="rect">
            <a:avLst/>
          </a:prstGeom>
        </p:spPr>
        <p:txBody>
          <a:bodyPr lIns="91425" tIns="91425" rIns="91425" bIns="91425" anchor="ctr" anchorCtr="0">
            <a:noAutofit/>
          </a:bodyPr>
          <a:lstStyle/>
          <a:p>
            <a:pPr lvl="0">
              <a:spcBef>
                <a:spcPts val="0"/>
              </a:spcBef>
              <a:buNone/>
            </a:pPr>
            <a:r>
              <a:rPr lang="fr-BE"/>
              <a:t>Key barriers to engaging in an online CoP</a:t>
            </a:r>
          </a:p>
        </p:txBody>
      </p:sp>
      <p:sp>
        <p:nvSpPr>
          <p:cNvPr id="200" name="Shape 200"/>
          <p:cNvSpPr txBox="1">
            <a:spLocks noGrp="1"/>
          </p:cNvSpPr>
          <p:nvPr>
            <p:ph type="body" idx="1"/>
          </p:nvPr>
        </p:nvSpPr>
        <p:spPr>
          <a:xfrm>
            <a:off x="329575" y="2339975"/>
            <a:ext cx="8357100" cy="4171500"/>
          </a:xfrm>
          <a:prstGeom prst="rect">
            <a:avLst/>
          </a:prstGeom>
        </p:spPr>
        <p:txBody>
          <a:bodyPr lIns="91425" tIns="91425" rIns="91425" bIns="91425" anchor="t" anchorCtr="0">
            <a:noAutofit/>
          </a:bodyPr>
          <a:lstStyle/>
          <a:p>
            <a:pPr lvl="0" rtl="0">
              <a:spcBef>
                <a:spcPts val="0"/>
              </a:spcBef>
              <a:buNone/>
            </a:pPr>
            <a:r>
              <a:rPr lang="fr-BE"/>
              <a:t>Motivation</a:t>
            </a:r>
          </a:p>
          <a:p>
            <a:pPr lvl="1" rtl="0">
              <a:spcBef>
                <a:spcPts val="0"/>
              </a:spcBef>
            </a:pPr>
            <a:r>
              <a:rPr lang="fr-BE"/>
              <a:t>No explicit understanding of CoP’s value added</a:t>
            </a:r>
          </a:p>
          <a:p>
            <a:pPr lvl="1" rtl="0">
              <a:spcBef>
                <a:spcPts val="0"/>
              </a:spcBef>
            </a:pPr>
            <a:r>
              <a:rPr lang="fr-BE"/>
              <a:t>No corporate incentives</a:t>
            </a:r>
          </a:p>
          <a:p>
            <a:pPr lvl="1" rtl="0">
              <a:spcBef>
                <a:spcPts val="0"/>
              </a:spcBef>
            </a:pPr>
            <a:r>
              <a:rPr lang="fr-BE"/>
              <a:t>“Communication apprehension” – it is difficult to ask question and share in public</a:t>
            </a:r>
          </a:p>
          <a:p>
            <a:pPr lvl="1">
              <a:spcBef>
                <a:spcPts val="0"/>
              </a:spcBef>
            </a:pPr>
            <a:r>
              <a:rPr lang="fr-BE"/>
              <a:t>Shifting membership (state of “flux”)</a:t>
            </a:r>
          </a:p>
          <a:p>
            <a:pPr lvl="1" rtl="0">
              <a:lnSpc>
                <a:spcPct val="115000"/>
              </a:lnSpc>
              <a:spcBef>
                <a:spcPts val="0"/>
              </a:spcBef>
            </a:pPr>
            <a:r>
              <a:rPr lang="fr-BE"/>
              <a:t>High workload and low prioritisation for knowledge sharing and Capacity4dev groups </a:t>
            </a:r>
            <a:br>
              <a:rPr lang="fr-BE"/>
            </a:br>
            <a:endParaRPr lang="fr-BE"/>
          </a:p>
          <a:p>
            <a:pPr marL="0" lvl="0" indent="0" rtl="0">
              <a:spcBef>
                <a:spcPts val="0"/>
              </a:spcBef>
              <a:buNone/>
            </a:pPr>
            <a:r>
              <a:rPr lang="fr-BE"/>
              <a:t>Ability</a:t>
            </a:r>
          </a:p>
          <a:p>
            <a:pPr marL="914400" lvl="0" indent="-355600" rtl="0">
              <a:lnSpc>
                <a:spcPct val="115000"/>
              </a:lnSpc>
              <a:spcBef>
                <a:spcPts val="0"/>
              </a:spcBef>
              <a:buClr>
                <a:srgbClr val="0F5494"/>
              </a:buClr>
              <a:buSzPct val="100000"/>
              <a:buFont typeface="Arial"/>
              <a:buChar char="●"/>
            </a:pPr>
            <a:r>
              <a:rPr lang="fr-BE" sz="2000" b="1" i="0">
                <a:solidFill>
                  <a:srgbClr val="0F5494"/>
                </a:solidFill>
              </a:rPr>
              <a:t>Understanding the </a:t>
            </a:r>
            <a:r>
              <a:rPr lang="fr-BE" sz="2000" b="1" i="0"/>
              <a:t>C</a:t>
            </a:r>
            <a:r>
              <a:rPr lang="fr-BE" sz="2000" b="1" i="0">
                <a:solidFill>
                  <a:srgbClr val="0F5494"/>
                </a:solidFill>
              </a:rPr>
              <a:t>apacity4dev platform</a:t>
            </a:r>
          </a:p>
          <a:p>
            <a:pPr lvl="0">
              <a:spcBef>
                <a:spcPts val="0"/>
              </a:spcBef>
              <a:buNone/>
            </a:pPr>
            <a:endParaRPr sz="2000" b="1" i="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Exercise: CoPs</a:t>
            </a:r>
            <a:r>
              <a:rPr lang="fr-BE"/>
              <a:t> barriers</a:t>
            </a:r>
          </a:p>
        </p:txBody>
      </p:sp>
      <p:sp>
        <p:nvSpPr>
          <p:cNvPr id="206" name="Shape 206"/>
          <p:cNvSpPr txBox="1">
            <a:spLocks noGrp="1"/>
          </p:cNvSpPr>
          <p:nvPr>
            <p:ph type="body" idx="1"/>
          </p:nvPr>
        </p:nvSpPr>
        <p:spPr>
          <a:xfrm>
            <a:off x="3249600" y="2367575"/>
            <a:ext cx="5629500" cy="3562200"/>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None/>
            </a:pPr>
            <a:r>
              <a:rPr lang="fr-BE"/>
              <a:t>Are you a member or do you manage a</a:t>
            </a:r>
            <a:r>
              <a:rPr lang="fr-BE" sz="2400" b="0" i="1" u="none" strike="noStrike" cap="none">
                <a:solidFill>
                  <a:srgbClr val="0F5494"/>
                </a:solidFill>
                <a:latin typeface="Verdana"/>
                <a:ea typeface="Verdana"/>
                <a:cs typeface="Verdana"/>
                <a:sym typeface="Verdana"/>
              </a:rPr>
              <a:t> </a:t>
            </a:r>
            <a:r>
              <a:rPr lang="fr-BE"/>
              <a:t>CoP</a:t>
            </a:r>
            <a:r>
              <a:rPr lang="fr-BE" sz="2400" b="0" i="1" u="none" strike="noStrike" cap="none">
                <a:solidFill>
                  <a:srgbClr val="0F5494"/>
                </a:solidFill>
                <a:latin typeface="Verdana"/>
                <a:ea typeface="Verdana"/>
                <a:cs typeface="Verdana"/>
                <a:sym typeface="Verdana"/>
              </a:rPr>
              <a:t> (including on </a:t>
            </a:r>
            <a:r>
              <a:rPr lang="fr-BE"/>
              <a:t>C</a:t>
            </a:r>
            <a:r>
              <a:rPr lang="fr-BE" sz="2400" b="0" i="1" u="none" strike="noStrike" cap="none">
                <a:solidFill>
                  <a:srgbClr val="0F5494"/>
                </a:solidFill>
                <a:latin typeface="Verdana"/>
                <a:ea typeface="Verdana"/>
                <a:cs typeface="Verdana"/>
                <a:sym typeface="Verdana"/>
              </a:rPr>
              <a:t>apacity4dev) that </a:t>
            </a:r>
            <a:r>
              <a:rPr lang="fr-BE"/>
              <a:t>is</a:t>
            </a:r>
            <a:r>
              <a:rPr lang="fr-BE" sz="2400" b="0" i="1" u="none" strike="noStrike" cap="none">
                <a:solidFill>
                  <a:srgbClr val="0F5494"/>
                </a:solidFill>
                <a:latin typeface="Verdana"/>
                <a:ea typeface="Verdana"/>
                <a:cs typeface="Verdana"/>
                <a:sym typeface="Verdana"/>
              </a:rPr>
              <a:t> a “ghost town”?</a:t>
            </a:r>
            <a:br>
              <a:rPr lang="fr-BE" sz="2400" b="0" i="1" u="none" strike="noStrike" cap="none">
                <a:solidFill>
                  <a:srgbClr val="0F5494"/>
                </a:solidFill>
                <a:latin typeface="Verdana"/>
                <a:ea typeface="Verdana"/>
                <a:cs typeface="Verdana"/>
                <a:sym typeface="Verdana"/>
              </a:rPr>
            </a:br>
            <a:endParaRPr lang="fr-BE" sz="2400" b="0" i="1" u="none" strike="noStrike" cap="none">
              <a:solidFill>
                <a:srgbClr val="0F5494"/>
              </a:solidFill>
              <a:latin typeface="Verdana"/>
              <a:ea typeface="Verdana"/>
              <a:cs typeface="Verdana"/>
              <a:sym typeface="Verdana"/>
            </a:endParaRPr>
          </a:p>
          <a:p>
            <a:pPr marL="0" marR="0" lvl="0" indent="0" algn="l" rtl="0">
              <a:spcBef>
                <a:spcPts val="480"/>
              </a:spcBef>
              <a:spcAft>
                <a:spcPts val="0"/>
              </a:spcAft>
              <a:buNone/>
            </a:pPr>
            <a:r>
              <a:rPr lang="fr-BE"/>
              <a:t>W</a:t>
            </a:r>
            <a:r>
              <a:rPr lang="fr-BE" sz="2400" b="0" i="1" u="none" strike="noStrike" cap="none">
                <a:solidFill>
                  <a:srgbClr val="0F5494"/>
                </a:solidFill>
                <a:latin typeface="Verdana"/>
                <a:ea typeface="Verdana"/>
                <a:cs typeface="Verdana"/>
                <a:sym typeface="Verdana"/>
              </a:rPr>
              <a:t>hat barriers have you identified, in addition to the ones we listed?</a:t>
            </a:r>
          </a:p>
          <a:p>
            <a:pPr marL="342900" marR="0" lvl="0" indent="-342900" algn="l" rtl="0">
              <a:spcBef>
                <a:spcPts val="480"/>
              </a:spcBef>
              <a:spcAft>
                <a:spcPts val="0"/>
              </a:spcAft>
              <a:buClr>
                <a:schemeClr val="lt1"/>
              </a:buClr>
              <a:buSzPct val="1000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Discuss in pairs.</a:t>
            </a:r>
          </a:p>
        </p:txBody>
      </p:sp>
      <p:pic>
        <p:nvPicPr>
          <p:cNvPr id="207" name="Shape 207"/>
          <p:cNvPicPr preferRelativeResize="0"/>
          <p:nvPr/>
        </p:nvPicPr>
        <p:blipFill>
          <a:blip r:embed="rId3">
            <a:alphaModFix/>
          </a:blip>
          <a:stretch>
            <a:fillRect/>
          </a:stretch>
        </p:blipFill>
        <p:spPr>
          <a:xfrm>
            <a:off x="283100" y="2788726"/>
            <a:ext cx="2774250" cy="2774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p:nvPr/>
        </p:nvSpPr>
        <p:spPr>
          <a:xfrm>
            <a:off x="75" y="4796400"/>
            <a:ext cx="9144000" cy="2061900"/>
          </a:xfrm>
          <a:prstGeom prst="rect">
            <a:avLst/>
          </a:prstGeom>
          <a:solidFill>
            <a:srgbClr val="0F54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600">
              <a:solidFill>
                <a:srgbClr val="FFFFFF"/>
              </a:solidFill>
              <a:latin typeface="Verdana"/>
              <a:ea typeface="Verdana"/>
              <a:cs typeface="Verdana"/>
              <a:sym typeface="Verdana"/>
            </a:endParaRPr>
          </a:p>
          <a:p>
            <a:pPr lvl="0" rtl="0">
              <a:spcBef>
                <a:spcPts val="0"/>
              </a:spcBef>
              <a:buNone/>
            </a:pPr>
            <a:r>
              <a:rPr lang="fr-BE" sz="3600">
                <a:solidFill>
                  <a:srgbClr val="FFFFFF"/>
                </a:solidFill>
                <a:latin typeface="Verdana"/>
                <a:ea typeface="Verdana"/>
                <a:cs typeface="Verdana"/>
                <a:sym typeface="Verdana"/>
              </a:rPr>
              <a:t>Part 2: Community maturity</a:t>
            </a:r>
            <a:br>
              <a:rPr lang="fr-BE" sz="3600">
                <a:solidFill>
                  <a:srgbClr val="FFFFFF"/>
                </a:solidFill>
                <a:latin typeface="Verdana"/>
                <a:ea typeface="Verdana"/>
                <a:cs typeface="Verdana"/>
                <a:sym typeface="Verdana"/>
              </a:rPr>
            </a:br>
            <a:endParaRPr lang="fr-BE" sz="3600">
              <a:solidFill>
                <a:srgbClr val="FFFFFF"/>
              </a:solidFill>
              <a:latin typeface="Verdana"/>
              <a:ea typeface="Verdana"/>
              <a:cs typeface="Verdana"/>
              <a:sym typeface="Verdana"/>
            </a:endParaRPr>
          </a:p>
          <a:p>
            <a:pPr marL="742950" lvl="1" indent="-285750" rtl="0">
              <a:spcBef>
                <a:spcPts val="400"/>
              </a:spcBef>
              <a:buClr>
                <a:srgbClr val="FFFFFF"/>
              </a:buClr>
              <a:buSzPct val="100000"/>
              <a:buFont typeface="Verdana"/>
              <a:buChar char="•"/>
            </a:pPr>
            <a:r>
              <a:rPr lang="fr-BE" sz="2000">
                <a:solidFill>
                  <a:srgbClr val="FFFFFF"/>
                </a:solidFill>
                <a:latin typeface="Verdana"/>
                <a:ea typeface="Verdana"/>
                <a:cs typeface="Verdana"/>
                <a:sym typeface="Verdana"/>
              </a:rPr>
              <a:t>Community maturity concept</a:t>
            </a:r>
          </a:p>
          <a:p>
            <a:pPr marL="742950" lvl="1" indent="-285750" rtl="0">
              <a:spcBef>
                <a:spcPts val="400"/>
              </a:spcBef>
              <a:buClr>
                <a:srgbClr val="FFFFFF"/>
              </a:buClr>
              <a:buSzPct val="100000"/>
              <a:buFont typeface="Verdana"/>
              <a:buChar char="•"/>
            </a:pPr>
            <a:r>
              <a:rPr lang="fr-BE" sz="2000">
                <a:solidFill>
                  <a:srgbClr val="FFFFFF"/>
                </a:solidFill>
                <a:latin typeface="Verdana"/>
                <a:ea typeface="Verdana"/>
                <a:cs typeface="Verdana"/>
                <a:sym typeface="Verdana"/>
              </a:rPr>
              <a:t>Identify maturity stages of your community</a:t>
            </a:r>
          </a:p>
          <a:p>
            <a:pPr lvl="0" rtl="0">
              <a:spcBef>
                <a:spcPts val="0"/>
              </a:spcBef>
              <a:buNone/>
            </a:pPr>
            <a:endParaRPr sz="3600">
              <a:solidFill>
                <a:srgbClr val="FFFFFF"/>
              </a:solidFill>
            </a:endParaRPr>
          </a:p>
        </p:txBody>
      </p:sp>
      <p:pic>
        <p:nvPicPr>
          <p:cNvPr id="213" name="Shape 213"/>
          <p:cNvPicPr preferRelativeResize="0"/>
          <p:nvPr/>
        </p:nvPicPr>
        <p:blipFill>
          <a:blip r:embed="rId3">
            <a:alphaModFix/>
          </a:blip>
          <a:stretch>
            <a:fillRect/>
          </a:stretch>
        </p:blipFill>
        <p:spPr>
          <a:xfrm>
            <a:off x="2713800" y="953650"/>
            <a:ext cx="3842751" cy="38427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187" y="1106825"/>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Community maturity </a:t>
            </a:r>
            <a:r>
              <a:rPr lang="fr-BE"/>
              <a:t>stages</a:t>
            </a:r>
          </a:p>
        </p:txBody>
      </p:sp>
      <p:pic>
        <p:nvPicPr>
          <p:cNvPr id="219" name="Shape 219"/>
          <p:cNvPicPr preferRelativeResize="0"/>
          <p:nvPr/>
        </p:nvPicPr>
        <p:blipFill>
          <a:blip r:embed="rId3">
            <a:alphaModFix/>
          </a:blip>
          <a:stretch>
            <a:fillRect/>
          </a:stretch>
        </p:blipFill>
        <p:spPr>
          <a:xfrm>
            <a:off x="841550" y="1649449"/>
            <a:ext cx="7489500" cy="5005973"/>
          </a:xfrm>
          <a:prstGeom prst="rect">
            <a:avLst/>
          </a:prstGeom>
          <a:noFill/>
          <a:ln>
            <a:noFill/>
          </a:ln>
        </p:spPr>
      </p:pic>
      <p:sp>
        <p:nvSpPr>
          <p:cNvPr id="220" name="Shape 220"/>
          <p:cNvSpPr txBox="1"/>
          <p:nvPr/>
        </p:nvSpPr>
        <p:spPr>
          <a:xfrm>
            <a:off x="5069900" y="6315825"/>
            <a:ext cx="3795300" cy="263400"/>
          </a:xfrm>
          <a:prstGeom prst="rect">
            <a:avLst/>
          </a:prstGeom>
          <a:noFill/>
          <a:ln>
            <a:noFill/>
          </a:ln>
        </p:spPr>
        <p:txBody>
          <a:bodyPr lIns="91425" tIns="91425" rIns="91425" bIns="91425" anchor="t" anchorCtr="0">
            <a:noAutofit/>
          </a:bodyPr>
          <a:lstStyle/>
          <a:p>
            <a:pPr lvl="0" algn="r">
              <a:spcBef>
                <a:spcPts val="0"/>
              </a:spcBef>
              <a:buNone/>
            </a:pPr>
            <a:r>
              <a:rPr lang="fr-BE"/>
              <a:t>Based on: Community Roundatble </a:t>
            </a:r>
            <a:r>
              <a:rPr lang="fr-BE" u="sng">
                <a:solidFill>
                  <a:schemeClr val="hlink"/>
                </a:solidFill>
                <a:hlinkClick r:id="rId4"/>
              </a:rPr>
              <a:t>community maturity model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Exercise: identify stage for your group</a:t>
            </a:r>
          </a:p>
        </p:txBody>
      </p:sp>
      <p:sp>
        <p:nvSpPr>
          <p:cNvPr id="226" name="Shape 226"/>
          <p:cNvSpPr txBox="1">
            <a:spLocks noGrp="1"/>
          </p:cNvSpPr>
          <p:nvPr>
            <p:ph type="body" idx="1"/>
          </p:nvPr>
        </p:nvSpPr>
        <p:spPr>
          <a:xfrm>
            <a:off x="3464050" y="3435750"/>
            <a:ext cx="5250900" cy="1785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lt1"/>
              </a:buClr>
              <a:buSzPct val="25000"/>
              <a:buFont typeface="Verdana"/>
              <a:buNone/>
            </a:pPr>
            <a:r>
              <a:rPr lang="fr-BE" sz="2400" b="0" i="1" u="none" strike="noStrike" cap="none">
                <a:solidFill>
                  <a:srgbClr val="0F5494"/>
                </a:solidFill>
                <a:latin typeface="Verdana"/>
                <a:ea typeface="Verdana"/>
                <a:cs typeface="Verdana"/>
                <a:sym typeface="Verdana"/>
              </a:rPr>
              <a:t>Take a sticky, write your group name and </a:t>
            </a:r>
            <a:r>
              <a:rPr lang="fr-BE"/>
              <a:t>identify the current stage for your group on the big poster.</a:t>
            </a:r>
          </a:p>
        </p:txBody>
      </p:sp>
      <p:pic>
        <p:nvPicPr>
          <p:cNvPr id="227" name="Shape 227"/>
          <p:cNvPicPr preferRelativeResize="0"/>
          <p:nvPr/>
        </p:nvPicPr>
        <p:blipFill>
          <a:blip r:embed="rId3">
            <a:alphaModFix/>
          </a:blip>
          <a:stretch>
            <a:fillRect/>
          </a:stretch>
        </p:blipFill>
        <p:spPr>
          <a:xfrm>
            <a:off x="435500" y="2864926"/>
            <a:ext cx="2774250" cy="2774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251519" y="1124744"/>
            <a:ext cx="33123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Agenda</a:t>
            </a:r>
          </a:p>
        </p:txBody>
      </p:sp>
      <p:sp>
        <p:nvSpPr>
          <p:cNvPr id="102" name="Shape 102"/>
          <p:cNvSpPr txBox="1">
            <a:spLocks noGrp="1"/>
          </p:cNvSpPr>
          <p:nvPr>
            <p:ph type="body" idx="1"/>
          </p:nvPr>
        </p:nvSpPr>
        <p:spPr>
          <a:xfrm>
            <a:off x="2864340" y="1319848"/>
            <a:ext cx="6223800" cy="3456300"/>
          </a:xfrm>
          <a:prstGeom prst="rect">
            <a:avLst/>
          </a:prstGeom>
          <a:noFill/>
          <a:ln>
            <a:noFill/>
          </a:ln>
        </p:spPr>
        <p:txBody>
          <a:bodyPr lIns="91425" tIns="45700" rIns="91425" bIns="45700" anchor="t" anchorCtr="0">
            <a:noAutofit/>
          </a:bodyPr>
          <a:lstStyle/>
          <a:p>
            <a:pPr marL="342900" marR="0" lvl="0" indent="-304800" algn="l" rtl="0">
              <a:lnSpc>
                <a:spcPct val="120000"/>
              </a:lnSpc>
              <a:spcBef>
                <a:spcPts val="0"/>
              </a:spcBef>
              <a:spcAft>
                <a:spcPts val="0"/>
              </a:spcAft>
              <a:buClr>
                <a:schemeClr val="lt1"/>
              </a:buClr>
              <a:buSzPct val="100000"/>
              <a:buFont typeface="Verdana"/>
              <a:buChar char="•"/>
            </a:pPr>
            <a:endParaRPr sz="1800"/>
          </a:p>
          <a:p>
            <a:pPr marL="342900" marR="0" lvl="0" indent="-304800" algn="l" rtl="0">
              <a:lnSpc>
                <a:spcPct val="120000"/>
              </a:lnSpc>
              <a:spcBef>
                <a:spcPts val="0"/>
              </a:spcBef>
              <a:spcAft>
                <a:spcPts val="0"/>
              </a:spcAft>
              <a:buClr>
                <a:schemeClr val="lt1"/>
              </a:buClr>
              <a:buSzPct val="100000"/>
              <a:buFont typeface="Verdana"/>
              <a:buChar char="•"/>
            </a:pPr>
            <a:r>
              <a:rPr lang="fr-BE" sz="1800" b="1"/>
              <a:t>9.15-9.45 Introductions</a:t>
            </a:r>
          </a:p>
          <a:p>
            <a:pPr marL="342900" marR="0" lvl="0" indent="-254000" algn="l" rtl="0">
              <a:lnSpc>
                <a:spcPct val="120000"/>
              </a:lnSpc>
              <a:spcBef>
                <a:spcPts val="0"/>
              </a:spcBef>
              <a:spcAft>
                <a:spcPts val="0"/>
              </a:spcAft>
              <a:buClr>
                <a:schemeClr val="lt1"/>
              </a:buClr>
              <a:buSzPct val="100000"/>
              <a:buFont typeface="Verdana"/>
              <a:buChar char="•"/>
            </a:pPr>
            <a:endParaRPr sz="1000" b="1"/>
          </a:p>
          <a:p>
            <a:pPr marL="342900" marR="0" lvl="0" indent="-304800" algn="l" rtl="0">
              <a:lnSpc>
                <a:spcPct val="120000"/>
              </a:lnSpc>
              <a:spcBef>
                <a:spcPts val="0"/>
              </a:spcBef>
              <a:spcAft>
                <a:spcPts val="0"/>
              </a:spcAft>
              <a:buClr>
                <a:schemeClr val="lt1"/>
              </a:buClr>
              <a:buSzPct val="100000"/>
              <a:buFont typeface="Verdana"/>
              <a:buChar char="•"/>
            </a:pPr>
            <a:r>
              <a:rPr lang="fr-BE" sz="1800" b="1"/>
              <a:t>09.45 -10.45 CoP foundations</a:t>
            </a:r>
          </a:p>
          <a:p>
            <a:pPr lvl="0" rtl="0">
              <a:lnSpc>
                <a:spcPct val="120000"/>
              </a:lnSpc>
              <a:spcBef>
                <a:spcPts val="0"/>
              </a:spcBef>
              <a:buClr>
                <a:schemeClr val="lt1"/>
              </a:buClr>
              <a:buSzPct val="100000"/>
              <a:buFont typeface="Verdana"/>
              <a:buChar char="•"/>
            </a:pPr>
            <a:r>
              <a:rPr lang="fr-BE" sz="1800"/>
              <a:t>- Developing a common understanding of CoPs</a:t>
            </a:r>
            <a:br>
              <a:rPr lang="fr-BE" sz="1800"/>
            </a:br>
            <a:r>
              <a:rPr lang="fr-BE" sz="1800"/>
              <a:t>- Exploring CoP benefits and barriers </a:t>
            </a:r>
            <a:br>
              <a:rPr lang="fr-BE" sz="1800"/>
            </a:br>
            <a:r>
              <a:rPr lang="fr-BE" sz="1800"/>
              <a:t>- Describing community maturity stages</a:t>
            </a:r>
            <a:br>
              <a:rPr lang="fr-BE" sz="1800"/>
            </a:br>
            <a:endParaRPr lang="fr-BE" sz="1800"/>
          </a:p>
          <a:p>
            <a:pPr marL="342900" marR="0" lvl="0" indent="-304800" algn="l" rtl="0">
              <a:lnSpc>
                <a:spcPct val="120000"/>
              </a:lnSpc>
              <a:spcBef>
                <a:spcPts val="480"/>
              </a:spcBef>
              <a:spcAft>
                <a:spcPts val="0"/>
              </a:spcAft>
              <a:buClr>
                <a:schemeClr val="lt1"/>
              </a:buClr>
              <a:buSzPct val="100000"/>
              <a:buFont typeface="Verdana"/>
              <a:buChar char="•"/>
            </a:pPr>
            <a:r>
              <a:rPr lang="fr-BE" sz="1800" b="1"/>
              <a:t>10.45-11.00 Break</a:t>
            </a:r>
          </a:p>
          <a:p>
            <a:pPr marL="0" marR="0" lvl="0" indent="0" algn="l" rtl="0">
              <a:lnSpc>
                <a:spcPct val="120000"/>
              </a:lnSpc>
              <a:spcBef>
                <a:spcPts val="480"/>
              </a:spcBef>
              <a:spcAft>
                <a:spcPts val="0"/>
              </a:spcAft>
              <a:buNone/>
            </a:pPr>
            <a:endParaRPr sz="1000"/>
          </a:p>
          <a:p>
            <a:pPr marL="342900" marR="0" lvl="0" indent="-304800" algn="l" rtl="0">
              <a:lnSpc>
                <a:spcPct val="120000"/>
              </a:lnSpc>
              <a:spcBef>
                <a:spcPts val="480"/>
              </a:spcBef>
              <a:spcAft>
                <a:spcPts val="0"/>
              </a:spcAft>
              <a:buClr>
                <a:schemeClr val="lt1"/>
              </a:buClr>
              <a:buSzPct val="100000"/>
              <a:buFont typeface="Verdana"/>
              <a:buChar char="•"/>
            </a:pPr>
            <a:r>
              <a:rPr lang="fr-BE" sz="1800" b="1"/>
              <a:t>11.00-11.45 CoP strategic fit and purpose</a:t>
            </a:r>
          </a:p>
          <a:p>
            <a:pPr marL="0" marR="0" lvl="0" indent="0" algn="l" rtl="0">
              <a:lnSpc>
                <a:spcPct val="120000"/>
              </a:lnSpc>
              <a:spcBef>
                <a:spcPts val="480"/>
              </a:spcBef>
              <a:spcAft>
                <a:spcPts val="0"/>
              </a:spcAft>
              <a:buNone/>
            </a:pPr>
            <a:endParaRPr sz="1000" b="0" i="1" u="none" strike="noStrike" cap="none">
              <a:solidFill>
                <a:srgbClr val="0F5494"/>
              </a:solidFill>
              <a:latin typeface="Verdana"/>
              <a:ea typeface="Verdana"/>
              <a:cs typeface="Verdana"/>
              <a:sym typeface="Verdana"/>
            </a:endParaRPr>
          </a:p>
          <a:p>
            <a:pPr marL="342900" marR="0" lvl="0" indent="-304800" algn="l" rtl="0">
              <a:lnSpc>
                <a:spcPct val="120000"/>
              </a:lnSpc>
              <a:spcBef>
                <a:spcPts val="480"/>
              </a:spcBef>
              <a:spcAft>
                <a:spcPts val="0"/>
              </a:spcAft>
              <a:buClr>
                <a:schemeClr val="lt1"/>
              </a:buClr>
              <a:buSzPct val="100000"/>
              <a:buFont typeface="Verdana"/>
              <a:buChar char="•"/>
            </a:pPr>
            <a:r>
              <a:rPr lang="fr-BE" sz="1800" b="1"/>
              <a:t>11.45-12.45</a:t>
            </a:r>
            <a:r>
              <a:rPr lang="fr-BE" sz="1800" b="1" i="1" u="none" strike="noStrike" cap="none">
                <a:solidFill>
                  <a:srgbClr val="0F5494"/>
                </a:solidFill>
                <a:latin typeface="Verdana"/>
                <a:ea typeface="Verdana"/>
                <a:cs typeface="Verdana"/>
                <a:sym typeface="Verdana"/>
              </a:rPr>
              <a:t> </a:t>
            </a:r>
            <a:r>
              <a:rPr lang="fr-BE" sz="1800" b="1"/>
              <a:t>Community Tactics</a:t>
            </a:r>
          </a:p>
          <a:p>
            <a:pPr lvl="0" rtl="0">
              <a:lnSpc>
                <a:spcPct val="120000"/>
              </a:lnSpc>
              <a:spcBef>
                <a:spcPts val="0"/>
              </a:spcBef>
              <a:buClr>
                <a:schemeClr val="lt1"/>
              </a:buClr>
              <a:buSzPct val="100000"/>
              <a:buFont typeface="Verdana"/>
              <a:buChar char="•"/>
            </a:pPr>
            <a:r>
              <a:rPr lang="fr-BE" sz="1800"/>
              <a:t>- Growth &amp; Facilitation</a:t>
            </a:r>
          </a:p>
          <a:p>
            <a:pPr lvl="0" rtl="0">
              <a:lnSpc>
                <a:spcPct val="120000"/>
              </a:lnSpc>
              <a:spcBef>
                <a:spcPts val="0"/>
              </a:spcBef>
              <a:buClr>
                <a:schemeClr val="lt1"/>
              </a:buClr>
              <a:buSzPct val="100000"/>
              <a:buFont typeface="Verdana"/>
              <a:buChar char="•"/>
            </a:pPr>
            <a:endParaRPr sz="1000"/>
          </a:p>
          <a:p>
            <a:pPr lvl="0" rtl="0">
              <a:lnSpc>
                <a:spcPct val="120000"/>
              </a:lnSpc>
              <a:spcBef>
                <a:spcPts val="0"/>
              </a:spcBef>
              <a:buClr>
                <a:schemeClr val="lt1"/>
              </a:buClr>
              <a:buSzPct val="100000"/>
              <a:buFont typeface="Verdana"/>
              <a:buChar char="•"/>
            </a:pPr>
            <a:r>
              <a:rPr lang="fr-BE" sz="1800" b="1"/>
              <a:t>12.45-13.30 Lunch break</a:t>
            </a:r>
          </a:p>
          <a:p>
            <a:pPr lvl="0" rtl="0">
              <a:lnSpc>
                <a:spcPct val="120000"/>
              </a:lnSpc>
              <a:spcBef>
                <a:spcPts val="0"/>
              </a:spcBef>
              <a:buClr>
                <a:schemeClr val="lt1"/>
              </a:buClr>
              <a:buSzPct val="100000"/>
              <a:buFont typeface="Verdana"/>
              <a:buChar char="•"/>
            </a:pPr>
            <a:endParaRPr sz="1800"/>
          </a:p>
          <a:p>
            <a:pPr marL="0" marR="0" lvl="0" indent="0" algn="l" rtl="0">
              <a:spcBef>
                <a:spcPts val="480"/>
              </a:spcBef>
              <a:spcAft>
                <a:spcPts val="0"/>
              </a:spcAft>
              <a:buClr>
                <a:schemeClr val="lt1"/>
              </a:buClr>
              <a:buSzPct val="250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None/>
            </a:pPr>
            <a:endParaRPr sz="2400" b="0" i="1" u="none" strike="noStrike" cap="none">
              <a:solidFill>
                <a:srgbClr val="0F5494"/>
              </a:solidFill>
              <a:latin typeface="Verdana"/>
              <a:ea typeface="Verdana"/>
              <a:cs typeface="Verdana"/>
              <a:sym typeface="Verdana"/>
            </a:endParaRPr>
          </a:p>
        </p:txBody>
      </p:sp>
      <p:pic>
        <p:nvPicPr>
          <p:cNvPr id="103" name="Shape 103" descr="Screen Shot 2016-03-25 at 14.14.01.png"/>
          <p:cNvPicPr preferRelativeResize="0"/>
          <p:nvPr/>
        </p:nvPicPr>
        <p:blipFill rotWithShape="1">
          <a:blip r:embed="rId3">
            <a:alphaModFix/>
          </a:blip>
          <a:srcRect/>
          <a:stretch/>
        </p:blipFill>
        <p:spPr>
          <a:xfrm>
            <a:off x="395536" y="2857127"/>
            <a:ext cx="2346300" cy="22631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31"/>
        <p:cNvGrpSpPr/>
        <p:nvPr/>
      </p:nvGrpSpPr>
      <p:grpSpPr>
        <a:xfrm>
          <a:off x="0" y="0"/>
          <a:ext cx="0" cy="0"/>
          <a:chOff x="0" y="0"/>
          <a:chExt cx="0" cy="0"/>
        </a:xfrm>
      </p:grpSpPr>
      <p:sp>
        <p:nvSpPr>
          <p:cNvPr id="232" name="Shape 232"/>
          <p:cNvSpPr/>
          <p:nvPr/>
        </p:nvSpPr>
        <p:spPr>
          <a:xfrm>
            <a:off x="75" y="4796400"/>
            <a:ext cx="9144000" cy="2061900"/>
          </a:xfrm>
          <a:prstGeom prst="rect">
            <a:avLst/>
          </a:prstGeom>
          <a:solidFill>
            <a:srgbClr val="0F54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600" dirty="0">
              <a:solidFill>
                <a:srgbClr val="FFFFFF"/>
              </a:solidFill>
              <a:latin typeface="Verdana"/>
              <a:ea typeface="Verdana"/>
              <a:cs typeface="Verdana"/>
              <a:sym typeface="Verdana"/>
            </a:endParaRPr>
          </a:p>
          <a:p>
            <a:pPr lvl="0" rtl="0">
              <a:spcBef>
                <a:spcPts val="0"/>
              </a:spcBef>
              <a:buNone/>
            </a:pPr>
            <a:r>
              <a:rPr lang="fr-BE" sz="3600" dirty="0">
                <a:solidFill>
                  <a:srgbClr val="FFFFFF"/>
                </a:solidFill>
                <a:latin typeface="Verdana"/>
                <a:ea typeface="Verdana"/>
                <a:cs typeface="Verdana"/>
                <a:sym typeface="Verdana"/>
              </a:rPr>
              <a:t>Part 3: Strategic fit and </a:t>
            </a:r>
            <a:r>
              <a:rPr lang="fr-BE" sz="3600" dirty="0">
                <a:solidFill>
                  <a:schemeClr val="lt1"/>
                </a:solidFill>
                <a:latin typeface="Verdana"/>
                <a:ea typeface="Verdana"/>
                <a:cs typeface="Verdana"/>
                <a:sym typeface="Verdana"/>
              </a:rPr>
              <a:t>purpose</a:t>
            </a:r>
            <a:r>
              <a:rPr lang="fr-BE" sz="3600" dirty="0">
                <a:solidFill>
                  <a:srgbClr val="FFFFFF"/>
                </a:solidFill>
                <a:latin typeface="Verdana"/>
                <a:ea typeface="Verdana"/>
                <a:cs typeface="Verdana"/>
                <a:sym typeface="Verdana"/>
              </a:rPr>
              <a:t/>
            </a:r>
            <a:br>
              <a:rPr lang="fr-BE" sz="3600" dirty="0">
                <a:solidFill>
                  <a:srgbClr val="FFFFFF"/>
                </a:solidFill>
                <a:latin typeface="Verdana"/>
                <a:ea typeface="Verdana"/>
                <a:cs typeface="Verdana"/>
                <a:sym typeface="Verdana"/>
              </a:rPr>
            </a:br>
            <a:endParaRPr lang="fr-BE" sz="1600" dirty="0">
              <a:solidFill>
                <a:srgbClr val="FFFFFF"/>
              </a:solidFill>
              <a:latin typeface="Verdana"/>
              <a:ea typeface="Verdana"/>
              <a:cs typeface="Verdana"/>
              <a:sym typeface="Verdana"/>
            </a:endParaRPr>
          </a:p>
          <a:p>
            <a:pPr marL="742950" lvl="1" indent="-285750" rtl="0">
              <a:spcBef>
                <a:spcPts val="400"/>
              </a:spcBef>
              <a:buClr>
                <a:srgbClr val="FFFFFF"/>
              </a:buClr>
              <a:buSzPct val="100000"/>
              <a:buFont typeface="Verdana"/>
              <a:buChar char="•"/>
            </a:pPr>
            <a:r>
              <a:rPr lang="fr-BE" sz="2000" dirty="0">
                <a:solidFill>
                  <a:schemeClr val="lt1"/>
                </a:solidFill>
                <a:latin typeface="Verdana"/>
                <a:ea typeface="Verdana"/>
                <a:cs typeface="Verdana"/>
                <a:sym typeface="Verdana"/>
              </a:rPr>
              <a:t>Ensuring strategic fit</a:t>
            </a:r>
          </a:p>
          <a:p>
            <a:pPr marL="742950" lvl="1" indent="-285750" rtl="0">
              <a:spcBef>
                <a:spcPts val="400"/>
              </a:spcBef>
              <a:buClr>
                <a:srgbClr val="FFFFFF"/>
              </a:buClr>
              <a:buSzPct val="100000"/>
              <a:buFont typeface="Verdana"/>
              <a:buChar char="•"/>
            </a:pPr>
            <a:r>
              <a:rPr lang="fr-BE" sz="2000" dirty="0">
                <a:solidFill>
                  <a:srgbClr val="FFFFFF"/>
                </a:solidFill>
                <a:latin typeface="Verdana"/>
                <a:ea typeface="Verdana"/>
                <a:cs typeface="Verdana"/>
                <a:sym typeface="Verdana"/>
              </a:rPr>
              <a:t>Purpose is the key success factor</a:t>
            </a:r>
          </a:p>
          <a:p>
            <a:pPr marL="742950" lvl="1" indent="-285750" rtl="0">
              <a:spcBef>
                <a:spcPts val="400"/>
              </a:spcBef>
              <a:buClr>
                <a:srgbClr val="FFFFFF"/>
              </a:buClr>
              <a:buSzPct val="100000"/>
              <a:buFont typeface="Verdana"/>
              <a:buChar char="•"/>
            </a:pPr>
            <a:r>
              <a:rPr lang="fr-BE" sz="2000" dirty="0">
                <a:solidFill>
                  <a:srgbClr val="FFFFFF"/>
                </a:solidFill>
                <a:latin typeface="Verdana"/>
                <a:ea typeface="Verdana"/>
                <a:cs typeface="Verdana"/>
                <a:sym typeface="Verdana"/>
              </a:rPr>
              <a:t>Spell out the purpose of your community</a:t>
            </a:r>
          </a:p>
          <a:p>
            <a:pPr lvl="0" rtl="0">
              <a:spcBef>
                <a:spcPts val="0"/>
              </a:spcBef>
              <a:buNone/>
            </a:pPr>
            <a:endParaRPr sz="3600" dirty="0">
              <a:solidFill>
                <a:srgbClr val="FFFFFF"/>
              </a:solidFill>
            </a:endParaRPr>
          </a:p>
        </p:txBody>
      </p:sp>
      <p:pic>
        <p:nvPicPr>
          <p:cNvPr id="233" name="Shape 233"/>
          <p:cNvPicPr preferRelativeResize="0"/>
          <p:nvPr/>
        </p:nvPicPr>
        <p:blipFill>
          <a:blip r:embed="rId3">
            <a:alphaModFix/>
          </a:blip>
          <a:stretch>
            <a:fillRect/>
          </a:stretch>
        </p:blipFill>
        <p:spPr>
          <a:xfrm>
            <a:off x="847624" y="939650"/>
            <a:ext cx="3794573" cy="3856748"/>
          </a:xfrm>
          <a:prstGeom prst="rect">
            <a:avLst/>
          </a:prstGeom>
          <a:noFill/>
          <a:ln>
            <a:noFill/>
          </a:ln>
        </p:spPr>
      </p:pic>
      <p:pic>
        <p:nvPicPr>
          <p:cNvPr id="234" name="Shape 234"/>
          <p:cNvPicPr preferRelativeResize="0"/>
          <p:nvPr/>
        </p:nvPicPr>
        <p:blipFill>
          <a:blip r:embed="rId3">
            <a:alphaModFix/>
          </a:blip>
          <a:stretch>
            <a:fillRect/>
          </a:stretch>
        </p:blipFill>
        <p:spPr>
          <a:xfrm>
            <a:off x="4628175" y="939650"/>
            <a:ext cx="3794573" cy="38567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Strategic fit: development goals</a:t>
            </a:r>
          </a:p>
        </p:txBody>
      </p:sp>
      <p:sp>
        <p:nvSpPr>
          <p:cNvPr id="240" name="Shape 240"/>
          <p:cNvSpPr txBox="1">
            <a:spLocks noGrp="1"/>
          </p:cNvSpPr>
          <p:nvPr>
            <p:ph type="body" idx="1"/>
          </p:nvPr>
        </p:nvSpPr>
        <p:spPr>
          <a:xfrm>
            <a:off x="113150" y="2399500"/>
            <a:ext cx="8793900" cy="3744900"/>
          </a:xfrm>
          <a:prstGeom prst="rect">
            <a:avLst/>
          </a:prstGeom>
          <a:noFill/>
          <a:ln>
            <a:noFill/>
          </a:ln>
        </p:spPr>
        <p:txBody>
          <a:bodyPr lIns="91425" tIns="45700" rIns="91425" bIns="45700" anchor="t" anchorCtr="0">
            <a:noAutofit/>
          </a:bodyPr>
          <a:lstStyle/>
          <a:p>
            <a:pPr lvl="0" rtl="0">
              <a:lnSpc>
                <a:spcPct val="116666"/>
              </a:lnSpc>
              <a:spcBef>
                <a:spcPts val="0"/>
              </a:spcBef>
              <a:buClr>
                <a:srgbClr val="0F5494"/>
              </a:buClr>
              <a:buSzPct val="100000"/>
              <a:buFont typeface="Verdana"/>
              <a:buChar char="•"/>
            </a:pPr>
            <a:r>
              <a:rPr lang="fr-BE">
                <a:solidFill>
                  <a:srgbClr val="0F5494"/>
                </a:solidFill>
              </a:rPr>
              <a:t>If not identified: you </a:t>
            </a:r>
            <a:r>
              <a:rPr lang="fr-BE"/>
              <a:t>risk</a:t>
            </a:r>
            <a:r>
              <a:rPr lang="fr-BE">
                <a:solidFill>
                  <a:srgbClr val="0F5494"/>
                </a:solidFill>
              </a:rPr>
              <a:t> working alone</a:t>
            </a:r>
            <a:r>
              <a:rPr lang="fr-BE"/>
              <a:t> and DEVCO might </a:t>
            </a:r>
            <a:r>
              <a:rPr lang="fr-BE">
                <a:solidFill>
                  <a:srgbClr val="0F5494"/>
                </a:solidFill>
              </a:rPr>
              <a:t>not </a:t>
            </a:r>
            <a:r>
              <a:rPr lang="fr-BE"/>
              <a:t>understand the value of</a:t>
            </a:r>
            <a:r>
              <a:rPr lang="fr-BE">
                <a:solidFill>
                  <a:srgbClr val="0F5494"/>
                </a:solidFill>
              </a:rPr>
              <a:t> your </a:t>
            </a:r>
            <a:r>
              <a:rPr lang="fr-BE"/>
              <a:t>group</a:t>
            </a:r>
            <a:r>
              <a:rPr lang="fr-BE">
                <a:solidFill>
                  <a:srgbClr val="0F5494"/>
                </a:solidFill>
              </a:rPr>
              <a:t/>
            </a:r>
            <a:br>
              <a:rPr lang="fr-BE">
                <a:solidFill>
                  <a:srgbClr val="0F5494"/>
                </a:solidFill>
              </a:rPr>
            </a:br>
            <a:endParaRPr lang="fr-BE">
              <a:solidFill>
                <a:srgbClr val="0F5494"/>
              </a:solidFill>
            </a:endParaRPr>
          </a:p>
          <a:p>
            <a:pPr lvl="0" rtl="0">
              <a:lnSpc>
                <a:spcPct val="116666"/>
              </a:lnSpc>
              <a:spcBef>
                <a:spcPts val="0"/>
              </a:spcBef>
              <a:buClr>
                <a:srgbClr val="0F5494"/>
              </a:buClr>
              <a:buSzPct val="100000"/>
              <a:buFont typeface="Verdana"/>
              <a:buChar char="•"/>
            </a:pPr>
            <a:r>
              <a:rPr lang="fr-BE"/>
              <a:t>Development goals and/or sector</a:t>
            </a:r>
            <a:r>
              <a:rPr lang="fr-BE">
                <a:solidFill>
                  <a:srgbClr val="0F5494"/>
                </a:solidFill>
              </a:rPr>
              <a:t> fit: how does the group </a:t>
            </a:r>
            <a:r>
              <a:rPr lang="fr-BE"/>
              <a:t>helps your unit or DEVCO </a:t>
            </a:r>
          </a:p>
          <a:p>
            <a:pPr lvl="1" rtl="0">
              <a:lnSpc>
                <a:spcPct val="116666"/>
              </a:lnSpc>
              <a:spcBef>
                <a:spcPts val="0"/>
              </a:spcBef>
              <a:buClr>
                <a:srgbClr val="0F5494"/>
              </a:buClr>
            </a:pPr>
            <a:r>
              <a:rPr lang="fr-BE"/>
              <a:t>advance towards DEVCO goals (New Consensus, etc.)</a:t>
            </a:r>
          </a:p>
          <a:p>
            <a:pPr lvl="1" rtl="0">
              <a:lnSpc>
                <a:spcPct val="116666"/>
              </a:lnSpc>
              <a:spcBef>
                <a:spcPts val="0"/>
              </a:spcBef>
            </a:pPr>
            <a:r>
              <a:rPr lang="fr-BE"/>
              <a:t>contribute to the sector</a:t>
            </a:r>
          </a:p>
          <a:p>
            <a:pPr lvl="1" rtl="0">
              <a:lnSpc>
                <a:spcPct val="116666"/>
              </a:lnSpc>
              <a:spcBef>
                <a:spcPts val="0"/>
              </a:spcBef>
            </a:pPr>
            <a:r>
              <a:rPr lang="fr-BE"/>
              <a:t>strengthen the overall impact</a:t>
            </a:r>
          </a:p>
          <a:p>
            <a:pPr marL="0" lvl="0" indent="0" rtl="0">
              <a:lnSpc>
                <a:spcPct val="116666"/>
              </a:lnSpc>
              <a:spcBef>
                <a:spcPts val="0"/>
              </a:spcBef>
              <a:buNone/>
            </a:pPr>
            <a:endParaRPr>
              <a:solidFill>
                <a:srgbClr val="0F5494"/>
              </a:solidFill>
            </a:endParaRPr>
          </a:p>
          <a:p>
            <a:pPr marL="0" marR="0" lvl="0" indent="0" algn="l" rtl="0">
              <a:spcBef>
                <a:spcPts val="48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Strategic fit: organisation</a:t>
            </a:r>
          </a:p>
        </p:txBody>
      </p:sp>
      <p:sp>
        <p:nvSpPr>
          <p:cNvPr id="246" name="Shape 246"/>
          <p:cNvSpPr txBox="1">
            <a:spLocks noGrp="1"/>
          </p:cNvSpPr>
          <p:nvPr>
            <p:ph type="body" idx="1"/>
          </p:nvPr>
        </p:nvSpPr>
        <p:spPr>
          <a:xfrm>
            <a:off x="113150" y="2170900"/>
            <a:ext cx="8793900" cy="3744900"/>
          </a:xfrm>
          <a:prstGeom prst="rect">
            <a:avLst/>
          </a:prstGeom>
          <a:noFill/>
          <a:ln>
            <a:noFill/>
          </a:ln>
        </p:spPr>
        <p:txBody>
          <a:bodyPr lIns="91425" tIns="45700" rIns="91425" bIns="45700" anchor="t" anchorCtr="0">
            <a:noAutofit/>
          </a:bodyPr>
          <a:lstStyle/>
          <a:p>
            <a:pPr marL="152400" lvl="0" indent="0" rtl="0">
              <a:lnSpc>
                <a:spcPct val="116666"/>
              </a:lnSpc>
              <a:spcBef>
                <a:spcPts val="0"/>
              </a:spcBef>
              <a:buClr>
                <a:srgbClr val="0F5494"/>
              </a:buClr>
              <a:buSzPct val="240000"/>
              <a:buNone/>
            </a:pPr>
            <a:r>
              <a:rPr lang="fr-BE" dirty="0">
                <a:solidFill>
                  <a:srgbClr val="0F5494"/>
                </a:solidFill>
              </a:rPr>
              <a:t>Possible questions:</a:t>
            </a:r>
            <a:br>
              <a:rPr lang="fr-BE" dirty="0">
                <a:solidFill>
                  <a:srgbClr val="0F5494"/>
                </a:solidFill>
              </a:rPr>
            </a:br>
            <a:endParaRPr lang="fr-BE" sz="1600" dirty="0">
              <a:solidFill>
                <a:srgbClr val="0F5494"/>
              </a:solidFill>
            </a:endParaRPr>
          </a:p>
          <a:p>
            <a:pPr lvl="1" rtl="0">
              <a:lnSpc>
                <a:spcPct val="116666"/>
              </a:lnSpc>
              <a:spcBef>
                <a:spcPts val="0"/>
              </a:spcBef>
              <a:buClr>
                <a:srgbClr val="0B5394"/>
              </a:buClr>
            </a:pPr>
            <a:r>
              <a:rPr lang="fr-BE" dirty="0">
                <a:solidFill>
                  <a:srgbClr val="0B5394"/>
                </a:solidFill>
                <a:highlight>
                  <a:srgbClr val="FFFFFF"/>
                </a:highlight>
              </a:rPr>
              <a:t>How does this community correspond to DEVCO development goals and what DEVCO is trying to do</a:t>
            </a:r>
            <a:r>
              <a:rPr lang="fr-BE" dirty="0" smtClean="0">
                <a:solidFill>
                  <a:srgbClr val="0B5394"/>
                </a:solidFill>
                <a:highlight>
                  <a:srgbClr val="FFFFFF"/>
                </a:highlight>
              </a:rPr>
              <a:t>?</a:t>
            </a:r>
            <a:br>
              <a:rPr lang="fr-BE" dirty="0" smtClean="0">
                <a:solidFill>
                  <a:srgbClr val="0B5394"/>
                </a:solidFill>
                <a:highlight>
                  <a:srgbClr val="FFFFFF"/>
                </a:highlight>
              </a:rPr>
            </a:br>
            <a:endParaRPr sz="1200" dirty="0">
              <a:solidFill>
                <a:srgbClr val="0B5394"/>
              </a:solidFill>
              <a:highlight>
                <a:srgbClr val="FFFFFF"/>
              </a:highlight>
            </a:endParaRPr>
          </a:p>
          <a:p>
            <a:pPr lvl="1" rtl="0">
              <a:lnSpc>
                <a:spcPct val="116666"/>
              </a:lnSpc>
              <a:spcBef>
                <a:spcPts val="0"/>
              </a:spcBef>
              <a:buClr>
                <a:srgbClr val="0F5494"/>
              </a:buClr>
            </a:pPr>
            <a:r>
              <a:rPr lang="fr-BE" dirty="0">
                <a:solidFill>
                  <a:srgbClr val="0F5494"/>
                </a:solidFill>
              </a:rPr>
              <a:t>What would success look like?</a:t>
            </a:r>
            <a:br>
              <a:rPr lang="fr-BE" dirty="0">
                <a:solidFill>
                  <a:srgbClr val="0F5494"/>
                </a:solidFill>
              </a:rPr>
            </a:br>
            <a:r>
              <a:rPr lang="fr-BE" b="0" dirty="0">
                <a:solidFill>
                  <a:srgbClr val="0F5494"/>
                </a:solidFill>
              </a:rPr>
              <a:t>→ understand expectations</a:t>
            </a:r>
            <a:br>
              <a:rPr lang="fr-BE" b="0" dirty="0">
                <a:solidFill>
                  <a:srgbClr val="0F5494"/>
                </a:solidFill>
              </a:rPr>
            </a:br>
            <a:endParaRPr sz="1000" b="0" i="1" dirty="0">
              <a:solidFill>
                <a:srgbClr val="0F5494"/>
              </a:solidFill>
            </a:endParaRPr>
          </a:p>
          <a:p>
            <a:pPr lvl="1" rtl="0">
              <a:lnSpc>
                <a:spcPct val="116666"/>
              </a:lnSpc>
              <a:spcBef>
                <a:spcPts val="0"/>
              </a:spcBef>
              <a:buClr>
                <a:srgbClr val="0F5494"/>
              </a:buClr>
            </a:pPr>
            <a:r>
              <a:rPr lang="fr-BE" dirty="0">
                <a:solidFill>
                  <a:srgbClr val="0F5494"/>
                </a:solidFill>
              </a:rPr>
              <a:t>What do </a:t>
            </a:r>
            <a:r>
              <a:rPr lang="fr-BE" dirty="0"/>
              <a:t>we</a:t>
            </a:r>
            <a:r>
              <a:rPr lang="fr-BE" dirty="0">
                <a:solidFill>
                  <a:srgbClr val="0F5494"/>
                </a:solidFill>
              </a:rPr>
              <a:t> need from the group to deliver on </a:t>
            </a:r>
            <a:r>
              <a:rPr lang="fr-BE" dirty="0"/>
              <a:t>DEVCO’s</a:t>
            </a:r>
            <a:r>
              <a:rPr lang="fr-BE" dirty="0">
                <a:solidFill>
                  <a:srgbClr val="0F5494"/>
                </a:solidFill>
              </a:rPr>
              <a:t> key challenges and most promising opportunities?</a:t>
            </a:r>
            <a:br>
              <a:rPr lang="fr-BE" dirty="0">
                <a:solidFill>
                  <a:srgbClr val="0F5494"/>
                </a:solidFill>
              </a:rPr>
            </a:br>
            <a:r>
              <a:rPr lang="fr-BE" b="0" dirty="0">
                <a:solidFill>
                  <a:srgbClr val="0F5494"/>
                </a:solidFill>
              </a:rPr>
              <a:t>→ understand </a:t>
            </a:r>
            <a:r>
              <a:rPr lang="fr-BE" b="0" i="1" dirty="0">
                <a:solidFill>
                  <a:srgbClr val="0F5494"/>
                </a:solidFill>
              </a:rPr>
              <a:t>assumptions</a:t>
            </a:r>
            <a:r>
              <a:rPr lang="fr-BE" b="0" dirty="0">
                <a:solidFill>
                  <a:srgbClr val="0F5494"/>
                </a:solidFill>
              </a:rPr>
              <a:t> about knowledge in the long-term. </a:t>
            </a:r>
          </a:p>
          <a:p>
            <a:pPr marL="0" marR="0" lvl="0" indent="0" algn="l" rtl="0">
              <a:spcBef>
                <a:spcPts val="48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fr-BE"/>
              <a:t>Involve members as well!</a:t>
            </a:r>
          </a:p>
        </p:txBody>
      </p:sp>
      <p:sp>
        <p:nvSpPr>
          <p:cNvPr id="252" name="Shape 252"/>
          <p:cNvSpPr txBox="1">
            <a:spLocks noGrp="1"/>
          </p:cNvSpPr>
          <p:nvPr>
            <p:ph type="body" idx="1"/>
          </p:nvPr>
        </p:nvSpPr>
        <p:spPr>
          <a:xfrm>
            <a:off x="113150" y="2399500"/>
            <a:ext cx="8793900" cy="3744900"/>
          </a:xfrm>
          <a:prstGeom prst="rect">
            <a:avLst/>
          </a:prstGeom>
          <a:noFill/>
          <a:ln>
            <a:noFill/>
          </a:ln>
        </p:spPr>
        <p:txBody>
          <a:bodyPr lIns="91425" tIns="45700" rIns="91425" bIns="45700" anchor="t" anchorCtr="0">
            <a:noAutofit/>
          </a:bodyPr>
          <a:lstStyle/>
          <a:p>
            <a:pPr marL="152400" lvl="0" indent="0" rtl="0">
              <a:lnSpc>
                <a:spcPct val="116666"/>
              </a:lnSpc>
              <a:spcBef>
                <a:spcPts val="0"/>
              </a:spcBef>
              <a:buClr>
                <a:srgbClr val="0F5494"/>
              </a:buClr>
              <a:buSzPct val="100000"/>
              <a:buNone/>
            </a:pPr>
            <a:r>
              <a:rPr lang="fr-BE" dirty="0">
                <a:solidFill>
                  <a:srgbClr val="0F5494"/>
                </a:solidFill>
              </a:rPr>
              <a:t>If not identified: members will not see what’s in it for them</a:t>
            </a:r>
          </a:p>
          <a:p>
            <a:pPr marL="342900" marR="0" lvl="0" indent="-342900" algn="l" rtl="0">
              <a:spcBef>
                <a:spcPts val="480"/>
              </a:spcBef>
              <a:spcAft>
                <a:spcPts val="0"/>
              </a:spcAft>
              <a:buClr>
                <a:schemeClr val="lt1"/>
              </a:buClr>
              <a:buSzPct val="100000"/>
              <a:buFont typeface="Verdana"/>
              <a:buNone/>
            </a:pPr>
            <a:endParaRPr sz="2400" b="0" i="1" u="none" strike="noStrike" cap="none" dirty="0">
              <a:solidFill>
                <a:srgbClr val="0F5494"/>
              </a:solidFill>
              <a:latin typeface="Verdana"/>
              <a:ea typeface="Verdana"/>
              <a:cs typeface="Verdana"/>
              <a:sym typeface="Verdana"/>
            </a:endParaRPr>
          </a:p>
          <a:p>
            <a:pPr marL="152400" lvl="0" indent="0" rtl="0">
              <a:lnSpc>
                <a:spcPct val="116666"/>
              </a:lnSpc>
              <a:spcBef>
                <a:spcPts val="0"/>
              </a:spcBef>
              <a:buClr>
                <a:srgbClr val="0F5494"/>
              </a:buClr>
              <a:buSzPct val="100000"/>
              <a:buNone/>
            </a:pPr>
            <a:r>
              <a:rPr lang="en-US" dirty="0" smtClean="0">
                <a:sym typeface="Wingdings"/>
              </a:rPr>
              <a:t> </a:t>
            </a:r>
            <a:r>
              <a:rPr lang="fr-BE" dirty="0" smtClean="0"/>
              <a:t>U</a:t>
            </a:r>
            <a:r>
              <a:rPr lang="fr-BE" dirty="0" smtClean="0">
                <a:solidFill>
                  <a:srgbClr val="0F5494"/>
                </a:solidFill>
              </a:rPr>
              <a:t>nderstand </a:t>
            </a:r>
            <a:r>
              <a:rPr lang="fr-BE" dirty="0">
                <a:solidFill>
                  <a:srgbClr val="0F5494"/>
                </a:solidFill>
              </a:rPr>
              <a:t>how the </a:t>
            </a:r>
            <a:r>
              <a:rPr lang="fr-BE" dirty="0"/>
              <a:t>members</a:t>
            </a:r>
            <a:r>
              <a:rPr lang="fr-BE" dirty="0">
                <a:solidFill>
                  <a:srgbClr val="0F5494"/>
                </a:solidFill>
              </a:rPr>
              <a:t> define the goal of the community</a:t>
            </a:r>
          </a:p>
          <a:p>
            <a:pPr marL="0" marR="0" lvl="0" indent="0" algn="l" rtl="0">
              <a:spcBef>
                <a:spcPts val="480"/>
              </a:spcBef>
              <a:spcAft>
                <a:spcPts val="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How to elicit value for the members</a:t>
            </a:r>
          </a:p>
        </p:txBody>
      </p:sp>
      <p:sp>
        <p:nvSpPr>
          <p:cNvPr id="258" name="Shape 258"/>
          <p:cNvSpPr txBox="1">
            <a:spLocks noGrp="1"/>
          </p:cNvSpPr>
          <p:nvPr>
            <p:ph type="body" idx="1"/>
          </p:nvPr>
        </p:nvSpPr>
        <p:spPr>
          <a:xfrm>
            <a:off x="113150" y="2399500"/>
            <a:ext cx="8793900" cy="3744900"/>
          </a:xfrm>
          <a:prstGeom prst="rect">
            <a:avLst/>
          </a:prstGeom>
          <a:noFill/>
          <a:ln>
            <a:noFill/>
          </a:ln>
        </p:spPr>
        <p:txBody>
          <a:bodyPr lIns="91425" tIns="45700" rIns="91425" bIns="45700" anchor="t" anchorCtr="0">
            <a:noAutofit/>
          </a:bodyPr>
          <a:lstStyle/>
          <a:p>
            <a:pPr marL="152400" lvl="0" indent="0" rtl="0">
              <a:lnSpc>
                <a:spcPct val="116666"/>
              </a:lnSpc>
              <a:spcBef>
                <a:spcPts val="0"/>
              </a:spcBef>
              <a:buClr>
                <a:srgbClr val="0F5494"/>
              </a:buClr>
              <a:buSzPct val="240000"/>
              <a:buNone/>
            </a:pPr>
            <a:r>
              <a:rPr lang="fr-BE" dirty="0">
                <a:solidFill>
                  <a:srgbClr val="0F5494"/>
                </a:solidFill>
              </a:rPr>
              <a:t>Possible questions:</a:t>
            </a:r>
            <a:br>
              <a:rPr lang="fr-BE" dirty="0">
                <a:solidFill>
                  <a:srgbClr val="0F5494"/>
                </a:solidFill>
              </a:rPr>
            </a:br>
            <a:endParaRPr lang="fr-BE" dirty="0">
              <a:solidFill>
                <a:srgbClr val="0F5494"/>
              </a:solidFill>
            </a:endParaRPr>
          </a:p>
          <a:p>
            <a:pPr lvl="1" rtl="0">
              <a:lnSpc>
                <a:spcPct val="116666"/>
              </a:lnSpc>
              <a:spcBef>
                <a:spcPts val="0"/>
              </a:spcBef>
              <a:buClr>
                <a:srgbClr val="0F5494"/>
              </a:buClr>
            </a:pPr>
            <a:r>
              <a:rPr lang="fr-BE" dirty="0">
                <a:solidFill>
                  <a:srgbClr val="0F5494"/>
                </a:solidFill>
              </a:rPr>
              <a:t>Why did you join this group?</a:t>
            </a:r>
            <a:br>
              <a:rPr lang="fr-BE" dirty="0">
                <a:solidFill>
                  <a:srgbClr val="0F5494"/>
                </a:solidFill>
              </a:rPr>
            </a:br>
            <a:r>
              <a:rPr lang="fr-BE" b="0" dirty="0">
                <a:solidFill>
                  <a:srgbClr val="0F5494"/>
                </a:solidFill>
              </a:rPr>
              <a:t>→ understand </a:t>
            </a:r>
            <a:r>
              <a:rPr lang="fr-BE" b="0" i="1" dirty="0">
                <a:solidFill>
                  <a:srgbClr val="0F5494"/>
                </a:solidFill>
              </a:rPr>
              <a:t>value for the members</a:t>
            </a:r>
            <a:r>
              <a:rPr lang="fr-BE" b="0" dirty="0">
                <a:solidFill>
                  <a:srgbClr val="0F5494"/>
                </a:solidFill>
              </a:rPr>
              <a:t/>
            </a:r>
            <a:br>
              <a:rPr lang="fr-BE" b="0" dirty="0">
                <a:solidFill>
                  <a:srgbClr val="0F5494"/>
                </a:solidFill>
              </a:rPr>
            </a:br>
            <a:endParaRPr lang="fr-BE" b="0" dirty="0">
              <a:solidFill>
                <a:srgbClr val="0F5494"/>
              </a:solidFill>
            </a:endParaRPr>
          </a:p>
          <a:p>
            <a:pPr lvl="1" rtl="0">
              <a:lnSpc>
                <a:spcPct val="116666"/>
              </a:lnSpc>
              <a:spcBef>
                <a:spcPts val="0"/>
              </a:spcBef>
              <a:buClr>
                <a:srgbClr val="0F5494"/>
              </a:buClr>
            </a:pPr>
            <a:r>
              <a:rPr lang="fr-BE" dirty="0">
                <a:solidFill>
                  <a:srgbClr val="0F5494"/>
                </a:solidFill>
              </a:rPr>
              <a:t>What would you like to see from the group, and why?</a:t>
            </a:r>
            <a:r>
              <a:rPr lang="fr-BE" b="0" i="1" dirty="0">
                <a:solidFill>
                  <a:srgbClr val="0F5494"/>
                </a:solidFill>
              </a:rPr>
              <a:t/>
            </a:r>
            <a:br>
              <a:rPr lang="fr-BE" b="0" i="1" dirty="0">
                <a:solidFill>
                  <a:srgbClr val="0F5494"/>
                </a:solidFill>
              </a:rPr>
            </a:br>
            <a:endParaRPr lang="fr-BE" b="0" i="1" dirty="0">
              <a:solidFill>
                <a:srgbClr val="0F5494"/>
              </a:solidFill>
            </a:endParaRPr>
          </a:p>
          <a:p>
            <a:pPr lvl="1" rtl="0">
              <a:lnSpc>
                <a:spcPct val="116666"/>
              </a:lnSpc>
              <a:spcBef>
                <a:spcPts val="0"/>
              </a:spcBef>
              <a:buClr>
                <a:srgbClr val="0F5494"/>
              </a:buClr>
            </a:pPr>
            <a:r>
              <a:rPr lang="fr-BE" dirty="0">
                <a:solidFill>
                  <a:srgbClr val="0F5494"/>
                </a:solidFill>
              </a:rPr>
              <a:t>Who should be the key members of the community, and why?</a:t>
            </a:r>
          </a:p>
          <a:p>
            <a:pPr marL="0" marR="0" lvl="0" indent="0" algn="l" rtl="0">
              <a:spcBef>
                <a:spcPts val="480"/>
              </a:spcBef>
              <a:spcAft>
                <a:spcPts val="0"/>
              </a:spcAft>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Purpose</a:t>
            </a:r>
          </a:p>
        </p:txBody>
      </p:sp>
      <p:sp>
        <p:nvSpPr>
          <p:cNvPr id="264" name="Shape 264"/>
          <p:cNvSpPr txBox="1">
            <a:spLocks noGrp="1"/>
          </p:cNvSpPr>
          <p:nvPr>
            <p:ph type="body" idx="1"/>
          </p:nvPr>
        </p:nvSpPr>
        <p:spPr>
          <a:xfrm>
            <a:off x="98175" y="2250300"/>
            <a:ext cx="4642200" cy="3744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Char char="•"/>
            </a:pPr>
            <a:r>
              <a:rPr lang="fr-BE"/>
              <a:t>Inputs from DEVCO and members allow you to articulate p</a:t>
            </a:r>
            <a:r>
              <a:rPr lang="fr-BE" sz="2400" b="0" i="1" u="none" strike="noStrike" cap="none">
                <a:solidFill>
                  <a:srgbClr val="0F5494"/>
                </a:solidFill>
                <a:latin typeface="Verdana"/>
                <a:ea typeface="Verdana"/>
                <a:cs typeface="Verdana"/>
                <a:sym typeface="Verdana"/>
              </a:rPr>
              <a:t>urpose</a:t>
            </a:r>
          </a:p>
          <a:p>
            <a:pPr marL="342900" marR="0" lvl="0" indent="-342900" algn="l" rtl="0">
              <a:spcBef>
                <a:spcPts val="480"/>
              </a:spcBef>
              <a:spcAft>
                <a:spcPts val="0"/>
              </a:spcAft>
              <a:buClr>
                <a:schemeClr val="lt1"/>
              </a:buClr>
              <a:buSzPct val="1000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Needs to be clearly </a:t>
            </a:r>
            <a:r>
              <a:rPr lang="fr-BE" sz="2400" b="1" i="1" u="none" strike="noStrike" cap="none">
                <a:solidFill>
                  <a:srgbClr val="0F5494"/>
                </a:solidFill>
                <a:latin typeface="Verdana"/>
                <a:ea typeface="Verdana"/>
                <a:cs typeface="Verdana"/>
                <a:sym typeface="Verdana"/>
              </a:rPr>
              <a:t>stated</a:t>
            </a:r>
            <a:r>
              <a:rPr lang="fr-BE" sz="2400" b="0" i="1" u="none" strike="noStrike" cap="none">
                <a:solidFill>
                  <a:srgbClr val="0F5494"/>
                </a:solidFill>
                <a:latin typeface="Verdana"/>
                <a:ea typeface="Verdana"/>
                <a:cs typeface="Verdana"/>
                <a:sym typeface="Verdana"/>
              </a:rPr>
              <a:t> and </a:t>
            </a:r>
            <a:r>
              <a:rPr lang="fr-BE" sz="2400" b="1" i="1" u="none" strike="noStrike" cap="none">
                <a:solidFill>
                  <a:srgbClr val="0F5494"/>
                </a:solidFill>
                <a:latin typeface="Verdana"/>
                <a:ea typeface="Verdana"/>
                <a:cs typeface="Verdana"/>
                <a:sym typeface="Verdana"/>
              </a:rPr>
              <a:t>shared</a:t>
            </a:r>
          </a:p>
          <a:p>
            <a:pPr marL="342900" marR="0" lvl="0" indent="-342900" algn="l" rtl="0">
              <a:spcBef>
                <a:spcPts val="480"/>
              </a:spcBef>
              <a:spcAft>
                <a:spcPts val="0"/>
              </a:spcAft>
              <a:buClr>
                <a:schemeClr val="lt1"/>
              </a:buClr>
              <a:buSzPct val="1000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Can be reiterated and </a:t>
            </a:r>
            <a:r>
              <a:rPr lang="fr-BE" sz="2400" b="1" i="1" u="none" strike="noStrike" cap="none">
                <a:solidFill>
                  <a:srgbClr val="0F5494"/>
                </a:solidFill>
                <a:latin typeface="Verdana"/>
                <a:ea typeface="Verdana"/>
                <a:cs typeface="Verdana"/>
                <a:sym typeface="Verdana"/>
              </a:rPr>
              <a:t>validated</a:t>
            </a:r>
            <a:r>
              <a:rPr lang="fr-BE" sz="2400" b="0" i="1" u="none" strike="noStrike" cap="none">
                <a:solidFill>
                  <a:srgbClr val="0F5494"/>
                </a:solidFill>
                <a:latin typeface="Verdana"/>
                <a:ea typeface="Verdana"/>
                <a:cs typeface="Verdana"/>
                <a:sym typeface="Verdana"/>
              </a:rPr>
              <a:t> periodically</a:t>
            </a:r>
            <a:br>
              <a:rPr lang="fr-BE" sz="2400" b="0" i="1" u="none" strike="noStrike" cap="none">
                <a:solidFill>
                  <a:srgbClr val="0F5494"/>
                </a:solidFill>
                <a:latin typeface="Verdana"/>
                <a:ea typeface="Verdana"/>
                <a:cs typeface="Verdana"/>
                <a:sym typeface="Verdana"/>
              </a:rPr>
            </a:br>
            <a:r>
              <a:rPr lang="fr-BE" sz="2400" b="0" i="1" u="none" strike="noStrike" cap="none">
                <a:solidFill>
                  <a:srgbClr val="0F5494"/>
                </a:solidFill>
                <a:latin typeface="Verdana"/>
                <a:ea typeface="Verdana"/>
                <a:cs typeface="Verdana"/>
                <a:sym typeface="Verdana"/>
              </a:rPr>
              <a:t/>
            </a:r>
            <a:br>
              <a:rPr lang="fr-BE" sz="2400" b="0" i="1" u="none" strike="noStrike" cap="none">
                <a:solidFill>
                  <a:srgbClr val="0F5494"/>
                </a:solidFill>
                <a:latin typeface="Verdana"/>
                <a:ea typeface="Verdana"/>
                <a:cs typeface="Verdana"/>
                <a:sym typeface="Verdana"/>
              </a:rPr>
            </a:br>
            <a:r>
              <a:rPr lang="fr-BE" sz="2400" b="0" i="1" u="none" strike="noStrike" cap="none">
                <a:solidFill>
                  <a:srgbClr val="0F5494"/>
                </a:solidFill>
                <a:latin typeface="Verdana"/>
                <a:ea typeface="Verdana"/>
                <a:cs typeface="Verdana"/>
                <a:sym typeface="Verdana"/>
              </a:rPr>
              <a:t>Example</a:t>
            </a:r>
            <a:r>
              <a:rPr lang="fr-BE"/>
              <a:t>s</a:t>
            </a:r>
            <a:r>
              <a:rPr lang="fr-BE" sz="2400" b="0" i="1" u="none" strike="noStrike" cap="none">
                <a:solidFill>
                  <a:srgbClr val="0F5494"/>
                </a:solidFill>
                <a:latin typeface="Verdana"/>
                <a:ea typeface="Verdana"/>
                <a:cs typeface="Verdana"/>
                <a:sym typeface="Verdana"/>
              </a:rPr>
              <a:t>: </a:t>
            </a:r>
            <a:r>
              <a:rPr lang="fr-BE" sz="2400" b="0" i="1" u="sng" strike="noStrike" cap="none">
                <a:solidFill>
                  <a:schemeClr val="hlink"/>
                </a:solidFill>
                <a:latin typeface="Verdana"/>
                <a:ea typeface="Verdana"/>
                <a:cs typeface="Verdana"/>
                <a:sym typeface="Verdana"/>
                <a:hlinkClick r:id="rId3"/>
              </a:rPr>
              <a:t>ROSA</a:t>
            </a:r>
            <a:r>
              <a:rPr lang="fr-BE"/>
              <a:t>, </a:t>
            </a:r>
            <a:r>
              <a:rPr lang="fr-BE" u="sng">
                <a:solidFill>
                  <a:schemeClr val="hlink"/>
                </a:solidFill>
                <a:hlinkClick r:id="rId4"/>
              </a:rPr>
              <a:t>Fragility</a:t>
            </a:r>
          </a:p>
          <a:p>
            <a:pPr marL="0" marR="0" lvl="0" indent="0" algn="l" rtl="0">
              <a:spcBef>
                <a:spcPts val="480"/>
              </a:spcBef>
              <a:spcAft>
                <a:spcPts val="0"/>
              </a:spcAft>
              <a:buNone/>
            </a:pPr>
            <a:endParaRPr/>
          </a:p>
        </p:txBody>
      </p:sp>
      <p:pic>
        <p:nvPicPr>
          <p:cNvPr id="265" name="Shape 265"/>
          <p:cNvPicPr preferRelativeResize="0"/>
          <p:nvPr/>
        </p:nvPicPr>
        <p:blipFill>
          <a:blip r:embed="rId5">
            <a:alphaModFix/>
          </a:blip>
          <a:stretch>
            <a:fillRect/>
          </a:stretch>
        </p:blipFill>
        <p:spPr>
          <a:xfrm>
            <a:off x="5118625" y="2164275"/>
            <a:ext cx="3585773" cy="3585773"/>
          </a:xfrm>
          <a:prstGeom prst="rect">
            <a:avLst/>
          </a:prstGeom>
          <a:noFill/>
          <a:ln>
            <a:noFill/>
          </a:ln>
        </p:spPr>
      </p:pic>
      <p:sp>
        <p:nvSpPr>
          <p:cNvPr id="266" name="Shape 266"/>
          <p:cNvSpPr txBox="1"/>
          <p:nvPr/>
        </p:nvSpPr>
        <p:spPr>
          <a:xfrm>
            <a:off x="7664824" y="5693951"/>
            <a:ext cx="1206000" cy="420600"/>
          </a:xfrm>
          <a:prstGeom prst="rect">
            <a:avLst/>
          </a:prstGeom>
          <a:noFill/>
          <a:ln>
            <a:noFill/>
          </a:ln>
        </p:spPr>
        <p:txBody>
          <a:bodyPr lIns="91425" tIns="91425" rIns="91425" bIns="91425" anchor="ctr" anchorCtr="0">
            <a:noAutofit/>
          </a:bodyPr>
          <a:lstStyle/>
          <a:p>
            <a:pPr lvl="0" rtl="0">
              <a:spcBef>
                <a:spcPts val="0"/>
              </a:spcBef>
              <a:buNone/>
            </a:pPr>
            <a:r>
              <a:rPr lang="fr-BE" sz="800" u="sng">
                <a:solidFill>
                  <a:schemeClr val="hlink"/>
                </a:solidFill>
                <a:hlinkClick r:id="rId6"/>
              </a:rPr>
              <a:t>Designed by Freepik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Purpose: exercise</a:t>
            </a:r>
          </a:p>
        </p:txBody>
      </p:sp>
      <p:sp>
        <p:nvSpPr>
          <p:cNvPr id="272" name="Shape 272"/>
          <p:cNvSpPr txBox="1">
            <a:spLocks noGrp="1"/>
          </p:cNvSpPr>
          <p:nvPr>
            <p:ph type="body" idx="1"/>
          </p:nvPr>
        </p:nvSpPr>
        <p:spPr>
          <a:xfrm>
            <a:off x="3884800" y="3488100"/>
            <a:ext cx="4802100" cy="1560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Char char="•"/>
            </a:pPr>
            <a:r>
              <a:rPr lang="fr-BE"/>
              <a:t>Community management plan: W</a:t>
            </a:r>
            <a:r>
              <a:rPr lang="fr-BE" sz="2400" b="0" i="1" u="none" strike="noStrike" cap="none">
                <a:solidFill>
                  <a:srgbClr val="0F5494"/>
                </a:solidFill>
                <a:latin typeface="Verdana"/>
                <a:ea typeface="Verdana"/>
                <a:cs typeface="Verdana"/>
                <a:sym typeface="Verdana"/>
              </a:rPr>
              <a:t>rite down your group purpose and discuss in pairs.</a:t>
            </a:r>
          </a:p>
        </p:txBody>
      </p:sp>
      <p:pic>
        <p:nvPicPr>
          <p:cNvPr id="273" name="Shape 273"/>
          <p:cNvPicPr preferRelativeResize="0"/>
          <p:nvPr/>
        </p:nvPicPr>
        <p:blipFill>
          <a:blip r:embed="rId3">
            <a:alphaModFix/>
          </a:blip>
          <a:stretch>
            <a:fillRect/>
          </a:stretch>
        </p:blipFill>
        <p:spPr>
          <a:xfrm>
            <a:off x="727400" y="3027425"/>
            <a:ext cx="2771775" cy="2771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p:nvPr/>
        </p:nvSpPr>
        <p:spPr>
          <a:xfrm>
            <a:off x="75" y="4796400"/>
            <a:ext cx="9144000" cy="2061900"/>
          </a:xfrm>
          <a:prstGeom prst="rect">
            <a:avLst/>
          </a:prstGeom>
          <a:solidFill>
            <a:srgbClr val="0F54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600" dirty="0">
              <a:solidFill>
                <a:srgbClr val="FFFFFF"/>
              </a:solidFill>
              <a:latin typeface="Verdana"/>
              <a:ea typeface="Verdana"/>
              <a:cs typeface="Verdana"/>
              <a:sym typeface="Verdana"/>
            </a:endParaRPr>
          </a:p>
          <a:p>
            <a:pPr lvl="0" rtl="0">
              <a:spcBef>
                <a:spcPts val="0"/>
              </a:spcBef>
              <a:buNone/>
            </a:pPr>
            <a:r>
              <a:rPr lang="fr-BE" sz="3600" dirty="0">
                <a:solidFill>
                  <a:srgbClr val="FFFFFF"/>
                </a:solidFill>
                <a:latin typeface="Verdana"/>
                <a:ea typeface="Verdana"/>
                <a:cs typeface="Verdana"/>
                <a:sym typeface="Verdana"/>
              </a:rPr>
              <a:t>Part 4: Growth</a:t>
            </a:r>
            <a:br>
              <a:rPr lang="fr-BE" sz="3600" dirty="0">
                <a:solidFill>
                  <a:srgbClr val="FFFFFF"/>
                </a:solidFill>
                <a:latin typeface="Verdana"/>
                <a:ea typeface="Verdana"/>
                <a:cs typeface="Verdana"/>
                <a:sym typeface="Verdana"/>
              </a:rPr>
            </a:br>
            <a:endParaRPr lang="fr-BE" sz="1800" dirty="0">
              <a:solidFill>
                <a:srgbClr val="FFFFFF"/>
              </a:solidFill>
              <a:latin typeface="Verdana"/>
              <a:ea typeface="Verdana"/>
              <a:cs typeface="Verdana"/>
              <a:sym typeface="Verdana"/>
            </a:endParaRPr>
          </a:p>
          <a:p>
            <a:pPr marL="742950" lvl="1" indent="-285750" rtl="0">
              <a:spcBef>
                <a:spcPts val="400"/>
              </a:spcBef>
              <a:buClr>
                <a:srgbClr val="FFFFFF"/>
              </a:buClr>
              <a:buSzPct val="100000"/>
              <a:buFont typeface="Verdana"/>
              <a:buChar char="•"/>
            </a:pPr>
            <a:r>
              <a:rPr lang="fr-BE" sz="2000" dirty="0">
                <a:solidFill>
                  <a:srgbClr val="FFFFFF"/>
                </a:solidFill>
                <a:latin typeface="Verdana"/>
                <a:ea typeface="Verdana"/>
                <a:cs typeface="Verdana"/>
                <a:sym typeface="Verdana"/>
              </a:rPr>
              <a:t>Growth principles</a:t>
            </a:r>
          </a:p>
          <a:p>
            <a:pPr marL="742950" lvl="1" indent="-285750" rtl="0">
              <a:spcBef>
                <a:spcPts val="400"/>
              </a:spcBef>
              <a:buClr>
                <a:srgbClr val="FFFFFF"/>
              </a:buClr>
              <a:buSzPct val="100000"/>
              <a:buFont typeface="Verdana"/>
              <a:buChar char="•"/>
            </a:pPr>
            <a:r>
              <a:rPr lang="fr-BE" sz="2000" dirty="0">
                <a:solidFill>
                  <a:srgbClr val="FFFFFF"/>
                </a:solidFill>
                <a:latin typeface="Verdana"/>
                <a:ea typeface="Verdana"/>
                <a:cs typeface="Verdana"/>
                <a:sym typeface="Verdana"/>
              </a:rPr>
              <a:t>Growth strategies</a:t>
            </a:r>
          </a:p>
          <a:p>
            <a:pPr lvl="0" rtl="0">
              <a:spcBef>
                <a:spcPts val="0"/>
              </a:spcBef>
              <a:buNone/>
            </a:pPr>
            <a:endParaRPr sz="3600" dirty="0">
              <a:solidFill>
                <a:srgbClr val="FFFFFF"/>
              </a:solidFill>
            </a:endParaRPr>
          </a:p>
        </p:txBody>
      </p:sp>
      <p:pic>
        <p:nvPicPr>
          <p:cNvPr id="279" name="Shape 279"/>
          <p:cNvPicPr preferRelativeResize="0"/>
          <p:nvPr/>
        </p:nvPicPr>
        <p:blipFill>
          <a:blip r:embed="rId3">
            <a:alphaModFix/>
          </a:blip>
          <a:stretch>
            <a:fillRect/>
          </a:stretch>
        </p:blipFill>
        <p:spPr>
          <a:xfrm>
            <a:off x="2739900" y="953650"/>
            <a:ext cx="3842751" cy="38427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Growth is</a:t>
            </a:r>
          </a:p>
        </p:txBody>
      </p:sp>
      <p:sp>
        <p:nvSpPr>
          <p:cNvPr id="285" name="Shape 285"/>
          <p:cNvSpPr txBox="1">
            <a:spLocks noGrp="1"/>
          </p:cNvSpPr>
          <p:nvPr>
            <p:ph type="body" idx="1"/>
          </p:nvPr>
        </p:nvSpPr>
        <p:spPr>
          <a:xfrm>
            <a:off x="457200" y="2492375"/>
            <a:ext cx="8229600" cy="352901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Adding members </a:t>
            </a:r>
          </a:p>
          <a:p>
            <a:pPr marL="342900" marR="0" lvl="0" indent="-342900" algn="l" rtl="0">
              <a:spcBef>
                <a:spcPts val="480"/>
              </a:spcBef>
              <a:spcAft>
                <a:spcPts val="0"/>
              </a:spcAft>
              <a:buClr>
                <a:schemeClr val="lt1"/>
              </a:buClr>
              <a:buSzPct val="100000"/>
              <a:buFont typeface="Verdana"/>
              <a:buChar char="•"/>
            </a:pPr>
            <a:r>
              <a:rPr lang="fr-BE" sz="2400" b="1" i="1" u="none" strike="noStrike" cap="none">
                <a:solidFill>
                  <a:srgbClr val="0F5494"/>
                </a:solidFill>
                <a:latin typeface="Verdana"/>
                <a:ea typeface="Verdana"/>
                <a:cs typeface="Verdana"/>
                <a:sym typeface="Verdana"/>
              </a:rPr>
              <a:t>AND</a:t>
            </a:r>
          </a:p>
          <a:p>
            <a:pPr marL="342900" marR="0" lvl="0" indent="-342900" algn="l" rtl="0">
              <a:spcBef>
                <a:spcPts val="48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Getting people involved</a:t>
            </a:r>
          </a:p>
          <a:p>
            <a:pPr marL="342900" marR="0" lvl="0" indent="-342900" algn="l" rtl="0">
              <a:spcBef>
                <a:spcPts val="480"/>
              </a:spcBef>
              <a:spcAft>
                <a:spcPts val="0"/>
              </a:spcAft>
              <a:buClr>
                <a:schemeClr val="lt1"/>
              </a:buClr>
              <a:buSzPct val="1000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It is </a:t>
            </a:r>
            <a:r>
              <a:rPr lang="fr-BE" sz="2400" b="1" i="1" u="none" strike="noStrike" cap="none">
                <a:solidFill>
                  <a:srgbClr val="0F5494"/>
                </a:solidFill>
                <a:latin typeface="Verdana"/>
                <a:ea typeface="Verdana"/>
                <a:cs typeface="Verdana"/>
                <a:sym typeface="Verdana"/>
              </a:rPr>
              <a:t>not</a:t>
            </a:r>
            <a:r>
              <a:rPr lang="fr-BE" sz="2400" b="0" i="1" u="none" strike="noStrike" cap="none">
                <a:solidFill>
                  <a:srgbClr val="0F5494"/>
                </a:solidFill>
                <a:latin typeface="Verdana"/>
                <a:ea typeface="Verdana"/>
                <a:cs typeface="Verdana"/>
                <a:sym typeface="Verdana"/>
              </a:rPr>
              <a:t> abou</a:t>
            </a:r>
            <a:r>
              <a:rPr lang="fr-BE"/>
              <a:t>t </a:t>
            </a:r>
            <a:r>
              <a:rPr lang="fr-BE" sz="2400" b="0" i="1" u="none" strike="noStrike" cap="none">
                <a:solidFill>
                  <a:srgbClr val="0F5494"/>
                </a:solidFill>
                <a:latin typeface="Verdana"/>
                <a:ea typeface="Verdana"/>
                <a:cs typeface="Verdana"/>
                <a:sym typeface="Verdana"/>
              </a:rPr>
              <a:t>adding members just to bump the numbers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Growth strategies</a:t>
            </a:r>
          </a:p>
        </p:txBody>
      </p:sp>
      <p:sp>
        <p:nvSpPr>
          <p:cNvPr id="291" name="Shape 291"/>
          <p:cNvSpPr txBox="1">
            <a:spLocks noGrp="1"/>
          </p:cNvSpPr>
          <p:nvPr>
            <p:ph type="body" idx="1"/>
          </p:nvPr>
        </p:nvSpPr>
        <p:spPr>
          <a:xfrm>
            <a:off x="457200" y="2492375"/>
            <a:ext cx="8229600" cy="352901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1. Targeted</a:t>
            </a:r>
          </a:p>
          <a:p>
            <a:pPr marL="0" marR="0" lvl="0" indent="0" algn="l" rtl="0">
              <a:spcBef>
                <a:spcPts val="480"/>
              </a:spcBef>
              <a:spcAft>
                <a:spcPts val="0"/>
              </a:spcAft>
              <a:buClr>
                <a:schemeClr val="lt1"/>
              </a:buClr>
              <a:buSzPct val="250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2. Peer referral </a:t>
            </a:r>
            <a:br>
              <a:rPr lang="fr-BE" sz="2400" b="0" i="1" u="none" strike="noStrike" cap="none">
                <a:solidFill>
                  <a:srgbClr val="0F5494"/>
                </a:solidFill>
                <a:latin typeface="Verdana"/>
                <a:ea typeface="Verdana"/>
                <a:cs typeface="Verdana"/>
                <a:sym typeface="Verdana"/>
              </a:rPr>
            </a:br>
            <a:endParaRPr lang="fr-BE"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3. PR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251519" y="1124744"/>
            <a:ext cx="33123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Agenda</a:t>
            </a:r>
          </a:p>
        </p:txBody>
      </p:sp>
      <p:sp>
        <p:nvSpPr>
          <p:cNvPr id="109" name="Shape 109"/>
          <p:cNvSpPr txBox="1">
            <a:spLocks noGrp="1"/>
          </p:cNvSpPr>
          <p:nvPr>
            <p:ph type="body" idx="1"/>
          </p:nvPr>
        </p:nvSpPr>
        <p:spPr>
          <a:xfrm>
            <a:off x="2864340" y="2081848"/>
            <a:ext cx="6223800" cy="3456300"/>
          </a:xfrm>
          <a:prstGeom prst="rect">
            <a:avLst/>
          </a:prstGeom>
          <a:noFill/>
          <a:ln>
            <a:noFill/>
          </a:ln>
        </p:spPr>
        <p:txBody>
          <a:bodyPr lIns="91425" tIns="45700" rIns="91425" bIns="45700" anchor="t" anchorCtr="0">
            <a:noAutofit/>
          </a:bodyPr>
          <a:lstStyle/>
          <a:p>
            <a:pPr marL="342900" marR="0" lvl="0" indent="-304800" algn="l" rtl="0">
              <a:lnSpc>
                <a:spcPct val="120000"/>
              </a:lnSpc>
              <a:spcBef>
                <a:spcPts val="0"/>
              </a:spcBef>
              <a:spcAft>
                <a:spcPts val="0"/>
              </a:spcAft>
              <a:buClr>
                <a:schemeClr val="lt1"/>
              </a:buClr>
              <a:buSzPct val="100000"/>
              <a:buFont typeface="Verdana"/>
              <a:buChar char="•"/>
            </a:pPr>
            <a:endParaRPr sz="1800"/>
          </a:p>
          <a:p>
            <a:pPr lvl="0" rtl="0">
              <a:lnSpc>
                <a:spcPct val="120000"/>
              </a:lnSpc>
              <a:spcBef>
                <a:spcPts val="0"/>
              </a:spcBef>
              <a:buClr>
                <a:schemeClr val="lt1"/>
              </a:buClr>
              <a:buSzPct val="100000"/>
              <a:buFont typeface="Verdana"/>
              <a:buChar char="•"/>
            </a:pPr>
            <a:r>
              <a:rPr lang="fr-BE" sz="1800" b="1"/>
              <a:t>13.30-14.15 Community Tactics</a:t>
            </a:r>
          </a:p>
          <a:p>
            <a:pPr marL="342900" marR="0" lvl="0" indent="-304800" algn="l" rtl="0">
              <a:lnSpc>
                <a:spcPct val="120000"/>
              </a:lnSpc>
              <a:spcBef>
                <a:spcPts val="0"/>
              </a:spcBef>
              <a:spcAft>
                <a:spcPts val="0"/>
              </a:spcAft>
              <a:buClr>
                <a:schemeClr val="lt1"/>
              </a:buClr>
              <a:buSzPct val="100000"/>
              <a:buFont typeface="Verdana"/>
              <a:buChar char="•"/>
            </a:pPr>
            <a:r>
              <a:rPr lang="fr-BE" sz="1800"/>
              <a:t>- Content</a:t>
            </a:r>
          </a:p>
          <a:p>
            <a:pPr marL="342900" marR="0" lvl="0" indent="-304800" algn="l" rtl="0">
              <a:lnSpc>
                <a:spcPct val="120000"/>
              </a:lnSpc>
              <a:spcBef>
                <a:spcPts val="0"/>
              </a:spcBef>
              <a:spcAft>
                <a:spcPts val="0"/>
              </a:spcAft>
              <a:buClr>
                <a:schemeClr val="lt1"/>
              </a:buClr>
              <a:buSzPct val="100000"/>
              <a:buFont typeface="Verdana"/>
              <a:buChar char="•"/>
            </a:pPr>
            <a:endParaRPr sz="1800" b="1"/>
          </a:p>
          <a:p>
            <a:pPr marL="342900" marR="0" lvl="0" indent="-304800" algn="l" rtl="0">
              <a:lnSpc>
                <a:spcPct val="120000"/>
              </a:lnSpc>
              <a:spcBef>
                <a:spcPts val="0"/>
              </a:spcBef>
              <a:spcAft>
                <a:spcPts val="0"/>
              </a:spcAft>
              <a:buClr>
                <a:schemeClr val="lt1"/>
              </a:buClr>
              <a:buSzPct val="100000"/>
              <a:buFont typeface="Verdana"/>
              <a:buChar char="•"/>
            </a:pPr>
            <a:r>
              <a:rPr lang="fr-BE" sz="1800" b="1"/>
              <a:t>14.15-15.00 Focus and plan</a:t>
            </a:r>
            <a:r>
              <a:rPr lang="fr-BE" sz="1800"/>
              <a:t/>
            </a:r>
            <a:br>
              <a:rPr lang="fr-BE" sz="1800"/>
            </a:br>
            <a:r>
              <a:rPr lang="fr-BE" sz="1800" b="1"/>
              <a:t/>
            </a:r>
            <a:br>
              <a:rPr lang="fr-BE" sz="1800" b="1"/>
            </a:br>
            <a:r>
              <a:rPr lang="fr-BE" sz="1800" b="1"/>
              <a:t>15.00-15.15 Coffee break</a:t>
            </a:r>
          </a:p>
          <a:p>
            <a:pPr marL="0" marR="0" lvl="0" indent="0" algn="l" rtl="0">
              <a:lnSpc>
                <a:spcPct val="120000"/>
              </a:lnSpc>
              <a:spcBef>
                <a:spcPts val="480"/>
              </a:spcBef>
              <a:spcAft>
                <a:spcPts val="0"/>
              </a:spcAft>
              <a:buNone/>
            </a:pPr>
            <a:endParaRPr sz="1800"/>
          </a:p>
          <a:p>
            <a:pPr marL="342900" marR="0" lvl="0" indent="-304800" algn="l" rtl="0">
              <a:lnSpc>
                <a:spcPct val="120000"/>
              </a:lnSpc>
              <a:spcBef>
                <a:spcPts val="480"/>
              </a:spcBef>
              <a:spcAft>
                <a:spcPts val="0"/>
              </a:spcAft>
              <a:buClr>
                <a:schemeClr val="lt1"/>
              </a:buClr>
              <a:buSzPct val="100000"/>
              <a:buFont typeface="Verdana"/>
              <a:buChar char="•"/>
            </a:pPr>
            <a:r>
              <a:rPr lang="fr-BE" sz="1800" b="1"/>
              <a:t>15.15-15.45 Metrics</a:t>
            </a:r>
          </a:p>
          <a:p>
            <a:pPr marL="0" marR="0" lvl="0" indent="0" algn="l" rtl="0">
              <a:lnSpc>
                <a:spcPct val="120000"/>
              </a:lnSpc>
              <a:spcBef>
                <a:spcPts val="480"/>
              </a:spcBef>
              <a:spcAft>
                <a:spcPts val="0"/>
              </a:spcAft>
              <a:buNone/>
            </a:pPr>
            <a:endParaRPr sz="1800" b="0" i="1" u="none" strike="noStrike" cap="none">
              <a:solidFill>
                <a:srgbClr val="0F5494"/>
              </a:solidFill>
              <a:latin typeface="Verdana"/>
              <a:ea typeface="Verdana"/>
              <a:cs typeface="Verdana"/>
              <a:sym typeface="Verdana"/>
            </a:endParaRPr>
          </a:p>
          <a:p>
            <a:pPr marL="342900" marR="0" lvl="0" indent="-304800" algn="l" rtl="0">
              <a:lnSpc>
                <a:spcPct val="120000"/>
              </a:lnSpc>
              <a:spcBef>
                <a:spcPts val="480"/>
              </a:spcBef>
              <a:spcAft>
                <a:spcPts val="0"/>
              </a:spcAft>
              <a:buClr>
                <a:schemeClr val="lt1"/>
              </a:buClr>
              <a:buSzPct val="100000"/>
              <a:buFont typeface="Verdana"/>
              <a:buChar char="•"/>
            </a:pPr>
            <a:r>
              <a:rPr lang="fr-BE" sz="1800" b="1"/>
              <a:t>15.45-16.00</a:t>
            </a:r>
            <a:r>
              <a:rPr lang="fr-BE" sz="1800" b="1" i="1" u="none" strike="noStrike" cap="none">
                <a:solidFill>
                  <a:srgbClr val="0F5494"/>
                </a:solidFill>
                <a:latin typeface="Verdana"/>
                <a:ea typeface="Verdana"/>
                <a:cs typeface="Verdana"/>
                <a:sym typeface="Verdana"/>
              </a:rPr>
              <a:t> </a:t>
            </a:r>
            <a:r>
              <a:rPr lang="fr-BE" sz="1800" b="1"/>
              <a:t>Way forward</a:t>
            </a:r>
          </a:p>
          <a:p>
            <a:pPr lvl="0" rtl="0">
              <a:lnSpc>
                <a:spcPct val="120000"/>
              </a:lnSpc>
              <a:spcBef>
                <a:spcPts val="0"/>
              </a:spcBef>
              <a:buClr>
                <a:schemeClr val="lt1"/>
              </a:buClr>
              <a:buSzPct val="100000"/>
              <a:buFont typeface="Verdana"/>
              <a:buChar char="•"/>
            </a:pPr>
            <a:endParaRPr sz="1800"/>
          </a:p>
          <a:p>
            <a:pPr marL="0" marR="0" lvl="0" indent="0" algn="l" rtl="0">
              <a:spcBef>
                <a:spcPts val="480"/>
              </a:spcBef>
              <a:spcAft>
                <a:spcPts val="0"/>
              </a:spcAft>
              <a:buClr>
                <a:schemeClr val="lt1"/>
              </a:buClr>
              <a:buSzPct val="250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None/>
            </a:pPr>
            <a:endParaRPr sz="2400" b="0" i="1" u="none" strike="noStrike" cap="none">
              <a:solidFill>
                <a:srgbClr val="0F5494"/>
              </a:solidFill>
              <a:latin typeface="Verdana"/>
              <a:ea typeface="Verdana"/>
              <a:cs typeface="Verdana"/>
              <a:sym typeface="Verdana"/>
            </a:endParaRPr>
          </a:p>
        </p:txBody>
      </p:sp>
      <p:pic>
        <p:nvPicPr>
          <p:cNvPr id="110" name="Shape 110" descr="Screen Shot 2016-03-25 at 14.14.01.png"/>
          <p:cNvPicPr preferRelativeResize="0"/>
          <p:nvPr/>
        </p:nvPicPr>
        <p:blipFill rotWithShape="1">
          <a:blip r:embed="rId3">
            <a:alphaModFix/>
          </a:blip>
          <a:srcRect/>
          <a:stretch/>
        </p:blipFill>
        <p:spPr>
          <a:xfrm>
            <a:off x="395536" y="2857127"/>
            <a:ext cx="2346300" cy="22631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1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Targeted growth -- </a:t>
            </a:r>
            <a:r>
              <a:rPr lang="fr-BE"/>
              <a:t>tip</a:t>
            </a:r>
            <a:r>
              <a:rPr lang="fr-BE" sz="3000" b="1" i="0" u="none" strike="noStrike" cap="none">
                <a:solidFill>
                  <a:srgbClr val="0F5494"/>
                </a:solidFill>
                <a:latin typeface="Verdana"/>
                <a:ea typeface="Verdana"/>
                <a:cs typeface="Verdana"/>
                <a:sym typeface="Verdana"/>
              </a:rPr>
              <a:t>s </a:t>
            </a:r>
            <a:r>
              <a:rPr lang="fr-BE"/>
              <a:t>(1)</a:t>
            </a:r>
          </a:p>
        </p:txBody>
      </p:sp>
      <p:sp>
        <p:nvSpPr>
          <p:cNvPr id="297" name="Shape 297"/>
          <p:cNvSpPr txBox="1">
            <a:spLocks noGrp="1"/>
          </p:cNvSpPr>
          <p:nvPr>
            <p:ph type="body" idx="1"/>
          </p:nvPr>
        </p:nvSpPr>
        <p:spPr>
          <a:xfrm>
            <a:off x="457200" y="2416175"/>
            <a:ext cx="8229600" cy="3528900"/>
          </a:xfrm>
          <a:prstGeom prst="rect">
            <a:avLst/>
          </a:prstGeom>
          <a:noFill/>
          <a:ln>
            <a:noFill/>
          </a:ln>
        </p:spPr>
        <p:txBody>
          <a:bodyPr lIns="91425" tIns="45700" rIns="91425" bIns="45700" anchor="t" anchorCtr="0">
            <a:noAutofit/>
          </a:bodyPr>
          <a:lstStyle/>
          <a:p>
            <a:pPr marL="0" marR="0" lvl="0" indent="0" algn="l" rtl="0">
              <a:spcBef>
                <a:spcPts val="480"/>
              </a:spcBef>
              <a:spcAft>
                <a:spcPts val="0"/>
              </a:spcAft>
              <a:buNone/>
            </a:pPr>
            <a:r>
              <a:rPr lang="fr-BE" b="1"/>
              <a:t>Tip</a:t>
            </a:r>
            <a:r>
              <a:rPr lang="fr-BE" sz="2400" b="0" i="1" u="none" strike="noStrike" cap="none">
                <a:solidFill>
                  <a:srgbClr val="0F5494"/>
                </a:solidFill>
                <a:latin typeface="Verdana"/>
                <a:ea typeface="Verdana"/>
                <a:cs typeface="Verdana"/>
                <a:sym typeface="Verdana"/>
              </a:rPr>
              <a:t>: Identify </a:t>
            </a:r>
            <a:r>
              <a:rPr lang="fr-BE"/>
              <a:t>your core CoP members and build relationship. </a:t>
            </a:r>
            <a:br>
              <a:rPr lang="fr-BE"/>
            </a:br>
            <a:endParaRPr lang="fr-BE"/>
          </a:p>
          <a:p>
            <a:pPr marL="0" marR="0" lvl="0" indent="0" algn="l" rtl="0">
              <a:spcBef>
                <a:spcPts val="480"/>
              </a:spcBef>
              <a:spcAft>
                <a:spcPts val="0"/>
              </a:spcAft>
              <a:buNone/>
            </a:pPr>
            <a:r>
              <a:rPr lang="fr-BE"/>
              <a:t>Candidates:</a:t>
            </a:r>
          </a:p>
          <a:p>
            <a:pPr marL="742950" marR="0" lvl="1" indent="-285750" algn="l" rtl="0">
              <a:spcBef>
                <a:spcPts val="400"/>
              </a:spcBef>
              <a:spcAft>
                <a:spcPts val="0"/>
              </a:spcAft>
              <a:buClr>
                <a:srgbClr val="009FBA"/>
              </a:buClr>
              <a:buSzPct val="100000"/>
              <a:buFont typeface="Verdana"/>
              <a:buChar char="•"/>
            </a:pPr>
            <a:r>
              <a:rPr lang="fr-BE"/>
              <a:t>EUDs: check focal EUD points. Anticipate moves.</a:t>
            </a:r>
            <a:br>
              <a:rPr lang="fr-BE"/>
            </a:br>
            <a:r>
              <a:rPr lang="fr-BE" b="0" i="1"/>
              <a:t>Example: Water and Sanitation group checks every 6 months its EUD contacts</a:t>
            </a:r>
          </a:p>
          <a:p>
            <a:pPr marL="742950" marR="0" lvl="1" indent="-285750" algn="l" rtl="0">
              <a:spcBef>
                <a:spcPts val="400"/>
              </a:spcBef>
              <a:spcAft>
                <a:spcPts val="0"/>
              </a:spcAft>
              <a:buClr>
                <a:srgbClr val="009FBA"/>
              </a:buClr>
              <a:buSzPct val="100000"/>
              <a:buFont typeface="Verdana"/>
              <a:buChar char="•"/>
            </a:pPr>
            <a:r>
              <a:rPr lang="fr-BE"/>
              <a:t>Topic experts (internal or external)</a:t>
            </a:r>
            <a:br>
              <a:rPr lang="fr-BE"/>
            </a:br>
            <a:r>
              <a:rPr lang="fr-BE" b="0" i="1"/>
              <a:t>Example: when going public, IESF group identified key experts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1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Targeted growth -- </a:t>
            </a:r>
            <a:r>
              <a:rPr lang="fr-BE"/>
              <a:t>tip</a:t>
            </a:r>
            <a:r>
              <a:rPr lang="fr-BE" sz="3000" b="1" i="0" u="none" strike="noStrike" cap="none">
                <a:solidFill>
                  <a:srgbClr val="0F5494"/>
                </a:solidFill>
                <a:latin typeface="Verdana"/>
                <a:ea typeface="Verdana"/>
                <a:cs typeface="Verdana"/>
                <a:sym typeface="Verdana"/>
              </a:rPr>
              <a:t>s (</a:t>
            </a:r>
            <a:r>
              <a:rPr lang="fr-BE"/>
              <a:t>2</a:t>
            </a:r>
            <a:r>
              <a:rPr lang="fr-BE" sz="3000" b="1" i="0" u="none" strike="noStrike" cap="none">
                <a:solidFill>
                  <a:srgbClr val="0F5494"/>
                </a:solidFill>
                <a:latin typeface="Verdana"/>
                <a:ea typeface="Verdana"/>
                <a:cs typeface="Verdana"/>
                <a:sym typeface="Verdana"/>
              </a:rPr>
              <a:t>)</a:t>
            </a:r>
          </a:p>
        </p:txBody>
      </p:sp>
      <p:sp>
        <p:nvSpPr>
          <p:cNvPr id="303" name="Shape 303"/>
          <p:cNvSpPr txBox="1">
            <a:spLocks noGrp="1"/>
          </p:cNvSpPr>
          <p:nvPr>
            <p:ph type="body" idx="1"/>
          </p:nvPr>
        </p:nvSpPr>
        <p:spPr>
          <a:xfrm>
            <a:off x="457200" y="2044700"/>
            <a:ext cx="8229600" cy="4032300"/>
          </a:xfrm>
          <a:prstGeom prst="rect">
            <a:avLst/>
          </a:prstGeom>
          <a:noFill/>
          <a:ln>
            <a:noFill/>
          </a:ln>
        </p:spPr>
        <p:txBody>
          <a:bodyPr lIns="91425" tIns="45700" rIns="91425" bIns="45700" anchor="t" anchorCtr="0">
            <a:noAutofit/>
          </a:bodyPr>
          <a:lstStyle/>
          <a:p>
            <a:pPr marL="342900" marR="0" lvl="0" indent="-342900" algn="l" rtl="0">
              <a:spcBef>
                <a:spcPts val="480"/>
              </a:spcBef>
              <a:spcAft>
                <a:spcPts val="0"/>
              </a:spcAft>
              <a:buClr>
                <a:schemeClr val="lt1"/>
              </a:buClr>
              <a:buSzPct val="400000"/>
              <a:buFont typeface="Verdana"/>
              <a:buChar char="•"/>
            </a:pPr>
            <a:r>
              <a:rPr lang="fr-BE" sz="600" dirty="0"/>
              <a:t/>
            </a:r>
            <a:br>
              <a:rPr lang="fr-BE" sz="600" dirty="0"/>
            </a:br>
            <a:r>
              <a:rPr lang="fr-BE" sz="600" dirty="0" smtClean="0"/>
              <a:t/>
            </a:r>
            <a:br>
              <a:rPr lang="fr-BE" sz="600" dirty="0" smtClean="0"/>
            </a:br>
            <a:r>
              <a:rPr lang="fr-BE" sz="600" dirty="0" smtClean="0"/>
              <a:t/>
            </a:r>
            <a:br>
              <a:rPr lang="fr-BE" sz="600" dirty="0" smtClean="0"/>
            </a:br>
            <a:r>
              <a:rPr lang="fr-BE" b="1" dirty="0" smtClean="0"/>
              <a:t>Tip</a:t>
            </a:r>
            <a:r>
              <a:rPr lang="fr-BE" dirty="0"/>
              <a:t>: include C4d group link and purpose in the signature.</a:t>
            </a:r>
            <a:br>
              <a:rPr lang="fr-BE" dirty="0"/>
            </a:br>
            <a:r>
              <a:rPr lang="fr-BE" dirty="0"/>
              <a:t>Example: Water and sanitation group</a:t>
            </a:r>
          </a:p>
          <a:p>
            <a:pPr marL="342900" marR="0" lvl="0" indent="-342900" algn="l" rtl="0">
              <a:spcBef>
                <a:spcPts val="480"/>
              </a:spcBef>
              <a:spcAft>
                <a:spcPts val="0"/>
              </a:spcAft>
              <a:buClr>
                <a:schemeClr val="lt1"/>
              </a:buClr>
              <a:buSzPct val="100000"/>
              <a:buFont typeface="Verdana"/>
              <a:buChar char="•"/>
            </a:pPr>
            <a:r>
              <a:rPr lang="fr-BE" dirty="0"/>
              <a:t/>
            </a:r>
            <a:br>
              <a:rPr lang="fr-BE" dirty="0"/>
            </a:br>
            <a:r>
              <a:rPr lang="fr-BE" b="1" dirty="0"/>
              <a:t>Tip</a:t>
            </a:r>
            <a:r>
              <a:rPr lang="fr-BE" dirty="0"/>
              <a:t>: streamline all info sharing via C4d. </a:t>
            </a:r>
            <a:br>
              <a:rPr lang="fr-BE" dirty="0"/>
            </a:br>
            <a:r>
              <a:rPr lang="fr-BE" dirty="0"/>
              <a:t>Example: Water and sanitation group</a:t>
            </a:r>
          </a:p>
          <a:p>
            <a:pPr marL="342900" marR="0" lvl="0" indent="-342900" algn="l" rtl="0">
              <a:spcBef>
                <a:spcPts val="480"/>
              </a:spcBef>
              <a:spcAft>
                <a:spcPts val="0"/>
              </a:spcAft>
              <a:buClr>
                <a:schemeClr val="lt1"/>
              </a:buClr>
              <a:buSzPct val="100000"/>
              <a:buFont typeface="Verdana"/>
              <a:buChar char="•"/>
            </a:pPr>
            <a:endParaRPr b="1" dirty="0"/>
          </a:p>
          <a:p>
            <a:pPr marL="342900" marR="0" lvl="0" indent="-342900" algn="l" rtl="0">
              <a:spcBef>
                <a:spcPts val="480"/>
              </a:spcBef>
              <a:spcAft>
                <a:spcPts val="0"/>
              </a:spcAft>
              <a:buClr>
                <a:schemeClr val="lt1"/>
              </a:buClr>
              <a:buSzPct val="100000"/>
              <a:buFont typeface="Verdana"/>
              <a:buChar char="•"/>
            </a:pPr>
            <a:r>
              <a:rPr lang="fr-BE" b="1" dirty="0"/>
              <a:t>Tip</a:t>
            </a:r>
            <a:r>
              <a:rPr lang="fr-BE" sz="2400" b="1" i="1" u="none" strike="noStrike" cap="none" dirty="0">
                <a:solidFill>
                  <a:srgbClr val="0F5494"/>
                </a:solidFill>
                <a:latin typeface="Verdana"/>
                <a:ea typeface="Verdana"/>
                <a:cs typeface="Verdana"/>
                <a:sym typeface="Verdana"/>
              </a:rPr>
              <a:t>:</a:t>
            </a:r>
            <a:r>
              <a:rPr lang="fr-BE" sz="2400" b="0" i="1" u="none" strike="noStrike" cap="none" dirty="0">
                <a:solidFill>
                  <a:srgbClr val="0F5494"/>
                </a:solidFill>
                <a:latin typeface="Verdana"/>
                <a:ea typeface="Verdana"/>
                <a:cs typeface="Verdana"/>
                <a:sym typeface="Verdana"/>
              </a:rPr>
              <a:t> extra mail when they join</a:t>
            </a:r>
            <a:r>
              <a:rPr lang="fr-BE" dirty="0"/>
              <a:t>.</a:t>
            </a:r>
          </a:p>
          <a:p>
            <a:pPr marL="342900" marR="0" lvl="0" indent="-342900" algn="l" rtl="0">
              <a:spcBef>
                <a:spcPts val="480"/>
              </a:spcBef>
              <a:spcAft>
                <a:spcPts val="0"/>
              </a:spcAft>
              <a:buClr>
                <a:schemeClr val="lt1"/>
              </a:buClr>
              <a:buSzPct val="100000"/>
              <a:buFont typeface="Verdana"/>
              <a:buChar char="•"/>
            </a:pPr>
            <a:r>
              <a:rPr lang="fr-BE" dirty="0"/>
              <a:t>Example: KM correspondent welcome mail.</a:t>
            </a:r>
          </a:p>
          <a:p>
            <a:pPr marL="342900" marR="0" lvl="0" indent="-342900" algn="l" rtl="0">
              <a:spcBef>
                <a:spcPts val="480"/>
              </a:spcBef>
              <a:spcAft>
                <a:spcPts val="0"/>
              </a:spcAft>
              <a:buClr>
                <a:schemeClr val="lt1"/>
              </a:buClr>
              <a:buSzPct val="240000"/>
              <a:buFont typeface="Verdana"/>
              <a:buChar char="•"/>
            </a:pPr>
            <a:r>
              <a:rPr lang="fr-BE" sz="1000" dirty="0"/>
              <a:t/>
            </a:r>
            <a:br>
              <a:rPr lang="fr-BE" sz="1000" dirty="0"/>
            </a:br>
            <a:endParaRPr lang="fr-BE" sz="1000" dirty="0"/>
          </a:p>
          <a:p>
            <a:pPr marL="342900" marR="0" lvl="0" indent="-342900" algn="l" rtl="0">
              <a:spcBef>
                <a:spcPts val="480"/>
              </a:spcBef>
              <a:spcAft>
                <a:spcPts val="0"/>
              </a:spcAft>
              <a:buClr>
                <a:schemeClr val="lt1"/>
              </a:buClr>
              <a:buSzPct val="100000"/>
              <a:buFont typeface="Verdana"/>
              <a:buNone/>
            </a:pPr>
            <a:endParaRPr sz="2400" b="0" i="1" u="none" strike="noStrike" cap="none" dirty="0">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None/>
            </a:pPr>
            <a:endParaRPr sz="2400" b="0" i="1" u="none" strike="noStrike" cap="none" dirty="0">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None/>
            </a:pPr>
            <a:endParaRPr sz="2400" b="0" i="1" u="none" strike="noStrike" cap="none" dirty="0">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None/>
            </a:pPr>
            <a:endParaRPr sz="2400" b="0" i="1" u="none" strike="noStrike" cap="none" dirty="0">
              <a:solidFill>
                <a:srgbClr val="0F5494"/>
              </a:solidFill>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395287" y="1268412"/>
            <a:ext cx="8229600" cy="936599"/>
          </a:xfrm>
          <a:prstGeom prst="rect">
            <a:avLst/>
          </a:prstGeom>
          <a:noFill/>
          <a:ln>
            <a:noFill/>
          </a:ln>
        </p:spPr>
        <p:txBody>
          <a:bodyPr lIns="91425" tIns="45700" rIns="91425" bIns="45700" anchor="ctr" anchorCtr="0">
            <a:noAutofit/>
          </a:bodyPr>
          <a:lstStyle/>
          <a:p>
            <a:pPr marL="358775" marR="0" lvl="0" indent="-31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Peer referral and PR -- tips</a:t>
            </a:r>
          </a:p>
        </p:txBody>
      </p:sp>
      <p:sp>
        <p:nvSpPr>
          <p:cNvPr id="309" name="Shape 309"/>
          <p:cNvSpPr txBox="1">
            <a:spLocks noGrp="1"/>
          </p:cNvSpPr>
          <p:nvPr>
            <p:ph type="body" idx="1"/>
          </p:nvPr>
        </p:nvSpPr>
        <p:spPr>
          <a:xfrm>
            <a:off x="468312" y="2586038"/>
            <a:ext cx="8229600" cy="3528900"/>
          </a:xfrm>
          <a:prstGeom prst="rect">
            <a:avLst/>
          </a:prstGeom>
          <a:noFill/>
          <a:ln>
            <a:noFill/>
          </a:ln>
        </p:spPr>
        <p:txBody>
          <a:bodyPr lIns="91425" tIns="45700" rIns="91425" bIns="45700" anchor="t" anchorCtr="0">
            <a:noAutofit/>
          </a:bodyPr>
          <a:lstStyle/>
          <a:p>
            <a:pPr lvl="0" rtl="0">
              <a:spcBef>
                <a:spcPts val="400"/>
              </a:spcBef>
              <a:buClr>
                <a:schemeClr val="lt1"/>
              </a:buClr>
              <a:buSzPct val="100000"/>
              <a:buFont typeface="Verdana"/>
              <a:buChar char="•"/>
            </a:pPr>
            <a:r>
              <a:rPr lang="fr-BE" b="1"/>
              <a:t>Tip</a:t>
            </a:r>
            <a:r>
              <a:rPr lang="fr-BE"/>
              <a:t>: ask core members to identify and invite people</a:t>
            </a:r>
          </a:p>
          <a:p>
            <a:pPr lvl="0" rtl="0">
              <a:spcBef>
                <a:spcPts val="400"/>
              </a:spcBef>
              <a:buClr>
                <a:schemeClr val="lt1"/>
              </a:buClr>
              <a:buSzPct val="100000"/>
              <a:buFont typeface="Verdana"/>
              <a:buChar char="•"/>
            </a:pPr>
            <a:endParaRPr/>
          </a:p>
          <a:p>
            <a:pPr lvl="0" rtl="0">
              <a:spcBef>
                <a:spcPts val="400"/>
              </a:spcBef>
              <a:buClr>
                <a:schemeClr val="lt1"/>
              </a:buClr>
              <a:buSzPct val="100000"/>
              <a:buFont typeface="Verdana"/>
              <a:buChar char="•"/>
            </a:pPr>
            <a:r>
              <a:rPr lang="fr-BE" b="1"/>
              <a:t>Tip</a:t>
            </a:r>
            <a:r>
              <a:rPr lang="fr-BE"/>
              <a:t>: profile group champions and “VIPs” (posting video interview)</a:t>
            </a:r>
          </a:p>
          <a:p>
            <a:pPr lvl="0" rtl="0">
              <a:spcBef>
                <a:spcPts val="400"/>
              </a:spcBef>
              <a:buClr>
                <a:schemeClr val="lt1"/>
              </a:buClr>
              <a:buSzPct val="100000"/>
              <a:buFont typeface="Verdana"/>
              <a:buChar char="•"/>
            </a:pPr>
            <a:endParaRPr/>
          </a:p>
          <a:p>
            <a:pPr lvl="0" indent="-25400" rtl="0">
              <a:spcBef>
                <a:spcPts val="400"/>
              </a:spcBef>
              <a:buSzPct val="100000"/>
            </a:pPr>
            <a:r>
              <a:rPr lang="fr-BE" b="1"/>
              <a:t>Tip</a:t>
            </a:r>
            <a:r>
              <a:rPr lang="fr-BE"/>
              <a:t>: communication campaigns on DEVCO channels, Capacity4dev and social media.</a:t>
            </a:r>
          </a:p>
          <a:p>
            <a:pPr marL="342900" marR="0" lvl="0" indent="-342900" algn="l" rtl="0">
              <a:spcBef>
                <a:spcPts val="0"/>
              </a:spcBef>
              <a:spcAft>
                <a:spcPts val="0"/>
              </a:spcAft>
              <a:buClr>
                <a:schemeClr val="lt1"/>
              </a:buClr>
              <a:buSzPct val="100000"/>
              <a:buFont typeface="Verdana"/>
              <a:buChar char="•"/>
            </a:pPr>
            <a:endParaRPr/>
          </a:p>
          <a:p>
            <a:pPr marL="342900" marR="0" lvl="0" indent="-342900" algn="l" rtl="0">
              <a:spcBef>
                <a:spcPts val="400"/>
              </a:spcBef>
              <a:spcAft>
                <a:spcPts val="0"/>
              </a:spcAft>
              <a:buClr>
                <a:schemeClr val="lt1"/>
              </a:buClr>
              <a:buSzPct val="83333"/>
              <a:buFont typeface="Verdana"/>
              <a:buChar char="•"/>
            </a:pPr>
            <a:endParaRPr/>
          </a:p>
        </p:txBody>
      </p:sp>
      <p:sp>
        <p:nvSpPr>
          <p:cNvPr id="310" name="Shape 310"/>
          <p:cNvSpPr txBox="1"/>
          <p:nvPr/>
        </p:nvSpPr>
        <p:spPr>
          <a:xfrm>
            <a:off x="6287125" y="6165974"/>
            <a:ext cx="1725000" cy="308700"/>
          </a:xfrm>
          <a:prstGeom prst="rect">
            <a:avLst/>
          </a:prstGeom>
          <a:noFill/>
          <a:ln>
            <a:noFill/>
          </a:ln>
        </p:spPr>
        <p:txBody>
          <a:bodyPr lIns="91425" tIns="91425" rIns="91425" bIns="91425" anchor="t" anchorCtr="0">
            <a:noAutofit/>
          </a:bodyPr>
          <a:lstStyle/>
          <a:p>
            <a:pPr lvl="0" rtl="0">
              <a:spcBef>
                <a:spcPts val="0"/>
              </a:spcBef>
              <a:buNone/>
            </a:pPr>
            <a:r>
              <a:rPr lang="fr-BE" sz="800" u="sng">
                <a:solidFill>
                  <a:srgbClr val="FFFFFF"/>
                </a:solidFill>
                <a:hlinkClick r:id="rId3"/>
              </a:rPr>
              <a:t>EEAS</a:t>
            </a:r>
            <a:r>
              <a:rPr lang="fr-BE" sz="800">
                <a:solidFill>
                  <a:srgbClr val="FFFFFF"/>
                </a:solidFill>
              </a:rPr>
              <a:t> (CC BY-NC-ND 2.0)</a:t>
            </a:r>
          </a:p>
          <a:p>
            <a:pPr lvl="0" rtl="0">
              <a:spcBef>
                <a:spcPts val="0"/>
              </a:spcBef>
              <a:buNone/>
            </a:pPr>
            <a:endParaRPr sz="800">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1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Growth – exercise</a:t>
            </a:r>
          </a:p>
        </p:txBody>
      </p:sp>
      <p:sp>
        <p:nvSpPr>
          <p:cNvPr id="316" name="Shape 316"/>
          <p:cNvSpPr txBox="1">
            <a:spLocks noGrp="1"/>
          </p:cNvSpPr>
          <p:nvPr>
            <p:ph type="body" idx="1"/>
          </p:nvPr>
        </p:nvSpPr>
        <p:spPr>
          <a:xfrm>
            <a:off x="4025049" y="2720975"/>
            <a:ext cx="4662000" cy="3528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33333"/>
              <a:buFont typeface="Verdana"/>
              <a:buNone/>
            </a:pPr>
            <a:endParaRPr sz="18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Community management plan</a:t>
            </a:r>
          </a:p>
        </p:txBody>
      </p:sp>
      <p:pic>
        <p:nvPicPr>
          <p:cNvPr id="317" name="Shape 317"/>
          <p:cNvPicPr preferRelativeResize="0"/>
          <p:nvPr/>
        </p:nvPicPr>
        <p:blipFill>
          <a:blip r:embed="rId3">
            <a:alphaModFix/>
          </a:blip>
          <a:stretch>
            <a:fillRect/>
          </a:stretch>
        </p:blipFill>
        <p:spPr>
          <a:xfrm>
            <a:off x="727400" y="3027425"/>
            <a:ext cx="2771775" cy="27717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p:nvPr/>
        </p:nvSpPr>
        <p:spPr>
          <a:xfrm>
            <a:off x="75" y="4796400"/>
            <a:ext cx="9144000" cy="2061900"/>
          </a:xfrm>
          <a:prstGeom prst="rect">
            <a:avLst/>
          </a:prstGeom>
          <a:solidFill>
            <a:srgbClr val="0F54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600" dirty="0">
              <a:solidFill>
                <a:srgbClr val="FFFFFF"/>
              </a:solidFill>
              <a:latin typeface="Verdana"/>
              <a:ea typeface="Verdana"/>
              <a:cs typeface="Verdana"/>
              <a:sym typeface="Verdana"/>
            </a:endParaRPr>
          </a:p>
          <a:p>
            <a:pPr lvl="0" rtl="0">
              <a:spcBef>
                <a:spcPts val="0"/>
              </a:spcBef>
              <a:buNone/>
            </a:pPr>
            <a:r>
              <a:rPr lang="fr-BE" sz="3600" dirty="0">
                <a:solidFill>
                  <a:srgbClr val="FFFFFF"/>
                </a:solidFill>
                <a:latin typeface="Verdana"/>
                <a:ea typeface="Verdana"/>
                <a:cs typeface="Verdana"/>
                <a:sym typeface="Verdana"/>
              </a:rPr>
              <a:t>Part 5: Facilitation</a:t>
            </a:r>
            <a:br>
              <a:rPr lang="fr-BE" sz="3600" dirty="0">
                <a:solidFill>
                  <a:srgbClr val="FFFFFF"/>
                </a:solidFill>
                <a:latin typeface="Verdana"/>
                <a:ea typeface="Verdana"/>
                <a:cs typeface="Verdana"/>
                <a:sym typeface="Verdana"/>
              </a:rPr>
            </a:br>
            <a:endParaRPr lang="fr-BE" sz="1800" dirty="0">
              <a:solidFill>
                <a:srgbClr val="FFFFFF"/>
              </a:solidFill>
              <a:latin typeface="Verdana"/>
              <a:ea typeface="Verdana"/>
              <a:cs typeface="Verdana"/>
              <a:sym typeface="Verdana"/>
            </a:endParaRPr>
          </a:p>
          <a:p>
            <a:pPr marL="742950" lvl="1" indent="-285750" rtl="0">
              <a:spcBef>
                <a:spcPts val="400"/>
              </a:spcBef>
              <a:buClr>
                <a:srgbClr val="FFFFFF"/>
              </a:buClr>
              <a:buSzPct val="100000"/>
              <a:buFont typeface="Verdana"/>
              <a:buChar char="•"/>
            </a:pPr>
            <a:r>
              <a:rPr lang="fr-BE" sz="2000" dirty="0">
                <a:solidFill>
                  <a:srgbClr val="FFFFFF"/>
                </a:solidFill>
                <a:latin typeface="Verdana"/>
                <a:ea typeface="Verdana"/>
                <a:cs typeface="Verdana"/>
                <a:sym typeface="Verdana"/>
              </a:rPr>
              <a:t>Facilitation functions</a:t>
            </a:r>
          </a:p>
          <a:p>
            <a:pPr marL="742950" lvl="1" indent="-285750" rtl="0">
              <a:spcBef>
                <a:spcPts val="400"/>
              </a:spcBef>
              <a:buClr>
                <a:srgbClr val="FFFFFF"/>
              </a:buClr>
              <a:buSzPct val="100000"/>
              <a:buFont typeface="Verdana"/>
              <a:buChar char="•"/>
            </a:pPr>
            <a:r>
              <a:rPr lang="fr-BE" sz="2000" dirty="0">
                <a:solidFill>
                  <a:srgbClr val="FFFFFF"/>
                </a:solidFill>
                <a:latin typeface="Verdana"/>
                <a:ea typeface="Verdana"/>
                <a:cs typeface="Verdana"/>
                <a:sym typeface="Verdana"/>
              </a:rPr>
              <a:t>Facilitation strategies</a:t>
            </a:r>
          </a:p>
          <a:p>
            <a:pPr lvl="0" rtl="0">
              <a:spcBef>
                <a:spcPts val="0"/>
              </a:spcBef>
              <a:buNone/>
            </a:pPr>
            <a:endParaRPr sz="3600" dirty="0">
              <a:solidFill>
                <a:srgbClr val="FFFFFF"/>
              </a:solidFill>
            </a:endParaRPr>
          </a:p>
        </p:txBody>
      </p:sp>
      <p:pic>
        <p:nvPicPr>
          <p:cNvPr id="323" name="Shape 323"/>
          <p:cNvPicPr preferRelativeResize="0"/>
          <p:nvPr/>
        </p:nvPicPr>
        <p:blipFill>
          <a:blip r:embed="rId3">
            <a:alphaModFix/>
          </a:blip>
          <a:stretch>
            <a:fillRect/>
          </a:stretch>
        </p:blipFill>
        <p:spPr>
          <a:xfrm>
            <a:off x="0" y="1684150"/>
            <a:ext cx="9144000" cy="2309800"/>
          </a:xfrm>
          <a:prstGeom prst="rect">
            <a:avLst/>
          </a:prstGeom>
          <a:noFill/>
          <a:ln>
            <a:noFill/>
          </a:ln>
        </p:spPr>
      </p:pic>
      <p:sp>
        <p:nvSpPr>
          <p:cNvPr id="324" name="Shape 324"/>
          <p:cNvSpPr txBox="1"/>
          <p:nvPr/>
        </p:nvSpPr>
        <p:spPr>
          <a:xfrm>
            <a:off x="-76125" y="3735050"/>
            <a:ext cx="2454300" cy="335100"/>
          </a:xfrm>
          <a:prstGeom prst="rect">
            <a:avLst/>
          </a:prstGeom>
          <a:noFill/>
          <a:ln>
            <a:noFill/>
          </a:ln>
        </p:spPr>
        <p:txBody>
          <a:bodyPr lIns="91425" tIns="91425" rIns="91425" bIns="91425" anchor="t" anchorCtr="0">
            <a:noAutofit/>
          </a:bodyPr>
          <a:lstStyle/>
          <a:p>
            <a:pPr lvl="0" rtl="0">
              <a:spcBef>
                <a:spcPts val="0"/>
              </a:spcBef>
              <a:buClr>
                <a:schemeClr val="dk1"/>
              </a:buClr>
              <a:buSzPct val="137500"/>
              <a:buFont typeface="Arial"/>
              <a:buNone/>
            </a:pPr>
            <a:r>
              <a:rPr lang="fr-BE" sz="800" u="sng">
                <a:solidFill>
                  <a:srgbClr val="FFFFFF"/>
                </a:solidFill>
                <a:hlinkClick r:id="rId4"/>
              </a:rPr>
              <a:t>Peter Durand </a:t>
            </a:r>
            <a:r>
              <a:rPr lang="fr-BE" sz="800">
                <a:solidFill>
                  <a:srgbClr val="FFFFFF"/>
                </a:solidFill>
              </a:rPr>
              <a:t>CC BY-NC-ND 2.0</a:t>
            </a:r>
          </a:p>
          <a:p>
            <a:pPr lvl="0">
              <a:spcBef>
                <a:spcPts val="0"/>
              </a:spcBef>
              <a:buNone/>
            </a:pPr>
            <a:endParaRPr>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Why facilitation?</a:t>
            </a:r>
          </a:p>
        </p:txBody>
      </p:sp>
      <p:sp>
        <p:nvSpPr>
          <p:cNvPr id="330" name="Shape 330"/>
          <p:cNvSpPr txBox="1">
            <a:spLocks noGrp="1"/>
          </p:cNvSpPr>
          <p:nvPr>
            <p:ph type="body" idx="1"/>
          </p:nvPr>
        </p:nvSpPr>
        <p:spPr>
          <a:xfrm>
            <a:off x="457200" y="2492375"/>
            <a:ext cx="8229600" cy="352901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Online spaces do not guarantee people will contribute or collaborate.</a:t>
            </a:r>
          </a:p>
          <a:p>
            <a:pPr marL="342900" marR="0" lvl="0" indent="-342900" algn="l" rtl="0">
              <a:spcBef>
                <a:spcPts val="480"/>
              </a:spcBef>
              <a:spcAft>
                <a:spcPts val="0"/>
              </a:spcAft>
              <a:buClr>
                <a:schemeClr val="lt1"/>
              </a:buClr>
              <a:buSzPct val="1000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Facilitation adds</a:t>
            </a:r>
          </a:p>
          <a:p>
            <a:pPr marL="742950" marR="0" lvl="1" indent="-285750" algn="l" rtl="0">
              <a:spcBef>
                <a:spcPts val="400"/>
              </a:spcBef>
              <a:spcAft>
                <a:spcPts val="0"/>
              </a:spcAft>
              <a:buClr>
                <a:srgbClr val="009FBA"/>
              </a:buClr>
              <a:buSzPct val="100000"/>
              <a:buFont typeface="Verdana"/>
              <a:buChar char="•"/>
            </a:pPr>
            <a:r>
              <a:rPr lang="fr-BE" sz="2000" b="1" i="0" u="none" strike="noStrike" cap="none">
                <a:solidFill>
                  <a:srgbClr val="0F5494"/>
                </a:solidFill>
                <a:latin typeface="Verdana"/>
                <a:ea typeface="Verdana"/>
                <a:cs typeface="Verdana"/>
                <a:sym typeface="Verdana"/>
              </a:rPr>
              <a:t>Structure</a:t>
            </a:r>
          </a:p>
          <a:p>
            <a:pPr marL="742950" marR="0" lvl="1" indent="-285750" algn="l" rtl="0">
              <a:spcBef>
                <a:spcPts val="400"/>
              </a:spcBef>
              <a:spcAft>
                <a:spcPts val="0"/>
              </a:spcAft>
              <a:buClr>
                <a:srgbClr val="009FBA"/>
              </a:buClr>
              <a:buSzPct val="100000"/>
              <a:buFont typeface="Verdana"/>
              <a:buChar char="•"/>
            </a:pPr>
            <a:r>
              <a:rPr lang="fr-BE" sz="2000" b="1" i="0" u="none" strike="noStrike" cap="none">
                <a:solidFill>
                  <a:srgbClr val="0F5494"/>
                </a:solidFill>
                <a:latin typeface="Verdana"/>
                <a:ea typeface="Verdana"/>
                <a:cs typeface="Verdana"/>
                <a:sym typeface="Verdana"/>
              </a:rPr>
              <a:t>Process 	</a:t>
            </a:r>
          </a:p>
          <a:p>
            <a:pPr marL="742950" marR="0" lvl="1" indent="-285750" algn="l" rtl="0">
              <a:spcBef>
                <a:spcPts val="400"/>
              </a:spcBef>
              <a:spcAft>
                <a:spcPts val="0"/>
              </a:spcAft>
              <a:buClr>
                <a:srgbClr val="009FBA"/>
              </a:buClr>
              <a:buSzPct val="100000"/>
              <a:buFont typeface="Verdana"/>
              <a:buChar char="•"/>
            </a:pPr>
            <a:r>
              <a:rPr lang="fr-BE" sz="2000" b="1" i="0" u="none" strike="noStrike" cap="none">
                <a:solidFill>
                  <a:srgbClr val="0F5494"/>
                </a:solidFill>
                <a:latin typeface="Verdana"/>
                <a:ea typeface="Verdana"/>
                <a:cs typeface="Verdana"/>
                <a:sym typeface="Verdana"/>
              </a:rPr>
              <a:t>Community dynamics</a:t>
            </a:r>
          </a:p>
          <a:p>
            <a:pPr marL="342900" marR="0" lvl="0" indent="-342900" algn="l" rtl="0">
              <a:spcBef>
                <a:spcPts val="480"/>
              </a:spcBef>
              <a:spcAft>
                <a:spcPts val="0"/>
              </a:spcAft>
              <a:buClr>
                <a:schemeClr val="lt1"/>
              </a:buClr>
              <a:buSzPct val="100000"/>
              <a:buFont typeface="Verdana"/>
              <a:buNone/>
            </a:pPr>
            <a:endParaRPr sz="2400" b="0" i="1" u="none" strike="noStrike" cap="none">
              <a:solidFill>
                <a:srgbClr val="0F5494"/>
              </a:solidFill>
              <a:latin typeface="Verdana"/>
              <a:ea typeface="Verdana"/>
              <a:cs typeface="Verdana"/>
              <a:sym typeface="Verdana"/>
            </a:endParaRPr>
          </a:p>
        </p:txBody>
      </p:sp>
      <p:pic>
        <p:nvPicPr>
          <p:cNvPr id="331" name="Shape 331"/>
          <p:cNvPicPr preferRelativeResize="0"/>
          <p:nvPr/>
        </p:nvPicPr>
        <p:blipFill>
          <a:blip r:embed="rId3">
            <a:alphaModFix/>
          </a:blip>
          <a:stretch>
            <a:fillRect/>
          </a:stretch>
        </p:blipFill>
        <p:spPr>
          <a:xfrm>
            <a:off x="5090900" y="3464050"/>
            <a:ext cx="3777275" cy="2832950"/>
          </a:xfrm>
          <a:prstGeom prst="rect">
            <a:avLst/>
          </a:prstGeom>
          <a:noFill/>
          <a:ln>
            <a:noFill/>
          </a:ln>
        </p:spPr>
      </p:pic>
      <p:sp>
        <p:nvSpPr>
          <p:cNvPr id="332" name="Shape 332"/>
          <p:cNvSpPr txBox="1"/>
          <p:nvPr/>
        </p:nvSpPr>
        <p:spPr>
          <a:xfrm>
            <a:off x="5056773" y="6037800"/>
            <a:ext cx="2244000" cy="411600"/>
          </a:xfrm>
          <a:prstGeom prst="rect">
            <a:avLst/>
          </a:prstGeom>
          <a:noFill/>
          <a:ln>
            <a:noFill/>
          </a:ln>
        </p:spPr>
        <p:txBody>
          <a:bodyPr lIns="91425" tIns="91425" rIns="91425" bIns="91425" anchor="t" anchorCtr="0">
            <a:noAutofit/>
          </a:bodyPr>
          <a:lstStyle/>
          <a:p>
            <a:pPr lvl="0" rtl="0">
              <a:spcBef>
                <a:spcPts val="0"/>
              </a:spcBef>
              <a:buClr>
                <a:schemeClr val="dk1"/>
              </a:buClr>
              <a:buSzPct val="137500"/>
              <a:buFont typeface="Arial"/>
              <a:buNone/>
            </a:pPr>
            <a:r>
              <a:rPr lang="fr-BE" sz="800" u="sng">
                <a:solidFill>
                  <a:srgbClr val="FFFFFF"/>
                </a:solidFill>
                <a:hlinkClick r:id="rId4"/>
              </a:rPr>
              <a:t>Eric Lefevre-Ardant</a:t>
            </a:r>
            <a:r>
              <a:rPr lang="fr-BE" sz="800">
                <a:solidFill>
                  <a:srgbClr val="FFFFFF"/>
                </a:solidFill>
              </a:rPr>
              <a:t> (CC BY-SA 2.0)</a:t>
            </a:r>
          </a:p>
          <a:p>
            <a:pPr lvl="0">
              <a:spcBef>
                <a:spcPts val="0"/>
              </a:spcBef>
              <a:buNone/>
            </a:pPr>
            <a:endParaRPr>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Facilitation strategies</a:t>
            </a:r>
          </a:p>
        </p:txBody>
      </p:sp>
      <p:sp>
        <p:nvSpPr>
          <p:cNvPr id="338" name="Shape 338"/>
          <p:cNvSpPr txBox="1">
            <a:spLocks noGrp="1"/>
          </p:cNvSpPr>
          <p:nvPr>
            <p:ph type="body" idx="1"/>
          </p:nvPr>
        </p:nvSpPr>
        <p:spPr>
          <a:xfrm>
            <a:off x="457200" y="2492375"/>
            <a:ext cx="8229600" cy="352901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1. Reinforcing the purpose</a:t>
            </a:r>
          </a:p>
          <a:p>
            <a:pPr marL="342900" marR="0" lvl="0" indent="-342900" algn="l" rtl="0">
              <a:spcBef>
                <a:spcPts val="0"/>
              </a:spcBef>
              <a:spcAft>
                <a:spcPts val="0"/>
              </a:spcAft>
              <a:buClr>
                <a:schemeClr val="lt1"/>
              </a:buClr>
              <a:buSzPct val="100000"/>
              <a:buFont typeface="Verdana"/>
              <a:buChar char="•"/>
            </a:pPr>
            <a:endParaRPr/>
          </a:p>
          <a:p>
            <a:pPr marL="342900" marR="0" lvl="0" indent="-342900" algn="l" rtl="0">
              <a:spcBef>
                <a:spcPts val="48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2. Assessing members needs</a:t>
            </a:r>
          </a:p>
          <a:p>
            <a:pPr marL="342900" marR="0" lvl="0" indent="-342900" algn="l" rtl="0">
              <a:spcBef>
                <a:spcPts val="480"/>
              </a:spcBef>
              <a:spcAft>
                <a:spcPts val="0"/>
              </a:spcAft>
              <a:buClr>
                <a:schemeClr val="lt1"/>
              </a:buClr>
              <a:buSzPct val="100000"/>
              <a:buFont typeface="Verdana"/>
              <a:buChar char="•"/>
            </a:pPr>
            <a:endParaRPr/>
          </a:p>
          <a:p>
            <a:pPr marL="342900" marR="0" lvl="0" indent="-342900" algn="l" rtl="0">
              <a:spcBef>
                <a:spcPts val="48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3. Guid</a:t>
            </a:r>
            <a:r>
              <a:rPr lang="fr-BE"/>
              <a:t>ing and profiling members</a:t>
            </a:r>
          </a:p>
          <a:p>
            <a:pPr marL="342900" marR="0" lvl="0" indent="-342900" algn="l" rtl="0">
              <a:spcBef>
                <a:spcPts val="480"/>
              </a:spcBef>
              <a:spcAft>
                <a:spcPts val="0"/>
              </a:spcAft>
              <a:buClr>
                <a:schemeClr val="lt1"/>
              </a:buClr>
              <a:buSzPct val="100000"/>
              <a:buFont typeface="Verdana"/>
              <a:buChar char="•"/>
            </a:pPr>
            <a:endParaRPr/>
          </a:p>
          <a:p>
            <a:pPr marL="342900" marR="0" lvl="0" indent="-342900" algn="l" rtl="0">
              <a:spcBef>
                <a:spcPts val="48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4. Encouraging participation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Reinforcing the purpose -- t</a:t>
            </a:r>
            <a:r>
              <a:rPr lang="fr-BE"/>
              <a:t>ips</a:t>
            </a:r>
          </a:p>
        </p:txBody>
      </p:sp>
      <p:sp>
        <p:nvSpPr>
          <p:cNvPr id="344" name="Shape 344"/>
          <p:cNvSpPr txBox="1">
            <a:spLocks noGrp="1"/>
          </p:cNvSpPr>
          <p:nvPr>
            <p:ph type="body" idx="1"/>
          </p:nvPr>
        </p:nvSpPr>
        <p:spPr>
          <a:xfrm>
            <a:off x="609600" y="2568575"/>
            <a:ext cx="8229600" cy="3528900"/>
          </a:xfrm>
          <a:prstGeom prst="rect">
            <a:avLst/>
          </a:prstGeom>
          <a:noFill/>
          <a:ln>
            <a:noFill/>
          </a:ln>
        </p:spPr>
        <p:txBody>
          <a:bodyPr lIns="91425" tIns="45700" rIns="91425" bIns="45700" anchor="t" anchorCtr="0">
            <a:noAutofit/>
          </a:bodyPr>
          <a:lstStyle/>
          <a:p>
            <a:pPr marL="0" marR="0" lvl="0" indent="-127000" algn="l" rtl="0">
              <a:spcBef>
                <a:spcPts val="400"/>
              </a:spcBef>
              <a:spcAft>
                <a:spcPts val="0"/>
              </a:spcAft>
              <a:buClr>
                <a:schemeClr val="lt1"/>
              </a:buClr>
              <a:buSzPct val="166666"/>
              <a:buFont typeface="Verdana"/>
              <a:buNone/>
            </a:pPr>
            <a:endParaRPr sz="1200" b="0" i="1" u="none" strike="noStrike" cap="none">
              <a:solidFill>
                <a:srgbClr val="0F5494"/>
              </a:solidFill>
              <a:latin typeface="Verdana"/>
              <a:ea typeface="Verdana"/>
              <a:cs typeface="Verdana"/>
              <a:sym typeface="Verdana"/>
            </a:endParaRPr>
          </a:p>
          <a:p>
            <a:pPr marL="342900" marR="0" lvl="0" indent="-368300" algn="l" rtl="0">
              <a:spcBef>
                <a:spcPts val="400"/>
              </a:spcBef>
              <a:spcAft>
                <a:spcPts val="0"/>
              </a:spcAft>
              <a:buClr>
                <a:schemeClr val="lt1"/>
              </a:buClr>
              <a:buSzPct val="100000"/>
              <a:buFont typeface="Verdana"/>
              <a:buChar char="•"/>
            </a:pPr>
            <a:r>
              <a:rPr lang="fr-BE" b="1"/>
              <a:t>Tip</a:t>
            </a:r>
            <a:r>
              <a:rPr lang="fr-BE" b="0" i="1" u="none" strike="noStrike" cap="none">
                <a:solidFill>
                  <a:srgbClr val="0F5494"/>
                </a:solidFill>
                <a:latin typeface="Verdana"/>
                <a:ea typeface="Verdana"/>
                <a:cs typeface="Verdana"/>
                <a:sym typeface="Verdana"/>
              </a:rPr>
              <a:t>: </a:t>
            </a:r>
            <a:r>
              <a:rPr lang="fr-BE"/>
              <a:t>Restate</a:t>
            </a:r>
            <a:r>
              <a:rPr lang="fr-BE" b="0" i="1" u="none" strike="noStrike" cap="none">
                <a:solidFill>
                  <a:srgbClr val="0F5494"/>
                </a:solidFill>
                <a:latin typeface="Verdana"/>
                <a:ea typeface="Verdana"/>
                <a:cs typeface="Verdana"/>
                <a:sym typeface="Verdana"/>
              </a:rPr>
              <a:t> purpose regularl</a:t>
            </a:r>
            <a:r>
              <a:rPr lang="fr-BE"/>
              <a:t>y</a:t>
            </a:r>
          </a:p>
          <a:p>
            <a:pPr marR="0" lvl="1" indent="457200" algn="l" rtl="0">
              <a:spcBef>
                <a:spcPts val="400"/>
              </a:spcBef>
              <a:spcAft>
                <a:spcPts val="0"/>
              </a:spcAft>
              <a:buClr>
                <a:schemeClr val="lt1"/>
              </a:buClr>
              <a:buSzPct val="100000"/>
              <a:buFont typeface="Verdana"/>
              <a:buChar char="•"/>
            </a:pPr>
            <a:r>
              <a:rPr lang="fr-BE" sz="1600"/>
              <a:t>Possibly go beyond the “home page” -- include in signature, newsletter, “remind” the CoP every 2-3 months via  blog post</a:t>
            </a:r>
          </a:p>
          <a:p>
            <a:pPr marL="457200" marR="0" lvl="1" indent="0" algn="l" rtl="0">
              <a:spcBef>
                <a:spcPts val="400"/>
              </a:spcBef>
              <a:spcAft>
                <a:spcPts val="0"/>
              </a:spcAft>
              <a:buClr>
                <a:srgbClr val="009FBA"/>
              </a:buClr>
              <a:buSzPct val="25000"/>
              <a:buFont typeface="Verdana"/>
              <a:buNone/>
            </a:pPr>
            <a:endParaRPr sz="2000" b="1" i="0" u="none" strike="noStrike" cap="none">
              <a:solidFill>
                <a:srgbClr val="0F5494"/>
              </a:solidFill>
              <a:latin typeface="Verdana"/>
              <a:ea typeface="Verdana"/>
              <a:cs typeface="Verdana"/>
              <a:sym typeface="Verdana"/>
            </a:endParaRPr>
          </a:p>
          <a:p>
            <a:pPr marL="342900" marR="0" lvl="0" indent="-368300" algn="l" rtl="0">
              <a:spcBef>
                <a:spcPts val="400"/>
              </a:spcBef>
              <a:spcAft>
                <a:spcPts val="0"/>
              </a:spcAft>
              <a:buClr>
                <a:schemeClr val="lt1"/>
              </a:buClr>
              <a:buSzPct val="100000"/>
              <a:buFont typeface="Verdana"/>
              <a:buChar char="•"/>
            </a:pPr>
            <a:r>
              <a:rPr lang="fr-BE" b="1"/>
              <a:t>Tip</a:t>
            </a:r>
            <a:r>
              <a:rPr lang="fr-BE" b="0" i="1" u="none" strike="noStrike" cap="none">
                <a:solidFill>
                  <a:srgbClr val="0F5494"/>
                </a:solidFill>
                <a:latin typeface="Verdana"/>
                <a:ea typeface="Verdana"/>
                <a:cs typeface="Verdana"/>
                <a:sym typeface="Verdana"/>
              </a:rPr>
              <a:t>: concentrate activity (pages)</a:t>
            </a:r>
          </a:p>
          <a:p>
            <a:pPr marL="742950" marR="0" lvl="1" indent="-285750" algn="l" rtl="0">
              <a:spcBef>
                <a:spcPts val="320"/>
              </a:spcBef>
              <a:spcAft>
                <a:spcPts val="0"/>
              </a:spcAft>
              <a:buClr>
                <a:srgbClr val="009FBA"/>
              </a:buClr>
              <a:buSzPct val="100000"/>
              <a:buFont typeface="Verdana"/>
              <a:buChar char="•"/>
            </a:pPr>
            <a:r>
              <a:rPr lang="fr-BE" sz="1600"/>
              <a:t>Merge groups</a:t>
            </a:r>
          </a:p>
          <a:p>
            <a:pPr marL="742950" marR="0" lvl="1" indent="-285750" algn="l" rtl="0">
              <a:spcBef>
                <a:spcPts val="320"/>
              </a:spcBef>
              <a:spcAft>
                <a:spcPts val="0"/>
              </a:spcAft>
              <a:buClr>
                <a:srgbClr val="009FBA"/>
              </a:buClr>
              <a:buSzPct val="100000"/>
              <a:buFont typeface="Verdana"/>
              <a:buChar char="•"/>
            </a:pPr>
            <a:r>
              <a:rPr lang="fr-BE" sz="1600" b="1" i="0" u="none" strike="noStrike" cap="none">
                <a:solidFill>
                  <a:srgbClr val="0F5494"/>
                </a:solidFill>
                <a:latin typeface="Verdana"/>
                <a:ea typeface="Verdana"/>
                <a:cs typeface="Verdana"/>
                <a:sym typeface="Verdana"/>
              </a:rPr>
              <a:t>Show only </a:t>
            </a:r>
            <a:r>
              <a:rPr lang="fr-BE" sz="1600"/>
              <a:t>few</a:t>
            </a:r>
            <a:r>
              <a:rPr lang="fr-BE" sz="1600" b="1" i="0" u="none" strike="noStrike" cap="none">
                <a:solidFill>
                  <a:srgbClr val="0F5494"/>
                </a:solidFill>
                <a:latin typeface="Verdana"/>
                <a:ea typeface="Verdana"/>
                <a:cs typeface="Verdana"/>
                <a:sym typeface="Verdana"/>
              </a:rPr>
              <a:t> sections in the menu</a:t>
            </a:r>
          </a:p>
          <a:p>
            <a:pPr marL="742950" marR="0" lvl="1" indent="-285750" algn="l" rtl="0">
              <a:spcBef>
                <a:spcPts val="320"/>
              </a:spcBef>
              <a:spcAft>
                <a:spcPts val="0"/>
              </a:spcAft>
              <a:buClr>
                <a:srgbClr val="009FBA"/>
              </a:buClr>
              <a:buSzPct val="100000"/>
              <a:buFont typeface="Verdana"/>
              <a:buChar char="•"/>
            </a:pPr>
            <a:r>
              <a:rPr lang="fr-BE" sz="1600"/>
              <a:t>Have a clear and logical structure of pages and library tags</a:t>
            </a:r>
          </a:p>
          <a:p>
            <a:pPr lvl="1" indent="457200" rtl="0">
              <a:spcBef>
                <a:spcPts val="0"/>
              </a:spcBef>
              <a:buClr>
                <a:srgbClr val="009FBA"/>
              </a:buClr>
              <a:buSzPct val="100000"/>
              <a:buFont typeface="Verdana"/>
              <a:buChar char="•"/>
            </a:pPr>
            <a:r>
              <a:rPr lang="fr-BE" sz="1600" b="0" i="1"/>
              <a:t>Example</a:t>
            </a:r>
            <a:r>
              <a:rPr lang="fr-BE" sz="1600"/>
              <a:t>: </a:t>
            </a:r>
            <a:r>
              <a:rPr lang="fr-BE" sz="1600" b="0" i="1" u="sng">
                <a:solidFill>
                  <a:schemeClr val="hlink"/>
                </a:solidFill>
                <a:hlinkClick r:id="rId3"/>
              </a:rPr>
              <a:t>Policy Forum on Development</a:t>
            </a:r>
            <a:r>
              <a:rPr lang="fr-BE" sz="1600" b="0" i="1"/>
              <a:t/>
            </a:r>
            <a:br>
              <a:rPr lang="fr-BE" sz="1600" b="0" i="1"/>
            </a:br>
            <a:r>
              <a:rPr lang="fr-BE" sz="1600" b="0" i="1"/>
              <a:t>Example: </a:t>
            </a:r>
            <a:r>
              <a:rPr lang="fr-BE" sz="1600" b="0" i="1" u="sng">
                <a:solidFill>
                  <a:schemeClr val="hlink"/>
                </a:solidFill>
                <a:hlinkClick r:id="rId4"/>
              </a:rPr>
              <a:t>innov-aid</a:t>
            </a:r>
          </a:p>
          <a:p>
            <a:pPr marL="457200" marR="0" lvl="1" indent="0" algn="l" rtl="0">
              <a:spcBef>
                <a:spcPts val="400"/>
              </a:spcBef>
              <a:spcAft>
                <a:spcPts val="0"/>
              </a:spcAft>
              <a:buClr>
                <a:srgbClr val="009FBA"/>
              </a:buClr>
              <a:buSzPct val="25000"/>
              <a:buFont typeface="Verdana"/>
              <a:buNone/>
            </a:pPr>
            <a:endParaRPr sz="2000" b="1" i="0" u="none" strike="noStrike" cap="none">
              <a:solidFill>
                <a:srgbClr val="0F5494"/>
              </a:solidFill>
              <a:latin typeface="Verdana"/>
              <a:ea typeface="Verdana"/>
              <a:cs typeface="Verdana"/>
              <a:sym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Assessing members’ needs - tips</a:t>
            </a:r>
          </a:p>
        </p:txBody>
      </p:sp>
      <p:sp>
        <p:nvSpPr>
          <p:cNvPr id="350" name="Shape 350"/>
          <p:cNvSpPr txBox="1"/>
          <p:nvPr/>
        </p:nvSpPr>
        <p:spPr>
          <a:xfrm>
            <a:off x="5190475" y="6125649"/>
            <a:ext cx="1795200" cy="350700"/>
          </a:xfrm>
          <a:prstGeom prst="rect">
            <a:avLst/>
          </a:prstGeom>
          <a:noFill/>
          <a:ln>
            <a:noFill/>
          </a:ln>
        </p:spPr>
        <p:txBody>
          <a:bodyPr lIns="91425" tIns="91425" rIns="91425" bIns="91425" anchor="t" anchorCtr="0">
            <a:noAutofit/>
          </a:bodyPr>
          <a:lstStyle/>
          <a:p>
            <a:pPr lvl="0" rtl="0">
              <a:spcBef>
                <a:spcPts val="0"/>
              </a:spcBef>
              <a:buClr>
                <a:schemeClr val="dk1"/>
              </a:buClr>
              <a:buSzPct val="137500"/>
              <a:buFont typeface="Arial"/>
              <a:buNone/>
            </a:pPr>
            <a:r>
              <a:rPr lang="fr-BE" sz="800" u="sng">
                <a:solidFill>
                  <a:srgbClr val="FFFFFF"/>
                </a:solidFill>
                <a:hlinkClick r:id="rId3"/>
              </a:rPr>
              <a:t>Carlo Scherer</a:t>
            </a:r>
            <a:r>
              <a:rPr lang="fr-BE" sz="800">
                <a:solidFill>
                  <a:srgbClr val="FFFFFF"/>
                </a:solidFill>
              </a:rPr>
              <a:t> CC BY-NC-ND 2.0)</a:t>
            </a:r>
          </a:p>
          <a:p>
            <a:pPr lvl="0">
              <a:spcBef>
                <a:spcPts val="0"/>
              </a:spcBef>
              <a:buNone/>
            </a:pPr>
            <a:endParaRPr>
              <a:solidFill>
                <a:srgbClr val="FFFFFF"/>
              </a:solidFill>
            </a:endParaRPr>
          </a:p>
        </p:txBody>
      </p:sp>
      <p:sp>
        <p:nvSpPr>
          <p:cNvPr id="351" name="Shape 351"/>
          <p:cNvSpPr txBox="1">
            <a:spLocks noGrp="1"/>
          </p:cNvSpPr>
          <p:nvPr>
            <p:ph type="body" idx="1"/>
          </p:nvPr>
        </p:nvSpPr>
        <p:spPr>
          <a:xfrm>
            <a:off x="457200" y="2492375"/>
            <a:ext cx="8229600" cy="3528900"/>
          </a:xfrm>
          <a:prstGeom prst="rect">
            <a:avLst/>
          </a:prstGeom>
          <a:noFill/>
          <a:ln>
            <a:noFill/>
          </a:ln>
        </p:spPr>
        <p:txBody>
          <a:bodyPr lIns="91425" tIns="45700" rIns="91425" bIns="45700" anchor="t" anchorCtr="0">
            <a:noAutofit/>
          </a:bodyPr>
          <a:lstStyle/>
          <a:p>
            <a:pPr marL="342900" marR="0" lvl="0" indent="-342900" algn="l" rtl="0">
              <a:spcBef>
                <a:spcPts val="480"/>
              </a:spcBef>
              <a:spcAft>
                <a:spcPts val="0"/>
              </a:spcAft>
              <a:buClr>
                <a:schemeClr val="lt1"/>
              </a:buClr>
              <a:buSzPct val="100000"/>
              <a:buFont typeface="Verdana"/>
              <a:buNone/>
            </a:pPr>
            <a:endParaRPr lang="x-none" sz="2400" b="0" i="1" u="none" strike="noStrike" cap="none" dirty="0" smtClean="0">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None/>
            </a:pPr>
            <a:endParaRPr sz="2400" b="0" i="1" u="none" strike="noStrike" cap="none" dirty="0">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266666"/>
              <a:buFont typeface="Verdana"/>
              <a:buChar char="•"/>
            </a:pPr>
            <a:r>
              <a:rPr lang="fr-BE" b="1" dirty="0"/>
              <a:t>Tip</a:t>
            </a:r>
            <a:r>
              <a:rPr lang="fr-BE" sz="2400" b="0" i="1" u="none" strike="noStrike" cap="none" dirty="0">
                <a:solidFill>
                  <a:srgbClr val="0F5494"/>
                </a:solidFill>
                <a:latin typeface="Verdana"/>
                <a:ea typeface="Verdana"/>
                <a:cs typeface="Verdana"/>
                <a:sym typeface="Verdana"/>
              </a:rPr>
              <a:t>: </a:t>
            </a:r>
            <a:r>
              <a:rPr lang="fr-BE" dirty="0"/>
              <a:t>Check regularly your member base and new members. New challenges? New projects? </a:t>
            </a:r>
          </a:p>
          <a:p>
            <a:pPr marL="0" marR="0" lvl="0" indent="0" algn="l" rtl="0">
              <a:spcBef>
                <a:spcPts val="480"/>
              </a:spcBef>
              <a:spcAft>
                <a:spcPts val="0"/>
              </a:spcAft>
              <a:buNone/>
            </a:pPr>
            <a:r>
              <a:rPr lang="fr-BE" sz="900" dirty="0"/>
              <a:t/>
            </a:r>
            <a:br>
              <a:rPr lang="fr-BE" sz="900" dirty="0"/>
            </a:br>
            <a:r>
              <a:rPr lang="fr-BE" sz="900" dirty="0"/>
              <a:t>	</a:t>
            </a:r>
            <a:r>
              <a:rPr lang="fr-BE" sz="1600" b="1" i="0" dirty="0"/>
              <a:t>Surveys or bilateral mails with key members. Share findings </a:t>
            </a:r>
            <a:endParaRPr lang="fr-BE" sz="1600" b="1" i="0" dirty="0" smtClean="0"/>
          </a:p>
          <a:p>
            <a:pPr marL="0" marR="0" lvl="0" indent="0" algn="l" rtl="0">
              <a:spcBef>
                <a:spcPts val="480"/>
              </a:spcBef>
              <a:spcAft>
                <a:spcPts val="0"/>
              </a:spcAft>
              <a:buNone/>
            </a:pPr>
            <a:r>
              <a:rPr lang="fr-BE" sz="1600" b="1" i="0" dirty="0"/>
              <a:t>	</a:t>
            </a:r>
            <a:r>
              <a:rPr lang="fr-BE" sz="1600" b="1" i="0" dirty="0" smtClean="0"/>
              <a:t>via blog </a:t>
            </a:r>
            <a:r>
              <a:rPr lang="fr-BE" sz="1600" b="1" i="0" dirty="0"/>
              <a:t>posts.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395287" y="1263650"/>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Guiding and profiling members </a:t>
            </a:r>
            <a:r>
              <a:rPr lang="fr-BE" sz="3000" b="1" i="0" u="none" strike="noStrike" cap="none">
                <a:solidFill>
                  <a:srgbClr val="0F5494"/>
                </a:solidFill>
                <a:latin typeface="Verdana"/>
                <a:ea typeface="Verdana"/>
                <a:cs typeface="Verdana"/>
                <a:sym typeface="Verdana"/>
              </a:rPr>
              <a:t>- tips</a:t>
            </a:r>
          </a:p>
        </p:txBody>
      </p:sp>
      <p:sp>
        <p:nvSpPr>
          <p:cNvPr id="357" name="Shape 357"/>
          <p:cNvSpPr txBox="1">
            <a:spLocks noGrp="1"/>
          </p:cNvSpPr>
          <p:nvPr>
            <p:ph type="body" idx="1"/>
          </p:nvPr>
        </p:nvSpPr>
        <p:spPr>
          <a:xfrm>
            <a:off x="550550" y="2530340"/>
            <a:ext cx="7919100" cy="3287700"/>
          </a:xfrm>
          <a:prstGeom prst="rect">
            <a:avLst/>
          </a:prstGeom>
          <a:noFill/>
          <a:ln>
            <a:noFill/>
          </a:ln>
        </p:spPr>
        <p:txBody>
          <a:bodyPr lIns="91425" tIns="45700" rIns="91425" bIns="45700" anchor="t" anchorCtr="0">
            <a:noAutofit/>
          </a:bodyPr>
          <a:lstStyle/>
          <a:p>
            <a:pPr marL="342900" marR="0" lvl="0" indent="-228600" algn="l" rtl="0">
              <a:spcBef>
                <a:spcPts val="0"/>
              </a:spcBef>
              <a:spcAft>
                <a:spcPts val="0"/>
              </a:spcAft>
              <a:buClr>
                <a:schemeClr val="lt1"/>
              </a:buClr>
              <a:buSzPct val="100000"/>
              <a:buFont typeface="Verdana"/>
              <a:buChar char="•"/>
            </a:pPr>
            <a:endParaRPr sz="600" dirty="0"/>
          </a:p>
          <a:p>
            <a:pPr marL="342900" marR="0" lvl="0" indent="-330200" algn="l" rtl="0">
              <a:spcBef>
                <a:spcPts val="480"/>
              </a:spcBef>
              <a:spcAft>
                <a:spcPts val="0"/>
              </a:spcAft>
              <a:buClr>
                <a:schemeClr val="lt1"/>
              </a:buClr>
              <a:buSzPct val="100000"/>
              <a:buFont typeface="Verdana"/>
              <a:buChar char="•"/>
            </a:pPr>
            <a:r>
              <a:rPr lang="fr-BE" sz="2200" b="1" dirty="0"/>
              <a:t>Tip</a:t>
            </a:r>
            <a:r>
              <a:rPr lang="fr-BE" sz="2200" b="0" i="1" u="none" strike="noStrike" cap="none" dirty="0">
                <a:solidFill>
                  <a:srgbClr val="0F5494"/>
                </a:solidFill>
                <a:latin typeface="Verdana"/>
                <a:ea typeface="Verdana"/>
                <a:cs typeface="Verdana"/>
                <a:sym typeface="Verdana"/>
              </a:rPr>
              <a:t>: “How to use this group” page. </a:t>
            </a:r>
          </a:p>
          <a:p>
            <a:pPr marL="342900" marR="0" lvl="0" indent="-330200" algn="l" rtl="0">
              <a:spcBef>
                <a:spcPts val="480"/>
              </a:spcBef>
              <a:spcAft>
                <a:spcPts val="0"/>
              </a:spcAft>
              <a:buClr>
                <a:schemeClr val="lt1"/>
              </a:buClr>
              <a:buSzPct val="100000"/>
              <a:buFont typeface="Verdana"/>
              <a:buChar char="•"/>
            </a:pPr>
            <a:r>
              <a:rPr lang="fr-BE" sz="2200" b="0" i="1" u="none" strike="noStrike" cap="none" dirty="0">
                <a:solidFill>
                  <a:srgbClr val="0F5494"/>
                </a:solidFill>
                <a:latin typeface="Verdana"/>
                <a:ea typeface="Verdana"/>
                <a:cs typeface="Verdana"/>
                <a:sym typeface="Verdana"/>
              </a:rPr>
              <a:t>Example: </a:t>
            </a:r>
            <a:r>
              <a:rPr lang="fr-BE" sz="2200" b="0" i="1" u="sng" strike="noStrike" cap="none" dirty="0">
                <a:solidFill>
                  <a:schemeClr val="hlink"/>
                </a:solidFill>
                <a:latin typeface="Verdana"/>
                <a:ea typeface="Verdana"/>
                <a:cs typeface="Verdana"/>
                <a:sym typeface="Verdana"/>
                <a:hlinkClick r:id="rId3"/>
              </a:rPr>
              <a:t>EYD2015</a:t>
            </a:r>
            <a:r>
              <a:rPr lang="fr-BE" sz="2200" b="0" i="1" u="none" strike="noStrike" cap="none" dirty="0">
                <a:solidFill>
                  <a:srgbClr val="0F5494"/>
                </a:solidFill>
                <a:latin typeface="Verdana"/>
                <a:ea typeface="Verdana"/>
                <a:cs typeface="Verdana"/>
                <a:sym typeface="Verdana"/>
              </a:rPr>
              <a:t/>
            </a:r>
            <a:br>
              <a:rPr lang="fr-BE" sz="2200" b="0" i="1" u="none" strike="noStrike" cap="none" dirty="0">
                <a:solidFill>
                  <a:srgbClr val="0F5494"/>
                </a:solidFill>
                <a:latin typeface="Verdana"/>
                <a:ea typeface="Verdana"/>
                <a:cs typeface="Verdana"/>
                <a:sym typeface="Verdana"/>
              </a:rPr>
            </a:br>
            <a:endParaRPr lang="fr-BE" sz="2200" b="0" i="1" u="none" strike="noStrike" cap="none" dirty="0">
              <a:solidFill>
                <a:srgbClr val="0F5494"/>
              </a:solidFill>
              <a:latin typeface="Verdana"/>
              <a:ea typeface="Verdana"/>
              <a:cs typeface="Verdana"/>
              <a:sym typeface="Verdana"/>
            </a:endParaRPr>
          </a:p>
          <a:p>
            <a:pPr marL="342900" marR="0" lvl="0" indent="-330200" algn="l" rtl="0">
              <a:spcBef>
                <a:spcPts val="480"/>
              </a:spcBef>
              <a:spcAft>
                <a:spcPts val="0"/>
              </a:spcAft>
              <a:buClr>
                <a:schemeClr val="lt1"/>
              </a:buClr>
              <a:buSzPct val="100000"/>
              <a:buFont typeface="Verdana"/>
              <a:buChar char="•"/>
            </a:pPr>
            <a:r>
              <a:rPr lang="fr-BE" sz="2200" b="1" dirty="0"/>
              <a:t>Tip</a:t>
            </a:r>
            <a:r>
              <a:rPr lang="fr-BE" sz="2200" b="0" i="1" u="none" strike="noStrike" cap="none" dirty="0">
                <a:solidFill>
                  <a:srgbClr val="0F5494"/>
                </a:solidFill>
                <a:latin typeface="Verdana"/>
                <a:ea typeface="Verdana"/>
                <a:cs typeface="Verdana"/>
                <a:sym typeface="Verdana"/>
              </a:rPr>
              <a:t>: spotlight</a:t>
            </a:r>
          </a:p>
          <a:p>
            <a:pPr marL="342900" marR="0" lvl="0" indent="-292100" algn="l" rtl="0">
              <a:spcBef>
                <a:spcPts val="480"/>
              </a:spcBef>
              <a:spcAft>
                <a:spcPts val="0"/>
              </a:spcAft>
              <a:buClr>
                <a:schemeClr val="lt1"/>
              </a:buClr>
              <a:buSzPct val="100000"/>
              <a:buFont typeface="Verdana"/>
              <a:buChar char="•"/>
            </a:pPr>
            <a:r>
              <a:rPr lang="fr-BE" sz="1600" b="1" dirty="0"/>
              <a:t>- </a:t>
            </a:r>
            <a:r>
              <a:rPr lang="fr-BE" sz="1600" b="1" i="1" u="none" strike="noStrike" cap="none" dirty="0">
                <a:solidFill>
                  <a:srgbClr val="0F5494"/>
                </a:solidFill>
                <a:latin typeface="Verdana"/>
                <a:ea typeface="Verdana"/>
                <a:cs typeface="Verdana"/>
                <a:sym typeface="Verdana"/>
              </a:rPr>
              <a:t>new members and experts</a:t>
            </a:r>
          </a:p>
          <a:p>
            <a:pPr marL="342900" marR="0" lvl="0" indent="-330200" algn="l" rtl="0">
              <a:spcBef>
                <a:spcPts val="480"/>
              </a:spcBef>
              <a:spcAft>
                <a:spcPts val="0"/>
              </a:spcAft>
              <a:buClr>
                <a:schemeClr val="lt1"/>
              </a:buClr>
              <a:buSzPct val="100000"/>
              <a:buFont typeface="Verdana"/>
              <a:buChar char="•"/>
            </a:pPr>
            <a:r>
              <a:rPr lang="fr-BE" sz="2200" dirty="0"/>
              <a:t>Example: </a:t>
            </a:r>
            <a:r>
              <a:rPr lang="fr-BE" sz="2200" u="sng" dirty="0">
                <a:solidFill>
                  <a:schemeClr val="hlink"/>
                </a:solidFill>
                <a:hlinkClick r:id="rId4"/>
              </a:rPr>
              <a:t>IESF</a:t>
            </a:r>
            <a:r>
              <a:rPr lang="fr-BE" sz="2200" dirty="0"/>
              <a:t> and </a:t>
            </a:r>
            <a:r>
              <a:rPr lang="fr-BE" u="sng" dirty="0">
                <a:solidFill>
                  <a:schemeClr val="hlink"/>
                </a:solidFill>
                <a:hlinkClick r:id="rId5"/>
              </a:rPr>
              <a:t>UNEP interview</a:t>
            </a:r>
            <a:r>
              <a:rPr lang="fr-BE" dirty="0">
                <a:solidFill>
                  <a:srgbClr val="0F5494"/>
                </a:solidFill>
              </a:rPr>
              <a:t> in Biodiversity group</a:t>
            </a:r>
          </a:p>
          <a:p>
            <a:pPr marL="0" marR="0" lvl="0" indent="0" algn="l" rtl="0">
              <a:spcBef>
                <a:spcPts val="480"/>
              </a:spcBef>
              <a:spcAft>
                <a:spcPts val="0"/>
              </a:spcAft>
              <a:buNone/>
            </a:pPr>
            <a:endParaRPr sz="1200" dirty="0">
              <a:solidFill>
                <a:srgbClr val="0F5494"/>
              </a:solidFill>
            </a:endParaRPr>
          </a:p>
          <a:p>
            <a:pPr marL="0" marR="0" lvl="0" indent="0" algn="l" rtl="0">
              <a:spcBef>
                <a:spcPts val="480"/>
              </a:spcBef>
              <a:spcAft>
                <a:spcPts val="0"/>
              </a:spcAft>
              <a:buNone/>
            </a:pPr>
            <a:r>
              <a:rPr lang="fr-BE" dirty="0">
                <a:solidFill>
                  <a:srgbClr val="0F5494"/>
                </a:solidFill>
              </a:rPr>
              <a:t>⇒ we can support with the video interviews!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95287" y="1339850"/>
            <a:ext cx="8229600" cy="936600"/>
          </a:xfrm>
          <a:prstGeom prst="rect">
            <a:avLst/>
          </a:prstGeom>
        </p:spPr>
        <p:txBody>
          <a:bodyPr lIns="91425" tIns="91425" rIns="91425" bIns="91425" anchor="ctr" anchorCtr="0">
            <a:noAutofit/>
          </a:bodyPr>
          <a:lstStyle/>
          <a:p>
            <a:pPr lvl="0">
              <a:spcBef>
                <a:spcPts val="0"/>
              </a:spcBef>
              <a:buNone/>
            </a:pPr>
            <a:r>
              <a:rPr lang="fr-BE"/>
              <a:t>Exercise: Participant introduction</a:t>
            </a:r>
          </a:p>
        </p:txBody>
      </p:sp>
      <p:sp>
        <p:nvSpPr>
          <p:cNvPr id="117" name="Shape 117"/>
          <p:cNvSpPr txBox="1">
            <a:spLocks noGrp="1"/>
          </p:cNvSpPr>
          <p:nvPr>
            <p:ph type="body" idx="1"/>
          </p:nvPr>
        </p:nvSpPr>
        <p:spPr>
          <a:xfrm>
            <a:off x="3281750" y="2492375"/>
            <a:ext cx="5404800" cy="35289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fr-BE"/>
              <a:t>Introduce yourself to your pair</a:t>
            </a:r>
          </a:p>
          <a:p>
            <a:pPr lvl="0" rtl="0">
              <a:spcBef>
                <a:spcPts val="0"/>
              </a:spcBef>
              <a:buNone/>
            </a:pPr>
            <a:endParaRPr/>
          </a:p>
          <a:p>
            <a:pPr lvl="0">
              <a:spcBef>
                <a:spcPts val="0"/>
              </a:spcBef>
              <a:buNone/>
            </a:pPr>
            <a:r>
              <a:rPr lang="fr-BE"/>
              <a:t>- Your name and unit</a:t>
            </a:r>
          </a:p>
          <a:p>
            <a:pPr lvl="0" rtl="0">
              <a:spcBef>
                <a:spcPts val="0"/>
              </a:spcBef>
              <a:buNone/>
            </a:pPr>
            <a:r>
              <a:rPr lang="fr-BE"/>
              <a:t>- Your interest in this training</a:t>
            </a:r>
          </a:p>
          <a:p>
            <a:pPr lvl="0">
              <a:spcBef>
                <a:spcPts val="0"/>
              </a:spcBef>
              <a:buNone/>
            </a:pPr>
            <a:r>
              <a:rPr lang="fr-BE"/>
              <a:t>- Your experience with online communities and groups</a:t>
            </a:r>
          </a:p>
        </p:txBody>
      </p:sp>
      <p:pic>
        <p:nvPicPr>
          <p:cNvPr id="118" name="Shape 118"/>
          <p:cNvPicPr preferRelativeResize="0"/>
          <p:nvPr/>
        </p:nvPicPr>
        <p:blipFill>
          <a:blip r:embed="rId3">
            <a:alphaModFix/>
          </a:blip>
          <a:stretch>
            <a:fillRect/>
          </a:stretch>
        </p:blipFill>
        <p:spPr>
          <a:xfrm>
            <a:off x="395300" y="2716751"/>
            <a:ext cx="2774250" cy="2774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Encouraging participation </a:t>
            </a:r>
            <a:r>
              <a:rPr lang="fr-BE"/>
              <a:t>-- tip</a:t>
            </a:r>
            <a:r>
              <a:rPr lang="fr-BE" sz="3000" b="1" i="0" u="none" strike="noStrike" cap="none">
                <a:solidFill>
                  <a:srgbClr val="0F5494"/>
                </a:solidFill>
                <a:latin typeface="Verdana"/>
                <a:ea typeface="Verdana"/>
                <a:cs typeface="Verdana"/>
                <a:sym typeface="Verdana"/>
              </a:rPr>
              <a:t>s</a:t>
            </a:r>
          </a:p>
        </p:txBody>
      </p:sp>
      <p:sp>
        <p:nvSpPr>
          <p:cNvPr id="363" name="Shape 363"/>
          <p:cNvSpPr txBox="1">
            <a:spLocks noGrp="1"/>
          </p:cNvSpPr>
          <p:nvPr>
            <p:ph type="body" idx="1"/>
          </p:nvPr>
        </p:nvSpPr>
        <p:spPr>
          <a:xfrm>
            <a:off x="457200" y="2187575"/>
            <a:ext cx="8229600" cy="3528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1" i="0" u="none" strike="noStrike" cap="none" dirty="0">
              <a:solidFill>
                <a:srgbClr val="0F5494"/>
              </a:solidFill>
              <a:latin typeface="Verdana"/>
              <a:ea typeface="Verdana"/>
              <a:cs typeface="Verdana"/>
              <a:sym typeface="Verdana"/>
            </a:endParaRPr>
          </a:p>
          <a:p>
            <a:pPr marL="0" marR="0" lvl="0" indent="0" algn="l" rtl="0">
              <a:lnSpc>
                <a:spcPct val="100000"/>
              </a:lnSpc>
              <a:spcBef>
                <a:spcPts val="320"/>
              </a:spcBef>
              <a:spcAft>
                <a:spcPts val="0"/>
              </a:spcAft>
              <a:buNone/>
            </a:pPr>
            <a:endParaRPr lang="x-none" sz="1200" dirty="0" smtClean="0"/>
          </a:p>
          <a:p>
            <a:pPr marL="0" marR="0" lvl="0" indent="0" algn="l" rtl="0">
              <a:lnSpc>
                <a:spcPct val="100000"/>
              </a:lnSpc>
              <a:spcBef>
                <a:spcPts val="320"/>
              </a:spcBef>
              <a:spcAft>
                <a:spcPts val="0"/>
              </a:spcAft>
              <a:buNone/>
            </a:pPr>
            <a:endParaRPr sz="2200" dirty="0"/>
          </a:p>
          <a:p>
            <a:pPr marL="342900" marR="0" lvl="0" indent="-355600" algn="l" rtl="0">
              <a:spcBef>
                <a:spcPts val="400"/>
              </a:spcBef>
              <a:spcAft>
                <a:spcPts val="0"/>
              </a:spcAft>
              <a:buClr>
                <a:schemeClr val="lt1"/>
              </a:buClr>
              <a:buSzPct val="100000"/>
              <a:buFont typeface="Verdana"/>
              <a:buChar char="•"/>
            </a:pPr>
            <a:r>
              <a:rPr lang="fr-BE" sz="2200" b="1" dirty="0"/>
              <a:t>Tip</a:t>
            </a:r>
            <a:r>
              <a:rPr lang="fr-BE" sz="2200" b="0" i="1" u="none" strike="noStrike" cap="none" dirty="0">
                <a:solidFill>
                  <a:srgbClr val="0F5494"/>
                </a:solidFill>
                <a:latin typeface="Verdana"/>
                <a:ea typeface="Verdana"/>
                <a:cs typeface="Verdana"/>
                <a:sym typeface="Verdana"/>
              </a:rPr>
              <a:t>: </a:t>
            </a:r>
            <a:r>
              <a:rPr lang="fr-BE" sz="2200" dirty="0"/>
              <a:t>highlight</a:t>
            </a:r>
            <a:r>
              <a:rPr lang="fr-BE" sz="2200" b="0" i="1" u="none" strike="noStrike" cap="none" dirty="0">
                <a:solidFill>
                  <a:srgbClr val="0F5494"/>
                </a:solidFill>
                <a:latin typeface="Verdana"/>
                <a:ea typeface="Verdana"/>
                <a:cs typeface="Verdana"/>
                <a:sym typeface="Verdana"/>
              </a:rPr>
              <a:t> discussion a</a:t>
            </a:r>
            <a:r>
              <a:rPr lang="fr-BE" sz="2200" dirty="0"/>
              <a:t>nd involve people</a:t>
            </a:r>
          </a:p>
          <a:p>
            <a:pPr marL="742950" marR="0" lvl="1" indent="-285750" algn="l" rtl="0">
              <a:spcBef>
                <a:spcPts val="320"/>
              </a:spcBef>
              <a:spcAft>
                <a:spcPts val="0"/>
              </a:spcAft>
              <a:buClr>
                <a:srgbClr val="009FBA"/>
              </a:buClr>
              <a:buSzPct val="100000"/>
              <a:buFont typeface="Verdana"/>
              <a:buChar char="•"/>
            </a:pPr>
            <a:r>
              <a:rPr lang="fr-BE" sz="1600" dirty="0"/>
              <a:t>Prompt people individually if you think they can contribute to a discussion</a:t>
            </a:r>
          </a:p>
          <a:p>
            <a:pPr marL="742950" marR="0" lvl="1" indent="-285750" algn="l" rtl="0">
              <a:spcBef>
                <a:spcPts val="320"/>
              </a:spcBef>
              <a:spcAft>
                <a:spcPts val="0"/>
              </a:spcAft>
              <a:buClr>
                <a:srgbClr val="009FBA"/>
              </a:buClr>
              <a:buSzPct val="100000"/>
              <a:buFont typeface="Verdana"/>
              <a:buChar char="•"/>
            </a:pPr>
            <a:r>
              <a:rPr lang="fr-BE" sz="1600" b="1" i="0" u="none" strike="noStrike" cap="none" dirty="0">
                <a:solidFill>
                  <a:srgbClr val="0F5494"/>
                </a:solidFill>
                <a:latin typeface="Verdana"/>
                <a:ea typeface="Verdana"/>
                <a:cs typeface="Verdana"/>
                <a:sym typeface="Verdana"/>
              </a:rPr>
              <a:t>“</a:t>
            </a:r>
            <a:r>
              <a:rPr lang="fr-BE" sz="1600" b="1" i="0" u="sng" strike="noStrike" cap="none" dirty="0">
                <a:solidFill>
                  <a:schemeClr val="hlink"/>
                </a:solidFill>
                <a:latin typeface="Verdana"/>
                <a:ea typeface="Verdana"/>
                <a:cs typeface="Verdana"/>
                <a:sym typeface="Verdana"/>
                <a:hlinkClick r:id="rId3"/>
              </a:rPr>
              <a:t>Question time</a:t>
            </a:r>
            <a:r>
              <a:rPr lang="fr-BE" sz="1600" b="1" i="0" u="none" strike="noStrike" cap="none" dirty="0">
                <a:solidFill>
                  <a:srgbClr val="0F5494"/>
                </a:solidFill>
                <a:latin typeface="Verdana"/>
                <a:ea typeface="Verdana"/>
                <a:cs typeface="Verdana"/>
                <a:sym typeface="Verdana"/>
              </a:rPr>
              <a:t>”, “</a:t>
            </a:r>
            <a:r>
              <a:rPr lang="fr-BE" sz="1600" u="sng" dirty="0">
                <a:solidFill>
                  <a:schemeClr val="hlink"/>
                </a:solidFill>
                <a:hlinkClick r:id="rId4"/>
              </a:rPr>
              <a:t>S</a:t>
            </a:r>
            <a:r>
              <a:rPr lang="fr-BE" sz="1600" b="1" i="0" u="sng" strike="noStrike" cap="none" dirty="0">
                <a:solidFill>
                  <a:schemeClr val="hlink"/>
                </a:solidFill>
                <a:latin typeface="Verdana"/>
                <a:ea typeface="Verdana"/>
                <a:cs typeface="Verdana"/>
                <a:sym typeface="Verdana"/>
                <a:hlinkClick r:id="rId4"/>
              </a:rPr>
              <a:t>peakers corner</a:t>
            </a:r>
            <a:r>
              <a:rPr lang="fr-BE" sz="1600" b="1" i="0" u="none" strike="noStrike" cap="none" dirty="0">
                <a:solidFill>
                  <a:srgbClr val="0F5494"/>
                </a:solidFill>
                <a:latin typeface="Verdana"/>
                <a:ea typeface="Verdana"/>
                <a:cs typeface="Verdana"/>
                <a:sym typeface="Verdana"/>
              </a:rPr>
              <a:t>”, </a:t>
            </a:r>
            <a:r>
              <a:rPr lang="fr-BE" sz="1600" dirty="0"/>
              <a:t>“</a:t>
            </a:r>
            <a:r>
              <a:rPr lang="fr-BE" sz="1600" u="sng" dirty="0">
                <a:solidFill>
                  <a:schemeClr val="hlink"/>
                </a:solidFill>
                <a:hlinkClick r:id="rId5"/>
              </a:rPr>
              <a:t>Good practice</a:t>
            </a:r>
            <a:r>
              <a:rPr lang="fr-BE" sz="1600" dirty="0"/>
              <a:t>”</a:t>
            </a:r>
            <a:r>
              <a:rPr lang="fr-BE" sz="1600" b="1" i="0" u="none" strike="noStrike" cap="none" dirty="0">
                <a:solidFill>
                  <a:srgbClr val="0F5494"/>
                </a:solidFill>
                <a:latin typeface="Verdana"/>
                <a:ea typeface="Verdana"/>
                <a:cs typeface="Verdana"/>
                <a:sym typeface="Verdana"/>
              </a:rPr>
              <a:t> (IESF)</a:t>
            </a:r>
          </a:p>
          <a:p>
            <a:pPr marL="457200" marR="0" lvl="0" indent="0" algn="l" rtl="0">
              <a:spcBef>
                <a:spcPts val="320"/>
              </a:spcBef>
              <a:spcAft>
                <a:spcPts val="0"/>
              </a:spcAft>
              <a:buNone/>
            </a:pPr>
            <a:endParaRPr sz="1000" dirty="0"/>
          </a:p>
          <a:p>
            <a:pPr lvl="0" rtl="0">
              <a:spcBef>
                <a:spcPts val="400"/>
              </a:spcBef>
              <a:buClr>
                <a:schemeClr val="lt1"/>
              </a:buClr>
              <a:buSzPct val="100000"/>
              <a:buFont typeface="Verdana"/>
              <a:buChar char="•"/>
            </a:pPr>
            <a:r>
              <a:rPr lang="fr-BE" sz="2200" b="1" dirty="0"/>
              <a:t>Tip</a:t>
            </a:r>
            <a:r>
              <a:rPr lang="fr-BE" sz="2200" dirty="0"/>
              <a:t>: distribute tasks and leadership</a:t>
            </a:r>
          </a:p>
          <a:p>
            <a:pPr lvl="0" rtl="0">
              <a:spcBef>
                <a:spcPts val="320"/>
              </a:spcBef>
              <a:buClr>
                <a:schemeClr val="lt1"/>
              </a:buClr>
              <a:buSzPct val="125000"/>
              <a:buFont typeface="Verdana"/>
              <a:buChar char="•"/>
            </a:pPr>
            <a:r>
              <a:rPr lang="fr-BE" sz="1600" b="1" i="0" dirty="0"/>
              <a:t>Check if any member wants to lead (</a:t>
            </a:r>
            <a:r>
              <a:rPr lang="fr-BE" sz="1600" b="1" i="0" u="sng" dirty="0">
                <a:solidFill>
                  <a:schemeClr val="hlink"/>
                </a:solidFill>
                <a:hlinkClick r:id="rId6"/>
              </a:rPr>
              <a:t>IESF</a:t>
            </a:r>
            <a:r>
              <a:rPr lang="fr-BE" sz="1600" b="1" i="0" dirty="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Facilitation: exercise</a:t>
            </a:r>
          </a:p>
        </p:txBody>
      </p:sp>
      <p:sp>
        <p:nvSpPr>
          <p:cNvPr id="369" name="Shape 369"/>
          <p:cNvSpPr txBox="1">
            <a:spLocks noGrp="1"/>
          </p:cNvSpPr>
          <p:nvPr>
            <p:ph type="body" idx="1"/>
          </p:nvPr>
        </p:nvSpPr>
        <p:spPr>
          <a:xfrm>
            <a:off x="4089500" y="3688606"/>
            <a:ext cx="4535400" cy="27717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Char char="•"/>
            </a:pPr>
            <a:r>
              <a:rPr lang="fr-BE" sz="2400" b="0" i="1" u="none" strike="noStrike" cap="none" dirty="0">
                <a:solidFill>
                  <a:srgbClr val="0F5494"/>
                </a:solidFill>
                <a:latin typeface="Verdana"/>
                <a:ea typeface="Verdana"/>
                <a:cs typeface="Verdana"/>
                <a:sym typeface="Verdana"/>
              </a:rPr>
              <a:t>Community management plan</a:t>
            </a:r>
          </a:p>
          <a:p>
            <a:pPr marL="342900" marR="0" lvl="0" indent="-342900" algn="l" rtl="0">
              <a:spcBef>
                <a:spcPts val="480"/>
              </a:spcBef>
              <a:spcAft>
                <a:spcPts val="0"/>
              </a:spcAft>
              <a:buClr>
                <a:schemeClr val="lt1"/>
              </a:buClr>
              <a:buSzPct val="100000"/>
              <a:buFont typeface="Verdana"/>
              <a:buNone/>
            </a:pPr>
            <a:endParaRPr sz="2400" b="0" i="1" u="none" strike="noStrike" cap="none" dirty="0">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None/>
            </a:pPr>
            <a:endParaRPr sz="2400" b="0" i="1" u="none" strike="noStrike" cap="none" dirty="0">
              <a:solidFill>
                <a:srgbClr val="0F5494"/>
              </a:solidFill>
              <a:latin typeface="Verdana"/>
              <a:ea typeface="Verdana"/>
              <a:cs typeface="Verdana"/>
              <a:sym typeface="Verdana"/>
            </a:endParaRPr>
          </a:p>
        </p:txBody>
      </p:sp>
      <p:pic>
        <p:nvPicPr>
          <p:cNvPr id="370" name="Shape 370"/>
          <p:cNvPicPr preferRelativeResize="0"/>
          <p:nvPr/>
        </p:nvPicPr>
        <p:blipFill>
          <a:blip r:embed="rId3">
            <a:alphaModFix/>
          </a:blip>
          <a:stretch>
            <a:fillRect/>
          </a:stretch>
        </p:blipFill>
        <p:spPr>
          <a:xfrm>
            <a:off x="879800" y="2846975"/>
            <a:ext cx="2771775" cy="27717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p:nvPr/>
        </p:nvSpPr>
        <p:spPr>
          <a:xfrm>
            <a:off x="75" y="4740300"/>
            <a:ext cx="9144000" cy="2118000"/>
          </a:xfrm>
          <a:prstGeom prst="rect">
            <a:avLst/>
          </a:prstGeom>
          <a:solidFill>
            <a:srgbClr val="0F54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600" dirty="0">
              <a:solidFill>
                <a:srgbClr val="FFFFFF"/>
              </a:solidFill>
              <a:latin typeface="Verdana"/>
              <a:ea typeface="Verdana"/>
              <a:cs typeface="Verdana"/>
              <a:sym typeface="Verdana"/>
            </a:endParaRPr>
          </a:p>
          <a:p>
            <a:pPr lvl="0" rtl="0">
              <a:spcBef>
                <a:spcPts val="0"/>
              </a:spcBef>
              <a:buNone/>
            </a:pPr>
            <a:r>
              <a:rPr lang="fr-BE" sz="2600" dirty="0">
                <a:solidFill>
                  <a:srgbClr val="FFFFFF"/>
                </a:solidFill>
                <a:latin typeface="Verdana"/>
                <a:ea typeface="Verdana"/>
                <a:cs typeface="Verdana"/>
                <a:sym typeface="Verdana"/>
              </a:rPr>
              <a:t>Part 6: Content</a:t>
            </a:r>
            <a:r>
              <a:rPr lang="fr-BE" sz="3600" dirty="0">
                <a:solidFill>
                  <a:srgbClr val="FFFFFF"/>
                </a:solidFill>
                <a:latin typeface="Verdana"/>
                <a:ea typeface="Verdana"/>
                <a:cs typeface="Verdana"/>
                <a:sym typeface="Verdana"/>
              </a:rPr>
              <a:t/>
            </a:r>
            <a:br>
              <a:rPr lang="fr-BE" sz="3600" dirty="0">
                <a:solidFill>
                  <a:srgbClr val="FFFFFF"/>
                </a:solidFill>
                <a:latin typeface="Verdana"/>
                <a:ea typeface="Verdana"/>
                <a:cs typeface="Verdana"/>
                <a:sym typeface="Verdana"/>
              </a:rPr>
            </a:br>
            <a:endParaRPr lang="fr-BE" sz="1600" dirty="0">
              <a:solidFill>
                <a:srgbClr val="FFFFFF"/>
              </a:solidFill>
              <a:latin typeface="Verdana"/>
              <a:ea typeface="Verdana"/>
              <a:cs typeface="Verdana"/>
              <a:sym typeface="Verdana"/>
            </a:endParaRPr>
          </a:p>
          <a:p>
            <a:pPr marL="742950" lvl="1" indent="-285750" rtl="0">
              <a:spcBef>
                <a:spcPts val="400"/>
              </a:spcBef>
              <a:buClr>
                <a:srgbClr val="FFFFFF"/>
              </a:buClr>
              <a:buSzPct val="100000"/>
              <a:buFont typeface="Verdana"/>
              <a:buChar char="•"/>
            </a:pPr>
            <a:r>
              <a:rPr lang="fr-BE" sz="2000" dirty="0">
                <a:solidFill>
                  <a:srgbClr val="FFFFFF"/>
                </a:solidFill>
                <a:latin typeface="Verdana"/>
                <a:ea typeface="Verdana"/>
                <a:cs typeface="Verdana"/>
                <a:sym typeface="Verdana"/>
              </a:rPr>
              <a:t>How is content adding value?</a:t>
            </a:r>
          </a:p>
          <a:p>
            <a:pPr marL="742950" lvl="1" indent="-285750" rtl="0">
              <a:spcBef>
                <a:spcPts val="400"/>
              </a:spcBef>
              <a:buClr>
                <a:srgbClr val="FFFFFF"/>
              </a:buClr>
              <a:buSzPct val="100000"/>
              <a:buFont typeface="Verdana"/>
              <a:buChar char="•"/>
            </a:pPr>
            <a:r>
              <a:rPr lang="fr-BE" sz="2000" dirty="0">
                <a:solidFill>
                  <a:srgbClr val="FFFFFF"/>
                </a:solidFill>
                <a:latin typeface="Verdana"/>
                <a:ea typeface="Verdana"/>
                <a:cs typeface="Verdana"/>
                <a:sym typeface="Verdana"/>
              </a:rPr>
              <a:t>Understanding content needs</a:t>
            </a:r>
          </a:p>
          <a:p>
            <a:pPr marL="742950" lvl="1" indent="-285750" rtl="0">
              <a:spcBef>
                <a:spcPts val="400"/>
              </a:spcBef>
              <a:buClr>
                <a:srgbClr val="FFFFFF"/>
              </a:buClr>
              <a:buSzPct val="100000"/>
              <a:buFont typeface="Verdana"/>
              <a:buChar char="•"/>
            </a:pPr>
            <a:r>
              <a:rPr lang="fr-BE" sz="2000" dirty="0">
                <a:solidFill>
                  <a:srgbClr val="FFFFFF"/>
                </a:solidFill>
                <a:latin typeface="Verdana"/>
                <a:ea typeface="Verdana"/>
                <a:cs typeface="Verdana"/>
                <a:sym typeface="Verdana"/>
              </a:rPr>
              <a:t>Using different content types</a:t>
            </a:r>
          </a:p>
          <a:p>
            <a:pPr marL="742950" lvl="1" indent="-285750" rtl="0">
              <a:spcBef>
                <a:spcPts val="400"/>
              </a:spcBef>
              <a:buClr>
                <a:srgbClr val="FFFFFF"/>
              </a:buClr>
              <a:buSzPct val="100000"/>
              <a:buFont typeface="Verdana"/>
              <a:buChar char="•"/>
            </a:pPr>
            <a:r>
              <a:rPr lang="fr-BE" sz="2000" dirty="0">
                <a:solidFill>
                  <a:srgbClr val="FFFFFF"/>
                </a:solidFill>
                <a:latin typeface="Verdana"/>
                <a:ea typeface="Verdana"/>
                <a:cs typeface="Verdana"/>
                <a:sym typeface="Verdana"/>
              </a:rPr>
              <a:t>Content planning</a:t>
            </a:r>
          </a:p>
          <a:p>
            <a:pPr lvl="0" rtl="0">
              <a:spcBef>
                <a:spcPts val="0"/>
              </a:spcBef>
              <a:buNone/>
            </a:pPr>
            <a:endParaRPr sz="3600" dirty="0">
              <a:solidFill>
                <a:srgbClr val="FFFFFF"/>
              </a:solidFill>
            </a:endParaRPr>
          </a:p>
        </p:txBody>
      </p:sp>
      <p:sp>
        <p:nvSpPr>
          <p:cNvPr id="376" name="Shape 376"/>
          <p:cNvSpPr txBox="1"/>
          <p:nvPr/>
        </p:nvSpPr>
        <p:spPr>
          <a:xfrm>
            <a:off x="5419125" y="4465800"/>
            <a:ext cx="1739100" cy="350700"/>
          </a:xfrm>
          <a:prstGeom prst="rect">
            <a:avLst/>
          </a:prstGeom>
          <a:noFill/>
          <a:ln>
            <a:noFill/>
          </a:ln>
        </p:spPr>
        <p:txBody>
          <a:bodyPr lIns="91425" tIns="91425" rIns="91425" bIns="91425" anchor="t" anchorCtr="0">
            <a:noAutofit/>
          </a:bodyPr>
          <a:lstStyle/>
          <a:p>
            <a:pPr lvl="0">
              <a:spcBef>
                <a:spcPts val="0"/>
              </a:spcBef>
              <a:buNone/>
            </a:pPr>
            <a:r>
              <a:rPr lang="fr-BE" sz="800">
                <a:solidFill>
                  <a:srgbClr val="FFFFFF"/>
                </a:solidFill>
              </a:rPr>
              <a:t>reeImages.com/</a:t>
            </a:r>
            <a:r>
              <a:rPr lang="fr-BE" sz="800" u="sng">
                <a:solidFill>
                  <a:srgbClr val="FFFFFF"/>
                </a:solidFill>
                <a:hlinkClick r:id="rId3"/>
              </a:rPr>
              <a:t>harald wittmaack</a:t>
            </a:r>
          </a:p>
        </p:txBody>
      </p:sp>
      <p:pic>
        <p:nvPicPr>
          <p:cNvPr id="377" name="Shape 377"/>
          <p:cNvPicPr preferRelativeResize="0"/>
          <p:nvPr/>
        </p:nvPicPr>
        <p:blipFill>
          <a:blip r:embed="rId4">
            <a:alphaModFix/>
          </a:blip>
          <a:stretch>
            <a:fillRect/>
          </a:stretch>
        </p:blipFill>
        <p:spPr>
          <a:xfrm>
            <a:off x="1822037" y="956250"/>
            <a:ext cx="5500072" cy="378404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Why is content important</a:t>
            </a:r>
            <a:r>
              <a:rPr lang="fr-BE" sz="3000" b="1" i="0" u="none" strike="noStrike" cap="none">
                <a:solidFill>
                  <a:srgbClr val="0F5494"/>
                </a:solidFill>
                <a:latin typeface="Verdana"/>
                <a:ea typeface="Verdana"/>
                <a:cs typeface="Verdana"/>
                <a:sym typeface="Verdana"/>
              </a:rPr>
              <a:t>?</a:t>
            </a:r>
          </a:p>
        </p:txBody>
      </p:sp>
      <p:sp>
        <p:nvSpPr>
          <p:cNvPr id="383" name="Shape 383"/>
          <p:cNvSpPr txBox="1">
            <a:spLocks noGrp="1"/>
          </p:cNvSpPr>
          <p:nvPr>
            <p:ph type="body" idx="1"/>
          </p:nvPr>
        </p:nvSpPr>
        <p:spPr>
          <a:xfrm>
            <a:off x="457200" y="2492375"/>
            <a:ext cx="8229600" cy="3528900"/>
          </a:xfrm>
          <a:prstGeom prst="rect">
            <a:avLst/>
          </a:prstGeom>
          <a:noFill/>
          <a:ln>
            <a:noFill/>
          </a:ln>
        </p:spPr>
        <p:txBody>
          <a:bodyPr lIns="91425" tIns="45700" rIns="91425" bIns="45700" anchor="t" anchorCtr="0">
            <a:noAutofit/>
          </a:bodyPr>
          <a:lstStyle/>
          <a:p>
            <a:pPr lvl="0" rtl="0">
              <a:spcBef>
                <a:spcPts val="0"/>
              </a:spcBef>
              <a:buClr>
                <a:schemeClr val="lt1"/>
              </a:buClr>
              <a:buSzPct val="100000"/>
              <a:buFont typeface="Verdana"/>
              <a:buChar char="•"/>
            </a:pPr>
            <a:r>
              <a:rPr lang="fr-BE" dirty="0"/>
              <a:t>Content can serve different objectives: </a:t>
            </a:r>
          </a:p>
          <a:p>
            <a:pPr lvl="0" rtl="0">
              <a:spcBef>
                <a:spcPts val="0"/>
              </a:spcBef>
              <a:buClr>
                <a:schemeClr val="lt1"/>
              </a:buClr>
              <a:buSzPct val="100000"/>
              <a:buFont typeface="Verdana"/>
              <a:buChar char="•"/>
            </a:pPr>
            <a:endParaRPr dirty="0"/>
          </a:p>
          <a:p>
            <a:pPr lvl="0" rtl="0">
              <a:spcBef>
                <a:spcPts val="0"/>
              </a:spcBef>
              <a:buClr>
                <a:schemeClr val="lt1"/>
              </a:buClr>
              <a:buSzPct val="100000"/>
              <a:buFont typeface="Verdana"/>
              <a:buChar char="•"/>
            </a:pPr>
            <a:r>
              <a:rPr lang="fr-BE" dirty="0"/>
              <a:t>1</a:t>
            </a:r>
            <a:r>
              <a:rPr lang="fr-BE" dirty="0" smtClean="0"/>
              <a:t>. </a:t>
            </a:r>
            <a:r>
              <a:rPr lang="fr-BE" dirty="0"/>
              <a:t>Bridge community domain and other domains</a:t>
            </a:r>
          </a:p>
          <a:p>
            <a:pPr lvl="0" rtl="0">
              <a:spcBef>
                <a:spcPts val="0"/>
              </a:spcBef>
              <a:buClr>
                <a:schemeClr val="lt1"/>
              </a:buClr>
              <a:buSzPct val="100000"/>
              <a:buFont typeface="Verdana"/>
              <a:buChar char="•"/>
            </a:pPr>
            <a:r>
              <a:rPr lang="fr-BE" dirty="0"/>
              <a:t>2</a:t>
            </a:r>
            <a:r>
              <a:rPr lang="fr-BE" dirty="0" smtClean="0"/>
              <a:t>. </a:t>
            </a:r>
            <a:r>
              <a:rPr lang="fr-BE" dirty="0"/>
              <a:t>Support community narrative and dynamics</a:t>
            </a:r>
          </a:p>
          <a:p>
            <a:pPr lvl="0" rtl="0">
              <a:spcBef>
                <a:spcPts val="0"/>
              </a:spcBef>
              <a:buClr>
                <a:schemeClr val="lt1"/>
              </a:buClr>
              <a:buSzPct val="100000"/>
              <a:buFont typeface="Verdana"/>
              <a:buChar char="•"/>
            </a:pPr>
            <a:endParaRPr dirty="0"/>
          </a:p>
          <a:p>
            <a:pPr marL="342900" marR="0" lvl="0" indent="-342900" algn="l" rtl="0">
              <a:spcBef>
                <a:spcPts val="0"/>
              </a:spcBef>
              <a:spcAft>
                <a:spcPts val="0"/>
              </a:spcAft>
              <a:buClr>
                <a:schemeClr val="lt1"/>
              </a:buClr>
              <a:buSzPct val="100000"/>
              <a:buFont typeface="Verdana"/>
              <a:buChar char="•"/>
            </a:pPr>
            <a:r>
              <a:rPr lang="fr-BE" dirty="0"/>
              <a:t>You need to create content that is </a:t>
            </a:r>
            <a:r>
              <a:rPr lang="fr-BE" u="sng" dirty="0"/>
              <a:t>valuable</a:t>
            </a:r>
            <a:r>
              <a:rPr lang="fr-BE" dirty="0"/>
              <a:t> for your community</a:t>
            </a:r>
          </a:p>
          <a:p>
            <a:pPr marL="342900" marR="0" lvl="0" indent="-330200" algn="l" rtl="0">
              <a:spcBef>
                <a:spcPts val="0"/>
              </a:spcBef>
              <a:spcAft>
                <a:spcPts val="0"/>
              </a:spcAft>
              <a:buClr>
                <a:schemeClr val="lt1"/>
              </a:buClr>
              <a:buSzPct val="100000"/>
              <a:buFont typeface="Verdana"/>
              <a:buChar char="•"/>
            </a:pPr>
            <a:endParaRPr sz="2200" dirty="0"/>
          </a:p>
          <a:p>
            <a:pPr lvl="0" rtl="0">
              <a:spcBef>
                <a:spcPts val="0"/>
              </a:spcBef>
              <a:buClr>
                <a:schemeClr val="lt1"/>
              </a:buClr>
              <a:buSzPct val="100000"/>
              <a:buFont typeface="Verdana"/>
              <a:buChar char="•"/>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Strategies for</a:t>
            </a:r>
            <a:r>
              <a:rPr lang="fr-BE"/>
              <a:t> </a:t>
            </a:r>
            <a:r>
              <a:rPr lang="fr-BE" sz="3000" b="1" i="0" u="none" strike="noStrike" cap="none">
                <a:solidFill>
                  <a:srgbClr val="0F5494"/>
                </a:solidFill>
                <a:latin typeface="Verdana"/>
                <a:ea typeface="Verdana"/>
                <a:cs typeface="Verdana"/>
                <a:sym typeface="Verdana"/>
              </a:rPr>
              <a:t>content provision</a:t>
            </a:r>
          </a:p>
        </p:txBody>
      </p:sp>
      <p:sp>
        <p:nvSpPr>
          <p:cNvPr id="389" name="Shape 389"/>
          <p:cNvSpPr txBox="1">
            <a:spLocks noGrp="1"/>
          </p:cNvSpPr>
          <p:nvPr>
            <p:ph type="body" idx="1"/>
          </p:nvPr>
        </p:nvSpPr>
        <p:spPr>
          <a:xfrm>
            <a:off x="457200" y="2720975"/>
            <a:ext cx="8229600" cy="3528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Char char="•"/>
            </a:pPr>
            <a:endParaRPr lang="fr-BE" sz="2400" b="0" i="1" u="none" strike="noStrike" cap="none" dirty="0" smtClean="0">
              <a:solidFill>
                <a:srgbClr val="0F5494"/>
              </a:solidFill>
              <a:latin typeface="Verdana"/>
              <a:ea typeface="Verdana"/>
              <a:cs typeface="Verdana"/>
              <a:sym typeface="Verdana"/>
            </a:endParaRPr>
          </a:p>
          <a:p>
            <a:pPr marL="342900" marR="0" lvl="0" indent="-342900" algn="l" rtl="0">
              <a:spcBef>
                <a:spcPts val="0"/>
              </a:spcBef>
              <a:spcAft>
                <a:spcPts val="0"/>
              </a:spcAft>
              <a:buClr>
                <a:schemeClr val="lt1"/>
              </a:buClr>
              <a:buSzPct val="100000"/>
              <a:buFont typeface="Verdana"/>
              <a:buChar char="•"/>
            </a:pPr>
            <a:endParaRPr lang="fr-BE" dirty="0"/>
          </a:p>
          <a:p>
            <a:pPr marL="342900" marR="0" lvl="0" indent="-342900" algn="l" rtl="0">
              <a:spcBef>
                <a:spcPts val="0"/>
              </a:spcBef>
              <a:spcAft>
                <a:spcPts val="0"/>
              </a:spcAft>
              <a:buClr>
                <a:schemeClr val="lt1"/>
              </a:buClr>
              <a:buSzPct val="100000"/>
              <a:buFont typeface="Verdana"/>
              <a:buChar char="•"/>
            </a:pPr>
            <a:r>
              <a:rPr lang="fr-BE" sz="2400" b="0" i="1" u="none" strike="noStrike" cap="none" dirty="0" smtClean="0">
                <a:solidFill>
                  <a:srgbClr val="0F5494"/>
                </a:solidFill>
                <a:latin typeface="Verdana"/>
                <a:ea typeface="Verdana"/>
                <a:cs typeface="Verdana"/>
                <a:sym typeface="Verdana"/>
              </a:rPr>
              <a:t>1</a:t>
            </a:r>
            <a:r>
              <a:rPr lang="fr-BE" sz="2400" b="0" i="1" u="none" strike="noStrike" cap="none" dirty="0">
                <a:solidFill>
                  <a:srgbClr val="0F5494"/>
                </a:solidFill>
                <a:latin typeface="Verdana"/>
                <a:ea typeface="Verdana"/>
                <a:cs typeface="Verdana"/>
                <a:sym typeface="Verdana"/>
              </a:rPr>
              <a:t>. Understand content needs and habits</a:t>
            </a:r>
            <a:br>
              <a:rPr lang="fr-BE" sz="2400" b="0" i="1" u="none" strike="noStrike" cap="none" dirty="0">
                <a:solidFill>
                  <a:srgbClr val="0F5494"/>
                </a:solidFill>
                <a:latin typeface="Verdana"/>
                <a:ea typeface="Verdana"/>
                <a:cs typeface="Verdana"/>
                <a:sym typeface="Verdana"/>
              </a:rPr>
            </a:br>
            <a:r>
              <a:rPr lang="fr-BE" sz="2400" b="0" i="1" u="none" strike="noStrike" cap="none" dirty="0">
                <a:solidFill>
                  <a:srgbClr val="0F5494"/>
                </a:solidFill>
                <a:latin typeface="Verdana"/>
                <a:ea typeface="Verdana"/>
                <a:cs typeface="Verdana"/>
                <a:sym typeface="Verdana"/>
              </a:rPr>
              <a:t/>
            </a:r>
            <a:br>
              <a:rPr lang="fr-BE" sz="2400" b="0" i="1" u="none" strike="noStrike" cap="none" dirty="0">
                <a:solidFill>
                  <a:srgbClr val="0F5494"/>
                </a:solidFill>
                <a:latin typeface="Verdana"/>
                <a:ea typeface="Verdana"/>
                <a:cs typeface="Verdana"/>
                <a:sym typeface="Verdana"/>
              </a:rPr>
            </a:br>
            <a:r>
              <a:rPr lang="fr-BE" sz="2400" b="0" i="1" u="none" strike="noStrike" cap="none" dirty="0">
                <a:solidFill>
                  <a:srgbClr val="0F5494"/>
                </a:solidFill>
                <a:latin typeface="Verdana"/>
                <a:ea typeface="Verdana"/>
                <a:cs typeface="Verdana"/>
                <a:sym typeface="Verdana"/>
              </a:rPr>
              <a:t>2. </a:t>
            </a:r>
            <a:r>
              <a:rPr lang="fr-BE" dirty="0"/>
              <a:t>Provide meaningful content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C</a:t>
            </a:r>
            <a:r>
              <a:rPr lang="fr-BE" sz="3000" b="1" i="0" u="none" strike="noStrike" cap="none">
                <a:solidFill>
                  <a:srgbClr val="0F5494"/>
                </a:solidFill>
                <a:latin typeface="Verdana"/>
                <a:ea typeface="Verdana"/>
                <a:cs typeface="Verdana"/>
                <a:sym typeface="Verdana"/>
              </a:rPr>
              <a:t>ontent needs </a:t>
            </a:r>
            <a:r>
              <a:rPr lang="fr-BE"/>
              <a:t>- tip</a:t>
            </a:r>
            <a:r>
              <a:rPr lang="fr-BE" sz="3000" b="1" i="0" u="none" strike="noStrike" cap="none">
                <a:solidFill>
                  <a:srgbClr val="0F5494"/>
                </a:solidFill>
                <a:latin typeface="Verdana"/>
                <a:ea typeface="Verdana"/>
                <a:cs typeface="Verdana"/>
                <a:sym typeface="Verdana"/>
              </a:rPr>
              <a:t>s</a:t>
            </a:r>
          </a:p>
        </p:txBody>
      </p:sp>
      <p:sp>
        <p:nvSpPr>
          <p:cNvPr id="395" name="Shape 395"/>
          <p:cNvSpPr txBox="1">
            <a:spLocks noGrp="1"/>
          </p:cNvSpPr>
          <p:nvPr>
            <p:ph type="body" idx="1"/>
          </p:nvPr>
        </p:nvSpPr>
        <p:spPr>
          <a:xfrm>
            <a:off x="457200" y="2492375"/>
            <a:ext cx="8229600" cy="3528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Char char="•"/>
            </a:pPr>
            <a:endParaRPr lang="fr-BE" b="1" dirty="0" smtClean="0"/>
          </a:p>
          <a:p>
            <a:pPr marL="342900" marR="0" lvl="0" indent="-342900" algn="l" rtl="0">
              <a:spcBef>
                <a:spcPts val="0"/>
              </a:spcBef>
              <a:spcAft>
                <a:spcPts val="0"/>
              </a:spcAft>
              <a:buClr>
                <a:schemeClr val="lt1"/>
              </a:buClr>
              <a:buSzPct val="100000"/>
              <a:buFont typeface="Verdana"/>
              <a:buChar char="•"/>
            </a:pPr>
            <a:endParaRPr lang="fr-BE" b="1" dirty="0"/>
          </a:p>
          <a:p>
            <a:pPr marL="342900" marR="0" lvl="0" indent="-342900" algn="l" rtl="0">
              <a:spcBef>
                <a:spcPts val="0"/>
              </a:spcBef>
              <a:spcAft>
                <a:spcPts val="0"/>
              </a:spcAft>
              <a:buClr>
                <a:schemeClr val="lt1"/>
              </a:buClr>
              <a:buSzPct val="100000"/>
              <a:buFont typeface="Verdana"/>
              <a:buChar char="•"/>
            </a:pPr>
            <a:r>
              <a:rPr lang="fr-BE" b="1" dirty="0" smtClean="0"/>
              <a:t>Tip</a:t>
            </a:r>
            <a:r>
              <a:rPr lang="fr-BE" sz="2400" b="0" i="1" u="none" strike="noStrike" cap="none" dirty="0">
                <a:solidFill>
                  <a:srgbClr val="0F5494"/>
                </a:solidFill>
                <a:latin typeface="Verdana"/>
                <a:ea typeface="Verdana"/>
                <a:cs typeface="Verdana"/>
                <a:sym typeface="Verdana"/>
              </a:rPr>
              <a:t>: ask members directly what content they need, and where they get it. </a:t>
            </a:r>
            <a:r>
              <a:rPr lang="fr-BE" dirty="0"/>
              <a:t>Validate.</a:t>
            </a:r>
            <a:r>
              <a:rPr lang="fr-BE" sz="2400" b="0" i="1" u="none" strike="noStrike" cap="none" dirty="0">
                <a:solidFill>
                  <a:srgbClr val="0F5494"/>
                </a:solidFill>
                <a:latin typeface="Verdana"/>
                <a:ea typeface="Verdana"/>
                <a:cs typeface="Verdana"/>
                <a:sym typeface="Verdana"/>
              </a:rPr>
              <a:t/>
            </a:r>
            <a:br>
              <a:rPr lang="fr-BE" sz="2400" b="0" i="1" u="none" strike="noStrike" cap="none" dirty="0">
                <a:solidFill>
                  <a:srgbClr val="0F5494"/>
                </a:solidFill>
                <a:latin typeface="Verdana"/>
                <a:ea typeface="Verdana"/>
                <a:cs typeface="Verdana"/>
                <a:sym typeface="Verdana"/>
              </a:rPr>
            </a:br>
            <a:r>
              <a:rPr lang="fr-BE" dirty="0"/>
              <a:t>Example: </a:t>
            </a:r>
            <a:r>
              <a:rPr lang="fr-BE" u="sng" dirty="0">
                <a:solidFill>
                  <a:schemeClr val="hlink"/>
                </a:solidFill>
                <a:hlinkClick r:id="rId3"/>
              </a:rPr>
              <a:t>IESF</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C</a:t>
            </a:r>
            <a:r>
              <a:rPr lang="fr-BE" sz="3000" b="1" i="0" u="none" strike="noStrike" cap="none">
                <a:solidFill>
                  <a:srgbClr val="0F5494"/>
                </a:solidFill>
                <a:latin typeface="Verdana"/>
                <a:ea typeface="Verdana"/>
                <a:cs typeface="Verdana"/>
                <a:sym typeface="Verdana"/>
              </a:rPr>
              <a:t>uration </a:t>
            </a:r>
            <a:r>
              <a:rPr lang="fr-BE"/>
              <a:t>-</a:t>
            </a:r>
            <a:r>
              <a:rPr lang="fr-BE" sz="3000" b="1" i="0" u="none" strike="noStrike" cap="none">
                <a:solidFill>
                  <a:srgbClr val="0F5494"/>
                </a:solidFill>
                <a:latin typeface="Verdana"/>
                <a:ea typeface="Verdana"/>
                <a:cs typeface="Verdana"/>
                <a:sym typeface="Verdana"/>
              </a:rPr>
              <a:t> t</a:t>
            </a:r>
            <a:r>
              <a:rPr lang="fr-BE"/>
              <a:t>ips</a:t>
            </a:r>
          </a:p>
        </p:txBody>
      </p:sp>
      <p:sp>
        <p:nvSpPr>
          <p:cNvPr id="401" name="Shape 401"/>
          <p:cNvSpPr txBox="1">
            <a:spLocks noGrp="1"/>
          </p:cNvSpPr>
          <p:nvPr>
            <p:ph type="body" idx="1"/>
          </p:nvPr>
        </p:nvSpPr>
        <p:spPr>
          <a:xfrm>
            <a:off x="457200" y="2492375"/>
            <a:ext cx="8229600" cy="35290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1"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200000"/>
              <a:buFont typeface="Verdana"/>
              <a:buChar char="•"/>
            </a:pPr>
            <a:r>
              <a:rPr lang="fr-BE" b="1"/>
              <a:t>Tip</a:t>
            </a:r>
            <a:r>
              <a:rPr lang="fr-BE"/>
              <a:t>: Organise via</a:t>
            </a:r>
            <a:r>
              <a:rPr lang="fr-BE" sz="2400" b="0" i="1" u="none" strike="noStrike" cap="none">
                <a:solidFill>
                  <a:srgbClr val="0F5494"/>
                </a:solidFill>
                <a:latin typeface="Verdana"/>
                <a:ea typeface="Verdana"/>
                <a:cs typeface="Verdana"/>
                <a:sym typeface="Verdana"/>
              </a:rPr>
              <a:t> </a:t>
            </a:r>
            <a:r>
              <a:rPr lang="fr-BE" sz="2400" b="1" i="1" u="none" strike="noStrike" cap="none">
                <a:solidFill>
                  <a:srgbClr val="0F5494"/>
                </a:solidFill>
                <a:latin typeface="Verdana"/>
                <a:ea typeface="Verdana"/>
                <a:cs typeface="Verdana"/>
                <a:sym typeface="Verdana"/>
              </a:rPr>
              <a:t>Library. </a:t>
            </a:r>
            <a:r>
              <a:rPr lang="fr-BE" sz="2400" b="0" i="1" u="none" strike="noStrike" cap="none">
                <a:solidFill>
                  <a:srgbClr val="0F5494"/>
                </a:solidFill>
                <a:latin typeface="Verdana"/>
                <a:ea typeface="Verdana"/>
                <a:cs typeface="Verdana"/>
                <a:sym typeface="Verdana"/>
              </a:rPr>
              <a:t>Could include:</a:t>
            </a:r>
            <a:br>
              <a:rPr lang="fr-BE" sz="2400" b="0" i="1" u="none" strike="noStrike" cap="none">
                <a:solidFill>
                  <a:srgbClr val="0F5494"/>
                </a:solidFill>
                <a:latin typeface="Verdana"/>
                <a:ea typeface="Verdana"/>
                <a:cs typeface="Verdana"/>
                <a:sym typeface="Verdana"/>
              </a:rPr>
            </a:br>
            <a:endParaRPr lang="fr-BE" sz="2400" b="0" i="1" u="none" strike="noStrike" cap="none">
              <a:solidFill>
                <a:srgbClr val="0F5494"/>
              </a:solidFill>
              <a:latin typeface="Verdana"/>
              <a:ea typeface="Verdana"/>
              <a:cs typeface="Verdana"/>
              <a:sym typeface="Verdana"/>
            </a:endParaRPr>
          </a:p>
          <a:p>
            <a:pPr marL="742950" marR="0" lvl="1" indent="-285750" algn="l" rtl="0">
              <a:spcBef>
                <a:spcPts val="400"/>
              </a:spcBef>
              <a:spcAft>
                <a:spcPts val="0"/>
              </a:spcAft>
              <a:buClr>
                <a:srgbClr val="009FBA"/>
              </a:buClr>
              <a:buSzPct val="100000"/>
              <a:buFont typeface="Verdana"/>
              <a:buChar char="•"/>
            </a:pPr>
            <a:r>
              <a:rPr lang="fr-BE" sz="2000" b="1" i="0" u="none" strike="noStrike" cap="none">
                <a:solidFill>
                  <a:srgbClr val="0F5494"/>
                </a:solidFill>
                <a:latin typeface="Verdana"/>
                <a:ea typeface="Verdana"/>
                <a:cs typeface="Verdana"/>
                <a:sym typeface="Verdana"/>
              </a:rPr>
              <a:t>Key EU documentation on a topic</a:t>
            </a:r>
          </a:p>
          <a:p>
            <a:pPr marL="742950" marR="0" lvl="1" indent="-285750" algn="l" rtl="0">
              <a:spcBef>
                <a:spcPts val="400"/>
              </a:spcBef>
              <a:spcAft>
                <a:spcPts val="0"/>
              </a:spcAft>
              <a:buClr>
                <a:srgbClr val="009FBA"/>
              </a:buClr>
              <a:buSzPct val="100000"/>
              <a:buFont typeface="Verdana"/>
              <a:buChar char="•"/>
            </a:pPr>
            <a:r>
              <a:rPr lang="fr-BE"/>
              <a:t>List of</a:t>
            </a:r>
            <a:r>
              <a:rPr lang="fr-BE" sz="2000" b="1" i="0" u="none" strike="noStrike" cap="none">
                <a:solidFill>
                  <a:srgbClr val="0F5494"/>
                </a:solidFill>
                <a:latin typeface="Verdana"/>
                <a:ea typeface="Verdana"/>
                <a:cs typeface="Verdana"/>
                <a:sym typeface="Verdana"/>
              </a:rPr>
              <a:t> calls for the next 6 months</a:t>
            </a:r>
          </a:p>
          <a:p>
            <a:pPr marL="742950" marR="0" lvl="1" indent="-285750" algn="l" rtl="0">
              <a:spcBef>
                <a:spcPts val="400"/>
              </a:spcBef>
              <a:spcAft>
                <a:spcPts val="0"/>
              </a:spcAft>
              <a:buClr>
                <a:srgbClr val="009FBA"/>
              </a:buClr>
              <a:buSzPct val="100000"/>
              <a:buFont typeface="Verdana"/>
              <a:buChar char="•"/>
            </a:pPr>
            <a:r>
              <a:rPr lang="fr-BE"/>
              <a:t>P</a:t>
            </a:r>
            <a:r>
              <a:rPr lang="fr-BE" sz="2000" b="1" i="0" u="none" strike="noStrike" cap="none">
                <a:solidFill>
                  <a:srgbClr val="0F5494"/>
                </a:solidFill>
                <a:latin typeface="Verdana"/>
                <a:ea typeface="Verdana"/>
                <a:cs typeface="Verdana"/>
                <a:sym typeface="Verdana"/>
              </a:rPr>
              <a:t>roject documentation</a:t>
            </a:r>
          </a:p>
          <a:p>
            <a:pPr marL="742950" marR="0" lvl="1" indent="-285750" algn="l" rtl="0">
              <a:spcBef>
                <a:spcPts val="400"/>
              </a:spcBef>
              <a:spcAft>
                <a:spcPts val="0"/>
              </a:spcAft>
              <a:buClr>
                <a:srgbClr val="009FBA"/>
              </a:buClr>
              <a:buSzPct val="100000"/>
              <a:buFont typeface="Verdana"/>
              <a:buChar char="•"/>
            </a:pPr>
            <a:r>
              <a:rPr lang="fr-BE"/>
              <a:t>Research papers</a:t>
            </a:r>
          </a:p>
          <a:p>
            <a:pPr marL="742950" marR="0" lvl="1" indent="-285750" algn="l" rtl="0">
              <a:spcBef>
                <a:spcPts val="400"/>
              </a:spcBef>
              <a:spcAft>
                <a:spcPts val="0"/>
              </a:spcAft>
              <a:buClr>
                <a:srgbClr val="009FBA"/>
              </a:buClr>
              <a:buSzPct val="100000"/>
              <a:buFont typeface="Verdana"/>
              <a:buChar char="•"/>
            </a:pPr>
            <a:r>
              <a:rPr lang="fr-BE" sz="2000" b="1" i="0" u="none" strike="noStrike" cap="none">
                <a:solidFill>
                  <a:srgbClr val="0F5494"/>
                </a:solidFill>
                <a:latin typeface="Verdana"/>
                <a:ea typeface="Verdana"/>
                <a:cs typeface="Verdana"/>
                <a:sym typeface="Verdana"/>
              </a:rPr>
              <a:t>Reports from meetings</a:t>
            </a:r>
            <a:br>
              <a:rPr lang="fr-BE" sz="2000" b="1" i="0" u="none" strike="noStrike" cap="none">
                <a:solidFill>
                  <a:srgbClr val="0F5494"/>
                </a:solidFill>
                <a:latin typeface="Verdana"/>
                <a:ea typeface="Verdana"/>
                <a:cs typeface="Verdana"/>
                <a:sym typeface="Verdana"/>
              </a:rPr>
            </a:br>
            <a:endParaRPr lang="fr-BE" sz="2000" b="1" i="0" u="none" strike="noStrike" cap="none">
              <a:solidFill>
                <a:srgbClr val="0F5494"/>
              </a:solidFill>
              <a:latin typeface="Verdana"/>
              <a:ea typeface="Verdana"/>
              <a:cs typeface="Verdana"/>
              <a:sym typeface="Verdana"/>
            </a:endParaRPr>
          </a:p>
          <a:p>
            <a:pPr marL="0" marR="0" lvl="0" indent="0" algn="l" rtl="0">
              <a:spcBef>
                <a:spcPts val="400"/>
              </a:spcBef>
              <a:spcAft>
                <a:spcPts val="0"/>
              </a:spcAft>
              <a:buNone/>
            </a:pPr>
            <a:r>
              <a:rPr lang="fr-BE"/>
              <a:t>Example: </a:t>
            </a:r>
            <a:r>
              <a:rPr lang="fr-BE" u="sng">
                <a:solidFill>
                  <a:schemeClr val="hlink"/>
                </a:solidFill>
                <a:hlinkClick r:id="rId3"/>
              </a:rPr>
              <a:t>innov-aid</a:t>
            </a:r>
          </a:p>
          <a:p>
            <a:pPr marL="742950" marR="0" lvl="1" indent="-285750" algn="l" rtl="0">
              <a:spcBef>
                <a:spcPts val="400"/>
              </a:spcBef>
              <a:spcAft>
                <a:spcPts val="0"/>
              </a:spcAft>
              <a:buClr>
                <a:srgbClr val="009FBA"/>
              </a:buClr>
              <a:buSzPct val="100000"/>
              <a:buFont typeface="Verdana"/>
              <a:buNone/>
            </a:pPr>
            <a:endParaRPr sz="2000" b="1" i="0" u="none" strike="noStrike" cap="none">
              <a:solidFill>
                <a:srgbClr val="0F5494"/>
              </a:solidFill>
              <a:latin typeface="Verdana"/>
              <a:ea typeface="Verdana"/>
              <a:cs typeface="Verdana"/>
              <a:sym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E</a:t>
            </a:r>
            <a:r>
              <a:rPr lang="fr-BE" sz="3000" b="1" i="0" u="none" strike="noStrike" cap="none">
                <a:solidFill>
                  <a:srgbClr val="0F5494"/>
                </a:solidFill>
                <a:latin typeface="Verdana"/>
                <a:ea typeface="Verdana"/>
                <a:cs typeface="Verdana"/>
                <a:sym typeface="Verdana"/>
              </a:rPr>
              <a:t>vents </a:t>
            </a:r>
            <a:r>
              <a:rPr lang="fr-BE"/>
              <a:t>- tip</a:t>
            </a:r>
            <a:r>
              <a:rPr lang="fr-BE" sz="3000" b="1" i="0" u="none" strike="noStrike" cap="none">
                <a:solidFill>
                  <a:srgbClr val="0F5494"/>
                </a:solidFill>
                <a:latin typeface="Verdana"/>
                <a:ea typeface="Verdana"/>
                <a:cs typeface="Verdana"/>
                <a:sym typeface="Verdana"/>
              </a:rPr>
              <a:t>s</a:t>
            </a:r>
          </a:p>
        </p:txBody>
      </p:sp>
      <p:sp>
        <p:nvSpPr>
          <p:cNvPr id="407" name="Shape 407"/>
          <p:cNvSpPr txBox="1">
            <a:spLocks noGrp="1"/>
          </p:cNvSpPr>
          <p:nvPr>
            <p:ph type="body" idx="1"/>
          </p:nvPr>
        </p:nvSpPr>
        <p:spPr>
          <a:xfrm>
            <a:off x="457200" y="2492375"/>
            <a:ext cx="8229600" cy="3528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Char char="•"/>
            </a:pPr>
            <a:r>
              <a:rPr lang="fr-BE" b="1"/>
              <a:t>Tip</a:t>
            </a:r>
            <a:r>
              <a:rPr lang="fr-BE" sz="2400" b="0" i="1" u="none" strike="noStrike" cap="none">
                <a:solidFill>
                  <a:srgbClr val="0F5494"/>
                </a:solidFill>
                <a:latin typeface="Verdana"/>
                <a:ea typeface="Verdana"/>
                <a:cs typeface="Verdana"/>
                <a:sym typeface="Verdana"/>
              </a:rPr>
              <a:t>: overview of upcoming events</a:t>
            </a:r>
            <a:br>
              <a:rPr lang="fr-BE" sz="2400" b="0" i="1" u="none" strike="noStrike" cap="none">
                <a:solidFill>
                  <a:srgbClr val="0F5494"/>
                </a:solidFill>
                <a:latin typeface="Verdana"/>
                <a:ea typeface="Verdana"/>
                <a:cs typeface="Verdana"/>
                <a:sym typeface="Verdana"/>
              </a:rPr>
            </a:br>
            <a:endParaRPr lang="fr-BE"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200000"/>
              <a:buFont typeface="Verdana"/>
              <a:buChar char="•"/>
            </a:pPr>
            <a:r>
              <a:rPr lang="fr-BE" b="1"/>
              <a:t>Tip</a:t>
            </a:r>
            <a:r>
              <a:rPr lang="fr-BE" sz="2400" b="0" i="1" u="none" strike="noStrike" cap="none">
                <a:solidFill>
                  <a:srgbClr val="0F5494"/>
                </a:solidFill>
                <a:latin typeface="Verdana"/>
                <a:ea typeface="Verdana"/>
                <a:cs typeface="Verdana"/>
                <a:sym typeface="Verdana"/>
              </a:rPr>
              <a:t>: think “event cycle”</a:t>
            </a:r>
            <a:r>
              <a:rPr lang="fr-BE"/>
              <a:t>. Example: </a:t>
            </a:r>
            <a:r>
              <a:rPr lang="fr-BE" u="sng">
                <a:solidFill>
                  <a:schemeClr val="hlink"/>
                </a:solidFill>
                <a:hlinkClick r:id="rId3"/>
              </a:rPr>
              <a:t>ROSA</a:t>
            </a:r>
            <a:r>
              <a:rPr lang="fr-BE"/>
              <a:t/>
            </a:r>
            <a:br>
              <a:rPr lang="fr-BE"/>
            </a:br>
            <a:endParaRPr lang="fr-BE"/>
          </a:p>
          <a:p>
            <a:pPr marL="742950" marR="0" lvl="1" indent="-285750" algn="l" rtl="0">
              <a:spcBef>
                <a:spcPts val="400"/>
              </a:spcBef>
              <a:spcAft>
                <a:spcPts val="0"/>
              </a:spcAft>
              <a:buClr>
                <a:srgbClr val="009FBA"/>
              </a:buClr>
              <a:buSzPct val="100000"/>
              <a:buFont typeface="Verdana"/>
              <a:buChar char="•"/>
            </a:pPr>
            <a:r>
              <a:rPr lang="fr-BE" sz="2000" b="1" i="0" u="none" strike="noStrike" cap="none">
                <a:solidFill>
                  <a:srgbClr val="0F5494"/>
                </a:solidFill>
                <a:latin typeface="Verdana"/>
                <a:ea typeface="Verdana"/>
                <a:cs typeface="Verdana"/>
                <a:sym typeface="Verdana"/>
              </a:rPr>
              <a:t>Pre-event: </a:t>
            </a:r>
            <a:r>
              <a:rPr lang="fr-BE" sz="2000" b="0" i="0" u="none" strike="noStrike" cap="none">
                <a:solidFill>
                  <a:srgbClr val="0F5494"/>
                </a:solidFill>
                <a:latin typeface="Verdana"/>
                <a:ea typeface="Verdana"/>
                <a:cs typeface="Verdana"/>
                <a:sym typeface="Verdana"/>
              </a:rPr>
              <a:t>share logistical info, agenda, participants list and key background </a:t>
            </a:r>
            <a:r>
              <a:rPr lang="fr-BE" b="0"/>
              <a:t>materials</a:t>
            </a:r>
          </a:p>
          <a:p>
            <a:pPr marL="742950" marR="0" lvl="1" indent="-285750" algn="l" rtl="0">
              <a:spcBef>
                <a:spcPts val="400"/>
              </a:spcBef>
              <a:spcAft>
                <a:spcPts val="0"/>
              </a:spcAft>
              <a:buClr>
                <a:srgbClr val="009FBA"/>
              </a:buClr>
              <a:buSzPct val="100000"/>
              <a:buFont typeface="Verdana"/>
              <a:buChar char="•"/>
            </a:pPr>
            <a:r>
              <a:rPr lang="fr-BE"/>
              <a:t>During</a:t>
            </a:r>
            <a:r>
              <a:rPr lang="fr-BE" b="0"/>
              <a:t> the event: if any </a:t>
            </a:r>
            <a:r>
              <a:rPr lang="fr-BE" sz="2000" b="0" i="0" u="none" strike="noStrike" cap="none">
                <a:solidFill>
                  <a:srgbClr val="0F5494"/>
                </a:solidFill>
                <a:latin typeface="Verdana"/>
                <a:ea typeface="Verdana"/>
                <a:cs typeface="Verdana"/>
                <a:sym typeface="Verdana"/>
              </a:rPr>
              <a:t>live </a:t>
            </a:r>
            <a:r>
              <a:rPr lang="fr-BE" b="0"/>
              <a:t>coverage</a:t>
            </a:r>
            <a:r>
              <a:rPr lang="fr-BE" sz="2000" b="0" i="0" u="none" strike="noStrike" cap="none">
                <a:solidFill>
                  <a:srgbClr val="0F5494"/>
                </a:solidFill>
                <a:latin typeface="Verdana"/>
                <a:ea typeface="Verdana"/>
                <a:cs typeface="Verdana"/>
                <a:sym typeface="Verdana"/>
              </a:rPr>
              <a:t> </a:t>
            </a:r>
            <a:r>
              <a:rPr lang="fr-BE" sz="2000" b="1" i="0" u="none" strike="noStrike" cap="none">
                <a:solidFill>
                  <a:srgbClr val="0F5494"/>
                </a:solidFill>
                <a:latin typeface="Verdana"/>
                <a:ea typeface="Verdana"/>
                <a:cs typeface="Verdana"/>
                <a:sym typeface="Verdana"/>
              </a:rPr>
              <a:t>during</a:t>
            </a:r>
            <a:r>
              <a:rPr lang="fr-BE" sz="2000" b="0" i="0" u="none" strike="noStrike" cap="none">
                <a:solidFill>
                  <a:srgbClr val="0F5494"/>
                </a:solidFill>
                <a:latin typeface="Verdana"/>
                <a:ea typeface="Verdana"/>
                <a:cs typeface="Verdana"/>
                <a:sym typeface="Verdana"/>
              </a:rPr>
              <a:t> the event, share l</a:t>
            </a:r>
            <a:r>
              <a:rPr lang="fr-BE" b="0"/>
              <a:t>inks</a:t>
            </a:r>
            <a:r>
              <a:rPr lang="fr-BE" sz="2000" b="0" i="0" u="none" strike="noStrike" cap="none">
                <a:solidFill>
                  <a:srgbClr val="0F5494"/>
                </a:solidFill>
                <a:latin typeface="Verdana"/>
                <a:ea typeface="Verdana"/>
                <a:cs typeface="Verdana"/>
                <a:sym typeface="Verdana"/>
              </a:rPr>
              <a:t>. If you are there, ask people </a:t>
            </a:r>
            <a:r>
              <a:rPr lang="fr-BE" b="0"/>
              <a:t>to input to the community (eg. short interview or blog post)</a:t>
            </a:r>
          </a:p>
          <a:p>
            <a:pPr marL="742950" marR="0" lvl="1" indent="-285750" algn="l" rtl="0">
              <a:spcBef>
                <a:spcPts val="400"/>
              </a:spcBef>
              <a:spcAft>
                <a:spcPts val="0"/>
              </a:spcAft>
              <a:buClr>
                <a:srgbClr val="009FBA"/>
              </a:buClr>
              <a:buSzPct val="100000"/>
              <a:buFont typeface="Verdana"/>
              <a:buChar char="•"/>
            </a:pPr>
            <a:r>
              <a:rPr lang="fr-BE"/>
              <a:t>Post-event</a:t>
            </a:r>
            <a:r>
              <a:rPr lang="fr-BE" b="0"/>
              <a:t>: </a:t>
            </a:r>
            <a:r>
              <a:rPr lang="fr-BE" sz="2000" b="0" i="0" u="none" strike="noStrike" cap="none">
                <a:solidFill>
                  <a:srgbClr val="0F5494"/>
                </a:solidFill>
                <a:latin typeface="Verdana"/>
                <a:ea typeface="Verdana"/>
                <a:cs typeface="Verdana"/>
                <a:sym typeface="Verdana"/>
              </a:rPr>
              <a:t>short summary + share PPTs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B</a:t>
            </a:r>
            <a:r>
              <a:rPr lang="fr-BE" sz="3000" b="1" i="0" u="none" strike="noStrike" cap="none">
                <a:solidFill>
                  <a:srgbClr val="0F5494"/>
                </a:solidFill>
                <a:latin typeface="Verdana"/>
                <a:ea typeface="Verdana"/>
                <a:cs typeface="Verdana"/>
                <a:sym typeface="Verdana"/>
              </a:rPr>
              <a:t>log - t</a:t>
            </a:r>
            <a:r>
              <a:rPr lang="fr-BE"/>
              <a:t>ip</a:t>
            </a:r>
            <a:r>
              <a:rPr lang="fr-BE" sz="3000" b="1" i="0" u="none" strike="noStrike" cap="none">
                <a:solidFill>
                  <a:srgbClr val="0F5494"/>
                </a:solidFill>
                <a:latin typeface="Verdana"/>
                <a:ea typeface="Verdana"/>
                <a:cs typeface="Verdana"/>
                <a:sym typeface="Verdana"/>
              </a:rPr>
              <a:t>s</a:t>
            </a:r>
          </a:p>
        </p:txBody>
      </p:sp>
      <p:sp>
        <p:nvSpPr>
          <p:cNvPr id="413" name="Shape 413"/>
          <p:cNvSpPr txBox="1">
            <a:spLocks noGrp="1"/>
          </p:cNvSpPr>
          <p:nvPr>
            <p:ph type="body" idx="1"/>
          </p:nvPr>
        </p:nvSpPr>
        <p:spPr>
          <a:xfrm>
            <a:off x="457200" y="2492375"/>
            <a:ext cx="8229600" cy="3528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Char char="•"/>
            </a:pPr>
            <a:r>
              <a:rPr lang="fr-BE" b="1" dirty="0"/>
              <a:t>Tip</a:t>
            </a:r>
            <a:r>
              <a:rPr lang="fr-BE" sz="2400" b="0" i="1" u="none" strike="noStrike" cap="none" dirty="0">
                <a:solidFill>
                  <a:srgbClr val="0F5494"/>
                </a:solidFill>
                <a:latin typeface="Verdana"/>
                <a:ea typeface="Verdana"/>
                <a:cs typeface="Verdana"/>
                <a:sym typeface="Verdana"/>
              </a:rPr>
              <a:t>: post </a:t>
            </a:r>
            <a:r>
              <a:rPr lang="fr-BE" u="sng" dirty="0"/>
              <a:t>relevant</a:t>
            </a:r>
            <a:r>
              <a:rPr lang="fr-BE" sz="2400" b="0" i="1" u="none" strike="noStrike" cap="none" dirty="0">
                <a:solidFill>
                  <a:srgbClr val="0F5494"/>
                </a:solidFill>
                <a:latin typeface="Verdana"/>
                <a:ea typeface="Verdana"/>
                <a:cs typeface="Verdana"/>
                <a:sym typeface="Verdana"/>
              </a:rPr>
              <a:t> announcements, news and</a:t>
            </a:r>
            <a:r>
              <a:rPr lang="fr-BE" dirty="0"/>
              <a:t> analysis</a:t>
            </a:r>
            <a:r>
              <a:rPr lang="fr-BE" sz="2400" b="0" i="1" u="none" strike="noStrike" cap="none" dirty="0">
                <a:solidFill>
                  <a:srgbClr val="0F5494"/>
                </a:solidFill>
                <a:latin typeface="Verdana"/>
                <a:ea typeface="Verdana"/>
                <a:cs typeface="Verdana"/>
                <a:sym typeface="Verdana"/>
              </a:rPr>
              <a:t/>
            </a:r>
            <a:br>
              <a:rPr lang="fr-BE" sz="2400" b="0" i="1" u="none" strike="noStrike" cap="none" dirty="0">
                <a:solidFill>
                  <a:srgbClr val="0F5494"/>
                </a:solidFill>
                <a:latin typeface="Verdana"/>
                <a:ea typeface="Verdana"/>
                <a:cs typeface="Verdana"/>
                <a:sym typeface="Verdana"/>
              </a:rPr>
            </a:br>
            <a:endParaRPr lang="fr-BE" sz="2400" b="0" i="1" u="none" strike="noStrike" cap="none" dirty="0" smtClean="0">
              <a:solidFill>
                <a:srgbClr val="0F5494"/>
              </a:solidFill>
              <a:latin typeface="Verdana"/>
              <a:ea typeface="Verdana"/>
              <a:cs typeface="Verdana"/>
              <a:sym typeface="Verdana"/>
            </a:endParaRPr>
          </a:p>
          <a:p>
            <a:pPr marL="342900" marR="0" lvl="0" indent="-342900" algn="l" rtl="0">
              <a:spcBef>
                <a:spcPts val="0"/>
              </a:spcBef>
              <a:spcAft>
                <a:spcPts val="0"/>
              </a:spcAft>
              <a:buClr>
                <a:schemeClr val="lt1"/>
              </a:buClr>
              <a:buSzPct val="100000"/>
              <a:buFont typeface="Verdana"/>
              <a:buChar char="•"/>
            </a:pPr>
            <a:r>
              <a:rPr lang="fr-BE" sz="2400" b="0" i="1" u="none" strike="noStrike" cap="none" dirty="0" smtClean="0">
                <a:solidFill>
                  <a:srgbClr val="0F5494"/>
                </a:solidFill>
                <a:latin typeface="Verdana"/>
                <a:ea typeface="Verdana"/>
                <a:cs typeface="Verdana"/>
                <a:sym typeface="Verdana"/>
              </a:rPr>
              <a:t>Example</a:t>
            </a:r>
            <a:r>
              <a:rPr lang="fr-BE" sz="2400" b="0" i="1" u="none" strike="noStrike" cap="none" dirty="0">
                <a:solidFill>
                  <a:srgbClr val="0F5494"/>
                </a:solidFill>
                <a:latin typeface="Verdana"/>
                <a:ea typeface="Verdana"/>
                <a:cs typeface="Verdana"/>
                <a:sym typeface="Verdana"/>
              </a:rPr>
              <a:t>: </a:t>
            </a:r>
            <a:r>
              <a:rPr lang="fr-BE" sz="2400" b="0" i="1" u="sng" strike="noStrike" cap="none" dirty="0">
                <a:solidFill>
                  <a:schemeClr val="hlink"/>
                </a:solidFill>
                <a:latin typeface="Verdana"/>
                <a:ea typeface="Verdana"/>
                <a:cs typeface="Verdana"/>
                <a:sym typeface="Verdana"/>
                <a:hlinkClick r:id="rId3"/>
              </a:rPr>
              <a:t>Biodiversity group</a:t>
            </a:r>
            <a:r>
              <a:rPr lang="fr-BE" sz="2400" b="0" i="1" u="none" strike="noStrike" cap="none" dirty="0">
                <a:solidFill>
                  <a:srgbClr val="0F5494"/>
                </a:solidFill>
                <a:latin typeface="Verdana"/>
                <a:ea typeface="Verdana"/>
                <a:cs typeface="Verdana"/>
                <a:sym typeface="Verdana"/>
              </a:rPr>
              <a:t> and </a:t>
            </a:r>
            <a:r>
              <a:rPr lang="fr-BE" dirty="0"/>
              <a:t>“</a:t>
            </a:r>
            <a:r>
              <a:rPr lang="fr-BE" sz="2400" b="0" i="1" u="none" strike="noStrike" cap="none" dirty="0">
                <a:solidFill>
                  <a:srgbClr val="0F5494"/>
                </a:solidFill>
                <a:latin typeface="Verdana"/>
                <a:ea typeface="Verdana"/>
                <a:cs typeface="Verdana"/>
                <a:sym typeface="Verdana"/>
              </a:rPr>
              <a:t>Larger than Elephants</a:t>
            </a:r>
            <a:r>
              <a:rPr lang="fr-BE" dirty="0"/>
              <a:t>”</a:t>
            </a:r>
            <a:r>
              <a:rPr lang="fr-BE" sz="2400" b="0" i="1" u="none" strike="noStrike" cap="none" dirty="0">
                <a:solidFill>
                  <a:srgbClr val="0F5494"/>
                </a:solidFill>
                <a:latin typeface="Verdana"/>
                <a:ea typeface="Verdana"/>
                <a:cs typeface="Verdana"/>
                <a:sym typeface="Verdana"/>
              </a:rPr>
              <a:t/>
            </a:r>
            <a:br>
              <a:rPr lang="fr-BE" sz="2400" b="0" i="1" u="none" strike="noStrike" cap="none" dirty="0">
                <a:solidFill>
                  <a:srgbClr val="0F5494"/>
                </a:solidFill>
                <a:latin typeface="Verdana"/>
                <a:ea typeface="Verdana"/>
                <a:cs typeface="Verdana"/>
                <a:sym typeface="Verdana"/>
              </a:rPr>
            </a:br>
            <a:endParaRPr lang="fr-BE" sz="2400" b="0" i="1" u="none" strike="noStrike" cap="none" dirty="0">
              <a:solidFill>
                <a:srgbClr val="0F5494"/>
              </a:solidFill>
              <a:latin typeface="Verdana"/>
              <a:ea typeface="Verdana"/>
              <a:cs typeface="Verdana"/>
              <a:sym typeface="Verdana"/>
            </a:endParaRPr>
          </a:p>
          <a:p>
            <a:pPr marL="342900" marR="0" lvl="0" indent="-342900" algn="l" rtl="0">
              <a:spcBef>
                <a:spcPts val="0"/>
              </a:spcBef>
              <a:spcAft>
                <a:spcPts val="0"/>
              </a:spcAft>
              <a:buClr>
                <a:schemeClr val="lt1"/>
              </a:buClr>
              <a:buSzPct val="100000"/>
              <a:buFont typeface="Verdana"/>
              <a:buChar char="•"/>
            </a:pPr>
            <a:r>
              <a:rPr lang="fr-BE" dirty="0" smtClean="0"/>
              <a:t>If </a:t>
            </a:r>
            <a:r>
              <a:rPr lang="fr-BE" dirty="0"/>
              <a:t>you want people to comment on your posts, say it at the beginning.</a:t>
            </a:r>
          </a:p>
          <a:p>
            <a:pPr marL="0" marR="0" lvl="0" indent="0" algn="l" rtl="0">
              <a:spcBef>
                <a:spcPts val="480"/>
              </a:spcBef>
              <a:spcAft>
                <a:spcPts val="0"/>
              </a:spcAft>
              <a:buNone/>
            </a:pP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N</a:t>
            </a:r>
            <a:r>
              <a:rPr lang="fr-BE" sz="3000" b="1" i="0" u="none" strike="noStrike" cap="none">
                <a:solidFill>
                  <a:srgbClr val="0F5494"/>
                </a:solidFill>
                <a:latin typeface="Verdana"/>
                <a:ea typeface="Verdana"/>
                <a:cs typeface="Verdana"/>
                <a:sym typeface="Verdana"/>
              </a:rPr>
              <a:t>ewsletter </a:t>
            </a:r>
            <a:r>
              <a:rPr lang="fr-BE"/>
              <a:t>-- tip</a:t>
            </a:r>
            <a:r>
              <a:rPr lang="fr-BE" sz="3000" b="1" i="0" u="none" strike="noStrike" cap="none">
                <a:solidFill>
                  <a:srgbClr val="0F5494"/>
                </a:solidFill>
                <a:latin typeface="Verdana"/>
                <a:ea typeface="Verdana"/>
                <a:cs typeface="Verdana"/>
                <a:sym typeface="Verdana"/>
              </a:rPr>
              <a:t>s</a:t>
            </a:r>
          </a:p>
        </p:txBody>
      </p:sp>
      <p:sp>
        <p:nvSpPr>
          <p:cNvPr id="419" name="Shape 419"/>
          <p:cNvSpPr txBox="1">
            <a:spLocks noGrp="1"/>
          </p:cNvSpPr>
          <p:nvPr>
            <p:ph type="body" idx="1"/>
          </p:nvPr>
        </p:nvSpPr>
        <p:spPr>
          <a:xfrm>
            <a:off x="457200" y="2416175"/>
            <a:ext cx="8229600" cy="3528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Char char="•"/>
            </a:pPr>
            <a:r>
              <a:rPr lang="fr-BE" b="1"/>
              <a:t>Tip</a:t>
            </a:r>
            <a:r>
              <a:rPr lang="fr-BE" sz="2400" b="0" i="1" u="none" strike="noStrike" cap="none">
                <a:solidFill>
                  <a:srgbClr val="0F5494"/>
                </a:solidFill>
                <a:latin typeface="Verdana"/>
                <a:ea typeface="Verdana"/>
                <a:cs typeface="Verdana"/>
                <a:sym typeface="Verdana"/>
              </a:rPr>
              <a:t>: develop a newsletter with the community updates. Ask members to </a:t>
            </a:r>
            <a:r>
              <a:rPr lang="fr-BE"/>
              <a:t>provide inputs!</a:t>
            </a:r>
          </a:p>
          <a:p>
            <a:pPr marL="342900" marR="0" lvl="0" indent="-342900" algn="l" rtl="0">
              <a:spcBef>
                <a:spcPts val="480"/>
              </a:spcBef>
              <a:spcAft>
                <a:spcPts val="0"/>
              </a:spcAft>
              <a:buClr>
                <a:schemeClr val="lt1"/>
              </a:buClr>
              <a:buSzPct val="1000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Examples: </a:t>
            </a:r>
            <a:r>
              <a:rPr lang="fr-BE" sz="2400" b="0" i="1" u="sng" strike="noStrike" cap="none">
                <a:solidFill>
                  <a:schemeClr val="hlink"/>
                </a:solidFill>
                <a:latin typeface="Verdana"/>
                <a:ea typeface="Verdana"/>
                <a:cs typeface="Verdana"/>
                <a:sym typeface="Verdana"/>
                <a:hlinkClick r:id="rId3"/>
              </a:rPr>
              <a:t>ROSA</a:t>
            </a:r>
            <a:r>
              <a:rPr lang="fr-BE"/>
              <a:t> (focus on content curation)</a:t>
            </a:r>
            <a:r>
              <a:rPr lang="fr-BE" sz="2400" b="0" i="1" u="none" strike="noStrike" cap="none">
                <a:solidFill>
                  <a:srgbClr val="0F5494"/>
                </a:solidFill>
                <a:latin typeface="Verdana"/>
                <a:ea typeface="Verdana"/>
                <a:cs typeface="Verdana"/>
                <a:sym typeface="Verdana"/>
              </a:rPr>
              <a:t>, </a:t>
            </a:r>
            <a:r>
              <a:rPr lang="fr-BE" sz="2400" b="0" i="1" u="sng" strike="noStrike" cap="none">
                <a:solidFill>
                  <a:schemeClr val="hlink"/>
                </a:solidFill>
                <a:latin typeface="Verdana"/>
                <a:ea typeface="Verdana"/>
                <a:cs typeface="Verdana"/>
                <a:sym typeface="Verdana"/>
                <a:hlinkClick r:id="rId4"/>
              </a:rPr>
              <a:t>Policy Forum on Development</a:t>
            </a:r>
            <a:r>
              <a:rPr lang="fr-BE" sz="2400" b="0" i="1" u="none" strike="noStrike" cap="none">
                <a:solidFill>
                  <a:srgbClr val="0F5494"/>
                </a:solidFill>
                <a:latin typeface="Verdana"/>
                <a:ea typeface="Verdana"/>
                <a:cs typeface="Verdana"/>
                <a:sym typeface="Verdana"/>
              </a:rPr>
              <a:t> (promoting mem</a:t>
            </a:r>
            <a:r>
              <a:rPr lang="fr-BE"/>
              <a:t>bers),</a:t>
            </a:r>
            <a:r>
              <a:rPr lang="fr-BE" sz="2400" b="0" i="1" u="none" strike="noStrike" cap="none">
                <a:solidFill>
                  <a:srgbClr val="0F5494"/>
                </a:solidFill>
                <a:latin typeface="Verdana"/>
                <a:ea typeface="Verdana"/>
                <a:cs typeface="Verdana"/>
                <a:sym typeface="Verdana"/>
              </a:rPr>
              <a:t> IEFS (project updates from partners, written by the partners)</a:t>
            </a:r>
            <a:r>
              <a:rPr lang="fr-BE"/>
              <a:t/>
            </a:r>
            <a:br>
              <a:rPr lang="fr-BE"/>
            </a:br>
            <a:r>
              <a:rPr lang="fr-BE"/>
              <a:t/>
            </a:r>
            <a:br>
              <a:rPr lang="fr-BE"/>
            </a:br>
            <a:r>
              <a:rPr lang="fr-BE"/>
              <a:t>At the same time, newsletters require effort to produce and read, and need to have a clear value added.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75" y="4796400"/>
            <a:ext cx="9144000" cy="2061900"/>
          </a:xfrm>
          <a:prstGeom prst="rect">
            <a:avLst/>
          </a:prstGeom>
          <a:solidFill>
            <a:srgbClr val="0F54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600" dirty="0">
              <a:solidFill>
                <a:srgbClr val="FFFFFF"/>
              </a:solidFill>
              <a:latin typeface="Verdana"/>
              <a:ea typeface="Verdana"/>
              <a:cs typeface="Verdana"/>
              <a:sym typeface="Verdana"/>
            </a:endParaRPr>
          </a:p>
          <a:p>
            <a:pPr lvl="0" rtl="0">
              <a:spcBef>
                <a:spcPts val="0"/>
              </a:spcBef>
              <a:buNone/>
            </a:pPr>
            <a:r>
              <a:rPr lang="fr-BE" sz="3600" dirty="0">
                <a:solidFill>
                  <a:srgbClr val="FFFFFF"/>
                </a:solidFill>
                <a:latin typeface="Verdana"/>
                <a:ea typeface="Verdana"/>
                <a:cs typeface="Verdana"/>
                <a:sym typeface="Verdana"/>
              </a:rPr>
              <a:t>Part 1: Introducing CoPs</a:t>
            </a:r>
            <a:br>
              <a:rPr lang="fr-BE" sz="3600" dirty="0">
                <a:solidFill>
                  <a:srgbClr val="FFFFFF"/>
                </a:solidFill>
                <a:latin typeface="Verdana"/>
                <a:ea typeface="Verdana"/>
                <a:cs typeface="Verdana"/>
                <a:sym typeface="Verdana"/>
              </a:rPr>
            </a:br>
            <a:endParaRPr lang="fr-BE" sz="1600" dirty="0">
              <a:solidFill>
                <a:srgbClr val="FFFFFF"/>
              </a:solidFill>
              <a:latin typeface="Verdana"/>
              <a:ea typeface="Verdana"/>
              <a:cs typeface="Verdana"/>
              <a:sym typeface="Verdana"/>
            </a:endParaRPr>
          </a:p>
          <a:p>
            <a:pPr marL="742950" lvl="1" indent="-285750" rtl="0">
              <a:spcBef>
                <a:spcPts val="400"/>
              </a:spcBef>
              <a:buClr>
                <a:srgbClr val="FFFFFF"/>
              </a:buClr>
              <a:buSzPct val="100000"/>
              <a:buFont typeface="Verdana"/>
              <a:buChar char="•"/>
            </a:pPr>
            <a:r>
              <a:rPr lang="fr-BE" sz="2000" dirty="0">
                <a:solidFill>
                  <a:srgbClr val="FFFFFF"/>
                </a:solidFill>
                <a:latin typeface="Verdana"/>
                <a:ea typeface="Verdana"/>
                <a:cs typeface="Verdana"/>
                <a:sym typeface="Verdana"/>
              </a:rPr>
              <a:t>CoP definition and examples</a:t>
            </a:r>
          </a:p>
          <a:p>
            <a:pPr marL="742950" lvl="1" indent="-285750" rtl="0">
              <a:spcBef>
                <a:spcPts val="400"/>
              </a:spcBef>
              <a:buClr>
                <a:srgbClr val="FFFFFF"/>
              </a:buClr>
              <a:buSzPct val="100000"/>
              <a:buFont typeface="Verdana"/>
              <a:buChar char="•"/>
            </a:pPr>
            <a:r>
              <a:rPr lang="fr-BE" sz="2000" dirty="0">
                <a:solidFill>
                  <a:srgbClr val="FFFFFF"/>
                </a:solidFill>
                <a:latin typeface="Verdana"/>
                <a:ea typeface="Verdana"/>
                <a:cs typeface="Verdana"/>
                <a:sym typeface="Verdana"/>
              </a:rPr>
              <a:t>CoPs within DEVCO</a:t>
            </a:r>
          </a:p>
          <a:p>
            <a:pPr marL="742950" lvl="1" indent="-285750" rtl="0">
              <a:spcBef>
                <a:spcPts val="400"/>
              </a:spcBef>
              <a:buClr>
                <a:srgbClr val="FFFFFF"/>
              </a:buClr>
              <a:buSzPct val="100000"/>
              <a:buFont typeface="Verdana"/>
              <a:buChar char="•"/>
            </a:pPr>
            <a:r>
              <a:rPr lang="fr-BE" sz="2000" dirty="0">
                <a:solidFill>
                  <a:srgbClr val="FFFFFF"/>
                </a:solidFill>
                <a:latin typeface="Verdana"/>
                <a:ea typeface="Verdana"/>
                <a:cs typeface="Verdana"/>
                <a:sym typeface="Verdana"/>
              </a:rPr>
              <a:t>Key benefits and challenges</a:t>
            </a:r>
          </a:p>
          <a:p>
            <a:pPr lvl="0">
              <a:spcBef>
                <a:spcPts val="0"/>
              </a:spcBef>
              <a:buNone/>
            </a:pPr>
            <a:endParaRPr sz="3600" dirty="0">
              <a:solidFill>
                <a:srgbClr val="FFFFFF"/>
              </a:solidFill>
            </a:endParaRPr>
          </a:p>
        </p:txBody>
      </p:sp>
      <p:pic>
        <p:nvPicPr>
          <p:cNvPr id="124" name="Shape 124" descr="free-vector-colorful-reaching-hands.eps"/>
          <p:cNvPicPr preferRelativeResize="0"/>
          <p:nvPr/>
        </p:nvPicPr>
        <p:blipFill rotWithShape="1">
          <a:blip r:embed="rId3">
            <a:alphaModFix/>
          </a:blip>
          <a:srcRect/>
          <a:stretch/>
        </p:blipFill>
        <p:spPr>
          <a:xfrm>
            <a:off x="75" y="981725"/>
            <a:ext cx="9144000" cy="38148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Content types -- final tips</a:t>
            </a:r>
          </a:p>
        </p:txBody>
      </p:sp>
      <p:sp>
        <p:nvSpPr>
          <p:cNvPr id="425" name="Shape 425"/>
          <p:cNvSpPr txBox="1">
            <a:spLocks noGrp="1"/>
          </p:cNvSpPr>
          <p:nvPr>
            <p:ph type="body" idx="1"/>
          </p:nvPr>
        </p:nvSpPr>
        <p:spPr>
          <a:xfrm>
            <a:off x="457200" y="2492375"/>
            <a:ext cx="8229600" cy="35290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a:p>
          <a:p>
            <a:pPr marL="457200" marR="0" lvl="0" indent="0" algn="l" rtl="0">
              <a:spcBef>
                <a:spcPts val="400"/>
              </a:spcBef>
              <a:spcAft>
                <a:spcPts val="0"/>
              </a:spcAft>
              <a:buNone/>
            </a:pPr>
            <a:r>
              <a:rPr lang="fr-BE"/>
              <a:t>Check the content you are providing with</a:t>
            </a:r>
            <a:r>
              <a:rPr lang="fr-BE" sz="2400" i="1"/>
              <a:t> members</a:t>
            </a:r>
            <a:r>
              <a:rPr lang="fr-BE" sz="2400" i="1" u="none" strike="noStrike" cap="none">
                <a:solidFill>
                  <a:srgbClr val="0F5494"/>
                </a:solidFill>
                <a:latin typeface="Verdana"/>
                <a:ea typeface="Verdana"/>
                <a:cs typeface="Verdana"/>
                <a:sym typeface="Verdana"/>
              </a:rPr>
              <a:t/>
            </a:r>
            <a:br>
              <a:rPr lang="fr-BE" sz="2400" i="1" u="none" strike="noStrike" cap="none">
                <a:solidFill>
                  <a:srgbClr val="0F5494"/>
                </a:solidFill>
                <a:latin typeface="Verdana"/>
                <a:ea typeface="Verdana"/>
                <a:cs typeface="Verdana"/>
                <a:sym typeface="Verdana"/>
              </a:rPr>
            </a:br>
            <a:endParaRPr lang="fr-BE" sz="2400" i="1" u="none" strike="noStrike" cap="none">
              <a:solidFill>
                <a:srgbClr val="0F5494"/>
              </a:solidFill>
              <a:latin typeface="Verdana"/>
              <a:ea typeface="Verdana"/>
              <a:cs typeface="Verdana"/>
              <a:sym typeface="Verdana"/>
            </a:endParaRPr>
          </a:p>
          <a:p>
            <a:pPr marL="457200" marR="0" lvl="0" indent="0" algn="l" rtl="0">
              <a:spcBef>
                <a:spcPts val="400"/>
              </a:spcBef>
              <a:spcAft>
                <a:spcPts val="0"/>
              </a:spcAft>
              <a:buNone/>
            </a:pPr>
            <a:r>
              <a:rPr lang="fr-BE"/>
              <a:t>B</a:t>
            </a:r>
            <a:r>
              <a:rPr lang="fr-BE" sz="2400" i="1"/>
              <a:t>e consistent, as it builds trust</a:t>
            </a:r>
            <a:r>
              <a:rPr lang="fr-BE" sz="2400" b="1" i="1" u="none" strike="noStrike" cap="none">
                <a:solidFill>
                  <a:srgbClr val="0F5494"/>
                </a:solidFill>
                <a:latin typeface="Verdana"/>
                <a:ea typeface="Verdana"/>
                <a:cs typeface="Verdana"/>
                <a:sym typeface="Verdana"/>
              </a:rPr>
              <a:t/>
            </a:r>
            <a:br>
              <a:rPr lang="fr-BE" sz="2400" b="1" i="1" u="none" strike="noStrike" cap="none">
                <a:solidFill>
                  <a:srgbClr val="0F5494"/>
                </a:solidFill>
                <a:latin typeface="Verdana"/>
                <a:ea typeface="Verdana"/>
                <a:cs typeface="Verdana"/>
                <a:sym typeface="Verdana"/>
              </a:rPr>
            </a:br>
            <a:endParaRPr lang="fr-BE" sz="2400" b="1" i="1" u="none" strike="noStrike" cap="none">
              <a:solidFill>
                <a:srgbClr val="0F5494"/>
              </a:solidFill>
              <a:latin typeface="Verdana"/>
              <a:ea typeface="Verdana"/>
              <a:cs typeface="Verdana"/>
              <a:sym typeface="Verdan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Content – exercise</a:t>
            </a:r>
          </a:p>
        </p:txBody>
      </p:sp>
      <p:sp>
        <p:nvSpPr>
          <p:cNvPr id="431" name="Shape 431"/>
          <p:cNvSpPr txBox="1">
            <a:spLocks noGrp="1"/>
          </p:cNvSpPr>
          <p:nvPr>
            <p:ph type="body" idx="1"/>
          </p:nvPr>
        </p:nvSpPr>
        <p:spPr>
          <a:xfrm>
            <a:off x="4067125" y="3129184"/>
            <a:ext cx="4619700" cy="3384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None/>
            </a:pPr>
            <a:endParaRPr sz="2400" b="0" i="1" u="none" strike="noStrike" cap="none" dirty="0">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Char char="•"/>
            </a:pPr>
            <a:r>
              <a:rPr lang="fr-BE" sz="2400" b="0" i="1" u="none" strike="noStrike" cap="none" dirty="0">
                <a:solidFill>
                  <a:srgbClr val="0F5494"/>
                </a:solidFill>
                <a:latin typeface="Verdana"/>
                <a:ea typeface="Verdana"/>
                <a:cs typeface="Verdana"/>
                <a:sym typeface="Verdana"/>
              </a:rPr>
              <a:t>Community management plan</a:t>
            </a:r>
            <a:br>
              <a:rPr lang="fr-BE" sz="2400" b="0" i="1" u="none" strike="noStrike" cap="none" dirty="0">
                <a:solidFill>
                  <a:srgbClr val="0F5494"/>
                </a:solidFill>
                <a:latin typeface="Verdana"/>
                <a:ea typeface="Verdana"/>
                <a:cs typeface="Verdana"/>
                <a:sym typeface="Verdana"/>
              </a:rPr>
            </a:br>
            <a:endParaRPr lang="fr-BE" sz="2400" b="0" i="1" u="none" strike="noStrike" cap="none" dirty="0">
              <a:solidFill>
                <a:srgbClr val="0F5494"/>
              </a:solidFill>
              <a:latin typeface="Verdana"/>
              <a:ea typeface="Verdana"/>
              <a:cs typeface="Verdana"/>
              <a:sym typeface="Verdana"/>
            </a:endParaRPr>
          </a:p>
        </p:txBody>
      </p:sp>
      <p:pic>
        <p:nvPicPr>
          <p:cNvPr id="432" name="Shape 432"/>
          <p:cNvPicPr preferRelativeResize="0"/>
          <p:nvPr/>
        </p:nvPicPr>
        <p:blipFill>
          <a:blip r:embed="rId3">
            <a:alphaModFix/>
          </a:blip>
          <a:stretch>
            <a:fillRect/>
          </a:stretch>
        </p:blipFill>
        <p:spPr>
          <a:xfrm>
            <a:off x="879800" y="2846975"/>
            <a:ext cx="2771775" cy="27717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p:nvPr/>
        </p:nvSpPr>
        <p:spPr>
          <a:xfrm>
            <a:off x="75" y="4796400"/>
            <a:ext cx="9144000" cy="2061900"/>
          </a:xfrm>
          <a:prstGeom prst="rect">
            <a:avLst/>
          </a:prstGeom>
          <a:solidFill>
            <a:srgbClr val="0F54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600">
              <a:solidFill>
                <a:srgbClr val="FFFFFF"/>
              </a:solidFill>
              <a:latin typeface="Verdana"/>
              <a:ea typeface="Verdana"/>
              <a:cs typeface="Verdana"/>
              <a:sym typeface="Verdana"/>
            </a:endParaRPr>
          </a:p>
          <a:p>
            <a:pPr lvl="0" rtl="0">
              <a:spcBef>
                <a:spcPts val="0"/>
              </a:spcBef>
              <a:buNone/>
            </a:pPr>
            <a:r>
              <a:rPr lang="fr-BE" sz="3600">
                <a:solidFill>
                  <a:srgbClr val="FFFFFF"/>
                </a:solidFill>
                <a:latin typeface="Verdana"/>
                <a:ea typeface="Verdana"/>
                <a:cs typeface="Verdana"/>
                <a:sym typeface="Verdana"/>
              </a:rPr>
              <a:t>Part 7: Focus and plan</a:t>
            </a:r>
            <a:br>
              <a:rPr lang="fr-BE" sz="3600">
                <a:solidFill>
                  <a:srgbClr val="FFFFFF"/>
                </a:solidFill>
                <a:latin typeface="Verdana"/>
                <a:ea typeface="Verdana"/>
                <a:cs typeface="Verdana"/>
                <a:sym typeface="Verdana"/>
              </a:rPr>
            </a:br>
            <a:endParaRPr lang="fr-BE" sz="3600">
              <a:solidFill>
                <a:srgbClr val="FFFFFF"/>
              </a:solidFill>
              <a:latin typeface="Verdana"/>
              <a:ea typeface="Verdana"/>
              <a:cs typeface="Verdana"/>
              <a:sym typeface="Verdana"/>
            </a:endParaRPr>
          </a:p>
          <a:p>
            <a:pPr marL="742950" lvl="1" indent="-285750" rtl="0">
              <a:spcBef>
                <a:spcPts val="400"/>
              </a:spcBef>
              <a:buClr>
                <a:srgbClr val="FFFFFF"/>
              </a:buClr>
              <a:buSzPct val="100000"/>
              <a:buFont typeface="Verdana"/>
              <a:buChar char="•"/>
            </a:pPr>
            <a:r>
              <a:rPr lang="fr-BE" sz="2000">
                <a:solidFill>
                  <a:srgbClr val="FFFFFF"/>
                </a:solidFill>
                <a:latin typeface="Verdana"/>
                <a:ea typeface="Verdana"/>
                <a:cs typeface="Verdana"/>
                <a:sym typeface="Verdana"/>
              </a:rPr>
              <a:t>Focusing and planning your interventions</a:t>
            </a:r>
          </a:p>
          <a:p>
            <a:pPr marL="0" lvl="0" indent="0" rtl="0">
              <a:spcBef>
                <a:spcPts val="400"/>
              </a:spcBef>
              <a:buNone/>
            </a:pPr>
            <a:endParaRPr sz="2000">
              <a:solidFill>
                <a:srgbClr val="FFFFFF"/>
              </a:solidFill>
              <a:latin typeface="Verdana"/>
              <a:ea typeface="Verdana"/>
              <a:cs typeface="Verdana"/>
              <a:sym typeface="Verdana"/>
            </a:endParaRPr>
          </a:p>
          <a:p>
            <a:pPr lvl="0" rtl="0">
              <a:spcBef>
                <a:spcPts val="0"/>
              </a:spcBef>
              <a:buNone/>
            </a:pPr>
            <a:endParaRPr sz="3600">
              <a:solidFill>
                <a:srgbClr val="FFFFFF"/>
              </a:solidFill>
            </a:endParaRPr>
          </a:p>
        </p:txBody>
      </p:sp>
      <p:pic>
        <p:nvPicPr>
          <p:cNvPr id="438" name="Shape 438"/>
          <p:cNvPicPr preferRelativeResize="0"/>
          <p:nvPr/>
        </p:nvPicPr>
        <p:blipFill>
          <a:blip r:embed="rId3">
            <a:alphaModFix/>
          </a:blip>
          <a:stretch>
            <a:fillRect/>
          </a:stretch>
        </p:blipFill>
        <p:spPr>
          <a:xfrm>
            <a:off x="2692050" y="975375"/>
            <a:ext cx="3821025" cy="38210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Focusing and planning</a:t>
            </a:r>
          </a:p>
        </p:txBody>
      </p:sp>
      <p:sp>
        <p:nvSpPr>
          <p:cNvPr id="444" name="Shape 444"/>
          <p:cNvSpPr txBox="1">
            <a:spLocks noGrp="1"/>
          </p:cNvSpPr>
          <p:nvPr>
            <p:ph type="body" idx="1"/>
          </p:nvPr>
        </p:nvSpPr>
        <p:spPr>
          <a:xfrm>
            <a:off x="457200" y="2492375"/>
            <a:ext cx="8229600" cy="3528900"/>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None/>
            </a:pPr>
            <a:endParaRPr/>
          </a:p>
          <a:p>
            <a:pPr marL="0" marR="0" lvl="0" indent="457200" algn="l" rtl="0">
              <a:spcBef>
                <a:spcPts val="400"/>
              </a:spcBef>
              <a:spcAft>
                <a:spcPts val="0"/>
              </a:spcAft>
              <a:buNone/>
            </a:pPr>
            <a:endParaRPr/>
          </a:p>
          <a:p>
            <a:pPr marL="457200" marR="0" lvl="0" indent="457200" algn="l" rtl="0">
              <a:spcBef>
                <a:spcPts val="400"/>
              </a:spcBef>
              <a:spcAft>
                <a:spcPts val="0"/>
              </a:spcAft>
              <a:buNone/>
            </a:pPr>
            <a:r>
              <a:rPr lang="fr-BE" b="1"/>
              <a:t>What could you realistically do in the next 12 weeks?</a:t>
            </a:r>
          </a:p>
          <a:p>
            <a:pPr marL="457200" marR="0" lvl="0" indent="457200" algn="l" rtl="0">
              <a:spcBef>
                <a:spcPts val="400"/>
              </a:spcBef>
              <a:spcAft>
                <a:spcPts val="0"/>
              </a:spcAft>
              <a:buNone/>
            </a:pPr>
            <a:endParaRPr b="1"/>
          </a:p>
          <a:p>
            <a:pPr marL="457200" marR="0" lvl="0" indent="457200" algn="l" rtl="0">
              <a:spcBef>
                <a:spcPts val="400"/>
              </a:spcBef>
              <a:spcAft>
                <a:spcPts val="0"/>
              </a:spcAft>
              <a:buNone/>
            </a:pPr>
            <a:r>
              <a:rPr lang="fr-BE" sz="2400" b="1" i="1" u="none" strike="noStrike" cap="none">
                <a:solidFill>
                  <a:srgbClr val="0F5494"/>
                </a:solidFill>
                <a:latin typeface="Verdana"/>
                <a:ea typeface="Verdana"/>
                <a:cs typeface="Verdana"/>
                <a:sym typeface="Verdana"/>
              </a:rPr>
              <a:t/>
            </a:r>
            <a:br>
              <a:rPr lang="fr-BE" sz="2400" b="1" i="1" u="none" strike="noStrike" cap="none">
                <a:solidFill>
                  <a:srgbClr val="0F5494"/>
                </a:solidFill>
                <a:latin typeface="Verdana"/>
                <a:ea typeface="Verdana"/>
                <a:cs typeface="Verdana"/>
                <a:sym typeface="Verdana"/>
              </a:rPr>
            </a:br>
            <a:endParaRPr lang="fr-BE" sz="2400" b="1" i="1" u="none" strike="noStrike" cap="none">
              <a:solidFill>
                <a:srgbClr val="0F5494"/>
              </a:solidFill>
              <a:latin typeface="Verdana"/>
              <a:ea typeface="Verdana"/>
              <a:cs typeface="Verdana"/>
              <a:sym typeface="Verdan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Focusing and planning</a:t>
            </a:r>
          </a:p>
        </p:txBody>
      </p:sp>
      <p:sp>
        <p:nvSpPr>
          <p:cNvPr id="450" name="Shape 450"/>
          <p:cNvSpPr txBox="1">
            <a:spLocks noGrp="1"/>
          </p:cNvSpPr>
          <p:nvPr>
            <p:ph type="body" idx="1"/>
          </p:nvPr>
        </p:nvSpPr>
        <p:spPr>
          <a:xfrm>
            <a:off x="457200" y="2263775"/>
            <a:ext cx="8229600" cy="3528900"/>
          </a:xfrm>
          <a:prstGeom prst="rect">
            <a:avLst/>
          </a:prstGeom>
          <a:noFill/>
          <a:ln>
            <a:noFill/>
          </a:ln>
        </p:spPr>
        <p:txBody>
          <a:bodyPr lIns="91425" tIns="45700" rIns="91425" bIns="45700" anchor="t" anchorCtr="0">
            <a:noAutofit/>
          </a:bodyPr>
          <a:lstStyle/>
          <a:p>
            <a:pPr marL="0" marR="0" lvl="0" indent="457200" algn="l" rtl="0">
              <a:spcBef>
                <a:spcPts val="400"/>
              </a:spcBef>
              <a:spcAft>
                <a:spcPts val="0"/>
              </a:spcAft>
              <a:buNone/>
            </a:pPr>
            <a:endParaRPr sz="800"/>
          </a:p>
          <a:p>
            <a:pPr marL="0" marR="0" lvl="0" indent="0" algn="l" rtl="0">
              <a:spcBef>
                <a:spcPts val="400"/>
              </a:spcBef>
              <a:spcAft>
                <a:spcPts val="0"/>
              </a:spcAft>
              <a:buNone/>
            </a:pPr>
            <a:r>
              <a:rPr lang="fr-BE"/>
              <a:t>In your community management plan you</a:t>
            </a:r>
          </a:p>
          <a:p>
            <a:pPr marL="0" marR="0" lvl="0" indent="0" algn="l" rtl="0">
              <a:spcBef>
                <a:spcPts val="400"/>
              </a:spcBef>
              <a:spcAft>
                <a:spcPts val="0"/>
              </a:spcAft>
              <a:buNone/>
            </a:pPr>
            <a:r>
              <a:rPr lang="fr-BE"/>
              <a:t>captured your purpose and identified possible tips.</a:t>
            </a:r>
          </a:p>
          <a:p>
            <a:pPr marL="0" marR="0" lvl="0" indent="0" algn="l" rtl="0">
              <a:spcBef>
                <a:spcPts val="400"/>
              </a:spcBef>
              <a:spcAft>
                <a:spcPts val="0"/>
              </a:spcAft>
              <a:buNone/>
            </a:pPr>
            <a:endParaRPr/>
          </a:p>
          <a:p>
            <a:pPr marL="0" marR="0" lvl="0" indent="0" algn="ctr" rtl="0">
              <a:spcBef>
                <a:spcPts val="400"/>
              </a:spcBef>
              <a:spcAft>
                <a:spcPts val="0"/>
              </a:spcAft>
              <a:buNone/>
            </a:pPr>
            <a:r>
              <a:rPr lang="fr-BE" b="1"/>
              <a:t>Let’s focus and plan</a:t>
            </a:r>
          </a:p>
          <a:p>
            <a:pPr marL="0" marR="0" lvl="0" indent="457200" algn="l" rtl="0">
              <a:spcBef>
                <a:spcPts val="400"/>
              </a:spcBef>
              <a:spcAft>
                <a:spcPts val="0"/>
              </a:spcAft>
              <a:buNone/>
            </a:pPr>
            <a:endParaRPr/>
          </a:p>
          <a:p>
            <a:pPr marL="0" marR="0" lvl="0" indent="457200" algn="l" rtl="0">
              <a:spcBef>
                <a:spcPts val="400"/>
              </a:spcBef>
              <a:spcAft>
                <a:spcPts val="0"/>
              </a:spcAft>
              <a:buNone/>
            </a:pPr>
            <a:r>
              <a:rPr lang="fr-BE"/>
              <a:t>Step 1: taking into account limited time and resources, on which tips do you want to focus?</a:t>
            </a:r>
          </a:p>
          <a:p>
            <a:pPr marL="0" marR="0" lvl="0" indent="457200" algn="l" rtl="0">
              <a:spcBef>
                <a:spcPts val="400"/>
              </a:spcBef>
              <a:spcAft>
                <a:spcPts val="0"/>
              </a:spcAft>
              <a:buNone/>
            </a:pPr>
            <a:endParaRPr/>
          </a:p>
          <a:p>
            <a:pPr marL="0" marR="0" lvl="0" indent="457200" algn="l" rtl="0">
              <a:spcBef>
                <a:spcPts val="400"/>
              </a:spcBef>
              <a:spcAft>
                <a:spcPts val="0"/>
              </a:spcAft>
              <a:buNone/>
            </a:pPr>
            <a:r>
              <a:rPr lang="fr-BE"/>
              <a:t>Step 2: plan your next 12 weeks</a:t>
            </a:r>
            <a:br>
              <a:rPr lang="fr-BE"/>
            </a:br>
            <a:endParaRPr lang="fr-BE"/>
          </a:p>
          <a:p>
            <a:pPr marL="457200" marR="0" lvl="0" indent="457200" algn="l" rtl="0">
              <a:spcBef>
                <a:spcPts val="400"/>
              </a:spcBef>
              <a:spcAft>
                <a:spcPts val="0"/>
              </a:spcAft>
              <a:buNone/>
            </a:pPr>
            <a:r>
              <a:rPr lang="fr-BE" sz="2400" b="1" i="1" u="none" strike="noStrike" cap="none">
                <a:solidFill>
                  <a:srgbClr val="0F5494"/>
                </a:solidFill>
                <a:latin typeface="Verdana"/>
                <a:ea typeface="Verdana"/>
                <a:cs typeface="Verdana"/>
                <a:sym typeface="Verdana"/>
              </a:rPr>
              <a:t/>
            </a:r>
            <a:br>
              <a:rPr lang="fr-BE" sz="2400" b="1" i="1" u="none" strike="noStrike" cap="none">
                <a:solidFill>
                  <a:srgbClr val="0F5494"/>
                </a:solidFill>
                <a:latin typeface="Verdana"/>
                <a:ea typeface="Verdana"/>
                <a:cs typeface="Verdana"/>
                <a:sym typeface="Verdana"/>
              </a:rPr>
            </a:br>
            <a:endParaRPr lang="fr-BE" sz="2400" b="1" i="1" u="none" strike="noStrike" cap="none">
              <a:solidFill>
                <a:srgbClr val="0F5494"/>
              </a:solidFill>
              <a:latin typeface="Verdana"/>
              <a:ea typeface="Verdana"/>
              <a:cs typeface="Verdana"/>
              <a:sym typeface="Verdan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Where do you want to be and how you plan to get there</a:t>
            </a:r>
          </a:p>
        </p:txBody>
      </p:sp>
      <p:sp>
        <p:nvSpPr>
          <p:cNvPr id="456" name="Shape 456"/>
          <p:cNvSpPr txBox="1">
            <a:spLocks noGrp="1"/>
          </p:cNvSpPr>
          <p:nvPr>
            <p:ph type="body" idx="1"/>
          </p:nvPr>
        </p:nvSpPr>
        <p:spPr>
          <a:xfrm>
            <a:off x="3968950" y="2923175"/>
            <a:ext cx="4717800" cy="3528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None/>
            </a:pPr>
            <a:endParaRPr sz="2400" b="0" i="1" u="none" strike="noStrike" cap="none" dirty="0">
              <a:solidFill>
                <a:srgbClr val="0F5494"/>
              </a:solidFill>
              <a:latin typeface="Verdana"/>
              <a:ea typeface="Verdana"/>
              <a:cs typeface="Verdana"/>
              <a:sym typeface="Verdana"/>
            </a:endParaRPr>
          </a:p>
          <a:p>
            <a:pPr marL="742950" marR="0" lvl="1" indent="-285750" algn="l" rtl="0">
              <a:spcBef>
                <a:spcPts val="400"/>
              </a:spcBef>
              <a:spcAft>
                <a:spcPts val="0"/>
              </a:spcAft>
              <a:buClr>
                <a:srgbClr val="009FBA"/>
              </a:buClr>
              <a:buSzPct val="83333"/>
              <a:buFont typeface="Verdana"/>
              <a:buChar char="•"/>
            </a:pPr>
            <a:r>
              <a:rPr lang="fr-BE" sz="2400" b="0" i="1" dirty="0"/>
              <a:t>Community management plan</a:t>
            </a:r>
            <a:br>
              <a:rPr lang="fr-BE" sz="2400" b="0" i="1" dirty="0"/>
            </a:br>
            <a:endParaRPr lang="fr-BE" sz="2400" b="0" i="1" dirty="0"/>
          </a:p>
          <a:p>
            <a:pPr marL="742950" marR="0" lvl="1" indent="-311150" algn="l" rtl="0">
              <a:spcBef>
                <a:spcPts val="400"/>
              </a:spcBef>
              <a:spcAft>
                <a:spcPts val="0"/>
              </a:spcAft>
              <a:buClr>
                <a:srgbClr val="009FBA"/>
              </a:buClr>
              <a:buSzPct val="100000"/>
              <a:buFont typeface="Verdana"/>
              <a:buChar char="•"/>
            </a:pPr>
            <a:r>
              <a:rPr lang="fr-BE" sz="2400" b="0" i="1" dirty="0"/>
              <a:t>Present and discuss 1-2 plans in plenary</a:t>
            </a:r>
            <a:r>
              <a:rPr lang="fr-BE" sz="2400" b="1" i="0" u="none" strike="noStrike" cap="none" dirty="0">
                <a:solidFill>
                  <a:srgbClr val="0F5494"/>
                </a:solidFill>
                <a:latin typeface="Verdana"/>
                <a:ea typeface="Verdana"/>
                <a:cs typeface="Verdana"/>
                <a:sym typeface="Verdana"/>
              </a:rPr>
              <a:t/>
            </a:r>
            <a:br>
              <a:rPr lang="fr-BE" sz="2400" b="1" i="0" u="none" strike="noStrike" cap="none" dirty="0">
                <a:solidFill>
                  <a:srgbClr val="0F5494"/>
                </a:solidFill>
                <a:latin typeface="Verdana"/>
                <a:ea typeface="Verdana"/>
                <a:cs typeface="Verdana"/>
                <a:sym typeface="Verdana"/>
              </a:rPr>
            </a:br>
            <a:endParaRPr lang="fr-BE" sz="2400" b="1" i="0" u="none" strike="noStrike" cap="none" dirty="0">
              <a:solidFill>
                <a:srgbClr val="0F5494"/>
              </a:solidFill>
              <a:latin typeface="Verdana"/>
              <a:ea typeface="Verdana"/>
              <a:cs typeface="Verdana"/>
              <a:sym typeface="Verdana"/>
            </a:endParaRPr>
          </a:p>
        </p:txBody>
      </p:sp>
      <p:pic>
        <p:nvPicPr>
          <p:cNvPr id="457" name="Shape 457"/>
          <p:cNvPicPr preferRelativeResize="0"/>
          <p:nvPr/>
        </p:nvPicPr>
        <p:blipFill>
          <a:blip r:embed="rId3">
            <a:alphaModFix/>
          </a:blip>
          <a:stretch>
            <a:fillRect/>
          </a:stretch>
        </p:blipFill>
        <p:spPr>
          <a:xfrm>
            <a:off x="879800" y="2923175"/>
            <a:ext cx="2771775" cy="27717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p:nvPr/>
        </p:nvSpPr>
        <p:spPr>
          <a:xfrm>
            <a:off x="75" y="4796400"/>
            <a:ext cx="9144000" cy="2061900"/>
          </a:xfrm>
          <a:prstGeom prst="rect">
            <a:avLst/>
          </a:prstGeom>
          <a:solidFill>
            <a:srgbClr val="0F54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600" dirty="0">
              <a:solidFill>
                <a:srgbClr val="FFFFFF"/>
              </a:solidFill>
              <a:latin typeface="Verdana"/>
              <a:ea typeface="Verdana"/>
              <a:cs typeface="Verdana"/>
              <a:sym typeface="Verdana"/>
            </a:endParaRPr>
          </a:p>
          <a:p>
            <a:pPr lvl="0" rtl="0">
              <a:spcBef>
                <a:spcPts val="0"/>
              </a:spcBef>
              <a:buNone/>
            </a:pPr>
            <a:r>
              <a:rPr lang="fr-BE" sz="3600" dirty="0">
                <a:solidFill>
                  <a:srgbClr val="FFFFFF"/>
                </a:solidFill>
                <a:latin typeface="Verdana"/>
                <a:ea typeface="Verdana"/>
                <a:cs typeface="Verdana"/>
                <a:sym typeface="Verdana"/>
              </a:rPr>
              <a:t>Part 8: Metrics</a:t>
            </a:r>
            <a:br>
              <a:rPr lang="fr-BE" sz="3600" dirty="0">
                <a:solidFill>
                  <a:srgbClr val="FFFFFF"/>
                </a:solidFill>
                <a:latin typeface="Verdana"/>
                <a:ea typeface="Verdana"/>
                <a:cs typeface="Verdana"/>
                <a:sym typeface="Verdana"/>
              </a:rPr>
            </a:br>
            <a:endParaRPr lang="fr-BE" sz="3600" dirty="0">
              <a:solidFill>
                <a:srgbClr val="FFFFFF"/>
              </a:solidFill>
              <a:latin typeface="Verdana"/>
              <a:ea typeface="Verdana"/>
              <a:cs typeface="Verdana"/>
              <a:sym typeface="Verdana"/>
            </a:endParaRPr>
          </a:p>
          <a:p>
            <a:pPr marL="742950" lvl="1" indent="-285750" rtl="0">
              <a:spcBef>
                <a:spcPts val="400"/>
              </a:spcBef>
              <a:buClr>
                <a:srgbClr val="FFFFFF"/>
              </a:buClr>
              <a:buSzPct val="100000"/>
              <a:buFont typeface="Verdana"/>
              <a:buChar char="•"/>
            </a:pPr>
            <a:r>
              <a:rPr lang="fr-BE" sz="2000" dirty="0">
                <a:solidFill>
                  <a:srgbClr val="FFFFFF"/>
                </a:solidFill>
                <a:latin typeface="Verdana"/>
                <a:ea typeface="Verdana"/>
                <a:cs typeface="Verdana"/>
                <a:sym typeface="Verdana"/>
              </a:rPr>
              <a:t>T</a:t>
            </a:r>
            <a:r>
              <a:rPr lang="fr-BE" sz="2000" dirty="0" smtClean="0">
                <a:solidFill>
                  <a:srgbClr val="FFFFFF"/>
                </a:solidFill>
                <a:latin typeface="Verdana"/>
                <a:ea typeface="Verdana"/>
                <a:cs typeface="Verdana"/>
                <a:sym typeface="Verdana"/>
              </a:rPr>
              <a:t>ypes </a:t>
            </a:r>
            <a:r>
              <a:rPr lang="fr-BE" sz="2000" dirty="0">
                <a:solidFill>
                  <a:srgbClr val="FFFFFF"/>
                </a:solidFill>
                <a:latin typeface="Verdana"/>
                <a:ea typeface="Verdana"/>
                <a:cs typeface="Verdana"/>
                <a:sym typeface="Verdana"/>
              </a:rPr>
              <a:t>of metrics</a:t>
            </a:r>
          </a:p>
          <a:p>
            <a:pPr marL="742950" lvl="1" indent="-285750" rtl="0">
              <a:spcBef>
                <a:spcPts val="400"/>
              </a:spcBef>
              <a:buClr>
                <a:srgbClr val="FFFFFF"/>
              </a:buClr>
              <a:buSzPct val="100000"/>
              <a:buFont typeface="Verdana"/>
              <a:buChar char="•"/>
            </a:pPr>
            <a:r>
              <a:rPr lang="fr-BE" sz="2000" dirty="0">
                <a:solidFill>
                  <a:srgbClr val="FFFFFF"/>
                </a:solidFill>
                <a:latin typeface="Verdana"/>
                <a:ea typeface="Verdana"/>
                <a:cs typeface="Verdana"/>
                <a:sym typeface="Verdana"/>
              </a:rPr>
              <a:t>K</a:t>
            </a:r>
            <a:r>
              <a:rPr lang="fr-BE" sz="2000" dirty="0" smtClean="0">
                <a:solidFill>
                  <a:srgbClr val="FFFFFF"/>
                </a:solidFill>
                <a:latin typeface="Verdana"/>
                <a:ea typeface="Verdana"/>
                <a:cs typeface="Verdana"/>
                <a:sym typeface="Verdana"/>
              </a:rPr>
              <a:t>ey </a:t>
            </a:r>
            <a:r>
              <a:rPr lang="fr-BE" sz="2000" dirty="0">
                <a:solidFill>
                  <a:srgbClr val="FFFFFF"/>
                </a:solidFill>
                <a:latin typeface="Verdana"/>
                <a:ea typeface="Verdana"/>
                <a:cs typeface="Verdana"/>
                <a:sym typeface="Verdana"/>
              </a:rPr>
              <a:t>engagement and strategic relevance metrics </a:t>
            </a:r>
          </a:p>
          <a:p>
            <a:pPr marL="0" lvl="0" indent="0" rtl="0">
              <a:spcBef>
                <a:spcPts val="400"/>
              </a:spcBef>
              <a:buNone/>
            </a:pPr>
            <a:endParaRPr sz="2000" dirty="0">
              <a:solidFill>
                <a:srgbClr val="FFFFFF"/>
              </a:solidFill>
              <a:latin typeface="Verdana"/>
              <a:ea typeface="Verdana"/>
              <a:cs typeface="Verdana"/>
              <a:sym typeface="Verdana"/>
            </a:endParaRPr>
          </a:p>
          <a:p>
            <a:pPr lvl="0" rtl="0">
              <a:spcBef>
                <a:spcPts val="0"/>
              </a:spcBef>
              <a:buNone/>
            </a:pPr>
            <a:endParaRPr sz="3600" dirty="0">
              <a:solidFill>
                <a:srgbClr val="FFFFFF"/>
              </a:solidFill>
            </a:endParaRPr>
          </a:p>
        </p:txBody>
      </p:sp>
      <p:pic>
        <p:nvPicPr>
          <p:cNvPr id="463" name="Shape 463"/>
          <p:cNvPicPr preferRelativeResize="0"/>
          <p:nvPr/>
        </p:nvPicPr>
        <p:blipFill>
          <a:blip r:embed="rId3">
            <a:alphaModFix/>
          </a:blip>
          <a:stretch>
            <a:fillRect/>
          </a:stretch>
        </p:blipFill>
        <p:spPr>
          <a:xfrm>
            <a:off x="2210100" y="960124"/>
            <a:ext cx="4678749" cy="383627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Two types of metrics</a:t>
            </a:r>
          </a:p>
        </p:txBody>
      </p:sp>
      <p:sp>
        <p:nvSpPr>
          <p:cNvPr id="469" name="Shape 469"/>
          <p:cNvSpPr txBox="1">
            <a:spLocks noGrp="1"/>
          </p:cNvSpPr>
          <p:nvPr>
            <p:ph type="body" idx="1"/>
          </p:nvPr>
        </p:nvSpPr>
        <p:spPr>
          <a:xfrm>
            <a:off x="457200" y="2492375"/>
            <a:ext cx="8229600" cy="3528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Char char="•"/>
            </a:pPr>
            <a:r>
              <a:rPr lang="fr-BE" b="1"/>
              <a:t>Metrics is</a:t>
            </a:r>
            <a:r>
              <a:rPr lang="fr-BE"/>
              <a:t>: using data and feedback to measure health and progress of our group.</a:t>
            </a:r>
            <a:br>
              <a:rPr lang="fr-BE"/>
            </a:br>
            <a:endParaRPr lang="fr-BE"/>
          </a:p>
          <a:p>
            <a:pPr marL="342900" marR="0" lvl="0" indent="-342900" algn="l" rtl="0">
              <a:spcBef>
                <a:spcPts val="0"/>
              </a:spcBef>
              <a:spcAft>
                <a:spcPts val="0"/>
              </a:spcAft>
              <a:buClr>
                <a:schemeClr val="lt1"/>
              </a:buClr>
              <a:buSzPct val="100000"/>
              <a:buFont typeface="Verdana"/>
              <a:buChar char="•"/>
            </a:pPr>
            <a:r>
              <a:rPr lang="fr-BE"/>
              <a:t>Engagement metrics </a:t>
            </a:r>
          </a:p>
          <a:p>
            <a:pPr marR="0" lvl="1" algn="l" rtl="0">
              <a:spcBef>
                <a:spcPts val="0"/>
              </a:spcBef>
              <a:spcAft>
                <a:spcPts val="0"/>
              </a:spcAft>
              <a:buClr>
                <a:schemeClr val="lt1"/>
              </a:buClr>
              <a:buSzPct val="100000"/>
              <a:buFont typeface="Verdana"/>
              <a:buChar char="•"/>
            </a:pPr>
            <a:r>
              <a:rPr lang="fr-BE" b="1"/>
              <a:t>-&gt; what is t</a:t>
            </a:r>
            <a:r>
              <a:rPr lang="fr-BE"/>
              <a:t>he </a:t>
            </a:r>
            <a:r>
              <a:rPr lang="fr-BE" b="1"/>
              <a:t>activity and growth?</a:t>
            </a:r>
            <a:r>
              <a:rPr lang="fr-BE" sz="2400" b="0" i="1" u="none" strike="noStrike" cap="none">
                <a:solidFill>
                  <a:srgbClr val="0F5494"/>
                </a:solidFill>
                <a:latin typeface="Verdana"/>
                <a:ea typeface="Verdana"/>
                <a:cs typeface="Verdana"/>
                <a:sym typeface="Verdana"/>
              </a:rPr>
              <a:t/>
            </a:r>
            <a:br>
              <a:rPr lang="fr-BE" sz="2400" b="0" i="1" u="none" strike="noStrike" cap="none">
                <a:solidFill>
                  <a:srgbClr val="0F5494"/>
                </a:solidFill>
                <a:latin typeface="Verdana"/>
                <a:ea typeface="Verdana"/>
                <a:cs typeface="Verdana"/>
                <a:sym typeface="Verdana"/>
              </a:rPr>
            </a:br>
            <a:endParaRPr lang="fr-BE"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Char char="•"/>
            </a:pPr>
            <a:r>
              <a:rPr lang="fr-BE"/>
              <a:t>Strategic relevance and usefulness </a:t>
            </a:r>
          </a:p>
          <a:p>
            <a:pPr marR="0" lvl="1" algn="l" rtl="0">
              <a:spcBef>
                <a:spcPts val="480"/>
              </a:spcBef>
              <a:spcAft>
                <a:spcPts val="0"/>
              </a:spcAft>
              <a:buClr>
                <a:schemeClr val="lt1"/>
              </a:buClr>
              <a:buSzPct val="120000"/>
              <a:buFont typeface="Verdana"/>
              <a:buChar char="•"/>
            </a:pPr>
            <a:r>
              <a:rPr lang="fr-BE"/>
              <a:t>-&gt; </a:t>
            </a:r>
            <a:r>
              <a:rPr lang="fr-BE" b="1"/>
              <a:t>how is community supporting overall  </a:t>
            </a:r>
            <a:r>
              <a:rPr lang="fr-BE"/>
              <a:t>development</a:t>
            </a:r>
            <a:r>
              <a:rPr lang="fr-BE" b="1"/>
              <a:t> goals?</a:t>
            </a:r>
          </a:p>
          <a:p>
            <a:pPr marR="0" lvl="1" algn="l" rtl="0">
              <a:spcBef>
                <a:spcPts val="480"/>
              </a:spcBef>
              <a:spcAft>
                <a:spcPts val="0"/>
              </a:spcAft>
              <a:buClr>
                <a:schemeClr val="lt1"/>
              </a:buClr>
              <a:buSzPct val="120000"/>
              <a:buFont typeface="Verdana"/>
              <a:buChar char="•"/>
            </a:pPr>
            <a:r>
              <a:rPr lang="fr-BE"/>
              <a:t>-&gt; how relevant is the community for the members?</a:t>
            </a:r>
            <a:r>
              <a:rPr lang="fr-BE" b="1"/>
              <a:t/>
            </a:r>
            <a:br>
              <a:rPr lang="fr-BE" b="1"/>
            </a:br>
            <a:endParaRPr lang="fr-BE" b="1"/>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Key engagement metrics</a:t>
            </a:r>
          </a:p>
        </p:txBody>
      </p:sp>
      <p:sp>
        <p:nvSpPr>
          <p:cNvPr id="475" name="Shape 475"/>
          <p:cNvSpPr txBox="1">
            <a:spLocks noGrp="1"/>
          </p:cNvSpPr>
          <p:nvPr>
            <p:ph type="body" idx="1"/>
          </p:nvPr>
        </p:nvSpPr>
        <p:spPr>
          <a:xfrm>
            <a:off x="457200" y="2492375"/>
            <a:ext cx="8229600" cy="3528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Char char="•"/>
            </a:pPr>
            <a:r>
              <a:rPr lang="fr-BE" dirty="0" err="1"/>
              <a:t>Growth</a:t>
            </a:r>
            <a:r>
              <a:rPr lang="fr-BE" dirty="0"/>
              <a:t>: </a:t>
            </a:r>
          </a:p>
          <a:p>
            <a:pPr marR="0" lvl="1" algn="l" rtl="0">
              <a:spcBef>
                <a:spcPts val="0"/>
              </a:spcBef>
              <a:spcAft>
                <a:spcPts val="0"/>
              </a:spcAft>
              <a:buClr>
                <a:schemeClr val="lt1"/>
              </a:buClr>
              <a:buSzPct val="120000"/>
              <a:buFont typeface="Verdana"/>
              <a:buChar char="•"/>
            </a:pPr>
            <a:r>
              <a:rPr lang="fr-BE" b="0" dirty="0" err="1"/>
              <a:t>number</a:t>
            </a:r>
            <a:r>
              <a:rPr lang="fr-BE" b="0" dirty="0"/>
              <a:t> </a:t>
            </a:r>
            <a:r>
              <a:rPr lang="fr-BE" b="0"/>
              <a:t>of </a:t>
            </a:r>
            <a:r>
              <a:rPr lang="fr-BE" b="0" smtClean="0"/>
              <a:t>new members</a:t>
            </a:r>
            <a:r>
              <a:rPr lang="fr-BE" b="0" dirty="0" smtClean="0"/>
              <a:t> </a:t>
            </a:r>
            <a:r>
              <a:rPr lang="fr-BE" b="0" dirty="0" err="1"/>
              <a:t>who</a:t>
            </a:r>
            <a:r>
              <a:rPr lang="fr-BE" b="0" dirty="0"/>
              <a:t> made </a:t>
            </a:r>
            <a:r>
              <a:rPr lang="fr-BE" b="1" dirty="0"/>
              <a:t>contribution </a:t>
            </a:r>
            <a:r>
              <a:rPr lang="fr-BE" b="0" dirty="0"/>
              <a:t>in the</a:t>
            </a:r>
            <a:r>
              <a:rPr lang="fr-BE" b="1" dirty="0"/>
              <a:t> </a:t>
            </a:r>
            <a:r>
              <a:rPr lang="fr-BE" b="0" dirty="0"/>
              <a:t>last</a:t>
            </a:r>
            <a:r>
              <a:rPr lang="fr-BE" b="1" dirty="0"/>
              <a:t> 30 </a:t>
            </a:r>
            <a:r>
              <a:rPr lang="fr-BE" b="1" dirty="0" err="1"/>
              <a:t>days</a:t>
            </a:r>
            <a:r>
              <a:rPr lang="fr-BE" b="1" dirty="0"/>
              <a:t> </a:t>
            </a:r>
            <a:r>
              <a:rPr lang="fr-BE" b="0" dirty="0"/>
              <a:t>(active groups)</a:t>
            </a:r>
          </a:p>
          <a:p>
            <a:pPr marR="0" lvl="1" algn="l" rtl="0">
              <a:spcBef>
                <a:spcPts val="0"/>
              </a:spcBef>
              <a:spcAft>
                <a:spcPts val="0"/>
              </a:spcAft>
              <a:buClr>
                <a:schemeClr val="lt1"/>
              </a:buClr>
              <a:buSzPct val="100000"/>
              <a:buFont typeface="Verdana"/>
              <a:buChar char="•"/>
            </a:pPr>
            <a:r>
              <a:rPr lang="fr-BE" b="0" dirty="0" err="1"/>
              <a:t>number</a:t>
            </a:r>
            <a:r>
              <a:rPr lang="fr-BE" b="0" dirty="0"/>
              <a:t> of </a:t>
            </a:r>
            <a:r>
              <a:rPr lang="fr-BE" dirty="0"/>
              <a:t>new </a:t>
            </a:r>
            <a:r>
              <a:rPr lang="fr-BE" dirty="0" err="1"/>
              <a:t>members</a:t>
            </a:r>
            <a:r>
              <a:rPr lang="fr-BE" dirty="0"/>
              <a:t> </a:t>
            </a:r>
            <a:r>
              <a:rPr lang="fr-BE" b="0" dirty="0"/>
              <a:t>in the last</a:t>
            </a:r>
            <a:r>
              <a:rPr lang="fr-BE" dirty="0"/>
              <a:t> 30 </a:t>
            </a:r>
            <a:r>
              <a:rPr lang="fr-BE" dirty="0" err="1"/>
              <a:t>days</a:t>
            </a:r>
            <a:r>
              <a:rPr lang="fr-BE" dirty="0"/>
              <a:t> </a:t>
            </a:r>
            <a:r>
              <a:rPr lang="fr-BE" b="0" dirty="0"/>
              <a:t>(</a:t>
            </a:r>
            <a:r>
              <a:rPr lang="fr-BE" b="0" dirty="0" err="1"/>
              <a:t>static</a:t>
            </a:r>
            <a:r>
              <a:rPr lang="fr-BE" b="0" dirty="0"/>
              <a:t> groups)</a:t>
            </a:r>
            <a:r>
              <a:rPr lang="fr-BE" sz="2400" b="0" i="1" u="none" strike="noStrike" cap="none" dirty="0">
                <a:solidFill>
                  <a:srgbClr val="0F5494"/>
                </a:solidFill>
                <a:latin typeface="Verdana"/>
                <a:ea typeface="Verdana"/>
                <a:cs typeface="Verdana"/>
                <a:sym typeface="Verdana"/>
              </a:rPr>
              <a:t/>
            </a:r>
            <a:br>
              <a:rPr lang="fr-BE" sz="2400" b="0" i="1" u="none" strike="noStrike" cap="none" dirty="0">
                <a:solidFill>
                  <a:srgbClr val="0F5494"/>
                </a:solidFill>
                <a:latin typeface="Verdana"/>
                <a:ea typeface="Verdana"/>
                <a:cs typeface="Verdana"/>
                <a:sym typeface="Verdana"/>
              </a:rPr>
            </a:br>
            <a:endParaRPr lang="fr-BE" sz="2400" b="0" i="1" u="none" strike="noStrike" cap="none" dirty="0">
              <a:solidFill>
                <a:srgbClr val="0F5494"/>
              </a:solidFill>
              <a:latin typeface="Verdana"/>
              <a:ea typeface="Verdana"/>
              <a:cs typeface="Verdana"/>
              <a:sym typeface="Verdana"/>
            </a:endParaRPr>
          </a:p>
          <a:p>
            <a:pPr marL="342900" marR="0" lvl="0" indent="-342900" algn="l" rtl="0">
              <a:lnSpc>
                <a:spcPct val="100000"/>
              </a:lnSpc>
              <a:spcBef>
                <a:spcPts val="480"/>
              </a:spcBef>
              <a:spcAft>
                <a:spcPts val="0"/>
              </a:spcAft>
              <a:buClr>
                <a:schemeClr val="lt1"/>
              </a:buClr>
              <a:buSzPct val="100000"/>
              <a:buFont typeface="Verdana"/>
              <a:buChar char="•"/>
            </a:pPr>
            <a:r>
              <a:rPr lang="fr-BE" dirty="0"/>
              <a:t>Activity: </a:t>
            </a:r>
          </a:p>
          <a:p>
            <a:pPr lvl="1" rtl="0">
              <a:spcBef>
                <a:spcPts val="0"/>
              </a:spcBef>
              <a:buClr>
                <a:srgbClr val="009FBA"/>
              </a:buClr>
              <a:buSzPct val="100000"/>
              <a:buFont typeface="Verdana"/>
              <a:buChar char="•"/>
            </a:pPr>
            <a:r>
              <a:rPr lang="fr-BE" b="0" dirty="0"/>
              <a:t>total </a:t>
            </a:r>
            <a:r>
              <a:rPr lang="fr-BE" b="0" dirty="0" err="1"/>
              <a:t>number</a:t>
            </a:r>
            <a:r>
              <a:rPr lang="fr-BE" b="0" dirty="0"/>
              <a:t> of </a:t>
            </a:r>
            <a:r>
              <a:rPr lang="fr-BE" dirty="0" err="1"/>
              <a:t>posts</a:t>
            </a:r>
            <a:r>
              <a:rPr lang="fr-BE" dirty="0"/>
              <a:t> </a:t>
            </a:r>
            <a:r>
              <a:rPr lang="fr-BE" b="0" dirty="0"/>
              <a:t>in the last </a:t>
            </a:r>
            <a:r>
              <a:rPr lang="fr-BE" dirty="0"/>
              <a:t>30 </a:t>
            </a:r>
            <a:r>
              <a:rPr lang="fr-BE" dirty="0" err="1"/>
              <a:t>days</a:t>
            </a:r>
            <a:r>
              <a:rPr lang="fr-BE" dirty="0"/>
              <a:t> </a:t>
            </a:r>
            <a:r>
              <a:rPr lang="fr-BE" sz="2000" b="0" i="0" dirty="0"/>
              <a:t>(active groups)</a:t>
            </a:r>
          </a:p>
          <a:p>
            <a:pPr lvl="1" rtl="0">
              <a:spcBef>
                <a:spcPts val="0"/>
              </a:spcBef>
              <a:buClr>
                <a:srgbClr val="009FBA"/>
              </a:buClr>
              <a:buSzPct val="100000"/>
              <a:buFont typeface="Verdana"/>
              <a:buChar char="•"/>
            </a:pPr>
            <a:r>
              <a:rPr lang="fr-BE" b="0" dirty="0" err="1"/>
              <a:t>number</a:t>
            </a:r>
            <a:r>
              <a:rPr lang="fr-BE" b="0" dirty="0"/>
              <a:t> of </a:t>
            </a:r>
            <a:r>
              <a:rPr lang="fr-BE" dirty="0" err="1"/>
              <a:t>resources</a:t>
            </a:r>
            <a:r>
              <a:rPr lang="fr-BE" dirty="0"/>
              <a:t> </a:t>
            </a:r>
            <a:r>
              <a:rPr lang="fr-BE" b="0" dirty="0" err="1"/>
              <a:t>uploaded</a:t>
            </a:r>
            <a:r>
              <a:rPr lang="fr-BE" b="0" dirty="0"/>
              <a:t> in the last </a:t>
            </a:r>
            <a:r>
              <a:rPr lang="fr-BE" dirty="0"/>
              <a:t>30 </a:t>
            </a:r>
            <a:r>
              <a:rPr lang="fr-BE" dirty="0" err="1"/>
              <a:t>days</a:t>
            </a:r>
            <a:r>
              <a:rPr lang="fr-BE" dirty="0"/>
              <a:t> </a:t>
            </a:r>
            <a:r>
              <a:rPr lang="fr-BE" b="0" dirty="0"/>
              <a:t>(</a:t>
            </a:r>
            <a:r>
              <a:rPr lang="fr-BE" b="0" dirty="0" err="1"/>
              <a:t>static</a:t>
            </a:r>
            <a:r>
              <a:rPr lang="fr-BE" b="0" dirty="0"/>
              <a:t> groups)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fr-BE"/>
              <a:t>Strategic relevance and usefulness</a:t>
            </a:r>
          </a:p>
        </p:txBody>
      </p:sp>
      <p:sp>
        <p:nvSpPr>
          <p:cNvPr id="481" name="Shape 481"/>
          <p:cNvSpPr txBox="1">
            <a:spLocks noGrp="1"/>
          </p:cNvSpPr>
          <p:nvPr>
            <p:ph type="body" idx="1"/>
          </p:nvPr>
        </p:nvSpPr>
        <p:spPr>
          <a:xfrm>
            <a:off x="457200" y="2492375"/>
            <a:ext cx="8229600" cy="3528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Char char="•"/>
            </a:pPr>
            <a:endParaRPr/>
          </a:p>
          <a:p>
            <a:pPr marL="342900" marR="0" lvl="0" indent="-342900" algn="l" rtl="0">
              <a:spcBef>
                <a:spcPts val="0"/>
              </a:spcBef>
              <a:spcAft>
                <a:spcPts val="0"/>
              </a:spcAft>
              <a:buClr>
                <a:schemeClr val="lt1"/>
              </a:buClr>
              <a:buSzPct val="100000"/>
              <a:buFont typeface="Verdana"/>
              <a:buChar char="•"/>
            </a:pPr>
            <a:endParaRPr/>
          </a:p>
          <a:p>
            <a:pPr marL="342900" marR="0" lvl="0" indent="-342900" algn="l" rtl="0">
              <a:spcBef>
                <a:spcPts val="0"/>
              </a:spcBef>
              <a:spcAft>
                <a:spcPts val="0"/>
              </a:spcAft>
              <a:buClr>
                <a:schemeClr val="lt1"/>
              </a:buClr>
              <a:buSzPct val="100000"/>
              <a:buFont typeface="Verdana"/>
              <a:buChar char="•"/>
            </a:pPr>
            <a:r>
              <a:rPr lang="fr-BE"/>
              <a:t>Allows you to:</a:t>
            </a:r>
          </a:p>
          <a:p>
            <a:pPr marL="342900" marR="0" lvl="0" indent="-342900" algn="l" rtl="0">
              <a:spcBef>
                <a:spcPts val="0"/>
              </a:spcBef>
              <a:spcAft>
                <a:spcPts val="0"/>
              </a:spcAft>
              <a:buClr>
                <a:schemeClr val="lt1"/>
              </a:buClr>
              <a:buSzPct val="100000"/>
              <a:buFont typeface="Verdana"/>
              <a:buChar char="•"/>
            </a:pPr>
            <a:r>
              <a:rPr lang="fr-BE"/>
              <a:t>i. collect qualitative evidence</a:t>
            </a:r>
          </a:p>
          <a:p>
            <a:pPr marL="342900" marR="0" lvl="0" indent="-342900" algn="l" rtl="0">
              <a:spcBef>
                <a:spcPts val="0"/>
              </a:spcBef>
              <a:spcAft>
                <a:spcPts val="0"/>
              </a:spcAft>
              <a:buClr>
                <a:schemeClr val="lt1"/>
              </a:buClr>
              <a:buSzPct val="100000"/>
              <a:buFont typeface="Verdana"/>
              <a:buChar char="•"/>
            </a:pPr>
            <a:r>
              <a:rPr lang="fr-BE"/>
              <a:t>ii. connect with the purpose</a:t>
            </a:r>
            <a:r>
              <a:rPr lang="fr-BE" sz="2400" b="0" i="1" u="none" strike="noStrike" cap="none">
                <a:solidFill>
                  <a:srgbClr val="0F5494"/>
                </a:solidFill>
                <a:latin typeface="Verdana"/>
                <a:ea typeface="Verdana"/>
                <a:cs typeface="Verdana"/>
                <a:sym typeface="Verdana"/>
              </a:rPr>
              <a:t/>
            </a:r>
            <a:br>
              <a:rPr lang="fr-BE" sz="2400" b="0" i="1" u="none" strike="noStrike" cap="none">
                <a:solidFill>
                  <a:srgbClr val="0F5494"/>
                </a:solidFill>
                <a:latin typeface="Verdana"/>
                <a:ea typeface="Verdana"/>
                <a:cs typeface="Verdana"/>
                <a:sym typeface="Verdana"/>
              </a:rPr>
            </a:br>
            <a:endParaRPr lang="fr-BE"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20000"/>
              <a:buFont typeface="Verdana"/>
              <a:buChar char="•"/>
            </a:pPr>
            <a:r>
              <a:rPr lang="fr-BE" b="1"/>
              <a:t>Will be different for each group! </a:t>
            </a:r>
            <a:r>
              <a:rPr lang="fr-BE"/>
              <a:t/>
            </a:r>
            <a:br>
              <a:rPr lang="fr-BE"/>
            </a:br>
            <a:endParaRPr lang="fr-B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What are CoPs?</a:t>
            </a:r>
          </a:p>
        </p:txBody>
      </p:sp>
      <p:sp>
        <p:nvSpPr>
          <p:cNvPr id="130" name="Shape 130"/>
          <p:cNvSpPr txBox="1">
            <a:spLocks noGrp="1"/>
          </p:cNvSpPr>
          <p:nvPr>
            <p:ph type="body" idx="1"/>
          </p:nvPr>
        </p:nvSpPr>
        <p:spPr>
          <a:xfrm>
            <a:off x="457200" y="2416175"/>
            <a:ext cx="8229600" cy="35289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Char char="•"/>
            </a:pPr>
            <a:r>
              <a:rPr lang="fr-BE" sz="2000" b="0" i="1" u="none" strike="noStrike" cap="none">
                <a:solidFill>
                  <a:srgbClr val="0F5494"/>
                </a:solidFill>
                <a:latin typeface="Verdana"/>
                <a:ea typeface="Verdana"/>
                <a:cs typeface="Verdana"/>
                <a:sym typeface="Verdana"/>
              </a:rPr>
              <a:t>“Groups of people who share a concern or passion for something they do and learn how to do it better as they interact regularly”</a:t>
            </a:r>
          </a:p>
          <a:p>
            <a:pPr marL="342900" marR="0" lvl="0" indent="-342900" algn="l" rtl="0">
              <a:spcBef>
                <a:spcPts val="400"/>
              </a:spcBef>
              <a:spcAft>
                <a:spcPts val="0"/>
              </a:spcAft>
              <a:buClr>
                <a:schemeClr val="lt1"/>
              </a:buClr>
              <a:buSzPct val="100000"/>
              <a:buFont typeface="Verdana"/>
              <a:buChar char="•"/>
            </a:pPr>
            <a:r>
              <a:rPr lang="fr-BE" sz="2000" b="0" i="1" u="none" strike="noStrike" cap="none">
                <a:solidFill>
                  <a:srgbClr val="0F5494"/>
                </a:solidFill>
                <a:latin typeface="Verdana"/>
                <a:ea typeface="Verdana"/>
                <a:cs typeface="Verdana"/>
                <a:sym typeface="Verdana"/>
              </a:rPr>
              <a:t>(Wenge</a:t>
            </a:r>
            <a:r>
              <a:rPr lang="fr-BE" sz="2000"/>
              <a:t>r</a:t>
            </a:r>
            <a:r>
              <a:rPr lang="fr-BE" sz="2000" b="0" i="1" u="none" strike="noStrike" cap="none">
                <a:solidFill>
                  <a:srgbClr val="0F5494"/>
                </a:solidFill>
                <a:latin typeface="Verdana"/>
                <a:ea typeface="Verdana"/>
                <a:cs typeface="Verdana"/>
                <a:sym typeface="Verdana"/>
              </a:rPr>
              <a:t>)</a:t>
            </a:r>
          </a:p>
          <a:p>
            <a:pPr marL="342900" marR="0" lvl="0" indent="-342900" algn="l" rtl="0">
              <a:spcBef>
                <a:spcPts val="480"/>
              </a:spcBef>
              <a:spcAft>
                <a:spcPts val="0"/>
              </a:spcAft>
              <a:buClr>
                <a:schemeClr val="lt1"/>
              </a:buClr>
              <a:buSzPct val="100000"/>
              <a:buFont typeface="Verdana"/>
              <a:buNone/>
            </a:pPr>
            <a:endParaRPr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Characteristics:</a:t>
            </a:r>
          </a:p>
          <a:p>
            <a:pPr marL="0" marR="0" lvl="0" indent="0" algn="l" rtl="0">
              <a:spcBef>
                <a:spcPts val="400"/>
              </a:spcBef>
              <a:spcAft>
                <a:spcPts val="0"/>
              </a:spcAft>
              <a:buNone/>
            </a:pPr>
            <a:endParaRPr/>
          </a:p>
          <a:p>
            <a:pPr marL="742950" marR="0" lvl="1" indent="-285750" algn="l" rtl="0">
              <a:spcBef>
                <a:spcPts val="400"/>
              </a:spcBef>
              <a:spcAft>
                <a:spcPts val="0"/>
              </a:spcAft>
              <a:buClr>
                <a:srgbClr val="009FBA"/>
              </a:buClr>
              <a:buSzPct val="100000"/>
              <a:buFont typeface="Verdana"/>
              <a:buChar char="•"/>
            </a:pPr>
            <a:r>
              <a:rPr lang="fr-BE" sz="2000" b="1" i="0" u="none" strike="noStrike" cap="none">
                <a:solidFill>
                  <a:srgbClr val="0F5494"/>
                </a:solidFill>
                <a:latin typeface="Verdana"/>
                <a:ea typeface="Verdana"/>
                <a:cs typeface="Verdana"/>
                <a:sym typeface="Verdana"/>
              </a:rPr>
              <a:t>Domain</a:t>
            </a:r>
          </a:p>
          <a:p>
            <a:pPr marL="742950" marR="0" lvl="1" indent="-285750" algn="l" rtl="0">
              <a:spcBef>
                <a:spcPts val="400"/>
              </a:spcBef>
              <a:spcAft>
                <a:spcPts val="0"/>
              </a:spcAft>
              <a:buClr>
                <a:srgbClr val="009FBA"/>
              </a:buClr>
              <a:buSzPct val="100000"/>
              <a:buFont typeface="Verdana"/>
              <a:buChar char="•"/>
            </a:pPr>
            <a:r>
              <a:rPr lang="fr-BE" sz="2000" b="1" i="0" u="none" strike="noStrike" cap="none">
                <a:solidFill>
                  <a:srgbClr val="0F5494"/>
                </a:solidFill>
                <a:latin typeface="Verdana"/>
                <a:ea typeface="Verdana"/>
                <a:cs typeface="Verdana"/>
                <a:sym typeface="Verdana"/>
              </a:rPr>
              <a:t>Community</a:t>
            </a:r>
          </a:p>
          <a:p>
            <a:pPr marL="742950" marR="0" lvl="1" indent="-285750" algn="l" rtl="0">
              <a:spcBef>
                <a:spcPts val="400"/>
              </a:spcBef>
              <a:spcAft>
                <a:spcPts val="0"/>
              </a:spcAft>
              <a:buClr>
                <a:srgbClr val="009FBA"/>
              </a:buClr>
              <a:buSzPct val="100000"/>
              <a:buFont typeface="Verdana"/>
              <a:buChar char="•"/>
            </a:pPr>
            <a:r>
              <a:rPr lang="fr-BE" sz="2000" b="1" i="0" u="none" strike="noStrike" cap="none">
                <a:solidFill>
                  <a:srgbClr val="0F5494"/>
                </a:solidFill>
                <a:latin typeface="Verdana"/>
                <a:ea typeface="Verdana"/>
                <a:cs typeface="Verdana"/>
                <a:sym typeface="Verdana"/>
              </a:rPr>
              <a:t>Practice</a:t>
            </a:r>
          </a:p>
          <a:p>
            <a:pPr marL="0" lvl="0" indent="0" rtl="0">
              <a:spcBef>
                <a:spcPts val="0"/>
              </a:spcBef>
              <a:buNone/>
            </a:pPr>
            <a:endParaRPr/>
          </a:p>
        </p:txBody>
      </p:sp>
      <p:pic>
        <p:nvPicPr>
          <p:cNvPr id="131" name="Shape 131" descr="14920-NPZFIK.jpg"/>
          <p:cNvPicPr preferRelativeResize="0"/>
          <p:nvPr/>
        </p:nvPicPr>
        <p:blipFill>
          <a:blip r:embed="rId3">
            <a:alphaModFix/>
          </a:blip>
          <a:stretch>
            <a:fillRect/>
          </a:stretch>
        </p:blipFill>
        <p:spPr>
          <a:xfrm>
            <a:off x="5227400" y="3347649"/>
            <a:ext cx="2861026" cy="286102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0" lvl="0" rtl="0">
              <a:spcBef>
                <a:spcPts val="0"/>
              </a:spcBef>
              <a:buSzPct val="25000"/>
              <a:buNone/>
            </a:pPr>
            <a:r>
              <a:rPr lang="fr-BE"/>
              <a:t>Strategic relevance and usefulness</a:t>
            </a:r>
          </a:p>
        </p:txBody>
      </p:sp>
      <p:sp>
        <p:nvSpPr>
          <p:cNvPr id="487" name="Shape 487"/>
          <p:cNvSpPr txBox="1">
            <a:spLocks noGrp="1"/>
          </p:cNvSpPr>
          <p:nvPr>
            <p:ph type="body" idx="1"/>
          </p:nvPr>
        </p:nvSpPr>
        <p:spPr>
          <a:xfrm>
            <a:off x="457200" y="2492375"/>
            <a:ext cx="8229600" cy="35289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100000"/>
              <a:buFont typeface="Verdana"/>
              <a:buChar char="•"/>
            </a:pPr>
            <a:r>
              <a:rPr lang="fr-BE"/>
              <a:t>Possible open questions</a:t>
            </a:r>
          </a:p>
          <a:p>
            <a:pPr lvl="1" rtl="0">
              <a:spcBef>
                <a:spcPts val="0"/>
              </a:spcBef>
              <a:buClr>
                <a:srgbClr val="0B5394"/>
              </a:buClr>
              <a:buSzPct val="100000"/>
              <a:buFont typeface="Verdana"/>
              <a:buChar char="•"/>
            </a:pPr>
            <a:r>
              <a:rPr lang="fr-BE">
                <a:solidFill>
                  <a:srgbClr val="0B5394"/>
                </a:solidFill>
                <a:highlight>
                  <a:srgbClr val="FFFFFF"/>
                </a:highlight>
              </a:rPr>
              <a:t>how useful is what you are getting from the CoP? </a:t>
            </a:r>
          </a:p>
          <a:p>
            <a:pPr lvl="1" rtl="0">
              <a:spcBef>
                <a:spcPts val="0"/>
              </a:spcBef>
              <a:buClr>
                <a:srgbClr val="0B5394"/>
              </a:buClr>
              <a:buSzPct val="100000"/>
              <a:buFont typeface="Verdana"/>
              <a:buChar char="•"/>
            </a:pPr>
            <a:r>
              <a:rPr lang="fr-BE">
                <a:solidFill>
                  <a:srgbClr val="0B5394"/>
                </a:solidFill>
                <a:highlight>
                  <a:srgbClr val="FFFFFF"/>
                </a:highlight>
              </a:rPr>
              <a:t>can you give us one example of when the CoP was particularly useful and why?</a:t>
            </a:r>
          </a:p>
          <a:p>
            <a:pPr marL="457200" lvl="0" indent="0" rtl="0">
              <a:spcBef>
                <a:spcPts val="0"/>
              </a:spcBef>
              <a:buNone/>
            </a:pPr>
            <a:r>
              <a:rPr lang="fr-BE">
                <a:solidFill>
                  <a:srgbClr val="0B5394"/>
                </a:solidFill>
                <a:highlight>
                  <a:srgbClr val="FFFFFF"/>
                </a:highlight>
              </a:rPr>
              <a:t>⇒ can be asked via survey, or one-on-one interviews</a:t>
            </a:r>
            <a:br>
              <a:rPr lang="fr-BE">
                <a:solidFill>
                  <a:srgbClr val="0B5394"/>
                </a:solidFill>
                <a:highlight>
                  <a:srgbClr val="FFFFFF"/>
                </a:highlight>
              </a:rPr>
            </a:br>
            <a:endParaRPr lang="fr-BE">
              <a:solidFill>
                <a:srgbClr val="0B5394"/>
              </a:solidFill>
              <a:highlight>
                <a:srgbClr val="FFFFFF"/>
              </a:highlight>
            </a:endParaRPr>
          </a:p>
          <a:p>
            <a:pPr marL="0" lvl="0" indent="457200" rtl="0">
              <a:spcBef>
                <a:spcPts val="0"/>
              </a:spcBef>
              <a:buNone/>
            </a:pPr>
            <a:r>
              <a:rPr lang="fr-BE">
                <a:solidFill>
                  <a:srgbClr val="0B5394"/>
                </a:solidFill>
                <a:highlight>
                  <a:srgbClr val="FFFFFF"/>
                </a:highlight>
              </a:rPr>
              <a:t>Possible rating scale questions around key </a:t>
            </a:r>
          </a:p>
          <a:p>
            <a:pPr marL="0" lvl="0" indent="457200" rtl="0">
              <a:spcBef>
                <a:spcPts val="0"/>
              </a:spcBef>
              <a:buNone/>
            </a:pPr>
            <a:r>
              <a:rPr lang="fr-BE">
                <a:solidFill>
                  <a:srgbClr val="0B5394"/>
                </a:solidFill>
                <a:highlight>
                  <a:srgbClr val="FFFFFF"/>
                </a:highlight>
              </a:rPr>
              <a:t>aspects, such as:</a:t>
            </a:r>
          </a:p>
          <a:p>
            <a:pPr lvl="1" rtl="0">
              <a:spcBef>
                <a:spcPts val="0"/>
              </a:spcBef>
              <a:buClr>
                <a:srgbClr val="009FBA"/>
              </a:buClr>
              <a:buSzPct val="100000"/>
              <a:buFont typeface="Verdana"/>
              <a:buChar char="•"/>
            </a:pPr>
            <a:r>
              <a:rPr lang="fr-BE"/>
              <a:t>CoP timeliness, applicability, accuracy, etc.</a:t>
            </a:r>
          </a:p>
          <a:p>
            <a:pPr marL="457200" marR="0" lvl="0" indent="0" algn="l" rtl="0">
              <a:lnSpc>
                <a:spcPct val="100000"/>
              </a:lnSpc>
              <a:spcBef>
                <a:spcPts val="0"/>
              </a:spcBef>
              <a:spcAft>
                <a:spcPts val="0"/>
              </a:spcAft>
              <a:buNone/>
            </a:pPr>
            <a:r>
              <a:rPr lang="fr-BE"/>
              <a:t>⇒ can be sent via survey</a:t>
            </a:r>
          </a:p>
          <a:p>
            <a:pPr marL="0" marR="0" lvl="0" indent="0" algn="l" rtl="0">
              <a:lnSpc>
                <a:spcPct val="100000"/>
              </a:lnSpc>
              <a:spcBef>
                <a:spcPts val="0"/>
              </a:spcBef>
              <a:spcAft>
                <a:spcPts val="0"/>
              </a:spcAft>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a:t>Metrics</a:t>
            </a:r>
          </a:p>
        </p:txBody>
      </p:sp>
      <p:sp>
        <p:nvSpPr>
          <p:cNvPr id="493" name="Shape 493"/>
          <p:cNvSpPr txBox="1">
            <a:spLocks noGrp="1"/>
          </p:cNvSpPr>
          <p:nvPr>
            <p:ph type="body" idx="1"/>
          </p:nvPr>
        </p:nvSpPr>
        <p:spPr>
          <a:xfrm>
            <a:off x="3990700" y="3489162"/>
            <a:ext cx="4717800" cy="1639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None/>
            </a:pPr>
            <a:endParaRPr sz="2400" b="0" i="1" u="none" strike="noStrike" cap="none">
              <a:solidFill>
                <a:srgbClr val="0F5494"/>
              </a:solidFill>
              <a:latin typeface="Verdana"/>
              <a:ea typeface="Verdana"/>
              <a:cs typeface="Verdana"/>
              <a:sym typeface="Verdana"/>
            </a:endParaRPr>
          </a:p>
          <a:p>
            <a:pPr marL="742950" marR="0" lvl="1" indent="-285750" algn="l" rtl="0">
              <a:spcBef>
                <a:spcPts val="400"/>
              </a:spcBef>
              <a:spcAft>
                <a:spcPts val="0"/>
              </a:spcAft>
              <a:buClr>
                <a:srgbClr val="009FBA"/>
              </a:buClr>
              <a:buSzPct val="100000"/>
              <a:buFont typeface="Verdana"/>
              <a:buChar char="•"/>
            </a:pPr>
            <a:r>
              <a:rPr lang="fr-BE"/>
              <a:t>Think of one strategic relevance metric for your community</a:t>
            </a:r>
            <a:br>
              <a:rPr lang="fr-BE"/>
            </a:br>
            <a:r>
              <a:rPr lang="fr-BE" sz="2000" b="1" i="0" u="none" strike="noStrike" cap="none">
                <a:solidFill>
                  <a:srgbClr val="0F5494"/>
                </a:solidFill>
                <a:latin typeface="Verdana"/>
                <a:ea typeface="Verdana"/>
                <a:cs typeface="Verdana"/>
                <a:sym typeface="Verdana"/>
              </a:rPr>
              <a:t/>
            </a:r>
            <a:br>
              <a:rPr lang="fr-BE" sz="2000" b="1" i="0" u="none" strike="noStrike" cap="none">
                <a:solidFill>
                  <a:srgbClr val="0F5494"/>
                </a:solidFill>
                <a:latin typeface="Verdana"/>
                <a:ea typeface="Verdana"/>
                <a:cs typeface="Verdana"/>
                <a:sym typeface="Verdana"/>
              </a:rPr>
            </a:br>
            <a:endParaRPr lang="fr-BE" sz="2000" b="1" i="0" u="none" strike="noStrike" cap="none">
              <a:solidFill>
                <a:srgbClr val="0F5494"/>
              </a:solidFill>
              <a:latin typeface="Verdana"/>
              <a:ea typeface="Verdana"/>
              <a:cs typeface="Verdana"/>
              <a:sym typeface="Verdana"/>
            </a:endParaRPr>
          </a:p>
        </p:txBody>
      </p:sp>
      <p:pic>
        <p:nvPicPr>
          <p:cNvPr id="494" name="Shape 494"/>
          <p:cNvPicPr preferRelativeResize="0"/>
          <p:nvPr/>
        </p:nvPicPr>
        <p:blipFill>
          <a:blip r:embed="rId3">
            <a:alphaModFix/>
          </a:blip>
          <a:stretch>
            <a:fillRect/>
          </a:stretch>
        </p:blipFill>
        <p:spPr>
          <a:xfrm>
            <a:off x="879800" y="2923175"/>
            <a:ext cx="2771775" cy="27717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p:nvPr/>
        </p:nvSpPr>
        <p:spPr>
          <a:xfrm>
            <a:off x="75" y="4796400"/>
            <a:ext cx="9144000" cy="2061900"/>
          </a:xfrm>
          <a:prstGeom prst="rect">
            <a:avLst/>
          </a:prstGeom>
          <a:solidFill>
            <a:srgbClr val="0F54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3600">
              <a:solidFill>
                <a:srgbClr val="FFFFFF"/>
              </a:solidFill>
              <a:latin typeface="Verdana"/>
              <a:ea typeface="Verdana"/>
              <a:cs typeface="Verdana"/>
              <a:sym typeface="Verdana"/>
            </a:endParaRPr>
          </a:p>
          <a:p>
            <a:pPr lvl="0" rtl="0">
              <a:spcBef>
                <a:spcPts val="0"/>
              </a:spcBef>
              <a:buNone/>
            </a:pPr>
            <a:r>
              <a:rPr lang="fr-BE" sz="3600">
                <a:solidFill>
                  <a:srgbClr val="FFFFFF"/>
                </a:solidFill>
                <a:latin typeface="Verdana"/>
                <a:ea typeface="Verdana"/>
                <a:cs typeface="Verdana"/>
                <a:sym typeface="Verdana"/>
              </a:rPr>
              <a:t>Part 9: Moving ahead</a:t>
            </a:r>
            <a:br>
              <a:rPr lang="fr-BE" sz="3600">
                <a:solidFill>
                  <a:srgbClr val="FFFFFF"/>
                </a:solidFill>
                <a:latin typeface="Verdana"/>
                <a:ea typeface="Verdana"/>
                <a:cs typeface="Verdana"/>
                <a:sym typeface="Verdana"/>
              </a:rPr>
            </a:br>
            <a:endParaRPr lang="fr-BE" sz="3600">
              <a:solidFill>
                <a:srgbClr val="FFFFFF"/>
              </a:solidFill>
              <a:latin typeface="Verdana"/>
              <a:ea typeface="Verdana"/>
              <a:cs typeface="Verdana"/>
              <a:sym typeface="Verdana"/>
            </a:endParaRPr>
          </a:p>
          <a:p>
            <a:pPr marL="742950" lvl="1" indent="-285750" rtl="0">
              <a:spcBef>
                <a:spcPts val="400"/>
              </a:spcBef>
              <a:buClr>
                <a:srgbClr val="FFFFFF"/>
              </a:buClr>
              <a:buSzPct val="100000"/>
              <a:buFont typeface="Verdana"/>
              <a:buChar char="•"/>
            </a:pPr>
            <a:r>
              <a:rPr lang="fr-BE" sz="2000">
                <a:solidFill>
                  <a:srgbClr val="FFFFFF"/>
                </a:solidFill>
                <a:latin typeface="Verdana"/>
                <a:ea typeface="Verdana"/>
                <a:cs typeface="Verdana"/>
                <a:sym typeface="Verdana"/>
              </a:rPr>
              <a:t>Discussing the way forward</a:t>
            </a:r>
          </a:p>
          <a:p>
            <a:pPr lvl="0" rtl="0">
              <a:spcBef>
                <a:spcPts val="0"/>
              </a:spcBef>
              <a:buNone/>
            </a:pPr>
            <a:endParaRPr sz="3600">
              <a:solidFill>
                <a:srgbClr val="FFFFFF"/>
              </a:solidFill>
            </a:endParaRPr>
          </a:p>
        </p:txBody>
      </p:sp>
      <p:pic>
        <p:nvPicPr>
          <p:cNvPr id="500" name="Shape 500"/>
          <p:cNvPicPr preferRelativeResize="0"/>
          <p:nvPr/>
        </p:nvPicPr>
        <p:blipFill>
          <a:blip r:embed="rId3">
            <a:alphaModFix/>
          </a:blip>
          <a:stretch>
            <a:fillRect/>
          </a:stretch>
        </p:blipFill>
        <p:spPr>
          <a:xfrm>
            <a:off x="2664750" y="967699"/>
            <a:ext cx="3828673" cy="382869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395287" y="1339850"/>
            <a:ext cx="8229600" cy="936600"/>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Moving forward</a:t>
            </a:r>
          </a:p>
        </p:txBody>
      </p:sp>
      <p:sp>
        <p:nvSpPr>
          <p:cNvPr id="506" name="Shape 506"/>
          <p:cNvSpPr txBox="1">
            <a:spLocks noGrp="1"/>
          </p:cNvSpPr>
          <p:nvPr>
            <p:ph type="body" idx="1"/>
          </p:nvPr>
        </p:nvSpPr>
        <p:spPr>
          <a:xfrm>
            <a:off x="3702500" y="2922141"/>
            <a:ext cx="4605600" cy="2129738"/>
          </a:xfrm>
          <a:prstGeom prst="rect">
            <a:avLst/>
          </a:prstGeom>
          <a:noFill/>
          <a:ln>
            <a:noFill/>
          </a:ln>
        </p:spPr>
        <p:txBody>
          <a:bodyPr lIns="91425" tIns="45700" rIns="91425" bIns="45700" anchor="t" anchorCtr="0">
            <a:noAutofit/>
          </a:bodyPr>
          <a:lstStyle/>
          <a:p>
            <a:pPr marL="0" marR="0" lvl="0" indent="0" algn="l" rtl="0">
              <a:spcBef>
                <a:spcPts val="400"/>
              </a:spcBef>
              <a:spcAft>
                <a:spcPts val="0"/>
              </a:spcAft>
              <a:buNone/>
            </a:pPr>
            <a:r>
              <a:rPr lang="fr-BE" dirty="0"/>
              <a:t>How can we move forward together?</a:t>
            </a:r>
          </a:p>
          <a:p>
            <a:pPr marL="0" marR="0" lvl="0" indent="0" algn="l" rtl="0">
              <a:spcBef>
                <a:spcPts val="400"/>
              </a:spcBef>
              <a:spcAft>
                <a:spcPts val="0"/>
              </a:spcAft>
              <a:buNone/>
            </a:pPr>
            <a:endParaRPr sz="2000" b="1" i="0" dirty="0"/>
          </a:p>
          <a:p>
            <a:pPr marL="0" marR="0" lvl="0" indent="0" algn="l" rtl="0">
              <a:spcBef>
                <a:spcPts val="400"/>
              </a:spcBef>
              <a:spcAft>
                <a:spcPts val="0"/>
              </a:spcAft>
              <a:buNone/>
            </a:pPr>
            <a:r>
              <a:rPr lang="fr-BE" sz="2000" b="1" i="0" dirty="0"/>
              <a:t>- CoP of C4D owners</a:t>
            </a:r>
          </a:p>
          <a:p>
            <a:pPr marL="0" marR="0" lvl="0" indent="0" algn="l" rtl="0">
              <a:spcBef>
                <a:spcPts val="400"/>
              </a:spcBef>
              <a:spcAft>
                <a:spcPts val="0"/>
              </a:spcAft>
              <a:buNone/>
            </a:pPr>
            <a:r>
              <a:rPr lang="fr-BE" sz="2000" b="1" i="0" dirty="0"/>
              <a:t>- Regular meetings</a:t>
            </a:r>
          </a:p>
          <a:p>
            <a:pPr marL="0" marR="0" lvl="0" indent="0" algn="l" rtl="0">
              <a:spcBef>
                <a:spcPts val="400"/>
              </a:spcBef>
              <a:spcAft>
                <a:spcPts val="0"/>
              </a:spcAft>
              <a:buNone/>
            </a:pPr>
            <a:r>
              <a:rPr lang="fr-BE" sz="2000" b="1" i="0" dirty="0"/>
              <a:t>- Digging deeper into some of the aspects</a:t>
            </a:r>
          </a:p>
        </p:txBody>
      </p:sp>
      <p:pic>
        <p:nvPicPr>
          <p:cNvPr id="507" name="Shape 507" descr="Screen Shot 2016-03-25 at 14.14.01.png"/>
          <p:cNvPicPr preferRelativeResize="0"/>
          <p:nvPr/>
        </p:nvPicPr>
        <p:blipFill rotWithShape="1">
          <a:blip r:embed="rId3">
            <a:alphaModFix/>
          </a:blip>
          <a:srcRect/>
          <a:stretch/>
        </p:blipFill>
        <p:spPr>
          <a:xfrm>
            <a:off x="814411" y="3009527"/>
            <a:ext cx="2346300" cy="226319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395287" y="1339850"/>
            <a:ext cx="8229600" cy="936600"/>
          </a:xfrm>
          <a:prstGeom prst="rect">
            <a:avLst/>
          </a:prstGeom>
        </p:spPr>
        <p:txBody>
          <a:bodyPr lIns="91425" tIns="91425" rIns="91425" bIns="91425" anchor="ctr" anchorCtr="0">
            <a:noAutofit/>
          </a:bodyPr>
          <a:lstStyle/>
          <a:p>
            <a:pPr marL="3101975" lvl="0" indent="-358775">
              <a:spcBef>
                <a:spcPts val="0"/>
              </a:spcBef>
              <a:buNone/>
            </a:pPr>
            <a:r>
              <a:rPr lang="fr-BE"/>
              <a:t>Thank you!</a:t>
            </a:r>
          </a:p>
        </p:txBody>
      </p:sp>
      <p:sp>
        <p:nvSpPr>
          <p:cNvPr id="514" name="Shape 514"/>
          <p:cNvSpPr txBox="1">
            <a:spLocks noGrp="1"/>
          </p:cNvSpPr>
          <p:nvPr>
            <p:ph type="body" idx="1"/>
          </p:nvPr>
        </p:nvSpPr>
        <p:spPr>
          <a:xfrm>
            <a:off x="1845500" y="2276450"/>
            <a:ext cx="7172400" cy="3528900"/>
          </a:xfrm>
          <a:prstGeom prst="rect">
            <a:avLst/>
          </a:prstGeom>
        </p:spPr>
        <p:txBody>
          <a:bodyPr lIns="91425" tIns="91425" rIns="91425" bIns="91425" anchor="t" anchorCtr="0">
            <a:noAutofit/>
          </a:bodyPr>
          <a:lstStyle/>
          <a:p>
            <a:pPr lvl="0" rtl="0">
              <a:spcBef>
                <a:spcPts val="0"/>
              </a:spcBef>
              <a:buNone/>
            </a:pPr>
            <a:r>
              <a:rPr lang="fr-BE"/>
              <a:t>Follow-up info:</a:t>
            </a:r>
          </a:p>
          <a:p>
            <a:pPr lvl="0" rtl="0">
              <a:spcBef>
                <a:spcPts val="0"/>
              </a:spcBef>
              <a:buNone/>
            </a:pPr>
            <a:endParaRPr/>
          </a:p>
          <a:p>
            <a:pPr marL="0" lvl="0" indent="0" rtl="0">
              <a:spcBef>
                <a:spcPts val="0"/>
              </a:spcBef>
              <a:buNone/>
            </a:pPr>
            <a:r>
              <a:rPr lang="fr-BE"/>
              <a:t>Enrica Pellacani - </a:t>
            </a:r>
            <a:r>
              <a:rPr lang="fr-BE" u="sng">
                <a:solidFill>
                  <a:schemeClr val="hlink"/>
                </a:solidFill>
                <a:hlinkClick r:id="rId3"/>
              </a:rPr>
              <a:t>Enrica.PELLACANI@ec.europa.eu</a:t>
            </a:r>
            <a:r>
              <a:rPr lang="fr-BE"/>
              <a:t> </a:t>
            </a:r>
          </a:p>
          <a:p>
            <a:pPr marL="0" lvl="0" indent="0" rtl="0">
              <a:spcBef>
                <a:spcPts val="0"/>
              </a:spcBef>
              <a:buNone/>
            </a:pPr>
            <a:endParaRPr/>
          </a:p>
          <a:p>
            <a:pPr marL="0" lvl="0" indent="0" rtl="0">
              <a:spcBef>
                <a:spcPts val="0"/>
              </a:spcBef>
              <a:buNone/>
            </a:pPr>
            <a:endParaRPr sz="700"/>
          </a:p>
          <a:p>
            <a:pPr marL="0" lvl="0" indent="0" rtl="0">
              <a:spcBef>
                <a:spcPts val="0"/>
              </a:spcBef>
              <a:buNone/>
            </a:pPr>
            <a:r>
              <a:rPr lang="fr-BE"/>
              <a:t>Lucie Lamoureux - </a:t>
            </a:r>
            <a:r>
              <a:rPr lang="fr-BE" u="sng">
                <a:solidFill>
                  <a:schemeClr val="hlink"/>
                </a:solidFill>
                <a:hlinkClick r:id="rId4"/>
              </a:rPr>
              <a:t>lucie.lamoureux@mksp.eu</a:t>
            </a:r>
            <a:r>
              <a:rPr lang="fr-BE"/>
              <a:t> </a:t>
            </a:r>
          </a:p>
          <a:p>
            <a:pPr marL="0" lvl="0" indent="0" rtl="0">
              <a:spcBef>
                <a:spcPts val="0"/>
              </a:spcBef>
              <a:buNone/>
            </a:pPr>
            <a:endParaRPr/>
          </a:p>
          <a:p>
            <a:pPr marL="0" lvl="0" indent="0" rtl="0">
              <a:spcBef>
                <a:spcPts val="0"/>
              </a:spcBef>
              <a:buNone/>
            </a:pPr>
            <a:endParaRPr sz="1200"/>
          </a:p>
          <a:p>
            <a:pPr marL="0" lvl="0" indent="0" rtl="0">
              <a:spcBef>
                <a:spcPts val="0"/>
              </a:spcBef>
              <a:buNone/>
            </a:pPr>
            <a:r>
              <a:rPr lang="fr-BE"/>
              <a:t>Ivan Kulis - </a:t>
            </a:r>
            <a:r>
              <a:rPr lang="fr-BE" u="sng">
                <a:solidFill>
                  <a:schemeClr val="hlink"/>
                </a:solidFill>
                <a:hlinkClick r:id="rId5"/>
              </a:rPr>
              <a:t>ik@ecdpm.org</a:t>
            </a:r>
            <a:r>
              <a:rPr lang="fr-BE"/>
              <a:t> </a:t>
            </a:r>
          </a:p>
        </p:txBody>
      </p:sp>
      <p:pic>
        <p:nvPicPr>
          <p:cNvPr id="515" name="Shape 515"/>
          <p:cNvPicPr preferRelativeResize="0"/>
          <p:nvPr/>
        </p:nvPicPr>
        <p:blipFill>
          <a:blip r:embed="rId6">
            <a:alphaModFix/>
          </a:blip>
          <a:stretch>
            <a:fillRect/>
          </a:stretch>
        </p:blipFill>
        <p:spPr>
          <a:xfrm>
            <a:off x="457200" y="4284998"/>
            <a:ext cx="1019900" cy="1015202"/>
          </a:xfrm>
          <a:prstGeom prst="rect">
            <a:avLst/>
          </a:prstGeom>
          <a:noFill/>
          <a:ln>
            <a:noFill/>
          </a:ln>
        </p:spPr>
      </p:pic>
      <p:pic>
        <p:nvPicPr>
          <p:cNvPr id="516" name="Shape 516"/>
          <p:cNvPicPr preferRelativeResize="0"/>
          <p:nvPr/>
        </p:nvPicPr>
        <p:blipFill>
          <a:blip r:embed="rId7">
            <a:alphaModFix/>
          </a:blip>
          <a:stretch>
            <a:fillRect/>
          </a:stretch>
        </p:blipFill>
        <p:spPr>
          <a:xfrm>
            <a:off x="457200" y="5412410"/>
            <a:ext cx="1019899" cy="107486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395287" y="1339850"/>
            <a:ext cx="8229600" cy="936600"/>
          </a:xfrm>
          <a:prstGeom prst="rect">
            <a:avLst/>
          </a:prstGeom>
        </p:spPr>
        <p:txBody>
          <a:bodyPr lIns="91425" tIns="91425" rIns="91425" bIns="91425" anchor="ctr" anchorCtr="0">
            <a:noAutofit/>
          </a:bodyPr>
          <a:lstStyle/>
          <a:p>
            <a:pPr lvl="0">
              <a:spcBef>
                <a:spcPts val="0"/>
              </a:spcBef>
              <a:buNone/>
            </a:pPr>
            <a:r>
              <a:rPr lang="fr-BE"/>
              <a:t>References</a:t>
            </a:r>
          </a:p>
        </p:txBody>
      </p:sp>
      <p:sp>
        <p:nvSpPr>
          <p:cNvPr id="523" name="Shape 523"/>
          <p:cNvSpPr txBox="1">
            <a:spLocks noGrp="1"/>
          </p:cNvSpPr>
          <p:nvPr>
            <p:ph type="body" idx="1"/>
          </p:nvPr>
        </p:nvSpPr>
        <p:spPr>
          <a:xfrm>
            <a:off x="457200" y="2492375"/>
            <a:ext cx="8229600" cy="3528900"/>
          </a:xfrm>
          <a:prstGeom prst="rect">
            <a:avLst/>
          </a:prstGeom>
        </p:spPr>
        <p:txBody>
          <a:bodyPr lIns="91425" tIns="91425" rIns="91425" bIns="91425" anchor="t" anchorCtr="0">
            <a:noAutofit/>
          </a:bodyPr>
          <a:lstStyle/>
          <a:p>
            <a:pPr marL="0" lvl="0" indent="-69850">
              <a:spcBef>
                <a:spcPts val="0"/>
              </a:spcBef>
              <a:buClr>
                <a:schemeClr val="dk1"/>
              </a:buClr>
              <a:buSzPct val="78571"/>
              <a:buFont typeface="Arial"/>
              <a:buNone/>
            </a:pPr>
            <a:r>
              <a:rPr lang="fr-BE" sz="1400" i="0">
                <a:solidFill>
                  <a:schemeClr val="dk1"/>
                </a:solidFill>
                <a:latin typeface="Arial"/>
                <a:ea typeface="Arial"/>
                <a:cs typeface="Arial"/>
                <a:sym typeface="Arial"/>
              </a:rPr>
              <a:t>   Community Roundatble, </a:t>
            </a:r>
            <a:r>
              <a:rPr lang="fr-BE" sz="1400" u="sng">
                <a:solidFill>
                  <a:schemeClr val="hlink"/>
                </a:solidFill>
                <a:latin typeface="Arial"/>
                <a:ea typeface="Arial"/>
                <a:cs typeface="Arial"/>
                <a:sym typeface="Arial"/>
                <a:hlinkClick r:id="rId3"/>
              </a:rPr>
              <a:t>Community maturity model</a:t>
            </a:r>
          </a:p>
          <a:p>
            <a:pPr lvl="0">
              <a:spcBef>
                <a:spcPts val="0"/>
              </a:spcBef>
              <a:buNone/>
            </a:pPr>
            <a:endParaRPr sz="1200"/>
          </a:p>
          <a:p>
            <a:pPr lvl="0">
              <a:spcBef>
                <a:spcPts val="0"/>
              </a:spcBef>
              <a:buClr>
                <a:schemeClr val="dk1"/>
              </a:buClr>
              <a:buSzPct val="91666"/>
              <a:buFont typeface="Arial"/>
              <a:buNone/>
            </a:pPr>
            <a:r>
              <a:rPr lang="fr-BE" sz="1200" i="0">
                <a:solidFill>
                  <a:srgbClr val="000000"/>
                </a:solidFill>
              </a:rPr>
              <a:t>DEVCO (2014)</a:t>
            </a:r>
            <a:r>
              <a:rPr lang="fr-BE" sz="1200">
                <a:solidFill>
                  <a:srgbClr val="000000"/>
                </a:solidFill>
              </a:rPr>
              <a:t> Learning and Knowledge Development Strategy</a:t>
            </a:r>
          </a:p>
          <a:p>
            <a:pPr lvl="0">
              <a:spcBef>
                <a:spcPts val="0"/>
              </a:spcBef>
              <a:buNone/>
            </a:pPr>
            <a:endParaRPr sz="1200"/>
          </a:p>
          <a:p>
            <a:pPr lvl="0" rtl="0">
              <a:spcBef>
                <a:spcPts val="0"/>
              </a:spcBef>
              <a:buNone/>
            </a:pPr>
            <a:r>
              <a:rPr lang="fr-BE" sz="1200" i="0">
                <a:solidFill>
                  <a:srgbClr val="000000"/>
                </a:solidFill>
              </a:rPr>
              <a:t>FAO,</a:t>
            </a:r>
            <a:r>
              <a:rPr lang="fr-BE" sz="1200"/>
              <a:t> </a:t>
            </a:r>
            <a:r>
              <a:rPr lang="fr-BE" sz="1200" u="sng">
                <a:solidFill>
                  <a:schemeClr val="hlink"/>
                </a:solidFill>
                <a:hlinkClick r:id="rId4"/>
              </a:rPr>
              <a:t>Community Design Aid</a:t>
            </a:r>
          </a:p>
          <a:p>
            <a:pPr lvl="0">
              <a:spcBef>
                <a:spcPts val="0"/>
              </a:spcBef>
              <a:buNone/>
            </a:pPr>
            <a:endParaRPr sz="1200"/>
          </a:p>
          <a:p>
            <a:pPr lvl="0">
              <a:spcBef>
                <a:spcPts val="0"/>
              </a:spcBef>
              <a:buNone/>
            </a:pPr>
            <a:r>
              <a:rPr lang="fr-BE" sz="1200" i="0">
                <a:solidFill>
                  <a:srgbClr val="000000"/>
                </a:solidFill>
              </a:rPr>
              <a:t>Feverbee, </a:t>
            </a:r>
            <a:r>
              <a:rPr lang="fr-BE" sz="1200" u="sng">
                <a:solidFill>
                  <a:schemeClr val="hlink"/>
                </a:solidFill>
                <a:hlinkClick r:id="rId5"/>
              </a:rPr>
              <a:t>The Proven Path</a:t>
            </a:r>
          </a:p>
          <a:p>
            <a:pPr marL="0" lvl="0" indent="0">
              <a:spcBef>
                <a:spcPts val="0"/>
              </a:spcBef>
              <a:buNone/>
            </a:pPr>
            <a:endParaRPr sz="1200"/>
          </a:p>
          <a:p>
            <a:pPr lvl="0">
              <a:spcBef>
                <a:spcPts val="0"/>
              </a:spcBef>
              <a:buNone/>
            </a:pPr>
            <a:r>
              <a:rPr lang="fr-BE" sz="1200" i="0">
                <a:solidFill>
                  <a:srgbClr val="000000"/>
                </a:solidFill>
              </a:rPr>
              <a:t>Fogg, BJ.,</a:t>
            </a:r>
            <a:r>
              <a:rPr lang="fr-BE" sz="1200">
                <a:solidFill>
                  <a:srgbClr val="000000"/>
                </a:solidFill>
              </a:rPr>
              <a:t> </a:t>
            </a:r>
            <a:r>
              <a:rPr lang="fr-BE" sz="1200" u="sng">
                <a:solidFill>
                  <a:schemeClr val="hlink"/>
                </a:solidFill>
                <a:hlinkClick r:id="rId6"/>
              </a:rPr>
              <a:t>Behavior model</a:t>
            </a:r>
          </a:p>
          <a:p>
            <a:pPr lvl="0">
              <a:spcBef>
                <a:spcPts val="0"/>
              </a:spcBef>
              <a:buNone/>
            </a:pPr>
            <a:endParaRPr sz="1200"/>
          </a:p>
          <a:p>
            <a:pPr lvl="0">
              <a:spcBef>
                <a:spcPts val="0"/>
              </a:spcBef>
              <a:buNone/>
            </a:pPr>
            <a:r>
              <a:rPr lang="fr-BE" sz="1200" i="0">
                <a:solidFill>
                  <a:srgbClr val="000000"/>
                </a:solidFill>
              </a:rPr>
              <a:t>Millington, R. (2012) </a:t>
            </a:r>
            <a:r>
              <a:rPr lang="fr-BE" sz="1200">
                <a:solidFill>
                  <a:srgbClr val="000000"/>
                </a:solidFill>
              </a:rPr>
              <a:t>Buzzing Communities, FeverBee</a:t>
            </a:r>
          </a:p>
          <a:p>
            <a:pPr lvl="0">
              <a:spcBef>
                <a:spcPts val="0"/>
              </a:spcBef>
              <a:buNone/>
            </a:pPr>
            <a:endParaRPr sz="1200">
              <a:solidFill>
                <a:srgbClr val="000000"/>
              </a:solidFill>
            </a:endParaRPr>
          </a:p>
          <a:p>
            <a:pPr lvl="0">
              <a:spcBef>
                <a:spcPts val="0"/>
              </a:spcBef>
              <a:buNone/>
            </a:pPr>
            <a:r>
              <a:rPr lang="fr-BE" sz="1200" i="0">
                <a:solidFill>
                  <a:srgbClr val="000000"/>
                </a:solidFill>
              </a:rPr>
              <a:t>Wenger, E. (2002)</a:t>
            </a:r>
            <a:r>
              <a:rPr lang="fr-BE" sz="1200">
                <a:solidFill>
                  <a:srgbClr val="000000"/>
                </a:solidFill>
              </a:rPr>
              <a:t> Cultivating Communities Practice, Cambridge, MA: Harvard University</a:t>
            </a:r>
          </a:p>
          <a:p>
            <a:pPr lvl="0">
              <a:spcBef>
                <a:spcPts val="0"/>
              </a:spcBef>
              <a:buNone/>
            </a:pPr>
            <a:endParaRPr sz="1200"/>
          </a:p>
          <a:p>
            <a:pPr lvl="0">
              <a:spcBef>
                <a:spcPts val="0"/>
              </a:spcBef>
              <a:buClr>
                <a:schemeClr val="dk1"/>
              </a:buClr>
              <a:buSzPct val="91666"/>
              <a:buFont typeface="Arial"/>
              <a:buNone/>
            </a:pPr>
            <a:r>
              <a:rPr lang="fr-BE" sz="1200" i="0">
                <a:solidFill>
                  <a:srgbClr val="000000"/>
                </a:solidFill>
              </a:rPr>
              <a:t>Wenger-Trayner: </a:t>
            </a:r>
            <a:r>
              <a:rPr lang="fr-BE" sz="1200" u="sng">
                <a:solidFill>
                  <a:schemeClr val="hlink"/>
                </a:solidFill>
                <a:hlinkClick r:id="rId7"/>
              </a:rPr>
              <a:t>Introduction to Community of Practice</a:t>
            </a:r>
            <a:r>
              <a:rPr lang="fr-BE" sz="1200"/>
              <a:t>.</a:t>
            </a:r>
          </a:p>
          <a:p>
            <a:pPr lvl="0">
              <a:spcBef>
                <a:spcPts val="0"/>
              </a:spcBef>
              <a:buNone/>
            </a:pPr>
            <a:endParaRPr/>
          </a:p>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95287" y="1339850"/>
            <a:ext cx="8229600" cy="936600"/>
          </a:xfrm>
          <a:prstGeom prst="rect">
            <a:avLst/>
          </a:prstGeom>
        </p:spPr>
        <p:txBody>
          <a:bodyPr lIns="91425" tIns="91425" rIns="91425" bIns="91425" anchor="ctr" anchorCtr="0">
            <a:noAutofit/>
          </a:bodyPr>
          <a:lstStyle/>
          <a:p>
            <a:pPr lvl="0">
              <a:spcBef>
                <a:spcPts val="0"/>
              </a:spcBef>
              <a:buNone/>
            </a:pPr>
            <a:r>
              <a:rPr lang="fr-BE"/>
              <a:t>What are CoPs (2) </a:t>
            </a:r>
          </a:p>
        </p:txBody>
      </p:sp>
      <p:sp>
        <p:nvSpPr>
          <p:cNvPr id="138" name="Shape 138"/>
          <p:cNvSpPr txBox="1">
            <a:spLocks noGrp="1"/>
          </p:cNvSpPr>
          <p:nvPr>
            <p:ph type="body" idx="1"/>
          </p:nvPr>
        </p:nvSpPr>
        <p:spPr>
          <a:xfrm>
            <a:off x="457200" y="2492375"/>
            <a:ext cx="8229600" cy="3528900"/>
          </a:xfrm>
          <a:prstGeom prst="rect">
            <a:avLst/>
          </a:prstGeom>
        </p:spPr>
        <p:txBody>
          <a:bodyPr lIns="91425" tIns="91425" rIns="91425" bIns="91425" anchor="t" anchorCtr="0">
            <a:noAutofit/>
          </a:bodyPr>
          <a:lstStyle/>
          <a:p>
            <a:pPr lvl="0" rtl="0">
              <a:spcBef>
                <a:spcPts val="0"/>
              </a:spcBef>
              <a:buNone/>
            </a:pPr>
            <a:r>
              <a:rPr lang="fr-BE"/>
              <a:t>CoPs can be diverse:</a:t>
            </a:r>
          </a:p>
          <a:p>
            <a:pPr lvl="0" rtl="0">
              <a:spcBef>
                <a:spcPts val="0"/>
              </a:spcBef>
              <a:buNone/>
            </a:pPr>
            <a:endParaRPr/>
          </a:p>
          <a:p>
            <a:pPr marL="152400" lvl="0" indent="0" rtl="0">
              <a:spcBef>
                <a:spcPts val="0"/>
              </a:spcBef>
              <a:buNone/>
            </a:pPr>
            <a:r>
              <a:rPr lang="fr-BE"/>
              <a:t>	Online and/or offline</a:t>
            </a:r>
          </a:p>
          <a:p>
            <a:pPr marL="152400" lvl="0" indent="0" rtl="0">
              <a:spcBef>
                <a:spcPts val="0"/>
              </a:spcBef>
              <a:buNone/>
            </a:pPr>
            <a:r>
              <a:rPr lang="fr-BE"/>
              <a:t>	Internal and/or external</a:t>
            </a:r>
          </a:p>
          <a:p>
            <a:pPr marL="152400" lvl="0" indent="0" rtl="0">
              <a:spcBef>
                <a:spcPts val="0"/>
              </a:spcBef>
              <a:buNone/>
            </a:pPr>
            <a:endParaRPr/>
          </a:p>
          <a:p>
            <a:pPr marL="152400" lvl="0" indent="0" rtl="0">
              <a:spcBef>
                <a:spcPts val="0"/>
              </a:spcBef>
              <a:buNone/>
            </a:pPr>
            <a:r>
              <a:rPr lang="fr-BE"/>
              <a:t>CoPs are different from networks and work teams</a:t>
            </a:r>
          </a:p>
          <a:p>
            <a:pPr marL="152400" lvl="0" indent="0" rtl="0">
              <a:spcBef>
                <a:spcPts val="0"/>
              </a:spcBef>
              <a:buNone/>
            </a:pPr>
            <a:r>
              <a:rPr lang="fr-BE"/>
              <a:t>	</a:t>
            </a:r>
          </a:p>
          <a:p>
            <a:pPr marL="152400" lvl="0" indent="0" rt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CoPs in development cooperation</a:t>
            </a:r>
          </a:p>
        </p:txBody>
      </p:sp>
      <p:sp>
        <p:nvSpPr>
          <p:cNvPr id="144" name="Shape 144"/>
          <p:cNvSpPr txBox="1">
            <a:spLocks noGrp="1"/>
          </p:cNvSpPr>
          <p:nvPr>
            <p:ph type="body" idx="1"/>
          </p:nvPr>
        </p:nvSpPr>
        <p:spPr>
          <a:xfrm>
            <a:off x="457200" y="2492375"/>
            <a:ext cx="8229600" cy="352901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Organisational (both internal and external)</a:t>
            </a:r>
          </a:p>
          <a:p>
            <a:pPr marL="457200" marR="0" lvl="0" indent="0" algn="l" rtl="0">
              <a:spcBef>
                <a:spcPts val="400"/>
              </a:spcBef>
              <a:spcAft>
                <a:spcPts val="0"/>
              </a:spcAft>
              <a:buNone/>
            </a:pPr>
            <a:endParaRPr/>
          </a:p>
          <a:p>
            <a:pPr marL="342900" marR="0" lvl="0" indent="-342900" algn="l" rtl="0">
              <a:spcBef>
                <a:spcPts val="480"/>
              </a:spcBef>
              <a:spcAft>
                <a:spcPts val="0"/>
              </a:spcAft>
              <a:buClr>
                <a:schemeClr val="lt1"/>
              </a:buClr>
              <a:buSzPct val="1000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Char char="•"/>
            </a:pPr>
            <a:endParaRPr/>
          </a:p>
          <a:p>
            <a:pPr marL="342900" marR="0" lvl="0" indent="-342900" algn="l" rtl="0">
              <a:spcBef>
                <a:spcPts val="480"/>
              </a:spcBef>
              <a:spcAft>
                <a:spcPts val="0"/>
              </a:spcAft>
              <a:buClr>
                <a:schemeClr val="lt1"/>
              </a:buClr>
              <a:buSzPct val="100000"/>
              <a:buFont typeface="Verdana"/>
              <a:buChar char="•"/>
            </a:pPr>
            <a:endParaRPr/>
          </a:p>
          <a:p>
            <a:pPr marL="342900" marR="0" lvl="0" indent="-342900" algn="l" rtl="0">
              <a:spcBef>
                <a:spcPts val="480"/>
              </a:spcBef>
              <a:spcAft>
                <a:spcPts val="0"/>
              </a:spcAft>
              <a:buClr>
                <a:schemeClr val="lt1"/>
              </a:buClr>
              <a:buSzPct val="100000"/>
              <a:buFont typeface="Verdana"/>
              <a:buChar char="•"/>
            </a:pPr>
            <a:endParaRPr/>
          </a:p>
          <a:p>
            <a:pPr marL="342900" marR="0" lvl="0" indent="-342900" algn="l" rtl="0">
              <a:spcBef>
                <a:spcPts val="480"/>
              </a:spcBef>
              <a:spcAft>
                <a:spcPts val="0"/>
              </a:spcAft>
              <a:buClr>
                <a:schemeClr val="lt1"/>
              </a:buClr>
              <a:buSzPct val="100000"/>
              <a:buFont typeface="Verdana"/>
              <a:buChar char="•"/>
            </a:pPr>
            <a:endParaRPr/>
          </a:p>
          <a:p>
            <a:pPr marL="342900" marR="0" lvl="0" indent="-342900" algn="l" rtl="0">
              <a:spcBef>
                <a:spcPts val="480"/>
              </a:spcBef>
              <a:spcAft>
                <a:spcPts val="0"/>
              </a:spcAft>
              <a:buClr>
                <a:schemeClr val="lt1"/>
              </a:buClr>
              <a:buSzPct val="100000"/>
              <a:buFont typeface="Verdana"/>
              <a:buChar char="•"/>
            </a:pPr>
            <a:r>
              <a:rPr lang="fr-BE" sz="2400" b="0" i="1" u="none" strike="noStrike" cap="none">
                <a:solidFill>
                  <a:srgbClr val="0F5494"/>
                </a:solidFill>
                <a:latin typeface="Verdana"/>
                <a:ea typeface="Verdana"/>
                <a:cs typeface="Verdana"/>
                <a:sym typeface="Verdana"/>
              </a:rPr>
              <a:t>Outside of the organisations</a:t>
            </a:r>
          </a:p>
        </p:txBody>
      </p:sp>
      <p:pic>
        <p:nvPicPr>
          <p:cNvPr id="145" name="Shape 145"/>
          <p:cNvPicPr preferRelativeResize="0"/>
          <p:nvPr/>
        </p:nvPicPr>
        <p:blipFill>
          <a:blip r:embed="rId3">
            <a:alphaModFix/>
          </a:blip>
          <a:stretch>
            <a:fillRect/>
          </a:stretch>
        </p:blipFill>
        <p:spPr>
          <a:xfrm>
            <a:off x="982237" y="3273497"/>
            <a:ext cx="1767512" cy="1550550"/>
          </a:xfrm>
          <a:prstGeom prst="rect">
            <a:avLst/>
          </a:prstGeom>
          <a:noFill/>
          <a:ln>
            <a:noFill/>
          </a:ln>
        </p:spPr>
      </p:pic>
      <p:pic>
        <p:nvPicPr>
          <p:cNvPr id="146" name="Shape 146"/>
          <p:cNvPicPr preferRelativeResize="0"/>
          <p:nvPr/>
        </p:nvPicPr>
        <p:blipFill>
          <a:blip r:embed="rId4">
            <a:alphaModFix/>
          </a:blip>
          <a:stretch>
            <a:fillRect/>
          </a:stretch>
        </p:blipFill>
        <p:spPr>
          <a:xfrm>
            <a:off x="3882449" y="3273500"/>
            <a:ext cx="764176" cy="1550550"/>
          </a:xfrm>
          <a:prstGeom prst="rect">
            <a:avLst/>
          </a:prstGeom>
          <a:noFill/>
          <a:ln>
            <a:noFill/>
          </a:ln>
        </p:spPr>
      </p:pic>
      <p:pic>
        <p:nvPicPr>
          <p:cNvPr id="147" name="Shape 147"/>
          <p:cNvPicPr preferRelativeResize="0"/>
          <p:nvPr/>
        </p:nvPicPr>
        <p:blipFill>
          <a:blip r:embed="rId5">
            <a:alphaModFix/>
          </a:blip>
          <a:stretch>
            <a:fillRect/>
          </a:stretch>
        </p:blipFill>
        <p:spPr>
          <a:xfrm>
            <a:off x="5527100" y="3273497"/>
            <a:ext cx="1550550" cy="1550549"/>
          </a:xfrm>
          <a:prstGeom prst="rect">
            <a:avLst/>
          </a:prstGeom>
          <a:noFill/>
          <a:ln>
            <a:noFill/>
          </a:ln>
        </p:spPr>
      </p:pic>
      <p:pic>
        <p:nvPicPr>
          <p:cNvPr id="148" name="Shape 148"/>
          <p:cNvPicPr preferRelativeResize="0"/>
          <p:nvPr/>
        </p:nvPicPr>
        <p:blipFill>
          <a:blip r:embed="rId6">
            <a:alphaModFix/>
          </a:blip>
          <a:stretch>
            <a:fillRect/>
          </a:stretch>
        </p:blipFill>
        <p:spPr>
          <a:xfrm>
            <a:off x="5659800" y="5256575"/>
            <a:ext cx="1417849" cy="1343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95287" y="1339850"/>
            <a:ext cx="8229600" cy="936624"/>
          </a:xfrm>
          <a:prstGeom prst="rect">
            <a:avLst/>
          </a:prstGeom>
          <a:noFill/>
          <a:ln>
            <a:noFill/>
          </a:ln>
        </p:spPr>
        <p:txBody>
          <a:bodyPr lIns="91425" tIns="45700" rIns="91425" bIns="45700" anchor="ctr" anchorCtr="0">
            <a:noAutofit/>
          </a:bodyPr>
          <a:lstStyle/>
          <a:p>
            <a:pPr marL="358775" marR="0" lvl="0" indent="-358775" algn="l" rtl="0">
              <a:spcBef>
                <a:spcPts val="0"/>
              </a:spcBef>
              <a:spcAft>
                <a:spcPts val="0"/>
              </a:spcAft>
              <a:buSzPct val="25000"/>
              <a:buNone/>
            </a:pPr>
            <a:r>
              <a:rPr lang="fr-BE" sz="3000" b="1" i="0" u="none" strike="noStrike" cap="none">
                <a:solidFill>
                  <a:srgbClr val="0F5494"/>
                </a:solidFill>
                <a:latin typeface="Verdana"/>
                <a:ea typeface="Verdana"/>
                <a:cs typeface="Verdana"/>
                <a:sym typeface="Verdana"/>
              </a:rPr>
              <a:t>Capacity4</a:t>
            </a:r>
            <a:r>
              <a:rPr lang="fr-BE"/>
              <a:t>d</a:t>
            </a:r>
            <a:r>
              <a:rPr lang="fr-BE" sz="3000" b="1" i="0" u="none" strike="noStrike" cap="none">
                <a:solidFill>
                  <a:srgbClr val="0F5494"/>
                </a:solidFill>
                <a:latin typeface="Verdana"/>
                <a:ea typeface="Verdana"/>
                <a:cs typeface="Verdana"/>
                <a:sym typeface="Verdana"/>
              </a:rPr>
              <a:t>ev </a:t>
            </a:r>
            <a:r>
              <a:rPr lang="fr-BE"/>
              <a:t>G</a:t>
            </a:r>
            <a:r>
              <a:rPr lang="fr-BE" sz="3000" b="1" i="0" u="none" strike="noStrike" cap="none">
                <a:solidFill>
                  <a:srgbClr val="0F5494"/>
                </a:solidFill>
                <a:latin typeface="Verdana"/>
                <a:ea typeface="Verdana"/>
                <a:cs typeface="Verdana"/>
                <a:sym typeface="Verdana"/>
              </a:rPr>
              <a:t>roups and LKDS</a:t>
            </a:r>
          </a:p>
        </p:txBody>
      </p:sp>
      <p:sp>
        <p:nvSpPr>
          <p:cNvPr id="154" name="Shape 154"/>
          <p:cNvSpPr txBox="1">
            <a:spLocks noGrp="1"/>
          </p:cNvSpPr>
          <p:nvPr>
            <p:ph type="body" idx="1"/>
          </p:nvPr>
        </p:nvSpPr>
        <p:spPr>
          <a:xfrm>
            <a:off x="218725" y="2517891"/>
            <a:ext cx="5841600" cy="2565299"/>
          </a:xfrm>
          <a:prstGeom prst="rect">
            <a:avLst/>
          </a:prstGeom>
          <a:noFill/>
          <a:ln>
            <a:noFill/>
          </a:ln>
        </p:spPr>
        <p:txBody>
          <a:bodyPr lIns="91425" tIns="45700" rIns="91425" bIns="45700" anchor="t" anchorCtr="0">
            <a:noAutofit/>
          </a:bodyPr>
          <a:lstStyle/>
          <a:p>
            <a:pPr marL="152400" lvl="0" indent="-152400" rtl="0">
              <a:spcBef>
                <a:spcPts val="0"/>
              </a:spcBef>
              <a:buClr>
                <a:schemeClr val="lt1"/>
              </a:buClr>
              <a:buSzPct val="133333"/>
              <a:buFont typeface="Verdana"/>
              <a:buNone/>
            </a:pPr>
            <a:r>
              <a:rPr lang="fr-BE" sz="1800" dirty="0"/>
              <a:t>“The </a:t>
            </a:r>
            <a:r>
              <a:rPr lang="fr-BE" sz="1800" b="1" u="sng" dirty="0">
                <a:highlight>
                  <a:srgbClr val="FF9900"/>
                </a:highlight>
              </a:rPr>
              <a:t>implicit</a:t>
            </a:r>
            <a:r>
              <a:rPr lang="fr-BE" sz="1800" dirty="0"/>
              <a:t> and in particular the </a:t>
            </a:r>
            <a:r>
              <a:rPr lang="fr-BE" sz="1800" b="1" u="sng" dirty="0">
                <a:highlight>
                  <a:srgbClr val="FF9900"/>
                </a:highlight>
              </a:rPr>
              <a:t>tacit</a:t>
            </a:r>
            <a:r>
              <a:rPr lang="fr-BE" sz="1800" b="1" dirty="0"/>
              <a:t> </a:t>
            </a:r>
            <a:r>
              <a:rPr lang="fr-BE" sz="1800" dirty="0"/>
              <a:t>knowledge of the staff, its </a:t>
            </a:r>
            <a:r>
              <a:rPr lang="fr-BE" sz="1800" b="1" u="sng" dirty="0">
                <a:highlight>
                  <a:srgbClr val="FF9900"/>
                </a:highlight>
              </a:rPr>
              <a:t>wisdom</a:t>
            </a:r>
            <a:r>
              <a:rPr lang="fr-BE" sz="1800" dirty="0"/>
              <a:t> and experience and on the other hand its capacity to learn and apply their knowledge according to the </a:t>
            </a:r>
            <a:r>
              <a:rPr lang="fr-BE" sz="1800" dirty="0">
                <a:highlight>
                  <a:srgbClr val="FFFFFF"/>
                </a:highlight>
              </a:rPr>
              <a:t>context</a:t>
            </a:r>
            <a:r>
              <a:rPr lang="fr-BE" sz="1800" dirty="0"/>
              <a:t> that are the most important. This implies the importance of collaborative culture, </a:t>
            </a:r>
            <a:r>
              <a:rPr lang="fr-BE" sz="1800" dirty="0">
                <a:highlight>
                  <a:srgbClr val="FFFFFF"/>
                </a:highlight>
              </a:rPr>
              <a:t>knowledge sharing </a:t>
            </a:r>
            <a:r>
              <a:rPr lang="fr-BE" sz="1800" dirty="0"/>
              <a:t>and transfer mechanisms including </a:t>
            </a:r>
            <a:r>
              <a:rPr lang="fr-BE" sz="1800" b="1" u="sng" dirty="0">
                <a:highlight>
                  <a:srgbClr val="FF9900"/>
                </a:highlight>
              </a:rPr>
              <a:t>Communities of Practice (CoPs</a:t>
            </a:r>
            <a:r>
              <a:rPr lang="fr-BE" sz="1800" b="1" dirty="0">
                <a:highlight>
                  <a:srgbClr val="FF9900"/>
                </a:highlight>
              </a:rPr>
              <a:t>)</a:t>
            </a:r>
            <a:r>
              <a:rPr lang="fr-BE" sz="1800" dirty="0"/>
              <a:t>.</a:t>
            </a:r>
            <a:br>
              <a:rPr lang="fr-BE" sz="1800" dirty="0"/>
            </a:br>
            <a:r>
              <a:rPr lang="fr-BE" sz="1800" dirty="0"/>
              <a:t>(DEVCO LKDS)</a:t>
            </a:r>
          </a:p>
          <a:p>
            <a:pPr marL="342900" marR="0" lvl="0" indent="-342900" algn="l" rtl="0">
              <a:spcBef>
                <a:spcPts val="480"/>
              </a:spcBef>
              <a:spcAft>
                <a:spcPts val="0"/>
              </a:spcAft>
              <a:buClr>
                <a:schemeClr val="lt1"/>
              </a:buClr>
              <a:buSzPct val="100000"/>
              <a:buFont typeface="Verdana"/>
              <a:buNone/>
            </a:pPr>
            <a:endParaRPr sz="2400" b="0" i="1" u="none" strike="noStrike" cap="none" dirty="0">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ct val="100000"/>
              <a:buFont typeface="Verdana"/>
              <a:buChar char="•"/>
            </a:pPr>
            <a:r>
              <a:rPr lang="fr-BE" sz="2400" b="0" i="1" u="none" strike="noStrike" cap="none" dirty="0">
                <a:solidFill>
                  <a:srgbClr val="0F5494"/>
                </a:solidFill>
                <a:latin typeface="Verdana"/>
                <a:ea typeface="Verdana"/>
                <a:cs typeface="Verdana"/>
                <a:sym typeface="Verdana"/>
              </a:rPr>
              <a:t>➔ Capacity4dev </a:t>
            </a:r>
            <a:r>
              <a:rPr lang="fr-BE" dirty="0"/>
              <a:t>G</a:t>
            </a:r>
            <a:r>
              <a:rPr lang="fr-BE" sz="2400" b="0" i="1" u="none" strike="noStrike" cap="none" dirty="0">
                <a:solidFill>
                  <a:srgbClr val="0F5494"/>
                </a:solidFill>
                <a:latin typeface="Verdana"/>
                <a:ea typeface="Verdana"/>
                <a:cs typeface="Verdana"/>
                <a:sym typeface="Verdana"/>
              </a:rPr>
              <a:t>roups can be </a:t>
            </a:r>
          </a:p>
          <a:p>
            <a:pPr marL="342900" marR="0" lvl="0" indent="-342900" algn="l" rtl="0">
              <a:spcBef>
                <a:spcPts val="480"/>
              </a:spcBef>
              <a:spcAft>
                <a:spcPts val="0"/>
              </a:spcAft>
              <a:buClr>
                <a:schemeClr val="lt1"/>
              </a:buClr>
              <a:buSzPct val="100000"/>
              <a:buFont typeface="Verdana"/>
              <a:buChar char="•"/>
            </a:pPr>
            <a:r>
              <a:rPr lang="fr-BE" sz="2400" b="0" i="1" u="none" strike="noStrike" cap="none" dirty="0">
                <a:solidFill>
                  <a:srgbClr val="0F5494"/>
                </a:solidFill>
                <a:latin typeface="Verdana"/>
                <a:ea typeface="Verdana"/>
                <a:cs typeface="Verdana"/>
                <a:sym typeface="Verdana"/>
              </a:rPr>
              <a:t>an online space for your CoPs.</a:t>
            </a:r>
          </a:p>
        </p:txBody>
      </p:sp>
      <p:pic>
        <p:nvPicPr>
          <p:cNvPr id="155" name="Shape 155"/>
          <p:cNvPicPr preferRelativeResize="0"/>
          <p:nvPr/>
        </p:nvPicPr>
        <p:blipFill>
          <a:blip r:embed="rId3">
            <a:alphaModFix/>
          </a:blip>
          <a:stretch>
            <a:fillRect/>
          </a:stretch>
        </p:blipFill>
        <p:spPr>
          <a:xfrm>
            <a:off x="6282389" y="2595151"/>
            <a:ext cx="2257186" cy="3529025"/>
          </a:xfrm>
          <a:prstGeom prst="rect">
            <a:avLst/>
          </a:prstGeom>
          <a:noFill/>
          <a:ln>
            <a:noFill/>
          </a:ln>
        </p:spPr>
      </p:pic>
    </p:spTree>
  </p:cSld>
  <p:clrMapOvr>
    <a:masterClrMapping/>
  </p:clrMapOvr>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4068</Words>
  <Application>Microsoft Office PowerPoint</Application>
  <PresentationFormat>On-screen Show (4:3)</PresentationFormat>
  <Paragraphs>495</Paragraphs>
  <Slides>65</Slides>
  <Notes>65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Verdana</vt:lpstr>
      <vt:lpstr>Wingdings</vt:lpstr>
      <vt:lpstr>Slide_Master</vt:lpstr>
      <vt:lpstr>Managing Communities of Practice (CoPs) online</vt:lpstr>
      <vt:lpstr>Agenda</vt:lpstr>
      <vt:lpstr>Agenda</vt:lpstr>
      <vt:lpstr>Exercise: Participant introduction</vt:lpstr>
      <vt:lpstr>PowerPoint Presentation</vt:lpstr>
      <vt:lpstr>What are CoPs?</vt:lpstr>
      <vt:lpstr>What are CoPs (2) </vt:lpstr>
      <vt:lpstr>CoPs in development cooperation</vt:lpstr>
      <vt:lpstr>Capacity4dev Groups and LKDS</vt:lpstr>
      <vt:lpstr>Capacity4dev Groups support</vt:lpstr>
      <vt:lpstr>Individual CoP benefits</vt:lpstr>
      <vt:lpstr>DEVCO organisational CoP benefits</vt:lpstr>
      <vt:lpstr>Exercise: CoP benefits</vt:lpstr>
      <vt:lpstr>Way to look at the CoP dynamics: Fogg behavioral model</vt:lpstr>
      <vt:lpstr>Key barriers to engaging in an online CoP</vt:lpstr>
      <vt:lpstr>Exercise: CoPs barriers</vt:lpstr>
      <vt:lpstr>PowerPoint Presentation</vt:lpstr>
      <vt:lpstr>Community maturity stages</vt:lpstr>
      <vt:lpstr>Exercise: identify stage for your group</vt:lpstr>
      <vt:lpstr>PowerPoint Presentation</vt:lpstr>
      <vt:lpstr>Strategic fit: development goals</vt:lpstr>
      <vt:lpstr>Strategic fit: organisation</vt:lpstr>
      <vt:lpstr>Involve members as well!</vt:lpstr>
      <vt:lpstr>How to elicit value for the members</vt:lpstr>
      <vt:lpstr>Purpose</vt:lpstr>
      <vt:lpstr>Purpose: exercise</vt:lpstr>
      <vt:lpstr>PowerPoint Presentation</vt:lpstr>
      <vt:lpstr>Growth is</vt:lpstr>
      <vt:lpstr>Growth strategies</vt:lpstr>
      <vt:lpstr>Targeted growth -- tips (1)</vt:lpstr>
      <vt:lpstr>Targeted growth -- tips (2)</vt:lpstr>
      <vt:lpstr>Peer referral and PR -- tips</vt:lpstr>
      <vt:lpstr>Growth – exercise</vt:lpstr>
      <vt:lpstr>PowerPoint Presentation</vt:lpstr>
      <vt:lpstr>Why facilitation?</vt:lpstr>
      <vt:lpstr>Facilitation strategies</vt:lpstr>
      <vt:lpstr>Reinforcing the purpose -- tips</vt:lpstr>
      <vt:lpstr>Assessing members’ needs - tips</vt:lpstr>
      <vt:lpstr>Guiding and profiling members - tips</vt:lpstr>
      <vt:lpstr>Encouraging participation -- tips</vt:lpstr>
      <vt:lpstr>Facilitation: exercise</vt:lpstr>
      <vt:lpstr>PowerPoint Presentation</vt:lpstr>
      <vt:lpstr>Why is content important?</vt:lpstr>
      <vt:lpstr>Strategies for content provision</vt:lpstr>
      <vt:lpstr>Content needs - tips</vt:lpstr>
      <vt:lpstr>Curation - tips</vt:lpstr>
      <vt:lpstr>Events - tips</vt:lpstr>
      <vt:lpstr>Blog - tips</vt:lpstr>
      <vt:lpstr>Newsletter -- tips</vt:lpstr>
      <vt:lpstr>Content types -- final tips</vt:lpstr>
      <vt:lpstr>Content – exercise</vt:lpstr>
      <vt:lpstr>PowerPoint Presentation</vt:lpstr>
      <vt:lpstr>Focusing and planning</vt:lpstr>
      <vt:lpstr>Focusing and planning</vt:lpstr>
      <vt:lpstr>Where do you want to be and how you plan to get there</vt:lpstr>
      <vt:lpstr>PowerPoint Presentation</vt:lpstr>
      <vt:lpstr>Two types of metrics</vt:lpstr>
      <vt:lpstr>Key engagement metrics</vt:lpstr>
      <vt:lpstr>Strategic relevance and usefulness</vt:lpstr>
      <vt:lpstr>Strategic relevance and usefulness</vt:lpstr>
      <vt:lpstr>Metrics</vt:lpstr>
      <vt:lpstr>PowerPoint Presentation</vt:lpstr>
      <vt:lpstr>Moving forward</vt:lpstr>
      <vt:lpstr>Thank you!</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Communities of Practice (CoPs) online</dc:title>
  <cp:lastModifiedBy>Lucie Lamoureux</cp:lastModifiedBy>
  <cp:revision>3</cp:revision>
  <dcterms:modified xsi:type="dcterms:W3CDTF">2017-02-20T12:10:36Z</dcterms:modified>
</cp:coreProperties>
</file>