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66" r:id="rId4"/>
    <p:sldId id="259" r:id="rId5"/>
    <p:sldId id="260" r:id="rId6"/>
    <p:sldId id="261" r:id="rId7"/>
    <p:sldId id="263" r:id="rId8"/>
    <p:sldId id="264" r:id="rId9"/>
    <p:sldId id="265" r:id="rId10"/>
    <p:sldId id="268" r:id="rId11"/>
    <p:sldId id="269" r:id="rId12"/>
    <p:sldId id="270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2362" autoAdjust="0"/>
  </p:normalViewPr>
  <p:slideViewPr>
    <p:cSldViewPr showGuides="1">
      <p:cViewPr>
        <p:scale>
          <a:sx n="50" d="100"/>
          <a:sy n="50" d="100"/>
        </p:scale>
        <p:origin x="-188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DC0C6-A9E8-43B7-846C-BA8EE320C15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20852-D938-45AE-B597-88B252B5E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91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7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7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67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BEBA5-ECEF-4781-B935-173E577811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64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9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7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9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7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7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8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3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7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4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8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0A1C5-C7DB-49D3-8B7E-3014BC0D7C67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79C02-3BAD-4DE3-B723-1385B2A16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7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U Flag _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4002" y="494943"/>
            <a:ext cx="1149350" cy="75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7287" y="503198"/>
            <a:ext cx="1488440" cy="744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336030" y="514628"/>
            <a:ext cx="826770" cy="730250"/>
            <a:chOff x="0" y="0"/>
            <a:chExt cx="20000" cy="20000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0" y="0"/>
              <a:ext cx="20000" cy="20000"/>
            </a:xfrm>
            <a:prstGeom prst="ellipse">
              <a:avLst/>
            </a:prstGeom>
            <a:solidFill>
              <a:srgbClr val="0000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666" y="667"/>
              <a:ext cx="18668" cy="18694"/>
            </a:xfrm>
            <a:prstGeom prst="ellipse">
              <a:avLst/>
            </a:prstGeom>
            <a:solidFill>
              <a:srgbClr val="FFFF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9125" y="5352"/>
              <a:ext cx="1555" cy="3398"/>
            </a:xfrm>
            <a:custGeom>
              <a:avLst/>
              <a:gdLst>
                <a:gd name="T0" fmla="*/ 10714 w 20000"/>
                <a:gd name="T1" fmla="*/ 0 h 20000"/>
                <a:gd name="T2" fmla="*/ 8929 w 20000"/>
                <a:gd name="T3" fmla="*/ 5232 h 20000"/>
                <a:gd name="T4" fmla="*/ 7143 w 20000"/>
                <a:gd name="T5" fmla="*/ 7520 h 20000"/>
                <a:gd name="T6" fmla="*/ 3214 w 20000"/>
                <a:gd name="T7" fmla="*/ 9646 h 20000"/>
                <a:gd name="T8" fmla="*/ 1786 w 20000"/>
                <a:gd name="T9" fmla="*/ 10954 h 20000"/>
                <a:gd name="T10" fmla="*/ 357 w 20000"/>
                <a:gd name="T11" fmla="*/ 13406 h 20000"/>
                <a:gd name="T12" fmla="*/ 0 w 20000"/>
                <a:gd name="T13" fmla="*/ 15695 h 20000"/>
                <a:gd name="T14" fmla="*/ 714 w 20000"/>
                <a:gd name="T15" fmla="*/ 17984 h 20000"/>
                <a:gd name="T16" fmla="*/ 4643 w 20000"/>
                <a:gd name="T17" fmla="*/ 19782 h 20000"/>
                <a:gd name="T18" fmla="*/ 9286 w 20000"/>
                <a:gd name="T19" fmla="*/ 19946 h 20000"/>
                <a:gd name="T20" fmla="*/ 12500 w 20000"/>
                <a:gd name="T21" fmla="*/ 19946 h 20000"/>
                <a:gd name="T22" fmla="*/ 17024 w 20000"/>
                <a:gd name="T23" fmla="*/ 19292 h 20000"/>
                <a:gd name="T24" fmla="*/ 19524 w 20000"/>
                <a:gd name="T25" fmla="*/ 18147 h 20000"/>
                <a:gd name="T26" fmla="*/ 19881 w 20000"/>
                <a:gd name="T27" fmla="*/ 15858 h 20000"/>
                <a:gd name="T28" fmla="*/ 19881 w 20000"/>
                <a:gd name="T29" fmla="*/ 13406 h 20000"/>
                <a:gd name="T30" fmla="*/ 18452 w 20000"/>
                <a:gd name="T31" fmla="*/ 10790 h 20000"/>
                <a:gd name="T32" fmla="*/ 15714 w 20000"/>
                <a:gd name="T33" fmla="*/ 9319 h 20000"/>
                <a:gd name="T34" fmla="*/ 13095 w 20000"/>
                <a:gd name="T35" fmla="*/ 7357 h 20000"/>
                <a:gd name="T36" fmla="*/ 11667 w 20000"/>
                <a:gd name="T37" fmla="*/ 4905 h 20000"/>
                <a:gd name="T38" fmla="*/ 10714 w 20000"/>
                <a:gd name="T39" fmla="*/ 0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000" h="20000">
                  <a:moveTo>
                    <a:pt x="10714" y="0"/>
                  </a:moveTo>
                  <a:lnTo>
                    <a:pt x="8929" y="5232"/>
                  </a:lnTo>
                  <a:lnTo>
                    <a:pt x="7143" y="7520"/>
                  </a:lnTo>
                  <a:lnTo>
                    <a:pt x="3214" y="9646"/>
                  </a:lnTo>
                  <a:lnTo>
                    <a:pt x="1786" y="10954"/>
                  </a:lnTo>
                  <a:lnTo>
                    <a:pt x="357" y="13406"/>
                  </a:lnTo>
                  <a:lnTo>
                    <a:pt x="0" y="15695"/>
                  </a:lnTo>
                  <a:lnTo>
                    <a:pt x="714" y="17984"/>
                  </a:lnTo>
                  <a:lnTo>
                    <a:pt x="4643" y="19782"/>
                  </a:lnTo>
                  <a:lnTo>
                    <a:pt x="9286" y="19946"/>
                  </a:lnTo>
                  <a:lnTo>
                    <a:pt x="12500" y="19946"/>
                  </a:lnTo>
                  <a:lnTo>
                    <a:pt x="17024" y="19292"/>
                  </a:lnTo>
                  <a:lnTo>
                    <a:pt x="19524" y="18147"/>
                  </a:lnTo>
                  <a:lnTo>
                    <a:pt x="19881" y="15858"/>
                  </a:lnTo>
                  <a:lnTo>
                    <a:pt x="19881" y="13406"/>
                  </a:lnTo>
                  <a:lnTo>
                    <a:pt x="18452" y="10790"/>
                  </a:lnTo>
                  <a:lnTo>
                    <a:pt x="15714" y="9319"/>
                  </a:lnTo>
                  <a:lnTo>
                    <a:pt x="13095" y="7357"/>
                  </a:lnTo>
                  <a:lnTo>
                    <a:pt x="11667" y="4905"/>
                  </a:lnTo>
                  <a:lnTo>
                    <a:pt x="10714" y="0"/>
                  </a:lnTo>
                  <a:close/>
                </a:path>
              </a:pathLst>
            </a:custGeom>
            <a:solidFill>
              <a:srgbClr val="0000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9958" y="1444"/>
              <a:ext cx="6414" cy="17899"/>
              <a:chOff x="0" y="0"/>
              <a:chExt cx="20000" cy="20001"/>
            </a:xfrm>
          </p:grpSpPr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0" y="0"/>
                <a:ext cx="13941" cy="10182"/>
              </a:xfrm>
              <a:custGeom>
                <a:avLst/>
                <a:gdLst>
                  <a:gd name="T0" fmla="*/ 19959 w 20000"/>
                  <a:gd name="T1" fmla="*/ 366 h 20000"/>
                  <a:gd name="T2" fmla="*/ 6832 w 20000"/>
                  <a:gd name="T3" fmla="*/ 15285 h 20000"/>
                  <a:gd name="T4" fmla="*/ 6335 w 20000"/>
                  <a:gd name="T5" fmla="*/ 16504 h 20000"/>
                  <a:gd name="T6" fmla="*/ 6087 w 20000"/>
                  <a:gd name="T7" fmla="*/ 17602 h 20000"/>
                  <a:gd name="T8" fmla="*/ 5797 w 20000"/>
                  <a:gd name="T9" fmla="*/ 18150 h 20000"/>
                  <a:gd name="T10" fmla="*/ 5093 w 20000"/>
                  <a:gd name="T11" fmla="*/ 18821 h 20000"/>
                  <a:gd name="T12" fmla="*/ 3851 w 20000"/>
                  <a:gd name="T13" fmla="*/ 19614 h 20000"/>
                  <a:gd name="T14" fmla="*/ 2360 w 20000"/>
                  <a:gd name="T15" fmla="*/ 19980 h 20000"/>
                  <a:gd name="T16" fmla="*/ 745 w 20000"/>
                  <a:gd name="T17" fmla="*/ 19980 h 20000"/>
                  <a:gd name="T18" fmla="*/ 0 w 20000"/>
                  <a:gd name="T19" fmla="*/ 19675 h 20000"/>
                  <a:gd name="T20" fmla="*/ 0 w 20000"/>
                  <a:gd name="T21" fmla="*/ 17663 h 20000"/>
                  <a:gd name="T22" fmla="*/ 994 w 20000"/>
                  <a:gd name="T23" fmla="*/ 16992 h 20000"/>
                  <a:gd name="T24" fmla="*/ 2112 w 20000"/>
                  <a:gd name="T25" fmla="*/ 16260 h 20000"/>
                  <a:gd name="T26" fmla="*/ 3230 w 20000"/>
                  <a:gd name="T27" fmla="*/ 15955 h 20000"/>
                  <a:gd name="T28" fmla="*/ 4348 w 20000"/>
                  <a:gd name="T29" fmla="*/ 15711 h 20000"/>
                  <a:gd name="T30" fmla="*/ 5093 w 20000"/>
                  <a:gd name="T31" fmla="*/ 15041 h 20000"/>
                  <a:gd name="T32" fmla="*/ 18095 w 20000"/>
                  <a:gd name="T33" fmla="*/ 0 h 20000"/>
                  <a:gd name="T34" fmla="*/ 19959 w 20000"/>
                  <a:gd name="T35" fmla="*/ 366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000" h="20000">
                    <a:moveTo>
                      <a:pt x="19959" y="366"/>
                    </a:moveTo>
                    <a:lnTo>
                      <a:pt x="6832" y="15285"/>
                    </a:lnTo>
                    <a:lnTo>
                      <a:pt x="6335" y="16504"/>
                    </a:lnTo>
                    <a:lnTo>
                      <a:pt x="6087" y="17602"/>
                    </a:lnTo>
                    <a:lnTo>
                      <a:pt x="5797" y="18150"/>
                    </a:lnTo>
                    <a:lnTo>
                      <a:pt x="5093" y="18821"/>
                    </a:lnTo>
                    <a:lnTo>
                      <a:pt x="3851" y="19614"/>
                    </a:lnTo>
                    <a:lnTo>
                      <a:pt x="2360" y="19980"/>
                    </a:lnTo>
                    <a:lnTo>
                      <a:pt x="745" y="19980"/>
                    </a:lnTo>
                    <a:lnTo>
                      <a:pt x="0" y="19675"/>
                    </a:lnTo>
                    <a:lnTo>
                      <a:pt x="0" y="17663"/>
                    </a:lnTo>
                    <a:lnTo>
                      <a:pt x="994" y="16992"/>
                    </a:lnTo>
                    <a:lnTo>
                      <a:pt x="2112" y="16260"/>
                    </a:lnTo>
                    <a:lnTo>
                      <a:pt x="3230" y="15955"/>
                    </a:lnTo>
                    <a:lnTo>
                      <a:pt x="4348" y="15711"/>
                    </a:lnTo>
                    <a:lnTo>
                      <a:pt x="5093" y="15041"/>
                    </a:lnTo>
                    <a:lnTo>
                      <a:pt x="18095" y="0"/>
                    </a:lnTo>
                    <a:lnTo>
                      <a:pt x="19959" y="366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0" y="621"/>
                <a:ext cx="17259" cy="11950"/>
              </a:xfrm>
              <a:custGeom>
                <a:avLst/>
                <a:gdLst>
                  <a:gd name="T0" fmla="*/ 19967 w 20000"/>
                  <a:gd name="T1" fmla="*/ 364 h 20000"/>
                  <a:gd name="T2" fmla="*/ 7826 w 20000"/>
                  <a:gd name="T3" fmla="*/ 14113 h 20000"/>
                  <a:gd name="T4" fmla="*/ 7023 w 20000"/>
                  <a:gd name="T5" fmla="*/ 15255 h 20000"/>
                  <a:gd name="T6" fmla="*/ 5819 w 20000"/>
                  <a:gd name="T7" fmla="*/ 16606 h 20000"/>
                  <a:gd name="T8" fmla="*/ 5619 w 20000"/>
                  <a:gd name="T9" fmla="*/ 17645 h 20000"/>
                  <a:gd name="T10" fmla="*/ 5619 w 20000"/>
                  <a:gd name="T11" fmla="*/ 18113 h 20000"/>
                  <a:gd name="T12" fmla="*/ 4615 w 20000"/>
                  <a:gd name="T13" fmla="*/ 18840 h 20000"/>
                  <a:gd name="T14" fmla="*/ 3612 w 20000"/>
                  <a:gd name="T15" fmla="*/ 19619 h 20000"/>
                  <a:gd name="T16" fmla="*/ 2308 w 20000"/>
                  <a:gd name="T17" fmla="*/ 19983 h 20000"/>
                  <a:gd name="T18" fmla="*/ 803 w 20000"/>
                  <a:gd name="T19" fmla="*/ 19983 h 20000"/>
                  <a:gd name="T20" fmla="*/ 0 w 20000"/>
                  <a:gd name="T21" fmla="*/ 19671 h 20000"/>
                  <a:gd name="T22" fmla="*/ 0 w 20000"/>
                  <a:gd name="T23" fmla="*/ 17749 h 20000"/>
                  <a:gd name="T24" fmla="*/ 903 w 20000"/>
                  <a:gd name="T25" fmla="*/ 16970 h 20000"/>
                  <a:gd name="T26" fmla="*/ 2107 w 20000"/>
                  <a:gd name="T27" fmla="*/ 16502 h 20000"/>
                  <a:gd name="T28" fmla="*/ 3110 w 20000"/>
                  <a:gd name="T29" fmla="*/ 16035 h 20000"/>
                  <a:gd name="T30" fmla="*/ 4214 w 20000"/>
                  <a:gd name="T31" fmla="*/ 15723 h 20000"/>
                  <a:gd name="T32" fmla="*/ 5619 w 20000"/>
                  <a:gd name="T33" fmla="*/ 14684 h 20000"/>
                  <a:gd name="T34" fmla="*/ 6622 w 20000"/>
                  <a:gd name="T35" fmla="*/ 13645 h 20000"/>
                  <a:gd name="T36" fmla="*/ 18562 w 20000"/>
                  <a:gd name="T37" fmla="*/ 0 h 20000"/>
                  <a:gd name="T38" fmla="*/ 19967 w 20000"/>
                  <a:gd name="T39" fmla="*/ 364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0000" h="20000">
                    <a:moveTo>
                      <a:pt x="19967" y="364"/>
                    </a:moveTo>
                    <a:lnTo>
                      <a:pt x="7826" y="14113"/>
                    </a:lnTo>
                    <a:lnTo>
                      <a:pt x="7023" y="15255"/>
                    </a:lnTo>
                    <a:lnTo>
                      <a:pt x="5819" y="16606"/>
                    </a:lnTo>
                    <a:lnTo>
                      <a:pt x="5619" y="17645"/>
                    </a:lnTo>
                    <a:lnTo>
                      <a:pt x="5619" y="18113"/>
                    </a:lnTo>
                    <a:lnTo>
                      <a:pt x="4615" y="18840"/>
                    </a:lnTo>
                    <a:lnTo>
                      <a:pt x="3612" y="19619"/>
                    </a:lnTo>
                    <a:lnTo>
                      <a:pt x="2308" y="19983"/>
                    </a:lnTo>
                    <a:lnTo>
                      <a:pt x="803" y="19983"/>
                    </a:lnTo>
                    <a:lnTo>
                      <a:pt x="0" y="19671"/>
                    </a:lnTo>
                    <a:lnTo>
                      <a:pt x="0" y="17749"/>
                    </a:lnTo>
                    <a:lnTo>
                      <a:pt x="903" y="16970"/>
                    </a:lnTo>
                    <a:lnTo>
                      <a:pt x="2107" y="16502"/>
                    </a:lnTo>
                    <a:lnTo>
                      <a:pt x="3110" y="16035"/>
                    </a:lnTo>
                    <a:lnTo>
                      <a:pt x="4214" y="15723"/>
                    </a:lnTo>
                    <a:lnTo>
                      <a:pt x="5619" y="14684"/>
                    </a:lnTo>
                    <a:lnTo>
                      <a:pt x="6622" y="13645"/>
                    </a:lnTo>
                    <a:lnTo>
                      <a:pt x="18562" y="0"/>
                    </a:lnTo>
                    <a:lnTo>
                      <a:pt x="19967" y="364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0" y="1459"/>
                <a:ext cx="20000" cy="18542"/>
              </a:xfrm>
              <a:custGeom>
                <a:avLst/>
                <a:gdLst>
                  <a:gd name="T0" fmla="*/ 1472 w 20000"/>
                  <a:gd name="T1" fmla="*/ 19955 h 20000"/>
                  <a:gd name="T2" fmla="*/ 1472 w 20000"/>
                  <a:gd name="T3" fmla="*/ 15212 h 20000"/>
                  <a:gd name="T4" fmla="*/ 1905 w 20000"/>
                  <a:gd name="T5" fmla="*/ 14844 h 20000"/>
                  <a:gd name="T6" fmla="*/ 2511 w 20000"/>
                  <a:gd name="T7" fmla="*/ 14643 h 20000"/>
                  <a:gd name="T8" fmla="*/ 3550 w 20000"/>
                  <a:gd name="T9" fmla="*/ 14375 h 20000"/>
                  <a:gd name="T10" fmla="*/ 4848 w 20000"/>
                  <a:gd name="T11" fmla="*/ 14051 h 20000"/>
                  <a:gd name="T12" fmla="*/ 5714 w 20000"/>
                  <a:gd name="T13" fmla="*/ 13705 h 20000"/>
                  <a:gd name="T14" fmla="*/ 6407 w 20000"/>
                  <a:gd name="T15" fmla="*/ 13147 h 20000"/>
                  <a:gd name="T16" fmla="*/ 6840 w 20000"/>
                  <a:gd name="T17" fmla="*/ 12467 h 20000"/>
                  <a:gd name="T18" fmla="*/ 6926 w 20000"/>
                  <a:gd name="T19" fmla="*/ 11942 h 20000"/>
                  <a:gd name="T20" fmla="*/ 7013 w 20000"/>
                  <a:gd name="T21" fmla="*/ 11228 h 20000"/>
                  <a:gd name="T22" fmla="*/ 7879 w 20000"/>
                  <a:gd name="T23" fmla="*/ 10290 h 20000"/>
                  <a:gd name="T24" fmla="*/ 19971 w 20000"/>
                  <a:gd name="T25" fmla="*/ 435 h 20000"/>
                  <a:gd name="T26" fmla="*/ 18846 w 20000"/>
                  <a:gd name="T27" fmla="*/ 0 h 20000"/>
                  <a:gd name="T28" fmla="*/ 6205 w 20000"/>
                  <a:gd name="T29" fmla="*/ 10290 h 20000"/>
                  <a:gd name="T30" fmla="*/ 5628 w 20000"/>
                  <a:gd name="T31" fmla="*/ 11004 h 20000"/>
                  <a:gd name="T32" fmla="*/ 5022 w 20000"/>
                  <a:gd name="T33" fmla="*/ 11563 h 20000"/>
                  <a:gd name="T34" fmla="*/ 4156 w 20000"/>
                  <a:gd name="T35" fmla="*/ 11942 h 20000"/>
                  <a:gd name="T36" fmla="*/ 2944 w 20000"/>
                  <a:gd name="T37" fmla="*/ 12266 h 20000"/>
                  <a:gd name="T38" fmla="*/ 1905 w 20000"/>
                  <a:gd name="T39" fmla="*/ 12467 h 20000"/>
                  <a:gd name="T40" fmla="*/ 866 w 20000"/>
                  <a:gd name="T41" fmla="*/ 12768 h 20000"/>
                  <a:gd name="T42" fmla="*/ 173 w 20000"/>
                  <a:gd name="T43" fmla="*/ 13013 h 20000"/>
                  <a:gd name="T44" fmla="*/ 0 w 20000"/>
                  <a:gd name="T45" fmla="*/ 13504 h 20000"/>
                  <a:gd name="T46" fmla="*/ 0 w 20000"/>
                  <a:gd name="T47" fmla="*/ 19989 h 20000"/>
                  <a:gd name="T48" fmla="*/ 1472 w 20000"/>
                  <a:gd name="T49" fmla="*/ 19955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00" h="20000">
                    <a:moveTo>
                      <a:pt x="1472" y="19955"/>
                    </a:moveTo>
                    <a:lnTo>
                      <a:pt x="1472" y="15212"/>
                    </a:lnTo>
                    <a:lnTo>
                      <a:pt x="1905" y="14844"/>
                    </a:lnTo>
                    <a:lnTo>
                      <a:pt x="2511" y="14643"/>
                    </a:lnTo>
                    <a:lnTo>
                      <a:pt x="3550" y="14375"/>
                    </a:lnTo>
                    <a:lnTo>
                      <a:pt x="4848" y="14051"/>
                    </a:lnTo>
                    <a:lnTo>
                      <a:pt x="5714" y="13705"/>
                    </a:lnTo>
                    <a:lnTo>
                      <a:pt x="6407" y="13147"/>
                    </a:lnTo>
                    <a:lnTo>
                      <a:pt x="6840" y="12467"/>
                    </a:lnTo>
                    <a:lnTo>
                      <a:pt x="6926" y="11942"/>
                    </a:lnTo>
                    <a:lnTo>
                      <a:pt x="7013" y="11228"/>
                    </a:lnTo>
                    <a:lnTo>
                      <a:pt x="7879" y="10290"/>
                    </a:lnTo>
                    <a:lnTo>
                      <a:pt x="19971" y="435"/>
                    </a:lnTo>
                    <a:lnTo>
                      <a:pt x="18846" y="0"/>
                    </a:lnTo>
                    <a:lnTo>
                      <a:pt x="6205" y="10290"/>
                    </a:lnTo>
                    <a:lnTo>
                      <a:pt x="5628" y="11004"/>
                    </a:lnTo>
                    <a:lnTo>
                      <a:pt x="5022" y="11563"/>
                    </a:lnTo>
                    <a:lnTo>
                      <a:pt x="4156" y="11942"/>
                    </a:lnTo>
                    <a:lnTo>
                      <a:pt x="2944" y="12266"/>
                    </a:lnTo>
                    <a:lnTo>
                      <a:pt x="1905" y="12467"/>
                    </a:lnTo>
                    <a:lnTo>
                      <a:pt x="866" y="12768"/>
                    </a:lnTo>
                    <a:lnTo>
                      <a:pt x="173" y="13013"/>
                    </a:lnTo>
                    <a:lnTo>
                      <a:pt x="0" y="13504"/>
                    </a:lnTo>
                    <a:lnTo>
                      <a:pt x="0" y="19989"/>
                    </a:lnTo>
                    <a:lnTo>
                      <a:pt x="1472" y="19955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3517" y="1444"/>
              <a:ext cx="6451" cy="17899"/>
              <a:chOff x="1" y="0"/>
              <a:chExt cx="19999" cy="20001"/>
            </a:xfrm>
          </p:grpSpPr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6139" y="0"/>
                <a:ext cx="13861" cy="10182"/>
              </a:xfrm>
              <a:custGeom>
                <a:avLst/>
                <a:gdLst>
                  <a:gd name="T0" fmla="*/ 0 w 20000"/>
                  <a:gd name="T1" fmla="*/ 366 h 20000"/>
                  <a:gd name="T2" fmla="*/ 13251 w 20000"/>
                  <a:gd name="T3" fmla="*/ 15285 h 20000"/>
                  <a:gd name="T4" fmla="*/ 13747 w 20000"/>
                  <a:gd name="T5" fmla="*/ 16504 h 20000"/>
                  <a:gd name="T6" fmla="*/ 13996 w 20000"/>
                  <a:gd name="T7" fmla="*/ 17602 h 20000"/>
                  <a:gd name="T8" fmla="*/ 14286 w 20000"/>
                  <a:gd name="T9" fmla="*/ 18150 h 20000"/>
                  <a:gd name="T10" fmla="*/ 14990 w 20000"/>
                  <a:gd name="T11" fmla="*/ 18821 h 20000"/>
                  <a:gd name="T12" fmla="*/ 16232 w 20000"/>
                  <a:gd name="T13" fmla="*/ 19614 h 20000"/>
                  <a:gd name="T14" fmla="*/ 17723 w 20000"/>
                  <a:gd name="T15" fmla="*/ 19980 h 20000"/>
                  <a:gd name="T16" fmla="*/ 19130 w 20000"/>
                  <a:gd name="T17" fmla="*/ 19980 h 20000"/>
                  <a:gd name="T18" fmla="*/ 19959 w 20000"/>
                  <a:gd name="T19" fmla="*/ 19675 h 20000"/>
                  <a:gd name="T20" fmla="*/ 19959 w 20000"/>
                  <a:gd name="T21" fmla="*/ 17663 h 20000"/>
                  <a:gd name="T22" fmla="*/ 19130 w 20000"/>
                  <a:gd name="T23" fmla="*/ 16992 h 20000"/>
                  <a:gd name="T24" fmla="*/ 17971 w 20000"/>
                  <a:gd name="T25" fmla="*/ 16260 h 20000"/>
                  <a:gd name="T26" fmla="*/ 16853 w 20000"/>
                  <a:gd name="T27" fmla="*/ 15955 h 20000"/>
                  <a:gd name="T28" fmla="*/ 15859 w 20000"/>
                  <a:gd name="T29" fmla="*/ 15711 h 20000"/>
                  <a:gd name="T30" fmla="*/ 14990 w 20000"/>
                  <a:gd name="T31" fmla="*/ 15041 h 20000"/>
                  <a:gd name="T32" fmla="*/ 1739 w 20000"/>
                  <a:gd name="T33" fmla="*/ 0 h 20000"/>
                  <a:gd name="T34" fmla="*/ 0 w 20000"/>
                  <a:gd name="T35" fmla="*/ 366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0000" h="20000">
                    <a:moveTo>
                      <a:pt x="0" y="366"/>
                    </a:moveTo>
                    <a:lnTo>
                      <a:pt x="13251" y="15285"/>
                    </a:lnTo>
                    <a:lnTo>
                      <a:pt x="13747" y="16504"/>
                    </a:lnTo>
                    <a:lnTo>
                      <a:pt x="13996" y="17602"/>
                    </a:lnTo>
                    <a:lnTo>
                      <a:pt x="14286" y="18150"/>
                    </a:lnTo>
                    <a:lnTo>
                      <a:pt x="14990" y="18821"/>
                    </a:lnTo>
                    <a:lnTo>
                      <a:pt x="16232" y="19614"/>
                    </a:lnTo>
                    <a:lnTo>
                      <a:pt x="17723" y="19980"/>
                    </a:lnTo>
                    <a:lnTo>
                      <a:pt x="19130" y="19980"/>
                    </a:lnTo>
                    <a:lnTo>
                      <a:pt x="19959" y="19675"/>
                    </a:lnTo>
                    <a:lnTo>
                      <a:pt x="19959" y="17663"/>
                    </a:lnTo>
                    <a:lnTo>
                      <a:pt x="19130" y="16992"/>
                    </a:lnTo>
                    <a:lnTo>
                      <a:pt x="17971" y="16260"/>
                    </a:lnTo>
                    <a:lnTo>
                      <a:pt x="16853" y="15955"/>
                    </a:lnTo>
                    <a:lnTo>
                      <a:pt x="15859" y="15711"/>
                    </a:lnTo>
                    <a:lnTo>
                      <a:pt x="14990" y="15041"/>
                    </a:lnTo>
                    <a:lnTo>
                      <a:pt x="1739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2785" y="621"/>
                <a:ext cx="17156" cy="11950"/>
              </a:xfrm>
              <a:custGeom>
                <a:avLst/>
                <a:gdLst>
                  <a:gd name="T0" fmla="*/ 0 w 20000"/>
                  <a:gd name="T1" fmla="*/ 364 h 20000"/>
                  <a:gd name="T2" fmla="*/ 12274 w 20000"/>
                  <a:gd name="T3" fmla="*/ 14113 h 20000"/>
                  <a:gd name="T4" fmla="*/ 13043 w 20000"/>
                  <a:gd name="T5" fmla="*/ 15255 h 20000"/>
                  <a:gd name="T6" fmla="*/ 14147 w 20000"/>
                  <a:gd name="T7" fmla="*/ 16606 h 20000"/>
                  <a:gd name="T8" fmla="*/ 14448 w 20000"/>
                  <a:gd name="T9" fmla="*/ 17645 h 20000"/>
                  <a:gd name="T10" fmla="*/ 14448 w 20000"/>
                  <a:gd name="T11" fmla="*/ 18113 h 20000"/>
                  <a:gd name="T12" fmla="*/ 15284 w 20000"/>
                  <a:gd name="T13" fmla="*/ 18840 h 20000"/>
                  <a:gd name="T14" fmla="*/ 16455 w 20000"/>
                  <a:gd name="T15" fmla="*/ 19619 h 20000"/>
                  <a:gd name="T16" fmla="*/ 17793 w 20000"/>
                  <a:gd name="T17" fmla="*/ 19983 h 20000"/>
                  <a:gd name="T18" fmla="*/ 19298 w 20000"/>
                  <a:gd name="T19" fmla="*/ 19983 h 20000"/>
                  <a:gd name="T20" fmla="*/ 19967 w 20000"/>
                  <a:gd name="T21" fmla="*/ 19671 h 20000"/>
                  <a:gd name="T22" fmla="*/ 19967 w 20000"/>
                  <a:gd name="T23" fmla="*/ 17749 h 20000"/>
                  <a:gd name="T24" fmla="*/ 19164 w 20000"/>
                  <a:gd name="T25" fmla="*/ 16970 h 20000"/>
                  <a:gd name="T26" fmla="*/ 18161 w 20000"/>
                  <a:gd name="T27" fmla="*/ 16502 h 20000"/>
                  <a:gd name="T28" fmla="*/ 16957 w 20000"/>
                  <a:gd name="T29" fmla="*/ 16035 h 20000"/>
                  <a:gd name="T30" fmla="*/ 15853 w 20000"/>
                  <a:gd name="T31" fmla="*/ 15723 h 20000"/>
                  <a:gd name="T32" fmla="*/ 14448 w 20000"/>
                  <a:gd name="T33" fmla="*/ 14684 h 20000"/>
                  <a:gd name="T34" fmla="*/ 13445 w 20000"/>
                  <a:gd name="T35" fmla="*/ 13645 h 20000"/>
                  <a:gd name="T36" fmla="*/ 1405 w 20000"/>
                  <a:gd name="T37" fmla="*/ 0 h 20000"/>
                  <a:gd name="T38" fmla="*/ 0 w 20000"/>
                  <a:gd name="T39" fmla="*/ 364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0000" h="20000">
                    <a:moveTo>
                      <a:pt x="0" y="364"/>
                    </a:moveTo>
                    <a:lnTo>
                      <a:pt x="12274" y="14113"/>
                    </a:lnTo>
                    <a:lnTo>
                      <a:pt x="13043" y="15255"/>
                    </a:lnTo>
                    <a:lnTo>
                      <a:pt x="14147" y="16606"/>
                    </a:lnTo>
                    <a:lnTo>
                      <a:pt x="14448" y="17645"/>
                    </a:lnTo>
                    <a:lnTo>
                      <a:pt x="14448" y="18113"/>
                    </a:lnTo>
                    <a:lnTo>
                      <a:pt x="15284" y="18840"/>
                    </a:lnTo>
                    <a:lnTo>
                      <a:pt x="16455" y="19619"/>
                    </a:lnTo>
                    <a:lnTo>
                      <a:pt x="17793" y="19983"/>
                    </a:lnTo>
                    <a:lnTo>
                      <a:pt x="19298" y="19983"/>
                    </a:lnTo>
                    <a:lnTo>
                      <a:pt x="19967" y="19671"/>
                    </a:lnTo>
                    <a:lnTo>
                      <a:pt x="19967" y="17749"/>
                    </a:lnTo>
                    <a:lnTo>
                      <a:pt x="19164" y="16970"/>
                    </a:lnTo>
                    <a:lnTo>
                      <a:pt x="18161" y="16502"/>
                    </a:lnTo>
                    <a:lnTo>
                      <a:pt x="16957" y="16035"/>
                    </a:lnTo>
                    <a:lnTo>
                      <a:pt x="15853" y="15723"/>
                    </a:lnTo>
                    <a:lnTo>
                      <a:pt x="14448" y="14684"/>
                    </a:lnTo>
                    <a:lnTo>
                      <a:pt x="13445" y="13645"/>
                    </a:lnTo>
                    <a:lnTo>
                      <a:pt x="1405" y="0"/>
                    </a:lnTo>
                    <a:lnTo>
                      <a:pt x="0" y="364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1" y="1459"/>
                <a:ext cx="19884" cy="18542"/>
              </a:xfrm>
              <a:custGeom>
                <a:avLst/>
                <a:gdLst>
                  <a:gd name="T0" fmla="*/ 18413 w 20000"/>
                  <a:gd name="T1" fmla="*/ 19955 h 20000"/>
                  <a:gd name="T2" fmla="*/ 18586 w 20000"/>
                  <a:gd name="T3" fmla="*/ 15212 h 20000"/>
                  <a:gd name="T4" fmla="*/ 18153 w 20000"/>
                  <a:gd name="T5" fmla="*/ 14844 h 20000"/>
                  <a:gd name="T6" fmla="*/ 17460 w 20000"/>
                  <a:gd name="T7" fmla="*/ 14643 h 20000"/>
                  <a:gd name="T8" fmla="*/ 16450 w 20000"/>
                  <a:gd name="T9" fmla="*/ 14375 h 20000"/>
                  <a:gd name="T10" fmla="*/ 15152 w 20000"/>
                  <a:gd name="T11" fmla="*/ 14051 h 20000"/>
                  <a:gd name="T12" fmla="*/ 14286 w 20000"/>
                  <a:gd name="T13" fmla="*/ 13705 h 20000"/>
                  <a:gd name="T14" fmla="*/ 13564 w 20000"/>
                  <a:gd name="T15" fmla="*/ 13147 h 20000"/>
                  <a:gd name="T16" fmla="*/ 13131 w 20000"/>
                  <a:gd name="T17" fmla="*/ 12467 h 20000"/>
                  <a:gd name="T18" fmla="*/ 13045 w 20000"/>
                  <a:gd name="T19" fmla="*/ 11942 h 20000"/>
                  <a:gd name="T20" fmla="*/ 13045 w 20000"/>
                  <a:gd name="T21" fmla="*/ 11228 h 20000"/>
                  <a:gd name="T22" fmla="*/ 12179 w 20000"/>
                  <a:gd name="T23" fmla="*/ 10290 h 20000"/>
                  <a:gd name="T24" fmla="*/ 0 w 20000"/>
                  <a:gd name="T25" fmla="*/ 435 h 20000"/>
                  <a:gd name="T26" fmla="*/ 1212 w 20000"/>
                  <a:gd name="T27" fmla="*/ 0 h 20000"/>
                  <a:gd name="T28" fmla="*/ 13651 w 20000"/>
                  <a:gd name="T29" fmla="*/ 10290 h 20000"/>
                  <a:gd name="T30" fmla="*/ 14430 w 20000"/>
                  <a:gd name="T31" fmla="*/ 11004 h 20000"/>
                  <a:gd name="T32" fmla="*/ 15152 w 20000"/>
                  <a:gd name="T33" fmla="*/ 11563 h 20000"/>
                  <a:gd name="T34" fmla="*/ 15931 w 20000"/>
                  <a:gd name="T35" fmla="*/ 11942 h 20000"/>
                  <a:gd name="T36" fmla="*/ 16941 w 20000"/>
                  <a:gd name="T37" fmla="*/ 12266 h 20000"/>
                  <a:gd name="T38" fmla="*/ 18153 w 20000"/>
                  <a:gd name="T39" fmla="*/ 12467 h 20000"/>
                  <a:gd name="T40" fmla="*/ 19192 w 20000"/>
                  <a:gd name="T41" fmla="*/ 12768 h 20000"/>
                  <a:gd name="T42" fmla="*/ 19885 w 20000"/>
                  <a:gd name="T43" fmla="*/ 13013 h 20000"/>
                  <a:gd name="T44" fmla="*/ 19971 w 20000"/>
                  <a:gd name="T45" fmla="*/ 13504 h 20000"/>
                  <a:gd name="T46" fmla="*/ 19971 w 20000"/>
                  <a:gd name="T47" fmla="*/ 19989 h 20000"/>
                  <a:gd name="T48" fmla="*/ 18413 w 20000"/>
                  <a:gd name="T49" fmla="*/ 19955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00" h="20000">
                    <a:moveTo>
                      <a:pt x="18413" y="19955"/>
                    </a:moveTo>
                    <a:lnTo>
                      <a:pt x="18586" y="15212"/>
                    </a:lnTo>
                    <a:lnTo>
                      <a:pt x="18153" y="14844"/>
                    </a:lnTo>
                    <a:lnTo>
                      <a:pt x="17460" y="14643"/>
                    </a:lnTo>
                    <a:lnTo>
                      <a:pt x="16450" y="14375"/>
                    </a:lnTo>
                    <a:lnTo>
                      <a:pt x="15152" y="14051"/>
                    </a:lnTo>
                    <a:lnTo>
                      <a:pt x="14286" y="13705"/>
                    </a:lnTo>
                    <a:lnTo>
                      <a:pt x="13564" y="13147"/>
                    </a:lnTo>
                    <a:lnTo>
                      <a:pt x="13131" y="12467"/>
                    </a:lnTo>
                    <a:lnTo>
                      <a:pt x="13045" y="11942"/>
                    </a:lnTo>
                    <a:lnTo>
                      <a:pt x="13045" y="11228"/>
                    </a:lnTo>
                    <a:lnTo>
                      <a:pt x="12179" y="10290"/>
                    </a:lnTo>
                    <a:lnTo>
                      <a:pt x="0" y="435"/>
                    </a:lnTo>
                    <a:lnTo>
                      <a:pt x="1212" y="0"/>
                    </a:lnTo>
                    <a:lnTo>
                      <a:pt x="13651" y="10290"/>
                    </a:lnTo>
                    <a:lnTo>
                      <a:pt x="14430" y="11004"/>
                    </a:lnTo>
                    <a:lnTo>
                      <a:pt x="15152" y="11563"/>
                    </a:lnTo>
                    <a:lnTo>
                      <a:pt x="15931" y="11942"/>
                    </a:lnTo>
                    <a:lnTo>
                      <a:pt x="16941" y="12266"/>
                    </a:lnTo>
                    <a:lnTo>
                      <a:pt x="18153" y="12467"/>
                    </a:lnTo>
                    <a:lnTo>
                      <a:pt x="19192" y="12768"/>
                    </a:lnTo>
                    <a:lnTo>
                      <a:pt x="19885" y="13013"/>
                    </a:lnTo>
                    <a:lnTo>
                      <a:pt x="19971" y="13504"/>
                    </a:lnTo>
                    <a:lnTo>
                      <a:pt x="19971" y="19989"/>
                    </a:lnTo>
                    <a:lnTo>
                      <a:pt x="18413" y="19955"/>
                    </a:lnTo>
                    <a:close/>
                  </a:path>
                </a:pathLst>
              </a:custGeom>
              <a:solidFill>
                <a:srgbClr val="0000FF"/>
              </a:solidFill>
              <a:ln w="190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944" y="6824"/>
              <a:ext cx="3007" cy="4370"/>
            </a:xfrm>
            <a:custGeom>
              <a:avLst/>
              <a:gdLst>
                <a:gd name="T0" fmla="*/ 5723 w 20000"/>
                <a:gd name="T1" fmla="*/ 19958 h 20000"/>
                <a:gd name="T2" fmla="*/ 5723 w 20000"/>
                <a:gd name="T3" fmla="*/ 11568 h 20000"/>
                <a:gd name="T4" fmla="*/ 18708 w 20000"/>
                <a:gd name="T5" fmla="*/ 11568 h 20000"/>
                <a:gd name="T6" fmla="*/ 18708 w 20000"/>
                <a:gd name="T7" fmla="*/ 8136 h 20000"/>
                <a:gd name="T8" fmla="*/ 5723 w 20000"/>
                <a:gd name="T9" fmla="*/ 8136 h 20000"/>
                <a:gd name="T10" fmla="*/ 5723 w 20000"/>
                <a:gd name="T11" fmla="*/ 3686 h 20000"/>
                <a:gd name="T12" fmla="*/ 19938 w 20000"/>
                <a:gd name="T13" fmla="*/ 3686 h 20000"/>
                <a:gd name="T14" fmla="*/ 19938 w 20000"/>
                <a:gd name="T15" fmla="*/ 0 h 20000"/>
                <a:gd name="T16" fmla="*/ 0 w 20000"/>
                <a:gd name="T17" fmla="*/ 0 h 20000"/>
                <a:gd name="T18" fmla="*/ 0 w 20000"/>
                <a:gd name="T19" fmla="*/ 19958 h 20000"/>
                <a:gd name="T20" fmla="*/ 5723 w 20000"/>
                <a:gd name="T21" fmla="*/ 19958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00" h="20000">
                  <a:moveTo>
                    <a:pt x="5723" y="19958"/>
                  </a:moveTo>
                  <a:lnTo>
                    <a:pt x="5723" y="11568"/>
                  </a:lnTo>
                  <a:lnTo>
                    <a:pt x="18708" y="11568"/>
                  </a:lnTo>
                  <a:lnTo>
                    <a:pt x="18708" y="8136"/>
                  </a:lnTo>
                  <a:lnTo>
                    <a:pt x="5723" y="8136"/>
                  </a:lnTo>
                  <a:lnTo>
                    <a:pt x="5723" y="3686"/>
                  </a:lnTo>
                  <a:lnTo>
                    <a:pt x="19938" y="3686"/>
                  </a:lnTo>
                  <a:lnTo>
                    <a:pt x="19938" y="0"/>
                  </a:lnTo>
                  <a:lnTo>
                    <a:pt x="0" y="0"/>
                  </a:lnTo>
                  <a:lnTo>
                    <a:pt x="0" y="19958"/>
                  </a:lnTo>
                  <a:lnTo>
                    <a:pt x="5723" y="19958"/>
                  </a:lnTo>
                  <a:close/>
                </a:path>
              </a:pathLst>
            </a:custGeom>
            <a:solidFill>
              <a:srgbClr val="0000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015" y="1352"/>
              <a:ext cx="4053" cy="4370"/>
            </a:xfrm>
            <a:custGeom>
              <a:avLst/>
              <a:gdLst>
                <a:gd name="T0" fmla="*/ 7534 w 20000"/>
                <a:gd name="T1" fmla="*/ 0 h 20000"/>
                <a:gd name="T2" fmla="*/ 12557 w 20000"/>
                <a:gd name="T3" fmla="*/ 0 h 20000"/>
                <a:gd name="T4" fmla="*/ 19954 w 20000"/>
                <a:gd name="T5" fmla="*/ 19958 h 20000"/>
                <a:gd name="T6" fmla="*/ 15297 w 20000"/>
                <a:gd name="T7" fmla="*/ 19958 h 20000"/>
                <a:gd name="T8" fmla="*/ 14247 w 20000"/>
                <a:gd name="T9" fmla="*/ 16144 h 20000"/>
                <a:gd name="T10" fmla="*/ 5890 w 20000"/>
                <a:gd name="T11" fmla="*/ 16144 h 20000"/>
                <a:gd name="T12" fmla="*/ 4795 w 20000"/>
                <a:gd name="T13" fmla="*/ 19958 h 20000"/>
                <a:gd name="T14" fmla="*/ 0 w 20000"/>
                <a:gd name="T15" fmla="*/ 19958 h 20000"/>
                <a:gd name="T16" fmla="*/ 7534 w 20000"/>
                <a:gd name="T17" fmla="*/ 0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000" h="20000">
                  <a:moveTo>
                    <a:pt x="7534" y="0"/>
                  </a:moveTo>
                  <a:lnTo>
                    <a:pt x="12557" y="0"/>
                  </a:lnTo>
                  <a:lnTo>
                    <a:pt x="19954" y="19958"/>
                  </a:lnTo>
                  <a:lnTo>
                    <a:pt x="15297" y="19958"/>
                  </a:lnTo>
                  <a:lnTo>
                    <a:pt x="14247" y="16144"/>
                  </a:lnTo>
                  <a:lnTo>
                    <a:pt x="5890" y="16144"/>
                  </a:lnTo>
                  <a:lnTo>
                    <a:pt x="4795" y="19958"/>
                  </a:lnTo>
                  <a:lnTo>
                    <a:pt x="0" y="19958"/>
                  </a:lnTo>
                  <a:lnTo>
                    <a:pt x="7534" y="0"/>
                  </a:lnTo>
                  <a:close/>
                </a:path>
              </a:pathLst>
            </a:custGeom>
            <a:solidFill>
              <a:srgbClr val="0000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9431" y="2167"/>
              <a:ext cx="1277" cy="1898"/>
            </a:xfrm>
            <a:custGeom>
              <a:avLst/>
              <a:gdLst>
                <a:gd name="T0" fmla="*/ 0 w 20000"/>
                <a:gd name="T1" fmla="*/ 19902 h 20000"/>
                <a:gd name="T2" fmla="*/ 19855 w 20000"/>
                <a:gd name="T3" fmla="*/ 19902 h 20000"/>
                <a:gd name="T4" fmla="*/ 10435 w 20000"/>
                <a:gd name="T5" fmla="*/ 0 h 20000"/>
                <a:gd name="T6" fmla="*/ 0 w 20000"/>
                <a:gd name="T7" fmla="*/ 19902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000" h="20000">
                  <a:moveTo>
                    <a:pt x="0" y="19902"/>
                  </a:moveTo>
                  <a:lnTo>
                    <a:pt x="19855" y="19902"/>
                  </a:lnTo>
                  <a:lnTo>
                    <a:pt x="10435" y="0"/>
                  </a:lnTo>
                  <a:lnTo>
                    <a:pt x="0" y="19902"/>
                  </a:lnTo>
                  <a:close/>
                </a:path>
              </a:pathLst>
            </a:custGeom>
            <a:solidFill>
              <a:srgbClr val="FFFF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4429" y="6824"/>
              <a:ext cx="4211" cy="4639"/>
            </a:xfrm>
            <a:prstGeom prst="ellipse">
              <a:avLst/>
            </a:prstGeom>
            <a:solidFill>
              <a:srgbClr val="0000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5261" y="7648"/>
              <a:ext cx="2527" cy="3000"/>
            </a:xfrm>
            <a:prstGeom prst="ellipse">
              <a:avLst/>
            </a:prstGeom>
            <a:solidFill>
              <a:srgbClr val="FFFFFF"/>
            </a:solidFill>
            <a:ln w="1905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499" y="12093"/>
              <a:ext cx="1537" cy="1231"/>
            </a:xfrm>
            <a:custGeom>
              <a:avLst/>
              <a:gdLst>
                <a:gd name="T0" fmla="*/ 1084 w 20000"/>
                <a:gd name="T1" fmla="*/ 9474 h 20000"/>
                <a:gd name="T2" fmla="*/ 7229 w 20000"/>
                <a:gd name="T3" fmla="*/ 7669 h 20000"/>
                <a:gd name="T4" fmla="*/ 8675 w 20000"/>
                <a:gd name="T5" fmla="*/ 12180 h 20000"/>
                <a:gd name="T6" fmla="*/ 10482 w 20000"/>
                <a:gd name="T7" fmla="*/ 17594 h 20000"/>
                <a:gd name="T8" fmla="*/ 12048 w 20000"/>
                <a:gd name="T9" fmla="*/ 16692 h 20000"/>
                <a:gd name="T10" fmla="*/ 10843 w 20000"/>
                <a:gd name="T11" fmla="*/ 11729 h 20000"/>
                <a:gd name="T12" fmla="*/ 9398 w 20000"/>
                <a:gd name="T13" fmla="*/ 6316 h 20000"/>
                <a:gd name="T14" fmla="*/ 12048 w 20000"/>
                <a:gd name="T15" fmla="*/ 4962 h 20000"/>
                <a:gd name="T16" fmla="*/ 13373 w 20000"/>
                <a:gd name="T17" fmla="*/ 10376 h 20000"/>
                <a:gd name="T18" fmla="*/ 16627 w 20000"/>
                <a:gd name="T19" fmla="*/ 14436 h 20000"/>
                <a:gd name="T20" fmla="*/ 18072 w 20000"/>
                <a:gd name="T21" fmla="*/ 19850 h 20000"/>
                <a:gd name="T22" fmla="*/ 19880 w 20000"/>
                <a:gd name="T23" fmla="*/ 19398 h 20000"/>
                <a:gd name="T24" fmla="*/ 18434 w 20000"/>
                <a:gd name="T25" fmla="*/ 14436 h 20000"/>
                <a:gd name="T26" fmla="*/ 16988 w 20000"/>
                <a:gd name="T27" fmla="*/ 9474 h 20000"/>
                <a:gd name="T28" fmla="*/ 15663 w 20000"/>
                <a:gd name="T29" fmla="*/ 4962 h 20000"/>
                <a:gd name="T30" fmla="*/ 13373 w 20000"/>
                <a:gd name="T31" fmla="*/ 0 h 20000"/>
                <a:gd name="T32" fmla="*/ 0 w 20000"/>
                <a:gd name="T33" fmla="*/ 5865 h 20000"/>
                <a:gd name="T34" fmla="*/ 1084 w 20000"/>
                <a:gd name="T35" fmla="*/ 9474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000" h="20000">
                  <a:moveTo>
                    <a:pt x="1084" y="9474"/>
                  </a:moveTo>
                  <a:lnTo>
                    <a:pt x="7229" y="7669"/>
                  </a:lnTo>
                  <a:lnTo>
                    <a:pt x="8675" y="12180"/>
                  </a:lnTo>
                  <a:lnTo>
                    <a:pt x="10482" y="17594"/>
                  </a:lnTo>
                  <a:lnTo>
                    <a:pt x="12048" y="16692"/>
                  </a:lnTo>
                  <a:lnTo>
                    <a:pt x="10843" y="11729"/>
                  </a:lnTo>
                  <a:lnTo>
                    <a:pt x="9398" y="6316"/>
                  </a:lnTo>
                  <a:lnTo>
                    <a:pt x="12048" y="4962"/>
                  </a:lnTo>
                  <a:lnTo>
                    <a:pt x="13373" y="10376"/>
                  </a:lnTo>
                  <a:lnTo>
                    <a:pt x="16627" y="14436"/>
                  </a:lnTo>
                  <a:lnTo>
                    <a:pt x="18072" y="19850"/>
                  </a:lnTo>
                  <a:lnTo>
                    <a:pt x="19880" y="19398"/>
                  </a:lnTo>
                  <a:lnTo>
                    <a:pt x="18434" y="14436"/>
                  </a:lnTo>
                  <a:lnTo>
                    <a:pt x="16988" y="9474"/>
                  </a:lnTo>
                  <a:lnTo>
                    <a:pt x="15663" y="4962"/>
                  </a:lnTo>
                  <a:lnTo>
                    <a:pt x="13373" y="0"/>
                  </a:lnTo>
                  <a:lnTo>
                    <a:pt x="0" y="5865"/>
                  </a:lnTo>
                  <a:lnTo>
                    <a:pt x="1084" y="947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2962" y="14352"/>
              <a:ext cx="1064" cy="842"/>
            </a:xfrm>
            <a:custGeom>
              <a:avLst/>
              <a:gdLst>
                <a:gd name="T0" fmla="*/ 2609 w 20000"/>
                <a:gd name="T1" fmla="*/ 19780 h 20000"/>
                <a:gd name="T2" fmla="*/ 19826 w 20000"/>
                <a:gd name="T3" fmla="*/ 3956 h 20000"/>
                <a:gd name="T4" fmla="*/ 17217 w 20000"/>
                <a:gd name="T5" fmla="*/ 0 h 20000"/>
                <a:gd name="T6" fmla="*/ 0 w 20000"/>
                <a:gd name="T7" fmla="*/ 15824 h 20000"/>
                <a:gd name="T8" fmla="*/ 2609 w 20000"/>
                <a:gd name="T9" fmla="*/ 19780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000" h="20000">
                  <a:moveTo>
                    <a:pt x="2609" y="19780"/>
                  </a:moveTo>
                  <a:lnTo>
                    <a:pt x="19826" y="3956"/>
                  </a:lnTo>
                  <a:lnTo>
                    <a:pt x="17217" y="0"/>
                  </a:lnTo>
                  <a:lnTo>
                    <a:pt x="0" y="15824"/>
                  </a:lnTo>
                  <a:lnTo>
                    <a:pt x="2609" y="1978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4072" y="15889"/>
              <a:ext cx="1370" cy="1370"/>
              <a:chOff x="0" y="0"/>
              <a:chExt cx="20000" cy="20000"/>
            </a:xfrm>
          </p:grpSpPr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>
                  <a:gd name="T0" fmla="*/ 17162 w 20000"/>
                  <a:gd name="T1" fmla="*/ 0 h 20000"/>
                  <a:gd name="T2" fmla="*/ 8919 w 20000"/>
                  <a:gd name="T3" fmla="*/ 4459 h 20000"/>
                  <a:gd name="T4" fmla="*/ 0 w 20000"/>
                  <a:gd name="T5" fmla="*/ 7297 h 20000"/>
                  <a:gd name="T6" fmla="*/ 3243 w 20000"/>
                  <a:gd name="T7" fmla="*/ 9730 h 20000"/>
                  <a:gd name="T8" fmla="*/ 7703 w 20000"/>
                  <a:gd name="T9" fmla="*/ 8108 h 20000"/>
                  <a:gd name="T10" fmla="*/ 11351 w 20000"/>
                  <a:gd name="T11" fmla="*/ 10541 h 20000"/>
                  <a:gd name="T12" fmla="*/ 16216 w 20000"/>
                  <a:gd name="T13" fmla="*/ 12973 h 20000"/>
                  <a:gd name="T14" fmla="*/ 16216 w 20000"/>
                  <a:gd name="T15" fmla="*/ 17838 h 20000"/>
                  <a:gd name="T16" fmla="*/ 19459 w 20000"/>
                  <a:gd name="T17" fmla="*/ 19865 h 20000"/>
                  <a:gd name="T18" fmla="*/ 19459 w 20000"/>
                  <a:gd name="T19" fmla="*/ 10946 h 20000"/>
                  <a:gd name="T20" fmla="*/ 19865 w 20000"/>
                  <a:gd name="T21" fmla="*/ 2027 h 20000"/>
                  <a:gd name="T22" fmla="*/ 17162 w 20000"/>
                  <a:gd name="T23" fmla="*/ 0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000" h="20000">
                    <a:moveTo>
                      <a:pt x="17162" y="0"/>
                    </a:moveTo>
                    <a:lnTo>
                      <a:pt x="8919" y="4459"/>
                    </a:lnTo>
                    <a:lnTo>
                      <a:pt x="0" y="7297"/>
                    </a:lnTo>
                    <a:lnTo>
                      <a:pt x="3243" y="9730"/>
                    </a:lnTo>
                    <a:lnTo>
                      <a:pt x="7703" y="8108"/>
                    </a:lnTo>
                    <a:lnTo>
                      <a:pt x="11351" y="10541"/>
                    </a:lnTo>
                    <a:lnTo>
                      <a:pt x="16216" y="12973"/>
                    </a:lnTo>
                    <a:lnTo>
                      <a:pt x="16216" y="17838"/>
                    </a:lnTo>
                    <a:lnTo>
                      <a:pt x="19459" y="19865"/>
                    </a:lnTo>
                    <a:lnTo>
                      <a:pt x="19459" y="10946"/>
                    </a:lnTo>
                    <a:lnTo>
                      <a:pt x="19865" y="2027"/>
                    </a:lnTo>
                    <a:lnTo>
                      <a:pt x="1716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11489" y="3650"/>
                <a:ext cx="6219" cy="6481"/>
              </a:xfrm>
              <a:custGeom>
                <a:avLst/>
                <a:gdLst>
                  <a:gd name="T0" fmla="*/ 18261 w 20000"/>
                  <a:gd name="T1" fmla="*/ 19583 h 20000"/>
                  <a:gd name="T2" fmla="*/ 9130 w 20000"/>
                  <a:gd name="T3" fmla="*/ 15833 h 20000"/>
                  <a:gd name="T4" fmla="*/ 0 w 20000"/>
                  <a:gd name="T5" fmla="*/ 10833 h 20000"/>
                  <a:gd name="T6" fmla="*/ 19565 w 20000"/>
                  <a:gd name="T7" fmla="*/ 0 h 20000"/>
                  <a:gd name="T8" fmla="*/ 18261 w 20000"/>
                  <a:gd name="T9" fmla="*/ 19583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000" h="20000">
                    <a:moveTo>
                      <a:pt x="18261" y="19583"/>
                    </a:moveTo>
                    <a:lnTo>
                      <a:pt x="9130" y="15833"/>
                    </a:lnTo>
                    <a:lnTo>
                      <a:pt x="0" y="10833"/>
                    </a:lnTo>
                    <a:lnTo>
                      <a:pt x="19565" y="0"/>
                    </a:lnTo>
                    <a:lnTo>
                      <a:pt x="18261" y="1958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052" y="17000"/>
              <a:ext cx="1277" cy="1259"/>
            </a:xfrm>
            <a:custGeom>
              <a:avLst/>
              <a:gdLst>
                <a:gd name="T0" fmla="*/ 3913 w 20000"/>
                <a:gd name="T1" fmla="*/ 3529 h 20000"/>
                <a:gd name="T2" fmla="*/ 7681 w 20000"/>
                <a:gd name="T3" fmla="*/ 5735 h 20000"/>
                <a:gd name="T4" fmla="*/ 3913 w 20000"/>
                <a:gd name="T5" fmla="*/ 19412 h 20000"/>
                <a:gd name="T6" fmla="*/ 7681 w 20000"/>
                <a:gd name="T7" fmla="*/ 19853 h 20000"/>
                <a:gd name="T8" fmla="*/ 12029 w 20000"/>
                <a:gd name="T9" fmla="*/ 6176 h 20000"/>
                <a:gd name="T10" fmla="*/ 16377 w 20000"/>
                <a:gd name="T11" fmla="*/ 7500 h 20000"/>
                <a:gd name="T12" fmla="*/ 19420 w 20000"/>
                <a:gd name="T13" fmla="*/ 8382 h 20000"/>
                <a:gd name="T14" fmla="*/ 19855 w 20000"/>
                <a:gd name="T15" fmla="*/ 5735 h 20000"/>
                <a:gd name="T16" fmla="*/ 15942 w 20000"/>
                <a:gd name="T17" fmla="*/ 3529 h 20000"/>
                <a:gd name="T18" fmla="*/ 10435 w 20000"/>
                <a:gd name="T19" fmla="*/ 2647 h 20000"/>
                <a:gd name="T20" fmla="*/ 5652 w 20000"/>
                <a:gd name="T21" fmla="*/ 1765 h 20000"/>
                <a:gd name="T22" fmla="*/ 870 w 20000"/>
                <a:gd name="T23" fmla="*/ 0 h 20000"/>
                <a:gd name="T24" fmla="*/ 0 w 20000"/>
                <a:gd name="T25" fmla="*/ 2647 h 20000"/>
                <a:gd name="T26" fmla="*/ 3913 w 20000"/>
                <a:gd name="T27" fmla="*/ 3529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000" h="20000">
                  <a:moveTo>
                    <a:pt x="3913" y="3529"/>
                  </a:moveTo>
                  <a:lnTo>
                    <a:pt x="7681" y="5735"/>
                  </a:lnTo>
                  <a:lnTo>
                    <a:pt x="3913" y="19412"/>
                  </a:lnTo>
                  <a:lnTo>
                    <a:pt x="7681" y="19853"/>
                  </a:lnTo>
                  <a:lnTo>
                    <a:pt x="12029" y="6176"/>
                  </a:lnTo>
                  <a:lnTo>
                    <a:pt x="16377" y="7500"/>
                  </a:lnTo>
                  <a:lnTo>
                    <a:pt x="19420" y="8382"/>
                  </a:lnTo>
                  <a:lnTo>
                    <a:pt x="19855" y="5735"/>
                  </a:lnTo>
                  <a:lnTo>
                    <a:pt x="15942" y="3529"/>
                  </a:lnTo>
                  <a:lnTo>
                    <a:pt x="10435" y="2647"/>
                  </a:lnTo>
                  <a:lnTo>
                    <a:pt x="5652" y="1765"/>
                  </a:lnTo>
                  <a:lnTo>
                    <a:pt x="870" y="0"/>
                  </a:lnTo>
                  <a:lnTo>
                    <a:pt x="0" y="2647"/>
                  </a:lnTo>
                  <a:lnTo>
                    <a:pt x="3913" y="35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1652" y="17083"/>
              <a:ext cx="1370" cy="1398"/>
            </a:xfrm>
            <a:custGeom>
              <a:avLst/>
              <a:gdLst>
                <a:gd name="T0" fmla="*/ 6892 w 20000"/>
                <a:gd name="T1" fmla="*/ 12715 h 20000"/>
                <a:gd name="T2" fmla="*/ 16622 w 20000"/>
                <a:gd name="T3" fmla="*/ 9139 h 20000"/>
                <a:gd name="T4" fmla="*/ 19189 w 20000"/>
                <a:gd name="T5" fmla="*/ 7152 h 20000"/>
                <a:gd name="T6" fmla="*/ 19865 w 20000"/>
                <a:gd name="T7" fmla="*/ 5563 h 20000"/>
                <a:gd name="T8" fmla="*/ 19865 w 20000"/>
                <a:gd name="T9" fmla="*/ 3576 h 20000"/>
                <a:gd name="T10" fmla="*/ 19865 w 20000"/>
                <a:gd name="T11" fmla="*/ 2384 h 20000"/>
                <a:gd name="T12" fmla="*/ 19189 w 20000"/>
                <a:gd name="T13" fmla="*/ 795 h 20000"/>
                <a:gd name="T14" fmla="*/ 16622 w 20000"/>
                <a:gd name="T15" fmla="*/ 0 h 20000"/>
                <a:gd name="T16" fmla="*/ 15811 w 20000"/>
                <a:gd name="T17" fmla="*/ 0 h 20000"/>
                <a:gd name="T18" fmla="*/ 12568 w 20000"/>
                <a:gd name="T19" fmla="*/ 397 h 20000"/>
                <a:gd name="T20" fmla="*/ 0 w 20000"/>
                <a:gd name="T21" fmla="*/ 5166 h 20000"/>
                <a:gd name="T22" fmla="*/ 5676 w 20000"/>
                <a:gd name="T23" fmla="*/ 19868 h 20000"/>
                <a:gd name="T24" fmla="*/ 9324 w 20000"/>
                <a:gd name="T25" fmla="*/ 19470 h 20000"/>
                <a:gd name="T26" fmla="*/ 5676 w 20000"/>
                <a:gd name="T27" fmla="*/ 7152 h 20000"/>
                <a:gd name="T28" fmla="*/ 12568 w 20000"/>
                <a:gd name="T29" fmla="*/ 3179 h 20000"/>
                <a:gd name="T30" fmla="*/ 13784 w 20000"/>
                <a:gd name="T31" fmla="*/ 2781 h 20000"/>
                <a:gd name="T32" fmla="*/ 15811 w 20000"/>
                <a:gd name="T33" fmla="*/ 3179 h 20000"/>
                <a:gd name="T34" fmla="*/ 16216 w 20000"/>
                <a:gd name="T35" fmla="*/ 5563 h 20000"/>
                <a:gd name="T36" fmla="*/ 15811 w 20000"/>
                <a:gd name="T37" fmla="*/ 6755 h 20000"/>
                <a:gd name="T38" fmla="*/ 13784 w 20000"/>
                <a:gd name="T39" fmla="*/ 7152 h 20000"/>
                <a:gd name="T40" fmla="*/ 6486 w 20000"/>
                <a:gd name="T41" fmla="*/ 9934 h 20000"/>
                <a:gd name="T42" fmla="*/ 6892 w 20000"/>
                <a:gd name="T43" fmla="*/ 12715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000" h="20000">
                  <a:moveTo>
                    <a:pt x="6892" y="12715"/>
                  </a:moveTo>
                  <a:lnTo>
                    <a:pt x="16622" y="9139"/>
                  </a:lnTo>
                  <a:lnTo>
                    <a:pt x="19189" y="7152"/>
                  </a:lnTo>
                  <a:lnTo>
                    <a:pt x="19865" y="5563"/>
                  </a:lnTo>
                  <a:lnTo>
                    <a:pt x="19865" y="3576"/>
                  </a:lnTo>
                  <a:lnTo>
                    <a:pt x="19865" y="2384"/>
                  </a:lnTo>
                  <a:lnTo>
                    <a:pt x="19189" y="795"/>
                  </a:lnTo>
                  <a:lnTo>
                    <a:pt x="16622" y="0"/>
                  </a:lnTo>
                  <a:lnTo>
                    <a:pt x="15811" y="0"/>
                  </a:lnTo>
                  <a:lnTo>
                    <a:pt x="12568" y="397"/>
                  </a:lnTo>
                  <a:lnTo>
                    <a:pt x="0" y="5166"/>
                  </a:lnTo>
                  <a:lnTo>
                    <a:pt x="5676" y="19868"/>
                  </a:lnTo>
                  <a:lnTo>
                    <a:pt x="9324" y="19470"/>
                  </a:lnTo>
                  <a:lnTo>
                    <a:pt x="5676" y="7152"/>
                  </a:lnTo>
                  <a:lnTo>
                    <a:pt x="12568" y="3179"/>
                  </a:lnTo>
                  <a:lnTo>
                    <a:pt x="13784" y="2781"/>
                  </a:lnTo>
                  <a:lnTo>
                    <a:pt x="15811" y="3179"/>
                  </a:lnTo>
                  <a:lnTo>
                    <a:pt x="16216" y="5563"/>
                  </a:lnTo>
                  <a:lnTo>
                    <a:pt x="15811" y="6755"/>
                  </a:lnTo>
                  <a:lnTo>
                    <a:pt x="13784" y="7152"/>
                  </a:lnTo>
                  <a:lnTo>
                    <a:pt x="6486" y="9934"/>
                  </a:lnTo>
                  <a:lnTo>
                    <a:pt x="6892" y="1271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3845" y="16278"/>
              <a:ext cx="1444" cy="1370"/>
            </a:xfrm>
            <a:custGeom>
              <a:avLst/>
              <a:gdLst>
                <a:gd name="T0" fmla="*/ 0 w 20000"/>
                <a:gd name="T1" fmla="*/ 2027 h 20000"/>
                <a:gd name="T2" fmla="*/ 769 w 20000"/>
                <a:gd name="T3" fmla="*/ 11757 h 20000"/>
                <a:gd name="T4" fmla="*/ 1923 w 20000"/>
                <a:gd name="T5" fmla="*/ 19865 h 20000"/>
                <a:gd name="T6" fmla="*/ 5769 w 20000"/>
                <a:gd name="T7" fmla="*/ 17838 h 20000"/>
                <a:gd name="T8" fmla="*/ 5385 w 20000"/>
                <a:gd name="T9" fmla="*/ 12973 h 20000"/>
                <a:gd name="T10" fmla="*/ 8718 w 20000"/>
                <a:gd name="T11" fmla="*/ 10135 h 20000"/>
                <a:gd name="T12" fmla="*/ 12564 w 20000"/>
                <a:gd name="T13" fmla="*/ 7297 h 20000"/>
                <a:gd name="T14" fmla="*/ 17308 w 20000"/>
                <a:gd name="T15" fmla="*/ 9324 h 20000"/>
                <a:gd name="T16" fmla="*/ 19872 w 20000"/>
                <a:gd name="T17" fmla="*/ 6892 h 20000"/>
                <a:gd name="T18" fmla="*/ 11154 w 20000"/>
                <a:gd name="T19" fmla="*/ 2838 h 20000"/>
                <a:gd name="T20" fmla="*/ 3077 w 20000"/>
                <a:gd name="T21" fmla="*/ 0 h 20000"/>
                <a:gd name="T22" fmla="*/ 0 w 20000"/>
                <a:gd name="T23" fmla="*/ 2027 h 20000"/>
                <a:gd name="T24" fmla="*/ 9615 w 20000"/>
                <a:gd name="T25" fmla="*/ 6892 h 20000"/>
                <a:gd name="T26" fmla="*/ 7308 w 20000"/>
                <a:gd name="T27" fmla="*/ 8514 h 20000"/>
                <a:gd name="T28" fmla="*/ 5385 w 20000"/>
                <a:gd name="T29" fmla="*/ 10135 h 20000"/>
                <a:gd name="T30" fmla="*/ 3077 w 20000"/>
                <a:gd name="T31" fmla="*/ 3243 h 20000"/>
                <a:gd name="T32" fmla="*/ 9615 w 20000"/>
                <a:gd name="T33" fmla="*/ 6892 h 20000"/>
                <a:gd name="T34" fmla="*/ 0 w 20000"/>
                <a:gd name="T35" fmla="*/ 2027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000" h="20000">
                  <a:moveTo>
                    <a:pt x="0" y="2027"/>
                  </a:moveTo>
                  <a:lnTo>
                    <a:pt x="769" y="11757"/>
                  </a:lnTo>
                  <a:lnTo>
                    <a:pt x="1923" y="19865"/>
                  </a:lnTo>
                  <a:lnTo>
                    <a:pt x="5769" y="17838"/>
                  </a:lnTo>
                  <a:lnTo>
                    <a:pt x="5385" y="12973"/>
                  </a:lnTo>
                  <a:lnTo>
                    <a:pt x="8718" y="10135"/>
                  </a:lnTo>
                  <a:lnTo>
                    <a:pt x="12564" y="7297"/>
                  </a:lnTo>
                  <a:lnTo>
                    <a:pt x="17308" y="9324"/>
                  </a:lnTo>
                  <a:lnTo>
                    <a:pt x="19872" y="6892"/>
                  </a:lnTo>
                  <a:lnTo>
                    <a:pt x="11154" y="2838"/>
                  </a:lnTo>
                  <a:lnTo>
                    <a:pt x="3077" y="0"/>
                  </a:lnTo>
                  <a:lnTo>
                    <a:pt x="0" y="2027"/>
                  </a:lnTo>
                  <a:lnTo>
                    <a:pt x="9615" y="6892"/>
                  </a:lnTo>
                  <a:lnTo>
                    <a:pt x="7308" y="8514"/>
                  </a:lnTo>
                  <a:lnTo>
                    <a:pt x="5385" y="10135"/>
                  </a:lnTo>
                  <a:lnTo>
                    <a:pt x="3077" y="3243"/>
                  </a:lnTo>
                  <a:lnTo>
                    <a:pt x="9615" y="6892"/>
                  </a:lnTo>
                  <a:lnTo>
                    <a:pt x="0" y="202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4984" y="14620"/>
              <a:ext cx="1758" cy="1732"/>
            </a:xfrm>
            <a:custGeom>
              <a:avLst/>
              <a:gdLst>
                <a:gd name="T0" fmla="*/ 9158 w 20000"/>
                <a:gd name="T1" fmla="*/ 19893 h 20000"/>
                <a:gd name="T2" fmla="*/ 12000 w 20000"/>
                <a:gd name="T3" fmla="*/ 17968 h 20000"/>
                <a:gd name="T4" fmla="*/ 3474 w 20000"/>
                <a:gd name="T5" fmla="*/ 10909 h 20000"/>
                <a:gd name="T6" fmla="*/ 17053 w 20000"/>
                <a:gd name="T7" fmla="*/ 11551 h 20000"/>
                <a:gd name="T8" fmla="*/ 19895 w 20000"/>
                <a:gd name="T9" fmla="*/ 7380 h 20000"/>
                <a:gd name="T10" fmla="*/ 9789 w 20000"/>
                <a:gd name="T11" fmla="*/ 0 h 20000"/>
                <a:gd name="T12" fmla="*/ 7579 w 20000"/>
                <a:gd name="T13" fmla="*/ 2246 h 20000"/>
                <a:gd name="T14" fmla="*/ 15789 w 20000"/>
                <a:gd name="T15" fmla="*/ 8663 h 20000"/>
                <a:gd name="T16" fmla="*/ 2842 w 20000"/>
                <a:gd name="T17" fmla="*/ 8021 h 20000"/>
                <a:gd name="T18" fmla="*/ 0 w 20000"/>
                <a:gd name="T19" fmla="*/ 11551 h 20000"/>
                <a:gd name="T20" fmla="*/ 9158 w 20000"/>
                <a:gd name="T21" fmla="*/ 19893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00" h="20000">
                  <a:moveTo>
                    <a:pt x="9158" y="19893"/>
                  </a:moveTo>
                  <a:lnTo>
                    <a:pt x="12000" y="17968"/>
                  </a:lnTo>
                  <a:lnTo>
                    <a:pt x="3474" y="10909"/>
                  </a:lnTo>
                  <a:lnTo>
                    <a:pt x="17053" y="11551"/>
                  </a:lnTo>
                  <a:lnTo>
                    <a:pt x="19895" y="7380"/>
                  </a:lnTo>
                  <a:lnTo>
                    <a:pt x="9789" y="0"/>
                  </a:lnTo>
                  <a:lnTo>
                    <a:pt x="7579" y="2246"/>
                  </a:lnTo>
                  <a:lnTo>
                    <a:pt x="15789" y="8663"/>
                  </a:lnTo>
                  <a:lnTo>
                    <a:pt x="2842" y="8021"/>
                  </a:lnTo>
                  <a:lnTo>
                    <a:pt x="0" y="11551"/>
                  </a:lnTo>
                  <a:lnTo>
                    <a:pt x="9158" y="1989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6307" y="13787"/>
              <a:ext cx="1120" cy="759"/>
            </a:xfrm>
            <a:custGeom>
              <a:avLst/>
              <a:gdLst>
                <a:gd name="T0" fmla="*/ 19835 w 20000"/>
                <a:gd name="T1" fmla="*/ 14634 h 20000"/>
                <a:gd name="T2" fmla="*/ 2975 w 20000"/>
                <a:gd name="T3" fmla="*/ 0 h 20000"/>
                <a:gd name="T4" fmla="*/ 0 w 20000"/>
                <a:gd name="T5" fmla="*/ 5122 h 20000"/>
                <a:gd name="T6" fmla="*/ 17355 w 20000"/>
                <a:gd name="T7" fmla="*/ 19756 h 20000"/>
                <a:gd name="T8" fmla="*/ 19835 w 20000"/>
                <a:gd name="T9" fmla="*/ 14634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000" h="20000">
                  <a:moveTo>
                    <a:pt x="19835" y="14634"/>
                  </a:moveTo>
                  <a:lnTo>
                    <a:pt x="2975" y="0"/>
                  </a:lnTo>
                  <a:lnTo>
                    <a:pt x="0" y="5122"/>
                  </a:lnTo>
                  <a:lnTo>
                    <a:pt x="17355" y="19756"/>
                  </a:lnTo>
                  <a:lnTo>
                    <a:pt x="19835" y="146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6974" y="12148"/>
              <a:ext cx="1305" cy="1426"/>
            </a:xfrm>
            <a:custGeom>
              <a:avLst/>
              <a:gdLst>
                <a:gd name="T0" fmla="*/ 7518 w 20000"/>
                <a:gd name="T1" fmla="*/ 12468 h 20000"/>
                <a:gd name="T2" fmla="*/ 6383 w 20000"/>
                <a:gd name="T3" fmla="*/ 13636 h 20000"/>
                <a:gd name="T4" fmla="*/ 3830 w 20000"/>
                <a:gd name="T5" fmla="*/ 13636 h 20000"/>
                <a:gd name="T6" fmla="*/ 3404 w 20000"/>
                <a:gd name="T7" fmla="*/ 12857 h 20000"/>
                <a:gd name="T8" fmla="*/ 3404 w 20000"/>
                <a:gd name="T9" fmla="*/ 10909 h 20000"/>
                <a:gd name="T10" fmla="*/ 3404 w 20000"/>
                <a:gd name="T11" fmla="*/ 8182 h 20000"/>
                <a:gd name="T12" fmla="*/ 5957 w 20000"/>
                <a:gd name="T13" fmla="*/ 5455 h 20000"/>
                <a:gd name="T14" fmla="*/ 6809 w 20000"/>
                <a:gd name="T15" fmla="*/ 4286 h 20000"/>
                <a:gd name="T16" fmla="*/ 7518 w 20000"/>
                <a:gd name="T17" fmla="*/ 3117 h 20000"/>
                <a:gd name="T18" fmla="*/ 7518 w 20000"/>
                <a:gd name="T19" fmla="*/ 0 h 20000"/>
                <a:gd name="T20" fmla="*/ 6809 w 20000"/>
                <a:gd name="T21" fmla="*/ 0 h 20000"/>
                <a:gd name="T22" fmla="*/ 4255 w 20000"/>
                <a:gd name="T23" fmla="*/ 779 h 20000"/>
                <a:gd name="T24" fmla="*/ 3404 w 20000"/>
                <a:gd name="T25" fmla="*/ 2727 h 20000"/>
                <a:gd name="T26" fmla="*/ 1277 w 20000"/>
                <a:gd name="T27" fmla="*/ 5065 h 20000"/>
                <a:gd name="T28" fmla="*/ 426 w 20000"/>
                <a:gd name="T29" fmla="*/ 7792 h 20000"/>
                <a:gd name="T30" fmla="*/ 0 w 20000"/>
                <a:gd name="T31" fmla="*/ 10909 h 20000"/>
                <a:gd name="T32" fmla="*/ 0 w 20000"/>
                <a:gd name="T33" fmla="*/ 13636 h 20000"/>
                <a:gd name="T34" fmla="*/ 851 w 20000"/>
                <a:gd name="T35" fmla="*/ 15974 h 20000"/>
                <a:gd name="T36" fmla="*/ 3404 w 20000"/>
                <a:gd name="T37" fmla="*/ 17143 h 20000"/>
                <a:gd name="T38" fmla="*/ 6383 w 20000"/>
                <a:gd name="T39" fmla="*/ 17532 h 20000"/>
                <a:gd name="T40" fmla="*/ 7518 w 20000"/>
                <a:gd name="T41" fmla="*/ 17143 h 20000"/>
                <a:gd name="T42" fmla="*/ 10213 w 20000"/>
                <a:gd name="T43" fmla="*/ 13247 h 20000"/>
                <a:gd name="T44" fmla="*/ 11348 w 20000"/>
                <a:gd name="T45" fmla="*/ 9740 h 20000"/>
                <a:gd name="T46" fmla="*/ 12766 w 20000"/>
                <a:gd name="T47" fmla="*/ 7013 h 20000"/>
                <a:gd name="T48" fmla="*/ 13475 w 20000"/>
                <a:gd name="T49" fmla="*/ 5455 h 20000"/>
                <a:gd name="T50" fmla="*/ 13901 w 20000"/>
                <a:gd name="T51" fmla="*/ 4675 h 20000"/>
                <a:gd name="T52" fmla="*/ 16454 w 20000"/>
                <a:gd name="T53" fmla="*/ 5065 h 20000"/>
                <a:gd name="T54" fmla="*/ 17021 w 20000"/>
                <a:gd name="T55" fmla="*/ 6623 h 20000"/>
                <a:gd name="T56" fmla="*/ 17021 w 20000"/>
                <a:gd name="T57" fmla="*/ 8571 h 20000"/>
                <a:gd name="T58" fmla="*/ 16454 w 20000"/>
                <a:gd name="T59" fmla="*/ 10909 h 20000"/>
                <a:gd name="T60" fmla="*/ 13901 w 20000"/>
                <a:gd name="T61" fmla="*/ 13247 h 20000"/>
                <a:gd name="T62" fmla="*/ 13475 w 20000"/>
                <a:gd name="T63" fmla="*/ 15195 h 20000"/>
                <a:gd name="T64" fmla="*/ 12340 w 20000"/>
                <a:gd name="T65" fmla="*/ 15974 h 20000"/>
                <a:gd name="T66" fmla="*/ 10213 w 20000"/>
                <a:gd name="T67" fmla="*/ 19481 h 20000"/>
                <a:gd name="T68" fmla="*/ 12340 w 20000"/>
                <a:gd name="T69" fmla="*/ 19870 h 20000"/>
                <a:gd name="T70" fmla="*/ 13901 w 20000"/>
                <a:gd name="T71" fmla="*/ 18701 h 20000"/>
                <a:gd name="T72" fmla="*/ 17021 w 20000"/>
                <a:gd name="T73" fmla="*/ 17143 h 20000"/>
                <a:gd name="T74" fmla="*/ 17730 w 20000"/>
                <a:gd name="T75" fmla="*/ 14416 h 20000"/>
                <a:gd name="T76" fmla="*/ 19433 w 20000"/>
                <a:gd name="T77" fmla="*/ 11688 h 20000"/>
                <a:gd name="T78" fmla="*/ 19858 w 20000"/>
                <a:gd name="T79" fmla="*/ 7792 h 20000"/>
                <a:gd name="T80" fmla="*/ 19858 w 20000"/>
                <a:gd name="T81" fmla="*/ 6623 h 20000"/>
                <a:gd name="T82" fmla="*/ 19858 w 20000"/>
                <a:gd name="T83" fmla="*/ 3117 h 20000"/>
                <a:gd name="T84" fmla="*/ 19149 w 20000"/>
                <a:gd name="T85" fmla="*/ 1948 h 20000"/>
                <a:gd name="T86" fmla="*/ 17021 w 20000"/>
                <a:gd name="T87" fmla="*/ 779 h 20000"/>
                <a:gd name="T88" fmla="*/ 13475 w 20000"/>
                <a:gd name="T89" fmla="*/ 1558 h 20000"/>
                <a:gd name="T90" fmla="*/ 11348 w 20000"/>
                <a:gd name="T91" fmla="*/ 2727 h 20000"/>
                <a:gd name="T92" fmla="*/ 10213 w 20000"/>
                <a:gd name="T93" fmla="*/ 5455 h 20000"/>
                <a:gd name="T94" fmla="*/ 8085 w 20000"/>
                <a:gd name="T95" fmla="*/ 9351 h 20000"/>
                <a:gd name="T96" fmla="*/ 7518 w 20000"/>
                <a:gd name="T97" fmla="*/ 12468 h 20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0000" h="20000">
                  <a:moveTo>
                    <a:pt x="7518" y="12468"/>
                  </a:moveTo>
                  <a:lnTo>
                    <a:pt x="6383" y="13636"/>
                  </a:lnTo>
                  <a:lnTo>
                    <a:pt x="3830" y="13636"/>
                  </a:lnTo>
                  <a:lnTo>
                    <a:pt x="3404" y="12857"/>
                  </a:lnTo>
                  <a:lnTo>
                    <a:pt x="3404" y="10909"/>
                  </a:lnTo>
                  <a:lnTo>
                    <a:pt x="3404" y="8182"/>
                  </a:lnTo>
                  <a:lnTo>
                    <a:pt x="5957" y="5455"/>
                  </a:lnTo>
                  <a:lnTo>
                    <a:pt x="6809" y="4286"/>
                  </a:lnTo>
                  <a:lnTo>
                    <a:pt x="7518" y="3117"/>
                  </a:lnTo>
                  <a:lnTo>
                    <a:pt x="7518" y="0"/>
                  </a:lnTo>
                  <a:lnTo>
                    <a:pt x="6809" y="0"/>
                  </a:lnTo>
                  <a:lnTo>
                    <a:pt x="4255" y="779"/>
                  </a:lnTo>
                  <a:lnTo>
                    <a:pt x="3404" y="2727"/>
                  </a:lnTo>
                  <a:lnTo>
                    <a:pt x="1277" y="5065"/>
                  </a:lnTo>
                  <a:lnTo>
                    <a:pt x="426" y="7792"/>
                  </a:lnTo>
                  <a:lnTo>
                    <a:pt x="0" y="10909"/>
                  </a:lnTo>
                  <a:lnTo>
                    <a:pt x="0" y="13636"/>
                  </a:lnTo>
                  <a:lnTo>
                    <a:pt x="851" y="15974"/>
                  </a:lnTo>
                  <a:lnTo>
                    <a:pt x="3404" y="17143"/>
                  </a:lnTo>
                  <a:lnTo>
                    <a:pt x="6383" y="17532"/>
                  </a:lnTo>
                  <a:lnTo>
                    <a:pt x="7518" y="17143"/>
                  </a:lnTo>
                  <a:lnTo>
                    <a:pt x="10213" y="13247"/>
                  </a:lnTo>
                  <a:lnTo>
                    <a:pt x="11348" y="9740"/>
                  </a:lnTo>
                  <a:lnTo>
                    <a:pt x="12766" y="7013"/>
                  </a:lnTo>
                  <a:lnTo>
                    <a:pt x="13475" y="5455"/>
                  </a:lnTo>
                  <a:lnTo>
                    <a:pt x="13901" y="4675"/>
                  </a:lnTo>
                  <a:lnTo>
                    <a:pt x="16454" y="5065"/>
                  </a:lnTo>
                  <a:lnTo>
                    <a:pt x="17021" y="6623"/>
                  </a:lnTo>
                  <a:lnTo>
                    <a:pt x="17021" y="8571"/>
                  </a:lnTo>
                  <a:lnTo>
                    <a:pt x="16454" y="10909"/>
                  </a:lnTo>
                  <a:lnTo>
                    <a:pt x="13901" y="13247"/>
                  </a:lnTo>
                  <a:lnTo>
                    <a:pt x="13475" y="15195"/>
                  </a:lnTo>
                  <a:lnTo>
                    <a:pt x="12340" y="15974"/>
                  </a:lnTo>
                  <a:lnTo>
                    <a:pt x="10213" y="19481"/>
                  </a:lnTo>
                  <a:lnTo>
                    <a:pt x="12340" y="19870"/>
                  </a:lnTo>
                  <a:lnTo>
                    <a:pt x="13901" y="18701"/>
                  </a:lnTo>
                  <a:lnTo>
                    <a:pt x="17021" y="17143"/>
                  </a:lnTo>
                  <a:lnTo>
                    <a:pt x="17730" y="14416"/>
                  </a:lnTo>
                  <a:lnTo>
                    <a:pt x="19433" y="11688"/>
                  </a:lnTo>
                  <a:lnTo>
                    <a:pt x="19858" y="7792"/>
                  </a:lnTo>
                  <a:lnTo>
                    <a:pt x="19858" y="6623"/>
                  </a:lnTo>
                  <a:lnTo>
                    <a:pt x="19858" y="3117"/>
                  </a:lnTo>
                  <a:lnTo>
                    <a:pt x="19149" y="1948"/>
                  </a:lnTo>
                  <a:lnTo>
                    <a:pt x="17021" y="779"/>
                  </a:lnTo>
                  <a:lnTo>
                    <a:pt x="13475" y="1558"/>
                  </a:lnTo>
                  <a:lnTo>
                    <a:pt x="11348" y="2727"/>
                  </a:lnTo>
                  <a:lnTo>
                    <a:pt x="10213" y="5455"/>
                  </a:lnTo>
                  <a:lnTo>
                    <a:pt x="8085" y="9351"/>
                  </a:lnTo>
                  <a:lnTo>
                    <a:pt x="7518" y="1246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870156" y="1627525"/>
            <a:ext cx="7359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Zonal Effort for Agricultural Transformation – Bahr El Ghazal Effort for Agricultural </a:t>
            </a:r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b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ZEAT-BEAD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28452" y="2133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With funding by the European Union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2000" y="2667000"/>
            <a:ext cx="7590504" cy="1938992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Quarterly Report: 2016 Quarter 1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ZEAT – BEAD Project “Sustainable Agricultural Development through Strengthening Extension, Inputs Supply and Services” (EISS)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371600" y="4800600"/>
            <a:ext cx="701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QRM, 26–28 April 2016, Grand Hotel,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Aweil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7" name="Picture 5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5378244"/>
            <a:ext cx="5270500" cy="1463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435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during Quarter 1 of 2016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7132" y="1371600"/>
            <a:ext cx="702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8 activities </a:t>
            </a:r>
            <a:r>
              <a:rPr lang="en-GB" sz="2800" b="1" dirty="0"/>
              <a:t>were implemented</a:t>
            </a:r>
            <a:r>
              <a:rPr lang="en-GB" sz="2800" dirty="0"/>
              <a:t> </a:t>
            </a:r>
            <a:r>
              <a:rPr lang="en-GB" sz="2800" dirty="0" smtClean="0"/>
              <a:t>including: </a:t>
            </a:r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457605"/>
              </p:ext>
            </p:extLst>
          </p:nvPr>
        </p:nvGraphicFramePr>
        <p:xfrm>
          <a:off x="852948" y="2133600"/>
          <a:ext cx="7391400" cy="3845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1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Harmonized curricula for non-government extension workers and animal health service providers are defined, appropriate training expertise is identified and trained, and an extension standardization system is established in the four states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1.2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Develop harmonized curricula for the training of government and non-government extension practitioners and animal health care service 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TORs and recruit consultant to facilitate adapting of CTC &amp; MLLTC curricula for community based extension training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  <a:effectLst/>
                        </a:rPr>
                        <a:t>TORs developed and advertised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Selection in progress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73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</a:t>
            </a: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completed</a:t>
            </a:r>
            <a:r>
              <a:rPr lang="en-US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during Quarter 1 of 2016</a:t>
            </a:r>
            <a:r>
              <a:rPr lang="en-ZA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i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745828"/>
              </p:ext>
            </p:extLst>
          </p:nvPr>
        </p:nvGraphicFramePr>
        <p:xfrm>
          <a:off x="852948" y="1549400"/>
          <a:ext cx="7391400" cy="439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2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Understanding of the NALEP of both government extension staff and non-government extension operators is enhanced and state-level extension support plans are developed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2.1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Inform stakeholders of the NALEP and disseminate it among them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Seek formal approval for NALEP dissemination from MLFI &amp; MAFCRD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collaboration with MLFI &amp; MAFCRD develop 2-page NALEP brochures, banners and 15-page NALEP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Request submitted by FAO on 28/1/016 and approval granted by Minister of Agriculture on 14/4/2016</a:t>
                      </a:r>
                      <a:endParaRPr lang="en-US" sz="1800" b="1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US" dirty="0" smtClean="0"/>
                        <a:t>In progress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5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</a:t>
            </a:r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completed</a:t>
            </a:r>
            <a:r>
              <a:rPr lang="en-US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during Quarter 1 of 2016</a:t>
            </a:r>
            <a:r>
              <a:rPr lang="en-ZA" sz="2800" b="1" i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i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836728"/>
              </p:ext>
            </p:extLst>
          </p:nvPr>
        </p:nvGraphicFramePr>
        <p:xfrm>
          <a:off x="852948" y="1549400"/>
          <a:ext cx="7391400" cy="4485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3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private sector driven system for the supply of inputs and equipment, as well as marketing of produce is rolled out in the four states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3.2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Support producers to access inputs to enhance their productive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rtl="0">
                        <a:buFont typeface="+mj-lt"/>
                        <a:buNone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 and select IP, Community mobilization, identification of beneficiaries and agro-dealers and  preparations for the ITFs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TORs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developed, and IPs selected (&gt;7000 households targeted this year)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Rest of the operation in progress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3.3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Establish cost recovery systems for beneficiary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rtl="0">
                        <a:buFont typeface="+mj-lt"/>
                        <a:buNone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Community mobilisation to introduce cost recovery mechanisms to beneficiaries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Forthcoming;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To start as soon as activity 3.2 completed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6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during Quarter 1 of 2016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47592"/>
              </p:ext>
            </p:extLst>
          </p:nvPr>
        </p:nvGraphicFramePr>
        <p:xfrm>
          <a:off x="2057400" y="2743200"/>
          <a:ext cx="5029200" cy="340614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State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Partner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ITF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FK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Total HHs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Lakes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Oxfam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715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875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1115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NBEG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ACF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420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CWW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180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630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480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980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</a:rPr>
                        <a:t>Warrap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WVI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600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SSGID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1060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NRC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320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WBEG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AFOD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1060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ACTED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300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750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Total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5250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2400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7650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2954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Activity 3.2</a:t>
            </a:r>
            <a:r>
              <a:rPr lang="en-US" sz="2800" dirty="0" smtClean="0"/>
              <a:t>: targets of households (HHs) to be reached with seeds through Inputs Trade Fairs  (ITFs) and Fisheries Kits (FK) with a cost-recovery system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5161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during Quarter 1 of 2016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634523"/>
              </p:ext>
            </p:extLst>
          </p:nvPr>
        </p:nvGraphicFramePr>
        <p:xfrm>
          <a:off x="852948" y="1549400"/>
          <a:ext cx="7391400" cy="4942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4: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4.1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Train CBAHWs to deliver treatment services at cost-recovery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TOR, launch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CfP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selection of  IPs, select IPs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Sensitize communities…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bomas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/villages…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CAHWs … (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totaling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200)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Procure 200 CAHW kits, 15 solar fridges, 45 cool boxes…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TORs completed, </a:t>
                      </a:r>
                      <a:r>
                        <a:rPr lang="en-US" b="1" dirty="0" err="1" smtClean="0">
                          <a:solidFill>
                            <a:srgbClr val="00B050"/>
                          </a:solidFill>
                        </a:rPr>
                        <a:t>CfP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ready for advertisement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endParaRPr lang="en-US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during Quarter 1 of 2016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524471"/>
              </p:ext>
            </p:extLst>
          </p:nvPr>
        </p:nvGraphicFramePr>
        <p:xfrm>
          <a:off x="852948" y="1549400"/>
          <a:ext cx="7391400" cy="4668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4: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4.2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Support communities to establish and run 400 FFS in the four states; train CBEWs/facilitators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TOR, launch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CfP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selection of IP and select IP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 and recruit FFS Expert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 community awareness meetings to identify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bomas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/villages and introduce FFS approach in the 22 target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TORs prepared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and </a:t>
                      </a:r>
                      <a:r>
                        <a:rPr lang="en-US" b="1" baseline="0" dirty="0" err="1" smtClean="0">
                          <a:solidFill>
                            <a:srgbClr val="00B050"/>
                          </a:solidFill>
                        </a:rPr>
                        <a:t>CfP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in progress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53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during Quarter 1 of 2016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92077"/>
              </p:ext>
            </p:extLst>
          </p:nvPr>
        </p:nvGraphicFramePr>
        <p:xfrm>
          <a:off x="852948" y="1549400"/>
          <a:ext cx="7391400" cy="4119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63800"/>
                <a:gridCol w="2463800"/>
                <a:gridCol w="246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Sub-activities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Achieved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4: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4.3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Enhance producers financial assets by promoting VSLAs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TOR, launch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CfP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selection of IP and select IP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arenR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Conduct community awareness meetings to identify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bomas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/villages and introduce  VSLA approach in the 22 target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TORs prepared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and </a:t>
                      </a:r>
                      <a:r>
                        <a:rPr lang="en-US" b="1" baseline="0" dirty="0" err="1" smtClean="0">
                          <a:solidFill>
                            <a:srgbClr val="00B050"/>
                          </a:solidFill>
                        </a:rPr>
                        <a:t>CfP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in progress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Action to follow completion of 1)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5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rgbClr val="0033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of implementation of project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986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33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of implementation of the project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963169"/>
              </p:ext>
            </p:extLst>
          </p:nvPr>
        </p:nvGraphicFramePr>
        <p:xfrm>
          <a:off x="457200" y="1439050"/>
          <a:ext cx="8229599" cy="4416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563"/>
                <a:gridCol w="1942482"/>
                <a:gridCol w="1111515"/>
                <a:gridCol w="1118039"/>
                <a:gridCol w="1568221"/>
                <a:gridCol w="1571779"/>
              </a:tblGrid>
              <a:tr h="327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Ref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Result description and Indicators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Overall target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Planned targets for 2016 Quarter 1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Progress / Issues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Action Required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</a:tr>
              <a:tr h="163702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>
                          <a:effectLst/>
                        </a:rPr>
                        <a:t>The overall objective: to contribute to improved food security and income of the population of South Sudan.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7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OO1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Number of people (male and female) who become food secure 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12 000 HHs (60%)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</a:tr>
              <a:tr h="327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OO2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Increase in household income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17 000SSP per HHs per year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-1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</a:tr>
              <a:tr h="491107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The specific objective: to enable rural producers in the greater Bahr el Ghazal to increase agricultural production and productivity, as well as agriculture-based incomes on an economically viable and environmentally sustainable basis by enhancing the capacity of </a:t>
                      </a:r>
                      <a:r>
                        <a:rPr lang="en-GB" sz="1400" dirty="0" err="1">
                          <a:effectLst/>
                        </a:rPr>
                        <a:t>agrodealers</a:t>
                      </a:r>
                      <a:r>
                        <a:rPr lang="en-GB" sz="1400" dirty="0">
                          <a:effectLst/>
                        </a:rPr>
                        <a:t> and private service providers to timely and continuously deliver required inputs, equipment and services in good quality and at competitive prices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11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96296" y="6096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 </a:t>
            </a: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project based </a:t>
            </a: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</a:t>
            </a:r>
            <a:r>
              <a:rPr lang="en-GB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Logframe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63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33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of implementation of the project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6296" y="60960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 </a:t>
            </a: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GB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project based </a:t>
            </a: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</a:t>
            </a:r>
            <a:r>
              <a:rPr lang="en-GB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Logframe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553965"/>
              </p:ext>
            </p:extLst>
          </p:nvPr>
        </p:nvGraphicFramePr>
        <p:xfrm>
          <a:off x="609600" y="1438528"/>
          <a:ext cx="8229599" cy="4043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563"/>
                <a:gridCol w="1942482"/>
                <a:gridCol w="1111515"/>
                <a:gridCol w="1118039"/>
                <a:gridCol w="1568221"/>
                <a:gridCol w="1571779"/>
              </a:tblGrid>
              <a:tr h="327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Ref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Result description and Indicators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Overall target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Planned targets for 2016 Quarter 1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Progress / Issues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Action Required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ctr"/>
                </a:tc>
              </a:tr>
              <a:tr h="290945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Result 1: Harmonized curricula for non-government extension workers and animal health service providers are defined, appropriate training expertise is identified and trained, and an extension standardization system is established in the four states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4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1.1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Assessment of the extension delivery system conducted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100%</a:t>
                      </a:r>
                      <a:r>
                        <a:rPr lang="en-US" sz="1400" b="1" baseline="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achieved during the Inception Phase</a:t>
                      </a:r>
                      <a:endParaRPr lang="en-US" sz="1400" b="1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Nil</a:t>
                      </a:r>
                      <a:endParaRPr lang="en-US" sz="1400" b="1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</a:tr>
              <a:tr h="76200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Result 3. </a:t>
                      </a:r>
                      <a:r>
                        <a:rPr lang="en-GB" sz="1400" dirty="0" smtClean="0">
                          <a:effectLst/>
                          <a:latin typeface="+mn-lt"/>
                          <a:ea typeface="Times New Roman"/>
                          <a:cs typeface="Arial"/>
                        </a:rPr>
                        <a:t>A private sector driven system for the supply of inputs and equipment, as well as the marketing of produce is rolled out in the four states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7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3.1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 of private sector supply and service delivery systems</a:t>
                      </a:r>
                      <a:endParaRPr lang="en-US" sz="1400" dirty="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100%</a:t>
                      </a:r>
                      <a:r>
                        <a:rPr lang="en-US" sz="1400" b="1" baseline="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achieved during the Inception Phase</a:t>
                      </a:r>
                      <a:endParaRPr lang="en-US" sz="1400" b="1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</a:t>
                      </a:r>
                      <a:r>
                        <a:rPr lang="en-US" sz="1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Nil</a:t>
                      </a:r>
                      <a:endParaRPr lang="en-US" sz="1400" b="1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SimSun"/>
                        <a:cs typeface="Arial"/>
                      </a:endParaRPr>
                    </a:p>
                  </a:txBody>
                  <a:tcPr marL="64057" marR="6405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85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/>
          <p:cNvSpPr txBox="1">
            <a:spLocks/>
          </p:cNvSpPr>
          <p:nvPr/>
        </p:nvSpPr>
        <p:spPr>
          <a:xfrm>
            <a:off x="1098756" y="2057400"/>
            <a:ext cx="6948948" cy="3733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Background</a:t>
            </a:r>
          </a:p>
          <a:p>
            <a:pPr>
              <a:buFont typeface="+mj-lt"/>
              <a:buAutoNum type="arabicPeriod"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Implementation of activities</a:t>
            </a:r>
          </a:p>
          <a:p>
            <a:pPr>
              <a:buFont typeface="+mj-lt"/>
              <a:buAutoNum type="arabicPeriod"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Level of implementation of project</a:t>
            </a:r>
          </a:p>
          <a:p>
            <a:pPr>
              <a:buFont typeface="+mj-lt"/>
              <a:buAutoNum type="arabicPeriod"/>
              <a:defRPr/>
            </a:pPr>
            <a:r>
              <a:rPr lang="en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Administration &amp; management</a:t>
            </a:r>
          </a:p>
          <a:p>
            <a:pPr>
              <a:buFont typeface="+mj-lt"/>
              <a:buAutoNum type="arabicPeriod"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Problems &amp; constraints</a:t>
            </a:r>
          </a:p>
          <a:p>
            <a:pPr>
              <a:buFont typeface="+mj-lt"/>
              <a:buAutoNum type="arabicPeriod"/>
              <a:defRPr/>
            </a:pPr>
            <a:r>
              <a:rPr lang="en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Work plan for next Quarter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04104" y="838200"/>
            <a:ext cx="4911216" cy="584775"/>
          </a:xfrm>
          <a:prstGeom prst="rect">
            <a:avLst/>
          </a:prstGeom>
          <a:noFill/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ZA" sz="3200" u="sng" dirty="0">
                <a:solidFill>
                  <a:schemeClr val="tx1"/>
                </a:solidFill>
                <a:latin typeface="Calibri" panose="020F0502020204030204" pitchFamily="34" charset="0"/>
              </a:rPr>
              <a:t>Presentation </a:t>
            </a:r>
            <a:r>
              <a:rPr lang="en-ZA" sz="3200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Outline</a:t>
            </a:r>
            <a:endParaRPr lang="en-US" sz="3200" u="sng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51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Administration and management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18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33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Administration &amp; management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2504" y="533400"/>
            <a:ext cx="766424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Inception Report approved in February 2009 </a:t>
            </a:r>
            <a:r>
              <a:rPr lang="en-GB" sz="2800" dirty="0" smtClean="0"/>
              <a:t>with recommendations on comments to satisfy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Position </a:t>
            </a:r>
            <a:r>
              <a:rPr lang="en-GB" sz="2800" b="1" dirty="0"/>
              <a:t>of Rural Finance Expert </a:t>
            </a:r>
            <a:r>
              <a:rPr lang="en-GB" sz="2800" b="1" dirty="0" smtClean="0"/>
              <a:t>Officer was filled</a:t>
            </a:r>
            <a:r>
              <a:rPr lang="en-GB" sz="2800" dirty="0" smtClean="0"/>
              <a:t> in early mid April 2016</a:t>
            </a:r>
            <a:r>
              <a:rPr lang="en-GB" sz="2800" dirty="0"/>
              <a:t>. The Officer was to assume duties on 18 April </a:t>
            </a:r>
            <a:r>
              <a:rPr lang="en-GB" sz="2800" dirty="0" smtClean="0"/>
              <a:t>2016, but </a:t>
            </a:r>
            <a:r>
              <a:rPr lang="en-GB" sz="2800" dirty="0"/>
              <a:t>travel </a:t>
            </a:r>
            <a:r>
              <a:rPr lang="en-GB" sz="2800" dirty="0" smtClean="0"/>
              <a:t>is being delayed for security reasons</a:t>
            </a:r>
            <a:endParaRPr lang="en-US" sz="2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3 positions of Associate </a:t>
            </a:r>
            <a:r>
              <a:rPr lang="en-GB" sz="2800" b="1" dirty="0"/>
              <a:t>Extension and Training officers </a:t>
            </a:r>
            <a:r>
              <a:rPr lang="en-GB" sz="2800" b="1" dirty="0" smtClean="0"/>
              <a:t>filled</a:t>
            </a:r>
            <a:r>
              <a:rPr lang="en-GB" sz="2800" dirty="0" smtClean="0"/>
              <a:t> in </a:t>
            </a:r>
            <a:r>
              <a:rPr lang="en-GB" sz="2800" dirty="0" err="1"/>
              <a:t>Aweil</a:t>
            </a:r>
            <a:r>
              <a:rPr lang="en-GB" sz="2800" dirty="0"/>
              <a:t>, </a:t>
            </a:r>
            <a:r>
              <a:rPr lang="en-GB" sz="2800" dirty="0" err="1"/>
              <a:t>Kuajok</a:t>
            </a:r>
            <a:r>
              <a:rPr lang="en-GB" sz="2800" dirty="0"/>
              <a:t> and </a:t>
            </a:r>
            <a:r>
              <a:rPr lang="en-GB" sz="2800" dirty="0" err="1" smtClean="0"/>
              <a:t>Rumbek</a:t>
            </a:r>
            <a:r>
              <a:rPr lang="en-GB" sz="2800" dirty="0" smtClean="0"/>
              <a:t>; </a:t>
            </a:r>
            <a:r>
              <a:rPr lang="en-GB" sz="2800" dirty="0" err="1" smtClean="0"/>
              <a:t>Wau</a:t>
            </a:r>
            <a:r>
              <a:rPr lang="en-GB" sz="2800" dirty="0" smtClean="0"/>
              <a:t> yet </a:t>
            </a:r>
            <a:r>
              <a:rPr lang="en-GB" sz="2800" dirty="0"/>
              <a:t>to be filled</a:t>
            </a:r>
            <a:endParaRPr lang="en-US" sz="28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b="1" dirty="0" smtClean="0"/>
              <a:t>4 Positions </a:t>
            </a:r>
            <a:r>
              <a:rPr lang="en-GB" sz="2800" b="1" dirty="0"/>
              <a:t>for </a:t>
            </a:r>
            <a:r>
              <a:rPr lang="en-GB" sz="2800" b="1" dirty="0" smtClean="0"/>
              <a:t>Associate Rural Finance Officers still not filled</a:t>
            </a:r>
            <a:r>
              <a:rPr lang="en-GB" sz="2800" dirty="0" smtClean="0"/>
              <a:t>; were re-advertised</a:t>
            </a:r>
            <a:r>
              <a:rPr lang="en-GB" sz="2800" dirty="0"/>
              <a:t>;</a:t>
            </a:r>
            <a:r>
              <a:rPr lang="en-GB" sz="2800" dirty="0" smtClean="0"/>
              <a:t> </a:t>
            </a:r>
            <a:r>
              <a:rPr lang="en-GB" sz="2800" dirty="0"/>
              <a:t>one </a:t>
            </a:r>
            <a:r>
              <a:rPr lang="en-GB" sz="2800" dirty="0" smtClean="0"/>
              <a:t>was filled for </a:t>
            </a:r>
            <a:r>
              <a:rPr lang="en-GB" sz="2800" dirty="0" err="1" smtClean="0"/>
              <a:t>Rumbek</a:t>
            </a:r>
            <a:r>
              <a:rPr lang="en-GB" sz="2800" dirty="0" smtClean="0"/>
              <a:t> but  resigned 5 months latter; the </a:t>
            </a:r>
            <a:r>
              <a:rPr lang="en-GB" sz="2800" dirty="0"/>
              <a:t>one </a:t>
            </a:r>
            <a:r>
              <a:rPr lang="en-GB" sz="2800" dirty="0" err="1" smtClean="0"/>
              <a:t>Wau</a:t>
            </a:r>
            <a:r>
              <a:rPr lang="en-GB" sz="2800" dirty="0" smtClean="0"/>
              <a:t> </a:t>
            </a:r>
            <a:r>
              <a:rPr lang="en-GB" sz="2800" dirty="0"/>
              <a:t>was </a:t>
            </a:r>
            <a:r>
              <a:rPr lang="en-GB" sz="2800" dirty="0" smtClean="0"/>
              <a:t>identified </a:t>
            </a:r>
            <a:r>
              <a:rPr lang="en-GB" sz="2800" dirty="0"/>
              <a:t>for </a:t>
            </a:r>
            <a:r>
              <a:rPr lang="en-GB" sz="2800" dirty="0" smtClean="0"/>
              <a:t>but never assumed duties for reasons of scholarship in Uganda.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190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and constraints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997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&amp; constraints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2504" y="1143000"/>
            <a:ext cx="7664244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 smtClean="0"/>
              <a:t>Delay </a:t>
            </a:r>
            <a:r>
              <a:rPr lang="en-GB" sz="2800" b="1" dirty="0"/>
              <a:t>in having the Inception report finalized and </a:t>
            </a:r>
            <a:r>
              <a:rPr lang="en-GB" sz="2800" b="1" dirty="0" smtClean="0"/>
              <a:t>approved</a:t>
            </a:r>
            <a:r>
              <a:rPr lang="en-GB" sz="2800" dirty="0" smtClean="0"/>
              <a:t> has delayed the beginning of the implementation Phase.</a:t>
            </a:r>
            <a:endParaRPr lang="en-US" sz="2800" dirty="0"/>
          </a:p>
          <a:p>
            <a:pPr marL="457200" lvl="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/>
              <a:t>Insecurity level raised</a:t>
            </a:r>
            <a:r>
              <a:rPr lang="en-GB" sz="2800" dirty="0"/>
              <a:t>, particularly in the </a:t>
            </a:r>
            <a:r>
              <a:rPr lang="en-GB" sz="2800" dirty="0" err="1"/>
              <a:t>Wau</a:t>
            </a:r>
            <a:r>
              <a:rPr lang="en-GB" sz="2800" dirty="0"/>
              <a:t> </a:t>
            </a:r>
            <a:r>
              <a:rPr lang="en-GB" sz="2800" dirty="0" smtClean="0"/>
              <a:t>area has disturbed the planning of activity</a:t>
            </a:r>
          </a:p>
          <a:p>
            <a:pPr marL="457200" lvl="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 smtClean="0"/>
              <a:t>Political instability </a:t>
            </a:r>
            <a:r>
              <a:rPr lang="en-GB" sz="2800" dirty="0" smtClean="0"/>
              <a:t>has disturbed the launching of some of the activity in the field</a:t>
            </a:r>
            <a:endParaRPr lang="en-US" sz="2800" dirty="0"/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 smtClean="0"/>
              <a:t>The </a:t>
            </a:r>
            <a:r>
              <a:rPr lang="en-GB" sz="2800" b="1" dirty="0"/>
              <a:t>recruitment of a suitable national staff </a:t>
            </a:r>
            <a:r>
              <a:rPr lang="en-GB" sz="2800" dirty="0"/>
              <a:t>has continued to be a serious challenge, particularly for National Rural </a:t>
            </a:r>
            <a:r>
              <a:rPr lang="en-GB" sz="2800" dirty="0" smtClean="0"/>
              <a:t>Associates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078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538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8837"/>
              </p:ext>
            </p:extLst>
          </p:nvPr>
        </p:nvGraphicFramePr>
        <p:xfrm>
          <a:off x="609600" y="1219200"/>
          <a:ext cx="8001000" cy="475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1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Harmonized curricula for non-government extension workers and animal health service providers are defined, appropriate training expertise is identified and trained, and an extension standardization system is established in the four states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1.2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Develop harmonized curricula for the training of government and non-government extension practitioners and animal health care service providers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Recruit a consultant to facilitate adapting of CTC &amp; MLLTC curricula for community based extension training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Establish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committee to adapt CTC &amp; MLLTC curricula for community based extension training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Conduct 10 days workshop to adapt CTC &amp; MLLTC curricula for CBEWs and CAHWs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1.3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Identify and strengthen extension training expertise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Identify and select </a:t>
                      </a:r>
                      <a:r>
                        <a:rPr lang="en-GB" sz="1800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TOTs</a:t>
                      </a:r>
                      <a:r>
                        <a:rPr lang="en-GB" sz="1800" strike="sngStrike" dirty="0" err="1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7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83953"/>
              </p:ext>
            </p:extLst>
          </p:nvPr>
        </p:nvGraphicFramePr>
        <p:xfrm>
          <a:off x="609600" y="1066800"/>
          <a:ext cx="8001000" cy="475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2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Understanding of the NALEP of both government extension staff and non-government extension operators is enhanced and state-level extension support plans are developed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2.1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Inform stakeholders of the NALEP and disseminate it among them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In collaboration with MLFI &amp; MAFCRD develop 2-page NALEP brochures, banners and 15-page NALEP summary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Print 5 banners, 500 brochures, 500 summary and 500 hard copies of NALEP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Print 300 copies of each of the 3 sets of technical extension guides (900 total)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Organize NALEP launching…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09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652780"/>
              </p:ext>
            </p:extLst>
          </p:nvPr>
        </p:nvGraphicFramePr>
        <p:xfrm>
          <a:off x="609600" y="1066800"/>
          <a:ext cx="8001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2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Understanding of the NALEP of both government extension staff and non-government extension operators is enhanced and state-level extension support plans are developed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2.2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Support the development of NALEP-based extension support plans in the four states by extension department staff and non-government extension operators (NGOS, private sector operators)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80360" algn="ctr"/>
                          <a:tab pos="5760720" algn="r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Develop TOR and recruit consultant to facilitate extension work plan development based on NALEP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80360" algn="ctr"/>
                          <a:tab pos="5760720" algn="r"/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Conduct 5-day workshops in each state for dissemination of NALEP  and development of 4 state and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Sun"/>
                          <a:cs typeface="Times New Roman"/>
                        </a:rPr>
                        <a:t>12</a:t>
                      </a:r>
                      <a:r>
                        <a:rPr lang="en-US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county extension work plans (invite state DGs, CAD and  NGO staff)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56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608202"/>
              </p:ext>
            </p:extLst>
          </p:nvPr>
        </p:nvGraphicFramePr>
        <p:xfrm>
          <a:off x="609600" y="1066800"/>
          <a:ext cx="8001000" cy="5033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Result 3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private sector driven system for the supply of inputs and equipment, as well as marketing of produce is rolled out in the four states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3.2</a:t>
                      </a:r>
                      <a:r>
                        <a:rPr lang="en-GB" sz="1800">
                          <a:effectLst/>
                          <a:latin typeface="+mn-lt"/>
                          <a:ea typeface="SimSun"/>
                          <a:cs typeface="Times New Roman"/>
                        </a:rPr>
                        <a:t>: Support producers to access inputs to enhance their productive capacity</a:t>
                      </a:r>
                      <a:endParaRPr lang="en-US" sz="180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Select IP, Community mobilization, identification of beneficiaries and agro-dealers and  preparations for the ITFs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Conduct of ITFs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80360" algn="ctr"/>
                          <a:tab pos="5760720" algn="r"/>
                          <a:tab pos="457200" algn="l"/>
                        </a:tabLs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Monitoring of the use of inputs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3.3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Establish cost recovery systems for beneficiary groups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n-lt"/>
                          <a:ea typeface="SimSun"/>
                          <a:cs typeface="Times New Roman"/>
                        </a:rPr>
                        <a:t>Community mobilisation to introduce cost recovery mechanisms to beneficiaries</a:t>
                      </a:r>
                      <a:endParaRPr lang="en-US" sz="180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3.4</a:t>
                      </a:r>
                      <a:r>
                        <a:rPr lang="en-GB" sz="1800">
                          <a:effectLst/>
                          <a:latin typeface="+mn-lt"/>
                          <a:ea typeface="SimSun"/>
                          <a:cs typeface="Times New Roman"/>
                        </a:rPr>
                        <a:t>: Strengthen producers, agricultural inputs suppliers and service providers through a matching grant facility (MGF)</a:t>
                      </a:r>
                      <a:endParaRPr lang="en-US" sz="180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Identify implementation partners and establish steering committees (cont’d)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442689"/>
              </p:ext>
            </p:extLst>
          </p:nvPr>
        </p:nvGraphicFramePr>
        <p:xfrm>
          <a:off x="609600" y="1066800"/>
          <a:ext cx="8001000" cy="4471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4.1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Train CBAHWs to deliver treatment services at cost-recovery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Develop TOR, launch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CfP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for selection of  IPs, select IPs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Conduct community meetings to create awareness on CAHWs and cost recovery approach in 31 target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payams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Identify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bomas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/villages  for CAHW activities in the target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payams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….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6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rgbClr val="7030A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064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582029"/>
              </p:ext>
            </p:extLst>
          </p:nvPr>
        </p:nvGraphicFramePr>
        <p:xfrm>
          <a:off x="609600" y="1066800"/>
          <a:ext cx="8001000" cy="5418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Activity 4.2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: Support communities to establish and run 400 FFS in the four states; train CBEWs/facilitators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Develop TOR, launch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CfP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for selection of IP and select IP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Develop TOR and recruit FFS Expert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Conduct community awareness meetings to identify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bomas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/villages and introduce FFS approach in the 31 target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payams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Select and train 400 CBEWs/facilitators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Conduct FFS group needs assessment and guide them to identify learning technologies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00B05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for next quarter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976427"/>
              </p:ext>
            </p:extLst>
          </p:nvPr>
        </p:nvGraphicFramePr>
        <p:xfrm>
          <a:off x="609600" y="1066800"/>
          <a:ext cx="8001000" cy="4211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Sub-activities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Result 4: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A system for the delivery of good quality services including extension which strongly relies on the private sector is rolled out in the four states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effectLst/>
                          <a:latin typeface="+mn-lt"/>
                          <a:ea typeface="SimSun"/>
                          <a:cs typeface="Arial"/>
                        </a:rPr>
                        <a:t>Activity 4.3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Arial"/>
                        </a:rPr>
                        <a:t>: Enhance producers financial assets by promoting VSLAs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Develop TOR, launch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CfP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for selection of IP and select IP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Conduct community awareness meetings to identify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bomas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/villages and introduce  VSLA approach in the 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Sun"/>
                          <a:cs typeface="Times New Roman"/>
                        </a:rPr>
                        <a:t>22</a:t>
                      </a: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 target </a:t>
                      </a:r>
                      <a:r>
                        <a:rPr lang="en-GB" sz="1800" dirty="0" err="1">
                          <a:effectLst/>
                          <a:latin typeface="+mn-lt"/>
                          <a:ea typeface="SimSun"/>
                          <a:cs typeface="Times New Roman"/>
                        </a:rPr>
                        <a:t>payams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800" dirty="0">
                          <a:effectLst/>
                          <a:latin typeface="+mn-lt"/>
                          <a:ea typeface="SimSun"/>
                          <a:cs typeface="Times New Roman"/>
                        </a:rPr>
                        <a:t>Facilitate formation of 400 VSLAs</a:t>
                      </a: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74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U Flag _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498" y="494943"/>
            <a:ext cx="1149350" cy="75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8792" y="503198"/>
            <a:ext cx="1488440" cy="744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28"/>
          <p:cNvSpPr txBox="1"/>
          <p:nvPr/>
        </p:nvSpPr>
        <p:spPr>
          <a:xfrm>
            <a:off x="3429000" y="685800"/>
            <a:ext cx="22860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European Union / South Sudan 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Cooperation</a:t>
            </a:r>
            <a:endParaRPr lang="en-US" sz="1200" b="1">
              <a:effectLst/>
              <a:ea typeface="MS Mincho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200" b="1">
                <a:effectLst/>
                <a:ea typeface="MS Mincho"/>
                <a:cs typeface="Arial"/>
              </a:rPr>
              <a:t> </a:t>
            </a:r>
            <a:endParaRPr lang="en-US" sz="1200" b="1">
              <a:effectLst/>
              <a:ea typeface="MS Mincho"/>
              <a:cs typeface="Arial"/>
            </a:endParaRPr>
          </a:p>
        </p:txBody>
      </p:sp>
      <p:pic>
        <p:nvPicPr>
          <p:cNvPr id="23" name="Picture 2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5378244"/>
            <a:ext cx="5270500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8" descr="thank you graphics photo: Thank You image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0034" y="1828800"/>
            <a:ext cx="2798618" cy="2798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736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7030A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057400"/>
            <a:ext cx="75820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The specific objective</a:t>
            </a:r>
            <a:r>
              <a:rPr lang="en-GB" sz="2800" dirty="0"/>
              <a:t> is </a:t>
            </a:r>
            <a:r>
              <a:rPr lang="en-GB" sz="2800" dirty="0" smtClean="0"/>
              <a:t>to </a:t>
            </a:r>
            <a:r>
              <a:rPr lang="en-GB" sz="2800" dirty="0"/>
              <a:t>enable rural producers in the greater Bahr el Ghazal to increase agricultural production and productivity, as well as agriculture-based incomes on an economically viable and environmentally sustainable basis by enhancing the capacity of </a:t>
            </a:r>
            <a:r>
              <a:rPr lang="en-GB" sz="2800" dirty="0" smtClean="0"/>
              <a:t>agro-dealers </a:t>
            </a:r>
            <a:r>
              <a:rPr lang="en-GB" sz="2800" dirty="0"/>
              <a:t>and private service providers to timely and continuously deliver required inputs, equipment and services in good quality and at competitive prices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762000" y="685800"/>
            <a:ext cx="75820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The overall objective </a:t>
            </a:r>
            <a:r>
              <a:rPr lang="en-GB" sz="2800" dirty="0"/>
              <a:t>is to</a:t>
            </a:r>
            <a:r>
              <a:rPr lang="en-GB" sz="2800" b="1" dirty="0"/>
              <a:t> </a:t>
            </a:r>
            <a:r>
              <a:rPr lang="en-GB" sz="2800" dirty="0"/>
              <a:t>contribute to improved food security and income of the population of South Sudan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775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99578" y="1078468"/>
            <a:ext cx="7539720" cy="4865132"/>
            <a:chOff x="799578" y="1162729"/>
            <a:chExt cx="7539720" cy="4865132"/>
          </a:xfrm>
        </p:grpSpPr>
        <p:sp>
          <p:nvSpPr>
            <p:cNvPr id="7" name="TextBox 6"/>
            <p:cNvSpPr txBox="1"/>
            <p:nvPr/>
          </p:nvSpPr>
          <p:spPr>
            <a:xfrm>
              <a:off x="807834" y="1997221"/>
              <a:ext cx="1884218" cy="3693319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Result1</a:t>
              </a:r>
              <a: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Harmonized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curricula for non-public 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Ext. </a:t>
              </a:r>
              <a:r>
                <a:rPr lang="en-GB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w’kers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&amp; animal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health service providers are defined, </a:t>
              </a:r>
              <a:r>
                <a:rPr lang="en-GB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appropr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training expertise 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identified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&amp; an Ext. </a:t>
              </a:r>
              <a:r>
                <a:rPr lang="en-GB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standardizat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system established 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92858" y="1996139"/>
              <a:ext cx="1884218" cy="3416320"/>
            </a:xfrm>
            <a:prstGeom prst="rect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 2</a:t>
              </a:r>
              <a: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Understanding of the NALEP of both extension staff and non-public extension operators is enhanced and state-level extension support plans are </a:t>
              </a: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developed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71430" y="1993727"/>
              <a:ext cx="1884218" cy="313932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 3</a:t>
              </a:r>
              <a: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b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private sector driven system for the supply of inputs and equipment, as well as the marketing of produce is rolled out in the four states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55080" y="1993726"/>
              <a:ext cx="1884218" cy="2862322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b="1" u="sng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 4</a:t>
              </a:r>
              <a: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br>
                <a:rPr lang="en-GB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 </a:t>
              </a:r>
              <a:r>
                <a:rPr lang="en-GB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system for the delivery of good quality services including extension which strongly relies on the private sector is rolled out in the four states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46" y="5658529"/>
              <a:ext cx="1892712" cy="36933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Activities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92858" y="5424628"/>
              <a:ext cx="1884218" cy="36933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Activities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71430" y="5132354"/>
              <a:ext cx="1884218" cy="369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Activities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55080" y="4855264"/>
              <a:ext cx="1884218" cy="369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Activities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9578" y="1167008"/>
              <a:ext cx="3777498" cy="83099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Promote a more conducive institutional environment…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569370" y="1162729"/>
              <a:ext cx="3769928" cy="83099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…for a sustainable impact in the field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7030A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09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7030A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7756" y="1527647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20 000 households of rural subsistence </a:t>
            </a:r>
            <a:r>
              <a:rPr lang="en-GB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producers: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from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subsistence to commercial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agriculture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1 000 producers’ </a:t>
            </a:r>
            <a:r>
              <a:rPr lang="en-GB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groups: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access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agricultural inputs through a coupon system combined to a cost-recovery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mechanism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400 CBEWs and 200 </a:t>
            </a:r>
            <a:r>
              <a:rPr lang="en-GB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CBAHWs: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trained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based on harmonized curricula and technical standards.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blacksmiths: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supported to repair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agricultural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equipment &amp; production spare-parts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" y="772180"/>
            <a:ext cx="7582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beneficiaries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683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7030A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5296" y="1533250"/>
            <a:ext cx="7582093" cy="2987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 seed producers and 40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traders/agro-dealers: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trained &amp; supported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satisfy producers’ needs in agricultural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Extension staff of the state line </a:t>
            </a:r>
            <a:r>
              <a:rPr lang="en-GB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ministries: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capacities strengthened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backstop CBEWs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CBAHWs.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0953" y="4582180"/>
            <a:ext cx="7582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 of implementation: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Feb.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–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Jan. 2019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0953" y="5496580"/>
            <a:ext cx="7582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Budget: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 13 847 114 (with EUR 13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by EU)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772180"/>
            <a:ext cx="7582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beneficiaries (cont’d)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75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3124200"/>
            <a:ext cx="9144000" cy="707886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738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83820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 completed so far</a:t>
            </a:r>
            <a:r>
              <a:rPr lang="en-ZA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ZA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solidFill>
            <a:srgbClr val="80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of activities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7132" y="1676400"/>
            <a:ext cx="70226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3 activities completed</a:t>
            </a:r>
            <a:r>
              <a:rPr lang="en-GB" sz="2800" dirty="0" smtClean="0"/>
              <a:t> (/16 programmed):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 smtClean="0"/>
              <a:t>Activities </a:t>
            </a:r>
            <a:r>
              <a:rPr lang="en-GB" sz="2800" b="1" dirty="0"/>
              <a:t>1.1</a:t>
            </a:r>
            <a:r>
              <a:rPr lang="en-GB" sz="2800" dirty="0"/>
              <a:t> </a:t>
            </a:r>
            <a:r>
              <a:rPr lang="en-GB" sz="2800" b="1" dirty="0" smtClean="0"/>
              <a:t>and </a:t>
            </a:r>
            <a:r>
              <a:rPr lang="en-GB" sz="2800" b="1" dirty="0"/>
              <a:t>3.1</a:t>
            </a:r>
            <a:r>
              <a:rPr lang="en-GB" sz="2800" dirty="0"/>
              <a:t> </a:t>
            </a:r>
            <a:r>
              <a:rPr lang="en-GB" sz="2800" dirty="0" smtClean="0"/>
              <a:t>concerning the assessment of extension services and Private sector supply &amp; service delivery systems were completed </a:t>
            </a:r>
            <a:r>
              <a:rPr lang="en-GB" sz="2800" dirty="0"/>
              <a:t>during the baseline </a:t>
            </a:r>
            <a:r>
              <a:rPr lang="en-GB" sz="2800" dirty="0" smtClean="0"/>
              <a:t>survey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800" b="1" dirty="0" smtClean="0"/>
              <a:t>Activity </a:t>
            </a:r>
            <a:r>
              <a:rPr lang="en-GB" sz="2800" b="1" dirty="0"/>
              <a:t>4.6</a:t>
            </a:r>
            <a:r>
              <a:rPr lang="en-GB" sz="2800" dirty="0"/>
              <a:t> </a:t>
            </a:r>
            <a:r>
              <a:rPr lang="en-GB" sz="2800" dirty="0" smtClean="0"/>
              <a:t>concerned </a:t>
            </a:r>
            <a:r>
              <a:rPr lang="en-GB" sz="2800" dirty="0"/>
              <a:t>the development of an M&amp;E plan for the </a:t>
            </a:r>
            <a:r>
              <a:rPr lang="en-GB" sz="2800" dirty="0" smtClean="0"/>
              <a:t>project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638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2382</Words>
  <Application>Microsoft Office PowerPoint</Application>
  <PresentationFormat>On-screen Show (4:3)</PresentationFormat>
  <Paragraphs>342</Paragraphs>
  <Slides>32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FAO of the 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EssombaBengono, Nehru (FAOSS)</dc:creator>
  <cp:lastModifiedBy>EssombaBengono, Nehru (FAOSS)</cp:lastModifiedBy>
  <cp:revision>45</cp:revision>
  <dcterms:created xsi:type="dcterms:W3CDTF">2016-04-27T00:04:06Z</dcterms:created>
  <dcterms:modified xsi:type="dcterms:W3CDTF">2016-04-27T06:00:31Z</dcterms:modified>
</cp:coreProperties>
</file>