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56" r:id="rId2"/>
    <p:sldId id="299" r:id="rId3"/>
    <p:sldId id="298" r:id="rId4"/>
    <p:sldId id="258" r:id="rId5"/>
    <p:sldId id="296" r:id="rId6"/>
    <p:sldId id="285" r:id="rId7"/>
    <p:sldId id="260" r:id="rId8"/>
    <p:sldId id="295" r:id="rId9"/>
    <p:sldId id="279" r:id="rId10"/>
    <p:sldId id="291" r:id="rId11"/>
    <p:sldId id="290" r:id="rId12"/>
    <p:sldId id="263" r:id="rId13"/>
    <p:sldId id="278" r:id="rId14"/>
    <p:sldId id="277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SDAM02" initials="FSDAM WA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71" autoAdjust="0"/>
  </p:normalViewPr>
  <p:slideViewPr>
    <p:cSldViewPr>
      <p:cViewPr>
        <p:scale>
          <a:sx n="90" d="100"/>
          <a:sy n="90" d="100"/>
        </p:scale>
        <p:origin x="-82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F59E4-85A7-478F-B7EC-DC629F8BE0DD}" type="datetimeFigureOut">
              <a:rPr lang="en-US" smtClean="0"/>
              <a:pPr/>
              <a:t>4/26/2016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AFC8-AB47-4D5E-9DB3-A0528A83466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672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0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5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7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7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7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3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2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07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8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89928-FCFF-4B77-9C73-EB5B1EE8EBC1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61A95-428C-4C72-BEA2-C20841793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7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19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405616" y="2132856"/>
            <a:ext cx="6908832" cy="35052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2000" dirty="0" smtClean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lvl="0">
              <a:lnSpc>
                <a:spcPct val="100000"/>
              </a:lnSpc>
            </a:pPr>
            <a:r>
              <a:rPr lang="en-GB" sz="1600" b="1" u="sng" spc="3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AMTIP</a:t>
            </a:r>
          </a:p>
          <a:p>
            <a:pPr lvl="0">
              <a:lnSpc>
                <a:spcPct val="100000"/>
              </a:lnSpc>
            </a:pPr>
            <a:endParaRPr lang="en-GB" sz="1600" b="1" u="sng" spc="3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16000" lvl="0" indent="-216000" algn="l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Component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 the EU funded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ZEAT-BEAD Programme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– relating to Result 3 - Enhanced local value addition and strengthened value chains</a:t>
            </a:r>
          </a:p>
          <a:p>
            <a:pPr marL="216000" lvl="0" indent="-216000" algn="l">
              <a:lnSpc>
                <a:spcPct val="100000"/>
              </a:lnSpc>
              <a:spcBef>
                <a:spcPts val="300"/>
              </a:spcBef>
              <a:buFont typeface="Wingdings" panose="05000000000000000000" pitchFamily="2" charset="2"/>
              <a:buChar char="Ø"/>
            </a:pPr>
            <a:r>
              <a:rPr lang="en-GB" sz="1800" dirty="0">
                <a:solidFill>
                  <a:schemeClr val="tx1"/>
                </a:solidFill>
              </a:rPr>
              <a:t>At the same </a:t>
            </a:r>
            <a:r>
              <a:rPr lang="en-GB" sz="1800" dirty="0" smtClean="0">
                <a:solidFill>
                  <a:schemeClr val="tx1"/>
                </a:solidFill>
              </a:rPr>
              <a:t>time, a </a:t>
            </a:r>
            <a:r>
              <a:rPr lang="en-GB" sz="1800" dirty="0">
                <a:solidFill>
                  <a:schemeClr val="tx1"/>
                </a:solidFill>
              </a:rPr>
              <a:t>component of the </a:t>
            </a:r>
            <a:r>
              <a:rPr lang="en-GB" sz="1800" dirty="0" smtClean="0">
                <a:solidFill>
                  <a:schemeClr val="tx1"/>
                </a:solidFill>
              </a:rPr>
              <a:t>GIZ Food </a:t>
            </a:r>
            <a:r>
              <a:rPr lang="en-GB" sz="1800" dirty="0">
                <a:solidFill>
                  <a:schemeClr val="tx1"/>
                </a:solidFill>
              </a:rPr>
              <a:t>Security and </a:t>
            </a:r>
            <a:r>
              <a:rPr lang="en-GB" sz="1800" dirty="0" smtClean="0">
                <a:solidFill>
                  <a:schemeClr val="tx1"/>
                </a:solidFill>
              </a:rPr>
              <a:t>Development </a:t>
            </a:r>
            <a:r>
              <a:rPr lang="en-GB" sz="1800" dirty="0">
                <a:solidFill>
                  <a:schemeClr val="tx1"/>
                </a:solidFill>
              </a:rPr>
              <a:t>of Agricultural Markets (FSDAM) </a:t>
            </a:r>
            <a:r>
              <a:rPr lang="en-GB" sz="1800" dirty="0" smtClean="0">
                <a:solidFill>
                  <a:schemeClr val="tx1"/>
                </a:solidFill>
              </a:rPr>
              <a:t>programme in </a:t>
            </a:r>
            <a:r>
              <a:rPr lang="en-GB" sz="1800" dirty="0">
                <a:solidFill>
                  <a:schemeClr val="tx1"/>
                </a:solidFill>
              </a:rPr>
              <a:t>South </a:t>
            </a:r>
            <a:r>
              <a:rPr lang="en-GB" sz="1800" dirty="0" smtClean="0">
                <a:solidFill>
                  <a:schemeClr val="tx1"/>
                </a:solidFill>
              </a:rPr>
              <a:t>Sudan, </a:t>
            </a:r>
            <a:r>
              <a:rPr lang="en-GB" sz="1800" dirty="0">
                <a:solidFill>
                  <a:schemeClr val="tx1"/>
                </a:solidFill>
              </a:rPr>
              <a:t>funded by the German Ministry </a:t>
            </a:r>
            <a:r>
              <a:rPr lang="en-GB" sz="1800" dirty="0" smtClean="0">
                <a:solidFill>
                  <a:schemeClr val="tx1"/>
                </a:solidFill>
              </a:rPr>
              <a:t>of</a:t>
            </a:r>
            <a:r>
              <a:rPr lang="en-GB" sz="1800" dirty="0" smtClean="0">
                <a:solidFill>
                  <a:schemeClr val="tx1"/>
                </a:solidFill>
              </a:rPr>
              <a:t> </a:t>
            </a:r>
            <a:r>
              <a:rPr lang="en-GB" sz="1800" dirty="0">
                <a:solidFill>
                  <a:schemeClr val="tx1"/>
                </a:solidFill>
              </a:rPr>
              <a:t>Economic Cooperation and Development (BMZ). </a:t>
            </a:r>
            <a:endParaRPr lang="en-GB" sz="18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16000" lvl="0" indent="-216000" algn="l">
              <a:lnSpc>
                <a:spcPct val="100000"/>
              </a:lnSpc>
              <a:spcBef>
                <a:spcPts val="300"/>
              </a:spcBef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2800" dirty="0" smtClean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2000" b="1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fr-FR" sz="1400" dirty="0">
              <a:latin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14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de-DE" sz="18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fr-FR" sz="1400" dirty="0">
              <a:latin typeface="+mn-lt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47664" y="6272784"/>
            <a:ext cx="7322016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48264" y="571546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0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571472" y="566619"/>
            <a:ext cx="7886728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899592" y="2060848"/>
            <a:ext cx="7380840" cy="3815680"/>
          </a:xfrm>
        </p:spPr>
        <p:txBody>
          <a:bodyPr>
            <a:noAutofit/>
          </a:bodyPr>
          <a:lstStyle/>
          <a:p>
            <a:pPr lvl="1" algn="l">
              <a:lnSpc>
                <a:spcPct val="100000"/>
              </a:lnSpc>
            </a:pPr>
            <a:r>
              <a:rPr lang="en-GB" sz="18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Result </a:t>
            </a:r>
            <a:r>
              <a:rPr lang="en-GB" sz="1800" b="1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3 One slaughterhouse in </a:t>
            </a:r>
            <a:r>
              <a:rPr lang="en-GB" sz="1800" b="1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Wau</a:t>
            </a:r>
            <a:r>
              <a:rPr lang="en-GB" sz="1800" b="1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is constructed and operating and one slaughterhouse in Rumbek is upgraded and completed</a:t>
            </a:r>
            <a:endParaRPr lang="de-DE" sz="4000" b="1" dirty="0">
              <a:solidFill>
                <a:prstClr val="black">
                  <a:tint val="75000"/>
                </a:prstClr>
              </a:solidFill>
              <a:latin typeface="+mn-lt"/>
              <a:ea typeface="Calibri"/>
              <a:cs typeface="Times New Roman"/>
            </a:endParaRPr>
          </a:p>
          <a:p>
            <a:pPr lvl="1">
              <a:lnSpc>
                <a:spcPct val="100000"/>
              </a:lnSpc>
            </a:pPr>
            <a:r>
              <a:rPr lang="en-GB" sz="1800" b="1" u="sng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Planed </a:t>
            </a:r>
            <a:r>
              <a:rPr lang="en-GB" sz="1800" b="1" u="sng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activities</a:t>
            </a:r>
            <a:endParaRPr lang="de-DE" sz="2400" u="sng" dirty="0">
              <a:solidFill>
                <a:prstClr val="black">
                  <a:tint val="75000"/>
                </a:prstClr>
              </a:solidFill>
              <a:latin typeface="+mn-lt"/>
              <a:ea typeface="Calibri"/>
              <a:cs typeface="Times New Roman"/>
            </a:endParaRPr>
          </a:p>
          <a:p>
            <a:pPr marL="285750" lvl="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Carryout feasibility </a:t>
            </a: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study for Rumbek slaughterhouse </a:t>
            </a:r>
            <a:endParaRPr lang="en-GB" sz="1800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85750" lvl="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Tender works and supply of equipment for </a:t>
            </a:r>
            <a:r>
              <a:rPr lang="en-GB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Wau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slaughterhouse</a:t>
            </a:r>
          </a:p>
          <a:p>
            <a:pPr marL="285750" lvl="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Prepare training calendar</a:t>
            </a:r>
          </a:p>
          <a:p>
            <a:pPr marL="285750" lvl="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Backstopping to all actors</a:t>
            </a:r>
            <a:endParaRPr lang="en-GB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r>
              <a:rPr lang="en-GB" sz="1800" dirty="0" smtClean="0">
                <a:latin typeface="+mn-lt"/>
                <a:cs typeface="Arial" panose="020B0604020202020204" pitchFamily="34" charset="0"/>
              </a:rPr>
              <a:t>	</a:t>
            </a:r>
          </a:p>
          <a:p>
            <a:pPr marL="285750" indent="-285750" algn="l"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37312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48264" y="566619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1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571472" y="566619"/>
            <a:ext cx="7886728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899592" y="2060848"/>
            <a:ext cx="7380840" cy="3815680"/>
          </a:xfrm>
        </p:spPr>
        <p:txBody>
          <a:bodyPr>
            <a:noAutofit/>
          </a:bodyPr>
          <a:lstStyle/>
          <a:p>
            <a:pPr marL="285750" indent="-285750">
              <a:lnSpc>
                <a:spcPct val="100000"/>
              </a:lnSpc>
            </a:pPr>
            <a:r>
              <a:rPr lang="fr-FR" sz="1800" b="1" u="sng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Achievements</a:t>
            </a:r>
            <a:endParaRPr lang="fr-FR" sz="1800" u="sng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Feasibility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study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for Rumbek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slaughterhouse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carried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out by an international consultant in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Feb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2016/ report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available</a:t>
            </a: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Feasibility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study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report and business plan for Wau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slaughterhouse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discussed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with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all the relevant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stakeholders</a:t>
            </a: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Establishment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training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calender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ongoing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taking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into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account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training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stakeholders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such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as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private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operators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users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of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facilities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as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well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as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owners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and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schemeClr val="tx1"/>
                </a:solidFill>
                <a:cs typeface="Arial" panose="020B0604020202020204" pitchFamily="34" charset="0"/>
              </a:rPr>
              <a:t>service</a:t>
            </a:r>
            <a:r>
              <a:rPr lang="de-DE" sz="18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providers</a:t>
            </a: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Back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stopping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all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actors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is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ongoing</a:t>
            </a: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</a:pPr>
            <a:endParaRPr lang="fr-FR" sz="18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37312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48264" y="566619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14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73593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115616" y="2133600"/>
            <a:ext cx="7164816" cy="388768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Areas and locations of cooperation and coordination with other EU funded </a:t>
            </a: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projects</a:t>
            </a:r>
            <a:endParaRPr lang="de-DE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Construction of agricultural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warehouse and training of private operator in </a:t>
            </a:r>
            <a:r>
              <a:rPr lang="en-US" sz="1800" dirty="0" err="1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Kangi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by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GIZ with UNIDO  adding  sorghum value chain project. 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L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ocation  of warehouse and UNIDO activities is based on UNOPS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and WFP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construction of 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roads to improve access and linkages by farmers and traders to the main market from </a:t>
            </a:r>
            <a:r>
              <a:rPr lang="en-US" sz="1800" dirty="0" err="1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Kangi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to </a:t>
            </a:r>
            <a:r>
              <a:rPr lang="en-US" sz="1800" dirty="0" err="1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Barurud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and </a:t>
            </a:r>
            <a:r>
              <a:rPr lang="en-US" sz="1800" dirty="0" err="1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Kuajok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.  HARD and FAO are active in the same area boosting crop production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Construction / upgrading of 4 Slaughterhouses by GIZ with UNIDO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providing value addition to the hides and skin in the 4 locations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</a:pP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72784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7452320" y="476867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45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5662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115616" y="2204864"/>
            <a:ext cx="7164816" cy="38884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solidFill>
                  <a:srgbClr val="000000"/>
                </a:solidFill>
                <a:ea typeface="Times New Roman"/>
                <a:cs typeface="Times New Roman"/>
              </a:rPr>
              <a:t>P</a:t>
            </a: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roject/partners </a:t>
            </a:r>
            <a:r>
              <a:rPr lang="en-US" sz="18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and their main activities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GIZ-AMTIP is partnering with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GIZ-Governance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project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to assess and 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build the capacities of the local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government / relevant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stakeholders of infrastructure investments in relation to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PPPs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Challenges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Insecurity generally and in Wau especially has led to slower pace in implementation of </a:t>
            </a:r>
            <a:r>
              <a:rPr lang="en-US" sz="1800" dirty="0" smtClean="0">
                <a:solidFill>
                  <a:srgbClr val="000000"/>
                </a:solidFill>
                <a:ea typeface="Calibri"/>
                <a:cs typeface="Times New Roman"/>
              </a:rPr>
              <a:t>activities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 during last quarter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High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turnover of stakeholder’s  key personnel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due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to creation of new states and subsequent transfer of personnel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2400" dirty="0">
              <a:latin typeface="+mn-lt"/>
              <a:ea typeface="Calibri"/>
              <a:cs typeface="Times New Roman"/>
            </a:endParaRPr>
          </a:p>
          <a:p>
            <a:pPr algn="l">
              <a:lnSpc>
                <a:spcPct val="100000"/>
              </a:lnSpc>
            </a:pP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72784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7206744" y="558493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45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4942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277624" y="2132856"/>
            <a:ext cx="7110800" cy="3960440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Conflicts between major stakeholders especially between the relevant ministries and the municipal council over ownership of the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infrastructure. This makes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the loser to abandon it’s roles in the slaughterhouse especially in </a:t>
            </a:r>
            <a:r>
              <a:rPr lang="en-US" sz="1800" dirty="0" err="1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Kuajok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and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Aweil slaughterhouses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Solution / Lessons learned</a:t>
            </a:r>
            <a:endParaRPr lang="de-DE" sz="18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ea typeface="Calibri"/>
                <a:cs typeface="Times New Roman"/>
              </a:rPr>
              <a:t>Have </a:t>
            </a:r>
            <a:r>
              <a:rPr lang="en-US" sz="1800" dirty="0">
                <a:solidFill>
                  <a:srgbClr val="000000"/>
                </a:solidFill>
                <a:ea typeface="Calibri"/>
                <a:cs typeface="Times New Roman"/>
              </a:rPr>
              <a:t>regular consultative meetings with </a:t>
            </a:r>
            <a:r>
              <a:rPr lang="en-US" sz="1800" dirty="0" smtClean="0">
                <a:solidFill>
                  <a:srgbClr val="000000"/>
                </a:solidFill>
                <a:ea typeface="Calibri"/>
                <a:cs typeface="Times New Roman"/>
              </a:rPr>
              <a:t>all stakeholders 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ea typeface="Calibri"/>
                <a:cs typeface="Times New Roman"/>
              </a:rPr>
              <a:t>Ensure that decisions are taken jointly, involving all stakeholders not only owners and funders</a:t>
            </a:r>
            <a:endParaRPr lang="de-DE" sz="1800" dirty="0"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1800" dirty="0"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1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de-DE" sz="1800" dirty="0">
              <a:latin typeface="+mn-lt"/>
              <a:ea typeface="Calibri"/>
              <a:cs typeface="Times New Roman"/>
            </a:endParaRPr>
          </a:p>
          <a:p>
            <a:pPr lvl="1" algn="l">
              <a:lnSpc>
                <a:spcPct val="100000"/>
              </a:lnSpc>
            </a:pPr>
            <a:endParaRPr lang="de-DE" sz="16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37312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7020272" y="566619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45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19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899592" y="2132856"/>
            <a:ext cx="7414856" cy="3888432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endParaRPr lang="en-GB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16000" lvl="0" indent="-216000">
              <a:lnSpc>
                <a:spcPct val="100000"/>
              </a:lnSpc>
              <a:spcBef>
                <a:spcPts val="300"/>
              </a:spcBef>
            </a:pPr>
            <a:r>
              <a:rPr lang="fr-FR" sz="1800" b="1" u="sng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Expected</a:t>
            </a:r>
            <a:r>
              <a:rPr lang="fr-FR" sz="1800" b="1" u="sng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main </a:t>
            </a:r>
            <a:r>
              <a:rPr lang="fr-FR" sz="1800" b="1" u="sng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results</a:t>
            </a:r>
            <a:endParaRPr lang="fr-FR" sz="1800" b="1" u="sng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16000" lvl="0" indent="-216000">
              <a:lnSpc>
                <a:spcPct val="100000"/>
              </a:lnSpc>
              <a:spcBef>
                <a:spcPts val="300"/>
              </a:spcBef>
            </a:pPr>
            <a:endParaRPr lang="fr-FR" sz="1800" b="1" u="sng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1slaughterhouse in </a:t>
            </a:r>
            <a:r>
              <a:rPr lang="en-GB" sz="1800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Wau</a:t>
            </a: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constructed and operational</a:t>
            </a:r>
            <a:endParaRPr lang="fr-FR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2 slaughterhouses (Aweil and </a:t>
            </a:r>
            <a:r>
              <a:rPr lang="en-GB" sz="1800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Kuajok</a:t>
            </a: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) rehabilitated and in operation</a:t>
            </a:r>
          </a:p>
          <a:p>
            <a:pPr marL="285750" lvl="0" indent="-285750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1slaughterhouse in Rumbek 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completed, upgraded</a:t>
            </a: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, in operation</a:t>
            </a:r>
          </a:p>
          <a:p>
            <a:pPr marL="285750" lvl="0" indent="-285750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1 </a:t>
            </a:r>
            <a:r>
              <a:rPr lang="de-DE" sz="1800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agricultural</a:t>
            </a:r>
            <a:r>
              <a:rPr lang="de-DE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warehouse</a:t>
            </a:r>
            <a:r>
              <a:rPr lang="de-DE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in </a:t>
            </a:r>
            <a:r>
              <a:rPr lang="de-DE" sz="1800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Kangi</a:t>
            </a:r>
            <a:r>
              <a:rPr lang="de-DE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constructed</a:t>
            </a:r>
            <a:r>
              <a:rPr lang="de-DE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, operational</a:t>
            </a:r>
            <a:endParaRPr lang="fr-FR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State ministries, county and town administrations accept and manage the outsourcing of public owned facilities to private operators</a:t>
            </a:r>
            <a:endParaRPr lang="fr-FR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Private operators and their staff are trained and able to run the facilities according to the required technical and economic 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standards</a:t>
            </a:r>
            <a:endParaRPr lang="de-DE" sz="2800" dirty="0" smtClean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2000" b="1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fr-FR" sz="1400" dirty="0">
              <a:latin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14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de-DE" sz="18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fr-FR" sz="1400" dirty="0">
              <a:latin typeface="+mn-lt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47664" y="6272784"/>
            <a:ext cx="7322016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48264" y="571546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90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19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405616" y="2132856"/>
            <a:ext cx="6908832" cy="3505200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1800" b="1" u="sng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GENERAL ISSUES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GB" sz="1900" b="1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Achievements</a:t>
            </a:r>
            <a:endParaRPr lang="en-GB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Project </a:t>
            </a:r>
            <a:r>
              <a:rPr lang="en-GB" sz="1800" dirty="0">
                <a:solidFill>
                  <a:prstClr val="black"/>
                </a:solidFill>
                <a:cs typeface="Arial" panose="020B0604020202020204" pitchFamily="34" charset="0"/>
              </a:rPr>
              <a:t>office in Rumbek </a:t>
            </a:r>
            <a:r>
              <a:rPr lang="en-GB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identified</a:t>
            </a:r>
            <a:r>
              <a:rPr lang="en-GB" sz="1800" dirty="0">
                <a:solidFill>
                  <a:prstClr val="black"/>
                </a:solidFill>
                <a:cs typeface="Arial" panose="020B0604020202020204" pitchFamily="34" charset="0"/>
              </a:rPr>
              <a:t>, remaining assessment by risk management </a:t>
            </a:r>
            <a:r>
              <a:rPr lang="en-GB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office</a:t>
            </a:r>
            <a:endParaRPr lang="en-GB" sz="18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Interviews for programme </a:t>
            </a:r>
            <a:r>
              <a:rPr lang="en-GB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staff in Rumbek in progress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Conducted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joint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mission</a:t>
            </a:r>
            <a:r>
              <a:rPr lang="de-DE" sz="1800" dirty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(MLFI / GIZ),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visiting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slaughterhouses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in Kampala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with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special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focus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on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stunning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animals</a:t>
            </a:r>
            <a:r>
              <a:rPr lang="de-DE" sz="1800" dirty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and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meat</a:t>
            </a:r>
            <a:r>
              <a:rPr lang="de-DE" sz="1800" dirty="0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ea typeface="Calibri"/>
                <a:cs typeface="Arial" panose="020B0604020202020204" pitchFamily="34" charset="0"/>
              </a:rPr>
              <a:t>inspection</a:t>
            </a:r>
            <a:endParaRPr lang="en-GB" sz="1800" dirty="0" smtClean="0">
              <a:solidFill>
                <a:prstClr val="black"/>
              </a:solidFill>
              <a:ea typeface="Calibri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18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1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fr-FR" sz="1800" dirty="0">
              <a:latin typeface="+mn-lt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de-DE" sz="18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fr-FR" sz="1800" dirty="0">
              <a:latin typeface="+mn-lt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547664" y="6272784"/>
            <a:ext cx="7322016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48264" y="571546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1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8028892" cy="410445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R1: </a:t>
            </a:r>
            <a:r>
              <a:rPr lang="en-US" sz="18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State ministries, county and town administrations accept and manage the outsourcing of public owned facilities to private operators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lang="fr-FR" sz="1800" b="1" u="sng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Planned</a:t>
            </a:r>
            <a:r>
              <a:rPr lang="fr-FR" sz="1800" b="1" u="sng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fr-FR" sz="1800" b="1" u="sng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activities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Select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private operators for Aweil and Kuajok slaughterhouses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Obtain copies of ownership of the investments /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land titles 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Conduct </a:t>
            </a: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workshops / develop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MoUs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Review  current contracts  of operation of facilities</a:t>
            </a:r>
            <a:endParaRPr lang="en-GB" sz="1800" dirty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Discuss </a:t>
            </a: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with all parties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strength / weaknesses of planned PPPs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Assess </a:t>
            </a: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the capacities of the State owners in relation to PPP</a:t>
            </a:r>
            <a:endParaRPr lang="en-GB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GB" sz="18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2400" dirty="0">
              <a:latin typeface="+mn-lt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2400" dirty="0">
              <a:latin typeface="+mn-lt"/>
              <a:ea typeface="Calibri"/>
              <a:cs typeface="Times New Roman"/>
            </a:endParaRPr>
          </a:p>
          <a:p>
            <a:pPr algn="l">
              <a:lnSpc>
                <a:spcPct val="100000"/>
              </a:lnSpc>
            </a:pPr>
            <a:endParaRPr lang="fr-FR" sz="18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72784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7164288" y="640120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93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467544" y="2133600"/>
            <a:ext cx="8208912" cy="410371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     </a:t>
            </a:r>
            <a:r>
              <a:rPr lang="en-US" sz="1800" b="1" u="sng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Achievements</a:t>
            </a: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Advertised position of private operator for Kuajok slaughterhouse. </a:t>
            </a:r>
            <a:r>
              <a:rPr lang="en-GB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ToR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jointly drafted by all stakeholders. Interviews will be conducted jointly.</a:t>
            </a: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ToR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for advertising position of private operator for Aweil slaughterhouse jointly drafted, awaiting advertisement.</a:t>
            </a: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Title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deeds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Kuajok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and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Aweil in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name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SMARFs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verified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Slaughterhouse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in Rumbek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owned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by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Rumbek Town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Councill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. </a:t>
            </a:r>
            <a:r>
              <a:rPr lang="de-DE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Land title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allocation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for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slaughterhouse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in Wau 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done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and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agricultural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warehouse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in Kangi in </a:t>
            </a:r>
            <a:r>
              <a:rPr lang="de-DE" sz="1800" dirty="0" err="1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progress</a:t>
            </a:r>
            <a:r>
              <a:rPr lang="de-DE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.</a:t>
            </a:r>
            <a:endParaRPr lang="en-GB" sz="1800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Workshops to identify strength / weaknesses of planned PPPs conducted with all concerned stakeholders in Kuajok and Aweil on 15.02.2016 and 23.03.2016 respectively.</a:t>
            </a:r>
          </a:p>
          <a:p>
            <a:pPr lvl="1" algn="l">
              <a:lnSpc>
                <a:spcPct val="100000"/>
              </a:lnSpc>
            </a:pPr>
            <a:endParaRPr lang="en-GB" sz="1800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en-GB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lvl="1" algn="l">
              <a:lnSpc>
                <a:spcPct val="100000"/>
              </a:lnSpc>
            </a:pPr>
            <a:endParaRPr lang="en-GB" sz="18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de-DE" sz="2400" dirty="0">
              <a:latin typeface="+mn-lt"/>
              <a:ea typeface="Calibri"/>
              <a:cs typeface="Times New Roman"/>
            </a:endParaRPr>
          </a:p>
          <a:p>
            <a:pPr algn="l">
              <a:lnSpc>
                <a:spcPct val="100000"/>
              </a:lnSpc>
            </a:pPr>
            <a:endParaRPr lang="en-GB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72784"/>
            <a:ext cx="7344816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7020272" y="606508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10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685800" y="566619"/>
            <a:ext cx="7772400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611560" y="2133600"/>
            <a:ext cx="7848872" cy="395969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800" b="1" u="sng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Achievements</a:t>
            </a:r>
            <a:endParaRPr lang="de-DE" sz="2400" u="sng" dirty="0">
              <a:latin typeface="+mn-lt"/>
              <a:ea typeface="Calibri"/>
              <a:cs typeface="Times New Roman"/>
            </a:endParaRPr>
          </a:p>
          <a:p>
            <a:pPr marL="285750" lvl="1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Discussed content of MoUs for </a:t>
            </a:r>
            <a:r>
              <a:rPr lang="en-GB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Aweil 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and 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Kuajok in joint stakeholder workshops.</a:t>
            </a:r>
          </a:p>
          <a:p>
            <a:pPr marL="285750" lvl="1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Developed </a:t>
            </a:r>
            <a:r>
              <a:rPr lang="en-GB" sz="18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MoUs for Wau, Kuajok and Aweil </a:t>
            </a:r>
            <a:r>
              <a:rPr lang="en-GB" sz="18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slaughterhouse </a:t>
            </a:r>
            <a:r>
              <a:rPr lang="en-GB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investments / operations</a:t>
            </a:r>
            <a:endParaRPr lang="en-US" sz="18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Workshop conducted by GIZ-Governance Programme to build capacities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of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Wau slaughterhouse stakeholders in </a:t>
            </a: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relation to PPP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on 16.02.2016 in GIZ-AMTIP office in Wau. Topics included:</a:t>
            </a:r>
          </a:p>
          <a:p>
            <a:pPr marL="742950" lvl="1" indent="-285750" algn="just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14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identification of joint objective /</a:t>
            </a:r>
            <a:r>
              <a:rPr lang="en-US" sz="1800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management of investment through </a:t>
            </a:r>
            <a:r>
              <a:rPr lang="en-US" sz="1800" dirty="0" err="1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BoT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/  involvement of all stakeholders / accumulation of funds for future </a:t>
            </a:r>
            <a:r>
              <a:rPr lang="en-US" sz="1800" dirty="0" smtClean="0">
                <a:solidFill>
                  <a:srgbClr val="000000"/>
                </a:solidFill>
                <a:ea typeface="Times New Roman"/>
                <a:cs typeface="Times New Roman"/>
              </a:rPr>
              <a:t>main repairs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in the infrastructure</a:t>
            </a:r>
            <a:endParaRPr lang="de-DE" sz="18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Monitoring of contracts for operation of facilities </a:t>
            </a:r>
            <a:r>
              <a:rPr lang="en-US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in Aweil and Kuajok  conducted.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72784"/>
            <a:ext cx="7344816" cy="393827"/>
          </a:xfrm>
        </p:spPr>
        <p:txBody>
          <a:bodyPr/>
          <a:lstStyle/>
          <a:p>
            <a:r>
              <a:rPr lang="en-US" sz="1800" b="1" i="1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56444" y="489120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571472" y="566619"/>
            <a:ext cx="7886728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992888" cy="418256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R2: </a:t>
            </a:r>
            <a:r>
              <a:rPr lang="en-US" sz="18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The slaughterhouses in Aweil and Kuajok are rehabilitated and operating. Agricultural warehouse in </a:t>
            </a:r>
            <a:r>
              <a:rPr lang="en-US" sz="1800" b="1" dirty="0" err="1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Kangi</a:t>
            </a:r>
            <a:r>
              <a:rPr lang="en-US" sz="1800" b="1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 constructed and </a:t>
            </a:r>
            <a:r>
              <a:rPr lang="en-US" sz="1800" b="1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operational</a:t>
            </a:r>
          </a:p>
          <a:p>
            <a:pPr>
              <a:lnSpc>
                <a:spcPct val="100000"/>
              </a:lnSpc>
            </a:pPr>
            <a:r>
              <a:rPr lang="en-US" sz="1800" b="1" u="sng" dirty="0" smtClean="0">
                <a:solidFill>
                  <a:srgbClr val="000000"/>
                </a:solidFill>
                <a:latin typeface="+mn-lt"/>
                <a:cs typeface="Times New Roman"/>
              </a:rPr>
              <a:t>Planned activities</a:t>
            </a:r>
            <a:endParaRPr lang="fr-FR" sz="1800" b="1" u="sng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Carryout feasibility study for Kangi agricultural warehouse</a:t>
            </a:r>
            <a:endParaRPr lang="de-DE" sz="24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Identify suitable plot  for construction and monitor the establishment of title deed for construction of Kangi agricultural warehouse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Discuss business plans with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stakeholders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Develop joint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work plan </a:t>
            </a: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for Kangi agricultural </a:t>
            </a: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warehouse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Launch 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tender for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rehabilitation/equipment for 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Aweil and Kuajok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s-houses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design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and </a:t>
            </a:r>
            <a:r>
              <a:rPr lang="en-GB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BoQs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construction of Kangi agricultural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warehouse</a:t>
            </a: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Establish </a:t>
            </a:r>
            <a:r>
              <a:rPr lang="en-GB" sz="1800" dirty="0">
                <a:solidFill>
                  <a:srgbClr val="000000"/>
                </a:solidFill>
                <a:latin typeface="+mn-lt"/>
                <a:ea typeface="Times New Roman"/>
                <a:cs typeface="Times New Roman"/>
              </a:rPr>
              <a:t>training calendar</a:t>
            </a:r>
            <a:endParaRPr lang="en-GB" sz="18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2400" dirty="0"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endParaRPr lang="de-DE" sz="2400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rgbClr val="000000"/>
              </a:solidFill>
              <a:latin typeface="+mn-lt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de-DE" sz="2400" dirty="0">
              <a:latin typeface="+mn-lt"/>
              <a:ea typeface="Calibri"/>
              <a:cs typeface="Times New Roman"/>
            </a:endParaRPr>
          </a:p>
          <a:p>
            <a:pPr algn="l">
              <a:lnSpc>
                <a:spcPct val="100000"/>
              </a:lnSpc>
            </a:pPr>
            <a:endParaRPr lang="en-GB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lvl="1" algn="l">
              <a:lnSpc>
                <a:spcPct val="100000"/>
              </a:lnSpc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lvl="1" algn="l">
              <a:lnSpc>
                <a:spcPct val="100000"/>
              </a:lnSpc>
            </a:pPr>
            <a:r>
              <a:rPr lang="en-GB" sz="1800" dirty="0" smtClean="0">
                <a:latin typeface="+mn-lt"/>
                <a:cs typeface="Arial" panose="020B0604020202020204" pitchFamily="34" charset="0"/>
              </a:rPr>
              <a:t>	</a:t>
            </a:r>
          </a:p>
          <a:p>
            <a:pPr marL="285750" indent="-285750" algn="l"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093296"/>
            <a:ext cx="7754064" cy="537843"/>
          </a:xfrm>
        </p:spPr>
        <p:txBody>
          <a:bodyPr/>
          <a:lstStyle/>
          <a:p>
            <a:endParaRPr lang="en-US" sz="1800" b="1" i="1" dirty="0" smtClean="0">
              <a:solidFill>
                <a:srgbClr val="FF0000"/>
              </a:solidFill>
            </a:endParaRPr>
          </a:p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56444" y="489120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95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571472" y="566619"/>
            <a:ext cx="7886728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992888" cy="39604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1800" b="1" u="sng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Achievements</a:t>
            </a:r>
            <a:endParaRPr lang="en-GB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Feasibility study for Kangi agricultural warehouse conducted by an international consultant in Feb 2016 / report available</a:t>
            </a:r>
            <a:endParaRPr lang="en-GB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2857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Feasibility 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study report and business plan for Kuajok slaughterhouse discussed with Kuajok slaughterhouse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stakeholders</a:t>
            </a:r>
          </a:p>
          <a:p>
            <a:pPr marL="285750" lvl="1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Suitable 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land for construction of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Kangi 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agricultural warehouse  jointly identified by ZEAT-BEAD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partners, GIZ</a:t>
            </a:r>
            <a:r>
              <a:rPr lang="en-GB" sz="18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UNIDO and </a:t>
            </a:r>
            <a:r>
              <a:rPr lang="en-GB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UNOPS</a:t>
            </a:r>
            <a:endParaRPr lang="fr-FR" sz="1800" dirty="0" smtClean="0">
              <a:solidFill>
                <a:schemeClr val="tx1"/>
              </a:solidFill>
              <a:latin typeface="+mn-lt"/>
              <a:ea typeface="Calibri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err="1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Follow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-up 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of land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title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for 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Kangi 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agricultural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warehouse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ongoing</a:t>
            </a:r>
            <a:endParaRPr lang="fr-FR" sz="1800" dirty="0">
              <a:solidFill>
                <a:schemeClr val="tx1"/>
              </a:solidFill>
              <a:latin typeface="+mn-lt"/>
              <a:ea typeface="Calibri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BoQs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for Aweil and Kuajok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slaughterhouse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rehahabilation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approved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by GIZ HQ</a:t>
            </a: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z="1800" dirty="0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Works in Kuajok and Aweil </a:t>
            </a:r>
            <a:r>
              <a:rPr lang="fr-FR" sz="1800" dirty="0" err="1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will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be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advertised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smtClean="0">
                <a:solidFill>
                  <a:schemeClr val="tx1"/>
                </a:solidFill>
                <a:latin typeface="+mn-lt"/>
                <a:ea typeface="Calibri"/>
                <a:cs typeface="Arial" panose="020B0604020202020204" pitchFamily="34" charset="0"/>
              </a:rPr>
              <a:t>in May 2016</a:t>
            </a: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lvl="1" algn="l">
              <a:lnSpc>
                <a:spcPct val="100000"/>
              </a:lnSpc>
            </a:pPr>
            <a:r>
              <a:rPr lang="en-GB" sz="1800" dirty="0" smtClean="0">
                <a:latin typeface="+mn-lt"/>
                <a:cs typeface="Arial" panose="020B0604020202020204" pitchFamily="34" charset="0"/>
              </a:rPr>
              <a:t>	</a:t>
            </a:r>
          </a:p>
          <a:p>
            <a:pPr marL="285750" indent="-285750" algn="l"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37312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56444" y="489120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26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4"/>
          <p:cNvSpPr>
            <a:spLocks noGrp="1"/>
          </p:cNvSpPr>
          <p:nvPr>
            <p:ph type="ctrTitle"/>
          </p:nvPr>
        </p:nvSpPr>
        <p:spPr>
          <a:xfrm>
            <a:off x="571472" y="566619"/>
            <a:ext cx="7886728" cy="17102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600" b="1" dirty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>
                <a:latin typeface="+mn-lt"/>
                <a:cs typeface="Arial" panose="020B0604020202020204" pitchFamily="34" charset="0"/>
              </a:rPr>
            </a:br>
            <a:r>
              <a:rPr lang="fr-FR" sz="16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1600" b="1" dirty="0" smtClean="0">
                <a:latin typeface="+mn-lt"/>
                <a:cs typeface="Arial" panose="020B0604020202020204" pitchFamily="34" charset="0"/>
              </a:rPr>
            </a:br>
            <a:r>
              <a:rPr lang="fr-FR" sz="1200" b="1" dirty="0" smtClean="0">
                <a:latin typeface="+mn-lt"/>
                <a:cs typeface="Arial" panose="020B0604020202020204" pitchFamily="34" charset="0"/>
              </a:rPr>
              <a:t>AGRICULTURAL MARKETING AND TRANSFORMATION INVESTMENT PROGRAMME (AMTIP)</a:t>
            </a:r>
            <a:endParaRPr lang="fr-FR" sz="1200" b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Picture 4" descr="C:\Users\User\AppData\Local\Microsoft\Windows\Temporary Internet Files\Content.Outlook\972R7L75\ELdZ_SuedSuda_cmyk_e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66619"/>
            <a:ext cx="1723263" cy="96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User\AppData\Local\Microsoft\Windows\Temporary Internet Files\Content.Outlook\972R7L75\gizlogo-unternehmen-de-rgb-3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6508"/>
            <a:ext cx="1733360" cy="960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cie2011.fmi.uni-sofia.bg/files/logo_EU_ENG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40120"/>
            <a:ext cx="1623314" cy="96069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683568" y="2060848"/>
            <a:ext cx="7848872" cy="38156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1" u="sng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Achievements</a:t>
            </a:r>
            <a:endParaRPr lang="de-DE" sz="1800" dirty="0" smtClean="0">
              <a:latin typeface="+mn-lt"/>
              <a:ea typeface="Calibri"/>
              <a:cs typeface="Times New Roman"/>
            </a:endParaRPr>
          </a:p>
          <a:p>
            <a:pPr lvl="1" algn="l">
              <a:lnSpc>
                <a:spcPct val="100000"/>
              </a:lnSpc>
            </a:pPr>
            <a:endParaRPr lang="en-GB" sz="18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Lay-out, design for Kangi agricultural </a:t>
            </a:r>
            <a:r>
              <a:rPr lang="fr-FR" sz="1800" dirty="0" smtClean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Waterhouse </a:t>
            </a:r>
            <a:r>
              <a:rPr lang="fr-FR" sz="1800" dirty="0" err="1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need</a:t>
            </a: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smtClean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discussion </a:t>
            </a:r>
            <a:r>
              <a:rPr lang="fr-FR" sz="1800" dirty="0" err="1" smtClean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taking</a:t>
            </a:r>
            <a:r>
              <a:rPr lang="fr-FR" sz="1800" dirty="0" smtClean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recommendations</a:t>
            </a: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from</a:t>
            </a: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feasibity</a:t>
            </a: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study</a:t>
            </a: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report </a:t>
            </a:r>
            <a:r>
              <a:rPr lang="fr-FR" sz="1800" dirty="0" err="1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into</a:t>
            </a:r>
            <a:r>
              <a:rPr lang="fr-FR" sz="1800" dirty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 </a:t>
            </a:r>
            <a:r>
              <a:rPr lang="fr-FR" sz="1800" dirty="0" err="1" smtClean="0">
                <a:solidFill>
                  <a:schemeClr val="tx1"/>
                </a:solidFill>
                <a:ea typeface="Calibri"/>
                <a:cs typeface="Arial" panose="020B0604020202020204" pitchFamily="34" charset="0"/>
              </a:rPr>
              <a:t>account</a:t>
            </a:r>
            <a:endParaRPr lang="de-DE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Procured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eatable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ink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from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Makerere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University in Uganda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stamping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meat</a:t>
            </a:r>
            <a:r>
              <a:rPr lang="de-DE" sz="18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after </a:t>
            </a:r>
            <a:r>
              <a:rPr lang="de-DE" sz="1800" dirty="0" err="1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inspection</a:t>
            </a:r>
            <a:endParaRPr lang="de-DE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Establishment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training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calender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ongoing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taking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into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account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training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stakeholders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such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as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private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operators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,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users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of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facilities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as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well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as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owneres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and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service</a:t>
            </a:r>
            <a:r>
              <a:rPr lang="de-DE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providers</a:t>
            </a:r>
            <a:endParaRPr lang="de-DE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e-DE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lvl="1" algn="l">
              <a:lnSpc>
                <a:spcPct val="100000"/>
              </a:lnSpc>
            </a:pPr>
            <a:endParaRPr lang="de-DE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lvl="1" algn="l">
              <a:lnSpc>
                <a:spcPct val="100000"/>
              </a:lnSpc>
            </a:pPr>
            <a:endParaRPr lang="en-GB" sz="18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  <a:buFont typeface="Wingdings" pitchFamily="2" charset="2"/>
              <a:buChar char="Ø"/>
            </a:pPr>
            <a:endParaRPr lang="en-GB" sz="16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742950" lvl="1" indent="-285750" algn="l">
              <a:lnSpc>
                <a:spcPct val="100000"/>
              </a:lnSpc>
            </a:pPr>
            <a:r>
              <a:rPr lang="en-GB" sz="1800" dirty="0" smtClean="0">
                <a:latin typeface="+mn-lt"/>
                <a:cs typeface="Arial" panose="020B0604020202020204" pitchFamily="34" charset="0"/>
              </a:rPr>
              <a:t>	</a:t>
            </a:r>
          </a:p>
          <a:p>
            <a:pPr marL="285750" indent="-285750" algn="l">
              <a:lnSpc>
                <a:spcPct val="100000"/>
              </a:lnSpc>
            </a:pPr>
            <a:endParaRPr lang="fr-FR" sz="1800" b="1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15616" y="6237312"/>
            <a:ext cx="7754064" cy="393827"/>
          </a:xfrm>
        </p:spPr>
        <p:txBody>
          <a:bodyPr/>
          <a:lstStyle/>
          <a:p>
            <a:r>
              <a:rPr lang="en-US" sz="1800" b="1" i="1" dirty="0" smtClean="0">
                <a:solidFill>
                  <a:srgbClr val="FF0000"/>
                </a:solidFill>
              </a:rPr>
              <a:t>Owned by the State - run by the private sector</a:t>
            </a:r>
            <a:endParaRPr lang="fr-FR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948264" y="566619"/>
            <a:ext cx="83629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95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1163</Words>
  <Application>Microsoft Office PowerPoint</Application>
  <PresentationFormat>On-screen Show (4:3)</PresentationFormat>
  <Paragraphs>160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  <vt:lpstr>   AGRICULTURAL MARKETING AND TRANSFORMATION INVESTMENT PROGRAMME (AMTIP)</vt:lpstr>
    </vt:vector>
  </TitlesOfParts>
  <Company>GIZ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MARKETING AND TRANSFORMATION INVESTMENT PROGRAMME (AMTIP)</dc:title>
  <dc:creator>UserLA3956</dc:creator>
  <cp:lastModifiedBy>FSDAM02</cp:lastModifiedBy>
  <cp:revision>231</cp:revision>
  <cp:lastPrinted>2015-09-29T05:12:03Z</cp:lastPrinted>
  <dcterms:created xsi:type="dcterms:W3CDTF">2015-05-25T09:03:02Z</dcterms:created>
  <dcterms:modified xsi:type="dcterms:W3CDTF">2016-04-26T19:22:25Z</dcterms:modified>
</cp:coreProperties>
</file>