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4" r:id="rId2"/>
    <p:sldId id="285" r:id="rId3"/>
    <p:sldId id="259" r:id="rId4"/>
    <p:sldId id="260" r:id="rId5"/>
    <p:sldId id="261" r:id="rId6"/>
    <p:sldId id="265" r:id="rId7"/>
    <p:sldId id="262" r:id="rId8"/>
    <p:sldId id="278" r:id="rId9"/>
    <p:sldId id="281" r:id="rId10"/>
    <p:sldId id="287" r:id="rId11"/>
    <p:sldId id="276" r:id="rId12"/>
    <p:sldId id="275" r:id="rId13"/>
    <p:sldId id="288" r:id="rId14"/>
    <p:sldId id="295" r:id="rId15"/>
    <p:sldId id="296" r:id="rId16"/>
    <p:sldId id="289" r:id="rId17"/>
    <p:sldId id="269" r:id="rId18"/>
    <p:sldId id="297" r:id="rId19"/>
    <p:sldId id="292" r:id="rId20"/>
    <p:sldId id="290" r:id="rId21"/>
    <p:sldId id="298" r:id="rId22"/>
    <p:sldId id="291" r:id="rId23"/>
    <p:sldId id="286" r:id="rId24"/>
    <p:sldId id="299" r:id="rId25"/>
    <p:sldId id="300" r:id="rId26"/>
    <p:sldId id="301" r:id="rId27"/>
    <p:sldId id="302" r:id="rId28"/>
    <p:sldId id="303" r:id="rId29"/>
    <p:sldId id="273" r:id="rId30"/>
    <p:sldId id="263" r:id="rId31"/>
    <p:sldId id="304" r:id="rId32"/>
    <p:sldId id="26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625" autoAdjust="0"/>
  </p:normalViewPr>
  <p:slideViewPr>
    <p:cSldViewPr>
      <p:cViewPr>
        <p:scale>
          <a:sx n="70" d="100"/>
          <a:sy n="70" d="100"/>
        </p:scale>
        <p:origin x="-130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11FEB-F282-4FF0-AED4-F501C872F2F7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4B1F7-FC87-4735-9370-36FEEC49C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social services are designed</a:t>
            </a:r>
            <a:r>
              <a:rPr lang="en-US" baseline="0" dirty="0" smtClean="0"/>
              <a:t> for sedentary lifestyle and pastoralist are transhumance that move seasonally between villages, grazing areas and different topographic zones.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2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1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96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awareness meetings with  the state &amp; counties stakeholders to introduce the project;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FF185-7901-4649-A6BB-A35BBF5606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6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5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5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64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5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3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2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25503-ED7D-4634-8CD1-326C2E415B5D}" type="datetimeFigureOut">
              <a:rPr lang="en-US" smtClean="0"/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D4302-FD65-4CB2-84A8-6F9F7DBDF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5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cid:image001.png@01D12EB0.A886718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12EB0.A886718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01.png@01D12EB0.A886718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cid:image001.png@01D12EB0.A8867180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461430"/>
            <a:ext cx="8686800" cy="1214967"/>
          </a:xfrm>
          <a:prstGeom prst="rect">
            <a:avLst/>
          </a:prstGeom>
        </p:spPr>
      </p:pic>
      <p:sp>
        <p:nvSpPr>
          <p:cNvPr id="14" name="Text Box 15"/>
          <p:cNvSpPr txBox="1"/>
          <p:nvPr/>
        </p:nvSpPr>
        <p:spPr>
          <a:xfrm>
            <a:off x="2438400" y="461430"/>
            <a:ext cx="4284134" cy="101864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European Union / South Sudan 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Cooperation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5" name="Text Box 84"/>
          <p:cNvSpPr txBox="1"/>
          <p:nvPr/>
        </p:nvSpPr>
        <p:spPr>
          <a:xfrm>
            <a:off x="169333" y="1813983"/>
            <a:ext cx="3098800" cy="5715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Funded by the European Union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6" name="Text Box 85"/>
          <p:cNvSpPr txBox="1"/>
          <p:nvPr/>
        </p:nvSpPr>
        <p:spPr>
          <a:xfrm>
            <a:off x="6877229" y="1813983"/>
            <a:ext cx="1978904" cy="48047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Government of South Sudan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34" y="5035247"/>
            <a:ext cx="6480000" cy="1799136"/>
          </a:xfrm>
          <a:prstGeom prst="rect">
            <a:avLst/>
          </a:prstGeom>
        </p:spPr>
      </p:pic>
      <p:sp>
        <p:nvSpPr>
          <p:cNvPr id="18" name="Text Box 64"/>
          <p:cNvSpPr txBox="1"/>
          <p:nvPr/>
        </p:nvSpPr>
        <p:spPr>
          <a:xfrm>
            <a:off x="342900" y="1727206"/>
            <a:ext cx="8458200" cy="269239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GB" sz="2400" b="1" dirty="0" smtClean="0">
              <a:solidFill>
                <a:srgbClr val="345A8A"/>
              </a:solidFill>
              <a:effectLst/>
              <a:latin typeface="Calibri"/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 smtClean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Greater </a:t>
            </a:r>
            <a:r>
              <a:rPr lang="en-GB" sz="2400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Bahr el Ghazal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RURAL DEVELOPMENT </a:t>
            </a:r>
            <a:r>
              <a:rPr lang="en-GB" sz="2400" b="1" dirty="0" smtClean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PROGRAMME</a:t>
            </a:r>
            <a:r>
              <a:rPr lang="en-GB" sz="2400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 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sz="2400" b="1" cap="small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Steering Committee Meeting - ZEAT-BEAD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sz="2400" b="1" cap="small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Quarterly Review - SORUDEV and </a:t>
            </a:r>
            <a:r>
              <a:rPr lang="en-GB" sz="2400" b="1" cap="small" dirty="0" smtClean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FSTP</a:t>
            </a:r>
          </a:p>
          <a:p>
            <a:pPr algn="ctr">
              <a:spcAft>
                <a:spcPts val="600"/>
              </a:spcAft>
            </a:pPr>
            <a:endParaRPr lang="en-GB" sz="2400" b="1" cap="small" dirty="0">
              <a:solidFill>
                <a:srgbClr val="345A8A"/>
              </a:solidFill>
              <a:latin typeface="Calibri"/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 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 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000" dirty="0">
                <a:effectLst/>
                <a:ea typeface="ＭＳ 明朝"/>
                <a:cs typeface="Times New Roman"/>
              </a:rPr>
              <a:t> </a:t>
            </a:r>
            <a:endParaRPr lang="en-US" sz="10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 in 1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st</a:t>
            </a:r>
            <a:r>
              <a:rPr lang="en-US" sz="3600" b="1" dirty="0" smtClean="0">
                <a:solidFill>
                  <a:schemeClr val="tx2"/>
                </a:solidFill>
              </a:rPr>
              <a:t> quarter 2016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4102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2600" i="1" dirty="0" smtClean="0">
                <a:latin typeface="Arial Narrow" panose="020B0606020202030204" pitchFamily="34" charset="0"/>
                <a:cs typeface="Times New Roman"/>
              </a:rPr>
              <a:t>Output 1</a:t>
            </a:r>
            <a:r>
              <a:rPr lang="en-GB" sz="2600" dirty="0" smtClean="0">
                <a:latin typeface="Arial Narrow" panose="020B0606020202030204" pitchFamily="34" charset="0"/>
                <a:cs typeface="Times New Roman"/>
              </a:rPr>
              <a:t>. </a:t>
            </a:r>
            <a:r>
              <a:rPr lang="en-US" sz="2600" dirty="0">
                <a:latin typeface="Arial Narrow" panose="020B0606020202030204" pitchFamily="34" charset="0"/>
                <a:cs typeface="Times New Roman"/>
              </a:rPr>
              <a:t>Community Disasters Risk Reduction &amp; Planning 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capacity</a:t>
            </a:r>
          </a:p>
          <a:p>
            <a:pPr marL="0" indent="0">
              <a:buNone/>
              <a:defRPr/>
            </a:pPr>
            <a:r>
              <a:rPr lang="en-US" sz="2600" b="1" i="1" dirty="0" smtClean="0">
                <a:latin typeface="Arial Narrow" panose="020B0606020202030204" pitchFamily="34" charset="0"/>
                <a:cs typeface="Times New Roman"/>
              </a:rPr>
              <a:t>Activity 1.2:   Mobilize </a:t>
            </a:r>
            <a:r>
              <a:rPr lang="en-US" sz="2600" b="1" i="1" dirty="0">
                <a:latin typeface="Arial Narrow" panose="020B0606020202030204" pitchFamily="34" charset="0"/>
                <a:cs typeface="Times New Roman"/>
              </a:rPr>
              <a:t>communities through a Community Managed Disaster </a:t>
            </a:r>
            <a:r>
              <a:rPr lang="en-US" sz="2600" b="1" i="1" dirty="0" smtClean="0">
                <a:latin typeface="Arial Narrow" panose="020B0606020202030204" pitchFamily="34" charset="0"/>
                <a:cs typeface="Times New Roman"/>
              </a:rPr>
              <a:t>Risk </a:t>
            </a:r>
            <a:r>
              <a:rPr lang="en-US" sz="2600" b="1" i="1" dirty="0">
                <a:latin typeface="Arial Narrow" panose="020B0606020202030204" pitchFamily="34" charset="0"/>
                <a:cs typeface="Times New Roman"/>
              </a:rPr>
              <a:t>Reduction (CMDRR) </a:t>
            </a:r>
            <a:r>
              <a:rPr lang="en-US" sz="2600" b="1" i="1" dirty="0" smtClean="0">
                <a:latin typeface="Arial Narrow" panose="020B0606020202030204" pitchFamily="34" charset="0"/>
                <a:cs typeface="Times New Roman"/>
              </a:rPr>
              <a:t>approach</a:t>
            </a:r>
          </a:p>
          <a:p>
            <a:pPr>
              <a:defRPr/>
            </a:pP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Community mobilization in 7 cattle camps were done in </a:t>
            </a:r>
            <a:r>
              <a:rPr lang="en-US" sz="2600" dirty="0" err="1" smtClean="0">
                <a:latin typeface="Arial Narrow" panose="020B0606020202030204" pitchFamily="34" charset="0"/>
                <a:cs typeface="Times New Roman"/>
              </a:rPr>
              <a:t>Awerial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, </a:t>
            </a:r>
            <a:r>
              <a:rPr lang="en-US" sz="2600" dirty="0" err="1" smtClean="0">
                <a:latin typeface="Arial Narrow" panose="020B0606020202030204" pitchFamily="34" charset="0"/>
                <a:cs typeface="Times New Roman"/>
              </a:rPr>
              <a:t>Yirol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 East and </a:t>
            </a:r>
            <a:r>
              <a:rPr lang="en-US" sz="2600" dirty="0" err="1" smtClean="0">
                <a:latin typeface="Arial Narrow" panose="020B0606020202030204" pitchFamily="34" charset="0"/>
                <a:cs typeface="Times New Roman"/>
              </a:rPr>
              <a:t>Yirol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 West Counties.</a:t>
            </a:r>
          </a:p>
          <a:p>
            <a:pPr>
              <a:defRPr/>
            </a:pPr>
            <a:r>
              <a:rPr lang="en-US" sz="2600" b="1" dirty="0" smtClean="0">
                <a:latin typeface="Arial Narrow" panose="020B0606020202030204" pitchFamily="34" charset="0"/>
                <a:cs typeface="Times New Roman"/>
              </a:rPr>
              <a:t>260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 community members (188 Males, 72 Females) attended the participatory CMDRR meetings in 6 cattle camps</a:t>
            </a:r>
          </a:p>
          <a:p>
            <a:pPr>
              <a:defRPr/>
            </a:pP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Main disasters identified include: </a:t>
            </a:r>
          </a:p>
          <a:p>
            <a:pPr marL="0" indent="682625">
              <a:buNone/>
              <a:defRPr/>
            </a:pP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-  </a:t>
            </a:r>
            <a:r>
              <a:rPr lang="en-US" sz="2600" b="1" dirty="0" smtClean="0">
                <a:latin typeface="Arial Narrow" panose="020B0606020202030204" pitchFamily="34" charset="0"/>
                <a:cs typeface="Times New Roman"/>
              </a:rPr>
              <a:t>Conflict, 				-Human </a:t>
            </a:r>
            <a:r>
              <a:rPr lang="en-US" sz="2600" b="1" dirty="0">
                <a:latin typeface="Arial Narrow" panose="020B0606020202030204" pitchFamily="34" charset="0"/>
                <a:cs typeface="Times New Roman"/>
              </a:rPr>
              <a:t>diseases</a:t>
            </a:r>
            <a:endParaRPr lang="en-US" sz="2600" b="1" dirty="0" smtClean="0">
              <a:latin typeface="Arial Narrow" panose="020B0606020202030204" pitchFamily="34" charset="0"/>
              <a:cs typeface="Times New Roman"/>
            </a:endParaRPr>
          </a:p>
          <a:p>
            <a:pPr marL="682625" indent="0">
              <a:buFontTx/>
              <a:buChar char="-"/>
              <a:defRPr/>
            </a:pPr>
            <a:r>
              <a:rPr lang="en-US" sz="2600" b="1" dirty="0" smtClean="0">
                <a:latin typeface="Arial Narrow" panose="020B0606020202030204" pitchFamily="34" charset="0"/>
                <a:cs typeface="Times New Roman"/>
              </a:rPr>
              <a:t>  Livestock diseases, </a:t>
            </a:r>
          </a:p>
          <a:p>
            <a:pPr marL="682625" indent="0">
              <a:buFontTx/>
              <a:buChar char="-"/>
              <a:defRPr/>
            </a:pPr>
            <a:r>
              <a:rPr lang="en-US" sz="2600" b="1" dirty="0" smtClean="0">
                <a:latin typeface="Arial Narrow" panose="020B0606020202030204" pitchFamily="34" charset="0"/>
                <a:cs typeface="Times New Roman"/>
              </a:rPr>
              <a:t>  Drought, </a:t>
            </a:r>
          </a:p>
          <a:p>
            <a:pPr marL="682625" indent="0">
              <a:buFontTx/>
              <a:buChar char="-"/>
              <a:defRPr/>
            </a:pPr>
            <a:r>
              <a:rPr lang="en-US" sz="2600" b="1" dirty="0" smtClean="0">
                <a:latin typeface="Arial Narrow" panose="020B0606020202030204" pitchFamily="34" charset="0"/>
                <a:cs typeface="Times New Roman"/>
              </a:rPr>
              <a:t>   Crop pests and diseases.</a:t>
            </a:r>
            <a:r>
              <a:rPr lang="en-US" sz="2600" dirty="0" smtClean="0">
                <a:latin typeface="Arial Narrow" panose="020B0606020202030204" pitchFamily="34" charset="0"/>
                <a:cs typeface="Times New Roman"/>
              </a:rPr>
              <a:t>	</a:t>
            </a:r>
          </a:p>
          <a:p>
            <a:pPr marL="682625" indent="0">
              <a:buFontTx/>
              <a:buChar char="-"/>
              <a:defRPr/>
            </a:pPr>
            <a:endParaRPr lang="en-US" sz="2600" dirty="0" smtClean="0">
              <a:latin typeface="Arial Narrow" panose="020B0606020202030204" pitchFamily="34" charset="0"/>
              <a:cs typeface="Times New Roman"/>
            </a:endParaRPr>
          </a:p>
          <a:p>
            <a:pPr marL="682625" indent="0">
              <a:buFontTx/>
              <a:buChar char="-"/>
              <a:defRPr/>
            </a:pPr>
            <a:endParaRPr lang="en-US" sz="26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7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48400"/>
            <a:ext cx="1524001" cy="61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5999"/>
            <a:ext cx="1600200" cy="765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8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Community Mobilization 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72" y="5680312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C:\Users\James\Desktop\Camera\20160326_104903.jpg"/>
          <p:cNvPicPr>
            <a:picLocks noGrp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990600"/>
            <a:ext cx="8636000" cy="485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 Hazard ranking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76900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72" y="5680312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Personal\My pictures\Hobby\107_PANA\P10707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7" y="609600"/>
            <a:ext cx="62293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 in 1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st</a:t>
            </a:r>
            <a:r>
              <a:rPr lang="en-US" sz="3600" b="1" dirty="0" smtClean="0">
                <a:solidFill>
                  <a:schemeClr val="tx2"/>
                </a:solidFill>
              </a:rPr>
              <a:t> quarter 2016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287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2700" i="1" dirty="0" smtClean="0">
                <a:latin typeface="Arial Narrow" panose="020B0606020202030204" pitchFamily="34" charset="0"/>
                <a:cs typeface="Times New Roman"/>
              </a:rPr>
              <a:t>Output 1</a:t>
            </a:r>
            <a:r>
              <a:rPr lang="en-GB" sz="2700" dirty="0" smtClean="0">
                <a:latin typeface="Arial Narrow" panose="020B0606020202030204" pitchFamily="34" charset="0"/>
                <a:cs typeface="Times New Roman"/>
              </a:rPr>
              <a:t>. </a:t>
            </a:r>
            <a:r>
              <a:rPr lang="en-US" sz="2700" dirty="0">
                <a:latin typeface="Arial Narrow" panose="020B0606020202030204" pitchFamily="34" charset="0"/>
                <a:cs typeface="Times New Roman"/>
              </a:rPr>
              <a:t>Community Disasters Risk Reduction &amp; Planning capacity</a:t>
            </a:r>
            <a:endParaRPr lang="en-GB" sz="27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9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700" i="1" dirty="0" smtClean="0">
                <a:latin typeface="Arial Narrow" panose="020B0606020202030204" pitchFamily="34" charset="0"/>
                <a:cs typeface="Times New Roman"/>
              </a:rPr>
              <a:t>Activity 1.3:   </a:t>
            </a:r>
            <a:r>
              <a:rPr lang="en-US" sz="2700" i="1" dirty="0">
                <a:latin typeface="Arial Narrow" panose="020B0606020202030204" pitchFamily="34" charset="0"/>
                <a:cs typeface="Times New Roman"/>
              </a:rPr>
              <a:t>Develop CMDRR actions plans with the target </a:t>
            </a:r>
            <a:r>
              <a:rPr lang="en-US" sz="2700" i="1" dirty="0" smtClean="0">
                <a:latin typeface="Arial Narrow" panose="020B0606020202030204" pitchFamily="34" charset="0"/>
                <a:cs typeface="Times New Roman"/>
              </a:rPr>
              <a:t>communities</a:t>
            </a:r>
          </a:p>
          <a:p>
            <a:pPr>
              <a:defRPr/>
            </a:pPr>
            <a:r>
              <a:rPr lang="en-US" sz="2700" dirty="0" smtClean="0">
                <a:latin typeface="Arial Narrow" panose="020B0606020202030204" pitchFamily="34" charset="0"/>
              </a:rPr>
              <a:t>CMDRR action planed developed for 7 cattle camps</a:t>
            </a:r>
            <a:endParaRPr lang="en-US" sz="27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4198"/>
            <a:ext cx="2619375" cy="10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774199"/>
            <a:ext cx="1733550" cy="108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8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CMDRR plans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048000" cy="305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1"/>
            <a:ext cx="3200399" cy="221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James\Pictures\2016-04-05 CMDRR\CMDRR 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36576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James\Pictures\2016-03-25\3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3810000" cy="2287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0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CMDRR plans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066800"/>
            <a:ext cx="4743099" cy="267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James\Desktop\Camera\20160331_1456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5760085" cy="324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9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 in 1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st</a:t>
            </a:r>
            <a:r>
              <a:rPr lang="en-US" sz="3600" b="1" dirty="0" smtClean="0">
                <a:solidFill>
                  <a:schemeClr val="tx2"/>
                </a:solidFill>
              </a:rPr>
              <a:t> quarter 2016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287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700" i="1" dirty="0" smtClean="0">
                <a:latin typeface="Arial Narrow" panose="020B0606020202030204" pitchFamily="34" charset="0"/>
                <a:cs typeface="Times New Roman"/>
              </a:rPr>
              <a:t>Output </a:t>
            </a:r>
            <a:r>
              <a:rPr lang="en-US" sz="2700" i="1" dirty="0">
                <a:latin typeface="Arial Narrow" panose="020B0606020202030204" pitchFamily="34" charset="0"/>
                <a:cs typeface="Times New Roman"/>
              </a:rPr>
              <a:t>2</a:t>
            </a:r>
            <a:r>
              <a:rPr lang="en-US" sz="2700" dirty="0">
                <a:latin typeface="Arial Narrow" panose="020B0606020202030204" pitchFamily="34" charset="0"/>
                <a:cs typeface="Times New Roman"/>
              </a:rPr>
              <a:t>: Livelihoods &amp; income sources </a:t>
            </a:r>
            <a:r>
              <a:rPr lang="en-US" sz="2700" dirty="0" smtClean="0">
                <a:latin typeface="Arial Narrow" panose="020B0606020202030204" pitchFamily="34" charset="0"/>
                <a:cs typeface="Times New Roman"/>
              </a:rPr>
              <a:t>diversified &amp; enhanced</a:t>
            </a:r>
            <a:endParaRPr lang="en-US" sz="2700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7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700" dirty="0" smtClean="0">
                <a:latin typeface="Arial Narrow" panose="020B0606020202030204" pitchFamily="34" charset="0"/>
              </a:rPr>
              <a:t>Activity 2.1: Identification of Implementation partners </a:t>
            </a:r>
          </a:p>
          <a:p>
            <a:pPr marL="0" indent="0">
              <a:buNone/>
              <a:defRPr/>
            </a:pPr>
            <a:endParaRPr lang="en-US" sz="2700" dirty="0"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en-US" sz="2700" dirty="0" smtClean="0">
                <a:latin typeface="Arial Narrow" panose="020B0606020202030204" pitchFamily="34" charset="0"/>
              </a:rPr>
              <a:t>Preselected agencies: DRDA, IIRR, OXFAM, NPA, VSF-G, BRAC, PLAN. </a:t>
            </a:r>
          </a:p>
          <a:p>
            <a:pPr>
              <a:defRPr/>
            </a:pPr>
            <a:r>
              <a:rPr lang="en-US" sz="2700" dirty="0" smtClean="0">
                <a:latin typeface="Arial Narrow" panose="020B0606020202030204" pitchFamily="34" charset="0"/>
              </a:rPr>
              <a:t>Call for proposal launched. </a:t>
            </a:r>
          </a:p>
          <a:p>
            <a:pPr>
              <a:defRPr/>
            </a:pPr>
            <a:r>
              <a:rPr lang="en-US" sz="2700" dirty="0" smtClean="0">
                <a:latin typeface="Arial Narrow" panose="020B0606020202030204" pitchFamily="34" charset="0"/>
              </a:rPr>
              <a:t>Proposal evaluation is being carried out.</a:t>
            </a:r>
          </a:p>
          <a:p>
            <a:pPr>
              <a:defRPr/>
            </a:pPr>
            <a:endParaRPr lang="en-US" sz="27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00"/>
            <a:ext cx="1981201" cy="76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95999"/>
            <a:ext cx="1600200" cy="765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0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Key progress 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</a:t>
            </a:r>
            <a:r>
              <a:rPr lang="en-US" sz="4000" b="1" dirty="0" smtClean="0">
                <a:solidFill>
                  <a:schemeClr val="tx2"/>
                </a:solidFill>
              </a:rPr>
              <a:t>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257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000" b="1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Output 3</a:t>
            </a:r>
            <a:r>
              <a:rPr lang="en-US" sz="3000" dirty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: Skills, strategies and education  essential for resilient pastoral livelihoods acquired by target </a:t>
            </a:r>
            <a:r>
              <a:rPr lang="en-US" sz="3000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/>
              </a:rPr>
              <a:t>communities</a:t>
            </a:r>
            <a:endParaRPr lang="en-US" sz="3000" dirty="0">
              <a:solidFill>
                <a:srgbClr val="0070C0"/>
              </a:solidFill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26193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867400"/>
            <a:ext cx="173355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9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Key progress 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</a:t>
            </a:r>
            <a:r>
              <a:rPr lang="en-US" sz="4000" b="1" dirty="0" smtClean="0">
                <a:solidFill>
                  <a:schemeClr val="tx2"/>
                </a:solidFill>
              </a:rPr>
              <a:t>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257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000" b="1" dirty="0">
                <a:latin typeface="Arial Narrow" panose="020B0606020202030204" pitchFamily="34" charset="0"/>
                <a:cs typeface="Times New Roman"/>
              </a:rPr>
              <a:t>Output 3</a:t>
            </a:r>
            <a:r>
              <a:rPr lang="en-US" sz="3000" dirty="0">
                <a:latin typeface="Arial Narrow" panose="020B0606020202030204" pitchFamily="34" charset="0"/>
                <a:cs typeface="Times New Roman"/>
              </a:rPr>
              <a:t>: Skills, strategies and education  essential for resilient pastoral livelihoods acquired by target communities</a:t>
            </a:r>
          </a:p>
          <a:p>
            <a:pPr marL="0" indent="0">
              <a:buNone/>
              <a:defRPr/>
            </a:pPr>
            <a:r>
              <a:rPr lang="en-US" sz="3000" i="1" dirty="0" smtClean="0">
                <a:latin typeface="Arial Narrow" panose="020B0606020202030204" pitchFamily="34" charset="0"/>
                <a:cs typeface="Times New Roman"/>
              </a:rPr>
              <a:t>Activity:   Develop </a:t>
            </a:r>
            <a:r>
              <a:rPr lang="en-US" sz="3000" i="1" dirty="0">
                <a:latin typeface="Arial Narrow" panose="020B0606020202030204" pitchFamily="34" charset="0"/>
                <a:cs typeface="Times New Roman"/>
              </a:rPr>
              <a:t>learning curriculum, learning material and resources</a:t>
            </a:r>
            <a:endParaRPr lang="en-GB" sz="3000" i="1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GB" sz="3000" dirty="0" smtClean="0">
                <a:latin typeface="Arial Narrow" panose="020B0606020202030204" pitchFamily="34" charset="0"/>
                <a:cs typeface="Times New Roman"/>
              </a:rPr>
              <a:t>PLEFS </a:t>
            </a:r>
            <a:r>
              <a:rPr lang="en-GB" sz="3000" dirty="0">
                <a:latin typeface="Arial Narrow" panose="020B0606020202030204" pitchFamily="34" charset="0"/>
                <a:cs typeface="Times New Roman"/>
              </a:rPr>
              <a:t>Curriculum adaptation &amp; integration </a:t>
            </a:r>
            <a:r>
              <a:rPr lang="en-GB" sz="3000" dirty="0" smtClean="0">
                <a:latin typeface="Arial Narrow" panose="020B0606020202030204" pitchFamily="34" charset="0"/>
                <a:cs typeface="Times New Roman"/>
              </a:rPr>
              <a:t>done</a:t>
            </a:r>
          </a:p>
          <a:p>
            <a:pPr>
              <a:defRPr/>
            </a:pPr>
            <a:r>
              <a:rPr lang="en-GB" sz="3000" dirty="0" smtClean="0">
                <a:latin typeface="Arial Narrow" panose="020B0606020202030204" pitchFamily="34" charset="0"/>
                <a:cs typeface="Times New Roman"/>
              </a:rPr>
              <a:t>Adaptation scope: </a:t>
            </a:r>
          </a:p>
          <a:p>
            <a:pPr marL="0" indent="0">
              <a:buNone/>
              <a:defRPr/>
            </a:pPr>
            <a:r>
              <a:rPr lang="en-US" sz="3000" dirty="0" smtClean="0">
                <a:latin typeface="Arial Narrow" panose="020B0606020202030204" pitchFamily="34" charset="0"/>
                <a:cs typeface="Times New Roman"/>
              </a:rPr>
              <a:t>	- Children:    P1- </a:t>
            </a:r>
            <a:r>
              <a:rPr lang="en-US" sz="3000" dirty="0">
                <a:latin typeface="Arial Narrow" panose="020B0606020202030204" pitchFamily="34" charset="0"/>
                <a:cs typeface="Times New Roman"/>
              </a:rPr>
              <a:t>P4 (5 subjects)</a:t>
            </a:r>
          </a:p>
          <a:p>
            <a:pPr marL="0" indent="0">
              <a:buNone/>
              <a:defRPr/>
            </a:pPr>
            <a:r>
              <a:rPr lang="en-US" sz="3000" dirty="0" smtClean="0">
                <a:latin typeface="Arial Narrow" panose="020B0606020202030204" pitchFamily="34" charset="0"/>
                <a:cs typeface="Times New Roman"/>
              </a:rPr>
              <a:t>           - Youth</a:t>
            </a:r>
            <a:r>
              <a:rPr lang="en-US" sz="3000" dirty="0">
                <a:latin typeface="Arial Narrow" panose="020B0606020202030204" pitchFamily="34" charset="0"/>
                <a:cs typeface="Times New Roman"/>
              </a:rPr>
              <a:t>:        Level 1-4 (7 subjects)</a:t>
            </a:r>
          </a:p>
          <a:p>
            <a:pPr marL="0" indent="0">
              <a:buNone/>
              <a:defRPr/>
            </a:pPr>
            <a:r>
              <a:rPr lang="en-US" sz="3000" dirty="0" smtClean="0">
                <a:latin typeface="Arial Narrow" panose="020B0606020202030204" pitchFamily="34" charset="0"/>
                <a:cs typeface="Times New Roman"/>
              </a:rPr>
              <a:t>	-  Adult </a:t>
            </a:r>
            <a:r>
              <a:rPr lang="en-US" sz="3000" dirty="0">
                <a:latin typeface="Arial Narrow" panose="020B0606020202030204" pitchFamily="34" charset="0"/>
                <a:cs typeface="Times New Roman"/>
              </a:rPr>
              <a:t>:       1 Level with 3 modules</a:t>
            </a:r>
            <a:r>
              <a:rPr lang="en-US" sz="3000" dirty="0" smtClean="0">
                <a:latin typeface="Arial Narrow" panose="020B0606020202030204" pitchFamily="34" charset="0"/>
                <a:cs typeface="Times New Roman"/>
              </a:rPr>
              <a:t>.</a:t>
            </a:r>
            <a:endParaRPr lang="en-US" sz="3000" dirty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26193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867400"/>
            <a:ext cx="173355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17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Key progress 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</a:t>
            </a:r>
            <a:r>
              <a:rPr lang="en-US" sz="4000" b="1" dirty="0" smtClean="0">
                <a:solidFill>
                  <a:schemeClr val="tx2"/>
                </a:solidFill>
              </a:rPr>
              <a:t>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2578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000" b="1" dirty="0">
                <a:latin typeface="Arial Narrow" panose="020B0606020202030204" pitchFamily="34" charset="0"/>
                <a:cs typeface="Times New Roman"/>
              </a:rPr>
              <a:t>Output 3</a:t>
            </a:r>
            <a:r>
              <a:rPr lang="en-US" sz="3000" dirty="0">
                <a:latin typeface="Arial Narrow" panose="020B0606020202030204" pitchFamily="34" charset="0"/>
                <a:cs typeface="Times New Roman"/>
              </a:rPr>
              <a:t>: Skills, strategies and education  essential for resilient pastoral livelihoods acquired by target communities</a:t>
            </a:r>
          </a:p>
          <a:p>
            <a:pPr marL="0" indent="0">
              <a:buNone/>
              <a:defRPr/>
            </a:pPr>
            <a:endParaRPr lang="en-US" sz="30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3000" i="1" dirty="0" smtClean="0">
                <a:latin typeface="Arial Narrow" panose="020B0606020202030204" pitchFamily="34" charset="0"/>
                <a:cs typeface="Times New Roman"/>
              </a:rPr>
              <a:t>Activity:   Identification of community facilitators in each cattle camp</a:t>
            </a:r>
          </a:p>
          <a:p>
            <a:pPr marL="0" indent="0">
              <a:buNone/>
              <a:defRPr/>
            </a:pPr>
            <a:endParaRPr lang="en-US" sz="3000" i="1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US" sz="3000" dirty="0" smtClean="0">
                <a:latin typeface="Arial Narrow" panose="020B0606020202030204" pitchFamily="34" charset="0"/>
                <a:cs typeface="Times New Roman"/>
              </a:rPr>
              <a:t> 21 CF identified based on set criteria ( 4 women)</a:t>
            </a:r>
            <a:endParaRPr lang="en-US" sz="3000" dirty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26193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867400"/>
            <a:ext cx="173355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0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990601"/>
            <a:ext cx="7772400" cy="1600199"/>
          </a:xfrm>
        </p:spPr>
        <p:txBody>
          <a:bodyPr>
            <a:normAutofit/>
          </a:bodyPr>
          <a:lstStyle/>
          <a:p>
            <a:r>
              <a:rPr lang="en-US" sz="32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Enhanced Knowledge and Education for Resilience Pastoralist Livelihoods </a:t>
            </a:r>
            <a:br>
              <a:rPr lang="en-US" sz="32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200" kern="1200" dirty="0" smtClean="0"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in South Sudan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5562600"/>
            <a:ext cx="6400800" cy="1295400"/>
          </a:xfrm>
        </p:spPr>
        <p:txBody>
          <a:bodyPr>
            <a:normAutofit fontScale="85000" lnSpcReduction="20000"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Program Steering Committee Meeting 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26-28 April 2016</a:t>
            </a:r>
          </a:p>
          <a:p>
            <a:pPr fontAlgn="base">
              <a:spcAft>
                <a:spcPct val="0"/>
              </a:spcAft>
            </a:pPr>
            <a:r>
              <a:rPr lang="en-US" dirty="0" err="1" smtClean="0">
                <a:solidFill>
                  <a:schemeClr val="tx1"/>
                </a:solidFill>
              </a:rPr>
              <a:t>Aweil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699"/>
            <a:ext cx="388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J_Okodi\Desktop\cam snaps\James snaps 2\20160319_114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90800"/>
            <a:ext cx="5029200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7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Key progress 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</a:t>
            </a:r>
            <a:r>
              <a:rPr lang="en-US" sz="4000" b="1" dirty="0" smtClean="0">
                <a:solidFill>
                  <a:schemeClr val="tx2"/>
                </a:solidFill>
              </a:rPr>
              <a:t>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46101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b="1" dirty="0" smtClean="0">
                <a:latin typeface="Arial Narrow" panose="020B0606020202030204" pitchFamily="34" charset="0"/>
                <a:cs typeface="Times New Roman"/>
              </a:rPr>
              <a:t>Curriculum </a:t>
            </a:r>
            <a:r>
              <a:rPr lang="en-US" b="1" dirty="0" smtClean="0">
                <a:latin typeface="Arial Narrow" panose="020B0606020202030204" pitchFamily="34" charset="0"/>
              </a:rPr>
              <a:t>Adaptation Process: </a:t>
            </a:r>
          </a:p>
          <a:p>
            <a:pPr>
              <a:buNone/>
            </a:pPr>
            <a:r>
              <a:rPr lang="en-US" dirty="0" smtClean="0">
                <a:latin typeface="Arial Narrow" panose="020B0606020202030204" pitchFamily="34" charset="0"/>
              </a:rPr>
              <a:t>1.  Understanding </a:t>
            </a:r>
            <a:r>
              <a:rPr lang="en-US" dirty="0">
                <a:latin typeface="Arial Narrow" panose="020B0606020202030204" pitchFamily="34" charset="0"/>
              </a:rPr>
              <a:t>the target beneficiaries, their livelihoods </a:t>
            </a:r>
            <a:r>
              <a:rPr lang="en-US" dirty="0" smtClean="0">
                <a:latin typeface="Arial Narrow" panose="020B0606020202030204" pitchFamily="34" charset="0"/>
              </a:rPr>
              <a:t>&amp; the </a:t>
            </a:r>
            <a:r>
              <a:rPr lang="en-US" dirty="0">
                <a:latin typeface="Arial Narrow" panose="020B0606020202030204" pitchFamily="34" charset="0"/>
              </a:rPr>
              <a:t>set up.</a:t>
            </a:r>
          </a:p>
          <a:p>
            <a:pPr marL="514350" indent="-514350">
              <a:buAutoNum type="arabicPeriod" startAt="2"/>
            </a:pPr>
            <a:r>
              <a:rPr lang="en-US" dirty="0">
                <a:latin typeface="Arial Narrow" panose="020B0606020202030204" pitchFamily="34" charset="0"/>
              </a:rPr>
              <a:t>Getting and adapting concepts from existing curriculum materials.</a:t>
            </a:r>
          </a:p>
          <a:p>
            <a:pPr marL="514350" indent="-514350">
              <a:buAutoNum type="arabicPeriod" startAt="2"/>
            </a:pPr>
            <a:r>
              <a:rPr lang="en-US" dirty="0">
                <a:latin typeface="Arial Narrow" panose="020B0606020202030204" pitchFamily="34" charset="0"/>
              </a:rPr>
              <a:t>Getting, rebuilding &amp;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contextualizing content from existing curriculum</a:t>
            </a:r>
          </a:p>
          <a:p>
            <a:pPr marL="514350" indent="-514350">
              <a:buNone/>
            </a:pPr>
            <a:r>
              <a:rPr lang="en-US" dirty="0" smtClean="0">
                <a:latin typeface="Arial Narrow" panose="020B0606020202030204" pitchFamily="34" charset="0"/>
              </a:rPr>
              <a:t>       (only </a:t>
            </a:r>
            <a:r>
              <a:rPr lang="en-US" dirty="0">
                <a:latin typeface="Arial Narrow" panose="020B0606020202030204" pitchFamily="34" charset="0"/>
              </a:rPr>
              <a:t>changed content but adapted concepts</a:t>
            </a:r>
            <a:r>
              <a:rPr lang="en-US" dirty="0" smtClean="0">
                <a:latin typeface="Arial Narrow" panose="020B0606020202030204" pitchFamily="34" charset="0"/>
              </a:rPr>
              <a:t>).</a:t>
            </a: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26193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867400"/>
            <a:ext cx="173355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71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Key progress 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</a:t>
            </a:r>
            <a:r>
              <a:rPr lang="en-US" sz="4000" b="1" dirty="0" smtClean="0">
                <a:solidFill>
                  <a:schemeClr val="tx2"/>
                </a:solidFill>
              </a:rPr>
              <a:t>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86800" cy="46101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b="1" dirty="0" smtClean="0">
                <a:latin typeface="Arial Narrow" panose="020B0606020202030204" pitchFamily="34" charset="0"/>
                <a:cs typeface="Times New Roman"/>
              </a:rPr>
              <a:t>Curriculum </a:t>
            </a:r>
            <a:r>
              <a:rPr lang="en-US" b="1" dirty="0" smtClean="0">
                <a:latin typeface="Arial Narrow" panose="020B0606020202030204" pitchFamily="34" charset="0"/>
              </a:rPr>
              <a:t>Adaptation Process: </a:t>
            </a:r>
          </a:p>
          <a:p>
            <a:pPr marL="0" indent="0">
              <a:buNone/>
              <a:defRPr/>
            </a:pPr>
            <a:r>
              <a:rPr lang="en-US" sz="2800" b="1" dirty="0">
                <a:latin typeface="Arial Narrow" panose="020B0606020202030204" pitchFamily="34" charset="0"/>
              </a:rPr>
              <a:t>Cross cutting issues </a:t>
            </a:r>
          </a:p>
          <a:p>
            <a:r>
              <a:rPr lang="en-US" sz="2800" dirty="0"/>
              <a:t>Gender equity</a:t>
            </a:r>
            <a:endParaRPr lang="en-GB" sz="2800" dirty="0"/>
          </a:p>
          <a:p>
            <a:r>
              <a:rPr lang="en-US" sz="2800" dirty="0"/>
              <a:t>Environmental care and conservation</a:t>
            </a:r>
            <a:endParaRPr lang="en-GB" sz="2800" dirty="0"/>
          </a:p>
          <a:p>
            <a:r>
              <a:rPr lang="en-US" sz="2800" dirty="0"/>
              <a:t>Disaster Risk Reduction</a:t>
            </a:r>
            <a:endParaRPr lang="en-GB" sz="2800" dirty="0"/>
          </a:p>
          <a:p>
            <a:r>
              <a:rPr lang="en-US" sz="2800" dirty="0"/>
              <a:t>Life skills</a:t>
            </a:r>
            <a:endParaRPr lang="en-GB" sz="2800" dirty="0"/>
          </a:p>
          <a:p>
            <a:r>
              <a:rPr lang="en-US" sz="2800" dirty="0"/>
              <a:t>HIV and other common illnesses</a:t>
            </a:r>
            <a:endParaRPr lang="en-GB" sz="2800" dirty="0"/>
          </a:p>
          <a:p>
            <a:r>
              <a:rPr lang="en-US" sz="2800" dirty="0"/>
              <a:t>Health and hygiene</a:t>
            </a:r>
            <a:endParaRPr lang="en-GB" sz="2800" dirty="0"/>
          </a:p>
          <a:p>
            <a:r>
              <a:rPr lang="en-US" sz="2800" dirty="0"/>
              <a:t>Climate Change</a:t>
            </a:r>
            <a:endParaRPr lang="en-GB" sz="2800" dirty="0"/>
          </a:p>
          <a:p>
            <a:pPr>
              <a:buNone/>
            </a:pPr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26193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867400"/>
            <a:ext cx="173355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5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Key progress 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</a:t>
            </a:r>
            <a:r>
              <a:rPr lang="en-US" sz="4000" b="1" dirty="0" smtClean="0">
                <a:solidFill>
                  <a:schemeClr val="tx2"/>
                </a:solidFill>
              </a:rPr>
              <a:t>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0292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000" b="1" dirty="0" smtClean="0">
                <a:latin typeface="Arial Narrow" panose="020B0606020202030204" pitchFamily="34" charset="0"/>
                <a:cs typeface="Times New Roman"/>
              </a:rPr>
              <a:t>Curriculum Structure: </a:t>
            </a:r>
            <a:endParaRPr lang="en-GB" sz="3000" b="1" dirty="0" smtClean="0">
              <a:latin typeface="Arial Narrow" panose="020B0606020202030204" pitchFamily="34" charset="0"/>
              <a:cs typeface="Times New Roman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3 levels. (Adult, Youth &amp; Children)</a:t>
            </a:r>
          </a:p>
          <a:p>
            <a:r>
              <a:rPr lang="en-US" dirty="0">
                <a:latin typeface="Arial Narrow" panose="020B0606020202030204" pitchFamily="34" charset="0"/>
              </a:rPr>
              <a:t>Package for the youth and children curriculum comprises of:</a:t>
            </a:r>
          </a:p>
          <a:p>
            <a:pPr lvl="4"/>
            <a:r>
              <a:rPr lang="en-US" sz="3200" dirty="0">
                <a:latin typeface="Arial Narrow" panose="020B0606020202030204" pitchFamily="34" charset="0"/>
              </a:rPr>
              <a:t>A syllabus</a:t>
            </a:r>
          </a:p>
          <a:p>
            <a:pPr lvl="4"/>
            <a:r>
              <a:rPr lang="en-US" sz="3200" dirty="0">
                <a:latin typeface="Arial Narrow" panose="020B0606020202030204" pitchFamily="34" charset="0"/>
              </a:rPr>
              <a:t>A teachers/facilitators’ guide</a:t>
            </a:r>
          </a:p>
          <a:p>
            <a:pPr lvl="4"/>
            <a:r>
              <a:rPr lang="en-US" sz="3200" dirty="0">
                <a:latin typeface="Arial Narrow" panose="020B0606020202030204" pitchFamily="34" charset="0"/>
              </a:rPr>
              <a:t>Learners books</a:t>
            </a:r>
          </a:p>
          <a:p>
            <a:r>
              <a:rPr lang="en-US" dirty="0">
                <a:latin typeface="Arial Narrow" panose="020B0606020202030204" pitchFamily="34" charset="0"/>
              </a:rPr>
              <a:t>The Adult curriculum comprised of the facilitator’s manual and reference materials</a:t>
            </a:r>
            <a:endParaRPr lang="en-US" sz="3000" dirty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261937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9800"/>
            <a:ext cx="160020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1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</a:t>
            </a:r>
            <a:r>
              <a:rPr lang="en-US" sz="4000" b="1" dirty="0">
                <a:solidFill>
                  <a:schemeClr val="tx2"/>
                </a:solidFill>
              </a:rPr>
              <a:t>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b="1" dirty="0">
                <a:latin typeface="Arial Narrow" panose="020B0606020202030204" pitchFamily="34" charset="0"/>
                <a:cs typeface="Times New Roman"/>
              </a:rPr>
              <a:t>Curriculum Validation Workshop 6-7</a:t>
            </a:r>
            <a:r>
              <a:rPr lang="en-US" sz="2800" b="1" baseline="30000" dirty="0">
                <a:latin typeface="Arial Narrow" panose="020B0606020202030204" pitchFamily="34" charset="0"/>
                <a:cs typeface="Times New Roman"/>
              </a:rPr>
              <a:t>th</a:t>
            </a:r>
            <a:r>
              <a:rPr lang="en-US" sz="2800" b="1" dirty="0">
                <a:latin typeface="Arial Narrow" panose="020B0606020202030204" pitchFamily="34" charset="0"/>
                <a:cs typeface="Times New Roman"/>
              </a:rPr>
              <a:t> April 2016: </a:t>
            </a:r>
          </a:p>
          <a:p>
            <a:pPr marL="0" indent="0">
              <a:buNone/>
              <a:defRPr/>
            </a:pPr>
            <a:endParaRPr lang="en-GB" sz="2800" b="1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1" y="1447800"/>
            <a:ext cx="693261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67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</a:t>
            </a:r>
            <a:r>
              <a:rPr lang="en-US" sz="4000" b="1" dirty="0">
                <a:solidFill>
                  <a:schemeClr val="tx2"/>
                </a:solidFill>
              </a:rPr>
              <a:t>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b="1" i="1" dirty="0">
                <a:latin typeface="Arial Narrow" panose="020B0606020202030204" pitchFamily="34" charset="0"/>
                <a:cs typeface="Times New Roman"/>
              </a:rPr>
              <a:t>Outcome 2</a:t>
            </a:r>
            <a:r>
              <a:rPr lang="en-US" sz="2800" dirty="0">
                <a:latin typeface="Arial Narrow" panose="020B0606020202030204" pitchFamily="34" charset="0"/>
                <a:cs typeface="Times New Roman"/>
              </a:rPr>
              <a:t>: Strengthened institutional </a:t>
            </a: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capacity</a:t>
            </a:r>
          </a:p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Output 2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. Ability of relevant institutions to effectively coordinate service delivery system is enhanced</a:t>
            </a: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Activity: Create 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opportunities for exposure visits </a:t>
            </a: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Exposure </a:t>
            </a:r>
            <a:r>
              <a:rPr lang="en-GB" sz="2800" dirty="0">
                <a:latin typeface="Arial Narrow" panose="020B0606020202030204" pitchFamily="34" charset="0"/>
                <a:cs typeface="Times New Roman"/>
              </a:rPr>
              <a:t>visit of national TWG members to Kenya </a:t>
            </a:r>
            <a:endParaRPr lang="en-GB" sz="2800" dirty="0" smtClean="0">
              <a:latin typeface="Arial Narrow" panose="020B0606020202030204" pitchFamily="34" charset="0"/>
              <a:cs typeface="Times New Roman"/>
            </a:endParaRPr>
          </a:p>
          <a:p>
            <a:pPr marL="804863" indent="-463550">
              <a:buNone/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   - </a:t>
            </a:r>
            <a:r>
              <a:rPr lang="en-GB" sz="2800" dirty="0" err="1" smtClean="0">
                <a:latin typeface="Arial Narrow" panose="020B0606020202030204" pitchFamily="34" charset="0"/>
                <a:cs typeface="Times New Roman"/>
              </a:rPr>
              <a:t>Marsabit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: IIRR </a:t>
            </a:r>
            <a:r>
              <a:rPr lang="en-GB" sz="2800" dirty="0">
                <a:latin typeface="Arial Narrow" panose="020B0606020202030204" pitchFamily="34" charset="0"/>
                <a:cs typeface="Times New Roman"/>
              </a:rPr>
              <a:t>Shepherd 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School &amp; </a:t>
            </a:r>
            <a:r>
              <a:rPr lang="en-GB" sz="2800" dirty="0" err="1" smtClean="0">
                <a:latin typeface="Arial Narrow" panose="020B0606020202030204" pitchFamily="34" charset="0"/>
                <a:cs typeface="Times New Roman"/>
              </a:rPr>
              <a:t>Adeso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 Mobile Non formal   Education ( MNFE) </a:t>
            </a:r>
          </a:p>
          <a:p>
            <a:pPr marL="0" indent="573088">
              <a:buNone/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– </a:t>
            </a:r>
            <a:r>
              <a:rPr lang="en-GB" sz="2800" dirty="0" err="1" smtClean="0">
                <a:latin typeface="Arial Narrow" panose="020B0606020202030204" pitchFamily="34" charset="0"/>
                <a:cs typeface="Times New Roman"/>
              </a:rPr>
              <a:t>Kajiado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: FAO supported Pastoral Field schools</a:t>
            </a:r>
            <a:endParaRPr lang="en-GB" sz="2800" dirty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Two TWG meeting conducted at national level.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89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</a:t>
            </a:r>
            <a:r>
              <a:rPr lang="en-US" sz="4000" b="1" dirty="0">
                <a:solidFill>
                  <a:schemeClr val="tx2"/>
                </a:solidFill>
              </a:rPr>
              <a:t>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Activity</a:t>
            </a: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: Create 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opportunities for exposure visits </a:t>
            </a: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– Areas of focus</a:t>
            </a:r>
          </a:p>
          <a:p>
            <a:pPr lvl="0"/>
            <a:r>
              <a:rPr lang="en-US" sz="2800" dirty="0">
                <a:latin typeface="Arial Narrow" panose="020B0606020202030204" pitchFamily="34" charset="0"/>
              </a:rPr>
              <a:t>Best practices of both PFS and PEPs programs </a:t>
            </a:r>
            <a:endParaRPr lang="en-GB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lessons learnt on increasing women &amp; girls participation </a:t>
            </a:r>
            <a:endParaRPr lang="en-US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Conflict mitigation mechanism</a:t>
            </a:r>
            <a:endParaRPr lang="en-US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Sustainability strategies used in the programs</a:t>
            </a:r>
            <a:endParaRPr lang="en-US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Curriculum content &amp; development process </a:t>
            </a:r>
            <a:endParaRPr lang="en-US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Role of community &amp; stakeholders in the programs</a:t>
            </a:r>
            <a:endParaRPr lang="en-US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Impact on livelihood of target communities by the  programs</a:t>
            </a:r>
            <a:endParaRPr lang="en-US" sz="2800" dirty="0">
              <a:latin typeface="Arial Narrow" panose="020B0606020202030204" pitchFamily="34" charset="0"/>
            </a:endParaRPr>
          </a:p>
          <a:p>
            <a:pPr lvl="0"/>
            <a:r>
              <a:rPr lang="en-GB" sz="2800" dirty="0">
                <a:latin typeface="Arial Narrow" panose="020B0606020202030204" pitchFamily="34" charset="0"/>
              </a:rPr>
              <a:t>Cultural, behavioural &amp; attitudinal changes of pastoralist due to the programs</a:t>
            </a:r>
            <a:endParaRPr lang="en-US" sz="2800" dirty="0">
              <a:latin typeface="Arial Narrow" panose="020B0606020202030204" pitchFamily="34" charset="0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95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</a:t>
            </a:r>
            <a:r>
              <a:rPr lang="en-US" sz="4000" b="1" dirty="0">
                <a:solidFill>
                  <a:schemeClr val="tx2"/>
                </a:solidFill>
              </a:rPr>
              <a:t>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Activity</a:t>
            </a: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: Create 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opportunities for exposure visits </a:t>
            </a: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assa\Desktop\FAO PM Files\Coordination\TWG\Exposure visit\Photo\Ezana K\IMAG46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6981825" cy="44196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34094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</a:t>
            </a:r>
            <a:r>
              <a:rPr lang="en-US" sz="4000" b="1" dirty="0">
                <a:solidFill>
                  <a:schemeClr val="tx2"/>
                </a:solidFill>
              </a:rPr>
              <a:t>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Activity</a:t>
            </a: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: Create 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opportunities for exposure visits </a:t>
            </a: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800" b="1" i="1" dirty="0">
                <a:latin typeface="Arial Narrow" panose="020B0606020202030204" pitchFamily="34" charset="0"/>
                <a:cs typeface="Times New Roman"/>
              </a:rPr>
              <a:t>Lessons Learned:</a:t>
            </a:r>
          </a:p>
          <a:p>
            <a:pPr>
              <a:defRPr/>
            </a:pPr>
            <a:r>
              <a:rPr lang="en-US" sz="2800" dirty="0"/>
              <a:t>A well structure community participation through similar committees such as CECs</a:t>
            </a:r>
          </a:p>
          <a:p>
            <a:pPr>
              <a:defRPr/>
            </a:pPr>
            <a:r>
              <a:rPr lang="en-US" sz="2800" dirty="0"/>
              <a:t>A well structure community participation through similar committees such as CECs</a:t>
            </a:r>
          </a:p>
          <a:p>
            <a:pPr>
              <a:defRPr/>
            </a:pPr>
            <a:r>
              <a:rPr lang="en-US" sz="2800" dirty="0"/>
              <a:t>A continues refresher training to upgrade teachers capability in teaching.</a:t>
            </a:r>
          </a:p>
          <a:p>
            <a:pPr lvl="0">
              <a:defRPr/>
            </a:pPr>
            <a:r>
              <a:rPr lang="en-GB" sz="2800" dirty="0"/>
              <a:t>Shepherd and adult literacy were used to fight FGM &amp; other negative cultural practices like bidding for young girl &amp; early marriages</a:t>
            </a: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2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Key </a:t>
            </a:r>
            <a:r>
              <a:rPr lang="en-US" sz="4000" b="1" dirty="0">
                <a:solidFill>
                  <a:schemeClr val="tx2"/>
                </a:solidFill>
              </a:rPr>
              <a:t>p</a:t>
            </a:r>
            <a:r>
              <a:rPr lang="en-US" sz="4000" b="1" dirty="0" smtClean="0">
                <a:solidFill>
                  <a:schemeClr val="tx2"/>
                </a:solidFill>
              </a:rPr>
              <a:t>rogress </a:t>
            </a:r>
            <a:r>
              <a:rPr lang="en-US" sz="4000" b="1" dirty="0">
                <a:solidFill>
                  <a:schemeClr val="tx2"/>
                </a:solidFill>
              </a:rPr>
              <a:t>in 1</a:t>
            </a:r>
            <a:r>
              <a:rPr lang="en-US" sz="4000" b="1" baseline="30000" dirty="0">
                <a:solidFill>
                  <a:schemeClr val="tx2"/>
                </a:solidFill>
              </a:rPr>
              <a:t>st</a:t>
            </a:r>
            <a:r>
              <a:rPr lang="en-US" sz="4000" b="1" dirty="0">
                <a:solidFill>
                  <a:schemeClr val="tx2"/>
                </a:solidFill>
              </a:rPr>
              <a:t> quarter 2016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495300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Activity</a:t>
            </a:r>
            <a:r>
              <a:rPr lang="en-US" sz="2800" i="1" dirty="0" smtClean="0">
                <a:latin typeface="Arial Narrow" panose="020B0606020202030204" pitchFamily="34" charset="0"/>
                <a:cs typeface="Times New Roman"/>
              </a:rPr>
              <a:t>: Create </a:t>
            </a:r>
            <a:r>
              <a:rPr lang="en-US" sz="2800" i="1" dirty="0">
                <a:latin typeface="Arial Narrow" panose="020B0606020202030204" pitchFamily="34" charset="0"/>
                <a:cs typeface="Times New Roman"/>
              </a:rPr>
              <a:t>opportunities for exposure visits </a:t>
            </a: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800" b="1" i="1" dirty="0">
                <a:latin typeface="Arial Narrow" panose="020B0606020202030204" pitchFamily="34" charset="0"/>
                <a:cs typeface="Times New Roman"/>
              </a:rPr>
              <a:t>Lessons </a:t>
            </a:r>
            <a:r>
              <a:rPr lang="en-US" sz="2800" b="1" i="1" dirty="0" smtClean="0">
                <a:latin typeface="Arial Narrow" panose="020B0606020202030204" pitchFamily="34" charset="0"/>
                <a:cs typeface="Times New Roman"/>
              </a:rPr>
              <a:t>Learned Cont:</a:t>
            </a:r>
            <a:endParaRPr lang="en-US" sz="2800" b="1" i="1" dirty="0">
              <a:latin typeface="Arial Narrow" panose="020B0606020202030204" pitchFamily="34" charset="0"/>
              <a:cs typeface="Times New Roman"/>
            </a:endParaRPr>
          </a:p>
          <a:p>
            <a:pPr lvl="0">
              <a:defRPr/>
            </a:pPr>
            <a:r>
              <a:rPr lang="en-GB" sz="2800" dirty="0" smtClean="0"/>
              <a:t>Flexibility </a:t>
            </a:r>
            <a:r>
              <a:rPr lang="en-GB" sz="2800" dirty="0"/>
              <a:t>of time such as evening class using solar lumps for those who are out all day with cattle</a:t>
            </a:r>
          </a:p>
          <a:p>
            <a:pPr lvl="0">
              <a:defRPr/>
            </a:pPr>
            <a:r>
              <a:rPr lang="en-GB" sz="2800" dirty="0"/>
              <a:t>Change of attitude &amp; behaviour towards pasture production &amp; conservation through fencing &amp; weeding</a:t>
            </a:r>
            <a:endParaRPr lang="en-US" sz="2800" dirty="0"/>
          </a:p>
          <a:p>
            <a:pPr lvl="0">
              <a:defRPr/>
            </a:pPr>
            <a:r>
              <a:rPr lang="en-GB" sz="2800" dirty="0"/>
              <a:t>Government taking the lead in agriculture &amp; livestock extension by providing platform for stakeholders</a:t>
            </a:r>
            <a:endParaRPr lang="en-US" sz="2800" dirty="0"/>
          </a:p>
          <a:p>
            <a:pPr>
              <a:defRPr/>
            </a:pPr>
            <a:endParaRPr lang="en-US" sz="2800" dirty="0"/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2800" i="1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9800"/>
            <a:ext cx="1981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676900"/>
            <a:ext cx="17335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1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Main Challenges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95300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2047733" cy="101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6081214"/>
            <a:ext cx="1415955" cy="77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J_Okodi\Desktop\cam snaps\James snaps 2\20160326_101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" y="3187890"/>
            <a:ext cx="38270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_Okodi\Desktop\cam snaps\James snaps 2\20160328_105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74242"/>
            <a:ext cx="4304731" cy="27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Personal\My pictures\Hobby\107_PANA\P10706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733" y="620974"/>
            <a:ext cx="4048267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Project Background</a:t>
            </a:r>
            <a:endParaRPr lang="en-US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839200" cy="5638800"/>
          </a:xfrm>
        </p:spPr>
        <p:txBody>
          <a:bodyPr>
            <a:noAutofit/>
          </a:bodyPr>
          <a:lstStyle/>
          <a:p>
            <a:r>
              <a:rPr lang="en-US" sz="2500" dirty="0" smtClean="0">
                <a:latin typeface="Arial Narrow" panose="020B0606020202030204" pitchFamily="34" charset="0"/>
              </a:rPr>
              <a:t>Pastoralist communities in South </a:t>
            </a:r>
            <a:r>
              <a:rPr lang="en-US" sz="2500" dirty="0">
                <a:latin typeface="Arial Narrow" panose="020B0606020202030204" pitchFamily="34" charset="0"/>
              </a:rPr>
              <a:t>S</a:t>
            </a:r>
            <a:r>
              <a:rPr lang="en-US" sz="2500" dirty="0" smtClean="0">
                <a:latin typeface="Arial Narrow" panose="020B0606020202030204" pitchFamily="34" charset="0"/>
              </a:rPr>
              <a:t>udan receive limited services to improve their livelihoods.</a:t>
            </a:r>
          </a:p>
          <a:p>
            <a:r>
              <a:rPr lang="en-US" sz="2500" dirty="0" smtClean="0">
                <a:latin typeface="Arial Narrow" panose="020B0606020202030204" pitchFamily="34" charset="0"/>
              </a:rPr>
              <a:t>To bring </a:t>
            </a:r>
            <a:r>
              <a:rPr lang="en-US" sz="2500" dirty="0">
                <a:latin typeface="Arial Narrow" panose="020B0606020202030204" pitchFamily="34" charset="0"/>
              </a:rPr>
              <a:t>about attitudinal &amp;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behavioral change </a:t>
            </a:r>
            <a:r>
              <a:rPr lang="en-US" sz="2500" dirty="0" smtClean="0">
                <a:latin typeface="Arial Narrow" panose="020B0606020202030204" pitchFamily="34" charset="0"/>
              </a:rPr>
              <a:t>of pastoralists, there is need to extend </a:t>
            </a:r>
            <a:r>
              <a:rPr lang="en-US" sz="2500" dirty="0">
                <a:latin typeface="Arial Narrow" panose="020B0606020202030204" pitchFamily="34" charset="0"/>
              </a:rPr>
              <a:t>livelihoods, literacy, numeracy life skills &amp;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basic skills training </a:t>
            </a:r>
            <a:r>
              <a:rPr lang="en-US" sz="2500" dirty="0" smtClean="0">
                <a:latin typeface="Arial Narrow" panose="020B0606020202030204" pitchFamily="34" charset="0"/>
              </a:rPr>
              <a:t>interventions.</a:t>
            </a:r>
          </a:p>
          <a:p>
            <a:r>
              <a:rPr lang="en-GB" sz="2500" dirty="0" smtClean="0">
                <a:latin typeface="Arial Narrow" panose="020B0606020202030204" pitchFamily="34" charset="0"/>
              </a:rPr>
              <a:t>Pastoral Field School (PFS)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approach provides </a:t>
            </a:r>
            <a:r>
              <a:rPr lang="en-US" sz="2500" dirty="0" smtClean="0">
                <a:latin typeface="Arial Narrow" panose="020B0606020202030204" pitchFamily="34" charset="0"/>
              </a:rPr>
              <a:t>excellent </a:t>
            </a:r>
            <a:r>
              <a:rPr lang="en-US" sz="2500" dirty="0">
                <a:latin typeface="Arial Narrow" panose="020B0606020202030204" pitchFamily="34" charset="0"/>
              </a:rPr>
              <a:t>entry point &amp;</a:t>
            </a:r>
            <a:r>
              <a:rPr lang="en-US" sz="2500" dirty="0" smtClean="0">
                <a:latin typeface="Arial Narrow" panose="020B0606020202030204" pitchFamily="34" charset="0"/>
              </a:rPr>
              <a:t> </a:t>
            </a:r>
            <a:r>
              <a:rPr lang="en-US" sz="2500" dirty="0">
                <a:latin typeface="Arial Narrow" panose="020B0606020202030204" pitchFamily="34" charset="0"/>
              </a:rPr>
              <a:t>platform </a:t>
            </a:r>
            <a:r>
              <a:rPr lang="en-US" sz="2500" dirty="0" smtClean="0">
                <a:latin typeface="Arial Narrow" panose="020B0606020202030204" pitchFamily="34" charset="0"/>
              </a:rPr>
              <a:t>to improve pastoralist knowledge &amp; skills.</a:t>
            </a:r>
          </a:p>
          <a:p>
            <a:r>
              <a:rPr lang="en-US" sz="2500" dirty="0">
                <a:latin typeface="Arial Narrow" panose="020B0606020202030204" pitchFamily="34" charset="0"/>
              </a:rPr>
              <a:t>Pastoralist Livelihood and Education Field School (PLEFS) approach initiated that combine livelihood interventions with an education component </a:t>
            </a:r>
          </a:p>
          <a:p>
            <a:r>
              <a:rPr lang="en-US" sz="2500" dirty="0">
                <a:latin typeface="Arial Narrow" panose="020B0606020202030204" pitchFamily="34" charset="0"/>
              </a:rPr>
              <a:t>The pilot project integrates the PFS with pastoral education to enhance resilience of pastoralist communities livelihoods.</a:t>
            </a:r>
          </a:p>
          <a:p>
            <a:pPr marL="0" indent="0">
              <a:buNone/>
            </a:pP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7" name="Picture 6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5820911"/>
            <a:ext cx="2384946" cy="10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820910"/>
            <a:ext cx="1428750" cy="1000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67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52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2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nd</a:t>
            </a:r>
            <a:r>
              <a:rPr lang="en-US" sz="3600" b="1" dirty="0" smtClean="0">
                <a:solidFill>
                  <a:schemeClr val="tx2"/>
                </a:solidFill>
              </a:rPr>
              <a:t> Quarter 2016 Plans</a:t>
            </a:r>
            <a:br>
              <a:rPr lang="en-US" sz="3600" b="1" dirty="0" smtClean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0262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Complete 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identification of PLEFS community 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facilitators/teachers 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at cattle camp level</a:t>
            </a:r>
          </a:p>
          <a:p>
            <a:pPr>
              <a:defRPr/>
            </a:pPr>
            <a:r>
              <a:rPr lang="en-GB" sz="2800" dirty="0">
                <a:latin typeface="Arial Narrow" panose="020B0606020202030204" pitchFamily="34" charset="0"/>
                <a:cs typeface="Times New Roman"/>
              </a:rPr>
              <a:t>Finalising Implementing partner selection</a:t>
            </a:r>
          </a:p>
          <a:p>
            <a:pPr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Finalise PLEFS </a:t>
            </a:r>
            <a:r>
              <a:rPr lang="en-GB" sz="2800" dirty="0">
                <a:latin typeface="Arial Narrow" panose="020B0606020202030204" pitchFamily="34" charset="0"/>
                <a:cs typeface="Times New Roman"/>
              </a:rPr>
              <a:t>Group 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formation in five areas</a:t>
            </a: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Finalization </a:t>
            </a:r>
            <a:r>
              <a:rPr lang="en-US" sz="2800" dirty="0">
                <a:latin typeface="Arial Narrow" panose="020B0606020202030204" pitchFamily="34" charset="0"/>
                <a:cs typeface="Times New Roman"/>
              </a:rPr>
              <a:t>and launch of the </a:t>
            </a: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curriculum</a:t>
            </a:r>
            <a:endParaRPr lang="en-GB" sz="2800" dirty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5 weeks training of community facilitators and Teachers for the 10 cattle camps</a:t>
            </a:r>
          </a:p>
          <a:p>
            <a:pPr>
              <a:defRPr/>
            </a:pPr>
            <a:r>
              <a:rPr lang="en-GB" sz="2800" dirty="0">
                <a:latin typeface="Arial Narrow" panose="020B0606020202030204" pitchFamily="34" charset="0"/>
                <a:cs typeface="Times New Roman"/>
              </a:rPr>
              <a:t>Procure and distribute learning </a:t>
            </a:r>
            <a:r>
              <a:rPr lang="en-GB" sz="2800" dirty="0" smtClean="0">
                <a:latin typeface="Arial Narrow" panose="020B0606020202030204" pitchFamily="34" charset="0"/>
                <a:cs typeface="Times New Roman"/>
              </a:rPr>
              <a:t>materials</a:t>
            </a:r>
          </a:p>
          <a:p>
            <a:pPr>
              <a:defRPr/>
            </a:pPr>
            <a:endParaRPr lang="en-GB" sz="28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GB" sz="2800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GB" sz="2800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endParaRPr lang="en-US" sz="27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7136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74" y="5953777"/>
            <a:ext cx="1733550" cy="108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9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52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2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nd</a:t>
            </a:r>
            <a:r>
              <a:rPr lang="en-US" sz="3600" b="1" dirty="0" smtClean="0">
                <a:solidFill>
                  <a:schemeClr val="tx2"/>
                </a:solidFill>
              </a:rPr>
              <a:t> Quarter 2016 Plans</a:t>
            </a:r>
            <a:br>
              <a:rPr lang="en-US" sz="3600" b="1" dirty="0" smtClean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0262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Initiate </a:t>
            </a:r>
            <a:r>
              <a:rPr lang="en-US" sz="2800" dirty="0">
                <a:latin typeface="Arial Narrow" panose="020B0606020202030204" pitchFamily="34" charset="0"/>
                <a:cs typeface="Times New Roman"/>
              </a:rPr>
              <a:t>and implement new PLEFS groups with regular training sessions over an 18 month </a:t>
            </a: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period</a:t>
            </a:r>
          </a:p>
          <a:p>
            <a:pPr>
              <a:defRPr/>
            </a:pPr>
            <a:r>
              <a:rPr lang="en-US" sz="2800" dirty="0">
                <a:latin typeface="Arial Narrow" panose="020B0606020202030204" pitchFamily="34" charset="0"/>
                <a:cs typeface="Times New Roman"/>
              </a:rPr>
              <a:t>Carry out literacy, numeracy life skills and basic skills training classes disaggregated into three different age groups </a:t>
            </a:r>
            <a:endParaRPr lang="en-US" sz="2800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US" sz="2800" dirty="0" smtClean="0">
                <a:latin typeface="Arial Narrow" panose="020B0606020202030204" pitchFamily="34" charset="0"/>
                <a:cs typeface="Times New Roman"/>
              </a:rPr>
              <a:t>TWG meetings at national and state level </a:t>
            </a:r>
            <a:endParaRPr lang="en-GB" sz="2800" dirty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endParaRPr lang="en-GB" sz="28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GB" sz="2800" dirty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GB" sz="2800" dirty="0" smtClean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endParaRPr lang="en-US" sz="2700" dirty="0">
              <a:latin typeface="Arial Narrow" panose="020B0606020202030204" pitchFamily="34" charset="0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7136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74" y="5953777"/>
            <a:ext cx="1733550" cy="108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7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461430"/>
            <a:ext cx="8686800" cy="1214967"/>
          </a:xfrm>
          <a:prstGeom prst="rect">
            <a:avLst/>
          </a:prstGeom>
        </p:spPr>
      </p:pic>
      <p:sp>
        <p:nvSpPr>
          <p:cNvPr id="14" name="Text Box 15"/>
          <p:cNvSpPr txBox="1"/>
          <p:nvPr/>
        </p:nvSpPr>
        <p:spPr>
          <a:xfrm>
            <a:off x="2438400" y="461430"/>
            <a:ext cx="4284134" cy="101864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GB" sz="2400" dirty="0" smtClean="0">
                <a:effectLst/>
                <a:ea typeface="ＭＳ 明朝"/>
                <a:cs typeface="Times New Roman"/>
              </a:rPr>
              <a:t>Pastoralist Livelihoods and Education Project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5" name="Text Box 84"/>
          <p:cNvSpPr txBox="1"/>
          <p:nvPr/>
        </p:nvSpPr>
        <p:spPr>
          <a:xfrm>
            <a:off x="169333" y="1813983"/>
            <a:ext cx="3098800" cy="5715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Funded by the European Union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6" name="Text Box 85"/>
          <p:cNvSpPr txBox="1"/>
          <p:nvPr/>
        </p:nvSpPr>
        <p:spPr>
          <a:xfrm>
            <a:off x="6877229" y="1813983"/>
            <a:ext cx="1978904" cy="48047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Government of South Sudan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8" name="Text Box 64"/>
          <p:cNvSpPr txBox="1"/>
          <p:nvPr/>
        </p:nvSpPr>
        <p:spPr>
          <a:xfrm>
            <a:off x="169333" y="5016465"/>
            <a:ext cx="8458200" cy="67309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4000" b="1" dirty="0" smtClean="0">
              <a:solidFill>
                <a:srgbClr val="345A8A"/>
              </a:solidFill>
              <a:effectLst/>
              <a:latin typeface="Calibri"/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Thank you</a:t>
            </a:r>
            <a:endParaRPr lang="en-US" sz="40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 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000" dirty="0">
                <a:effectLst/>
                <a:ea typeface="ＭＳ 明朝"/>
                <a:cs typeface="Times New Roman"/>
              </a:rPr>
              <a:t> </a:t>
            </a:r>
            <a:endParaRPr lang="en-US" sz="1000" dirty="0">
              <a:effectLst/>
              <a:ea typeface="ＭＳ 明朝"/>
              <a:cs typeface="Times New Roman"/>
            </a:endParaRPr>
          </a:p>
        </p:txBody>
      </p:sp>
      <p:pic>
        <p:nvPicPr>
          <p:cNvPr id="9" name="Picture 8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614008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614008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Personal\My pictures\Hobby\107_PANA\P1070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88" y="2054221"/>
            <a:ext cx="5957889" cy="363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Beneficiaries and Partners</a:t>
            </a:r>
            <a:endParaRPr lang="en-US" sz="3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715000"/>
          </a:xfrm>
        </p:spPr>
        <p:txBody>
          <a:bodyPr>
            <a:normAutofit/>
          </a:bodyPr>
          <a:lstStyle/>
          <a:p>
            <a:pPr algn="just" fontAlgn="base">
              <a:spcAft>
                <a:spcPct val="0"/>
              </a:spcAft>
              <a:buNone/>
              <a:defRPr/>
            </a:pPr>
            <a:r>
              <a:rPr lang="en-US" sz="3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Operation areas/ Counties : </a:t>
            </a:r>
          </a:p>
          <a:p>
            <a:pPr lvl="1" algn="just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Yirol East, Yirol West, Awerial,</a:t>
            </a:r>
          </a:p>
          <a:p>
            <a:pPr lvl="1" algn="just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Rumbek Center &amp; Wulu </a:t>
            </a:r>
          </a:p>
          <a:p>
            <a:pPr algn="just" fontAlgn="base">
              <a:spcAft>
                <a:spcPct val="0"/>
              </a:spcAft>
              <a:buNone/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Target </a:t>
            </a:r>
            <a:r>
              <a:rPr lang="en-US" sz="2500" b="1" dirty="0">
                <a:solidFill>
                  <a:prstClr val="black"/>
                </a:solidFill>
                <a:latin typeface="Arial Narrow" panose="020B0606020202030204" pitchFamily="34" charset="0"/>
              </a:rPr>
              <a:t>Beneficiaries</a:t>
            </a: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Pastoralist in cattle camps: Young children ( 8-12ys); Youth ( 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13+ years); </a:t>
            </a: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Adults ( &gt;18)</a:t>
            </a: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Ministries staff and community facilitators/teachers</a:t>
            </a:r>
          </a:p>
          <a:p>
            <a:pPr algn="just" fontAlgn="base">
              <a:spcAft>
                <a:spcPct val="0"/>
              </a:spcAft>
              <a:buNone/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Project </a:t>
            </a:r>
            <a:r>
              <a:rPr lang="en-US" sz="2500" b="1" dirty="0">
                <a:solidFill>
                  <a:prstClr val="black"/>
                </a:solidFill>
                <a:latin typeface="Arial Narrow" panose="020B0606020202030204" pitchFamily="34" charset="0"/>
              </a:rPr>
              <a:t>Partners</a:t>
            </a: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National level: MAFCRD, MLFI, MoEST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;</a:t>
            </a:r>
            <a:endParaRPr lang="en-US" sz="25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1" algn="just"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500" dirty="0">
                <a:solidFill>
                  <a:prstClr val="black"/>
                </a:solidFill>
                <a:latin typeface="Arial Narrow" panose="020B0606020202030204" pitchFamily="34" charset="0"/>
              </a:rPr>
              <a:t>State: SMAF, SMARF and </a:t>
            </a:r>
            <a:r>
              <a:rPr lang="en-US" sz="25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SMoEST; N</a:t>
            </a:r>
            <a:r>
              <a:rPr lang="en-US" sz="3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GO’s.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97254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1733550" cy="1087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3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86200" y="641684"/>
            <a:ext cx="32766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Resilient pastoral livelihoods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0" y="2189745"/>
            <a:ext cx="3314700" cy="76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Livelihood security &amp; empowerment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3600" y="2189745"/>
            <a:ext cx="28194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Institutional capacity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0547" y="3641558"/>
            <a:ext cx="12192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CBDRR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76500" y="3609474"/>
            <a:ext cx="16002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Livelihood Diversification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62450" y="3641558"/>
            <a:ext cx="1028700" cy="653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Skills transfer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1" y="4876800"/>
            <a:ext cx="1427746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DRR mobilization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CBDRR action plans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Support action plans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1200" y="3609474"/>
            <a:ext cx="1600200" cy="7178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PLEFS model Development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85911" y="3609474"/>
            <a:ext cx="1558089" cy="71788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Coordination mechanisms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4267200" y="1403684"/>
            <a:ext cx="190500" cy="78606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flipV="1">
            <a:off x="6688556" y="1403684"/>
            <a:ext cx="190500" cy="786060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V="1">
            <a:off x="4764505" y="2943728"/>
            <a:ext cx="190500" cy="697829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flipV="1">
            <a:off x="3216442" y="2931689"/>
            <a:ext cx="190500" cy="665745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flipV="1">
            <a:off x="1739566" y="2931686"/>
            <a:ext cx="190500" cy="709871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flipV="1">
            <a:off x="8174455" y="2931683"/>
            <a:ext cx="190500" cy="665749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flipV="1">
            <a:off x="6204283" y="2963778"/>
            <a:ext cx="190500" cy="64569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76500" y="4876800"/>
            <a:ext cx="16002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Training  members on IGA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Support IGA activities; 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VICOBA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67200" y="4876800"/>
            <a:ext cx="1371600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Train facilitator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PLEFS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 Literacy, numeracy, ALP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1200" y="4876800"/>
            <a:ext cx="1562100" cy="152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Survey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Curriculum </a:t>
            </a:r>
            <a:r>
              <a:rPr lang="en-US" sz="1500" dirty="0" err="1" smtClean="0">
                <a:solidFill>
                  <a:schemeClr val="tx1"/>
                </a:solidFill>
              </a:rPr>
              <a:t>Devt</a:t>
            </a:r>
            <a:endParaRPr lang="en-US" sz="1500" dirty="0">
              <a:solidFill>
                <a:schemeClr val="tx1"/>
              </a:solidFill>
            </a:endParaRP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Regulatory framework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Master trainers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</a:rPr>
              <a:t>Visibility 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85911" y="4876800"/>
            <a:ext cx="1481889" cy="1524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Technical WG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Regional exposure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Pool of trainers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flipV="1">
            <a:off x="3059029" y="4293268"/>
            <a:ext cx="435141" cy="589547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flipV="1">
            <a:off x="1399675" y="4295274"/>
            <a:ext cx="435141" cy="58754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flipV="1">
            <a:off x="4659229" y="4295274"/>
            <a:ext cx="435141" cy="58754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flipV="1">
            <a:off x="8109284" y="4291264"/>
            <a:ext cx="435141" cy="591552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flipV="1">
            <a:off x="6156159" y="4333374"/>
            <a:ext cx="435141" cy="543426"/>
          </a:xfrm>
          <a:prstGeom prst="down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6042" y="368968"/>
            <a:ext cx="6096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Impact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042" y="1999245"/>
            <a:ext cx="6096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Outcome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042" y="3412958"/>
            <a:ext cx="609600" cy="1143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042" y="4882816"/>
            <a:ext cx="577516" cy="1517984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Activities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32"/>
            <a:ext cx="8229600" cy="6737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Table 1. Target Areas</a:t>
            </a:r>
            <a:endParaRPr lang="en-US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442592"/>
                  </p:ext>
                </p:extLst>
              </p:nvPr>
            </p:nvGraphicFramePr>
            <p:xfrm>
              <a:off x="810307" y="787110"/>
              <a:ext cx="7781243" cy="55374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78640"/>
                    <a:gridCol w="1664053"/>
                    <a:gridCol w="3638550"/>
                  </a:tblGrid>
                  <a:tr h="87472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County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No. of cattle </a:t>
                          </a:r>
                          <a:r>
                            <a:rPr lang="en-GB" sz="2000" dirty="0">
                              <a:solidFill>
                                <a:schemeClr val="tx1"/>
                              </a:solidFill>
                              <a:effectLst/>
                            </a:rPr>
                            <a:t>camps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solidFill>
                                <a:schemeClr val="tx1"/>
                              </a:solidFill>
                              <a:effectLst/>
                            </a:rPr>
                            <a:t>Cattle camp name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Awerial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>
                                    <a:effectLst/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Yiel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Maraya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rowSpan="3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Yirol </a:t>
                          </a:r>
                          <a:r>
                            <a:rPr lang="en-GB" sz="2000" dirty="0" smtClean="0">
                              <a:effectLst/>
                            </a:rPr>
                            <a:t> East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>
                                    <a:effectLst/>
                                    <a:latin typeface="Cambria Math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</a:rPr>
                            <a:t>Nyigemkot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</a:rPr>
                            <a:t>Kantok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</a:rPr>
                            <a:t>Tariyer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Yirol </a:t>
                          </a:r>
                          <a:r>
                            <a:rPr lang="en-GB" sz="2000" dirty="0" smtClean="0">
                              <a:effectLst/>
                            </a:rPr>
                            <a:t>West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>
                                    <a:effectLst/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Ariu Kar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Jokpel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63393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Rumbek Center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000" b="0" i="1" smtClean="0">
                                    <a:effectLst/>
                                    <a:latin typeface="Cambria Math"/>
                                    <a:ea typeface="SimSun"/>
                                    <a:cs typeface="Arial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Wara Abyei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83615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</a:rPr>
                            <a:t>Manyiel</a:t>
                          </a:r>
                        </a:p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000" dirty="0" err="1" smtClean="0">
                              <a:effectLst/>
                              <a:latin typeface="+mn-lt"/>
                              <a:ea typeface="SimSun"/>
                              <a:cs typeface="Arial"/>
                            </a:rPr>
                            <a:t>Ayen</a:t>
                          </a:r>
                          <a:endParaRPr lang="en-US" sz="2000" dirty="0">
                            <a:effectLst/>
                            <a:latin typeface="+mn-lt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Wulu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Special</a:t>
                          </a:r>
                          <a:r>
                            <a:rPr lang="en-GB" sz="20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interest groups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1442592"/>
                  </p:ext>
                </p:extLst>
              </p:nvPr>
            </p:nvGraphicFramePr>
            <p:xfrm>
              <a:off x="810307" y="787110"/>
              <a:ext cx="7781243" cy="553748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478640"/>
                    <a:gridCol w="1664053"/>
                    <a:gridCol w="3638550"/>
                  </a:tblGrid>
                  <a:tr h="87472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County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No. of cattle </a:t>
                          </a:r>
                          <a:r>
                            <a:rPr lang="en-GB" sz="2000" dirty="0">
                              <a:solidFill>
                                <a:schemeClr val="tx1"/>
                              </a:solidFill>
                              <a:effectLst/>
                            </a:rPr>
                            <a:t>camps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solidFill>
                                <a:schemeClr val="tx1"/>
                              </a:solidFill>
                              <a:effectLst/>
                            </a:rPr>
                            <a:t>Cattle camp name</a:t>
                          </a:r>
                          <a:endParaRPr lang="en-US" sz="2000" dirty="0">
                            <a:solidFill>
                              <a:schemeClr val="tx1"/>
                            </a:solidFill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Awerial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149084" t="-109420" r="-219048" b="-462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Yiel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Maraya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rowSpan="3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err="1">
                              <a:effectLst/>
                            </a:rPr>
                            <a:t>Yirol</a:t>
                          </a:r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 East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3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149084" t="-139614" r="-219048" b="-2082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err="1" smtClean="0">
                              <a:effectLst/>
                            </a:rPr>
                            <a:t>Nyigemkot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err="1" smtClean="0">
                              <a:effectLst/>
                            </a:rPr>
                            <a:t>Kantok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err="1" smtClean="0">
                              <a:effectLst/>
                            </a:rPr>
                            <a:t>Tariyer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err="1">
                              <a:effectLst/>
                            </a:rPr>
                            <a:t>Yirol</a:t>
                          </a:r>
                          <a:r>
                            <a:rPr lang="en-GB" sz="2000" dirty="0">
                              <a:effectLst/>
                            </a:rPr>
                            <a:t> </a:t>
                          </a:r>
                          <a:r>
                            <a:rPr lang="en-GB" sz="2000" dirty="0" smtClean="0">
                              <a:effectLst/>
                            </a:rPr>
                            <a:t>West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149084" t="-359420" r="-219048" b="-2123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Ariu Kar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Jokpel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63393">
                    <a:tc rowSpan="2"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Rumbek Center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149084" t="-297653" r="-219048" b="-375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Wara Abyei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836158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</a:rPr>
                            <a:t>Manyiel</a:t>
                          </a:r>
                        </a:p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2000" dirty="0" err="1" smtClean="0">
                              <a:effectLst/>
                              <a:latin typeface="+mn-lt"/>
                              <a:ea typeface="SimSun"/>
                              <a:cs typeface="Arial"/>
                            </a:rPr>
                            <a:t>Ayen</a:t>
                          </a:r>
                          <a:endParaRPr lang="en-US" sz="2000" dirty="0">
                            <a:effectLst/>
                            <a:latin typeface="+mn-lt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20402"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>
                              <a:effectLst/>
                            </a:rPr>
                            <a:t>Wulu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GB" sz="20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Special</a:t>
                          </a:r>
                          <a:r>
                            <a:rPr lang="en-GB" sz="2000" baseline="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interest groups</a:t>
                          </a:r>
                          <a:endParaRPr lang="en-US" sz="2000" dirty="0">
                            <a:effectLst/>
                            <a:latin typeface="Times New Roman"/>
                            <a:ea typeface="SimSun"/>
                            <a:cs typeface="Arial"/>
                          </a:endParaRPr>
                        </a:p>
                      </a:txBody>
                      <a:tcPr marL="68580" marR="68580" marT="0" marB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Picture 8" descr="C:\Users\J_Okodi\Desktop\Desktop\Communication and Visibility\Logos\FAO_logo_Blue_3lines_en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874"/>
            <a:ext cx="2619375" cy="69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id:image001.png@01D12EB0.A886718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22" y="5995916"/>
            <a:ext cx="1508078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6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 in 1</a:t>
            </a:r>
            <a:r>
              <a:rPr lang="en-US" sz="3600" b="1" baseline="30000" dirty="0" smtClean="0">
                <a:solidFill>
                  <a:schemeClr val="tx2"/>
                </a:solidFill>
              </a:rPr>
              <a:t>st</a:t>
            </a:r>
            <a:r>
              <a:rPr lang="en-US" sz="3600" b="1" dirty="0" smtClean="0">
                <a:solidFill>
                  <a:schemeClr val="tx2"/>
                </a:solidFill>
              </a:rPr>
              <a:t> quarter 2016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86800" cy="528796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GB" sz="2700" b="1" i="1" dirty="0" smtClean="0">
                <a:latin typeface="Arial Narrow" panose="020B0606020202030204" pitchFamily="34" charset="0"/>
                <a:cs typeface="Times New Roman"/>
              </a:rPr>
              <a:t>Outcome 1</a:t>
            </a:r>
            <a:r>
              <a:rPr lang="en-GB" sz="2700" dirty="0">
                <a:latin typeface="Arial Narrow" panose="020B0606020202030204" pitchFamily="34" charset="0"/>
                <a:cs typeface="Times New Roman"/>
              </a:rPr>
              <a:t>. Pastoralist livelihood security &amp; empowerment </a:t>
            </a:r>
            <a:endParaRPr lang="en-GB" sz="27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GB" sz="900" i="1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GB" sz="2700" i="1" dirty="0" smtClean="0">
                <a:latin typeface="Arial Narrow" panose="020B0606020202030204" pitchFamily="34" charset="0"/>
                <a:cs typeface="Times New Roman"/>
              </a:rPr>
              <a:t>Output 1</a:t>
            </a:r>
            <a:r>
              <a:rPr lang="en-GB" sz="2700" dirty="0" smtClean="0">
                <a:latin typeface="Arial Narrow" panose="020B0606020202030204" pitchFamily="34" charset="0"/>
                <a:cs typeface="Times New Roman"/>
              </a:rPr>
              <a:t>. </a:t>
            </a:r>
            <a:r>
              <a:rPr lang="en-US" sz="2700" dirty="0">
                <a:latin typeface="Arial Narrow" panose="020B0606020202030204" pitchFamily="34" charset="0"/>
                <a:cs typeface="Times New Roman"/>
              </a:rPr>
              <a:t>Community Disasters Risk Reduction &amp; Planning capacity</a:t>
            </a:r>
            <a:endParaRPr lang="en-GB" sz="27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endParaRPr lang="en-US" sz="900" dirty="0" smtClean="0">
              <a:latin typeface="Arial Narrow" panose="020B0606020202030204" pitchFamily="34" charset="0"/>
              <a:cs typeface="Times New Roman"/>
            </a:endParaRPr>
          </a:p>
          <a:p>
            <a:pPr marL="0" indent="0">
              <a:buNone/>
              <a:defRPr/>
            </a:pPr>
            <a:r>
              <a:rPr lang="en-US" sz="2700" i="1" dirty="0" smtClean="0">
                <a:latin typeface="Arial Narrow" panose="020B0606020202030204" pitchFamily="34" charset="0"/>
                <a:cs typeface="Times New Roman"/>
              </a:rPr>
              <a:t>Activity </a:t>
            </a:r>
            <a:r>
              <a:rPr lang="en-US" sz="2700" i="1" dirty="0">
                <a:latin typeface="Arial Narrow" panose="020B0606020202030204" pitchFamily="34" charset="0"/>
                <a:cs typeface="Times New Roman"/>
              </a:rPr>
              <a:t>1.1</a:t>
            </a:r>
            <a:r>
              <a:rPr lang="en-US" sz="2700" dirty="0">
                <a:latin typeface="Arial Narrow" panose="020B0606020202030204" pitchFamily="34" charset="0"/>
                <a:cs typeface="Times New Roman"/>
              </a:rPr>
              <a:t>: </a:t>
            </a:r>
            <a:r>
              <a:rPr lang="en-US" sz="2700" dirty="0" smtClean="0">
                <a:latin typeface="Arial Narrow" panose="020B0606020202030204" pitchFamily="34" charset="0"/>
                <a:cs typeface="Times New Roman"/>
              </a:rPr>
              <a:t>PLEFs </a:t>
            </a:r>
            <a:r>
              <a:rPr lang="en-US" sz="2700" dirty="0">
                <a:latin typeface="Arial Narrow" panose="020B0606020202030204" pitchFamily="34" charset="0"/>
                <a:cs typeface="Times New Roman"/>
              </a:rPr>
              <a:t>group </a:t>
            </a:r>
            <a:r>
              <a:rPr lang="en-US" sz="2700" dirty="0" smtClean="0">
                <a:latin typeface="Arial Narrow" panose="020B0606020202030204" pitchFamily="34" charset="0"/>
                <a:cs typeface="Times New Roman"/>
              </a:rPr>
              <a:t>formation/ learners registration</a:t>
            </a:r>
            <a:endParaRPr lang="en-US" sz="2700" dirty="0">
              <a:latin typeface="Arial Narrow" panose="020B0606020202030204" pitchFamily="34" charset="0"/>
              <a:cs typeface="Times New Roman"/>
            </a:endParaRPr>
          </a:p>
          <a:p>
            <a:pPr>
              <a:defRPr/>
            </a:pPr>
            <a:r>
              <a:rPr lang="en-GB" sz="2700" dirty="0" smtClean="0">
                <a:latin typeface="Arial Narrow" panose="020B0606020202030204" pitchFamily="34" charset="0"/>
                <a:cs typeface="Times New Roman"/>
              </a:rPr>
              <a:t>Formation of 21 groups in </a:t>
            </a:r>
            <a:r>
              <a:rPr lang="en-GB" sz="2700" dirty="0">
                <a:latin typeface="Arial Narrow" panose="020B0606020202030204" pitchFamily="34" charset="0"/>
                <a:cs typeface="Times New Roman"/>
              </a:rPr>
              <a:t>7 cattle </a:t>
            </a:r>
            <a:r>
              <a:rPr lang="en-GB" sz="2700" dirty="0" smtClean="0">
                <a:latin typeface="Arial Narrow" panose="020B0606020202030204" pitchFamily="34" charset="0"/>
                <a:cs typeface="Times New Roman"/>
              </a:rPr>
              <a:t>camps with total number of  1,079 members (Table 2)</a:t>
            </a:r>
          </a:p>
          <a:p>
            <a:pPr marL="1828800" lvl="4" indent="0">
              <a:buNone/>
              <a:defRPr/>
            </a:pPr>
            <a:r>
              <a:rPr lang="en-GB" sz="1800" b="1" i="1" dirty="0" smtClean="0">
                <a:latin typeface="Arial Narrow" panose="020B0606020202030204" pitchFamily="34" charset="0"/>
                <a:cs typeface="Times New Roman"/>
              </a:rPr>
              <a:t>Table 2. Total  No of PLEFS groups members by gender</a:t>
            </a:r>
          </a:p>
          <a:p>
            <a:pPr marL="0" indent="0">
              <a:buNone/>
              <a:defRPr/>
            </a:pPr>
            <a:endParaRPr lang="en-GB" sz="2700" dirty="0" smtClean="0">
              <a:latin typeface="Arial Narrow" panose="020B0606020202030204" pitchFamily="34" charset="0"/>
              <a:cs typeface="Times New Roman"/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6900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774199"/>
            <a:ext cx="1733550" cy="10871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2639"/>
              </p:ext>
            </p:extLst>
          </p:nvPr>
        </p:nvGraphicFramePr>
        <p:xfrm>
          <a:off x="1904999" y="4038600"/>
          <a:ext cx="5505451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362"/>
                <a:gridCol w="1086602"/>
                <a:gridCol w="1521243"/>
                <a:gridCol w="1521244"/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PLEFS Group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Males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Females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Children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242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337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6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Youth</a:t>
                      </a:r>
                      <a:endParaRPr lang="en-GB" sz="18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Adult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477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>
                          <a:effectLst/>
                        </a:rPr>
                        <a:t>1,079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Learners Registration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1879"/>
            <a:ext cx="2619375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72" y="5680312"/>
            <a:ext cx="17335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Personal\My pictures\Hobby\107_PANA\P10702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1"/>
            <a:ext cx="8305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8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Key progress: Learners Registration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6" name="Picture 5" descr="C:\Users\J_Okodi\Desktop\Desktop\Communication and Visibility\Logos\FAO_logo_Blue_3lines_en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43600"/>
            <a:ext cx="2057401" cy="88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1.png@01D12EB0.A886718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43600"/>
            <a:ext cx="1593022" cy="91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Personal\My pictures\Hobby\107_PANA\P10703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1"/>
            <a:ext cx="9144000" cy="499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1482</Words>
  <Application>Microsoft Office PowerPoint</Application>
  <PresentationFormat>On-screen Show (4:3)</PresentationFormat>
  <Paragraphs>287</Paragraphs>
  <Slides>32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Enhanced Knowledge and Education for Resilience Pastoralist Livelihoods  in South Sudan </vt:lpstr>
      <vt:lpstr>Project Background</vt:lpstr>
      <vt:lpstr>Beneficiaries and Partners</vt:lpstr>
      <vt:lpstr>PowerPoint Presentation</vt:lpstr>
      <vt:lpstr>Table 1. Target Areas</vt:lpstr>
      <vt:lpstr>Key progress in 1st quarter 2016</vt:lpstr>
      <vt:lpstr>Key progress: Learners Registration</vt:lpstr>
      <vt:lpstr>Key progress: Learners Registration</vt:lpstr>
      <vt:lpstr>Key progress in 1st quarter 2016</vt:lpstr>
      <vt:lpstr>Key progress: Community Mobilization </vt:lpstr>
      <vt:lpstr>Key progress:  Hazard ranking</vt:lpstr>
      <vt:lpstr>Key progress in 1st quarter 2016</vt:lpstr>
      <vt:lpstr>CMDRR plans</vt:lpstr>
      <vt:lpstr>CMDRR plans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Key progress in 1st quarter 2016</vt:lpstr>
      <vt:lpstr>Main Challenges </vt:lpstr>
      <vt:lpstr>2nd Quarter 2016 Plans </vt:lpstr>
      <vt:lpstr>2nd Quarter 2016 Plans </vt:lpstr>
      <vt:lpstr>PowerPoint Presentation</vt:lpstr>
    </vt:vector>
  </TitlesOfParts>
  <Company>FAO of the 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Kassa, Ezana (FAOSS)</dc:creator>
  <cp:lastModifiedBy>Swokiri, James (FAOSS)</cp:lastModifiedBy>
  <cp:revision>79</cp:revision>
  <dcterms:created xsi:type="dcterms:W3CDTF">2016-01-23T08:21:25Z</dcterms:created>
  <dcterms:modified xsi:type="dcterms:W3CDTF">2016-04-26T19:11:05Z</dcterms:modified>
</cp:coreProperties>
</file>