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 id="266" r:id="rId3"/>
    <p:sldId id="261" r:id="rId4"/>
    <p:sldId id="262" r:id="rId5"/>
    <p:sldId id="268" r:id="rId6"/>
    <p:sldId id="263" r:id="rId7"/>
    <p:sldId id="270" r:id="rId8"/>
    <p:sldId id="264" r:id="rId9"/>
    <p:sldId id="272" r:id="rId10"/>
    <p:sldId id="276" r:id="rId11"/>
    <p:sldId id="273" r:id="rId12"/>
    <p:sldId id="274" r:id="rId13"/>
    <p:sldId id="275" r:id="rId14"/>
    <p:sldId id="27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5" autoAdjust="0"/>
    <p:restoredTop sz="94660"/>
  </p:normalViewPr>
  <p:slideViewPr>
    <p:cSldViewPr snapToGrid="0">
      <p:cViewPr varScale="1">
        <p:scale>
          <a:sx n="85" d="100"/>
          <a:sy n="85" d="100"/>
        </p:scale>
        <p:origin x="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r>
              <a:rPr lang="en-US"/>
              <a:t>ASCA LOAN USE</a:t>
            </a:r>
          </a:p>
        </c:rich>
      </c:tx>
      <c:layout/>
      <c:overlay val="0"/>
      <c:spPr>
        <a:noFill/>
        <a:ln>
          <a:noFill/>
        </a:ln>
        <a:effectLst/>
      </c:spPr>
      <c:txPr>
        <a:bodyPr rot="0" spcFirstLastPara="1" vertOverflow="ellipsis" vert="horz" wrap="square" anchor="ctr" anchorCtr="1"/>
        <a:lstStyle/>
        <a:p>
          <a:pPr>
            <a:defRPr sz="2128"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'[FESAP- ASCA MONTHLY DATA REPORTINGS.xlsx]Sheet1'!$C$27:$C$30</c:f>
              <c:strCache>
                <c:ptCount val="4"/>
                <c:pt idx="0">
                  <c:v>Healthcare</c:v>
                </c:pt>
                <c:pt idx="1">
                  <c:v>School fees</c:v>
                </c:pt>
                <c:pt idx="2">
                  <c:v>Food</c:v>
                </c:pt>
                <c:pt idx="3">
                  <c:v>Others</c:v>
                </c:pt>
              </c:strCache>
            </c:strRef>
          </c:cat>
          <c:val>
            <c:numRef>
              <c:f>'[FESAP- ASCA MONTHLY DATA REPORTINGS.xlsx]Sheet1'!$D$27:$D$30</c:f>
              <c:numCache>
                <c:formatCode>General</c:formatCode>
                <c:ptCount val="4"/>
                <c:pt idx="0">
                  <c:v>32</c:v>
                </c:pt>
                <c:pt idx="1">
                  <c:v>21</c:v>
                </c:pt>
                <c:pt idx="2">
                  <c:v>8</c:v>
                </c:pt>
                <c:pt idx="3">
                  <c:v>9</c:v>
                </c:pt>
              </c:numCache>
            </c:numRef>
          </c:val>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482189-CD2E-4254-AF51-BAE32ABA8A27}"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EA64DA35-AD0B-45D5-B6A7-C7557E61F7DD}">
      <dgm:prSet custT="1"/>
      <dgm:spPr/>
      <dgm:t>
        <a:bodyPr/>
        <a:lstStyle/>
        <a:p>
          <a:pPr rtl="0"/>
          <a:r>
            <a:rPr lang="en-GB" sz="2000" b="1" dirty="0" smtClean="0"/>
            <a:t>R1 : </a:t>
          </a:r>
          <a:r>
            <a:rPr lang="en-US" sz="2000" b="1" dirty="0" smtClean="0"/>
            <a:t>Increased agriculture production and productivity through strengthened extension services and innovative farming.</a:t>
          </a:r>
          <a:endParaRPr lang="en-US" sz="2000" dirty="0"/>
        </a:p>
      </dgm:t>
    </dgm:pt>
    <dgm:pt modelId="{CF44A1C2-7112-4F72-9C78-14200A0FCDC1}" type="parTrans" cxnId="{C415C8FD-4730-4E3B-9AEE-2D2F14842460}">
      <dgm:prSet/>
      <dgm:spPr/>
      <dgm:t>
        <a:bodyPr/>
        <a:lstStyle/>
        <a:p>
          <a:endParaRPr lang="en-US"/>
        </a:p>
      </dgm:t>
    </dgm:pt>
    <dgm:pt modelId="{A4E1C5BC-3B33-4498-A2DB-ED6982163E57}" type="sibTrans" cxnId="{C415C8FD-4730-4E3B-9AEE-2D2F14842460}">
      <dgm:prSet/>
      <dgm:spPr/>
      <dgm:t>
        <a:bodyPr/>
        <a:lstStyle/>
        <a:p>
          <a:endParaRPr lang="en-US"/>
        </a:p>
      </dgm:t>
    </dgm:pt>
    <dgm:pt modelId="{FEAD20D2-4DCA-49C1-BEB0-8EDAC6EBD12F}">
      <dgm:prSet custT="1"/>
      <dgm:spPr/>
      <dgm:t>
        <a:bodyPr/>
        <a:lstStyle/>
        <a:p>
          <a:pPr rtl="0"/>
          <a:r>
            <a:rPr lang="en-US" sz="1600" b="1" dirty="0" smtClean="0"/>
            <a:t>R2: </a:t>
          </a:r>
          <a:r>
            <a:rPr lang="en-US" sz="1800" b="1" dirty="0" smtClean="0"/>
            <a:t>Animal traction is adopted as a viable, cost-effective and sustainable technology and contributes to annual increase in cultivated farmed land, improved tillage and increased productivity per acreage.</a:t>
          </a:r>
          <a:endParaRPr lang="en-US" sz="1800" dirty="0"/>
        </a:p>
      </dgm:t>
    </dgm:pt>
    <dgm:pt modelId="{8BA2176C-13E2-45AC-B361-A048208E87C2}" type="parTrans" cxnId="{E4E1BF17-D859-4F5A-BF84-DF37364C2760}">
      <dgm:prSet/>
      <dgm:spPr/>
      <dgm:t>
        <a:bodyPr/>
        <a:lstStyle/>
        <a:p>
          <a:endParaRPr lang="en-US"/>
        </a:p>
      </dgm:t>
    </dgm:pt>
    <dgm:pt modelId="{B3AB8E19-71AB-4850-BDAF-EFCB289047F6}" type="sibTrans" cxnId="{E4E1BF17-D859-4F5A-BF84-DF37364C2760}">
      <dgm:prSet/>
      <dgm:spPr/>
      <dgm:t>
        <a:bodyPr/>
        <a:lstStyle/>
        <a:p>
          <a:endParaRPr lang="en-US"/>
        </a:p>
      </dgm:t>
    </dgm:pt>
    <dgm:pt modelId="{8476E34A-64DE-4237-A450-3002DCCE66CD}">
      <dgm:prSet/>
      <dgm:spPr/>
      <dgm:t>
        <a:bodyPr/>
        <a:lstStyle/>
        <a:p>
          <a:pPr rtl="0"/>
          <a:r>
            <a:rPr lang="en-US" b="1" smtClean="0"/>
            <a:t>R3: Increase in household income as a result of access to microfinance, local markets, and linkages to value chain actors.</a:t>
          </a:r>
          <a:endParaRPr lang="en-US"/>
        </a:p>
      </dgm:t>
    </dgm:pt>
    <dgm:pt modelId="{EE486855-BB91-4DD2-BC07-389373075F23}" type="parTrans" cxnId="{EB7C360D-674F-4A81-A7A9-567A4562C885}">
      <dgm:prSet/>
      <dgm:spPr/>
      <dgm:t>
        <a:bodyPr/>
        <a:lstStyle/>
        <a:p>
          <a:endParaRPr lang="en-US"/>
        </a:p>
      </dgm:t>
    </dgm:pt>
    <dgm:pt modelId="{7EABB2C2-E8A8-4BFC-90C6-2CA1693E1427}" type="sibTrans" cxnId="{EB7C360D-674F-4A81-A7A9-567A4562C885}">
      <dgm:prSet/>
      <dgm:spPr/>
      <dgm:t>
        <a:bodyPr/>
        <a:lstStyle/>
        <a:p>
          <a:endParaRPr lang="en-US"/>
        </a:p>
      </dgm:t>
    </dgm:pt>
    <dgm:pt modelId="{22A47CBD-E702-49A0-A10C-77E5D543BD56}">
      <dgm:prSet/>
      <dgm:spPr/>
      <dgm:t>
        <a:bodyPr/>
        <a:lstStyle/>
        <a:p>
          <a:pPr rtl="0"/>
          <a:r>
            <a:rPr lang="en-US" b="1" smtClean="0"/>
            <a:t>R4: Increased resilience to shocks in climatic/ environmental changes and manmade disasters such as conflict.</a:t>
          </a:r>
          <a:endParaRPr lang="en-US"/>
        </a:p>
      </dgm:t>
    </dgm:pt>
    <dgm:pt modelId="{CEA8E394-6F5B-4952-9378-64C02956B4D5}" type="parTrans" cxnId="{408B48FF-FC49-40D1-B576-6B2425269A0D}">
      <dgm:prSet/>
      <dgm:spPr/>
      <dgm:t>
        <a:bodyPr/>
        <a:lstStyle/>
        <a:p>
          <a:endParaRPr lang="en-US"/>
        </a:p>
      </dgm:t>
    </dgm:pt>
    <dgm:pt modelId="{16D7A5E2-A22E-4F07-B12A-1523200FDEFF}" type="sibTrans" cxnId="{408B48FF-FC49-40D1-B576-6B2425269A0D}">
      <dgm:prSet/>
      <dgm:spPr/>
      <dgm:t>
        <a:bodyPr/>
        <a:lstStyle/>
        <a:p>
          <a:endParaRPr lang="en-US"/>
        </a:p>
      </dgm:t>
    </dgm:pt>
    <dgm:pt modelId="{69577356-B38D-4473-B8F9-126168F85F12}" type="pres">
      <dgm:prSet presAssocID="{01482189-CD2E-4254-AF51-BAE32ABA8A27}" presName="Name0" presStyleCnt="0">
        <dgm:presLayoutVars>
          <dgm:chMax val="7"/>
          <dgm:chPref val="7"/>
          <dgm:dir/>
        </dgm:presLayoutVars>
      </dgm:prSet>
      <dgm:spPr/>
    </dgm:pt>
    <dgm:pt modelId="{F5146152-F10C-4BB4-8197-7686159C8B72}" type="pres">
      <dgm:prSet presAssocID="{01482189-CD2E-4254-AF51-BAE32ABA8A27}" presName="Name1" presStyleCnt="0"/>
      <dgm:spPr/>
    </dgm:pt>
    <dgm:pt modelId="{F8095A03-C469-40D8-9D83-D03DD6845EFF}" type="pres">
      <dgm:prSet presAssocID="{01482189-CD2E-4254-AF51-BAE32ABA8A27}" presName="cycle" presStyleCnt="0"/>
      <dgm:spPr/>
    </dgm:pt>
    <dgm:pt modelId="{5C0261C2-398B-4999-8D36-7F2FC0CB1530}" type="pres">
      <dgm:prSet presAssocID="{01482189-CD2E-4254-AF51-BAE32ABA8A27}" presName="srcNode" presStyleLbl="node1" presStyleIdx="0" presStyleCnt="4"/>
      <dgm:spPr/>
    </dgm:pt>
    <dgm:pt modelId="{F0067F31-B4CE-4E29-9A6C-076168894438}" type="pres">
      <dgm:prSet presAssocID="{01482189-CD2E-4254-AF51-BAE32ABA8A27}" presName="conn" presStyleLbl="parChTrans1D2" presStyleIdx="0" presStyleCnt="1"/>
      <dgm:spPr/>
    </dgm:pt>
    <dgm:pt modelId="{6CC8F9E5-8B09-4EB0-A44D-6B90668F370F}" type="pres">
      <dgm:prSet presAssocID="{01482189-CD2E-4254-AF51-BAE32ABA8A27}" presName="extraNode" presStyleLbl="node1" presStyleIdx="0" presStyleCnt="4"/>
      <dgm:spPr/>
    </dgm:pt>
    <dgm:pt modelId="{E198BC1B-9D2D-49CC-A2FC-F3205DE3AF18}" type="pres">
      <dgm:prSet presAssocID="{01482189-CD2E-4254-AF51-BAE32ABA8A27}" presName="dstNode" presStyleLbl="node1" presStyleIdx="0" presStyleCnt="4"/>
      <dgm:spPr/>
    </dgm:pt>
    <dgm:pt modelId="{0C8D5D7B-E84D-41B1-9C0A-E10DBA18A9E6}" type="pres">
      <dgm:prSet presAssocID="{EA64DA35-AD0B-45D5-B6A7-C7557E61F7DD}" presName="text_1" presStyleLbl="node1" presStyleIdx="0" presStyleCnt="4">
        <dgm:presLayoutVars>
          <dgm:bulletEnabled val="1"/>
        </dgm:presLayoutVars>
      </dgm:prSet>
      <dgm:spPr/>
    </dgm:pt>
    <dgm:pt modelId="{895816BC-FA84-4AD1-88AB-FC4A116A5602}" type="pres">
      <dgm:prSet presAssocID="{EA64DA35-AD0B-45D5-B6A7-C7557E61F7DD}" presName="accent_1" presStyleCnt="0"/>
      <dgm:spPr/>
    </dgm:pt>
    <dgm:pt modelId="{E17048C7-C3E6-4730-83EE-018610CDF306}" type="pres">
      <dgm:prSet presAssocID="{EA64DA35-AD0B-45D5-B6A7-C7557E61F7DD}" presName="accentRepeatNode" presStyleLbl="solidFgAcc1" presStyleIdx="0" presStyleCnt="4"/>
      <dgm:spPr/>
    </dgm:pt>
    <dgm:pt modelId="{3B60D3EC-6C8C-4DD0-8D0B-EDAB71881AE0}" type="pres">
      <dgm:prSet presAssocID="{FEAD20D2-4DCA-49C1-BEB0-8EDAC6EBD12F}" presName="text_2" presStyleLbl="node1" presStyleIdx="1" presStyleCnt="4" custScaleY="142564">
        <dgm:presLayoutVars>
          <dgm:bulletEnabled val="1"/>
        </dgm:presLayoutVars>
      </dgm:prSet>
      <dgm:spPr/>
    </dgm:pt>
    <dgm:pt modelId="{9771C7D2-B6A4-4FBF-9A5F-8EA83A797F7B}" type="pres">
      <dgm:prSet presAssocID="{FEAD20D2-4DCA-49C1-BEB0-8EDAC6EBD12F}" presName="accent_2" presStyleCnt="0"/>
      <dgm:spPr/>
    </dgm:pt>
    <dgm:pt modelId="{B121848F-97D0-4EB4-AB6E-9AA885A2FC5C}" type="pres">
      <dgm:prSet presAssocID="{FEAD20D2-4DCA-49C1-BEB0-8EDAC6EBD12F}" presName="accentRepeatNode" presStyleLbl="solidFgAcc1" presStyleIdx="1" presStyleCnt="4"/>
      <dgm:spPr/>
    </dgm:pt>
    <dgm:pt modelId="{0777AE67-B2F3-4E8C-B0E6-FC092E641E43}" type="pres">
      <dgm:prSet presAssocID="{8476E34A-64DE-4237-A450-3002DCCE66CD}" presName="text_3" presStyleLbl="node1" presStyleIdx="2" presStyleCnt="4">
        <dgm:presLayoutVars>
          <dgm:bulletEnabled val="1"/>
        </dgm:presLayoutVars>
      </dgm:prSet>
      <dgm:spPr/>
    </dgm:pt>
    <dgm:pt modelId="{84A0A73D-15DB-47DE-9804-F1C325B7477E}" type="pres">
      <dgm:prSet presAssocID="{8476E34A-64DE-4237-A450-3002DCCE66CD}" presName="accent_3" presStyleCnt="0"/>
      <dgm:spPr/>
    </dgm:pt>
    <dgm:pt modelId="{6EE4A1A8-7033-4721-BB9A-2CA38322381F}" type="pres">
      <dgm:prSet presAssocID="{8476E34A-64DE-4237-A450-3002DCCE66CD}" presName="accentRepeatNode" presStyleLbl="solidFgAcc1" presStyleIdx="2" presStyleCnt="4"/>
      <dgm:spPr/>
    </dgm:pt>
    <dgm:pt modelId="{C4DA2C22-0B04-4AD2-8C89-826724A4EBB5}" type="pres">
      <dgm:prSet presAssocID="{22A47CBD-E702-49A0-A10C-77E5D543BD56}" presName="text_4" presStyleLbl="node1" presStyleIdx="3" presStyleCnt="4">
        <dgm:presLayoutVars>
          <dgm:bulletEnabled val="1"/>
        </dgm:presLayoutVars>
      </dgm:prSet>
      <dgm:spPr/>
    </dgm:pt>
    <dgm:pt modelId="{4379D6DD-B30D-4F79-9B13-0482BB7B4780}" type="pres">
      <dgm:prSet presAssocID="{22A47CBD-E702-49A0-A10C-77E5D543BD56}" presName="accent_4" presStyleCnt="0"/>
      <dgm:spPr/>
    </dgm:pt>
    <dgm:pt modelId="{2FC3F307-A319-4991-AA39-41A01FC88A86}" type="pres">
      <dgm:prSet presAssocID="{22A47CBD-E702-49A0-A10C-77E5D543BD56}" presName="accentRepeatNode" presStyleLbl="solidFgAcc1" presStyleIdx="3" presStyleCnt="4"/>
      <dgm:spPr/>
    </dgm:pt>
  </dgm:ptLst>
  <dgm:cxnLst>
    <dgm:cxn modelId="{408B48FF-FC49-40D1-B576-6B2425269A0D}" srcId="{01482189-CD2E-4254-AF51-BAE32ABA8A27}" destId="{22A47CBD-E702-49A0-A10C-77E5D543BD56}" srcOrd="3" destOrd="0" parTransId="{CEA8E394-6F5B-4952-9378-64C02956B4D5}" sibTransId="{16D7A5E2-A22E-4F07-B12A-1523200FDEFF}"/>
    <dgm:cxn modelId="{D79E596D-C9F7-401F-8886-8B1DD26F059E}" type="presOf" srcId="{8476E34A-64DE-4237-A450-3002DCCE66CD}" destId="{0777AE67-B2F3-4E8C-B0E6-FC092E641E43}" srcOrd="0" destOrd="0" presId="urn:microsoft.com/office/officeart/2008/layout/VerticalCurvedList"/>
    <dgm:cxn modelId="{1BB5714E-CF57-4490-85BE-479CCBD3E0FD}" type="presOf" srcId="{01482189-CD2E-4254-AF51-BAE32ABA8A27}" destId="{69577356-B38D-4473-B8F9-126168F85F12}" srcOrd="0" destOrd="0" presId="urn:microsoft.com/office/officeart/2008/layout/VerticalCurvedList"/>
    <dgm:cxn modelId="{B16FB9F5-4C4D-42B0-9E42-4651D4646AC5}" type="presOf" srcId="{FEAD20D2-4DCA-49C1-BEB0-8EDAC6EBD12F}" destId="{3B60D3EC-6C8C-4DD0-8D0B-EDAB71881AE0}" srcOrd="0" destOrd="0" presId="urn:microsoft.com/office/officeart/2008/layout/VerticalCurvedList"/>
    <dgm:cxn modelId="{E4E1BF17-D859-4F5A-BF84-DF37364C2760}" srcId="{01482189-CD2E-4254-AF51-BAE32ABA8A27}" destId="{FEAD20D2-4DCA-49C1-BEB0-8EDAC6EBD12F}" srcOrd="1" destOrd="0" parTransId="{8BA2176C-13E2-45AC-B361-A048208E87C2}" sibTransId="{B3AB8E19-71AB-4850-BDAF-EFCB289047F6}"/>
    <dgm:cxn modelId="{8966E2B9-B488-48AB-8C01-B3FADCF0FB7F}" type="presOf" srcId="{A4E1C5BC-3B33-4498-A2DB-ED6982163E57}" destId="{F0067F31-B4CE-4E29-9A6C-076168894438}" srcOrd="0" destOrd="0" presId="urn:microsoft.com/office/officeart/2008/layout/VerticalCurvedList"/>
    <dgm:cxn modelId="{C6A52082-66D1-4683-83C7-951D3817D672}" type="presOf" srcId="{22A47CBD-E702-49A0-A10C-77E5D543BD56}" destId="{C4DA2C22-0B04-4AD2-8C89-826724A4EBB5}" srcOrd="0" destOrd="0" presId="urn:microsoft.com/office/officeart/2008/layout/VerticalCurvedList"/>
    <dgm:cxn modelId="{5CB73B26-7084-4F69-9590-B101A1F13FE9}" type="presOf" srcId="{EA64DA35-AD0B-45D5-B6A7-C7557E61F7DD}" destId="{0C8D5D7B-E84D-41B1-9C0A-E10DBA18A9E6}" srcOrd="0" destOrd="0" presId="urn:microsoft.com/office/officeart/2008/layout/VerticalCurvedList"/>
    <dgm:cxn modelId="{EB7C360D-674F-4A81-A7A9-567A4562C885}" srcId="{01482189-CD2E-4254-AF51-BAE32ABA8A27}" destId="{8476E34A-64DE-4237-A450-3002DCCE66CD}" srcOrd="2" destOrd="0" parTransId="{EE486855-BB91-4DD2-BC07-389373075F23}" sibTransId="{7EABB2C2-E8A8-4BFC-90C6-2CA1693E1427}"/>
    <dgm:cxn modelId="{C415C8FD-4730-4E3B-9AEE-2D2F14842460}" srcId="{01482189-CD2E-4254-AF51-BAE32ABA8A27}" destId="{EA64DA35-AD0B-45D5-B6A7-C7557E61F7DD}" srcOrd="0" destOrd="0" parTransId="{CF44A1C2-7112-4F72-9C78-14200A0FCDC1}" sibTransId="{A4E1C5BC-3B33-4498-A2DB-ED6982163E57}"/>
    <dgm:cxn modelId="{B6EF637B-3683-4030-8B49-D2496DFB10F4}" type="presParOf" srcId="{69577356-B38D-4473-B8F9-126168F85F12}" destId="{F5146152-F10C-4BB4-8197-7686159C8B72}" srcOrd="0" destOrd="0" presId="urn:microsoft.com/office/officeart/2008/layout/VerticalCurvedList"/>
    <dgm:cxn modelId="{4A9AD145-DE2E-4521-BCE7-BD8F56FE9256}" type="presParOf" srcId="{F5146152-F10C-4BB4-8197-7686159C8B72}" destId="{F8095A03-C469-40D8-9D83-D03DD6845EFF}" srcOrd="0" destOrd="0" presId="urn:microsoft.com/office/officeart/2008/layout/VerticalCurvedList"/>
    <dgm:cxn modelId="{B9634E2D-18D9-4D30-9754-B77410E470A1}" type="presParOf" srcId="{F8095A03-C469-40D8-9D83-D03DD6845EFF}" destId="{5C0261C2-398B-4999-8D36-7F2FC0CB1530}" srcOrd="0" destOrd="0" presId="urn:microsoft.com/office/officeart/2008/layout/VerticalCurvedList"/>
    <dgm:cxn modelId="{5D1CF5BB-2DB7-4254-BF5E-E23A6CEFE3C3}" type="presParOf" srcId="{F8095A03-C469-40D8-9D83-D03DD6845EFF}" destId="{F0067F31-B4CE-4E29-9A6C-076168894438}" srcOrd="1" destOrd="0" presId="urn:microsoft.com/office/officeart/2008/layout/VerticalCurvedList"/>
    <dgm:cxn modelId="{2EC9A548-5D0C-49B8-A9FA-9828280694CC}" type="presParOf" srcId="{F8095A03-C469-40D8-9D83-D03DD6845EFF}" destId="{6CC8F9E5-8B09-4EB0-A44D-6B90668F370F}" srcOrd="2" destOrd="0" presId="urn:microsoft.com/office/officeart/2008/layout/VerticalCurvedList"/>
    <dgm:cxn modelId="{33D5988E-5CCC-46DF-82FF-3E629B44F002}" type="presParOf" srcId="{F8095A03-C469-40D8-9D83-D03DD6845EFF}" destId="{E198BC1B-9D2D-49CC-A2FC-F3205DE3AF18}" srcOrd="3" destOrd="0" presId="urn:microsoft.com/office/officeart/2008/layout/VerticalCurvedList"/>
    <dgm:cxn modelId="{5B08FCFD-6BE5-4A6F-B300-D43BB71F816E}" type="presParOf" srcId="{F5146152-F10C-4BB4-8197-7686159C8B72}" destId="{0C8D5D7B-E84D-41B1-9C0A-E10DBA18A9E6}" srcOrd="1" destOrd="0" presId="urn:microsoft.com/office/officeart/2008/layout/VerticalCurvedList"/>
    <dgm:cxn modelId="{04BFA67A-0A7A-4071-A50D-7EBD079C6C72}" type="presParOf" srcId="{F5146152-F10C-4BB4-8197-7686159C8B72}" destId="{895816BC-FA84-4AD1-88AB-FC4A116A5602}" srcOrd="2" destOrd="0" presId="urn:microsoft.com/office/officeart/2008/layout/VerticalCurvedList"/>
    <dgm:cxn modelId="{38FAFDF5-B30C-44EC-AFAF-7EAE917F57A9}" type="presParOf" srcId="{895816BC-FA84-4AD1-88AB-FC4A116A5602}" destId="{E17048C7-C3E6-4730-83EE-018610CDF306}" srcOrd="0" destOrd="0" presId="urn:microsoft.com/office/officeart/2008/layout/VerticalCurvedList"/>
    <dgm:cxn modelId="{577D3037-C147-4A04-91B4-9B77E2F99BD4}" type="presParOf" srcId="{F5146152-F10C-4BB4-8197-7686159C8B72}" destId="{3B60D3EC-6C8C-4DD0-8D0B-EDAB71881AE0}" srcOrd="3" destOrd="0" presId="urn:microsoft.com/office/officeart/2008/layout/VerticalCurvedList"/>
    <dgm:cxn modelId="{F86D05B5-5E42-4D4B-9C49-46A06EEAFFDE}" type="presParOf" srcId="{F5146152-F10C-4BB4-8197-7686159C8B72}" destId="{9771C7D2-B6A4-4FBF-9A5F-8EA83A797F7B}" srcOrd="4" destOrd="0" presId="urn:microsoft.com/office/officeart/2008/layout/VerticalCurvedList"/>
    <dgm:cxn modelId="{50BE6DE1-D458-4E8C-9399-80E9888381AF}" type="presParOf" srcId="{9771C7D2-B6A4-4FBF-9A5F-8EA83A797F7B}" destId="{B121848F-97D0-4EB4-AB6E-9AA885A2FC5C}" srcOrd="0" destOrd="0" presId="urn:microsoft.com/office/officeart/2008/layout/VerticalCurvedList"/>
    <dgm:cxn modelId="{AAD4F743-9FBD-4AA0-A279-2CBD06966976}" type="presParOf" srcId="{F5146152-F10C-4BB4-8197-7686159C8B72}" destId="{0777AE67-B2F3-4E8C-B0E6-FC092E641E43}" srcOrd="5" destOrd="0" presId="urn:microsoft.com/office/officeart/2008/layout/VerticalCurvedList"/>
    <dgm:cxn modelId="{C0B9FF5B-BBD2-46BB-8BA1-34CB0B155CE6}" type="presParOf" srcId="{F5146152-F10C-4BB4-8197-7686159C8B72}" destId="{84A0A73D-15DB-47DE-9804-F1C325B7477E}" srcOrd="6" destOrd="0" presId="urn:microsoft.com/office/officeart/2008/layout/VerticalCurvedList"/>
    <dgm:cxn modelId="{C6EA3A28-1FD7-47E0-8D35-E3F97F65FCF4}" type="presParOf" srcId="{84A0A73D-15DB-47DE-9804-F1C325B7477E}" destId="{6EE4A1A8-7033-4721-BB9A-2CA38322381F}" srcOrd="0" destOrd="0" presId="urn:microsoft.com/office/officeart/2008/layout/VerticalCurvedList"/>
    <dgm:cxn modelId="{FD4F46B1-51E2-44CD-AA21-5F997E5E6D27}" type="presParOf" srcId="{F5146152-F10C-4BB4-8197-7686159C8B72}" destId="{C4DA2C22-0B04-4AD2-8C89-826724A4EBB5}" srcOrd="7" destOrd="0" presId="urn:microsoft.com/office/officeart/2008/layout/VerticalCurvedList"/>
    <dgm:cxn modelId="{F6539389-D03A-4DDA-8E30-282AB7A83DCE}" type="presParOf" srcId="{F5146152-F10C-4BB4-8197-7686159C8B72}" destId="{4379D6DD-B30D-4F79-9B13-0482BB7B4780}" srcOrd="8" destOrd="0" presId="urn:microsoft.com/office/officeart/2008/layout/VerticalCurvedList"/>
    <dgm:cxn modelId="{66A31DCF-9E42-4927-9CC3-377F3CF48F80}" type="presParOf" srcId="{4379D6DD-B30D-4F79-9B13-0482BB7B4780}" destId="{2FC3F307-A319-4991-AA39-41A01FC88A8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6D0C43-248E-406F-9CD3-A593A3EF8000}"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036AA2B4-34FE-4D98-B51C-70AAB6A17619}">
      <dgm:prSet/>
      <dgm:spPr/>
      <dgm:t>
        <a:bodyPr/>
        <a:lstStyle/>
        <a:p>
          <a:pPr rtl="0"/>
          <a:r>
            <a:rPr lang="en-US" smtClean="0"/>
            <a:t>Cooperatives</a:t>
          </a:r>
          <a:endParaRPr lang="en-US"/>
        </a:p>
      </dgm:t>
    </dgm:pt>
    <dgm:pt modelId="{6313F693-B226-4395-86B1-3A39B1E02C10}" type="parTrans" cxnId="{6BAF4DCE-1729-47FD-A015-9D3E54420133}">
      <dgm:prSet/>
      <dgm:spPr/>
      <dgm:t>
        <a:bodyPr/>
        <a:lstStyle/>
        <a:p>
          <a:endParaRPr lang="en-US"/>
        </a:p>
      </dgm:t>
    </dgm:pt>
    <dgm:pt modelId="{C0EAF67C-1BE7-484A-91C9-45B5773BD7E1}" type="sibTrans" cxnId="{6BAF4DCE-1729-47FD-A015-9D3E54420133}">
      <dgm:prSet/>
      <dgm:spPr/>
      <dgm:t>
        <a:bodyPr/>
        <a:lstStyle/>
        <a:p>
          <a:endParaRPr lang="en-US"/>
        </a:p>
      </dgm:t>
    </dgm:pt>
    <dgm:pt modelId="{CF37EC21-6014-410A-9FC1-501E1D5FD54F}">
      <dgm:prSet/>
      <dgm:spPr/>
      <dgm:t>
        <a:bodyPr/>
        <a:lstStyle/>
        <a:p>
          <a:pPr rtl="0"/>
          <a:r>
            <a:rPr lang="en-US" smtClean="0"/>
            <a:t>Agrovet dealers</a:t>
          </a:r>
          <a:endParaRPr lang="en-US"/>
        </a:p>
      </dgm:t>
    </dgm:pt>
    <dgm:pt modelId="{D0FD7AFA-7029-4896-B356-65B752594D34}" type="parTrans" cxnId="{80110BED-0B7C-4928-A78E-191D35F46169}">
      <dgm:prSet/>
      <dgm:spPr/>
      <dgm:t>
        <a:bodyPr/>
        <a:lstStyle/>
        <a:p>
          <a:endParaRPr lang="en-US"/>
        </a:p>
      </dgm:t>
    </dgm:pt>
    <dgm:pt modelId="{D3FE4616-60A3-4772-B338-A528621A70DD}" type="sibTrans" cxnId="{80110BED-0B7C-4928-A78E-191D35F46169}">
      <dgm:prSet/>
      <dgm:spPr/>
      <dgm:t>
        <a:bodyPr/>
        <a:lstStyle/>
        <a:p>
          <a:endParaRPr lang="en-US"/>
        </a:p>
      </dgm:t>
    </dgm:pt>
    <dgm:pt modelId="{DC280640-EF8E-4C7F-9D95-383295FDD52D}">
      <dgm:prSet/>
      <dgm:spPr/>
      <dgm:t>
        <a:bodyPr/>
        <a:lstStyle/>
        <a:p>
          <a:pPr rtl="0"/>
          <a:r>
            <a:rPr lang="en-US" smtClean="0"/>
            <a:t>Blacksmiths</a:t>
          </a:r>
          <a:endParaRPr lang="en-US"/>
        </a:p>
      </dgm:t>
    </dgm:pt>
    <dgm:pt modelId="{3B10A10C-394B-4AAD-8C9A-43229395C9A6}" type="parTrans" cxnId="{5C72291E-DE9E-4EDF-98F5-87FB19623B79}">
      <dgm:prSet/>
      <dgm:spPr/>
      <dgm:t>
        <a:bodyPr/>
        <a:lstStyle/>
        <a:p>
          <a:endParaRPr lang="en-US"/>
        </a:p>
      </dgm:t>
    </dgm:pt>
    <dgm:pt modelId="{6EC9F74A-1E02-4807-A4D9-777DF22B9218}" type="sibTrans" cxnId="{5C72291E-DE9E-4EDF-98F5-87FB19623B79}">
      <dgm:prSet/>
      <dgm:spPr/>
      <dgm:t>
        <a:bodyPr/>
        <a:lstStyle/>
        <a:p>
          <a:endParaRPr lang="en-US"/>
        </a:p>
      </dgm:t>
    </dgm:pt>
    <dgm:pt modelId="{9377D646-E864-432A-A0C8-E6CF5486474F}">
      <dgm:prSet/>
      <dgm:spPr/>
      <dgm:t>
        <a:bodyPr/>
        <a:lstStyle/>
        <a:p>
          <a:pPr rtl="0"/>
          <a:r>
            <a:rPr lang="en-US" dirty="0" smtClean="0"/>
            <a:t>Community banks</a:t>
          </a:r>
          <a:endParaRPr lang="en-US" dirty="0"/>
        </a:p>
      </dgm:t>
    </dgm:pt>
    <dgm:pt modelId="{FE601CCE-25C5-447F-BB6B-8B4AC3206A50}" type="parTrans" cxnId="{6ECA28F3-9E7E-486B-8357-C2B8CE8E009D}">
      <dgm:prSet/>
      <dgm:spPr/>
      <dgm:t>
        <a:bodyPr/>
        <a:lstStyle/>
        <a:p>
          <a:endParaRPr lang="en-US"/>
        </a:p>
      </dgm:t>
    </dgm:pt>
    <dgm:pt modelId="{94CD10F5-FC10-4647-AECB-7B54640108F4}" type="sibTrans" cxnId="{6ECA28F3-9E7E-486B-8357-C2B8CE8E009D}">
      <dgm:prSet/>
      <dgm:spPr/>
      <dgm:t>
        <a:bodyPr/>
        <a:lstStyle/>
        <a:p>
          <a:endParaRPr lang="en-US"/>
        </a:p>
      </dgm:t>
    </dgm:pt>
    <dgm:pt modelId="{C1DF5B67-E552-47B4-BC88-08F595513524}" type="pres">
      <dgm:prSet presAssocID="{C06D0C43-248E-406F-9CD3-A593A3EF8000}" presName="cycle" presStyleCnt="0">
        <dgm:presLayoutVars>
          <dgm:dir/>
          <dgm:resizeHandles val="exact"/>
        </dgm:presLayoutVars>
      </dgm:prSet>
      <dgm:spPr/>
    </dgm:pt>
    <dgm:pt modelId="{D3615CC0-5052-4509-83A6-EEC956EBFCCD}" type="pres">
      <dgm:prSet presAssocID="{036AA2B4-34FE-4D98-B51C-70AAB6A17619}" presName="node" presStyleLbl="node1" presStyleIdx="0" presStyleCnt="4">
        <dgm:presLayoutVars>
          <dgm:bulletEnabled val="1"/>
        </dgm:presLayoutVars>
      </dgm:prSet>
      <dgm:spPr/>
    </dgm:pt>
    <dgm:pt modelId="{34B58BC9-B6E7-4B4B-A4DD-6BE480D84717}" type="pres">
      <dgm:prSet presAssocID="{C0EAF67C-1BE7-484A-91C9-45B5773BD7E1}" presName="sibTrans" presStyleLbl="sibTrans2D1" presStyleIdx="0" presStyleCnt="4"/>
      <dgm:spPr/>
    </dgm:pt>
    <dgm:pt modelId="{3F2E17AA-C7D4-42DB-A9CD-314D1BCB8826}" type="pres">
      <dgm:prSet presAssocID="{C0EAF67C-1BE7-484A-91C9-45B5773BD7E1}" presName="connectorText" presStyleLbl="sibTrans2D1" presStyleIdx="0" presStyleCnt="4"/>
      <dgm:spPr/>
    </dgm:pt>
    <dgm:pt modelId="{8B16F46A-9290-4BDD-B703-C4D2F1904338}" type="pres">
      <dgm:prSet presAssocID="{CF37EC21-6014-410A-9FC1-501E1D5FD54F}" presName="node" presStyleLbl="node1" presStyleIdx="1" presStyleCnt="4">
        <dgm:presLayoutVars>
          <dgm:bulletEnabled val="1"/>
        </dgm:presLayoutVars>
      </dgm:prSet>
      <dgm:spPr/>
    </dgm:pt>
    <dgm:pt modelId="{FBD11C06-2569-403A-9F91-79FA5AE28C0C}" type="pres">
      <dgm:prSet presAssocID="{D3FE4616-60A3-4772-B338-A528621A70DD}" presName="sibTrans" presStyleLbl="sibTrans2D1" presStyleIdx="1" presStyleCnt="4"/>
      <dgm:spPr/>
    </dgm:pt>
    <dgm:pt modelId="{349C89AB-DD87-492D-8492-148B3D56769F}" type="pres">
      <dgm:prSet presAssocID="{D3FE4616-60A3-4772-B338-A528621A70DD}" presName="connectorText" presStyleLbl="sibTrans2D1" presStyleIdx="1" presStyleCnt="4"/>
      <dgm:spPr/>
    </dgm:pt>
    <dgm:pt modelId="{B03443A9-F29E-4342-9E8B-8E63A73CA749}" type="pres">
      <dgm:prSet presAssocID="{DC280640-EF8E-4C7F-9D95-383295FDD52D}" presName="node" presStyleLbl="node1" presStyleIdx="2" presStyleCnt="4">
        <dgm:presLayoutVars>
          <dgm:bulletEnabled val="1"/>
        </dgm:presLayoutVars>
      </dgm:prSet>
      <dgm:spPr/>
    </dgm:pt>
    <dgm:pt modelId="{606A6D81-8431-426F-9940-553153281B90}" type="pres">
      <dgm:prSet presAssocID="{6EC9F74A-1E02-4807-A4D9-777DF22B9218}" presName="sibTrans" presStyleLbl="sibTrans2D1" presStyleIdx="2" presStyleCnt="4"/>
      <dgm:spPr/>
    </dgm:pt>
    <dgm:pt modelId="{7E69E9C5-5E3E-4C2A-BDCB-40313C193A54}" type="pres">
      <dgm:prSet presAssocID="{6EC9F74A-1E02-4807-A4D9-777DF22B9218}" presName="connectorText" presStyleLbl="sibTrans2D1" presStyleIdx="2" presStyleCnt="4"/>
      <dgm:spPr/>
    </dgm:pt>
    <dgm:pt modelId="{FA28E3F3-41E5-41B2-9272-4CC65480A265}" type="pres">
      <dgm:prSet presAssocID="{9377D646-E864-432A-A0C8-E6CF5486474F}" presName="node" presStyleLbl="node1" presStyleIdx="3" presStyleCnt="4">
        <dgm:presLayoutVars>
          <dgm:bulletEnabled val="1"/>
        </dgm:presLayoutVars>
      </dgm:prSet>
      <dgm:spPr/>
    </dgm:pt>
    <dgm:pt modelId="{31CCD7AE-1500-4D3E-861E-09CE168575DF}" type="pres">
      <dgm:prSet presAssocID="{94CD10F5-FC10-4647-AECB-7B54640108F4}" presName="sibTrans" presStyleLbl="sibTrans2D1" presStyleIdx="3" presStyleCnt="4"/>
      <dgm:spPr/>
    </dgm:pt>
    <dgm:pt modelId="{1450F954-5704-4303-ADB1-9C4155F52347}" type="pres">
      <dgm:prSet presAssocID="{94CD10F5-FC10-4647-AECB-7B54640108F4}" presName="connectorText" presStyleLbl="sibTrans2D1" presStyleIdx="3" presStyleCnt="4"/>
      <dgm:spPr/>
    </dgm:pt>
  </dgm:ptLst>
  <dgm:cxnLst>
    <dgm:cxn modelId="{0317DC8B-79A4-4775-B4D7-44D4636C815E}" type="presOf" srcId="{94CD10F5-FC10-4647-AECB-7B54640108F4}" destId="{31CCD7AE-1500-4D3E-861E-09CE168575DF}" srcOrd="0" destOrd="0" presId="urn:microsoft.com/office/officeart/2005/8/layout/cycle2"/>
    <dgm:cxn modelId="{23BBC156-7A6C-4CE1-AB23-AA2A90E00CB9}" type="presOf" srcId="{C06D0C43-248E-406F-9CD3-A593A3EF8000}" destId="{C1DF5B67-E552-47B4-BC88-08F595513524}" srcOrd="0" destOrd="0" presId="urn:microsoft.com/office/officeart/2005/8/layout/cycle2"/>
    <dgm:cxn modelId="{07247B4D-A831-4496-B9DB-206C9975B3CE}" type="presOf" srcId="{CF37EC21-6014-410A-9FC1-501E1D5FD54F}" destId="{8B16F46A-9290-4BDD-B703-C4D2F1904338}" srcOrd="0" destOrd="0" presId="urn:microsoft.com/office/officeart/2005/8/layout/cycle2"/>
    <dgm:cxn modelId="{18CDEFFC-9C33-4398-826B-D69D5BA0CB5B}" type="presOf" srcId="{D3FE4616-60A3-4772-B338-A528621A70DD}" destId="{FBD11C06-2569-403A-9F91-79FA5AE28C0C}" srcOrd="0" destOrd="0" presId="urn:microsoft.com/office/officeart/2005/8/layout/cycle2"/>
    <dgm:cxn modelId="{7C1EE6A7-C6BF-4C7F-8193-220122024B4C}" type="presOf" srcId="{94CD10F5-FC10-4647-AECB-7B54640108F4}" destId="{1450F954-5704-4303-ADB1-9C4155F52347}" srcOrd="1" destOrd="0" presId="urn:microsoft.com/office/officeart/2005/8/layout/cycle2"/>
    <dgm:cxn modelId="{5C72291E-DE9E-4EDF-98F5-87FB19623B79}" srcId="{C06D0C43-248E-406F-9CD3-A593A3EF8000}" destId="{DC280640-EF8E-4C7F-9D95-383295FDD52D}" srcOrd="2" destOrd="0" parTransId="{3B10A10C-394B-4AAD-8C9A-43229395C9A6}" sibTransId="{6EC9F74A-1E02-4807-A4D9-777DF22B9218}"/>
    <dgm:cxn modelId="{EDFFD032-772D-48C6-9567-94F9A5A11511}" type="presOf" srcId="{036AA2B4-34FE-4D98-B51C-70AAB6A17619}" destId="{D3615CC0-5052-4509-83A6-EEC956EBFCCD}" srcOrd="0" destOrd="0" presId="urn:microsoft.com/office/officeart/2005/8/layout/cycle2"/>
    <dgm:cxn modelId="{CF3B9847-F61E-4C0B-9E2F-33103E095D6E}" type="presOf" srcId="{D3FE4616-60A3-4772-B338-A528621A70DD}" destId="{349C89AB-DD87-492D-8492-148B3D56769F}" srcOrd="1" destOrd="0" presId="urn:microsoft.com/office/officeart/2005/8/layout/cycle2"/>
    <dgm:cxn modelId="{6ECA28F3-9E7E-486B-8357-C2B8CE8E009D}" srcId="{C06D0C43-248E-406F-9CD3-A593A3EF8000}" destId="{9377D646-E864-432A-A0C8-E6CF5486474F}" srcOrd="3" destOrd="0" parTransId="{FE601CCE-25C5-447F-BB6B-8B4AC3206A50}" sibTransId="{94CD10F5-FC10-4647-AECB-7B54640108F4}"/>
    <dgm:cxn modelId="{6BAF4DCE-1729-47FD-A015-9D3E54420133}" srcId="{C06D0C43-248E-406F-9CD3-A593A3EF8000}" destId="{036AA2B4-34FE-4D98-B51C-70AAB6A17619}" srcOrd="0" destOrd="0" parTransId="{6313F693-B226-4395-86B1-3A39B1E02C10}" sibTransId="{C0EAF67C-1BE7-484A-91C9-45B5773BD7E1}"/>
    <dgm:cxn modelId="{9CD87148-6D72-4D9C-8495-504B776167C4}" type="presOf" srcId="{9377D646-E864-432A-A0C8-E6CF5486474F}" destId="{FA28E3F3-41E5-41B2-9272-4CC65480A265}" srcOrd="0" destOrd="0" presId="urn:microsoft.com/office/officeart/2005/8/layout/cycle2"/>
    <dgm:cxn modelId="{E1800CCB-78CB-4684-B622-B6F8D6F5C5CE}" type="presOf" srcId="{6EC9F74A-1E02-4807-A4D9-777DF22B9218}" destId="{606A6D81-8431-426F-9940-553153281B90}" srcOrd="0" destOrd="0" presId="urn:microsoft.com/office/officeart/2005/8/layout/cycle2"/>
    <dgm:cxn modelId="{D2952098-F4A1-435B-9563-A7A979481990}" type="presOf" srcId="{C0EAF67C-1BE7-484A-91C9-45B5773BD7E1}" destId="{34B58BC9-B6E7-4B4B-A4DD-6BE480D84717}" srcOrd="0" destOrd="0" presId="urn:microsoft.com/office/officeart/2005/8/layout/cycle2"/>
    <dgm:cxn modelId="{C1DC229C-6A26-472F-B5F5-73B8DE5C2FB9}" type="presOf" srcId="{C0EAF67C-1BE7-484A-91C9-45B5773BD7E1}" destId="{3F2E17AA-C7D4-42DB-A9CD-314D1BCB8826}" srcOrd="1" destOrd="0" presId="urn:microsoft.com/office/officeart/2005/8/layout/cycle2"/>
    <dgm:cxn modelId="{22D838D0-01F7-4A1E-A4C4-08504112C01C}" type="presOf" srcId="{DC280640-EF8E-4C7F-9D95-383295FDD52D}" destId="{B03443A9-F29E-4342-9E8B-8E63A73CA749}" srcOrd="0" destOrd="0" presId="urn:microsoft.com/office/officeart/2005/8/layout/cycle2"/>
    <dgm:cxn modelId="{80110BED-0B7C-4928-A78E-191D35F46169}" srcId="{C06D0C43-248E-406F-9CD3-A593A3EF8000}" destId="{CF37EC21-6014-410A-9FC1-501E1D5FD54F}" srcOrd="1" destOrd="0" parTransId="{D0FD7AFA-7029-4896-B356-65B752594D34}" sibTransId="{D3FE4616-60A3-4772-B338-A528621A70DD}"/>
    <dgm:cxn modelId="{629C3197-6B2D-4B7A-863D-584227066845}" type="presOf" srcId="{6EC9F74A-1E02-4807-A4D9-777DF22B9218}" destId="{7E69E9C5-5E3E-4C2A-BDCB-40313C193A54}" srcOrd="1" destOrd="0" presId="urn:microsoft.com/office/officeart/2005/8/layout/cycle2"/>
    <dgm:cxn modelId="{E8A0C814-F95B-4800-A26E-406654031091}" type="presParOf" srcId="{C1DF5B67-E552-47B4-BC88-08F595513524}" destId="{D3615CC0-5052-4509-83A6-EEC956EBFCCD}" srcOrd="0" destOrd="0" presId="urn:microsoft.com/office/officeart/2005/8/layout/cycle2"/>
    <dgm:cxn modelId="{915B15AB-5799-40E1-BDD4-B43CD5F35A10}" type="presParOf" srcId="{C1DF5B67-E552-47B4-BC88-08F595513524}" destId="{34B58BC9-B6E7-4B4B-A4DD-6BE480D84717}" srcOrd="1" destOrd="0" presId="urn:microsoft.com/office/officeart/2005/8/layout/cycle2"/>
    <dgm:cxn modelId="{9F576E2C-38FC-4A1E-8732-26D3D81A88CC}" type="presParOf" srcId="{34B58BC9-B6E7-4B4B-A4DD-6BE480D84717}" destId="{3F2E17AA-C7D4-42DB-A9CD-314D1BCB8826}" srcOrd="0" destOrd="0" presId="urn:microsoft.com/office/officeart/2005/8/layout/cycle2"/>
    <dgm:cxn modelId="{572FB4B1-6362-4DE8-B1F4-4F66209F4388}" type="presParOf" srcId="{C1DF5B67-E552-47B4-BC88-08F595513524}" destId="{8B16F46A-9290-4BDD-B703-C4D2F1904338}" srcOrd="2" destOrd="0" presId="urn:microsoft.com/office/officeart/2005/8/layout/cycle2"/>
    <dgm:cxn modelId="{6E24432F-8DA5-451D-9692-B413B15A0D01}" type="presParOf" srcId="{C1DF5B67-E552-47B4-BC88-08F595513524}" destId="{FBD11C06-2569-403A-9F91-79FA5AE28C0C}" srcOrd="3" destOrd="0" presId="urn:microsoft.com/office/officeart/2005/8/layout/cycle2"/>
    <dgm:cxn modelId="{7A29F928-3748-4D05-9464-8AF5A03A096E}" type="presParOf" srcId="{FBD11C06-2569-403A-9F91-79FA5AE28C0C}" destId="{349C89AB-DD87-492D-8492-148B3D56769F}" srcOrd="0" destOrd="0" presId="urn:microsoft.com/office/officeart/2005/8/layout/cycle2"/>
    <dgm:cxn modelId="{77123907-353C-417A-83FB-08AA2D500A6D}" type="presParOf" srcId="{C1DF5B67-E552-47B4-BC88-08F595513524}" destId="{B03443A9-F29E-4342-9E8B-8E63A73CA749}" srcOrd="4" destOrd="0" presId="urn:microsoft.com/office/officeart/2005/8/layout/cycle2"/>
    <dgm:cxn modelId="{2067E981-7B4A-4EAB-883F-3297F2A1058E}" type="presParOf" srcId="{C1DF5B67-E552-47B4-BC88-08F595513524}" destId="{606A6D81-8431-426F-9940-553153281B90}" srcOrd="5" destOrd="0" presId="urn:microsoft.com/office/officeart/2005/8/layout/cycle2"/>
    <dgm:cxn modelId="{B8BBF3D2-AD59-415D-9686-C3A396D1B345}" type="presParOf" srcId="{606A6D81-8431-426F-9940-553153281B90}" destId="{7E69E9C5-5E3E-4C2A-BDCB-40313C193A54}" srcOrd="0" destOrd="0" presId="urn:microsoft.com/office/officeart/2005/8/layout/cycle2"/>
    <dgm:cxn modelId="{CA004F29-995B-4C8A-9675-09D631B9BC6C}" type="presParOf" srcId="{C1DF5B67-E552-47B4-BC88-08F595513524}" destId="{FA28E3F3-41E5-41B2-9272-4CC65480A265}" srcOrd="6" destOrd="0" presId="urn:microsoft.com/office/officeart/2005/8/layout/cycle2"/>
    <dgm:cxn modelId="{3DC61740-9E68-4FBB-974F-E7AF0219CE72}" type="presParOf" srcId="{C1DF5B67-E552-47B4-BC88-08F595513524}" destId="{31CCD7AE-1500-4D3E-861E-09CE168575DF}" srcOrd="7" destOrd="0" presId="urn:microsoft.com/office/officeart/2005/8/layout/cycle2"/>
    <dgm:cxn modelId="{AE90C897-DE92-40E0-8CEA-BF4AD1B42099}" type="presParOf" srcId="{31CCD7AE-1500-4D3E-861E-09CE168575DF}" destId="{1450F954-5704-4303-ADB1-9C4155F5234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067F31-B4CE-4E29-9A6C-076168894438}">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8D5D7B-E84D-41B1-9C0A-E10DBA18A9E6}">
      <dsp:nvSpPr>
        <dsp:cNvPr id="0" name=""/>
        <dsp:cNvSpPr/>
      </dsp:nvSpPr>
      <dsp:spPr>
        <a:xfrm>
          <a:off x="492024" y="334530"/>
          <a:ext cx="9963850"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lvl="0" algn="l" defTabSz="889000" rtl="0">
            <a:lnSpc>
              <a:spcPct val="90000"/>
            </a:lnSpc>
            <a:spcBef>
              <a:spcPct val="0"/>
            </a:spcBef>
            <a:spcAft>
              <a:spcPct val="35000"/>
            </a:spcAft>
          </a:pPr>
          <a:r>
            <a:rPr lang="en-GB" sz="2000" b="1" kern="1200" dirty="0" smtClean="0"/>
            <a:t>R1 : </a:t>
          </a:r>
          <a:r>
            <a:rPr lang="en-US" sz="2000" b="1" kern="1200" dirty="0" smtClean="0"/>
            <a:t>Increased agriculture production and productivity through strengthened extension services and innovative farming.</a:t>
          </a:r>
          <a:endParaRPr lang="en-US" sz="2000" kern="1200" dirty="0"/>
        </a:p>
      </dsp:txBody>
      <dsp:txXfrm>
        <a:off x="492024" y="334530"/>
        <a:ext cx="9963850" cy="669409"/>
      </dsp:txXfrm>
    </dsp:sp>
    <dsp:sp modelId="{E17048C7-C3E6-4730-83EE-018610CDF306}">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60D3EC-6C8C-4DD0-8D0B-EDAB71881AE0}">
      <dsp:nvSpPr>
        <dsp:cNvPr id="0" name=""/>
        <dsp:cNvSpPr/>
      </dsp:nvSpPr>
      <dsp:spPr>
        <a:xfrm>
          <a:off x="875812" y="1196355"/>
          <a:ext cx="9580062" cy="9543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40640" rIns="40640" bIns="40640" numCol="1" spcCol="1270" anchor="ctr" anchorCtr="0">
          <a:noAutofit/>
        </a:bodyPr>
        <a:lstStyle/>
        <a:p>
          <a:pPr lvl="0" algn="l" defTabSz="711200" rtl="0">
            <a:lnSpc>
              <a:spcPct val="90000"/>
            </a:lnSpc>
            <a:spcBef>
              <a:spcPct val="0"/>
            </a:spcBef>
            <a:spcAft>
              <a:spcPct val="35000"/>
            </a:spcAft>
          </a:pPr>
          <a:r>
            <a:rPr lang="en-US" sz="1600" b="1" kern="1200" dirty="0" smtClean="0"/>
            <a:t>R2: </a:t>
          </a:r>
          <a:r>
            <a:rPr lang="en-US" sz="1800" b="1" kern="1200" dirty="0" smtClean="0"/>
            <a:t>Animal traction is adopted as a viable, cost-effective and sustainable technology and contributes to annual increase in cultivated farmed land, improved tillage and increased productivity per acreage.</a:t>
          </a:r>
          <a:endParaRPr lang="en-US" sz="1800" kern="1200" dirty="0"/>
        </a:p>
      </dsp:txBody>
      <dsp:txXfrm>
        <a:off x="875812" y="1196355"/>
        <a:ext cx="9580062" cy="954337"/>
      </dsp:txXfrm>
    </dsp:sp>
    <dsp:sp modelId="{B121848F-97D0-4EB4-AB6E-9AA885A2FC5C}">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77AE67-B2F3-4E8C-B0E6-FC092E641E43}">
      <dsp:nvSpPr>
        <dsp:cNvPr id="0" name=""/>
        <dsp:cNvSpPr/>
      </dsp:nvSpPr>
      <dsp:spPr>
        <a:xfrm>
          <a:off x="875812" y="2343108"/>
          <a:ext cx="9580062"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lvl="0" algn="l" defTabSz="889000" rtl="0">
            <a:lnSpc>
              <a:spcPct val="90000"/>
            </a:lnSpc>
            <a:spcBef>
              <a:spcPct val="0"/>
            </a:spcBef>
            <a:spcAft>
              <a:spcPct val="35000"/>
            </a:spcAft>
          </a:pPr>
          <a:r>
            <a:rPr lang="en-US" sz="2000" b="1" kern="1200" smtClean="0"/>
            <a:t>R3: Increase in household income as a result of access to microfinance, local markets, and linkages to value chain actors.</a:t>
          </a:r>
          <a:endParaRPr lang="en-US" sz="2000" kern="1200"/>
        </a:p>
      </dsp:txBody>
      <dsp:txXfrm>
        <a:off x="875812" y="2343108"/>
        <a:ext cx="9580062" cy="669409"/>
      </dsp:txXfrm>
    </dsp:sp>
    <dsp:sp modelId="{6EE4A1A8-7033-4721-BB9A-2CA38322381F}">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A2C22-0B04-4AD2-8C89-826724A4EBB5}">
      <dsp:nvSpPr>
        <dsp:cNvPr id="0" name=""/>
        <dsp:cNvSpPr/>
      </dsp:nvSpPr>
      <dsp:spPr>
        <a:xfrm>
          <a:off x="492024" y="3347397"/>
          <a:ext cx="9963850" cy="66940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50800" rIns="50800" bIns="50800" numCol="1" spcCol="1270" anchor="ctr" anchorCtr="0">
          <a:noAutofit/>
        </a:bodyPr>
        <a:lstStyle/>
        <a:p>
          <a:pPr lvl="0" algn="l" defTabSz="889000" rtl="0">
            <a:lnSpc>
              <a:spcPct val="90000"/>
            </a:lnSpc>
            <a:spcBef>
              <a:spcPct val="0"/>
            </a:spcBef>
            <a:spcAft>
              <a:spcPct val="35000"/>
            </a:spcAft>
          </a:pPr>
          <a:r>
            <a:rPr lang="en-US" sz="2000" b="1" kern="1200" smtClean="0"/>
            <a:t>R4: Increased resilience to shocks in climatic/ environmental changes and manmade disasters such as conflict.</a:t>
          </a:r>
          <a:endParaRPr lang="en-US" sz="2000" kern="1200"/>
        </a:p>
      </dsp:txBody>
      <dsp:txXfrm>
        <a:off x="492024" y="3347397"/>
        <a:ext cx="9963850" cy="669409"/>
      </dsp:txXfrm>
    </dsp:sp>
    <dsp:sp modelId="{2FC3F307-A319-4991-AA39-41A01FC88A86}">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615CC0-5052-4509-83A6-EEC956EBFCCD}">
      <dsp:nvSpPr>
        <dsp:cNvPr id="0" name=""/>
        <dsp:cNvSpPr/>
      </dsp:nvSpPr>
      <dsp:spPr>
        <a:xfrm>
          <a:off x="4601216" y="1147"/>
          <a:ext cx="1313166" cy="13131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Cooperatives</a:t>
          </a:r>
          <a:endParaRPr lang="en-US" sz="1300" kern="1200"/>
        </a:p>
      </dsp:txBody>
      <dsp:txXfrm>
        <a:off x="4793525" y="193456"/>
        <a:ext cx="928548" cy="928548"/>
      </dsp:txXfrm>
    </dsp:sp>
    <dsp:sp modelId="{34B58BC9-B6E7-4B4B-A4DD-6BE480D84717}">
      <dsp:nvSpPr>
        <dsp:cNvPr id="0" name=""/>
        <dsp:cNvSpPr/>
      </dsp:nvSpPr>
      <dsp:spPr>
        <a:xfrm rot="2700000">
          <a:off x="5773348" y="1126000"/>
          <a:ext cx="348636" cy="443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5788665" y="1177660"/>
        <a:ext cx="244045" cy="265915"/>
      </dsp:txXfrm>
    </dsp:sp>
    <dsp:sp modelId="{8B16F46A-9290-4BDD-B703-C4D2F1904338}">
      <dsp:nvSpPr>
        <dsp:cNvPr id="0" name=""/>
        <dsp:cNvSpPr/>
      </dsp:nvSpPr>
      <dsp:spPr>
        <a:xfrm>
          <a:off x="5994903" y="1394834"/>
          <a:ext cx="1313166" cy="13131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Agrovet dealers</a:t>
          </a:r>
          <a:endParaRPr lang="en-US" sz="1300" kern="1200"/>
        </a:p>
      </dsp:txBody>
      <dsp:txXfrm>
        <a:off x="6187212" y="1587143"/>
        <a:ext cx="928548" cy="928548"/>
      </dsp:txXfrm>
    </dsp:sp>
    <dsp:sp modelId="{FBD11C06-2569-403A-9F91-79FA5AE28C0C}">
      <dsp:nvSpPr>
        <dsp:cNvPr id="0" name=""/>
        <dsp:cNvSpPr/>
      </dsp:nvSpPr>
      <dsp:spPr>
        <a:xfrm rot="8100000">
          <a:off x="5787302" y="2519687"/>
          <a:ext cx="348636" cy="443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5876576" y="2571347"/>
        <a:ext cx="244045" cy="265915"/>
      </dsp:txXfrm>
    </dsp:sp>
    <dsp:sp modelId="{B03443A9-F29E-4342-9E8B-8E63A73CA749}">
      <dsp:nvSpPr>
        <dsp:cNvPr id="0" name=""/>
        <dsp:cNvSpPr/>
      </dsp:nvSpPr>
      <dsp:spPr>
        <a:xfrm>
          <a:off x="4601216" y="2788521"/>
          <a:ext cx="1313166" cy="13131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smtClean="0"/>
            <a:t>Blacksmiths</a:t>
          </a:r>
          <a:endParaRPr lang="en-US" sz="1300" kern="1200"/>
        </a:p>
      </dsp:txBody>
      <dsp:txXfrm>
        <a:off x="4793525" y="2980830"/>
        <a:ext cx="928548" cy="928548"/>
      </dsp:txXfrm>
    </dsp:sp>
    <dsp:sp modelId="{606A6D81-8431-426F-9940-553153281B90}">
      <dsp:nvSpPr>
        <dsp:cNvPr id="0" name=""/>
        <dsp:cNvSpPr/>
      </dsp:nvSpPr>
      <dsp:spPr>
        <a:xfrm rot="13500000">
          <a:off x="4393615" y="2533641"/>
          <a:ext cx="348636" cy="443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4482889" y="2659259"/>
        <a:ext cx="244045" cy="265915"/>
      </dsp:txXfrm>
    </dsp:sp>
    <dsp:sp modelId="{FA28E3F3-41E5-41B2-9272-4CC65480A265}">
      <dsp:nvSpPr>
        <dsp:cNvPr id="0" name=""/>
        <dsp:cNvSpPr/>
      </dsp:nvSpPr>
      <dsp:spPr>
        <a:xfrm>
          <a:off x="3207529" y="1394834"/>
          <a:ext cx="1313166" cy="131316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rtl="0">
            <a:lnSpc>
              <a:spcPct val="90000"/>
            </a:lnSpc>
            <a:spcBef>
              <a:spcPct val="0"/>
            </a:spcBef>
            <a:spcAft>
              <a:spcPct val="35000"/>
            </a:spcAft>
          </a:pPr>
          <a:r>
            <a:rPr lang="en-US" sz="1300" kern="1200" dirty="0" smtClean="0"/>
            <a:t>Community banks</a:t>
          </a:r>
          <a:endParaRPr lang="en-US" sz="1300" kern="1200" dirty="0"/>
        </a:p>
      </dsp:txBody>
      <dsp:txXfrm>
        <a:off x="3399838" y="1587143"/>
        <a:ext cx="928548" cy="928548"/>
      </dsp:txXfrm>
    </dsp:sp>
    <dsp:sp modelId="{31CCD7AE-1500-4D3E-861E-09CE168575DF}">
      <dsp:nvSpPr>
        <dsp:cNvPr id="0" name=""/>
        <dsp:cNvSpPr/>
      </dsp:nvSpPr>
      <dsp:spPr>
        <a:xfrm rot="18900000">
          <a:off x="4379661" y="1139954"/>
          <a:ext cx="348636" cy="44319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4394978" y="1265572"/>
        <a:ext cx="244045" cy="26591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87684C-8D7D-418E-BC40-988B77C0662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801377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87684C-8D7D-418E-BC40-988B77C0662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3385347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87684C-8D7D-418E-BC40-988B77C0662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30944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87684C-8D7D-418E-BC40-988B77C0662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3986880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87684C-8D7D-418E-BC40-988B77C06626}" type="datetimeFigureOut">
              <a:rPr lang="en-US" smtClean="0"/>
              <a:t>4/25/2016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1631984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87684C-8D7D-418E-BC40-988B77C06626}"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2743750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87684C-8D7D-418E-BC40-988B77C06626}" type="datetimeFigureOut">
              <a:rPr lang="en-US" smtClean="0"/>
              <a:t>4/25/2016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1641459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87684C-8D7D-418E-BC40-988B77C06626}" type="datetimeFigureOut">
              <a:rPr lang="en-US" smtClean="0"/>
              <a:t>4/25/2016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3770954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87684C-8D7D-418E-BC40-988B77C06626}" type="datetimeFigureOut">
              <a:rPr lang="en-US" smtClean="0"/>
              <a:t>4/25/2016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655885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87684C-8D7D-418E-BC40-988B77C06626}"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93045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87684C-8D7D-418E-BC40-988B77C06626}" type="datetimeFigureOut">
              <a:rPr lang="en-US" smtClean="0"/>
              <a:t>4/25/2016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8FA84A-DA6A-4C5C-831F-983EFAB91927}" type="slidenum">
              <a:rPr lang="en-US" smtClean="0"/>
              <a:t>‹#›</a:t>
            </a:fld>
            <a:endParaRPr lang="en-US"/>
          </a:p>
        </p:txBody>
      </p:sp>
    </p:spTree>
    <p:extLst>
      <p:ext uri="{BB962C8B-B14F-4D97-AF65-F5344CB8AC3E}">
        <p14:creationId xmlns:p14="http://schemas.microsoft.com/office/powerpoint/2010/main" val="397122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87684C-8D7D-418E-BC40-988B77C06626}" type="datetimeFigureOut">
              <a:rPr lang="en-US" smtClean="0"/>
              <a:t>4/25/2016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8FA84A-DA6A-4C5C-831F-983EFAB91927}" type="slidenum">
              <a:rPr lang="en-US" smtClean="0"/>
              <a:t>‹#›</a:t>
            </a:fld>
            <a:endParaRPr lang="en-US"/>
          </a:p>
        </p:txBody>
      </p:sp>
    </p:spTree>
    <p:extLst>
      <p:ext uri="{BB962C8B-B14F-4D97-AF65-F5344CB8AC3E}">
        <p14:creationId xmlns:p14="http://schemas.microsoft.com/office/powerpoint/2010/main" val="2418495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wmf"/><Relationship Id="rId5" Type="http://schemas.openxmlformats.org/officeDocument/2006/relationships/oleObject" Target="../embeddings/oleObject2.bin"/><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8.e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image" Target="../media/image11.jpe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4954" y="502276"/>
            <a:ext cx="8959201" cy="4961822"/>
          </a:xfrm>
        </p:spPr>
        <p:txBody>
          <a:bodyPr/>
          <a:lstStyle/>
          <a:p>
            <a:r>
              <a:rPr lang="en-GB" sz="2000" b="1" dirty="0" smtClean="0"/>
              <a:t>The </a:t>
            </a:r>
            <a:r>
              <a:rPr lang="en-GB" sz="2000" b="1" dirty="0"/>
              <a:t>European Union’s Food Security Thematic Programme </a:t>
            </a:r>
            <a:r>
              <a:rPr lang="en-GB" sz="2000" b="1" dirty="0" smtClean="0"/>
              <a:t>for  </a:t>
            </a:r>
            <a:r>
              <a:rPr lang="en-GB" sz="2000" b="1" dirty="0" smtClean="0"/>
              <a:t/>
            </a:r>
            <a:br>
              <a:rPr lang="en-GB" sz="2000" b="1" dirty="0" smtClean="0"/>
            </a:br>
            <a:r>
              <a:rPr lang="en-GB" sz="2000" b="1" dirty="0" smtClean="0"/>
              <a:t>South </a:t>
            </a:r>
            <a:r>
              <a:rPr lang="en-GB" sz="2000" b="1" dirty="0" smtClean="0"/>
              <a:t>Sudan</a:t>
            </a:r>
            <a:r>
              <a:rPr lang="en-US" sz="2000" dirty="0"/>
              <a:t/>
            </a:r>
            <a:br>
              <a:rPr lang="en-US" sz="2000" dirty="0"/>
            </a:br>
            <a:r>
              <a:rPr lang="en-US" sz="2000" dirty="0" smtClean="0"/>
              <a:t/>
            </a:r>
            <a:br>
              <a:rPr lang="en-US" sz="2000" dirty="0" smtClean="0"/>
            </a:br>
            <a:r>
              <a:rPr lang="en-US" sz="2000" dirty="0"/>
              <a:t/>
            </a:r>
            <a:br>
              <a:rPr lang="en-US" sz="2000" dirty="0"/>
            </a:br>
            <a:r>
              <a:rPr lang="en-GB" sz="2000" b="1" dirty="0" smtClean="0"/>
              <a:t>Food </a:t>
            </a:r>
            <a:r>
              <a:rPr lang="en-GB" sz="2000" b="1" dirty="0"/>
              <a:t>security through enhancing sustainable agricultural production</a:t>
            </a:r>
            <a:r>
              <a:rPr lang="en-US" sz="2000" dirty="0"/>
              <a:t/>
            </a:r>
            <a:br>
              <a:rPr lang="en-US" sz="2000" dirty="0"/>
            </a:br>
            <a:r>
              <a:rPr lang="en-GB" sz="2000" b="1" dirty="0"/>
              <a:t> (FESAP</a:t>
            </a:r>
            <a:r>
              <a:rPr lang="en-GB" sz="2000" b="1" dirty="0" smtClean="0"/>
              <a:t>) Gogrial </a:t>
            </a:r>
            <a:r>
              <a:rPr lang="en-GB" sz="2000" b="1" dirty="0"/>
              <a:t>East and West Counties, </a:t>
            </a:r>
            <a:r>
              <a:rPr lang="en-GB" sz="2000" b="1" dirty="0" smtClean="0"/>
              <a:t>Gogrial </a:t>
            </a:r>
            <a:r>
              <a:rPr lang="en-GB" sz="2000" b="1" dirty="0"/>
              <a:t>State – South </a:t>
            </a:r>
            <a:r>
              <a:rPr lang="en-GB" sz="2000" b="1" dirty="0" smtClean="0"/>
              <a:t>Sudan</a:t>
            </a:r>
            <a:br>
              <a:rPr lang="en-GB" sz="2000" b="1" dirty="0" smtClean="0"/>
            </a:br>
            <a:r>
              <a:rPr lang="en-GB" sz="2000" b="1" dirty="0"/>
              <a:t/>
            </a:r>
            <a:br>
              <a:rPr lang="en-GB" sz="2000" b="1" dirty="0"/>
            </a:br>
            <a:r>
              <a:rPr lang="en-GB" sz="2000" b="1" dirty="0" smtClean="0"/>
              <a:t/>
            </a:r>
            <a:br>
              <a:rPr lang="en-GB" sz="2000" b="1" dirty="0" smtClean="0"/>
            </a:br>
            <a:r>
              <a:rPr lang="en-US" sz="2000" dirty="0"/>
              <a:t/>
            </a:r>
            <a:br>
              <a:rPr lang="en-US" sz="2000" dirty="0"/>
            </a:br>
            <a:r>
              <a:rPr lang="en-US" sz="2000" dirty="0" smtClean="0"/>
              <a:t>Implemented by VSF-Germany in partnership with SEDA and INFRAID</a:t>
            </a:r>
            <a:endParaRPr lang="en-US" sz="2000" dirty="0"/>
          </a:p>
        </p:txBody>
      </p:sp>
      <p:sp>
        <p:nvSpPr>
          <p:cNvPr id="3" name="Subtitle 2"/>
          <p:cNvSpPr>
            <a:spLocks noGrp="1"/>
          </p:cNvSpPr>
          <p:nvPr>
            <p:ph type="subTitle" idx="1"/>
          </p:nvPr>
        </p:nvSpPr>
        <p:spPr>
          <a:xfrm>
            <a:off x="1" y="367990"/>
            <a:ext cx="9801922" cy="5664819"/>
          </a:xfrm>
        </p:spPr>
        <p:txBody>
          <a:bodyPr>
            <a:normAutofit/>
          </a:bodyPr>
          <a:lstStyle/>
          <a:p>
            <a:endParaRPr lang="en-US" dirty="0" smtClean="0"/>
          </a:p>
          <a:p>
            <a:endParaRPr lang="en-US" dirty="0" smtClean="0"/>
          </a:p>
          <a:p>
            <a:r>
              <a:rPr lang="en-US" dirty="0" smtClean="0"/>
              <a:t>            </a:t>
            </a:r>
            <a:r>
              <a:rPr lang="en-US" b="1" dirty="0" smtClean="0"/>
              <a:t>VSF-GERMANY FSTP PROGRESS UPDATE-Presentation</a:t>
            </a:r>
          </a:p>
          <a:p>
            <a:r>
              <a:rPr lang="en-US" b="1" dirty="0" smtClean="0"/>
              <a:t>             6</a:t>
            </a:r>
            <a:r>
              <a:rPr lang="en-US" b="1" baseline="30000" dirty="0" smtClean="0"/>
              <a:t>TH</a:t>
            </a:r>
            <a:r>
              <a:rPr lang="en-US" b="1" dirty="0" smtClean="0"/>
              <a:t> QUARTERLY REVIEW MEETING</a:t>
            </a:r>
          </a:p>
          <a:p>
            <a:endParaRPr lang="en-US" b="1" dirty="0" smtClean="0"/>
          </a:p>
          <a:p>
            <a:endParaRPr lang="en-US" b="1" dirty="0"/>
          </a:p>
        </p:txBody>
      </p:sp>
      <p:pic>
        <p:nvPicPr>
          <p:cNvPr id="4" name="Picture 3"/>
          <p:cNvPicPr/>
          <p:nvPr/>
        </p:nvPicPr>
        <p:blipFill>
          <a:blip r:embed="rId2"/>
          <a:srcRect/>
          <a:stretch>
            <a:fillRect/>
          </a:stretch>
        </p:blipFill>
        <p:spPr bwMode="auto">
          <a:xfrm>
            <a:off x="231821" y="128789"/>
            <a:ext cx="1619282" cy="1030938"/>
          </a:xfrm>
          <a:prstGeom prst="rect">
            <a:avLst/>
          </a:prstGeom>
          <a:noFill/>
          <a:ln w="9525">
            <a:noFill/>
            <a:miter lim="800000"/>
            <a:headEnd/>
            <a:tailEnd/>
          </a:ln>
        </p:spPr>
      </p:pic>
      <p:pic>
        <p:nvPicPr>
          <p:cNvPr id="5" name="Picture 4"/>
          <p:cNvPicPr/>
          <p:nvPr/>
        </p:nvPicPr>
        <p:blipFill>
          <a:blip r:embed="rId3" cstate="print"/>
          <a:srcRect l="-2087" t="4109" r="47826" b="1370"/>
          <a:stretch>
            <a:fillRect/>
          </a:stretch>
        </p:blipFill>
        <p:spPr bwMode="auto">
          <a:xfrm>
            <a:off x="4806176" y="128789"/>
            <a:ext cx="1862254" cy="1030938"/>
          </a:xfrm>
          <a:prstGeom prst="rect">
            <a:avLst/>
          </a:prstGeom>
          <a:noFill/>
          <a:ln w="9525">
            <a:noFill/>
            <a:miter lim="800000"/>
            <a:headEnd/>
            <a:tailEnd/>
          </a:ln>
        </p:spPr>
      </p:pic>
      <p:pic>
        <p:nvPicPr>
          <p:cNvPr id="6" name="Picture 5"/>
          <p:cNvPicPr/>
          <p:nvPr/>
        </p:nvPicPr>
        <p:blipFill>
          <a:blip r:embed="rId4"/>
          <a:srcRect/>
          <a:stretch>
            <a:fillRect/>
          </a:stretch>
        </p:blipFill>
        <p:spPr bwMode="auto">
          <a:xfrm>
            <a:off x="10230713" y="128789"/>
            <a:ext cx="1210438" cy="1030938"/>
          </a:xfrm>
          <a:prstGeom prst="rect">
            <a:avLst/>
          </a:prstGeom>
          <a:noFill/>
          <a:ln w="9525">
            <a:noFill/>
            <a:miter lim="800000"/>
            <a:headEnd/>
            <a:tailEnd/>
          </a:ln>
        </p:spPr>
      </p:pic>
    </p:spTree>
    <p:extLst>
      <p:ext uri="{BB962C8B-B14F-4D97-AF65-F5344CB8AC3E}">
        <p14:creationId xmlns:p14="http://schemas.microsoft.com/office/powerpoint/2010/main" val="6076353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04670"/>
          </a:xfrm>
        </p:spPr>
        <p:txBody>
          <a:bodyPr>
            <a:normAutofit fontScale="90000"/>
          </a:bodyPr>
          <a:lstStyle/>
          <a:p>
            <a:r>
              <a:rPr lang="en-US" dirty="0" smtClean="0"/>
              <a:t>                     </a:t>
            </a:r>
            <a:r>
              <a:rPr lang="en-US" sz="2200" b="1" u="sng" dirty="0" smtClean="0"/>
              <a:t>Coordination and Synergies</a:t>
            </a:r>
            <a:endParaRPr lang="en-US" sz="2200" b="1" u="sng" dirty="0"/>
          </a:p>
        </p:txBody>
      </p:sp>
      <p:sp>
        <p:nvSpPr>
          <p:cNvPr id="3" name="Content Placeholder 2"/>
          <p:cNvSpPr>
            <a:spLocks noGrp="1"/>
          </p:cNvSpPr>
          <p:nvPr>
            <p:ph idx="1"/>
          </p:nvPr>
        </p:nvSpPr>
        <p:spPr/>
        <p:txBody>
          <a:bodyPr>
            <a:normAutofit/>
          </a:bodyPr>
          <a:lstStyle/>
          <a:p>
            <a:r>
              <a:rPr lang="en-US" sz="2000" dirty="0" smtClean="0"/>
              <a:t>Conduct joint county level steering committee meetings with LGA,WV and NRC on a quarterly basis</a:t>
            </a:r>
          </a:p>
          <a:p>
            <a:r>
              <a:rPr lang="en-US" sz="2000" dirty="0" err="1" smtClean="0"/>
              <a:t>Harmonisation</a:t>
            </a:r>
            <a:r>
              <a:rPr lang="en-US" sz="2000" dirty="0" smtClean="0"/>
              <a:t> of implementing strategies such as the seed fair approach with WV.</a:t>
            </a:r>
          </a:p>
          <a:p>
            <a:r>
              <a:rPr lang="en-US" sz="2000" dirty="0" smtClean="0"/>
              <a:t>Introduction of cost-recovery to other VSFG projects.</a:t>
            </a:r>
            <a:endParaRPr lang="en-US" sz="2000" dirty="0"/>
          </a:p>
        </p:txBody>
      </p:sp>
    </p:spTree>
    <p:extLst>
      <p:ext uri="{BB962C8B-B14F-4D97-AF65-F5344CB8AC3E}">
        <p14:creationId xmlns:p14="http://schemas.microsoft.com/office/powerpoint/2010/main" val="1454231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3888" y="353974"/>
            <a:ext cx="2216821" cy="1325563"/>
          </a:xfrm>
        </p:spPr>
        <p:txBody>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956" y="2167467"/>
            <a:ext cx="6254044" cy="469053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400" y="124178"/>
            <a:ext cx="5448771" cy="4086578"/>
          </a:xfrm>
          <a:prstGeom prst="rect">
            <a:avLst/>
          </a:prstGeom>
        </p:spPr>
      </p:pic>
      <p:sp>
        <p:nvSpPr>
          <p:cNvPr id="9" name="TextBox 8"/>
          <p:cNvSpPr txBox="1"/>
          <p:nvPr/>
        </p:nvSpPr>
        <p:spPr>
          <a:xfrm>
            <a:off x="6570133" y="936978"/>
            <a:ext cx="3133294" cy="369332"/>
          </a:xfrm>
          <a:prstGeom prst="rect">
            <a:avLst/>
          </a:prstGeom>
          <a:noFill/>
        </p:spPr>
        <p:txBody>
          <a:bodyPr wrap="none" rtlCol="0">
            <a:spAutoFit/>
          </a:bodyPr>
          <a:lstStyle/>
          <a:p>
            <a:r>
              <a:rPr lang="en-US" dirty="0" smtClean="0"/>
              <a:t>ASCA TOT TRAINING IN KUAJOK</a:t>
            </a:r>
            <a:endParaRPr lang="en-US" dirty="0"/>
          </a:p>
        </p:txBody>
      </p:sp>
      <p:sp>
        <p:nvSpPr>
          <p:cNvPr id="10"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1" name="Object 10"/>
          <p:cNvGraphicFramePr>
            <a:graphicFrameLocks noChangeAspect="1"/>
          </p:cNvGraphicFramePr>
          <p:nvPr>
            <p:extLst>
              <p:ext uri="{D42A27DB-BD31-4B8C-83A1-F6EECF244321}">
                <p14:modId xmlns:p14="http://schemas.microsoft.com/office/powerpoint/2010/main" val="3135383969"/>
              </p:ext>
            </p:extLst>
          </p:nvPr>
        </p:nvGraphicFramePr>
        <p:xfrm>
          <a:off x="896938" y="5095875"/>
          <a:ext cx="1854200" cy="685800"/>
        </p:xfrm>
        <a:graphic>
          <a:graphicData uri="http://schemas.openxmlformats.org/presentationml/2006/ole">
            <mc:AlternateContent xmlns:mc="http://schemas.openxmlformats.org/markup-compatibility/2006">
              <mc:Choice xmlns:v="urn:schemas-microsoft-com:vml" Requires="v">
                <p:oleObj spid="_x0000_s6151" name="Packager Shell Object" showAsIcon="1" r:id="rId5" imgW="1854720" imgH="685800" progId="Package">
                  <p:embed/>
                </p:oleObj>
              </mc:Choice>
              <mc:Fallback>
                <p:oleObj name="Packager Shell Object" showAsIcon="1" r:id="rId5" imgW="1854720" imgH="685800" progId="Package">
                  <p:embed/>
                  <p:pic>
                    <p:nvPicPr>
                      <p:cNvPr id="0" name="Object 1"/>
                      <p:cNvPicPr>
                        <a:picLocks noChangeAspect="1" noChangeArrowheads="1"/>
                      </p:cNvPicPr>
                      <p:nvPr/>
                    </p:nvPicPr>
                    <p:blipFill>
                      <a:blip r:embed="rId6"/>
                      <a:srcRect/>
                      <a:stretch>
                        <a:fillRect/>
                      </a:stretch>
                    </p:blipFill>
                    <p:spPr bwMode="auto">
                      <a:xfrm>
                        <a:off x="896938" y="5095875"/>
                        <a:ext cx="1854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8936395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314741" cy="323605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1784" y="2575932"/>
            <a:ext cx="6051962" cy="4282068"/>
          </a:xfrm>
          <a:prstGeom prst="rect">
            <a:avLst/>
          </a:prstGeom>
        </p:spPr>
      </p:pic>
      <p:sp>
        <p:nvSpPr>
          <p:cNvPr id="6" name="TextBox 5"/>
          <p:cNvSpPr txBox="1"/>
          <p:nvPr/>
        </p:nvSpPr>
        <p:spPr>
          <a:xfrm>
            <a:off x="6590371" y="1393902"/>
            <a:ext cx="4723473" cy="369332"/>
          </a:xfrm>
          <a:prstGeom prst="rect">
            <a:avLst/>
          </a:prstGeom>
          <a:noFill/>
        </p:spPr>
        <p:txBody>
          <a:bodyPr wrap="none" rtlCol="0">
            <a:spAutoFit/>
          </a:bodyPr>
          <a:lstStyle/>
          <a:p>
            <a:r>
              <a:rPr lang="en-US" dirty="0" smtClean="0"/>
              <a:t>Youth Symposium in GEC-”catching them young”</a:t>
            </a:r>
            <a:endParaRPr lang="en-US"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1600"/>
            <a:ext cx="5146076" cy="4519208"/>
          </a:xfrm>
          <a:prstGeom prst="rect">
            <a:avLst/>
          </a:prstGeom>
        </p:spPr>
      </p:pic>
      <p:sp>
        <p:nvSpPr>
          <p:cNvPr id="8" name="Rectangle 2"/>
          <p:cNvSpPr>
            <a:spLocks noChangeArrowheads="1"/>
          </p:cNvSpPr>
          <p:nvPr/>
        </p:nvSpPr>
        <p:spPr bwMode="auto">
          <a:xfrm>
            <a:off x="1561171" y="52522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p:cNvGraphicFramePr>
            <a:graphicFrameLocks noChangeAspect="1"/>
          </p:cNvGraphicFramePr>
          <p:nvPr>
            <p:extLst>
              <p:ext uri="{D42A27DB-BD31-4B8C-83A1-F6EECF244321}">
                <p14:modId xmlns:p14="http://schemas.microsoft.com/office/powerpoint/2010/main" val="19459919"/>
              </p:ext>
            </p:extLst>
          </p:nvPr>
        </p:nvGraphicFramePr>
        <p:xfrm>
          <a:off x="1561171" y="5252225"/>
          <a:ext cx="1390650" cy="514350"/>
        </p:xfrm>
        <a:graphic>
          <a:graphicData uri="http://schemas.openxmlformats.org/presentationml/2006/ole">
            <mc:AlternateContent xmlns:mc="http://schemas.openxmlformats.org/markup-compatibility/2006">
              <mc:Choice xmlns:v="urn:schemas-microsoft-com:vml" Requires="v">
                <p:oleObj spid="_x0000_s8198" name="Packager Shell Object" showAsIcon="1" r:id="rId6" imgW="1390735" imgH="514223" progId="Package">
                  <p:embed/>
                </p:oleObj>
              </mc:Choice>
              <mc:Fallback>
                <p:oleObj name="Packager Shell Object" showAsIcon="1" r:id="rId6" imgW="1390735" imgH="514223" progId="Package">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1171" y="5252225"/>
                        <a:ext cx="139065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0442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827435" cy="43688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800"/>
            <a:ext cx="5922904" cy="444217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045" y="2596443"/>
            <a:ext cx="5937956" cy="4453467"/>
          </a:xfrm>
          <a:prstGeom prst="rect">
            <a:avLst/>
          </a:prstGeom>
        </p:spPr>
      </p:pic>
      <p:sp>
        <p:nvSpPr>
          <p:cNvPr id="7" name="TextBox 6"/>
          <p:cNvSpPr txBox="1"/>
          <p:nvPr/>
        </p:nvSpPr>
        <p:spPr>
          <a:xfrm>
            <a:off x="7586134" y="1433689"/>
            <a:ext cx="4030134" cy="923330"/>
          </a:xfrm>
          <a:prstGeom prst="rect">
            <a:avLst/>
          </a:prstGeom>
          <a:noFill/>
        </p:spPr>
        <p:txBody>
          <a:bodyPr wrap="square" rtlCol="0">
            <a:spAutoFit/>
          </a:bodyPr>
          <a:lstStyle/>
          <a:p>
            <a:r>
              <a:rPr lang="en-US" dirty="0" smtClean="0"/>
              <a:t>‘Women at work’- dry season vegetable farmers weeding and watering their crops</a:t>
            </a:r>
            <a:endParaRPr lang="en-US" dirty="0"/>
          </a:p>
        </p:txBody>
      </p:sp>
    </p:spTree>
    <p:extLst>
      <p:ext uri="{BB962C8B-B14F-4D97-AF65-F5344CB8AC3E}">
        <p14:creationId xmlns:p14="http://schemas.microsoft.com/office/powerpoint/2010/main" val="11491940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347" y="618892"/>
            <a:ext cx="8318810" cy="6239108"/>
          </a:xfrm>
          <a:prstGeom prst="rect">
            <a:avLst/>
          </a:prstGeom>
        </p:spPr>
      </p:pic>
      <p:sp>
        <p:nvSpPr>
          <p:cNvPr id="5" name="TextBox 4"/>
          <p:cNvSpPr txBox="1"/>
          <p:nvPr/>
        </p:nvSpPr>
        <p:spPr>
          <a:xfrm>
            <a:off x="4527395" y="334537"/>
            <a:ext cx="1422377" cy="369332"/>
          </a:xfrm>
          <a:prstGeom prst="rect">
            <a:avLst/>
          </a:prstGeom>
          <a:noFill/>
        </p:spPr>
        <p:txBody>
          <a:bodyPr wrap="none" rtlCol="0">
            <a:spAutoFit/>
          </a:bodyPr>
          <a:lstStyle/>
          <a:p>
            <a:r>
              <a:rPr lang="en-US" dirty="0" smtClean="0"/>
              <a:t>APOTHAPEH!</a:t>
            </a:r>
            <a:endParaRPr lang="en-US" dirty="0"/>
          </a:p>
        </p:txBody>
      </p:sp>
    </p:spTree>
    <p:extLst>
      <p:ext uri="{BB962C8B-B14F-4D97-AF65-F5344CB8AC3E}">
        <p14:creationId xmlns:p14="http://schemas.microsoft.com/office/powerpoint/2010/main" val="3805251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4179"/>
            <a:ext cx="10515600" cy="1566510"/>
          </a:xfrm>
        </p:spPr>
        <p:txBody>
          <a:bodyPr/>
          <a:lstStyle/>
          <a:p>
            <a:r>
              <a:rPr lang="en-US" sz="2000" b="1" u="sng" dirty="0" smtClean="0"/>
              <a:t/>
            </a:r>
            <a:br>
              <a:rPr lang="en-US" sz="2000" b="1" u="sng" dirty="0" smtClean="0"/>
            </a:br>
            <a:r>
              <a:rPr lang="en-US" sz="2000" b="1" u="sng" dirty="0"/>
              <a:t/>
            </a:r>
            <a:br>
              <a:rPr lang="en-US" sz="2000" b="1" u="sng" dirty="0"/>
            </a:br>
            <a:r>
              <a:rPr lang="en-US" sz="2000" b="1" u="sng" dirty="0" smtClean="0"/>
              <a:t>OVERALL </a:t>
            </a:r>
            <a:r>
              <a:rPr lang="en-US" sz="2000" b="1" u="sng" dirty="0" smtClean="0"/>
              <a:t>OBJECTIVE</a:t>
            </a:r>
            <a:r>
              <a:rPr lang="en-US" sz="2000" dirty="0" smtClean="0"/>
              <a:t/>
            </a:r>
            <a:br>
              <a:rPr lang="en-US" sz="2000" dirty="0" smtClean="0"/>
            </a:br>
            <a:r>
              <a:rPr lang="en-US" sz="2000" dirty="0" smtClean="0"/>
              <a:t>To </a:t>
            </a:r>
            <a:r>
              <a:rPr lang="en-US" sz="2000" dirty="0"/>
              <a:t>contribute to increased food security, reduced vulnerability and enhanced livelihoods of rural communities by supporting household subsistence farmers in Warrap State of South Sudan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88085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4442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06114"/>
          </a:xfrm>
        </p:spPr>
        <p:txBody>
          <a:bodyPr>
            <a:normAutofit/>
          </a:bodyPr>
          <a:lstStyle/>
          <a:p>
            <a:pPr lvl="0">
              <a:spcBef>
                <a:spcPts val="1000"/>
              </a:spcBef>
            </a:pPr>
            <a:r>
              <a:rPr lang="en-GB" sz="1800" b="1" dirty="0" smtClean="0">
                <a:solidFill>
                  <a:prstClr val="black"/>
                </a:solidFill>
                <a:latin typeface="Calibri" panose="020F0502020204030204"/>
              </a:rPr>
              <a:t>                                                   </a:t>
            </a:r>
            <a:r>
              <a:rPr lang="en-GB" sz="1800" b="1" u="sng" dirty="0" smtClean="0">
                <a:solidFill>
                  <a:prstClr val="black"/>
                </a:solidFill>
                <a:latin typeface="Calibri" panose="020F0502020204030204"/>
              </a:rPr>
              <a:t>QTR 1 2016 ACHIEVEMENTS</a:t>
            </a:r>
            <a:r>
              <a:rPr lang="en-GB" sz="1800" b="1" dirty="0" smtClean="0">
                <a:solidFill>
                  <a:prstClr val="black"/>
                </a:solidFill>
                <a:latin typeface="Calibri" panose="020F0502020204030204"/>
              </a:rPr>
              <a:t/>
            </a:r>
            <a:br>
              <a:rPr lang="en-GB" sz="1800" b="1" dirty="0" smtClean="0">
                <a:solidFill>
                  <a:prstClr val="black"/>
                </a:solidFill>
                <a:latin typeface="Calibri" panose="020F0502020204030204"/>
              </a:rPr>
            </a:br>
            <a:r>
              <a:rPr lang="en-GB" sz="1800" b="1" dirty="0" smtClean="0">
                <a:solidFill>
                  <a:prstClr val="black"/>
                </a:solidFill>
                <a:latin typeface="Calibri" panose="020F0502020204030204"/>
              </a:rPr>
              <a:t>R1</a:t>
            </a:r>
            <a:r>
              <a:rPr lang="en-GB" sz="1800" b="1" i="1" dirty="0" smtClean="0">
                <a:solidFill>
                  <a:prstClr val="black"/>
                </a:solidFill>
                <a:latin typeface="Calibri" panose="020F0502020204030204"/>
              </a:rPr>
              <a:t>: </a:t>
            </a:r>
            <a:r>
              <a:rPr lang="en-US" sz="1800" b="1" i="1" dirty="0">
                <a:solidFill>
                  <a:prstClr val="black"/>
                </a:solidFill>
                <a:latin typeface="Calibri" panose="020F0502020204030204"/>
              </a:rPr>
              <a:t>Increased agriculture production and productivity through strengthened extension services and innovative farming</a:t>
            </a:r>
            <a:r>
              <a:rPr lang="en-US" sz="1800" b="1" dirty="0" smtClean="0">
                <a:solidFill>
                  <a:prstClr val="black"/>
                </a:solidFill>
                <a:latin typeface="Calibri" panose="020F0502020204030204"/>
              </a:rPr>
              <a:t>.</a:t>
            </a:r>
            <a:endParaRPr lang="en-US" dirty="0"/>
          </a:p>
        </p:txBody>
      </p:sp>
      <p:sp>
        <p:nvSpPr>
          <p:cNvPr id="3" name="Content Placeholder 2"/>
          <p:cNvSpPr>
            <a:spLocks noGrp="1"/>
          </p:cNvSpPr>
          <p:nvPr>
            <p:ph idx="1"/>
          </p:nvPr>
        </p:nvSpPr>
        <p:spPr>
          <a:xfrm>
            <a:off x="838200" y="1271240"/>
            <a:ext cx="10515600" cy="4905723"/>
          </a:xfrm>
        </p:spPr>
        <p:txBody>
          <a:bodyPr>
            <a:normAutofit/>
          </a:bodyPr>
          <a:lstStyle/>
          <a:p>
            <a:r>
              <a:rPr lang="en-GB" sz="1800" dirty="0" smtClean="0"/>
              <a:t>Seed availability assessment and market survey for agricultural inputs carried out to evaluate currency devaluation impact on the market.</a:t>
            </a:r>
          </a:p>
          <a:p>
            <a:r>
              <a:rPr lang="en-GB" sz="1800" dirty="0" smtClean="0"/>
              <a:t>The 4FFS groups transitioned from rain-fed farming to commercial dry season vegetable production adopting improved agronomic practises</a:t>
            </a:r>
          </a:p>
          <a:p>
            <a:r>
              <a:rPr lang="en-GB" sz="1800" dirty="0" smtClean="0"/>
              <a:t>37</a:t>
            </a:r>
            <a:r>
              <a:rPr lang="en-GB" sz="1800" dirty="0"/>
              <a:t>% of targeted farmers were able to produce sufficient crops for their families in the previous growing season with some being able to produce surplus which they have in turn used to supply seed to the seed banks in the various project payams</a:t>
            </a:r>
            <a:r>
              <a:rPr lang="en-GB" sz="1800" dirty="0" smtClean="0"/>
              <a:t>. Seed store reserves kept in GEC and GWC in a selected HH granary while awaiting construction of the seed banks with 76 farmers contributing 551 bags(50kg) of sorghum and groundnuts.</a:t>
            </a:r>
          </a:p>
          <a:p>
            <a:r>
              <a:rPr lang="en-GB" sz="1800" dirty="0" smtClean="0"/>
              <a:t>Youth innovative integrated symposium targeting 6 schools was held in GEC to enhance extension outreach to young farmers.</a:t>
            </a:r>
          </a:p>
          <a:p>
            <a:pPr marL="0" indent="0">
              <a:buNone/>
            </a:pPr>
            <a:endParaRPr lang="en-GB" sz="1800" dirty="0" smtClean="0"/>
          </a:p>
          <a:p>
            <a:endParaRPr lang="en-US" sz="1800" dirty="0"/>
          </a:p>
        </p:txBody>
      </p:sp>
    </p:spTree>
    <p:extLst>
      <p:ext uri="{BB962C8B-B14F-4D97-AF65-F5344CB8AC3E}">
        <p14:creationId xmlns:p14="http://schemas.microsoft.com/office/powerpoint/2010/main" val="40184683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257263" cy="694241"/>
          </a:xfrm>
        </p:spPr>
        <p:txBody>
          <a:bodyPr>
            <a:normAutofit fontScale="90000"/>
          </a:bodyPr>
          <a:lstStyle/>
          <a:p>
            <a:r>
              <a:rPr lang="en-US" sz="1800" b="1" dirty="0" smtClean="0">
                <a:solidFill>
                  <a:prstClr val="black"/>
                </a:solidFill>
                <a:latin typeface="Calibri" panose="020F0502020204030204"/>
              </a:rPr>
              <a:t>                                                                   </a:t>
            </a:r>
            <a:r>
              <a:rPr lang="en-US" sz="1800" b="1" u="sng" dirty="0" smtClean="0">
                <a:solidFill>
                  <a:prstClr val="black"/>
                </a:solidFill>
                <a:latin typeface="Calibri" panose="020F0502020204030204"/>
              </a:rPr>
              <a:t>QTR 1 2016 ACHIEVEMENTS</a:t>
            </a:r>
            <a:r>
              <a:rPr lang="en-US" sz="1800" b="1" dirty="0" smtClean="0">
                <a:solidFill>
                  <a:prstClr val="black"/>
                </a:solidFill>
                <a:latin typeface="Calibri" panose="020F0502020204030204"/>
              </a:rPr>
              <a:t/>
            </a:r>
            <a:br>
              <a:rPr lang="en-US" sz="1800" b="1" dirty="0" smtClean="0">
                <a:solidFill>
                  <a:prstClr val="black"/>
                </a:solidFill>
                <a:latin typeface="Calibri" panose="020F0502020204030204"/>
              </a:rPr>
            </a:br>
            <a:r>
              <a:rPr lang="en-US" sz="1600" b="1" i="1" dirty="0" smtClean="0">
                <a:solidFill>
                  <a:prstClr val="black"/>
                </a:solidFill>
                <a:latin typeface="Calibri" panose="020F0502020204030204"/>
              </a:rPr>
              <a:t>R2 Animal </a:t>
            </a:r>
            <a:r>
              <a:rPr lang="en-US" sz="1600" b="1" i="1" dirty="0">
                <a:solidFill>
                  <a:prstClr val="black"/>
                </a:solidFill>
                <a:latin typeface="Calibri" panose="020F0502020204030204"/>
              </a:rPr>
              <a:t>traction is adopted as a viable, cost-effective and sustainable technology and contributes to annual increase in cultivated farmed land, improved tillage and increased productivity per </a:t>
            </a:r>
            <a:r>
              <a:rPr lang="en-US" sz="1600" b="1" i="1" dirty="0" smtClean="0">
                <a:solidFill>
                  <a:prstClr val="black"/>
                </a:solidFill>
                <a:latin typeface="Calibri" panose="020F0502020204030204"/>
              </a:rPr>
              <a:t>acreage</a:t>
            </a:r>
            <a:endParaRPr lang="en-US" i="1" dirty="0"/>
          </a:p>
        </p:txBody>
      </p:sp>
      <p:sp>
        <p:nvSpPr>
          <p:cNvPr id="3" name="Content Placeholder 2"/>
          <p:cNvSpPr>
            <a:spLocks noGrp="1"/>
          </p:cNvSpPr>
          <p:nvPr>
            <p:ph idx="1"/>
          </p:nvPr>
        </p:nvSpPr>
        <p:spPr>
          <a:xfrm>
            <a:off x="838200" y="1371600"/>
            <a:ext cx="10681010" cy="5229921"/>
          </a:xfrm>
        </p:spPr>
        <p:txBody>
          <a:bodyPr>
            <a:normAutofit/>
          </a:bodyPr>
          <a:lstStyle/>
          <a:p>
            <a:r>
              <a:rPr lang="en-GB" sz="1800" dirty="0" smtClean="0">
                <a:solidFill>
                  <a:srgbClr val="000000"/>
                </a:solidFill>
                <a:effectLst/>
                <a:latin typeface="Times New Roman" panose="02020603050405020304" pitchFamily="18" charset="0"/>
                <a:ea typeface="Times New Roman" panose="02020603050405020304" pitchFamily="18" charset="0"/>
              </a:rPr>
              <a:t>The 30 community ox plough trainers (COTs) were refresher trained in  Gogrial East and West Counties have supported 225 HH on ox-plough use, oxen handling and general plough maintenance.</a:t>
            </a:r>
          </a:p>
          <a:p>
            <a:r>
              <a:rPr lang="en-GB" sz="1800" dirty="0" smtClean="0">
                <a:solidFill>
                  <a:srgbClr val="000000"/>
                </a:solidFill>
                <a:latin typeface="Times New Roman" panose="02020603050405020304" pitchFamily="18" charset="0"/>
                <a:ea typeface="Times New Roman" panose="02020603050405020304" pitchFamily="18" charset="0"/>
              </a:rPr>
              <a:t>The COT’s were contracted by other projects to provide animal traction training(21days) to </a:t>
            </a:r>
            <a:r>
              <a:rPr lang="en-GB" sz="1800" b="1" dirty="0" smtClean="0">
                <a:solidFill>
                  <a:srgbClr val="000000"/>
                </a:solidFill>
                <a:latin typeface="Times New Roman" panose="02020603050405020304" pitchFamily="18" charset="0"/>
                <a:ea typeface="Times New Roman" panose="02020603050405020304" pitchFamily="18" charset="0"/>
              </a:rPr>
              <a:t>100HHs</a:t>
            </a:r>
            <a:r>
              <a:rPr lang="en-GB" sz="1800" dirty="0" smtClean="0">
                <a:solidFill>
                  <a:srgbClr val="000000"/>
                </a:solidFill>
                <a:latin typeface="Times New Roman" panose="02020603050405020304" pitchFamily="18" charset="0"/>
                <a:ea typeface="Times New Roman" panose="02020603050405020304" pitchFamily="18" charset="0"/>
              </a:rPr>
              <a:t> in GW.</a:t>
            </a:r>
            <a:endParaRPr lang="en-GB" sz="1800" dirty="0" smtClean="0">
              <a:solidFill>
                <a:srgbClr val="000000"/>
              </a:solidFill>
              <a:effectLst/>
              <a:latin typeface="Times New Roman" panose="02020603050405020304" pitchFamily="18" charset="0"/>
              <a:ea typeface="Times New Roman" panose="02020603050405020304" pitchFamily="18" charset="0"/>
            </a:endParaRPr>
          </a:p>
          <a:p>
            <a:endParaRPr lang="en-US" sz="1800" dirty="0" smtClean="0"/>
          </a:p>
          <a:p>
            <a:endParaRPr lang="en-US" sz="1400" dirty="0" smtClean="0"/>
          </a:p>
          <a:p>
            <a:pPr marL="0" indent="0">
              <a:buNone/>
            </a:pPr>
            <a:endParaRPr lang="en-US" sz="1600" dirty="0">
              <a:solidFill>
                <a:prstClr val="black"/>
              </a:solidFill>
            </a:endParaRPr>
          </a:p>
          <a:p>
            <a:endParaRPr 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542167239"/>
              </p:ext>
            </p:extLst>
          </p:nvPr>
        </p:nvGraphicFramePr>
        <p:xfrm>
          <a:off x="1260088" y="2743198"/>
          <a:ext cx="8028876" cy="2877016"/>
        </p:xfrm>
        <a:graphic>
          <a:graphicData uri="http://schemas.openxmlformats.org/drawingml/2006/table">
            <a:tbl>
              <a:tblPr firstRow="1" firstCol="1" bandRow="1">
                <a:tableStyleId>{5C22544A-7EE6-4342-B048-85BDC9FD1C3A}</a:tableStyleId>
              </a:tblPr>
              <a:tblGrid>
                <a:gridCol w="2044471"/>
                <a:gridCol w="2102629"/>
                <a:gridCol w="2426111"/>
                <a:gridCol w="1455665"/>
              </a:tblGrid>
              <a:tr h="705942">
                <a:tc>
                  <a:txBody>
                    <a:bodyPr/>
                    <a:lstStyle/>
                    <a:p>
                      <a:pPr marL="0" marR="0" indent="0" algn="l">
                        <a:spcBef>
                          <a:spcPts val="0"/>
                        </a:spcBef>
                        <a:spcAft>
                          <a:spcPts val="0"/>
                        </a:spcAft>
                        <a:tabLst>
                          <a:tab pos="228600" algn="l"/>
                          <a:tab pos="457200" algn="l"/>
                        </a:tabLst>
                      </a:pPr>
                      <a:r>
                        <a:rPr lang="en-GB" sz="2000" dirty="0" err="1" smtClean="0">
                          <a:effectLst/>
                          <a:latin typeface="+mn-lt"/>
                          <a:ea typeface="+mn-ea"/>
                          <a:cs typeface="+mn-cs"/>
                        </a:rPr>
                        <a:t>Payam</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HH whose Oxen </a:t>
                      </a:r>
                      <a:r>
                        <a:rPr lang="en-GB" sz="2000" dirty="0" smtClean="0">
                          <a:effectLst/>
                        </a:rPr>
                        <a:t>were trained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Farmers trained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smtClean="0">
                          <a:effectLst/>
                        </a:rPr>
                        <a:t>Total</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48254">
                <a:tc>
                  <a:txBody>
                    <a:bodyPr/>
                    <a:lstStyle/>
                    <a:p>
                      <a:pPr marL="0" marR="0" indent="0" algn="l">
                        <a:spcBef>
                          <a:spcPts val="0"/>
                        </a:spcBef>
                        <a:spcAft>
                          <a:spcPts val="0"/>
                        </a:spcAft>
                        <a:tabLst>
                          <a:tab pos="228600" algn="l"/>
                          <a:tab pos="457200" algn="l"/>
                        </a:tabLst>
                      </a:pPr>
                      <a:r>
                        <a:rPr lang="en-GB" sz="2000" dirty="0" err="1" smtClean="0">
                          <a:effectLst/>
                        </a:rPr>
                        <a:t>Nyang</a:t>
                      </a:r>
                      <a:r>
                        <a:rPr lang="en-GB" sz="2000" dirty="0" smtClean="0">
                          <a:effectLst/>
                        </a:rPr>
                        <a:t>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36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31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a:effectLst/>
                        </a:rPr>
                        <a:t>67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417311">
                <a:tc>
                  <a:txBody>
                    <a:bodyPr/>
                    <a:lstStyle/>
                    <a:p>
                      <a:pPr marL="0" marR="0" indent="0" algn="l">
                        <a:spcBef>
                          <a:spcPts val="0"/>
                        </a:spcBef>
                        <a:spcAft>
                          <a:spcPts val="0"/>
                        </a:spcAft>
                        <a:tabLst>
                          <a:tab pos="228600" algn="l"/>
                          <a:tab pos="457200" algn="l"/>
                        </a:tabLst>
                      </a:pPr>
                      <a:r>
                        <a:rPr lang="en-GB" sz="2000" smtClean="0">
                          <a:effectLst/>
                        </a:rPr>
                        <a:t>Toch North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29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30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a:effectLst/>
                        </a:rPr>
                        <a:t>59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48254">
                <a:tc>
                  <a:txBody>
                    <a:bodyPr/>
                    <a:lstStyle/>
                    <a:p>
                      <a:pPr marL="0" marR="0" indent="0" algn="l">
                        <a:spcBef>
                          <a:spcPts val="0"/>
                        </a:spcBef>
                        <a:spcAft>
                          <a:spcPts val="0"/>
                        </a:spcAft>
                        <a:tabLst>
                          <a:tab pos="228600" algn="l"/>
                          <a:tab pos="457200" algn="l"/>
                        </a:tabLst>
                      </a:pPr>
                      <a:r>
                        <a:rPr lang="en-GB" sz="2000" smtClean="0">
                          <a:effectLst/>
                        </a:rPr>
                        <a:t>Pathuon West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15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9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24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48254">
                <a:tc>
                  <a:txBody>
                    <a:bodyPr/>
                    <a:lstStyle/>
                    <a:p>
                      <a:pPr marL="0" marR="0" indent="0" algn="l">
                        <a:spcBef>
                          <a:spcPts val="0"/>
                        </a:spcBef>
                        <a:spcAft>
                          <a:spcPts val="0"/>
                        </a:spcAft>
                        <a:tabLst>
                          <a:tab pos="228600" algn="l"/>
                          <a:tab pos="457200" algn="l"/>
                        </a:tabLst>
                      </a:pPr>
                      <a:r>
                        <a:rPr lang="en-GB" sz="2000" smtClean="0">
                          <a:effectLst/>
                        </a:rPr>
                        <a:t>Kuach North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27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20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47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60747">
                <a:tc>
                  <a:txBody>
                    <a:bodyPr/>
                    <a:lstStyle/>
                    <a:p>
                      <a:pPr marL="0" marR="0" indent="0" algn="l">
                        <a:spcBef>
                          <a:spcPts val="0"/>
                        </a:spcBef>
                        <a:spcAft>
                          <a:spcPts val="0"/>
                        </a:spcAft>
                        <a:tabLst>
                          <a:tab pos="228600" algn="l"/>
                          <a:tab pos="457200" algn="l"/>
                        </a:tabLst>
                      </a:pPr>
                      <a:r>
                        <a:rPr lang="en-GB" sz="2000" smtClean="0">
                          <a:effectLst/>
                        </a:rPr>
                        <a:t>Kuach South </a:t>
                      </a:r>
                      <a:endParaRPr lang="en-US" sz="20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13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15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28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r h="348254">
                <a:tc>
                  <a:txBody>
                    <a:bodyPr/>
                    <a:lstStyle/>
                    <a:p>
                      <a:pPr marL="0" marR="0" indent="0" algn="l">
                        <a:spcBef>
                          <a:spcPts val="0"/>
                        </a:spcBef>
                        <a:spcAft>
                          <a:spcPts val="0"/>
                        </a:spcAft>
                        <a:tabLst>
                          <a:tab pos="228600" algn="l"/>
                          <a:tab pos="457200" algn="l"/>
                        </a:tabLst>
                      </a:pPr>
                      <a:r>
                        <a:rPr lang="en-GB" sz="2000" dirty="0" smtClean="0">
                          <a:effectLst/>
                        </a:rPr>
                        <a:t>Total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120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105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0" algn="l">
                        <a:spcBef>
                          <a:spcPts val="0"/>
                        </a:spcBef>
                        <a:spcAft>
                          <a:spcPts val="0"/>
                        </a:spcAft>
                        <a:tabLst>
                          <a:tab pos="228600" algn="l"/>
                          <a:tab pos="457200" algn="l"/>
                        </a:tabLst>
                      </a:pPr>
                      <a:r>
                        <a:rPr lang="en-GB" sz="2000" dirty="0">
                          <a:effectLst/>
                        </a:rPr>
                        <a:t>225 </a:t>
                      </a:r>
                      <a:endParaRPr lang="en-US" sz="2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114596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81010" cy="1140290"/>
          </a:xfrm>
        </p:spPr>
        <p:txBody>
          <a:bodyPr>
            <a:normAutofit/>
          </a:bodyPr>
          <a:lstStyle/>
          <a:p>
            <a:r>
              <a:rPr lang="en-US" sz="1800" b="1" dirty="0" smtClean="0">
                <a:solidFill>
                  <a:prstClr val="black"/>
                </a:solidFill>
                <a:latin typeface="Calibri" panose="020F0502020204030204"/>
              </a:rPr>
              <a:t>                                                                   </a:t>
            </a:r>
            <a:r>
              <a:rPr lang="en-US" sz="1800" b="1" u="sng" dirty="0" smtClean="0">
                <a:solidFill>
                  <a:prstClr val="black"/>
                </a:solidFill>
                <a:latin typeface="Calibri" panose="020F0502020204030204"/>
              </a:rPr>
              <a:t>QTR 1 2016 ACHIEVEMENTS</a:t>
            </a:r>
            <a:r>
              <a:rPr lang="en-US" sz="1800" b="1" dirty="0" smtClean="0">
                <a:solidFill>
                  <a:prstClr val="black"/>
                </a:solidFill>
                <a:latin typeface="Calibri" panose="020F0502020204030204"/>
              </a:rPr>
              <a:t/>
            </a:r>
            <a:br>
              <a:rPr lang="en-US" sz="1800" b="1" dirty="0" smtClean="0">
                <a:solidFill>
                  <a:prstClr val="black"/>
                </a:solidFill>
                <a:latin typeface="Calibri" panose="020F0502020204030204"/>
              </a:rPr>
            </a:br>
            <a:r>
              <a:rPr lang="en-US" sz="1800" b="1" i="1" dirty="0" smtClean="0">
                <a:solidFill>
                  <a:prstClr val="black"/>
                </a:solidFill>
                <a:latin typeface="Calibri" panose="020F0502020204030204"/>
              </a:rPr>
              <a:t>R2 cont’d…</a:t>
            </a:r>
            <a:endParaRPr lang="en-US" i="1" dirty="0"/>
          </a:p>
        </p:txBody>
      </p:sp>
      <p:sp>
        <p:nvSpPr>
          <p:cNvPr id="3" name="Content Placeholder 2"/>
          <p:cNvSpPr>
            <a:spLocks noGrp="1"/>
          </p:cNvSpPr>
          <p:nvPr>
            <p:ph idx="1"/>
          </p:nvPr>
        </p:nvSpPr>
        <p:spPr>
          <a:xfrm>
            <a:off x="838200" y="1349298"/>
            <a:ext cx="10681010" cy="5229921"/>
          </a:xfrm>
        </p:spPr>
        <p:txBody>
          <a:bodyPr>
            <a:normAutofit/>
          </a:bodyPr>
          <a:lstStyle/>
          <a:p>
            <a:pPr lvl="0"/>
            <a:r>
              <a:rPr lang="en-US" sz="1800" dirty="0"/>
              <a:t>300 farmers supported with </a:t>
            </a:r>
            <a:r>
              <a:rPr lang="en-US" sz="1800" dirty="0" smtClean="0"/>
              <a:t>300 ox-ploughs </a:t>
            </a:r>
            <a:r>
              <a:rPr lang="en-US" sz="1800" dirty="0"/>
              <a:t>at a cost-recovery basis in Gogrial East and Gogrial West with cumulative income being stored at community banks .</a:t>
            </a:r>
          </a:p>
          <a:p>
            <a:pPr lvl="0"/>
            <a:r>
              <a:rPr lang="en-US" sz="1800" dirty="0" smtClean="0"/>
              <a:t>Income </a:t>
            </a:r>
            <a:r>
              <a:rPr lang="en-US" sz="1800" dirty="0"/>
              <a:t>generated to be used in procurement of ox-plough spare </a:t>
            </a:r>
            <a:r>
              <a:rPr lang="en-US" sz="1800" dirty="0" smtClean="0"/>
              <a:t>parts ( based on ox-plough availability assessment findings) </a:t>
            </a:r>
            <a:endParaRPr lang="en-US" sz="1800" dirty="0"/>
          </a:p>
          <a:p>
            <a:r>
              <a:rPr lang="en-US" sz="1800" dirty="0" smtClean="0"/>
              <a:t>Ox-plough oversight </a:t>
            </a:r>
            <a:r>
              <a:rPr lang="en-US" sz="1800" dirty="0"/>
              <a:t>committees together with government representatives ensuring smooth management </a:t>
            </a:r>
            <a:r>
              <a:rPr lang="en-US" sz="1800" dirty="0" smtClean="0"/>
              <a:t> </a:t>
            </a:r>
            <a:r>
              <a:rPr lang="en-US" sz="1800" dirty="0"/>
              <a:t>and adherence to agreed </a:t>
            </a:r>
            <a:r>
              <a:rPr lang="en-US" sz="1800" dirty="0" smtClean="0"/>
              <a:t>modalities as stipulated in signed MOUs.</a:t>
            </a:r>
          </a:p>
          <a:p>
            <a:pPr marL="0" indent="0">
              <a:buNone/>
            </a:pPr>
            <a:endParaRPr lang="en-GB" sz="1800" dirty="0" smtClean="0">
              <a:solidFill>
                <a:srgbClr val="000000"/>
              </a:solidFill>
              <a:effectLst/>
              <a:latin typeface="Times New Roman" panose="02020603050405020304" pitchFamily="18" charset="0"/>
              <a:ea typeface="Times New Roman" panose="02020603050405020304" pitchFamily="18" charset="0"/>
            </a:endParaRPr>
          </a:p>
          <a:p>
            <a:endParaRPr lang="en-US" sz="1800" dirty="0" smtClean="0"/>
          </a:p>
          <a:p>
            <a:endParaRPr lang="en-US" sz="1400" dirty="0" smtClean="0"/>
          </a:p>
          <a:p>
            <a:pPr marL="0" indent="0">
              <a:buNone/>
            </a:pPr>
            <a:endParaRPr lang="en-US" sz="1600" dirty="0">
              <a:solidFill>
                <a:prstClr val="black"/>
              </a:solidFill>
            </a:endParaRPr>
          </a:p>
          <a:p>
            <a:endParaRPr 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3221386364"/>
              </p:ext>
            </p:extLst>
          </p:nvPr>
        </p:nvGraphicFramePr>
        <p:xfrm>
          <a:off x="1059367" y="3334213"/>
          <a:ext cx="8346570" cy="3366362"/>
        </p:xfrm>
        <a:graphic>
          <a:graphicData uri="http://schemas.openxmlformats.org/drawingml/2006/table">
            <a:tbl>
              <a:tblPr>
                <a:tableStyleId>{5C22544A-7EE6-4342-B048-85BDC9FD1C3A}</a:tableStyleId>
              </a:tblPr>
              <a:tblGrid>
                <a:gridCol w="1095262"/>
                <a:gridCol w="1513191"/>
                <a:gridCol w="1513191"/>
                <a:gridCol w="1801418"/>
                <a:gridCol w="2423508"/>
              </a:tblGrid>
              <a:tr h="566220">
                <a:tc>
                  <a:txBody>
                    <a:bodyPr/>
                    <a:lstStyle/>
                    <a:p>
                      <a:pPr marL="0" marR="0" algn="l">
                        <a:lnSpc>
                          <a:spcPct val="115000"/>
                        </a:lnSpc>
                        <a:spcBef>
                          <a:spcPts val="0"/>
                        </a:spcBef>
                        <a:spcAft>
                          <a:spcPts val="1000"/>
                        </a:spcAft>
                      </a:pPr>
                      <a:r>
                        <a:rPr lang="en-GB" sz="2000" dirty="0">
                          <a:effectLst/>
                        </a:rPr>
                        <a:t>County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Number of ox-ploughs distributed</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a:effectLst/>
                        </a:rPr>
                        <a:t>Number of ox-ploughs sold</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Cost per </a:t>
                      </a:r>
                      <a:r>
                        <a:rPr lang="en-GB" sz="2000" dirty="0" smtClean="0">
                          <a:effectLst/>
                        </a:rPr>
                        <a:t>ox-plough(SSP)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smtClean="0">
                          <a:effectLst/>
                        </a:rPr>
                        <a:t>Total(SSP)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67037">
                <a:tc>
                  <a:txBody>
                    <a:bodyPr/>
                    <a:lstStyle/>
                    <a:p>
                      <a:pPr marL="0" marR="0" algn="l">
                        <a:lnSpc>
                          <a:spcPct val="115000"/>
                        </a:lnSpc>
                        <a:spcBef>
                          <a:spcPts val="0"/>
                        </a:spcBef>
                        <a:spcAft>
                          <a:spcPts val="1000"/>
                        </a:spcAft>
                      </a:pPr>
                      <a:r>
                        <a:rPr lang="en-GB" sz="2000">
                          <a:effectLst/>
                        </a:rPr>
                        <a:t>Gogrial East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150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600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 </a:t>
                      </a:r>
                      <a:r>
                        <a:rPr lang="en-GB" sz="2000" dirty="0" smtClean="0">
                          <a:effectLst/>
                        </a:rPr>
                        <a:t>90000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7455">
                <a:tc>
                  <a:txBody>
                    <a:bodyPr/>
                    <a:lstStyle/>
                    <a:p>
                      <a:pPr marL="0" marR="0" algn="l">
                        <a:lnSpc>
                          <a:spcPct val="115000"/>
                        </a:lnSpc>
                        <a:spcBef>
                          <a:spcPts val="0"/>
                        </a:spcBef>
                        <a:spcAft>
                          <a:spcPts val="1000"/>
                        </a:spcAft>
                      </a:pPr>
                      <a:r>
                        <a:rPr lang="en-GB" sz="2000">
                          <a:effectLst/>
                        </a:rPr>
                        <a:t>Gogrial West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a:effectLst/>
                        </a:rPr>
                        <a:t>150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148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750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 </a:t>
                      </a:r>
                      <a:r>
                        <a:rPr lang="en-GB" sz="2000" dirty="0" smtClean="0">
                          <a:effectLst/>
                        </a:rPr>
                        <a:t>111000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27455">
                <a:tc>
                  <a:txBody>
                    <a:bodyPr/>
                    <a:lstStyle/>
                    <a:p>
                      <a:pPr marL="0" marR="0" algn="l">
                        <a:lnSpc>
                          <a:spcPct val="115000"/>
                        </a:lnSpc>
                        <a:spcBef>
                          <a:spcPts val="0"/>
                        </a:spcBef>
                        <a:spcAft>
                          <a:spcPts val="1000"/>
                        </a:spcAft>
                      </a:pPr>
                      <a:r>
                        <a:rPr lang="en-GB" sz="2000">
                          <a:effectLst/>
                        </a:rPr>
                        <a:t>Grand total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a:effectLst/>
                        </a:rPr>
                        <a:t>300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298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15000"/>
                        </a:lnSpc>
                        <a:spcBef>
                          <a:spcPts val="0"/>
                        </a:spcBef>
                        <a:spcAft>
                          <a:spcPts val="1000"/>
                        </a:spcAft>
                      </a:pPr>
                      <a:r>
                        <a:rPr lang="en-GB" sz="2000" dirty="0">
                          <a:effectLst/>
                        </a:rPr>
                        <a:t> </a:t>
                      </a:r>
                      <a:r>
                        <a:rPr lang="en-GB" sz="2000" dirty="0" smtClean="0">
                          <a:effectLst/>
                        </a:rPr>
                        <a:t>201000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5217093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1148"/>
          </a:xfrm>
        </p:spPr>
        <p:txBody>
          <a:bodyPr>
            <a:normAutofit fontScale="90000"/>
          </a:bodyPr>
          <a:lstStyle/>
          <a:p>
            <a:r>
              <a:rPr lang="en-US" sz="1800" b="1" dirty="0" smtClean="0">
                <a:solidFill>
                  <a:prstClr val="black"/>
                </a:solidFill>
                <a:latin typeface="Calibri" panose="020F0502020204030204"/>
              </a:rPr>
              <a:t>                                          QTR1 -2016 ACHIEVEMENTS</a:t>
            </a:r>
            <a:br>
              <a:rPr lang="en-US" sz="1800" b="1" dirty="0" smtClean="0">
                <a:solidFill>
                  <a:prstClr val="black"/>
                </a:solidFill>
                <a:latin typeface="Calibri" panose="020F0502020204030204"/>
              </a:rPr>
            </a:br>
            <a:r>
              <a:rPr lang="en-US" sz="1800" b="1" dirty="0" smtClean="0">
                <a:solidFill>
                  <a:prstClr val="black"/>
                </a:solidFill>
                <a:latin typeface="Calibri" panose="020F0502020204030204"/>
              </a:rPr>
              <a:t>R3</a:t>
            </a:r>
            <a:r>
              <a:rPr lang="en-US" sz="1800" b="1" dirty="0">
                <a:solidFill>
                  <a:prstClr val="black"/>
                </a:solidFill>
                <a:latin typeface="Calibri" panose="020F0502020204030204"/>
              </a:rPr>
              <a:t>: </a:t>
            </a:r>
            <a:r>
              <a:rPr lang="en-US" sz="1800" b="1" i="1" dirty="0">
                <a:solidFill>
                  <a:prstClr val="black"/>
                </a:solidFill>
                <a:latin typeface="Calibri" panose="020F0502020204030204"/>
              </a:rPr>
              <a:t>Increase in household income as a result of access to microfinance, local markets, and linkages to value chain actors</a:t>
            </a:r>
            <a:endParaRPr lang="en-US" i="1" dirty="0"/>
          </a:p>
        </p:txBody>
      </p:sp>
      <p:sp>
        <p:nvSpPr>
          <p:cNvPr id="3" name="Content Placeholder 2"/>
          <p:cNvSpPr>
            <a:spLocks noGrp="1"/>
          </p:cNvSpPr>
          <p:nvPr>
            <p:ph idx="1"/>
          </p:nvPr>
        </p:nvSpPr>
        <p:spPr>
          <a:xfrm>
            <a:off x="838200" y="1360449"/>
            <a:ext cx="10515600" cy="4816514"/>
          </a:xfrm>
        </p:spPr>
        <p:txBody>
          <a:bodyPr>
            <a:normAutofit/>
          </a:bodyPr>
          <a:lstStyle/>
          <a:p>
            <a:r>
              <a:rPr lang="en-US" sz="2000" dirty="0"/>
              <a:t>6</a:t>
            </a:r>
            <a:r>
              <a:rPr lang="en-US" sz="2000" dirty="0" smtClean="0"/>
              <a:t> ASCA groups have been formed bringing the total ASCA groups to 20. Of these 15 are sustainably running with a cumulative savings total of 36,820SSP.</a:t>
            </a:r>
          </a:p>
          <a:p>
            <a:r>
              <a:rPr lang="en-US" sz="2000" dirty="0" smtClean="0"/>
              <a:t>20 TOT’s further strengthened through refresher training on adult literacy and numeracy(curriculum development)</a:t>
            </a:r>
          </a:p>
          <a:p>
            <a:r>
              <a:rPr lang="en-GB" sz="2000" dirty="0"/>
              <a:t>89% of targeted HHs have had an increase in household income through improved access to loans/credit via the ASCA groups.</a:t>
            </a:r>
            <a:endParaRPr lang="en-US" sz="2000" dirty="0" smtClean="0"/>
          </a:p>
          <a:p>
            <a:endParaRPr lang="en-US" sz="2000" dirty="0"/>
          </a:p>
        </p:txBody>
      </p:sp>
      <p:graphicFrame>
        <p:nvGraphicFramePr>
          <p:cNvPr id="4" name="Chart 3"/>
          <p:cNvGraphicFramePr/>
          <p:nvPr>
            <p:extLst>
              <p:ext uri="{D42A27DB-BD31-4B8C-83A1-F6EECF244321}">
                <p14:modId xmlns:p14="http://schemas.microsoft.com/office/powerpoint/2010/main" val="2992943029"/>
              </p:ext>
            </p:extLst>
          </p:nvPr>
        </p:nvGraphicFramePr>
        <p:xfrm>
          <a:off x="1137426" y="3343275"/>
          <a:ext cx="8329960" cy="31355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14681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4"/>
            <a:ext cx="10515600" cy="1753607"/>
          </a:xfrm>
        </p:spPr>
        <p:txBody>
          <a:bodyPr>
            <a:normAutofit fontScale="90000"/>
          </a:bodyPr>
          <a:lstStyle/>
          <a:p>
            <a:pPr marL="228600" lvl="0" indent="-228600">
              <a:spcBef>
                <a:spcPts val="1000"/>
              </a:spcBef>
              <a:buFont typeface="Arial" panose="020B0604020202020204" pitchFamily="34" charset="0"/>
              <a:buChar char="•"/>
            </a:pPr>
            <a:r>
              <a:rPr lang="en-US" sz="1800" b="1" dirty="0">
                <a:solidFill>
                  <a:prstClr val="black"/>
                </a:solidFill>
                <a:latin typeface="Calibri" panose="020F0502020204030204"/>
              </a:rPr>
              <a:t>R3: </a:t>
            </a:r>
            <a:r>
              <a:rPr lang="en-US" sz="1800" b="1" i="1" dirty="0">
                <a:solidFill>
                  <a:prstClr val="black"/>
                </a:solidFill>
                <a:latin typeface="Calibri" panose="020F0502020204030204"/>
              </a:rPr>
              <a:t>Increase in household income as a result of access to microfinance, local markets, and linkages to value chain </a:t>
            </a:r>
            <a:r>
              <a:rPr lang="en-US" sz="1800" b="1" i="1" dirty="0" smtClean="0">
                <a:solidFill>
                  <a:prstClr val="black"/>
                </a:solidFill>
                <a:latin typeface="Calibri" panose="020F0502020204030204"/>
              </a:rPr>
              <a:t>actors</a:t>
            </a:r>
            <a:br>
              <a:rPr lang="en-US" sz="1800" b="1" i="1" dirty="0" smtClean="0">
                <a:solidFill>
                  <a:prstClr val="black"/>
                </a:solidFill>
                <a:latin typeface="Calibri" panose="020F0502020204030204"/>
              </a:rPr>
            </a:br>
            <a:r>
              <a:rPr lang="en-US" sz="1800" b="1" i="1" dirty="0" smtClean="0">
                <a:solidFill>
                  <a:prstClr val="black"/>
                </a:solidFill>
                <a:latin typeface="Calibri" panose="020F0502020204030204"/>
              </a:rPr>
              <a:t/>
            </a:r>
            <a:br>
              <a:rPr lang="en-US" sz="1800" b="1" i="1" dirty="0" smtClean="0">
                <a:solidFill>
                  <a:prstClr val="black"/>
                </a:solidFill>
                <a:latin typeface="Calibri" panose="020F0502020204030204"/>
              </a:rPr>
            </a:br>
            <a:r>
              <a:rPr lang="en-GB" sz="2000" dirty="0">
                <a:solidFill>
                  <a:prstClr val="black"/>
                </a:solidFill>
                <a:latin typeface="Calibri" panose="020F0502020204030204"/>
              </a:rPr>
              <a:t>C</a:t>
            </a:r>
            <a:r>
              <a:rPr lang="en-GB" sz="2000" dirty="0" smtClean="0">
                <a:solidFill>
                  <a:prstClr val="black"/>
                </a:solidFill>
                <a:latin typeface="Calibri" panose="020F0502020204030204"/>
              </a:rPr>
              <a:t>rucial </a:t>
            </a:r>
            <a:r>
              <a:rPr lang="en-GB" sz="2000" dirty="0">
                <a:solidFill>
                  <a:prstClr val="black"/>
                </a:solidFill>
                <a:latin typeface="Calibri" panose="020F0502020204030204"/>
              </a:rPr>
              <a:t>symbiotic </a:t>
            </a:r>
            <a:r>
              <a:rPr lang="en-GB" sz="2000" dirty="0" smtClean="0">
                <a:solidFill>
                  <a:prstClr val="black"/>
                </a:solidFill>
                <a:latin typeface="Calibri" panose="020F0502020204030204"/>
              </a:rPr>
              <a:t>linkages have been established </a:t>
            </a:r>
            <a:r>
              <a:rPr lang="en-GB" sz="2000" dirty="0">
                <a:solidFill>
                  <a:prstClr val="black"/>
                </a:solidFill>
                <a:latin typeface="Calibri" panose="020F0502020204030204"/>
              </a:rPr>
              <a:t>between </a:t>
            </a:r>
            <a:r>
              <a:rPr lang="en-GB" sz="2000" dirty="0" err="1">
                <a:solidFill>
                  <a:prstClr val="black"/>
                </a:solidFill>
                <a:latin typeface="Calibri" panose="020F0502020204030204"/>
              </a:rPr>
              <a:t>agrovet</a:t>
            </a:r>
            <a:r>
              <a:rPr lang="en-GB" sz="2000" dirty="0">
                <a:solidFill>
                  <a:prstClr val="black"/>
                </a:solidFill>
                <a:latin typeface="Calibri" panose="020F0502020204030204"/>
              </a:rPr>
              <a:t> dealers, blacksmiths, co-operatives and community banks </a:t>
            </a:r>
            <a:r>
              <a:rPr lang="en-GB" sz="2000" dirty="0" smtClean="0">
                <a:solidFill>
                  <a:prstClr val="black"/>
                </a:solidFill>
                <a:latin typeface="Calibri" panose="020F0502020204030204"/>
              </a:rPr>
              <a:t>as was observed particularly during the sale of ox-ploughs in GEC and GWC.</a:t>
            </a:r>
            <a:r>
              <a:rPr lang="en-US" sz="2000" dirty="0">
                <a:solidFill>
                  <a:prstClr val="black"/>
                </a:solidFill>
                <a:latin typeface="Calibri" panose="020F0502020204030204"/>
              </a:rPr>
              <a:t/>
            </a:r>
            <a:br>
              <a:rPr lang="en-US" sz="2000" dirty="0">
                <a:solidFill>
                  <a:prstClr val="black"/>
                </a:solidFill>
                <a:latin typeface="Calibri" panose="020F0502020204030204"/>
              </a:rPr>
            </a:br>
            <a:endParaRPr lang="en-US" i="1"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575574315"/>
              </p:ext>
            </p:extLst>
          </p:nvPr>
        </p:nvGraphicFramePr>
        <p:xfrm>
          <a:off x="838200" y="2074127"/>
          <a:ext cx="10515600" cy="41028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8891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705392"/>
          </a:xfrm>
        </p:spPr>
        <p:txBody>
          <a:bodyPr/>
          <a:lstStyle/>
          <a:p>
            <a:r>
              <a:rPr lang="en-US" sz="1800" b="1" dirty="0" smtClean="0">
                <a:solidFill>
                  <a:prstClr val="black"/>
                </a:solidFill>
                <a:latin typeface="Calibri" panose="020F0502020204030204"/>
              </a:rPr>
              <a:t>                                                           QTR1-2016 ACHIEVEMENTS</a:t>
            </a:r>
            <a:br>
              <a:rPr lang="en-US" sz="1800" b="1" dirty="0" smtClean="0">
                <a:solidFill>
                  <a:prstClr val="black"/>
                </a:solidFill>
                <a:latin typeface="Calibri" panose="020F0502020204030204"/>
              </a:rPr>
            </a:br>
            <a:r>
              <a:rPr lang="en-US" sz="1800" b="1" dirty="0" smtClean="0">
                <a:solidFill>
                  <a:prstClr val="black"/>
                </a:solidFill>
                <a:latin typeface="Calibri" panose="020F0502020204030204"/>
              </a:rPr>
              <a:t>R4</a:t>
            </a:r>
            <a:r>
              <a:rPr lang="en-US" sz="1800" b="1" dirty="0">
                <a:solidFill>
                  <a:prstClr val="black"/>
                </a:solidFill>
                <a:latin typeface="Calibri" panose="020F0502020204030204"/>
              </a:rPr>
              <a:t>: Increased resilience to shocks in climatic/ environmental changes and manmade disasters such as conflict</a:t>
            </a:r>
            <a:endParaRPr lang="en-US" dirty="0"/>
          </a:p>
        </p:txBody>
      </p:sp>
      <p:sp>
        <p:nvSpPr>
          <p:cNvPr id="3" name="Content Placeholder 2"/>
          <p:cNvSpPr>
            <a:spLocks noGrp="1"/>
          </p:cNvSpPr>
          <p:nvPr>
            <p:ph idx="1"/>
          </p:nvPr>
        </p:nvSpPr>
        <p:spPr>
          <a:xfrm>
            <a:off x="838200" y="1215483"/>
            <a:ext cx="10515600" cy="4961480"/>
          </a:xfrm>
        </p:spPr>
        <p:txBody>
          <a:bodyPr>
            <a:normAutofit/>
          </a:bodyPr>
          <a:lstStyle/>
          <a:p>
            <a:r>
              <a:rPr lang="en-US" sz="2000" dirty="0" smtClean="0"/>
              <a:t>Land under dry season vegetable farming increased from 0.75feddans in the previous farming season to 2Feddans due to increased interest after realizing lucrative earnings in the previous season.</a:t>
            </a:r>
          </a:p>
          <a:p>
            <a:r>
              <a:rPr lang="en-US" sz="2000" dirty="0" smtClean="0"/>
              <a:t>Farmers were able to procure 50% of the seeds required for the dry season from ASCA savings and the project mitigated their efforts and supplied the variance.  To date farmers are now able to procure more seeds through income from vegetable sales and seed harvesting.</a:t>
            </a:r>
          </a:p>
          <a:p>
            <a:r>
              <a:rPr lang="en-US" sz="2000" dirty="0" smtClean="0"/>
              <a:t>Average dry season farming HH with 6plots measuring 12m² each is  earning 900SSP/month particularly from the sale of traditional vegetables like </a:t>
            </a:r>
            <a:r>
              <a:rPr lang="en-US" sz="2000" i="1" dirty="0" err="1" smtClean="0"/>
              <a:t>rigla</a:t>
            </a:r>
            <a:r>
              <a:rPr lang="en-US" sz="2000" dirty="0" smtClean="0"/>
              <a:t> and </a:t>
            </a:r>
            <a:r>
              <a:rPr lang="en-US" sz="2000" i="1" dirty="0" err="1" smtClean="0"/>
              <a:t>kudra</a:t>
            </a:r>
            <a:r>
              <a:rPr lang="en-US" sz="2000" dirty="0" smtClean="0"/>
              <a:t>.</a:t>
            </a:r>
          </a:p>
          <a:p>
            <a:r>
              <a:rPr lang="en-US" sz="2000" dirty="0" smtClean="0"/>
              <a:t>134 supported fish farmers had their capacities strengthened through fish farming and preservation training. To date an average fishing HH earns 35SSP/fish with a daily fish harvest of 5.</a:t>
            </a:r>
          </a:p>
          <a:p>
            <a:endParaRPr lang="en-US" sz="2000" dirty="0"/>
          </a:p>
        </p:txBody>
      </p:sp>
      <p:graphicFrame>
        <p:nvGraphicFramePr>
          <p:cNvPr id="7" name="Object 6"/>
          <p:cNvGraphicFramePr>
            <a:graphicFrameLocks noChangeAspect="1"/>
          </p:cNvGraphicFramePr>
          <p:nvPr>
            <p:extLst>
              <p:ext uri="{D42A27DB-BD31-4B8C-83A1-F6EECF244321}">
                <p14:modId xmlns:p14="http://schemas.microsoft.com/office/powerpoint/2010/main" val="1236864552"/>
              </p:ext>
            </p:extLst>
          </p:nvPr>
        </p:nvGraphicFramePr>
        <p:xfrm>
          <a:off x="3508917" y="4892752"/>
          <a:ext cx="914400" cy="771525"/>
        </p:xfrm>
        <a:graphic>
          <a:graphicData uri="http://schemas.openxmlformats.org/presentationml/2006/ole">
            <mc:AlternateContent xmlns:mc="http://schemas.openxmlformats.org/markup-compatibility/2006">
              <mc:Choice xmlns:v="urn:schemas-microsoft-com:vml" Requires="v">
                <p:oleObj spid="_x0000_s4102" name="Document" showAsIcon="1" r:id="rId3" imgW="914400" imgH="771480" progId="Word.Document.12">
                  <p:embed/>
                </p:oleObj>
              </mc:Choice>
              <mc:Fallback>
                <p:oleObj name="Document" showAsIcon="1" r:id="rId3" imgW="914400" imgH="771480" progId="Word.Document.12">
                  <p:embed/>
                  <p:pic>
                    <p:nvPicPr>
                      <p:cNvPr id="0" name=""/>
                      <p:cNvPicPr/>
                      <p:nvPr/>
                    </p:nvPicPr>
                    <p:blipFill>
                      <a:blip r:embed="rId4"/>
                      <a:stretch>
                        <a:fillRect/>
                      </a:stretch>
                    </p:blipFill>
                    <p:spPr>
                      <a:xfrm>
                        <a:off x="3508917" y="4892752"/>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5948319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424532" cy="761148"/>
          </a:xfrm>
        </p:spPr>
        <p:txBody>
          <a:bodyPr>
            <a:normAutofit/>
          </a:bodyPr>
          <a:lstStyle/>
          <a:p>
            <a:r>
              <a:rPr lang="en-US" sz="1800" b="1" dirty="0" smtClean="0">
                <a:solidFill>
                  <a:prstClr val="black"/>
                </a:solidFill>
                <a:latin typeface="Calibri" panose="020F0502020204030204"/>
              </a:rPr>
              <a:t>                                                           QTR1-2016 Challenges</a:t>
            </a:r>
            <a:endParaRPr lang="en-US" dirty="0"/>
          </a:p>
        </p:txBody>
      </p:sp>
      <p:sp>
        <p:nvSpPr>
          <p:cNvPr id="3" name="Content Placeholder 2"/>
          <p:cNvSpPr>
            <a:spLocks noGrp="1"/>
          </p:cNvSpPr>
          <p:nvPr>
            <p:ph idx="1"/>
          </p:nvPr>
        </p:nvSpPr>
        <p:spPr>
          <a:xfrm>
            <a:off x="838200" y="1215483"/>
            <a:ext cx="10515600" cy="4961480"/>
          </a:xfrm>
        </p:spPr>
        <p:txBody>
          <a:bodyPr>
            <a:normAutofit/>
          </a:bodyPr>
          <a:lstStyle/>
          <a:p>
            <a:r>
              <a:rPr lang="en-US" sz="2000" dirty="0" smtClean="0"/>
              <a:t>Relocation of </a:t>
            </a:r>
            <a:r>
              <a:rPr lang="en-US" sz="2000" dirty="0" err="1" smtClean="0"/>
              <a:t>Nyang</a:t>
            </a:r>
            <a:r>
              <a:rPr lang="en-US" sz="2000" dirty="0" smtClean="0"/>
              <a:t> </a:t>
            </a:r>
            <a:r>
              <a:rPr lang="en-US" sz="2000" dirty="0" err="1" smtClean="0"/>
              <a:t>Payam</a:t>
            </a:r>
            <a:r>
              <a:rPr lang="en-US" sz="2000" dirty="0" smtClean="0"/>
              <a:t> to </a:t>
            </a:r>
            <a:r>
              <a:rPr lang="en-US" sz="2000" dirty="0" err="1" smtClean="0"/>
              <a:t>Amathenom</a:t>
            </a:r>
            <a:r>
              <a:rPr lang="en-US" sz="2000" dirty="0"/>
              <a:t> </a:t>
            </a:r>
            <a:r>
              <a:rPr lang="en-US" sz="2000" dirty="0" smtClean="0"/>
              <a:t>closer to the Unity State border</a:t>
            </a:r>
          </a:p>
          <a:p>
            <a:pPr lvl="0"/>
            <a:r>
              <a:rPr lang="en-GB" sz="2000" dirty="0"/>
              <a:t>High competition over water use between vegetable group members and the community </a:t>
            </a:r>
            <a:r>
              <a:rPr lang="en-GB" sz="2000" dirty="0" smtClean="0"/>
              <a:t>members.</a:t>
            </a:r>
            <a:endParaRPr lang="en-US" sz="2000" dirty="0"/>
          </a:p>
          <a:p>
            <a:pPr lvl="0"/>
            <a:r>
              <a:rPr lang="en-GB" sz="2000" dirty="0"/>
              <a:t>High rates of inflation are affecting income generating groups’ businesses in gaining good profits</a:t>
            </a:r>
            <a:r>
              <a:rPr lang="en-GB" sz="2000" dirty="0" smtClean="0"/>
              <a:t>.</a:t>
            </a:r>
            <a:endParaRPr lang="en-US" sz="2000" dirty="0"/>
          </a:p>
          <a:p>
            <a:pPr lvl="0"/>
            <a:r>
              <a:rPr lang="en-GB" sz="2000" dirty="0"/>
              <a:t>Mistrust of the community leaders to the local institution (Community Banks, Cooperatives) on capacity to play key roles on value addition chain. This was because the institutions were associated to given family and seen as a family entity hence mistrust. </a:t>
            </a:r>
            <a:endParaRPr lang="en-US" sz="2000" dirty="0"/>
          </a:p>
          <a:p>
            <a:endParaRPr lang="en-US" sz="2000" dirty="0" smtClean="0"/>
          </a:p>
          <a:p>
            <a:pPr marL="0" indent="0">
              <a:buNone/>
            </a:pPr>
            <a:endParaRPr lang="en-US" sz="2000" dirty="0" smtClean="0"/>
          </a:p>
          <a:p>
            <a:endParaRPr lang="en-US" sz="2000" dirty="0"/>
          </a:p>
        </p:txBody>
      </p:sp>
    </p:spTree>
    <p:extLst>
      <p:ext uri="{BB962C8B-B14F-4D97-AF65-F5344CB8AC3E}">
        <p14:creationId xmlns:p14="http://schemas.microsoft.com/office/powerpoint/2010/main" val="23950817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3864</TotalTime>
  <Words>834</Words>
  <Application>Microsoft Office PowerPoint</Application>
  <PresentationFormat>Widescreen</PresentationFormat>
  <Paragraphs>104</Paragraphs>
  <Slides>14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14</vt:i4>
      </vt:variant>
    </vt:vector>
  </HeadingPairs>
  <TitlesOfParts>
    <vt:vector size="21" baseType="lpstr">
      <vt:lpstr>Arial</vt:lpstr>
      <vt:lpstr>Calibri</vt:lpstr>
      <vt:lpstr>Calibri Light</vt:lpstr>
      <vt:lpstr>Times New Roman</vt:lpstr>
      <vt:lpstr>Office Theme</vt:lpstr>
      <vt:lpstr>Package</vt:lpstr>
      <vt:lpstr>Microsoft Word Document</vt:lpstr>
      <vt:lpstr>The European Union’s Food Security Thematic Programme for   South Sudan   Food security through enhancing sustainable agricultural production  (FESAP) Gogrial East and West Counties, Gogrial State – South Sudan    Implemented by VSF-Germany in partnership with SEDA and INFRAID</vt:lpstr>
      <vt:lpstr>  OVERALL OBJECTIVE To contribute to increased food security, reduced vulnerability and enhanced livelihoods of rural communities by supporting household subsistence farmers in Warrap State of South Sudan</vt:lpstr>
      <vt:lpstr>                                                   QTR 1 2016 ACHIEVEMENTS R1: Increased agriculture production and productivity through strengthened extension services and innovative farming.</vt:lpstr>
      <vt:lpstr>                                                                   QTR 1 2016 ACHIEVEMENTS R2 Animal traction is adopted as a viable, cost-effective and sustainable technology and contributes to annual increase in cultivated farmed land, improved tillage and increased productivity per acreage</vt:lpstr>
      <vt:lpstr>                                                                   QTR 1 2016 ACHIEVEMENTS R2 cont’d…</vt:lpstr>
      <vt:lpstr>                                          QTR1 -2016 ACHIEVEMENTS R3: Increase in household income as a result of access to microfinance, local markets, and linkages to value chain actors</vt:lpstr>
      <vt:lpstr>R3: Increase in household income as a result of access to microfinance, local markets, and linkages to value chain actors  Crucial symbiotic linkages have been established between agrovet dealers, blacksmiths, co-operatives and community banks as was observed particularly during the sale of ox-ploughs in GEC and GWC. </vt:lpstr>
      <vt:lpstr>                                                           QTR1-2016 ACHIEVEMENTS R4: Increased resilience to shocks in climatic/ environmental changes and manmade disasters such as conflict</vt:lpstr>
      <vt:lpstr>                                                           QTR1-2016 Challenges</vt:lpstr>
      <vt:lpstr>                     Coordination and Synergies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6th QRM</dc:title>
  <dc:creator>Rumbidzai Sakwa</dc:creator>
  <cp:lastModifiedBy>Rumbidzai Sakwa</cp:lastModifiedBy>
  <cp:revision>42</cp:revision>
  <dcterms:created xsi:type="dcterms:W3CDTF">2016-04-25T12:26:51Z</dcterms:created>
  <dcterms:modified xsi:type="dcterms:W3CDTF">2016-04-28T04:51:13Z</dcterms:modified>
</cp:coreProperties>
</file>