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21"/>
  </p:notesMasterIdLst>
  <p:sldIdLst>
    <p:sldId id="259" r:id="rId3"/>
    <p:sldId id="276" r:id="rId4"/>
    <p:sldId id="283" r:id="rId5"/>
    <p:sldId id="284" r:id="rId6"/>
    <p:sldId id="257" r:id="rId7"/>
    <p:sldId id="261" r:id="rId8"/>
    <p:sldId id="269" r:id="rId9"/>
    <p:sldId id="278" r:id="rId10"/>
    <p:sldId id="279" r:id="rId11"/>
    <p:sldId id="281" r:id="rId12"/>
    <p:sldId id="274" r:id="rId13"/>
    <p:sldId id="275" r:id="rId14"/>
    <p:sldId id="264" r:id="rId15"/>
    <p:sldId id="272" r:id="rId16"/>
    <p:sldId id="282" r:id="rId17"/>
    <p:sldId id="266" r:id="rId18"/>
    <p:sldId id="277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6" autoAdjust="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0CD28-E970-4F68-A782-4AB8E8C52EC2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AB02B-8746-471A-AE90-1F0B60A45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3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2446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 descr="Solidarity in Action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7" descr="Solidarity in Action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11DDD-3CC6-480F-960D-12344A07DCD8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C92E4-F22E-4BEE-97CC-D338E4844ABA}" type="slidenum">
              <a:rPr lang="nb-N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61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kel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066800"/>
            <a:ext cx="8001000" cy="1981200"/>
          </a:xfrm>
        </p:spPr>
        <p:txBody>
          <a:bodyPr anchor="b">
            <a:noAutofit/>
          </a:bodyPr>
          <a:lstStyle>
            <a:lvl1pPr>
              <a:lnSpc>
                <a:spcPts val="7400"/>
              </a:lnSpc>
              <a:defRPr sz="66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00400"/>
            <a:ext cx="7924800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733800" y="6096000"/>
            <a:ext cx="441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29600" y="6096000"/>
            <a:ext cx="381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7AECB-EB84-334F-978C-51A1A009CE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74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nkt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4478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3"/>
            <a:ext cx="8229600" cy="365760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6062F-835D-3F49-86AA-A9EAAD75B3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30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nktliste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4478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3"/>
            <a:ext cx="8229600" cy="365760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93D4F-159C-754A-82D9-A725BA08E33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196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5240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1"/>
            <a:ext cx="6477000" cy="3581400"/>
          </a:xfrm>
        </p:spPr>
        <p:txBody>
          <a:bodyPr/>
          <a:lstStyle>
            <a:lvl1pPr marL="0" indent="0">
              <a:lnSpc>
                <a:spcPts val="2900"/>
              </a:lnSpc>
              <a:spcBef>
                <a:spcPts val="0"/>
              </a:spcBef>
              <a:buFontTx/>
              <a:buNone/>
              <a:defRPr sz="2400"/>
            </a:lvl1pPr>
            <a:lvl2pPr>
              <a:buClr>
                <a:schemeClr val="tx2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733800" y="6096000"/>
            <a:ext cx="4876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86800" y="6096000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3E85A-B70B-654B-8D75-5EB71DB5661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57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5240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1"/>
            <a:ext cx="5410200" cy="3581400"/>
          </a:xfrm>
        </p:spPr>
        <p:txBody>
          <a:bodyPr/>
          <a:lstStyle>
            <a:lvl1pPr marL="0" indent="0">
              <a:lnSpc>
                <a:spcPts val="2900"/>
              </a:lnSpc>
              <a:spcBef>
                <a:spcPts val="0"/>
              </a:spcBef>
              <a:buFontTx/>
              <a:buNone/>
              <a:defRPr sz="2400"/>
            </a:lvl1pPr>
            <a:lvl2pPr>
              <a:buClr>
                <a:schemeClr val="tx2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19800" y="1981200"/>
            <a:ext cx="2667000" cy="35814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733800" y="60960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382000" y="6096000"/>
            <a:ext cx="381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536EA-287B-5844-9D44-AE0F323D12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49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603E3-B92D-3C41-BCB2-E99F3CF0AF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42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0601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"/>
            <a:ext cx="9144000" cy="4727575"/>
          </a:xfrm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10200"/>
            <a:ext cx="5486400" cy="457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3271F-E2B8-3E45-9BE6-6CCAD2AB713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221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FF4E5-6ECA-994F-853E-4A5FBBAC910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64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EE1A92-4E7E-4A9E-8D39-E3407D32C594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28.04.2016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BC2F37-8A6A-40A5-87C6-B2BC69E289E0}" type="slidenum">
              <a:rPr lang="nb-N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66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37263"/>
            <a:ext cx="854075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8382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title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828800"/>
            <a:ext cx="8229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text in template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33800" y="6096000"/>
            <a:ext cx="464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0960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ACF83B3-05FC-864F-AA12-7A56291ECC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76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                    SORUDEV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>
                <a:latin typeface="Bell MT" panose="02020503060305020303" pitchFamily="18" charset="0"/>
              </a:rPr>
              <a:t>Strengthening </a:t>
            </a:r>
            <a:r>
              <a:rPr lang="en-GB" dirty="0">
                <a:latin typeface="Bell MT" panose="02020503060305020303" pitchFamily="18" charset="0"/>
              </a:rPr>
              <a:t>Smallholder Animal Traction Capacity Extension Services </a:t>
            </a:r>
            <a:endParaRPr lang="en-GB" dirty="0" smtClean="0">
              <a:latin typeface="Bell MT" panose="02020503060305020303" pitchFamily="18" charset="0"/>
            </a:endParaRPr>
          </a:p>
          <a:p>
            <a:pPr marL="0" indent="0" algn="ctr">
              <a:buNone/>
            </a:pPr>
            <a:r>
              <a:rPr lang="en-GB" dirty="0">
                <a:latin typeface="Bell MT" panose="02020503060305020303" pitchFamily="18" charset="0"/>
              </a:rPr>
              <a:t> </a:t>
            </a:r>
            <a:r>
              <a:rPr lang="en-GB" dirty="0" smtClean="0">
                <a:latin typeface="Bell MT" panose="02020503060305020303" pitchFamily="18" charset="0"/>
              </a:rPr>
              <a:t>in </a:t>
            </a:r>
            <a:r>
              <a:rPr lang="en-GB" dirty="0">
                <a:latin typeface="Bell MT" panose="02020503060305020303" pitchFamily="18" charset="0"/>
              </a:rPr>
              <a:t>Lakes State</a:t>
            </a:r>
            <a:endParaRPr lang="en-US" dirty="0">
              <a:latin typeface="Bell MT" panose="02020503060305020303" pitchFamily="18" charset="0"/>
            </a:endParaRPr>
          </a:p>
          <a:p>
            <a:pPr marL="0" indent="0" algn="ctr">
              <a:buNone/>
            </a:pPr>
            <a:endParaRPr lang="en-GB" dirty="0" smtClean="0">
              <a:latin typeface="Bell MT" panose="02020503060305020303" pitchFamily="18" charset="0"/>
            </a:endParaRPr>
          </a:p>
          <a:p>
            <a:pPr marL="0" indent="0" algn="ctr">
              <a:buNone/>
            </a:pPr>
            <a:r>
              <a:rPr lang="en-GB" dirty="0">
                <a:latin typeface="Bell MT" panose="02020503060305020303" pitchFamily="18" charset="0"/>
              </a:rPr>
              <a:t>28</a:t>
            </a:r>
            <a:r>
              <a:rPr lang="en-GB" baseline="30000" dirty="0">
                <a:latin typeface="Bell MT" panose="02020503060305020303" pitchFamily="18" charset="0"/>
              </a:rPr>
              <a:t>th</a:t>
            </a:r>
            <a:r>
              <a:rPr lang="en-GB" dirty="0">
                <a:latin typeface="Bell MT" panose="02020503060305020303" pitchFamily="18" charset="0"/>
              </a:rPr>
              <a:t> April 2016</a:t>
            </a:r>
          </a:p>
          <a:p>
            <a:pPr marL="0" indent="0" algn="ctr">
              <a:buNone/>
            </a:pPr>
            <a:r>
              <a:rPr lang="en-GB" dirty="0" smtClean="0">
                <a:latin typeface="Bell MT" panose="02020503060305020303" pitchFamily="18" charset="0"/>
              </a:rPr>
              <a:t>Aweil Grand Hotel</a:t>
            </a:r>
          </a:p>
          <a:p>
            <a:pPr marL="0" indent="0" algn="ctr">
              <a:buNone/>
            </a:pPr>
            <a:endParaRPr lang="en-GB" dirty="0" smtClean="0">
              <a:latin typeface="Bell MT" panose="02020503060305020303" pitchFamily="18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Bell MT" panose="02020503060305020303" pitchFamily="18" charset="0"/>
              </a:rPr>
              <a:t>Presenter: Abraham Mading</a:t>
            </a:r>
          </a:p>
          <a:p>
            <a:pPr marL="0" indent="0" algn="ctr">
              <a:buNone/>
            </a:pPr>
            <a:r>
              <a:rPr lang="en-GB" dirty="0" smtClean="0">
                <a:latin typeface="Bell MT" panose="02020503060305020303" pitchFamily="18" charset="0"/>
              </a:rPr>
              <a:t>Extension officer</a:t>
            </a:r>
            <a:r>
              <a:rPr lang="en-GB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GB" dirty="0" smtClean="0">
                <a:solidFill>
                  <a:prstClr val="white"/>
                </a:solidFill>
              </a:rPr>
              <a:t>SUDAN SOUTH RURAL DEVELOPMENT PROGRAM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76062F-835D-3F49-86AA-A9EAAD75B31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5562600"/>
            <a:ext cx="792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AA32"/>
              </a:buClr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08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Achievement cont....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029199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GB" b="1" dirty="0">
                <a:latin typeface="Bell MT" panose="02020503060305020303" pitchFamily="18" charset="0"/>
              </a:rPr>
              <a:t>Income generated </a:t>
            </a:r>
            <a:endParaRPr lang="en-US" dirty="0">
              <a:latin typeface="Bell MT" panose="02020503060305020303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GB" dirty="0">
                <a:latin typeface="Bell MT" panose="02020503060305020303" pitchFamily="18" charset="0"/>
              </a:rPr>
              <a:t>a</a:t>
            </a:r>
            <a:r>
              <a:rPr lang="en-GB" dirty="0" smtClean="0">
                <a:latin typeface="Bell MT" panose="02020503060305020303" pitchFamily="18" charset="0"/>
              </a:rPr>
              <a:t>) Cash </a:t>
            </a:r>
            <a:r>
              <a:rPr lang="en-GB" dirty="0">
                <a:latin typeface="Bell MT" panose="02020503060305020303" pitchFamily="18" charset="0"/>
              </a:rPr>
              <a:t>in hand </a:t>
            </a:r>
            <a:r>
              <a:rPr lang="en-GB" dirty="0" smtClean="0">
                <a:latin typeface="Bell MT" panose="02020503060305020303" pitchFamily="18" charset="0"/>
              </a:rPr>
              <a:t>(19,000+25,200+79,100)=  </a:t>
            </a:r>
            <a:r>
              <a:rPr lang="en-GB" dirty="0">
                <a:latin typeface="Bell MT" panose="02020503060305020303" pitchFamily="18" charset="0"/>
              </a:rPr>
              <a:t>SSP </a:t>
            </a:r>
            <a:r>
              <a:rPr lang="en-GB" dirty="0" smtClean="0">
                <a:latin typeface="Bell MT" panose="02020503060305020303" pitchFamily="18" charset="0"/>
              </a:rPr>
              <a:t>123,300</a:t>
            </a:r>
            <a:endParaRPr lang="en-US" dirty="0">
              <a:latin typeface="Bell MT" panose="02020503060305020303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GB" dirty="0">
                <a:latin typeface="Bell MT" panose="02020503060305020303" pitchFamily="18" charset="0"/>
              </a:rPr>
              <a:t>b</a:t>
            </a:r>
            <a:r>
              <a:rPr lang="en-GB" dirty="0" smtClean="0">
                <a:latin typeface="Bell MT" panose="02020503060305020303" pitchFamily="18" charset="0"/>
              </a:rPr>
              <a:t>) Inventory </a:t>
            </a:r>
            <a:r>
              <a:rPr lang="en-GB" b="1" dirty="0" smtClean="0">
                <a:latin typeface="Bell MT" panose="02020503060305020303" pitchFamily="18" charset="0"/>
              </a:rPr>
              <a:t>worthy = 340,000 SSP</a:t>
            </a:r>
            <a:endParaRPr lang="en-US" dirty="0">
              <a:latin typeface="Bell MT" panose="02020503060305020303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GB" dirty="0" smtClean="0">
                <a:latin typeface="Bell MT" panose="02020503060305020303" pitchFamily="18" charset="0"/>
              </a:rPr>
              <a:t>138 ploughs valued </a:t>
            </a:r>
            <a:r>
              <a:rPr lang="en-GB" dirty="0">
                <a:latin typeface="Bell MT" panose="02020503060305020303" pitchFamily="18" charset="0"/>
              </a:rPr>
              <a:t>at market </a:t>
            </a:r>
            <a:r>
              <a:rPr lang="en-GB" dirty="0" smtClean="0">
                <a:latin typeface="Bell MT" panose="02020503060305020303" pitchFamily="18" charset="0"/>
              </a:rPr>
              <a:t>price = SSP 333,104 </a:t>
            </a:r>
            <a:endParaRPr lang="en-US" dirty="0">
              <a:latin typeface="Bell MT" panose="02020503060305020303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GB" dirty="0" smtClean="0">
                <a:latin typeface="Bell MT" panose="02020503060305020303" pitchFamily="18" charset="0"/>
              </a:rPr>
              <a:t>138 </a:t>
            </a:r>
            <a:r>
              <a:rPr lang="en-GB" dirty="0">
                <a:latin typeface="Bell MT" panose="02020503060305020303" pitchFamily="18" charset="0"/>
              </a:rPr>
              <a:t>chisels valued at market </a:t>
            </a:r>
            <a:r>
              <a:rPr lang="en-GB" dirty="0" smtClean="0">
                <a:latin typeface="Bell MT" panose="02020503060305020303" pitchFamily="18" charset="0"/>
              </a:rPr>
              <a:t>price =</a:t>
            </a:r>
            <a:r>
              <a:rPr lang="en-GB" dirty="0">
                <a:latin typeface="Bell MT" panose="02020503060305020303" pitchFamily="18" charset="0"/>
              </a:rPr>
              <a:t> </a:t>
            </a:r>
            <a:r>
              <a:rPr lang="en-GB" dirty="0" smtClean="0">
                <a:latin typeface="Bell MT" panose="02020503060305020303" pitchFamily="18" charset="0"/>
              </a:rPr>
              <a:t>SSP 2,760</a:t>
            </a:r>
            <a:endParaRPr lang="en-US" dirty="0">
              <a:latin typeface="Bell MT" panose="02020503060305020303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GB" dirty="0" smtClean="0">
                <a:latin typeface="Bell MT" panose="02020503060305020303" pitchFamily="18" charset="0"/>
              </a:rPr>
              <a:t>138 </a:t>
            </a:r>
            <a:r>
              <a:rPr lang="en-GB" dirty="0">
                <a:latin typeface="Bell MT" panose="02020503060305020303" pitchFamily="18" charset="0"/>
              </a:rPr>
              <a:t>axes valued at market </a:t>
            </a:r>
            <a:r>
              <a:rPr lang="en-GB" dirty="0" smtClean="0">
                <a:latin typeface="Bell MT" panose="02020503060305020303" pitchFamily="18" charset="0"/>
              </a:rPr>
              <a:t>price =  SSP 4,140 </a:t>
            </a:r>
            <a:endParaRPr lang="en-US" dirty="0">
              <a:latin typeface="Bell MT" panose="02020503060305020303" pitchFamily="18" charset="0"/>
            </a:endParaRPr>
          </a:p>
          <a:p>
            <a:pPr marL="0" lvl="0" indent="0">
              <a:buNone/>
            </a:pPr>
            <a:endParaRPr lang="en-GB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Bell MT" panose="02020503060305020303" pitchFamily="18" charset="0"/>
              </a:rPr>
              <a:t>Land certificate was issued to </a:t>
            </a:r>
            <a:r>
              <a:rPr lang="en-GB" dirty="0" err="1">
                <a:latin typeface="Bell MT" panose="02020503060305020303" pitchFamily="18" charset="0"/>
              </a:rPr>
              <a:t>Nhompath</a:t>
            </a:r>
            <a:r>
              <a:rPr lang="en-GB" dirty="0">
                <a:latin typeface="Bell MT" panose="02020503060305020303" pitchFamily="18" charset="0"/>
              </a:rPr>
              <a:t> Blacksmith Rumbek</a:t>
            </a:r>
            <a:endParaRPr lang="en-US" dirty="0">
              <a:latin typeface="Bell MT" panose="02020503060305020303" pitchFamily="18" charset="0"/>
            </a:endParaRP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76062F-835D-3F49-86AA-A9EAAD75B31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9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Achievements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5638800" cy="54864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Bell MT" panose="02020503060305020303" pitchFamily="18" charset="0"/>
              </a:rPr>
              <a:t>5 </a:t>
            </a:r>
            <a:r>
              <a:rPr lang="en-US" dirty="0">
                <a:latin typeface="Bell MT" panose="02020503060305020303" pitchFamily="18" charset="0"/>
              </a:rPr>
              <a:t>days training given to 7 vet pharmacies on development of business &amp; </a:t>
            </a:r>
            <a:r>
              <a:rPr lang="en-US" dirty="0" smtClean="0">
                <a:latin typeface="Bell MT" panose="02020503060305020303" pitchFamily="18" charset="0"/>
              </a:rPr>
              <a:t>management , record keeping</a:t>
            </a:r>
            <a:r>
              <a:rPr lang="en-US" dirty="0" smtClean="0">
                <a:latin typeface="Bell MT" panose="02020503060305020303" pitchFamily="18" charset="0"/>
              </a:rPr>
              <a:t>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Bell MT" panose="02020503060305020303" pitchFamily="18" charset="0"/>
              </a:rPr>
              <a:t>A loan 105,000 SSP disbursed to 7 vet pharmacies to help them purchasing </a:t>
            </a:r>
            <a:r>
              <a:rPr lang="en-US" dirty="0" smtClean="0">
                <a:latin typeface="Bell MT" panose="02020503060305020303" pitchFamily="18" charset="0"/>
              </a:rPr>
              <a:t>drugs</a:t>
            </a:r>
            <a:endParaRPr lang="en-US" dirty="0" smtClean="0">
              <a:latin typeface="Bell MT" panose="020205030603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Bell MT" panose="02020503060305020303" pitchFamily="18" charset="0"/>
              </a:rPr>
              <a:t>23  </a:t>
            </a:r>
            <a:r>
              <a:rPr lang="en-US" dirty="0">
                <a:latin typeface="Bell MT" panose="02020503060305020303" pitchFamily="18" charset="0"/>
              </a:rPr>
              <a:t>farmer associations organized in  payam levels-with memberships of 207(128 men/79 women</a:t>
            </a:r>
            <a:r>
              <a:rPr lang="en-US" dirty="0" smtClean="0">
                <a:latin typeface="Bell MT" panose="02020503060305020303" pitchFamily="18" charset="0"/>
              </a:rPr>
              <a:t>),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Bell MT" panose="02020503060305020303" pitchFamily="18" charset="0"/>
              </a:rPr>
              <a:t>25 </a:t>
            </a:r>
            <a:r>
              <a:rPr lang="en-US" dirty="0">
                <a:latin typeface="Bell MT" panose="02020503060305020303" pitchFamily="18" charset="0"/>
              </a:rPr>
              <a:t>FGs ( 508 individuals) have registered their willingness to be supported in VSLA </a:t>
            </a:r>
            <a:r>
              <a:rPr lang="en-US" dirty="0" smtClean="0">
                <a:latin typeface="Bell MT" panose="02020503060305020303" pitchFamily="18" charset="0"/>
              </a:rPr>
              <a:t>as they had heard benefits from their village mates, </a:t>
            </a:r>
            <a:endParaRPr lang="en-US" dirty="0">
              <a:latin typeface="Bell MT" panose="02020503060305020303" pitchFamily="18" charset="0"/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prstClr val="white"/>
                </a:solidFill>
              </a:rPr>
              <a:t>SORUDEV – GREATER LAKES STATE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96536EA-287B-5844-9D44-AE0F323D128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 descr="D:\2016-04-18 (2)\DSC0136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14600"/>
            <a:ext cx="2759108" cy="236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E:\DCIM\101MSDCF\DSC0034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43400"/>
            <a:ext cx="2716488" cy="22498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19800" y="152400"/>
            <a:ext cx="3124200" cy="6705600"/>
          </a:xfrm>
        </p:spPr>
      </p:sp>
      <p:pic>
        <p:nvPicPr>
          <p:cNvPr id="13" name="Picture 12" descr="E:\DCIM\101MSDCF\DSC0036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"/>
            <a:ext cx="2759108" cy="2501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935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 of VSLA ledger book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686800" cy="6019800"/>
          </a:xfrm>
        </p:spPr>
        <p:txBody>
          <a:bodyPr/>
          <a:lstStyle/>
          <a:p>
            <a:r>
              <a:rPr lang="en-US" dirty="0">
                <a:latin typeface="Bell MT" panose="02020503060305020303" pitchFamily="18" charset="0"/>
              </a:rPr>
              <a:t>Total number of farmers currently participating in VSLA is </a:t>
            </a:r>
            <a:r>
              <a:rPr lang="en-US" b="1" dirty="0">
                <a:latin typeface="Bell MT" panose="02020503060305020303" pitchFamily="18" charset="0"/>
              </a:rPr>
              <a:t>1,931</a:t>
            </a:r>
            <a:r>
              <a:rPr lang="en-US" dirty="0">
                <a:latin typeface="Bell MT" panose="02020503060305020303" pitchFamily="18" charset="0"/>
              </a:rPr>
              <a:t>( 722 men/1,209 women),</a:t>
            </a:r>
          </a:p>
          <a:p>
            <a:r>
              <a:rPr lang="en-US" dirty="0">
                <a:latin typeface="Bell MT" panose="02020503060305020303" pitchFamily="18" charset="0"/>
              </a:rPr>
              <a:t>Accumulative saving is  </a:t>
            </a:r>
            <a:r>
              <a:rPr lang="en-US" b="1" dirty="0">
                <a:latin typeface="Bell MT" panose="02020503060305020303" pitchFamily="18" charset="0"/>
              </a:rPr>
              <a:t>658,677 </a:t>
            </a:r>
            <a:r>
              <a:rPr lang="en-US" dirty="0">
                <a:latin typeface="Bell MT" panose="02020503060305020303" pitchFamily="18" charset="0"/>
              </a:rPr>
              <a:t>SSP</a:t>
            </a:r>
            <a:r>
              <a:rPr lang="en-US" b="1" dirty="0">
                <a:latin typeface="Bell MT" panose="02020503060305020303" pitchFamily="18" charset="0"/>
              </a:rPr>
              <a:t> </a:t>
            </a:r>
            <a:r>
              <a:rPr lang="en-US" dirty="0">
                <a:latin typeface="Bell MT" panose="02020503060305020303" pitchFamily="18" charset="0"/>
              </a:rPr>
              <a:t>while saving this quarter is </a:t>
            </a:r>
            <a:r>
              <a:rPr lang="en-US" b="1" dirty="0">
                <a:latin typeface="Bell MT" panose="02020503060305020303" pitchFamily="18" charset="0"/>
              </a:rPr>
              <a:t>181,315 </a:t>
            </a:r>
            <a:r>
              <a:rPr lang="en-US" dirty="0">
                <a:latin typeface="Bell MT" panose="02020503060305020303" pitchFamily="18" charset="0"/>
              </a:rPr>
              <a:t>SSP,</a:t>
            </a:r>
          </a:p>
          <a:p>
            <a:r>
              <a:rPr lang="en-US" dirty="0">
                <a:latin typeface="Bell MT" panose="02020503060305020303" pitchFamily="18" charset="0"/>
              </a:rPr>
              <a:t>Accumulative loan given out is</a:t>
            </a:r>
            <a:r>
              <a:rPr lang="en-US" b="1" dirty="0">
                <a:latin typeface="Bell MT" panose="02020503060305020303" pitchFamily="18" charset="0"/>
              </a:rPr>
              <a:t> 411,645</a:t>
            </a:r>
            <a:r>
              <a:rPr lang="en-US" dirty="0">
                <a:latin typeface="Bell MT" panose="02020503060305020303" pitchFamily="18" charset="0"/>
              </a:rPr>
              <a:t> </a:t>
            </a:r>
            <a:r>
              <a:rPr lang="en-US" dirty="0" err="1">
                <a:latin typeface="Bell MT" panose="02020503060305020303" pitchFamily="18" charset="0"/>
              </a:rPr>
              <a:t>ssp</a:t>
            </a:r>
            <a:r>
              <a:rPr lang="en-US" dirty="0">
                <a:latin typeface="Bell MT" panose="02020503060305020303" pitchFamily="18" charset="0"/>
              </a:rPr>
              <a:t>, while the loan given out this quarter is </a:t>
            </a:r>
            <a:r>
              <a:rPr lang="en-US" b="1" dirty="0">
                <a:latin typeface="Bell MT" panose="02020503060305020303" pitchFamily="18" charset="0"/>
              </a:rPr>
              <a:t>190,085</a:t>
            </a:r>
            <a:r>
              <a:rPr lang="en-US" dirty="0">
                <a:latin typeface="Bell MT" panose="02020503060305020303" pitchFamily="18" charset="0"/>
              </a:rPr>
              <a:t> </a:t>
            </a:r>
            <a:r>
              <a:rPr lang="en-US" dirty="0" err="1">
                <a:latin typeface="Bell MT" panose="02020503060305020303" pitchFamily="18" charset="0"/>
              </a:rPr>
              <a:t>ssp</a:t>
            </a:r>
            <a:r>
              <a:rPr lang="en-US" dirty="0" smtClean="0">
                <a:latin typeface="Bell MT" panose="02020503060305020303" pitchFamily="18" charset="0"/>
              </a:rPr>
              <a:t>,</a:t>
            </a:r>
            <a:endParaRPr lang="en-US" dirty="0">
              <a:latin typeface="Bell MT" panose="02020503060305020303" pitchFamily="18" charset="0"/>
            </a:endParaRPr>
          </a:p>
          <a:p>
            <a:r>
              <a:rPr lang="en-US" dirty="0">
                <a:latin typeface="Bell MT" panose="02020503060305020303" pitchFamily="18" charset="0"/>
              </a:rPr>
              <a:t>Accumulative interest obtained from loan </a:t>
            </a:r>
            <a:r>
              <a:rPr lang="en-US" b="1" dirty="0">
                <a:latin typeface="Bell MT" panose="02020503060305020303" pitchFamily="18" charset="0"/>
              </a:rPr>
              <a:t>12, 0368</a:t>
            </a:r>
            <a:r>
              <a:rPr lang="en-US" dirty="0">
                <a:latin typeface="Bell MT" panose="02020503060305020303" pitchFamily="18" charset="0"/>
              </a:rPr>
              <a:t> </a:t>
            </a:r>
            <a:r>
              <a:rPr lang="en-US" dirty="0" err="1">
                <a:latin typeface="Bell MT" panose="02020503060305020303" pitchFamily="18" charset="0"/>
              </a:rPr>
              <a:t>ssp</a:t>
            </a:r>
            <a:r>
              <a:rPr lang="en-US" dirty="0">
                <a:latin typeface="Bell MT" panose="02020503060305020303" pitchFamily="18" charset="0"/>
              </a:rPr>
              <a:t> while loan paid back in this quarter </a:t>
            </a:r>
            <a:r>
              <a:rPr lang="en-US" b="1" dirty="0">
                <a:latin typeface="Bell MT" panose="02020503060305020303" pitchFamily="18" charset="0"/>
              </a:rPr>
              <a:t>161,595</a:t>
            </a:r>
            <a:r>
              <a:rPr lang="en-US" dirty="0">
                <a:latin typeface="Bell MT" panose="02020503060305020303" pitchFamily="18" charset="0"/>
              </a:rPr>
              <a:t> SSP  with interest of  </a:t>
            </a:r>
            <a:r>
              <a:rPr lang="en-US" b="1" dirty="0">
                <a:latin typeface="Bell MT" panose="02020503060305020303" pitchFamily="18" charset="0"/>
              </a:rPr>
              <a:t>33,242</a:t>
            </a:r>
            <a:r>
              <a:rPr lang="en-US" dirty="0">
                <a:latin typeface="Bell MT" panose="02020503060305020303" pitchFamily="18" charset="0"/>
              </a:rPr>
              <a:t> SSP,</a:t>
            </a:r>
          </a:p>
          <a:p>
            <a:r>
              <a:rPr lang="en-US" dirty="0">
                <a:latin typeface="Bell MT" panose="02020503060305020303" pitchFamily="18" charset="0"/>
              </a:rPr>
              <a:t>Accumulative social and emergences fund </a:t>
            </a:r>
            <a:r>
              <a:rPr lang="en-US" b="1" dirty="0">
                <a:latin typeface="Bell MT" panose="02020503060305020303" pitchFamily="18" charset="0"/>
              </a:rPr>
              <a:t>26,060 </a:t>
            </a:r>
            <a:r>
              <a:rPr lang="en-US" dirty="0">
                <a:latin typeface="Bell MT" panose="02020503060305020303" pitchFamily="18" charset="0"/>
              </a:rPr>
              <a:t>while   social &amp; emergency fund this quarter </a:t>
            </a:r>
            <a:r>
              <a:rPr lang="en-US" b="1" dirty="0">
                <a:latin typeface="Bell MT" panose="02020503060305020303" pitchFamily="18" charset="0"/>
              </a:rPr>
              <a:t>8,530</a:t>
            </a:r>
            <a:r>
              <a:rPr lang="en-US" dirty="0">
                <a:latin typeface="Bell MT" panose="02020503060305020303" pitchFamily="18" charset="0"/>
              </a:rPr>
              <a:t> </a:t>
            </a:r>
            <a:r>
              <a:rPr lang="en-US" dirty="0"/>
              <a:t>cash. 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prstClr val="white"/>
                </a:solidFill>
              </a:rPr>
              <a:t>SORUDEV –GREATER LAKES STATE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76062F-835D-3F49-86AA-A9EAAD75B31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29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4</a:t>
            </a:r>
            <a:r>
              <a:rPr lang="en-US" dirty="0" smtClean="0"/>
              <a:t>.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533400"/>
            <a:ext cx="5791200" cy="54864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Bell MT" panose="02020503060305020303" pitchFamily="18" charset="0"/>
              </a:rPr>
              <a:t>Inadequate </a:t>
            </a:r>
            <a:r>
              <a:rPr lang="en-US" sz="2800" b="1" dirty="0" smtClean="0">
                <a:latin typeface="Bell MT" panose="02020503060305020303" pitchFamily="18" charset="0"/>
              </a:rPr>
              <a:t>knowledge</a:t>
            </a:r>
            <a:r>
              <a:rPr lang="en-US" sz="2800" dirty="0" smtClean="0">
                <a:latin typeface="Bell MT" panose="02020503060305020303" pitchFamily="18" charset="0"/>
              </a:rPr>
              <a:t> &amp; </a:t>
            </a:r>
            <a:r>
              <a:rPr lang="en-US" sz="2800" b="1" dirty="0" smtClean="0">
                <a:latin typeface="Bell MT" panose="02020503060305020303" pitchFamily="18" charset="0"/>
              </a:rPr>
              <a:t>skills</a:t>
            </a:r>
            <a:r>
              <a:rPr lang="en-US" sz="2800" dirty="0" smtClean="0">
                <a:latin typeface="Bell MT" panose="02020503060305020303" pitchFamily="18" charset="0"/>
              </a:rPr>
              <a:t> in vegetable growing,</a:t>
            </a:r>
          </a:p>
          <a:p>
            <a:endParaRPr lang="en-US" sz="2800" dirty="0" smtClean="0">
              <a:latin typeface="Bell MT" panose="020205030603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b="1" dirty="0" smtClean="0">
                <a:latin typeface="Bell MT" panose="02020503060305020303" pitchFamily="18" charset="0"/>
              </a:rPr>
              <a:t>Lack </a:t>
            </a:r>
            <a:r>
              <a:rPr lang="en-US" sz="2800" b="1" dirty="0">
                <a:latin typeface="Bell MT" panose="02020503060305020303" pitchFamily="18" charset="0"/>
              </a:rPr>
              <a:t>of enough water </a:t>
            </a:r>
            <a:r>
              <a:rPr lang="en-US" sz="2800" dirty="0">
                <a:latin typeface="Bell MT" panose="02020503060305020303" pitchFamily="18" charset="0"/>
              </a:rPr>
              <a:t>for </a:t>
            </a:r>
            <a:r>
              <a:rPr lang="en-US" sz="2800" dirty="0" smtClean="0">
                <a:latin typeface="Bell MT" panose="02020503060305020303" pitchFamily="18" charset="0"/>
              </a:rPr>
              <a:t>irrigation causes into serious competition among users,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800" dirty="0" smtClean="0">
              <a:latin typeface="Bell MT" panose="020205030603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b="1" dirty="0" smtClean="0">
                <a:latin typeface="Bell MT" panose="02020503060305020303" pitchFamily="18" charset="0"/>
              </a:rPr>
              <a:t>Absence </a:t>
            </a:r>
            <a:r>
              <a:rPr lang="en-US" sz="2800" b="1" dirty="0">
                <a:latin typeface="Bell MT" panose="02020503060305020303" pitchFamily="18" charset="0"/>
              </a:rPr>
              <a:t>of highly </a:t>
            </a:r>
            <a:r>
              <a:rPr lang="en-US" sz="2800" b="1" dirty="0" smtClean="0">
                <a:latin typeface="Bell MT" panose="02020503060305020303" pitchFamily="18" charset="0"/>
              </a:rPr>
              <a:t>valued</a:t>
            </a:r>
            <a:r>
              <a:rPr lang="en-US" sz="2800" dirty="0" smtClean="0">
                <a:latin typeface="Bell MT" panose="02020503060305020303" pitchFamily="18" charset="0"/>
              </a:rPr>
              <a:t> </a:t>
            </a:r>
            <a:r>
              <a:rPr lang="en-US" sz="2800" dirty="0">
                <a:latin typeface="Bell MT" panose="02020503060305020303" pitchFamily="18" charset="0"/>
              </a:rPr>
              <a:t>vegetable seeds in local </a:t>
            </a:r>
            <a:r>
              <a:rPr lang="en-US" sz="2800" dirty="0" smtClean="0">
                <a:latin typeface="Bell MT" panose="02020503060305020303" pitchFamily="18" charset="0"/>
              </a:rPr>
              <a:t>markets,</a:t>
            </a:r>
          </a:p>
          <a:p>
            <a:endParaRPr lang="en-US" sz="2800" dirty="0" smtClean="0">
              <a:latin typeface="Bell MT" panose="020205030603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Bell MT" panose="02020503060305020303" pitchFamily="18" charset="0"/>
              </a:rPr>
              <a:t>Lack </a:t>
            </a:r>
            <a:r>
              <a:rPr lang="en-US" sz="2800" dirty="0">
                <a:latin typeface="Bell MT" panose="02020503060305020303" pitchFamily="18" charset="0"/>
              </a:rPr>
              <a:t>of  basic </a:t>
            </a:r>
            <a:r>
              <a:rPr lang="en-US" sz="2800" b="1" dirty="0">
                <a:latin typeface="Bell MT" panose="02020503060305020303" pitchFamily="18" charset="0"/>
              </a:rPr>
              <a:t>farm tools </a:t>
            </a:r>
            <a:r>
              <a:rPr lang="en-US" sz="2800" dirty="0">
                <a:latin typeface="Bell MT" panose="02020503060305020303" pitchFamily="18" charset="0"/>
              </a:rPr>
              <a:t>&amp; </a:t>
            </a:r>
            <a:r>
              <a:rPr lang="en-US" sz="2800" b="1" dirty="0" smtClean="0">
                <a:latin typeface="Bell MT" panose="02020503060305020303" pitchFamily="18" charset="0"/>
              </a:rPr>
              <a:t>equipment</a:t>
            </a:r>
            <a:r>
              <a:rPr lang="en-US" sz="2800" dirty="0" smtClean="0">
                <a:latin typeface="Bell MT" panose="02020503060305020303" pitchFamily="18" charset="0"/>
              </a:rPr>
              <a:t> in the market,</a:t>
            </a:r>
          </a:p>
          <a:p>
            <a:endParaRPr lang="en-US" sz="2800" dirty="0" smtClean="0">
              <a:latin typeface="Bell MT" panose="020205030603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b="1" dirty="0" smtClean="0">
                <a:latin typeface="Bell MT" panose="02020503060305020303" pitchFamily="18" charset="0"/>
              </a:rPr>
              <a:t>Pests</a:t>
            </a:r>
            <a:r>
              <a:rPr lang="en-US" sz="2800" dirty="0" smtClean="0">
                <a:latin typeface="Bell MT" panose="02020503060305020303" pitchFamily="18" charset="0"/>
              </a:rPr>
              <a:t>  and diseases  vegetable  </a:t>
            </a:r>
            <a:endParaRPr lang="en-US" sz="2800" dirty="0">
              <a:latin typeface="Bell MT" panose="02020503060305020303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prstClr val="white"/>
                </a:solidFill>
              </a:rPr>
              <a:t>SORUDEV – GREATER LAKES STATE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96536EA-287B-5844-9D44-AE0F323D128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Placeholder 6" descr="E:\DCIM\101MSDCF\DSC00049.JPG"/>
          <p:cNvPicPr>
            <a:picLocks noGrp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2" r="25852"/>
          <a:stretch>
            <a:fillRect/>
          </a:stretch>
        </p:blipFill>
        <p:spPr bwMode="auto">
          <a:xfrm>
            <a:off x="5943601" y="4043362"/>
            <a:ext cx="3124200" cy="2052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user1\Desktop\SORUDEV field photos\vegetables\IMG_08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81200"/>
            <a:ext cx="3124200" cy="2062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user1\Desktop\SORUDEV field photos\vegetables\IMG_08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"/>
            <a:ext cx="31242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67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Challenges cont....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458200" cy="6096000"/>
          </a:xfrm>
        </p:spPr>
        <p:txBody>
          <a:bodyPr/>
          <a:lstStyle/>
          <a:p>
            <a:pPr lvl="0"/>
            <a:r>
              <a:rPr lang="en-US" b="1" dirty="0" smtClean="0">
                <a:latin typeface="Bell MT" panose="02020503060305020303" pitchFamily="18" charset="0"/>
              </a:rPr>
              <a:t>Insecurity</a:t>
            </a:r>
            <a:r>
              <a:rPr lang="en-US" dirty="0" smtClean="0">
                <a:latin typeface="Bell MT" panose="02020503060305020303" pitchFamily="18" charset="0"/>
              </a:rPr>
              <a:t>: constraint farmers to attend saving meeting regularly and fear of safety of the money. </a:t>
            </a:r>
            <a:endParaRPr lang="en-US" dirty="0">
              <a:latin typeface="Bell MT" panose="02020503060305020303" pitchFamily="18" charset="0"/>
            </a:endParaRPr>
          </a:p>
          <a:p>
            <a:pPr lvl="0"/>
            <a:r>
              <a:rPr lang="en-US" dirty="0" smtClean="0">
                <a:latin typeface="Bell MT" panose="02020503060305020303" pitchFamily="18" charset="0"/>
              </a:rPr>
              <a:t>Lack of </a:t>
            </a:r>
            <a:r>
              <a:rPr lang="en-US" b="1" dirty="0" smtClean="0">
                <a:latin typeface="Bell MT" panose="02020503060305020303" pitchFamily="18" charset="0"/>
              </a:rPr>
              <a:t>raw materials</a:t>
            </a:r>
            <a:r>
              <a:rPr lang="en-US" dirty="0" smtClean="0">
                <a:latin typeface="Bell MT" panose="02020503060305020303" pitchFamily="18" charset="0"/>
              </a:rPr>
              <a:t>: delays fabrication of saving boxes, ploughs and plough parts.</a:t>
            </a:r>
            <a:endParaRPr lang="en-US" dirty="0">
              <a:latin typeface="Bell MT" panose="02020503060305020303" pitchFamily="18" charset="0"/>
            </a:endParaRPr>
          </a:p>
          <a:p>
            <a:pPr lvl="0"/>
            <a:r>
              <a:rPr lang="en-US" b="1" dirty="0" smtClean="0">
                <a:latin typeface="Bell MT" panose="02020503060305020303" pitchFamily="18" charset="0"/>
              </a:rPr>
              <a:t>High rate of illiteracy: </a:t>
            </a:r>
            <a:r>
              <a:rPr lang="en-US" dirty="0" smtClean="0">
                <a:latin typeface="Bell MT" panose="02020503060305020303" pitchFamily="18" charset="0"/>
              </a:rPr>
              <a:t>almost 95% of people participating in VSLA don't read &amp; write – this increase work load for extension agents attending meeting/saving,</a:t>
            </a:r>
            <a:endParaRPr lang="en-US" dirty="0">
              <a:latin typeface="Bell MT" panose="02020503060305020303" pitchFamily="18" charset="0"/>
            </a:endParaRPr>
          </a:p>
          <a:p>
            <a:pPr lvl="0"/>
            <a:r>
              <a:rPr lang="en-US" b="1" dirty="0">
                <a:latin typeface="Bell MT" panose="02020503060305020303" pitchFamily="18" charset="0"/>
              </a:rPr>
              <a:t>Inadequate loan:</a:t>
            </a:r>
            <a:r>
              <a:rPr lang="en-US" dirty="0">
                <a:latin typeface="Bell MT" panose="02020503060305020303" pitchFamily="18" charset="0"/>
              </a:rPr>
              <a:t> </a:t>
            </a:r>
            <a:r>
              <a:rPr lang="en-US" dirty="0" smtClean="0">
                <a:latin typeface="Bell MT" panose="02020503060305020303" pitchFamily="18" charset="0"/>
              </a:rPr>
              <a:t>the </a:t>
            </a:r>
            <a:r>
              <a:rPr lang="en-US" dirty="0">
                <a:latin typeface="Bell MT" panose="02020503060305020303" pitchFamily="18" charset="0"/>
              </a:rPr>
              <a:t>loan given to the vet groups </a:t>
            </a:r>
            <a:r>
              <a:rPr lang="en-US" dirty="0" smtClean="0">
                <a:latin typeface="Bell MT" panose="02020503060305020303" pitchFamily="18" charset="0"/>
              </a:rPr>
              <a:t>was </a:t>
            </a:r>
            <a:r>
              <a:rPr lang="en-US" dirty="0">
                <a:latin typeface="Bell MT" panose="02020503060305020303" pitchFamily="18" charset="0"/>
              </a:rPr>
              <a:t>enough </a:t>
            </a:r>
            <a:r>
              <a:rPr lang="en-US" dirty="0" smtClean="0">
                <a:latin typeface="Bell MT" panose="02020503060305020303" pitchFamily="18" charset="0"/>
              </a:rPr>
              <a:t>following </a:t>
            </a:r>
            <a:r>
              <a:rPr lang="en-US" dirty="0">
                <a:latin typeface="Bell MT" panose="02020503060305020303" pitchFamily="18" charset="0"/>
              </a:rPr>
              <a:t>inflation of the country, </a:t>
            </a:r>
            <a:endParaRPr lang="en-US" dirty="0" smtClean="0">
              <a:latin typeface="Bell MT" panose="02020503060305020303" pitchFamily="18" charset="0"/>
            </a:endParaRPr>
          </a:p>
          <a:p>
            <a:pPr lvl="0"/>
            <a:r>
              <a:rPr lang="en-US" b="1" dirty="0" smtClean="0">
                <a:latin typeface="Bell MT" panose="02020503060305020303" pitchFamily="18" charset="0"/>
              </a:rPr>
              <a:t>dollars rate</a:t>
            </a:r>
            <a:r>
              <a:rPr lang="en-US" dirty="0" smtClean="0">
                <a:latin typeface="Bell MT" panose="02020503060305020303" pitchFamily="18" charset="0"/>
              </a:rPr>
              <a:t>: this is affecting the sources the raw materials mean for ploughs. </a:t>
            </a:r>
            <a:endParaRPr lang="en-US" dirty="0">
              <a:latin typeface="Bell MT" panose="02020503060305020303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prstClr val="white"/>
                </a:solidFill>
              </a:rPr>
              <a:t>SORUDEV –  GREATER LAKES STATE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76062F-835D-3F49-86AA-A9EAAD75B31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74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mtClean="0"/>
              <a:t>          Key </a:t>
            </a:r>
            <a:r>
              <a:rPr lang="en-US" dirty="0" smtClean="0"/>
              <a:t>lessons learned.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7696200" cy="5257799"/>
          </a:xfrm>
        </p:spPr>
        <p:txBody>
          <a:bodyPr/>
          <a:lstStyle/>
          <a:p>
            <a:r>
              <a:rPr lang="en-US" dirty="0" smtClean="0">
                <a:latin typeface="Bell MT" panose="02020503060305020303" pitchFamily="18" charset="0"/>
              </a:rPr>
              <a:t>Production of vegetable was  </a:t>
            </a:r>
            <a:r>
              <a:rPr lang="en-US" dirty="0" smtClean="0">
                <a:latin typeface="Bell MT" panose="02020503060305020303" pitchFamily="18" charset="0"/>
              </a:rPr>
              <a:t>not a </a:t>
            </a:r>
            <a:r>
              <a:rPr lang="en-US" dirty="0" smtClean="0">
                <a:latin typeface="Bell MT" panose="02020503060305020303" pitchFamily="18" charset="0"/>
              </a:rPr>
              <a:t>focus of SORUDEV, but this </a:t>
            </a:r>
            <a:r>
              <a:rPr lang="en-US" dirty="0" smtClean="0">
                <a:latin typeface="Bell MT" panose="02020503060305020303" pitchFamily="18" charset="0"/>
              </a:rPr>
              <a:t>activities </a:t>
            </a:r>
            <a:r>
              <a:rPr lang="en-US" dirty="0" smtClean="0">
                <a:latin typeface="Bell MT" panose="02020503060305020303" pitchFamily="18" charset="0"/>
              </a:rPr>
              <a:t>considered important by women and schools children </a:t>
            </a:r>
            <a:r>
              <a:rPr lang="en-US" dirty="0" smtClean="0">
                <a:latin typeface="Bell MT" panose="02020503060305020303" pitchFamily="18" charset="0"/>
              </a:rPr>
              <a:t>as it is </a:t>
            </a:r>
            <a:r>
              <a:rPr lang="en-US" dirty="0" smtClean="0">
                <a:latin typeface="Bell MT" panose="02020503060305020303" pitchFamily="18" charset="0"/>
              </a:rPr>
              <a:t>source of diet and  income generation during dry season,</a:t>
            </a:r>
          </a:p>
          <a:p>
            <a:r>
              <a:rPr lang="en-US" dirty="0" smtClean="0">
                <a:latin typeface="Bell MT" panose="02020503060305020303" pitchFamily="18" charset="0"/>
              </a:rPr>
              <a:t>VSLA is vigorously expanding and more spontaneously formed farmer group need support in term of training and provision of saving boxes.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prstClr val="white"/>
                </a:solidFill>
              </a:rPr>
              <a:t>SORUDEV-  GREATER LAKES STATE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76062F-835D-3F49-86AA-A9EAAD75B31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0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121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 </a:t>
            </a:r>
            <a:r>
              <a:rPr lang="en-US" sz="3100" dirty="0" smtClean="0"/>
              <a:t>Next quarter planned </a:t>
            </a:r>
            <a:r>
              <a:rPr lang="en-US" sz="3100" dirty="0" smtClean="0"/>
              <a:t>2</a:t>
            </a:r>
            <a:r>
              <a:rPr lang="en-US" sz="3100" baseline="30000" dirty="0" smtClean="0"/>
              <a:t>nd</a:t>
            </a:r>
            <a:r>
              <a:rPr lang="en-US" sz="3100" dirty="0" smtClean="0"/>
              <a:t> quarter 2016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91600" cy="6019800"/>
          </a:xfrm>
        </p:spPr>
        <p:txBody>
          <a:bodyPr/>
          <a:lstStyle/>
          <a:p>
            <a:r>
              <a:rPr lang="en-US" sz="2400" dirty="0" smtClean="0">
                <a:latin typeface="Bell MT" panose="02020503060305020303" pitchFamily="18" charset="0"/>
              </a:rPr>
              <a:t>Continue with the training of farmer and advisory services,</a:t>
            </a:r>
          </a:p>
          <a:p>
            <a:r>
              <a:rPr lang="en-US" sz="2400" dirty="0" smtClean="0">
                <a:latin typeface="Bell MT" panose="02020503060305020303" pitchFamily="18" charset="0"/>
              </a:rPr>
              <a:t>Training of the 4-5 government extension agents for 3 months basic agriculture in Yei,</a:t>
            </a:r>
          </a:p>
          <a:p>
            <a:r>
              <a:rPr lang="en-US" sz="2400" dirty="0" smtClean="0">
                <a:latin typeface="Bell MT" panose="02020503060305020303" pitchFamily="18" charset="0"/>
              </a:rPr>
              <a:t>Capacity development of government counterparts in report writing and M&amp;E,</a:t>
            </a:r>
          </a:p>
          <a:p>
            <a:r>
              <a:rPr lang="en-US" sz="2400" dirty="0" smtClean="0">
                <a:latin typeface="Bell MT" panose="02020503060305020303" pitchFamily="18" charset="0"/>
              </a:rPr>
              <a:t>Formation &amp; training of farmer associations ( counties level) and farmer union(state level),</a:t>
            </a:r>
            <a:endParaRPr lang="en-US" sz="2400" dirty="0">
              <a:latin typeface="Bell MT" panose="02020503060305020303" pitchFamily="18" charset="0"/>
            </a:endParaRPr>
          </a:p>
          <a:p>
            <a:pPr lvl="0"/>
            <a:r>
              <a:rPr lang="en-US" sz="2400" dirty="0" smtClean="0">
                <a:latin typeface="Bell MT" panose="02020503060305020303" pitchFamily="18" charset="0"/>
              </a:rPr>
              <a:t>Training and development  of business plan for </a:t>
            </a:r>
            <a:r>
              <a:rPr lang="en-US" sz="2400" dirty="0" err="1" smtClean="0">
                <a:latin typeface="Bell MT" panose="02020503060305020303" pitchFamily="18" charset="0"/>
              </a:rPr>
              <a:t>Matangai</a:t>
            </a:r>
            <a:r>
              <a:rPr lang="en-US" sz="2400" dirty="0" smtClean="0">
                <a:latin typeface="Bell MT" panose="02020503060305020303" pitchFamily="18" charset="0"/>
              </a:rPr>
              <a:t> and Mabui </a:t>
            </a:r>
            <a:r>
              <a:rPr lang="en-US" sz="2400" dirty="0" err="1" smtClean="0">
                <a:latin typeface="Bell MT" panose="02020503060305020303" pitchFamily="18" charset="0"/>
              </a:rPr>
              <a:t>centre</a:t>
            </a:r>
            <a:r>
              <a:rPr lang="en-US" sz="2400" dirty="0" smtClean="0">
                <a:latin typeface="Bell MT" panose="02020503060305020303" pitchFamily="18" charset="0"/>
              </a:rPr>
              <a:t>.</a:t>
            </a:r>
            <a:endParaRPr lang="en-US" sz="2400" dirty="0">
              <a:latin typeface="Bell MT" panose="02020503060305020303" pitchFamily="18" charset="0"/>
            </a:endParaRPr>
          </a:p>
          <a:p>
            <a:pPr lvl="0"/>
            <a:r>
              <a:rPr lang="en-US" sz="2400" dirty="0" smtClean="0">
                <a:latin typeface="Bell MT" panose="02020503060305020303" pitchFamily="18" charset="0"/>
              </a:rPr>
              <a:t>disbursement of to </a:t>
            </a:r>
            <a:r>
              <a:rPr lang="en-US" sz="2400" dirty="0">
                <a:latin typeface="Bell MT" panose="02020503060305020303" pitchFamily="18" charset="0"/>
              </a:rPr>
              <a:t>Rumbek North vet group.</a:t>
            </a:r>
          </a:p>
          <a:p>
            <a:pPr lvl="0"/>
            <a:r>
              <a:rPr lang="en-US" dirty="0" smtClean="0">
                <a:latin typeface="Bell MT" panose="02020503060305020303" pitchFamily="18" charset="0"/>
              </a:rPr>
              <a:t>Continue </a:t>
            </a:r>
            <a:r>
              <a:rPr lang="en-US" dirty="0">
                <a:latin typeface="Bell MT" panose="02020503060305020303" pitchFamily="18" charset="0"/>
              </a:rPr>
              <a:t>formation and integrations of </a:t>
            </a:r>
            <a:r>
              <a:rPr lang="en-US" dirty="0" smtClean="0">
                <a:latin typeface="Bell MT" panose="02020503060305020303" pitchFamily="18" charset="0"/>
              </a:rPr>
              <a:t>VSLA in  farming activities.</a:t>
            </a:r>
            <a:r>
              <a:rPr lang="en-US" dirty="0">
                <a:latin typeface="Bell MT" panose="02020503060305020303" pitchFamily="18" charset="0"/>
              </a:rPr>
              <a:t>  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prstClr val="white"/>
                </a:solidFill>
              </a:rPr>
              <a:t>SORUDEV – GREATER LAKES STATE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76062F-835D-3F49-86AA-A9EAAD75B31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8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Next quarter cont...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991600" cy="5867399"/>
          </a:xfrm>
        </p:spPr>
        <p:txBody>
          <a:bodyPr/>
          <a:lstStyle/>
          <a:p>
            <a:pPr lvl="0"/>
            <a:r>
              <a:rPr lang="en-GB" dirty="0">
                <a:latin typeface="Bell MT" panose="02020503060305020303" pitchFamily="18" charset="0"/>
              </a:rPr>
              <a:t>Trainings </a:t>
            </a:r>
            <a:r>
              <a:rPr lang="en-GB" dirty="0" smtClean="0">
                <a:latin typeface="Bell MT" panose="02020503060305020303" pitchFamily="18" charset="0"/>
              </a:rPr>
              <a:t>of:10 </a:t>
            </a:r>
            <a:r>
              <a:rPr lang="en-GB" dirty="0">
                <a:latin typeface="Bell MT" panose="02020503060305020303" pitchFamily="18" charset="0"/>
              </a:rPr>
              <a:t>local </a:t>
            </a:r>
            <a:r>
              <a:rPr lang="en-GB" dirty="0" smtClean="0">
                <a:latin typeface="Bell MT" panose="02020503060305020303" pitchFamily="18" charset="0"/>
              </a:rPr>
              <a:t>blacksmiths</a:t>
            </a:r>
            <a:r>
              <a:rPr lang="en-US" dirty="0">
                <a:latin typeface="Bell MT" panose="02020503060305020303" pitchFamily="18" charset="0"/>
              </a:rPr>
              <a:t>,</a:t>
            </a:r>
            <a:r>
              <a:rPr lang="en-GB" dirty="0" smtClean="0">
                <a:latin typeface="Bell MT" panose="02020503060305020303" pitchFamily="18" charset="0"/>
              </a:rPr>
              <a:t>45 COTs</a:t>
            </a:r>
            <a:r>
              <a:rPr lang="en-US" dirty="0" smtClean="0">
                <a:latin typeface="Bell MT" panose="02020503060305020303" pitchFamily="18" charset="0"/>
              </a:rPr>
              <a:t>, </a:t>
            </a:r>
            <a:r>
              <a:rPr lang="en-GB" dirty="0" smtClean="0">
                <a:latin typeface="Bell MT" panose="02020503060305020303" pitchFamily="18" charset="0"/>
              </a:rPr>
              <a:t>Farmers </a:t>
            </a:r>
            <a:r>
              <a:rPr lang="en-GB" dirty="0">
                <a:latin typeface="Bell MT" panose="02020503060305020303" pitchFamily="18" charset="0"/>
              </a:rPr>
              <a:t>and their oxen on ox plough technology </a:t>
            </a:r>
            <a:r>
              <a:rPr lang="en-GB" dirty="0" smtClean="0">
                <a:latin typeface="Bell MT" panose="02020503060305020303" pitchFamily="18" charset="0"/>
              </a:rPr>
              <a:t>,</a:t>
            </a:r>
            <a:endParaRPr lang="en-US" dirty="0">
              <a:latin typeface="Bell MT" panose="02020503060305020303" pitchFamily="18" charset="0"/>
            </a:endParaRPr>
          </a:p>
          <a:p>
            <a:pPr lvl="0"/>
            <a:r>
              <a:rPr lang="en-GB" dirty="0">
                <a:latin typeface="Bell MT" panose="02020503060305020303" pitchFamily="18" charset="0"/>
              </a:rPr>
              <a:t>Demonstration of ox drawn implements in the ATCs</a:t>
            </a:r>
            <a:endParaRPr lang="en-US" dirty="0">
              <a:latin typeface="Bell MT" panose="02020503060305020303" pitchFamily="18" charset="0"/>
            </a:endParaRPr>
          </a:p>
          <a:p>
            <a:pPr lvl="0"/>
            <a:r>
              <a:rPr lang="en-GB" dirty="0">
                <a:latin typeface="Bell MT" panose="02020503060305020303" pitchFamily="18" charset="0"/>
              </a:rPr>
              <a:t>Establishment of tree nursery, distribution and transplanting of </a:t>
            </a:r>
            <a:r>
              <a:rPr lang="en-GB" dirty="0" smtClean="0">
                <a:latin typeface="Bell MT" panose="02020503060305020303" pitchFamily="18" charset="0"/>
              </a:rPr>
              <a:t>seedlings</a:t>
            </a:r>
            <a:endParaRPr lang="en-US" dirty="0">
              <a:latin typeface="Bell MT" panose="02020503060305020303" pitchFamily="18" charset="0"/>
            </a:endParaRPr>
          </a:p>
          <a:p>
            <a:pPr lvl="0"/>
            <a:r>
              <a:rPr lang="en-GB" dirty="0">
                <a:latin typeface="Bell MT" panose="02020503060305020303" pitchFamily="18" charset="0"/>
              </a:rPr>
              <a:t>Production of parts, assembling of ploughs, sales of ploughs and parts </a:t>
            </a:r>
            <a:endParaRPr lang="en-US" dirty="0">
              <a:latin typeface="Bell MT" panose="02020503060305020303" pitchFamily="18" charset="0"/>
            </a:endParaRPr>
          </a:p>
          <a:p>
            <a:pPr lvl="0"/>
            <a:r>
              <a:rPr lang="en-GB" dirty="0">
                <a:latin typeface="Bell MT" panose="02020503060305020303" pitchFamily="18" charset="0"/>
              </a:rPr>
              <a:t>Construction structures in </a:t>
            </a:r>
            <a:r>
              <a:rPr lang="en-GB" dirty="0" smtClean="0">
                <a:latin typeface="Bell MT" panose="02020503060305020303" pitchFamily="18" charset="0"/>
              </a:rPr>
              <a:t>ATCs</a:t>
            </a:r>
            <a:r>
              <a:rPr lang="en-GB" i="1" dirty="0">
                <a:latin typeface="Bell MT" panose="02020503060305020303" pitchFamily="18" charset="0"/>
              </a:rPr>
              <a:t> </a:t>
            </a:r>
            <a:endParaRPr lang="en-US" dirty="0">
              <a:latin typeface="Bell MT" panose="02020503060305020303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prstClr val="white"/>
                </a:solidFill>
              </a:rPr>
              <a:t>SORUDEV-GREATER LAKES STATE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76062F-835D-3F49-86AA-A9EAAD75B31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99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19200"/>
          </a:xfrm>
        </p:spPr>
        <p:txBody>
          <a:bodyPr/>
          <a:lstStyle/>
          <a:p>
            <a:r>
              <a:rPr lang="en-US" dirty="0" smtClean="0"/>
              <a:t>              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THANK YOU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76062F-835D-3F49-86AA-A9EAAD75B31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 descr="E:\DCIM\101MSDCF\DSC000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382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187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 smtClean="0"/>
              <a:t>Presentation 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4648204"/>
          </a:xfrm>
        </p:spPr>
        <p:txBody>
          <a:bodyPr/>
          <a:lstStyle/>
          <a:p>
            <a:r>
              <a:rPr lang="en-US" dirty="0" smtClean="0">
                <a:latin typeface="Bell MT" panose="02020503060305020303" pitchFamily="18" charset="0"/>
              </a:rPr>
              <a:t>Background </a:t>
            </a:r>
            <a:endParaRPr lang="en-US" dirty="0">
              <a:latin typeface="Bell MT" panose="02020503060305020303" pitchFamily="18" charset="0"/>
            </a:endParaRPr>
          </a:p>
          <a:p>
            <a:r>
              <a:rPr lang="en-US" dirty="0" smtClean="0">
                <a:latin typeface="Bell MT" panose="02020503060305020303" pitchFamily="18" charset="0"/>
              </a:rPr>
              <a:t>Planned activities ,</a:t>
            </a:r>
          </a:p>
          <a:p>
            <a:r>
              <a:rPr lang="en-US" dirty="0" smtClean="0">
                <a:latin typeface="Bell MT" panose="02020503060305020303" pitchFamily="18" charset="0"/>
              </a:rPr>
              <a:t>Achievements </a:t>
            </a:r>
          </a:p>
          <a:p>
            <a:r>
              <a:rPr lang="en-US" dirty="0" smtClean="0">
                <a:latin typeface="Bell MT" panose="02020503060305020303" pitchFamily="18" charset="0"/>
              </a:rPr>
              <a:t>Challenges</a:t>
            </a:r>
          </a:p>
          <a:p>
            <a:r>
              <a:rPr lang="en-US" dirty="0" smtClean="0">
                <a:latin typeface="Bell MT" panose="02020503060305020303" pitchFamily="18" charset="0"/>
              </a:rPr>
              <a:t>Lessons learned</a:t>
            </a:r>
            <a:endParaRPr lang="en-US" dirty="0" smtClean="0">
              <a:latin typeface="Bell MT" panose="02020503060305020303" pitchFamily="18" charset="0"/>
            </a:endParaRPr>
          </a:p>
          <a:p>
            <a:r>
              <a:rPr lang="en-US" dirty="0" smtClean="0">
                <a:latin typeface="Bell MT" panose="02020503060305020303" pitchFamily="18" charset="0"/>
              </a:rPr>
              <a:t>Next quarter  planned </a:t>
            </a:r>
          </a:p>
          <a:p>
            <a:pPr marL="0" indent="0">
              <a:buNone/>
            </a:pPr>
            <a:endParaRPr lang="en-US" dirty="0" smtClean="0">
              <a:latin typeface="Bell MT" panose="02020503060305020303" pitchFamily="18" charset="0"/>
            </a:endParaRPr>
          </a:p>
          <a:p>
            <a:endParaRPr lang="en-US" dirty="0">
              <a:latin typeface="Bell MT" panose="02020503060305020303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prstClr val="white"/>
                </a:solidFill>
              </a:rPr>
              <a:t>SORUDEV –  GREATER LAKES STATE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76062F-835D-3F49-86AA-A9EAAD75B31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2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763000" cy="5867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Bell MT" panose="02020503060305020303" pitchFamily="18" charset="0"/>
              </a:rPr>
              <a:t>Overall objective</a:t>
            </a:r>
            <a:r>
              <a:rPr lang="en-US" dirty="0" smtClean="0">
                <a:latin typeface="Bell MT" panose="02020503060305020303" pitchFamily="18" charset="0"/>
              </a:rPr>
              <a:t>: contribute to   food security, reduce vulnerability and enhancing livelihood of rural households in 8 counties of lakes state,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Bell MT" panose="02020503060305020303" pitchFamily="18" charset="0"/>
              </a:rPr>
              <a:t>Specific objectives</a:t>
            </a:r>
            <a:r>
              <a:rPr lang="en-US" dirty="0" smtClean="0">
                <a:latin typeface="Bell MT" panose="02020503060305020303" pitchFamily="18" charset="0"/>
              </a:rPr>
              <a:t>: increased agricultural production &amp; incomes of smallholder farmer in lakes through strengthening extension services that effectively reach smallholder farmers.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Bell MT" panose="02020503060305020303" pitchFamily="18" charset="0"/>
              </a:rPr>
              <a:t>3 components</a:t>
            </a:r>
            <a:r>
              <a:rPr lang="en-US" dirty="0" smtClean="0">
                <a:latin typeface="Bell MT" panose="02020503060305020303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Bell MT" panose="02020503060305020303" pitchFamily="18" charset="0"/>
              </a:rPr>
              <a:t>1. </a:t>
            </a:r>
            <a:r>
              <a:rPr lang="en-US" b="1" dirty="0" smtClean="0">
                <a:latin typeface="Bell MT" panose="02020503060305020303" pitchFamily="18" charset="0"/>
              </a:rPr>
              <a:t>Extension </a:t>
            </a:r>
            <a:r>
              <a:rPr lang="en-US" b="1" dirty="0">
                <a:latin typeface="Bell MT" panose="02020503060305020303" pitchFamily="18" charset="0"/>
              </a:rPr>
              <a:t>component-  </a:t>
            </a:r>
            <a:r>
              <a:rPr lang="en-US" dirty="0">
                <a:latin typeface="Bell MT" panose="02020503060305020303" pitchFamily="18" charset="0"/>
              </a:rPr>
              <a:t>Increased adoption of good practices that increase production &amp; reduce production losses through strengthening Extension services </a:t>
            </a:r>
            <a:r>
              <a:rPr lang="en-US" dirty="0" smtClean="0">
                <a:latin typeface="Bell MT" panose="02020503060305020303" pitchFamily="18" charset="0"/>
              </a:rPr>
              <a:t>delivery system ,</a:t>
            </a:r>
            <a:endParaRPr lang="en-US" dirty="0">
              <a:latin typeface="Bell MT" panose="02020503060305020303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prstClr val="white"/>
                </a:solidFill>
              </a:rPr>
              <a:t>SORUDEV- GREATER LAKES STATE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76062F-835D-3F49-86AA-A9EAAD75B31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044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Background cont....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3962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Bell MT" panose="02020503060305020303" pitchFamily="18" charset="0"/>
              </a:rPr>
              <a:t>2. </a:t>
            </a:r>
            <a:r>
              <a:rPr lang="en-US" b="1" dirty="0" smtClean="0">
                <a:latin typeface="Bell MT" panose="02020503060305020303" pitchFamily="18" charset="0"/>
              </a:rPr>
              <a:t>Animal </a:t>
            </a:r>
            <a:r>
              <a:rPr lang="en-US" b="1" dirty="0">
                <a:latin typeface="Bell MT" panose="02020503060305020303" pitchFamily="18" charset="0"/>
              </a:rPr>
              <a:t>traction-  </a:t>
            </a:r>
            <a:r>
              <a:rPr lang="en-US" dirty="0">
                <a:latin typeface="Bell MT" panose="02020503060305020303" pitchFamily="18" charset="0"/>
              </a:rPr>
              <a:t>Increased adoption of Animal traction among smallholders </a:t>
            </a:r>
            <a:r>
              <a:rPr lang="en-US" dirty="0" smtClean="0">
                <a:latin typeface="Bell MT" panose="02020503060305020303" pitchFamily="18" charset="0"/>
              </a:rPr>
              <a:t>farmers,</a:t>
            </a:r>
            <a:endParaRPr lang="en-US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Bell MT" panose="02020503060305020303" pitchFamily="18" charset="0"/>
              </a:rPr>
              <a:t>3. </a:t>
            </a:r>
            <a:r>
              <a:rPr lang="en-US" b="1" dirty="0" smtClean="0">
                <a:latin typeface="Bell MT" panose="02020503060305020303" pitchFamily="18" charset="0"/>
              </a:rPr>
              <a:t>Market </a:t>
            </a:r>
            <a:r>
              <a:rPr lang="en-US" b="1" dirty="0">
                <a:latin typeface="Bell MT" panose="02020503060305020303" pitchFamily="18" charset="0"/>
              </a:rPr>
              <a:t>&amp; value chains- </a:t>
            </a:r>
            <a:r>
              <a:rPr lang="en-US" dirty="0">
                <a:latin typeface="Bell MT" panose="02020503060305020303" pitchFamily="18" charset="0"/>
              </a:rPr>
              <a:t>Improved market access &amp; linkages among value chain actors &amp; producer groups </a:t>
            </a:r>
          </a:p>
          <a:p>
            <a:pPr marL="0" indent="0">
              <a:buNone/>
            </a:pPr>
            <a:endParaRPr lang="en-US" dirty="0">
              <a:latin typeface="Bell MT" panose="02020503060305020303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prstClr val="white"/>
                </a:solidFill>
              </a:rPr>
              <a:t>SORUDEV –GREATER LAKES STATE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76062F-835D-3F49-86AA-A9EAAD75B31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373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dirty="0" smtClean="0">
                <a:latin typeface="Calibri" pitchFamily="34" charset="0"/>
              </a:rPr>
              <a:t> </a:t>
            </a:r>
            <a:br>
              <a:rPr lang="en-US" sz="4000" dirty="0" smtClean="0">
                <a:latin typeface="Calibri" pitchFamily="34" charset="0"/>
              </a:rPr>
            </a:br>
            <a:endParaRPr lang="en-US" sz="4000" dirty="0" smtClean="0">
              <a:latin typeface="Calibri" pitchFamily="34" charset="0"/>
            </a:endParaRPr>
          </a:p>
        </p:txBody>
      </p:sp>
      <p:sp>
        <p:nvSpPr>
          <p:cNvPr id="3075" name="Rectangle 8"/>
          <p:cNvSpPr>
            <a:spLocks noGrp="1"/>
          </p:cNvSpPr>
          <p:nvPr>
            <p:ph type="body" idx="4294967295"/>
          </p:nvPr>
        </p:nvSpPr>
        <p:spPr>
          <a:xfrm>
            <a:off x="152400" y="914400"/>
            <a:ext cx="8991600" cy="61722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Calibri" pitchFamily="34" charset="0"/>
              </a:rPr>
              <a:t>2. </a:t>
            </a:r>
            <a:r>
              <a:rPr lang="en-US" b="1" dirty="0" smtClean="0"/>
              <a:t>Planned activities for 1</a:t>
            </a:r>
            <a:r>
              <a:rPr lang="en-US" b="1" baseline="30000" dirty="0" smtClean="0"/>
              <a:t>st</a:t>
            </a:r>
            <a:r>
              <a:rPr lang="en-US" b="1" dirty="0" smtClean="0"/>
              <a:t> </a:t>
            </a:r>
            <a:r>
              <a:rPr lang="en-US" b="1" dirty="0" err="1" smtClean="0"/>
              <a:t>Qtr</a:t>
            </a:r>
            <a:r>
              <a:rPr lang="en-US" b="1" dirty="0" smtClean="0"/>
              <a:t> </a:t>
            </a:r>
            <a:r>
              <a:rPr lang="en-US" sz="2400" b="1" dirty="0" smtClean="0"/>
              <a:t>(Jan-April 2016)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Bell MT" panose="02020503060305020303" pitchFamily="18" charset="0"/>
              </a:rPr>
              <a:t>To identify training needs of FGs(SORUDEV) growing  vegetable in dry season,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Bell MT" panose="02020503060305020303" pitchFamily="18" charset="0"/>
              </a:rPr>
              <a:t>To identify  additional 960 farmers for 2016  support,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Bell MT" panose="02020503060305020303" pitchFamily="18" charset="0"/>
              </a:rPr>
              <a:t>To train &amp; re-train 4000  farmers </a:t>
            </a:r>
            <a:r>
              <a:rPr lang="en-US" sz="2000" dirty="0" smtClean="0">
                <a:latin typeface="Bell MT" panose="02020503060305020303" pitchFamily="18" charset="0"/>
              </a:rPr>
              <a:t>for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smtClean="0">
                <a:latin typeface="Bell MT" panose="02020503060305020303" pitchFamily="18" charset="0"/>
              </a:rPr>
              <a:t>field crops,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Bell MT" panose="02020503060305020303" pitchFamily="18" charset="0"/>
              </a:rPr>
              <a:t>To conduct project  mid term evaluation,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Bell MT" panose="02020503060305020303" pitchFamily="18" charset="0"/>
              </a:rPr>
              <a:t>To refresher/re-train extension counterpart,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Bell MT" panose="02020503060305020303" pitchFamily="18" charset="0"/>
              </a:rPr>
              <a:t>To train 46 COTs 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Bell MT" panose="02020503060305020303" pitchFamily="18" charset="0"/>
              </a:rPr>
              <a:t>To distribute tools &amp; working attires to community blacksmiths,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Bell MT" panose="02020503060305020303" pitchFamily="18" charset="0"/>
              </a:rPr>
              <a:t>To establish trees nursery </a:t>
            </a:r>
            <a:r>
              <a:rPr lang="en-US" sz="2000" dirty="0" smtClean="0">
                <a:latin typeface="Bell MT" panose="02020503060305020303" pitchFamily="18" charset="0"/>
              </a:rPr>
              <a:t>in </a:t>
            </a:r>
            <a:r>
              <a:rPr lang="en-US" sz="2000" dirty="0">
                <a:latin typeface="Bell MT" panose="02020503060305020303" pitchFamily="18" charset="0"/>
              </a:rPr>
              <a:t>2 animal traction centres,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Bell MT" panose="02020503060305020303" pitchFamily="18" charset="0"/>
              </a:rPr>
              <a:t>To facilitate </a:t>
            </a:r>
            <a:r>
              <a:rPr lang="en-US" sz="2000" dirty="0" err="1">
                <a:latin typeface="Bell MT" panose="02020503060305020303" pitchFamily="18" charset="0"/>
              </a:rPr>
              <a:t>mabui</a:t>
            </a:r>
            <a:r>
              <a:rPr lang="en-US" sz="2000" dirty="0">
                <a:latin typeface="Bell MT" panose="02020503060305020303" pitchFamily="18" charset="0"/>
              </a:rPr>
              <a:t> Centre to  produce ploughs/parts and their marketing    </a:t>
            </a:r>
            <a:endParaRPr lang="en-US" sz="2000" dirty="0" smtClean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Bell MT" panose="02020503060305020303" pitchFamily="18" charset="0"/>
              </a:rPr>
              <a:t>To train and disburse loan to vet groups,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Bell MT" panose="02020503060305020303" pitchFamily="18" charset="0"/>
              </a:rPr>
              <a:t>To form </a:t>
            </a:r>
            <a:r>
              <a:rPr lang="en-US" sz="2000" dirty="0" smtClean="0">
                <a:latin typeface="Bell MT" panose="02020503060305020303" pitchFamily="18" charset="0"/>
              </a:rPr>
              <a:t>&amp; train </a:t>
            </a:r>
            <a:r>
              <a:rPr lang="en-US" sz="2000" dirty="0">
                <a:latin typeface="Bell MT" panose="02020503060305020303" pitchFamily="18" charset="0"/>
              </a:rPr>
              <a:t>payam </a:t>
            </a:r>
            <a:r>
              <a:rPr lang="en-US" sz="2000" dirty="0" smtClean="0">
                <a:latin typeface="Bell MT" panose="02020503060305020303" pitchFamily="18" charset="0"/>
              </a:rPr>
              <a:t> farmer associations</a:t>
            </a:r>
            <a:r>
              <a:rPr lang="en-US" sz="2000" dirty="0">
                <a:latin typeface="Bell MT" panose="02020503060305020303" pitchFamily="18" charset="0"/>
              </a:rPr>
              <a:t>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Bell MT" panose="02020503060305020303" pitchFamily="18" charset="0"/>
              </a:rPr>
              <a:t>To supervise </a:t>
            </a:r>
            <a:r>
              <a:rPr lang="en-US" sz="2000" dirty="0" smtClean="0">
                <a:latin typeface="Bell MT" panose="02020503060305020303" pitchFamily="18" charset="0"/>
              </a:rPr>
              <a:t>VSLA </a:t>
            </a:r>
            <a:r>
              <a:rPr lang="en-US" sz="2000" dirty="0">
                <a:latin typeface="Bell MT" panose="02020503060305020303" pitchFamily="18" charset="0"/>
              </a:rPr>
              <a:t>activities</a:t>
            </a:r>
            <a:r>
              <a:rPr lang="en-US" sz="2000" dirty="0" smtClean="0">
                <a:latin typeface="Bell MT" panose="02020503060305020303" pitchFamily="18" charset="0"/>
              </a:rPr>
              <a:t>,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b="1" dirty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endParaRPr lang="en-US" sz="2000" dirty="0"/>
          </a:p>
          <a:p>
            <a:pPr algn="ctr">
              <a:buNone/>
            </a:pPr>
            <a:r>
              <a:rPr lang="en-US" sz="2000" dirty="0" smtClean="0"/>
              <a:t> </a:t>
            </a:r>
            <a:endParaRPr lang="en-US" sz="1800" b="1" dirty="0" smtClean="0">
              <a:latin typeface="Calibri" pitchFamily="34" charset="0"/>
            </a:endParaRPr>
          </a:p>
          <a:p>
            <a:pPr algn="ctr">
              <a:buFont typeface="Arial" charset="0"/>
              <a:buNone/>
            </a:pPr>
            <a:endParaRPr lang="en-US" sz="1600" b="1" dirty="0" smtClean="0">
              <a:solidFill>
                <a:srgbClr val="00CC99"/>
              </a:solidFill>
              <a:latin typeface="Calibri" pitchFamily="34" charset="0"/>
            </a:endParaRPr>
          </a:p>
          <a:p>
            <a:pPr algn="ctr">
              <a:buFont typeface="Arial" charset="0"/>
              <a:buNone/>
            </a:pPr>
            <a:endParaRPr lang="en-US" sz="1600" b="1" dirty="0">
              <a:solidFill>
                <a:srgbClr val="00CC99"/>
              </a:solidFill>
              <a:latin typeface="Calibri" pitchFamily="34" charset="0"/>
            </a:endParaRPr>
          </a:p>
          <a:p>
            <a:pPr algn="ctr">
              <a:buFont typeface="Arial" charset="0"/>
              <a:buNone/>
            </a:pPr>
            <a:endParaRPr lang="en-US" sz="1600" b="1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07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 3. Achievement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5859026" cy="5562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ell MT" panose="02020503060305020303" pitchFamily="18" charset="0"/>
              </a:rPr>
              <a:t>816 </a:t>
            </a:r>
            <a:r>
              <a:rPr lang="en-US" sz="2400" dirty="0">
                <a:latin typeface="Bell MT" panose="02020503060305020303" pitchFamily="18" charset="0"/>
              </a:rPr>
              <a:t>individuals farmer </a:t>
            </a:r>
            <a:r>
              <a:rPr lang="en-US" sz="2400" dirty="0" smtClean="0">
                <a:latin typeface="Bell MT" panose="02020503060305020303" pitchFamily="18" charset="0"/>
              </a:rPr>
              <a:t>dealing </a:t>
            </a:r>
            <a:r>
              <a:rPr lang="en-US" sz="2400" dirty="0">
                <a:latin typeface="Bell MT" panose="02020503060305020303" pitchFamily="18" charset="0"/>
              </a:rPr>
              <a:t>in dry season vegetable </a:t>
            </a:r>
            <a:r>
              <a:rPr lang="en-US" sz="2400" dirty="0" smtClean="0">
                <a:latin typeface="Bell MT" panose="02020503060305020303" pitchFamily="18" charset="0"/>
              </a:rPr>
              <a:t> growing were identified,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Bell MT" panose="020205030603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Bell MT" panose="02020503060305020303" pitchFamily="18" charset="0"/>
              </a:rPr>
              <a:t>O</a:t>
            </a:r>
            <a:r>
              <a:rPr lang="en-US" sz="2400" dirty="0" smtClean="0">
                <a:latin typeface="Bell MT" panose="02020503060305020303" pitchFamily="18" charset="0"/>
              </a:rPr>
              <a:t>f the above identified , 709 </a:t>
            </a:r>
            <a:r>
              <a:rPr lang="en-US" sz="2400" dirty="0">
                <a:latin typeface="Bell MT" panose="02020503060305020303" pitchFamily="18" charset="0"/>
              </a:rPr>
              <a:t>(</a:t>
            </a:r>
            <a:r>
              <a:rPr lang="en-US" sz="2400" dirty="0" smtClean="0">
                <a:latin typeface="Bell MT" panose="02020503060305020303" pitchFamily="18" charset="0"/>
              </a:rPr>
              <a:t>566 females &amp;143males ) </a:t>
            </a:r>
            <a:r>
              <a:rPr lang="en-US" sz="2400" dirty="0">
                <a:latin typeface="Bell MT" panose="02020503060305020303" pitchFamily="18" charset="0"/>
              </a:rPr>
              <a:t>trained </a:t>
            </a:r>
            <a:r>
              <a:rPr lang="en-US" sz="2400" dirty="0" smtClean="0">
                <a:latin typeface="Bell MT" panose="02020503060305020303" pitchFamily="18" charset="0"/>
              </a:rPr>
              <a:t>for 2-3 days  based on their training needs</a:t>
            </a:r>
            <a:r>
              <a:rPr lang="en-US" sz="2400" dirty="0">
                <a:latin typeface="Bell MT" panose="02020503060305020303" pitchFamily="18" charset="0"/>
              </a:rPr>
              <a:t> </a:t>
            </a:r>
            <a:r>
              <a:rPr lang="en-US" sz="2400" dirty="0" smtClean="0">
                <a:latin typeface="Bell MT" panose="02020503060305020303" pitchFamily="18" charset="0"/>
              </a:rPr>
              <a:t>for vegetable managements</a:t>
            </a:r>
          </a:p>
          <a:p>
            <a:pPr marL="0" indent="0">
              <a:buNone/>
            </a:pPr>
            <a:endParaRPr lang="en-US" sz="2400" dirty="0" smtClean="0">
              <a:latin typeface="Bell MT" panose="02020503060305020303" pitchFamily="18" charset="0"/>
            </a:endParaRPr>
          </a:p>
          <a:p>
            <a:r>
              <a:rPr lang="en-US" sz="2400" dirty="0" smtClean="0">
                <a:latin typeface="Bell MT" panose="02020503060305020303" pitchFamily="18" charset="0"/>
              </a:rPr>
              <a:t>Each farmers trained realizes benefit of 900 -1,100 SSP monthly through sale depending on plot side/number and types of vegetable grown</a:t>
            </a:r>
            <a:r>
              <a:rPr lang="en-US" dirty="0" smtClean="0">
                <a:latin typeface="Bell MT" panose="02020503060305020303" pitchFamily="18" charset="0"/>
              </a:rPr>
              <a:t>,</a:t>
            </a:r>
          </a:p>
          <a:p>
            <a:pPr marL="0" indent="0">
              <a:buNone/>
            </a:pPr>
            <a:endParaRPr lang="en-US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657600" y="6019801"/>
            <a:ext cx="5486400" cy="533400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prstClr val="white"/>
                </a:solidFill>
              </a:rPr>
              <a:t>SORUDEV- GREATER LAKES STATE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8603E3-B92D-3C41-BCB2-E99F3CF0AF9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Content Placeholder 6" descr="C:\Users\user1\AppData\Local\Microsoft\Windows\Temporary Internet Files\Content.Outlook\5KPDQNHW\Photo0242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2900"/>
            <a:ext cx="31242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user1\AppData\Local\Microsoft\Windows\Temporary Internet Files\Content.Outlook\5KPDQNHW\Photo024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47900"/>
            <a:ext cx="31242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user1\Desktop\SORUDEV field photos\vegetables\IMG_081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026" y="4274318"/>
            <a:ext cx="3132574" cy="2014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090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dirty="0" smtClean="0"/>
              <a:t>Achievement cont.....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5486400" cy="5410200"/>
          </a:xfrm>
        </p:spPr>
        <p:txBody>
          <a:bodyPr/>
          <a:lstStyle/>
          <a:p>
            <a:r>
              <a:rPr lang="en-US" dirty="0" smtClean="0">
                <a:latin typeface="Bell MT" panose="02020503060305020303" pitchFamily="18" charset="0"/>
              </a:rPr>
              <a:t>892 (57.8% w &amp; 42.2% m) new </a:t>
            </a:r>
            <a:r>
              <a:rPr lang="en-US" dirty="0">
                <a:latin typeface="Bell MT" panose="02020503060305020303" pitchFamily="18" charset="0"/>
              </a:rPr>
              <a:t>farmers identified in 7 </a:t>
            </a:r>
            <a:r>
              <a:rPr lang="en-US" dirty="0" smtClean="0">
                <a:latin typeface="Bell MT" panose="02020503060305020303" pitchFamily="18" charset="0"/>
              </a:rPr>
              <a:t>counties,</a:t>
            </a:r>
          </a:p>
          <a:p>
            <a:pPr marL="0" indent="0">
              <a:buNone/>
            </a:pPr>
            <a:endParaRPr lang="en-US" dirty="0">
              <a:latin typeface="Bell MT" panose="02020503060305020303" pitchFamily="18" charset="0"/>
            </a:endParaRPr>
          </a:p>
          <a:p>
            <a:r>
              <a:rPr lang="en-US" dirty="0" smtClean="0">
                <a:latin typeface="Bell MT" panose="02020503060305020303" pitchFamily="18" charset="0"/>
              </a:rPr>
              <a:t>2 days retaining of  </a:t>
            </a:r>
            <a:r>
              <a:rPr lang="en-US" dirty="0">
                <a:latin typeface="Bell MT" panose="02020503060305020303" pitchFamily="18" charset="0"/>
              </a:rPr>
              <a:t>old </a:t>
            </a:r>
            <a:r>
              <a:rPr lang="en-US" dirty="0" smtClean="0">
                <a:latin typeface="Bell MT" panose="02020503060305020303" pitchFamily="18" charset="0"/>
              </a:rPr>
              <a:t>farmers 3205(1823w/ 1582m) </a:t>
            </a:r>
            <a:r>
              <a:rPr lang="en-US" dirty="0">
                <a:latin typeface="Bell MT" panose="02020503060305020303" pitchFamily="18" charset="0"/>
              </a:rPr>
              <a:t>started and is </a:t>
            </a:r>
            <a:r>
              <a:rPr lang="en-US" dirty="0" smtClean="0">
                <a:latin typeface="Bell MT" panose="02020503060305020303" pitchFamily="18" charset="0"/>
              </a:rPr>
              <a:t>currently </a:t>
            </a:r>
            <a:r>
              <a:rPr lang="en-US" dirty="0">
                <a:latin typeface="Bell MT" panose="02020503060305020303" pitchFamily="18" charset="0"/>
              </a:rPr>
              <a:t>going</a:t>
            </a:r>
            <a:r>
              <a:rPr lang="en-US" dirty="0" smtClean="0">
                <a:latin typeface="Bell MT" panose="02020503060305020303" pitchFamily="18" charset="0"/>
              </a:rPr>
              <a:t>,</a:t>
            </a:r>
          </a:p>
          <a:p>
            <a:pPr marL="0" indent="0">
              <a:buNone/>
            </a:pPr>
            <a:endParaRPr lang="en-US" dirty="0">
              <a:latin typeface="Bell MT" panose="02020503060305020303" pitchFamily="18" charset="0"/>
            </a:endParaRPr>
          </a:p>
          <a:p>
            <a:r>
              <a:rPr lang="en-US" dirty="0" smtClean="0">
                <a:latin typeface="Bell MT" panose="02020503060305020303" pitchFamily="18" charset="0"/>
              </a:rPr>
              <a:t>Mid term evaluation  </a:t>
            </a:r>
            <a:r>
              <a:rPr lang="en-US" dirty="0">
                <a:latin typeface="Bell MT" panose="02020503060305020303" pitchFamily="18" charset="0"/>
              </a:rPr>
              <a:t>successfully conducted, but report not finalized  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prstClr val="white"/>
                </a:solidFill>
              </a:rPr>
              <a:t>SORUDEV – GREATER LAKES STATE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8603E3-B92D-3C41-BCB2-E99F3CF0AF9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 descr="D:\2016-04-18 (2)\DSC0136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62200"/>
            <a:ext cx="2971800" cy="2217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E:\DCIM\101MSDCF\DSC0004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19600"/>
            <a:ext cx="2971800" cy="200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F:\DSC013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8053"/>
            <a:ext cx="294919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76200"/>
            <a:ext cx="3124200" cy="6400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Women‘s group during practical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0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Achievements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5334000" cy="5791200"/>
          </a:xfrm>
        </p:spPr>
        <p:txBody>
          <a:bodyPr/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800" dirty="0">
                <a:latin typeface="Bell MT" panose="02020503060305020303" pitchFamily="18" charset="0"/>
              </a:rPr>
              <a:t>4 pairs of oxen and 8 famers (1 </a:t>
            </a:r>
            <a:r>
              <a:rPr lang="en-GB" sz="2800" dirty="0" smtClean="0">
                <a:latin typeface="Bell MT" panose="02020503060305020303" pitchFamily="18" charset="0"/>
              </a:rPr>
              <a:t>women, </a:t>
            </a:r>
            <a:r>
              <a:rPr lang="en-GB" sz="2800" dirty="0">
                <a:latin typeface="Bell MT" panose="02020503060305020303" pitchFamily="18" charset="0"/>
              </a:rPr>
              <a:t>7 </a:t>
            </a:r>
            <a:r>
              <a:rPr lang="en-GB" sz="2800" dirty="0" smtClean="0">
                <a:latin typeface="Bell MT" panose="02020503060305020303" pitchFamily="18" charset="0"/>
              </a:rPr>
              <a:t>men) </a:t>
            </a:r>
            <a:r>
              <a:rPr lang="en-GB" sz="2800" dirty="0">
                <a:latin typeface="Bell MT" panose="02020503060305020303" pitchFamily="18" charset="0"/>
              </a:rPr>
              <a:t>were trained on animal </a:t>
            </a:r>
            <a:r>
              <a:rPr lang="en-GB" sz="2800" dirty="0" smtClean="0">
                <a:latin typeface="Bell MT" panose="02020503060305020303" pitchFamily="18" charset="0"/>
              </a:rPr>
              <a:t>traction/ploughing,</a:t>
            </a:r>
          </a:p>
          <a:p>
            <a:pPr lvl="0"/>
            <a:endParaRPr lang="en-GB" sz="2800" dirty="0" smtClean="0">
              <a:latin typeface="Bell MT" panose="02020503060305020303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800" dirty="0" smtClean="0">
                <a:latin typeface="Bell MT" panose="02020503060305020303" pitchFamily="18" charset="0"/>
              </a:rPr>
              <a:t>46 COTs were given refresher trainings for </a:t>
            </a:r>
            <a:r>
              <a:rPr lang="en-GB" sz="2800" dirty="0" smtClean="0">
                <a:latin typeface="Bell MT" panose="02020503060305020303" pitchFamily="18" charset="0"/>
              </a:rPr>
              <a:t>one </a:t>
            </a:r>
            <a:r>
              <a:rPr lang="en-GB" sz="2800" dirty="0" smtClean="0">
                <a:latin typeface="Bell MT" panose="02020503060305020303" pitchFamily="18" charset="0"/>
              </a:rPr>
              <a:t>week (2ATCs),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GB" sz="2800" dirty="0">
              <a:latin typeface="Bell MT" panose="020205030603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800" dirty="0">
                <a:latin typeface="Bell MT" panose="02020503060305020303" pitchFamily="18" charset="0"/>
              </a:rPr>
              <a:t>138 chisels and 138 small axes </a:t>
            </a:r>
            <a:r>
              <a:rPr lang="en-GB" sz="2800" dirty="0" smtClean="0">
                <a:latin typeface="Bell MT" panose="02020503060305020303" pitchFamily="18" charset="0"/>
              </a:rPr>
              <a:t>were </a:t>
            </a:r>
            <a:r>
              <a:rPr lang="en-GB" sz="2800" dirty="0">
                <a:latin typeface="Bell MT" panose="02020503060305020303" pitchFamily="18" charset="0"/>
              </a:rPr>
              <a:t>produced ( </a:t>
            </a:r>
            <a:r>
              <a:rPr lang="en-GB" sz="2800" dirty="0" smtClean="0">
                <a:latin typeface="Bell MT" panose="02020503060305020303" pitchFamily="18" charset="0"/>
              </a:rPr>
              <a:t>will be  purchased </a:t>
            </a:r>
            <a:r>
              <a:rPr lang="en-GB" sz="2800" dirty="0">
                <a:latin typeface="Bell MT" panose="02020503060305020303" pitchFamily="18" charset="0"/>
              </a:rPr>
              <a:t>by NPA</a:t>
            </a:r>
            <a:r>
              <a:rPr lang="en-GB" sz="2800" dirty="0" smtClean="0">
                <a:latin typeface="Bell MT" panose="02020503060305020303" pitchFamily="18" charset="0"/>
              </a:rPr>
              <a:t>) given to trained COTs,</a:t>
            </a:r>
          </a:p>
          <a:p>
            <a:endParaRPr lang="en-US" sz="2800" dirty="0">
              <a:latin typeface="Bell MT" panose="020205030603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Bell MT" panose="02020503060305020303" pitchFamily="18" charset="0"/>
              </a:rPr>
              <a:t>Tree </a:t>
            </a:r>
            <a:r>
              <a:rPr lang="en-US" sz="2800" dirty="0">
                <a:latin typeface="Bell MT" panose="02020503060305020303" pitchFamily="18" charset="0"/>
              </a:rPr>
              <a:t>nursery </a:t>
            </a:r>
            <a:r>
              <a:rPr lang="en-US" sz="2800" dirty="0" smtClean="0">
                <a:latin typeface="Bell MT" panose="02020503060305020303" pitchFamily="18" charset="0"/>
              </a:rPr>
              <a:t>establishment </a:t>
            </a:r>
            <a:r>
              <a:rPr lang="en-US" sz="2800" dirty="0">
                <a:latin typeface="Bell MT" panose="02020503060305020303" pitchFamily="18" charset="0"/>
              </a:rPr>
              <a:t>started in both </a:t>
            </a:r>
            <a:r>
              <a:rPr lang="en-US" sz="2800" dirty="0" err="1">
                <a:latin typeface="Bell MT" panose="02020503060305020303" pitchFamily="18" charset="0"/>
              </a:rPr>
              <a:t>Matangai</a:t>
            </a:r>
            <a:r>
              <a:rPr lang="en-US" sz="2800" dirty="0">
                <a:latin typeface="Bell MT" panose="02020503060305020303" pitchFamily="18" charset="0"/>
              </a:rPr>
              <a:t> and </a:t>
            </a:r>
            <a:r>
              <a:rPr lang="en-US" sz="2800" dirty="0" err="1">
                <a:latin typeface="Bell MT" panose="02020503060305020303" pitchFamily="18" charset="0"/>
              </a:rPr>
              <a:t>Mabui</a:t>
            </a:r>
            <a:r>
              <a:rPr lang="en-US" sz="2800" dirty="0">
                <a:latin typeface="Bell MT" panose="02020503060305020303" pitchFamily="18" charset="0"/>
              </a:rPr>
              <a:t> </a:t>
            </a:r>
            <a:r>
              <a:rPr lang="en-US" sz="2800" dirty="0" smtClean="0">
                <a:latin typeface="Bell MT" panose="02020503060305020303" pitchFamily="18" charset="0"/>
              </a:rPr>
              <a:t>ATCs and  in progress,</a:t>
            </a:r>
          </a:p>
          <a:p>
            <a:endParaRPr lang="en-US" sz="2800" dirty="0"/>
          </a:p>
          <a:p>
            <a:r>
              <a:rPr lang="en-US" sz="2800" dirty="0" smtClean="0"/>
              <a:t> </a:t>
            </a:r>
            <a:endParaRPr lang="en-US" sz="2800" dirty="0"/>
          </a:p>
          <a:p>
            <a:r>
              <a:rPr lang="en-GB" sz="2800" dirty="0"/>
              <a:t> 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prstClr val="white"/>
                </a:solidFill>
              </a:rPr>
              <a:t>SORUDEV – LAKES STATE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96536EA-287B-5844-9D44-AE0F323D128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2" descr="C:\Users\NPAUSER\Favorites\Pictures\2016-04-20\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1981200"/>
            <a:ext cx="3567673" cy="2171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NPAUSER\Favorites\Pictures\2016-04-23\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76200"/>
            <a:ext cx="3584748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NPAUSER\Favorites\Pictures\2016-04-20\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3962400"/>
            <a:ext cx="3581401" cy="21748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0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Achievements cont...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5715000" cy="53340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Bell MT" panose="02020503060305020303" pitchFamily="18" charset="0"/>
              </a:rPr>
              <a:t>Gum </a:t>
            </a:r>
            <a:r>
              <a:rPr lang="en-US" dirty="0">
                <a:latin typeface="Bell MT" panose="02020503060305020303" pitchFamily="18" charset="0"/>
              </a:rPr>
              <a:t>boots, overalls, Anvil, </a:t>
            </a:r>
            <a:r>
              <a:rPr lang="en-US" dirty="0" smtClean="0">
                <a:latin typeface="Bell MT" panose="02020503060305020303" pitchFamily="18" charset="0"/>
              </a:rPr>
              <a:t>hammers</a:t>
            </a:r>
            <a:r>
              <a:rPr lang="en-US" dirty="0">
                <a:latin typeface="Bell MT" panose="02020503060305020303" pitchFamily="18" charset="0"/>
              </a:rPr>
              <a:t>, file box, vice, plier, hacksaw and blades were distributed to 38 trained local blacksmiths</a:t>
            </a:r>
            <a:r>
              <a:rPr lang="en-US" dirty="0" smtClean="0">
                <a:latin typeface="Bell MT" panose="02020503060305020303" pitchFamily="18" charset="0"/>
              </a:rPr>
              <a:t>,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dirty="0">
                <a:latin typeface="Bell MT" panose="02020503060305020303" pitchFamily="18" charset="0"/>
              </a:rPr>
              <a:t>Assorted parts of plough </a:t>
            </a:r>
            <a:r>
              <a:rPr lang="en-GB" dirty="0" smtClean="0">
                <a:latin typeface="Bell MT" panose="02020503060305020303" pitchFamily="18" charset="0"/>
              </a:rPr>
              <a:t>produced( </a:t>
            </a:r>
            <a:r>
              <a:rPr lang="en-GB" dirty="0">
                <a:latin typeface="Bell MT" panose="02020503060305020303" pitchFamily="18" charset="0"/>
              </a:rPr>
              <a:t>this include: wheels 32, handle grips 96, wheel arms 56, landslides 22, shares 46 and frogs </a:t>
            </a:r>
            <a:r>
              <a:rPr lang="en-GB" dirty="0" smtClean="0">
                <a:latin typeface="Bell MT" panose="02020503060305020303" pitchFamily="18" charset="0"/>
              </a:rPr>
              <a:t>05),</a:t>
            </a:r>
            <a:endParaRPr lang="en-US" dirty="0">
              <a:latin typeface="Bell MT" panose="02020503060305020303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dirty="0" smtClean="0">
                <a:latin typeface="Bell MT" panose="02020503060305020303" pitchFamily="18" charset="0"/>
              </a:rPr>
              <a:t>Sales </a:t>
            </a:r>
            <a:r>
              <a:rPr lang="en-GB" dirty="0">
                <a:latin typeface="Bell MT" panose="02020503060305020303" pitchFamily="18" charset="0"/>
              </a:rPr>
              <a:t>of </a:t>
            </a:r>
            <a:r>
              <a:rPr lang="en-GB" dirty="0" smtClean="0">
                <a:latin typeface="Bell MT" panose="02020503060305020303" pitchFamily="18" charset="0"/>
              </a:rPr>
              <a:t>ploughs (29 x 2413.8 = SSP 70,000), parts </a:t>
            </a:r>
            <a:r>
              <a:rPr lang="en-GB" dirty="0">
                <a:latin typeface="Bell MT" panose="02020503060305020303" pitchFamily="18" charset="0"/>
              </a:rPr>
              <a:t>and repairs of </a:t>
            </a:r>
            <a:r>
              <a:rPr lang="en-GB" dirty="0" smtClean="0">
                <a:latin typeface="Bell MT" panose="02020503060305020303" pitchFamily="18" charset="0"/>
              </a:rPr>
              <a:t>ploughs (SSP 9,100) </a:t>
            </a:r>
            <a:r>
              <a:rPr lang="en-GB" dirty="0">
                <a:latin typeface="Bell MT" panose="02020503060305020303" pitchFamily="18" charset="0"/>
              </a:rPr>
              <a:t>generated </a:t>
            </a:r>
            <a:r>
              <a:rPr lang="en-GB" b="1" dirty="0">
                <a:latin typeface="Bell MT" panose="02020503060305020303" pitchFamily="18" charset="0"/>
              </a:rPr>
              <a:t>79,100 </a:t>
            </a:r>
            <a:r>
              <a:rPr lang="en-GB" dirty="0" smtClean="0">
                <a:latin typeface="Bell MT" panose="02020503060305020303" pitchFamily="18" charset="0"/>
              </a:rPr>
              <a:t>SSP.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dirty="0" smtClean="0">
                <a:latin typeface="Bell MT" panose="02020503060305020303" pitchFamily="18" charset="0"/>
              </a:rPr>
              <a:t>22 </a:t>
            </a:r>
            <a:r>
              <a:rPr lang="en-GB" dirty="0">
                <a:latin typeface="Bell MT" panose="02020503060305020303" pitchFamily="18" charset="0"/>
              </a:rPr>
              <a:t>ploughs were </a:t>
            </a:r>
            <a:r>
              <a:rPr lang="en-GB" dirty="0" smtClean="0">
                <a:latin typeface="Bell MT" panose="02020503060305020303" pitchFamily="18" charset="0"/>
              </a:rPr>
              <a:t>assembled this quarter,</a:t>
            </a:r>
            <a:endParaRPr lang="en-US" dirty="0">
              <a:latin typeface="Bell MT" panose="02020503060305020303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dirty="0" smtClean="0">
                <a:latin typeface="Bell MT" panose="02020503060305020303" pitchFamily="18" charset="0"/>
              </a:rPr>
              <a:t>The current assembled </a:t>
            </a:r>
            <a:r>
              <a:rPr lang="en-GB" dirty="0">
                <a:latin typeface="Bell MT" panose="02020503060305020303" pitchFamily="18" charset="0"/>
              </a:rPr>
              <a:t>ploughs available = 138 </a:t>
            </a:r>
            <a:r>
              <a:rPr lang="en-GB" dirty="0" smtClean="0">
                <a:latin typeface="Bell MT" panose="02020503060305020303" pitchFamily="18" charset="0"/>
              </a:rPr>
              <a:t>pcs  </a:t>
            </a:r>
            <a:r>
              <a:rPr lang="en-GB" dirty="0">
                <a:latin typeface="Bell MT" panose="02020503060305020303" pitchFamily="18" charset="0"/>
              </a:rPr>
              <a:t>for COTs (NPA to </a:t>
            </a:r>
            <a:r>
              <a:rPr lang="en-GB" dirty="0" smtClean="0">
                <a:latin typeface="Bell MT" panose="02020503060305020303" pitchFamily="18" charset="0"/>
              </a:rPr>
              <a:t>buy)</a:t>
            </a:r>
            <a:endParaRPr lang="en-US" dirty="0">
              <a:latin typeface="Bell MT" panose="02020503060305020303" pitchFamily="18" charset="0"/>
            </a:endParaRPr>
          </a:p>
          <a:p>
            <a:r>
              <a:rPr lang="en-GB" dirty="0">
                <a:latin typeface="Bell MT" panose="02020503060305020303" pitchFamily="18" charset="0"/>
              </a:rPr>
              <a:t> </a:t>
            </a:r>
            <a:endParaRPr lang="en-US" dirty="0">
              <a:latin typeface="Bell MT" panose="02020503060305020303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96536EA-287B-5844-9D44-AE0F323D128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2" descr="C:\Users\NPAUSER\Favorites\Pictures\2016-04-22\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14800"/>
            <a:ext cx="2844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DCIM\101MSDCF\DSC000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76200"/>
            <a:ext cx="2870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NPAUSER\Favorites\Pictures\2016-04-22\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44551"/>
            <a:ext cx="2819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32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Office-tema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PA_English_Template">
  <a:themeElements>
    <a:clrScheme name="Egendefinert 1">
      <a:dk1>
        <a:sysClr val="windowText" lastClr="000000"/>
      </a:dk1>
      <a:lt1>
        <a:sysClr val="window" lastClr="FFFFFF"/>
      </a:lt1>
      <a:dk2>
        <a:srgbClr val="00AA32"/>
      </a:dk2>
      <a:lt2>
        <a:srgbClr val="FFFFFF"/>
      </a:lt2>
      <a:accent1>
        <a:srgbClr val="0C9E23"/>
      </a:accent1>
      <a:accent2>
        <a:srgbClr val="00B0F0"/>
      </a:accent2>
      <a:accent3>
        <a:srgbClr val="E85113"/>
      </a:accent3>
      <a:accent4>
        <a:srgbClr val="FFFFFF"/>
      </a:accent4>
      <a:accent5>
        <a:srgbClr val="6C6C6C"/>
      </a:accent5>
      <a:accent6>
        <a:srgbClr val="D8D8D8"/>
      </a:accent6>
      <a:hlink>
        <a:srgbClr val="00B0F0"/>
      </a:hlink>
      <a:folHlink>
        <a:srgbClr val="00B0F0"/>
      </a:folHlink>
    </a:clrScheme>
    <a:fontScheme name="Norsk Folkehjel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1203</Words>
  <Application>Microsoft Office PowerPoint</Application>
  <PresentationFormat>On-screen Show (4:3)</PresentationFormat>
  <Paragraphs>163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2_Office-tema</vt:lpstr>
      <vt:lpstr>NPA_English_Template</vt:lpstr>
      <vt:lpstr>                    SORUDEV </vt:lpstr>
      <vt:lpstr>Presentation outline </vt:lpstr>
      <vt:lpstr>1. BACKGROUND</vt:lpstr>
      <vt:lpstr>Background cont....</vt:lpstr>
      <vt:lpstr>  </vt:lpstr>
      <vt:lpstr> 3. Achievement </vt:lpstr>
      <vt:lpstr>Achievement cont.....</vt:lpstr>
      <vt:lpstr>Achievements</vt:lpstr>
      <vt:lpstr>Achievements cont...</vt:lpstr>
      <vt:lpstr>Achievement cont....</vt:lpstr>
      <vt:lpstr>Achievements </vt:lpstr>
      <vt:lpstr>Summary of VSLA ledger book </vt:lpstr>
      <vt:lpstr>4. Challenges</vt:lpstr>
      <vt:lpstr>Challenges cont....</vt:lpstr>
      <vt:lpstr>          Key lessons learned.</vt:lpstr>
      <vt:lpstr>4. Next quarter planned 2nd quarter 2016</vt:lpstr>
      <vt:lpstr>Next quarter cont...</vt:lpstr>
      <vt:lpstr>               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FSL  Program Background</dc:title>
  <dc:creator>Ezana</dc:creator>
  <cp:lastModifiedBy>user1</cp:lastModifiedBy>
  <cp:revision>121</cp:revision>
  <dcterms:created xsi:type="dcterms:W3CDTF">2014-10-28T13:55:33Z</dcterms:created>
  <dcterms:modified xsi:type="dcterms:W3CDTF">2016-04-28T04:45:17Z</dcterms:modified>
</cp:coreProperties>
</file>