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57" r:id="rId3"/>
    <p:sldId id="286" r:id="rId4"/>
    <p:sldId id="287" r:id="rId5"/>
    <p:sldId id="258" r:id="rId6"/>
    <p:sldId id="261" r:id="rId7"/>
    <p:sldId id="291" r:id="rId8"/>
    <p:sldId id="259" r:id="rId9"/>
    <p:sldId id="264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6" autoAdjust="0"/>
  </p:normalViewPr>
  <p:slideViewPr>
    <p:cSldViewPr>
      <p:cViewPr varScale="1">
        <p:scale>
          <a:sx n="91" d="100"/>
          <a:sy n="91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F2CD0-D718-4D86-835C-38BF6E2F4E0A}" type="datetimeFigureOut">
              <a:rPr lang="en-US" smtClean="0"/>
              <a:t>28/04/16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9E0C8-FF02-4F86-8943-0260FD0A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4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9E0C8-FF02-4F86-8943-0260FD0A34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9E0C8-FF02-4F86-8943-0260FD0A34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0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0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5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9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6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7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59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4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52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90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63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0564E-A665-42BF-80BB-47BDAE3A878F}" type="datetimeFigureOut">
              <a:rPr lang="en-GB" smtClean="0"/>
              <a:t>28/04/16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83E7A-C000-434F-BE53-648FA4574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70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3" y="461430"/>
            <a:ext cx="8686800" cy="1214967"/>
          </a:xfrm>
          <a:prstGeom prst="rect">
            <a:avLst/>
          </a:prstGeom>
        </p:spPr>
      </p:pic>
      <p:sp>
        <p:nvSpPr>
          <p:cNvPr id="14" name="Text Box 15"/>
          <p:cNvSpPr txBox="1"/>
          <p:nvPr/>
        </p:nvSpPr>
        <p:spPr>
          <a:xfrm>
            <a:off x="2438400" y="461430"/>
            <a:ext cx="4284134" cy="101864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n-GB" sz="2400" dirty="0">
                <a:effectLst/>
                <a:ea typeface="ＭＳ 明朝"/>
                <a:cs typeface="Times New Roman"/>
              </a:rPr>
              <a:t>European Union / South Sudan 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GB" sz="2400" dirty="0">
                <a:effectLst/>
                <a:ea typeface="ＭＳ 明朝"/>
                <a:cs typeface="Times New Roman"/>
              </a:rPr>
              <a:t>Cooperation</a:t>
            </a:r>
            <a:endParaRPr lang="en-US" sz="1200" dirty="0">
              <a:effectLst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effectLst/>
                <a:ea typeface="ＭＳ 明朝"/>
                <a:cs typeface="Times New Roman"/>
              </a:rPr>
              <a:t> 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Text Box 84"/>
          <p:cNvSpPr txBox="1"/>
          <p:nvPr/>
        </p:nvSpPr>
        <p:spPr>
          <a:xfrm>
            <a:off x="169333" y="1813983"/>
            <a:ext cx="3098800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ea typeface="ＭＳ 明朝"/>
                <a:cs typeface="Times New Roman"/>
              </a:rPr>
              <a:t>Funded by the European Union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6" name="Text Box 85"/>
          <p:cNvSpPr txBox="1"/>
          <p:nvPr/>
        </p:nvSpPr>
        <p:spPr>
          <a:xfrm>
            <a:off x="6877229" y="1813983"/>
            <a:ext cx="1978904" cy="48047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effectLst/>
                <a:ea typeface="ＭＳ 明朝"/>
                <a:cs typeface="Times New Roman"/>
              </a:rPr>
              <a:t>Government of South Sudan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34" y="4580467"/>
            <a:ext cx="6480000" cy="1799136"/>
          </a:xfrm>
          <a:prstGeom prst="rect">
            <a:avLst/>
          </a:prstGeom>
        </p:spPr>
      </p:pic>
      <p:sp>
        <p:nvSpPr>
          <p:cNvPr id="18" name="Text Box 64"/>
          <p:cNvSpPr txBox="1"/>
          <p:nvPr/>
        </p:nvSpPr>
        <p:spPr>
          <a:xfrm>
            <a:off x="342900" y="1727207"/>
            <a:ext cx="8458200" cy="2184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345A8A"/>
                </a:solidFill>
                <a:effectLst/>
                <a:latin typeface="Calibri"/>
                <a:ea typeface="ＭＳ ゴシック"/>
                <a:cs typeface="Times New Roman"/>
              </a:rPr>
              <a:t>Greater Bahr el Ghazal</a:t>
            </a:r>
            <a:endParaRPr lang="en-US" sz="9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345A8A"/>
                </a:solidFill>
                <a:effectLst/>
                <a:latin typeface="Calibri"/>
                <a:ea typeface="ＭＳ ゴシック"/>
                <a:cs typeface="Times New Roman"/>
              </a:rPr>
              <a:t>RURAL DEVELOPMENT PROGRAMME</a:t>
            </a:r>
            <a:endParaRPr lang="en-US" sz="9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345A8A"/>
                </a:solidFill>
                <a:effectLst/>
                <a:latin typeface="Calibri"/>
                <a:ea typeface="ＭＳ ゴシック"/>
                <a:cs typeface="Times New Roman"/>
              </a:rPr>
              <a:t> </a:t>
            </a:r>
            <a:endParaRPr lang="en-US" sz="9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GB" sz="2400" b="1" cap="small" dirty="0">
                <a:solidFill>
                  <a:srgbClr val="345A8A"/>
                </a:solidFill>
                <a:effectLst/>
                <a:latin typeface="Calibri"/>
                <a:ea typeface="ＭＳ ゴシック"/>
                <a:cs typeface="Times New Roman"/>
              </a:rPr>
              <a:t>Steering Committee Meeting - ZEAT-BEAD</a:t>
            </a:r>
            <a:endParaRPr lang="en-US" sz="9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GB" sz="2400" b="1" cap="small" dirty="0">
                <a:solidFill>
                  <a:srgbClr val="345A8A"/>
                </a:solidFill>
                <a:effectLst/>
                <a:latin typeface="Calibri"/>
                <a:ea typeface="ＭＳ ゴシック"/>
                <a:cs typeface="Times New Roman"/>
              </a:rPr>
              <a:t>Quarterly Review - SORUDEV and FSTP</a:t>
            </a:r>
            <a:endParaRPr lang="en-US" sz="9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345A8A"/>
                </a:solidFill>
                <a:effectLst/>
                <a:latin typeface="Calibri"/>
                <a:ea typeface="ＭＳ ゴシック"/>
                <a:cs typeface="Times New Roman"/>
              </a:rPr>
              <a:t> </a:t>
            </a:r>
            <a:endParaRPr lang="en-US" sz="9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GB" b="1" dirty="0">
                <a:solidFill>
                  <a:srgbClr val="345A8A"/>
                </a:solidFill>
                <a:effectLst/>
                <a:latin typeface="Calibri"/>
                <a:ea typeface="ＭＳ ゴシック"/>
                <a:cs typeface="Times New Roman"/>
              </a:rPr>
              <a:t> </a:t>
            </a:r>
            <a:endParaRPr lang="en-US" sz="900" dirty="0">
              <a:effectLst/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000" dirty="0">
                <a:effectLst/>
                <a:ea typeface="ＭＳ 明朝"/>
                <a:cs typeface="Times New Roman"/>
              </a:rPr>
              <a:t> </a:t>
            </a:r>
            <a:endParaRPr lang="en-US" sz="1000" dirty="0">
              <a:effectLst/>
              <a:ea typeface="ＭＳ 明朝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671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2400" b="1" dirty="0" smtClean="0"/>
              <a:t>SUPPORTING FARMERS CROSS THE BRIDGE OF POVERTY</a:t>
            </a:r>
          </a:p>
          <a:p>
            <a:pPr marL="0" indent="0" algn="ctr">
              <a:buNone/>
            </a:pPr>
            <a:r>
              <a:rPr lang="en-US" sz="9600" dirty="0" smtClean="0"/>
              <a:t>END</a:t>
            </a:r>
            <a:endParaRPr lang="en-US" sz="9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14159"/>
            <a:ext cx="2047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8" y="5190345"/>
            <a:ext cx="1872208" cy="168293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" y="0"/>
            <a:ext cx="4330959" cy="354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788024" cy="354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00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83037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PRESENTATION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46" y="-99392"/>
            <a:ext cx="3600400" cy="3236404"/>
          </a:xfrm>
        </p:spPr>
      </p:pic>
      <p:sp>
        <p:nvSpPr>
          <p:cNvPr id="3" name="TextBox 2"/>
          <p:cNvSpPr txBox="1"/>
          <p:nvPr/>
        </p:nvSpPr>
        <p:spPr>
          <a:xfrm>
            <a:off x="467544" y="4066960"/>
            <a:ext cx="8064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</a:t>
            </a:r>
            <a:r>
              <a:rPr lang="en-US" sz="2000" b="1" dirty="0" smtClean="0">
                <a:solidFill>
                  <a:srgbClr val="0070C0"/>
                </a:solidFill>
              </a:rPr>
              <a:t>Taban Kaps Robert- NRC Project Coordinator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  Eddington Chinyoka–NRC Program Manager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  Peter </a:t>
            </a:r>
            <a:r>
              <a:rPr lang="en-US" sz="2000" b="1" dirty="0">
                <a:solidFill>
                  <a:srgbClr val="0070C0"/>
                </a:solidFill>
              </a:rPr>
              <a:t>Madut Amet- </a:t>
            </a:r>
            <a:r>
              <a:rPr lang="en-US" sz="2000" b="1" dirty="0" smtClean="0">
                <a:solidFill>
                  <a:srgbClr val="0070C0"/>
                </a:solidFill>
              </a:rPr>
              <a:t> SORUDEV </a:t>
            </a:r>
            <a:r>
              <a:rPr lang="en-US" sz="2000" b="1" dirty="0">
                <a:solidFill>
                  <a:srgbClr val="0070C0"/>
                </a:solidFill>
              </a:rPr>
              <a:t>Focal point  </a:t>
            </a:r>
            <a:r>
              <a:rPr lang="en-US" sz="2000" b="1" dirty="0" smtClean="0">
                <a:solidFill>
                  <a:srgbClr val="0070C0"/>
                </a:solidFill>
              </a:rPr>
              <a:t>SMAF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       </a:t>
            </a:r>
            <a:r>
              <a:rPr lang="en-US" sz="2000" b="1" dirty="0" err="1" smtClean="0">
                <a:solidFill>
                  <a:srgbClr val="0070C0"/>
                </a:solidFill>
              </a:rPr>
              <a:t>Achuil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Kuoch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Achuil</a:t>
            </a:r>
            <a:r>
              <a:rPr lang="en-US" sz="2000" b="1" dirty="0" smtClean="0">
                <a:solidFill>
                  <a:srgbClr val="0070C0"/>
                </a:solidFill>
              </a:rPr>
              <a:t>- </a:t>
            </a:r>
            <a:r>
              <a:rPr lang="en-US" sz="2000" b="1" dirty="0" err="1" smtClean="0">
                <a:solidFill>
                  <a:srgbClr val="0070C0"/>
                </a:solidFill>
              </a:rPr>
              <a:t>Reprenting</a:t>
            </a:r>
            <a:r>
              <a:rPr lang="en-US" sz="2000" b="1" dirty="0" smtClean="0">
                <a:solidFill>
                  <a:srgbClr val="0070C0"/>
                </a:solidFill>
              </a:rPr>
              <a:t> the DG SMAF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5356327"/>
            <a:ext cx="1872208" cy="151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8" y="5392329"/>
            <a:ext cx="1647506" cy="14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4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/>
              <a:t>Layout of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Objectives</a:t>
            </a:r>
          </a:p>
          <a:p>
            <a:r>
              <a:rPr lang="en-US" sz="3600" dirty="0" smtClean="0"/>
              <a:t>Achievements </a:t>
            </a:r>
          </a:p>
          <a:p>
            <a:r>
              <a:rPr lang="en-US" sz="3600" dirty="0" smtClean="0"/>
              <a:t>Activities planned for the next quarter</a:t>
            </a:r>
          </a:p>
          <a:p>
            <a:r>
              <a:rPr lang="en-US" sz="3600" dirty="0" smtClean="0"/>
              <a:t>Challenges, and </a:t>
            </a:r>
          </a:p>
          <a:p>
            <a:r>
              <a:rPr lang="en-US" sz="3600" dirty="0" smtClean="0"/>
              <a:t>Lessons learnt</a:t>
            </a:r>
          </a:p>
          <a:p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8" y="5190345"/>
            <a:ext cx="1872208" cy="168293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14159"/>
            <a:ext cx="2047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35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Project Objectives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704462"/>
              </p:ext>
            </p:extLst>
          </p:nvPr>
        </p:nvGraphicFramePr>
        <p:xfrm>
          <a:off x="323528" y="980730"/>
          <a:ext cx="7880522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0522"/>
              </a:tblGrid>
              <a:tr h="548353">
                <a:tc>
                  <a:txBody>
                    <a:bodyPr/>
                    <a:lstStyle/>
                    <a:p>
                      <a:r>
                        <a:rPr lang="en-GB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objective</a:t>
                      </a:r>
                      <a:endParaRPr lang="en-US" sz="3200" dirty="0"/>
                    </a:p>
                  </a:txBody>
                  <a:tcPr/>
                </a:tc>
              </a:tr>
              <a:tr h="1495210">
                <a:tc>
                  <a:txBody>
                    <a:bodyPr/>
                    <a:lstStyle/>
                    <a:p>
                      <a:r>
                        <a:rPr lang="en-GB" sz="3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contribute to increased food security, reduced vulnerability and enhanced livelihoods of rural households in Warrap State</a:t>
                      </a:r>
                      <a:endParaRPr lang="en-US" sz="3200" dirty="0"/>
                    </a:p>
                  </a:txBody>
                  <a:tcPr/>
                </a:tc>
              </a:tr>
              <a:tr h="548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Specific objective </a:t>
                      </a:r>
                      <a:endParaRPr lang="en-US" sz="3200" dirty="0" smtClean="0"/>
                    </a:p>
                  </a:txBody>
                  <a:tcPr/>
                </a:tc>
              </a:tr>
              <a:tr h="1512538">
                <a:tc>
                  <a:txBody>
                    <a:bodyPr/>
                    <a:lstStyle/>
                    <a:p>
                      <a:r>
                        <a:rPr lang="en-GB" sz="3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Smallholder farmers in Warrap State have increased sustainable and diversified agricultural production and income. </a:t>
                      </a:r>
                      <a:endParaRPr lang="en-US" sz="3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14159"/>
            <a:ext cx="2047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8" y="5190345"/>
            <a:ext cx="1872208" cy="16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4" y="25354"/>
            <a:ext cx="8229600" cy="648072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ACHIEVEMENTS BY  RESULT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51845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Result 1: </a:t>
            </a:r>
            <a:r>
              <a:rPr lang="en-GB" sz="2400" dirty="0"/>
              <a:t>"County and Payam level agricultural extension systems strengthened and providing support to small holder farmers throughout the farming season</a:t>
            </a:r>
            <a:r>
              <a:rPr lang="en-GB" sz="2400" dirty="0" smtClean="0"/>
              <a:t>”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Key activities have been achieved </a:t>
            </a:r>
            <a:endParaRPr lang="en-GB" sz="2400" dirty="0"/>
          </a:p>
          <a:p>
            <a:r>
              <a:rPr lang="en-GB" sz="2400" dirty="0" smtClean="0"/>
              <a:t>provision of motorbikes, bikes, bicycles, computers and office equipment.</a:t>
            </a:r>
          </a:p>
          <a:p>
            <a:r>
              <a:rPr lang="en-GB" sz="2400" dirty="0" smtClean="0"/>
              <a:t>4 Government  extension workers trained in Yei</a:t>
            </a:r>
            <a:endParaRPr lang="en-GB" sz="2400" dirty="0"/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Pending activities under this result area</a:t>
            </a:r>
          </a:p>
          <a:p>
            <a:r>
              <a:rPr lang="en-GB" sz="2400" dirty="0" smtClean="0"/>
              <a:t>Installation of solar system for County offices</a:t>
            </a:r>
          </a:p>
          <a:p>
            <a:r>
              <a:rPr lang="en-GB" sz="2400" dirty="0" smtClean="0"/>
              <a:t>4 additional motorcycles procured but still in Juba.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Impact of the activities conducted;</a:t>
            </a:r>
          </a:p>
          <a:p>
            <a:r>
              <a:rPr lang="en-GB" sz="2400" dirty="0" smtClean="0"/>
              <a:t>Due to motorcycle and bicycle support, Government extension workers have been able to deliver extension services to farmers at the County and Payam level.</a:t>
            </a:r>
          </a:p>
          <a:p>
            <a:r>
              <a:rPr lang="en-GB" sz="2400" dirty="0" smtClean="0"/>
              <a:t>Yei-trained government extension workers are conducting training for farmer groups.</a:t>
            </a:r>
          </a:p>
          <a:p>
            <a:r>
              <a:rPr lang="en-GB" sz="2400" dirty="0" smtClean="0"/>
              <a:t>Confidence of the extension workers and farmers has improved drastically.</a:t>
            </a:r>
          </a:p>
          <a:p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661247"/>
            <a:ext cx="1543819" cy="121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8" y="5661247"/>
            <a:ext cx="1719514" cy="12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8914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Result 2: </a:t>
            </a:r>
            <a:r>
              <a:rPr lang="en-GB" sz="2000" dirty="0"/>
              <a:t>“ Targeted HH  have improved access to inputs, knowledge and skills in diversified crop production, post-harvest management and environmental protection</a:t>
            </a:r>
            <a:r>
              <a:rPr lang="en-GB" sz="2000" dirty="0" smtClean="0"/>
              <a:t>”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7"/>
            <a:ext cx="8928992" cy="46085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b="1" dirty="0">
                <a:solidFill>
                  <a:prstClr val="black"/>
                </a:solidFill>
              </a:rPr>
              <a:t>Key activities have been achieved </a:t>
            </a:r>
            <a:r>
              <a:rPr lang="en-GB" sz="2000" b="1" dirty="0" err="1" smtClean="0">
                <a:solidFill>
                  <a:prstClr val="black"/>
                </a:solidFill>
              </a:rPr>
              <a:t>eg</a:t>
            </a:r>
            <a:endParaRPr lang="en-GB" sz="2000" dirty="0">
              <a:solidFill>
                <a:prstClr val="black"/>
              </a:solidFill>
            </a:endParaRPr>
          </a:p>
          <a:p>
            <a:pPr lvl="0"/>
            <a:r>
              <a:rPr lang="en-GB" sz="2000" dirty="0" smtClean="0">
                <a:solidFill>
                  <a:prstClr val="black"/>
                </a:solidFill>
              </a:rPr>
              <a:t>Monitoring of VSLA groups was done in the last quarter NRC witnessed some group sharing their money</a:t>
            </a:r>
          </a:p>
          <a:p>
            <a:pPr lvl="0"/>
            <a:r>
              <a:rPr lang="en-GB" sz="2000" dirty="0" smtClean="0">
                <a:solidFill>
                  <a:prstClr val="black"/>
                </a:solidFill>
              </a:rPr>
              <a:t>Extension service offered through SMAF and NRC</a:t>
            </a:r>
          </a:p>
          <a:p>
            <a:pPr lvl="0"/>
            <a:r>
              <a:rPr lang="en-GB" sz="2000" dirty="0" smtClean="0">
                <a:solidFill>
                  <a:prstClr val="black"/>
                </a:solidFill>
              </a:rPr>
              <a:t>Pre-testing of the VSLA monitoring tool shared by the TA</a:t>
            </a:r>
            <a:endParaRPr lang="en-GB" sz="2000" dirty="0">
              <a:solidFill>
                <a:prstClr val="black"/>
              </a:solidFill>
            </a:endParaRPr>
          </a:p>
          <a:p>
            <a:pPr lvl="0"/>
            <a:endParaRPr lang="en-GB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2000" b="1" dirty="0">
                <a:solidFill>
                  <a:prstClr val="black"/>
                </a:solidFill>
              </a:rPr>
              <a:t>Impact of the activities conducted;</a:t>
            </a:r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Households managed to address immediate food need from saving generated through VSLA</a:t>
            </a:r>
          </a:p>
          <a:p>
            <a:r>
              <a:rPr lang="en-GB" sz="2000" dirty="0" smtClean="0"/>
              <a:t>Most families failed to procure agricultural inputs since the saving were eroded by inflation and also high price of food 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49280"/>
            <a:ext cx="1399803" cy="92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949280"/>
            <a:ext cx="1448838" cy="9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485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864096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n-GB" sz="2400" b="1" dirty="0">
                <a:solidFill>
                  <a:prstClr val="black"/>
                </a:solidFill>
                <a:ea typeface="+mn-ea"/>
                <a:cs typeface="+mn-cs"/>
              </a:rPr>
              <a:t>Result 3: </a:t>
            </a:r>
            <a:r>
              <a:rPr lang="en-GB" sz="2400" dirty="0">
                <a:solidFill>
                  <a:prstClr val="black"/>
                </a:solidFill>
                <a:ea typeface="+mn-ea"/>
                <a:cs typeface="+mn-cs"/>
              </a:rPr>
              <a:t> “Smallholder farmers have access to and adopt animal traction technology and other improved farming implements”</a:t>
            </a:r>
            <a:endParaRPr lang="en-US" sz="24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7525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>
                <a:solidFill>
                  <a:prstClr val="black"/>
                </a:solidFill>
              </a:rPr>
              <a:t>Key activities have been achieved </a:t>
            </a:r>
            <a:endParaRPr lang="en-GB" sz="2400" dirty="0">
              <a:solidFill>
                <a:prstClr val="black"/>
              </a:solidFill>
            </a:endParaRPr>
          </a:p>
          <a:p>
            <a:pPr lvl="0"/>
            <a:r>
              <a:rPr lang="en-GB" sz="2400" dirty="0" smtClean="0">
                <a:solidFill>
                  <a:prstClr val="black"/>
                </a:solidFill>
              </a:rPr>
              <a:t>Training of 200 farmers on animal traction and the training is ongoing</a:t>
            </a:r>
            <a:endParaRPr lang="en-GB" sz="2400" dirty="0">
              <a:solidFill>
                <a:prstClr val="black"/>
              </a:solidFill>
            </a:endParaRP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Extension service offered through SMAF and NRC</a:t>
            </a:r>
          </a:p>
          <a:p>
            <a:pPr lvl="0"/>
            <a:endParaRPr lang="en-GB" sz="2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2400" b="1" dirty="0">
                <a:solidFill>
                  <a:prstClr val="black"/>
                </a:solidFill>
              </a:rPr>
              <a:t>Impact of the activities conducted;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Farmers are taking advantage of the current onset of rains to prepare their gardens through the use of ox-ploughs.</a:t>
            </a:r>
          </a:p>
          <a:p>
            <a:r>
              <a:rPr lang="en-GB" sz="2400" dirty="0" smtClean="0">
                <a:solidFill>
                  <a:prstClr val="black"/>
                </a:solidFill>
              </a:rPr>
              <a:t>Farmers do appreciate the need to transition from the use of malodas to the use of ploughs.</a:t>
            </a:r>
          </a:p>
          <a:p>
            <a:endParaRPr lang="en-GB" sz="2400" dirty="0">
              <a:solidFill>
                <a:prstClr val="black"/>
              </a:solidFill>
            </a:endParaRP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" y="5857875"/>
            <a:ext cx="14446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5784850"/>
            <a:ext cx="14017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261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10" y="116632"/>
            <a:ext cx="8946877" cy="720080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Result </a:t>
            </a:r>
            <a:r>
              <a:rPr lang="en-GB" sz="2400" b="1" dirty="0"/>
              <a:t>4: </a:t>
            </a:r>
            <a:r>
              <a:rPr lang="en-GB" sz="2400" dirty="0"/>
              <a:t>“Smallholder farmers have increased access to markets and other value chain actors”</a:t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 From the onset of the implementation of the project, the idea of  establishing of agro-dealers has been a daunting task. </a:t>
            </a:r>
          </a:p>
          <a:p>
            <a:r>
              <a:rPr lang="en-GB" sz="2400" dirty="0" smtClean="0"/>
              <a:t>NRC in collaboration with SMAF has been able to support the formation and registration of a </a:t>
            </a:r>
            <a:r>
              <a:rPr lang="en-GB" sz="2400" smtClean="0"/>
              <a:t>company </a:t>
            </a:r>
            <a:r>
              <a:rPr lang="en-GB" sz="2400" smtClean="0"/>
              <a:t>RAISE </a:t>
            </a:r>
            <a:r>
              <a:rPr lang="en-GB" sz="2400" dirty="0" smtClean="0"/>
              <a:t>(Rhino Agro-inputs and Services). The company was formed with the objective of delivering agricultural inputs and services to farmers.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Next steps;</a:t>
            </a:r>
          </a:p>
          <a:p>
            <a:r>
              <a:rPr lang="en-GB" sz="2400" dirty="0" smtClean="0"/>
              <a:t>NRC will hire a consultant to provide training on business management, seed production and management and on how to provide agriculture advisory services to the farmers.</a:t>
            </a:r>
          </a:p>
          <a:p>
            <a:r>
              <a:rPr lang="en-GB" sz="2400" dirty="0" smtClean="0"/>
              <a:t>Nurture the company through coaching using the </a:t>
            </a:r>
            <a:r>
              <a:rPr lang="en-GB" sz="2400" b="1" dirty="0" smtClean="0"/>
              <a:t>GROW-ME</a:t>
            </a:r>
            <a:r>
              <a:rPr lang="en-GB" sz="2400" dirty="0" smtClean="0"/>
              <a:t> coaching module.</a:t>
            </a:r>
            <a:endParaRPr lang="en-GB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877271"/>
            <a:ext cx="1187624" cy="98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264"/>
            <a:ext cx="1440160" cy="109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933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Activities planned for the next quarter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396044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Training of value chain actors and farmers on small scale business management, seed production and management, seed science and multiplication.</a:t>
            </a:r>
          </a:p>
          <a:p>
            <a:r>
              <a:rPr lang="en-GB" sz="2800" dirty="0" smtClean="0"/>
              <a:t>Conduct the VSLA monitoring </a:t>
            </a:r>
          </a:p>
          <a:p>
            <a:r>
              <a:rPr lang="en-GB" sz="2800" dirty="0" smtClean="0"/>
              <a:t>Continue providing the VSLA groups extension support.</a:t>
            </a:r>
          </a:p>
          <a:p>
            <a:r>
              <a:rPr lang="en-GB" sz="2800" dirty="0" smtClean="0"/>
              <a:t>Distribution of the 4 motorcycles to Government</a:t>
            </a:r>
          </a:p>
          <a:p>
            <a:r>
              <a:rPr lang="en-GB" sz="2800" dirty="0" smtClean="0"/>
              <a:t>Conduct crop assessments in liaison with partners.</a:t>
            </a:r>
          </a:p>
          <a:p>
            <a:endParaRPr lang="en-GB" sz="2800" dirty="0" smtClean="0"/>
          </a:p>
          <a:p>
            <a:endParaRPr lang="en-GB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214159"/>
            <a:ext cx="20478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8" y="5190345"/>
            <a:ext cx="1872208" cy="16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3614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2376</TotalTime>
  <Words>617</Words>
  <Application>Microsoft Macintosh PowerPoint</Application>
  <PresentationFormat>On-screen Show (4:3)</PresentationFormat>
  <Paragraphs>86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    PRESENTATION</vt:lpstr>
      <vt:lpstr>Layout of presentation</vt:lpstr>
      <vt:lpstr>Project Objectives</vt:lpstr>
      <vt:lpstr>ACHIEVEMENTS BY  RESULT</vt:lpstr>
      <vt:lpstr>Result 2: “ Targeted HH  have improved access to inputs, knowledge and skills in diversified crop production, post-harvest management and environmental protection”</vt:lpstr>
      <vt:lpstr>Result 3:  “Smallholder farmers have access to and adopt animal traction technology and other improved farming implements”</vt:lpstr>
      <vt:lpstr>  Result 4: “Smallholder farmers have increased access to markets and other value chain actors”  </vt:lpstr>
      <vt:lpstr>Activities planned for the next quarter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Taban Kaps Robert</dc:creator>
  <cp:lastModifiedBy>Angus Duncan Graham</cp:lastModifiedBy>
  <cp:revision>150</cp:revision>
  <dcterms:created xsi:type="dcterms:W3CDTF">2015-02-06T05:29:42Z</dcterms:created>
  <dcterms:modified xsi:type="dcterms:W3CDTF">2016-04-28T19:37:20Z</dcterms:modified>
</cp:coreProperties>
</file>