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2"/>
  </p:notesMasterIdLst>
  <p:sldIdLst>
    <p:sldId id="256" r:id="rId2"/>
    <p:sldId id="344" r:id="rId3"/>
    <p:sldId id="339" r:id="rId4"/>
    <p:sldId id="406" r:id="rId5"/>
    <p:sldId id="396" r:id="rId6"/>
    <p:sldId id="466" r:id="rId7"/>
    <p:sldId id="468" r:id="rId8"/>
    <p:sldId id="419" r:id="rId9"/>
    <p:sldId id="404" r:id="rId10"/>
    <p:sldId id="399" r:id="rId11"/>
    <p:sldId id="400" r:id="rId12"/>
    <p:sldId id="401" r:id="rId13"/>
    <p:sldId id="402" r:id="rId14"/>
    <p:sldId id="403" r:id="rId15"/>
    <p:sldId id="459" r:id="rId16"/>
    <p:sldId id="461" r:id="rId17"/>
    <p:sldId id="469" r:id="rId18"/>
    <p:sldId id="287" r:id="rId19"/>
    <p:sldId id="418" r:id="rId20"/>
    <p:sldId id="409" r:id="rId21"/>
    <p:sldId id="415" r:id="rId22"/>
    <p:sldId id="416" r:id="rId23"/>
    <p:sldId id="417" r:id="rId24"/>
    <p:sldId id="443" r:id="rId25"/>
    <p:sldId id="444" r:id="rId26"/>
    <p:sldId id="445" r:id="rId27"/>
    <p:sldId id="463" r:id="rId28"/>
    <p:sldId id="447" r:id="rId29"/>
    <p:sldId id="448" r:id="rId30"/>
    <p:sldId id="449" r:id="rId31"/>
    <p:sldId id="450" r:id="rId32"/>
    <p:sldId id="451" r:id="rId33"/>
    <p:sldId id="452" r:id="rId34"/>
    <p:sldId id="453" r:id="rId35"/>
    <p:sldId id="454" r:id="rId36"/>
    <p:sldId id="455" r:id="rId37"/>
    <p:sldId id="465" r:id="rId38"/>
    <p:sldId id="458" r:id="rId39"/>
    <p:sldId id="457" r:id="rId40"/>
    <p:sldId id="323" r:id="rId41"/>
  </p:sldIdLst>
  <p:sldSz cx="9144000" cy="6858000" type="screen4x3"/>
  <p:notesSz cx="7302500" cy="9588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7" autoAdjust="0"/>
    <p:restoredTop sz="94444" autoAdjust="0"/>
  </p:normalViewPr>
  <p:slideViewPr>
    <p:cSldViewPr>
      <p:cViewPr>
        <p:scale>
          <a:sx n="87" d="100"/>
          <a:sy n="87" d="100"/>
        </p:scale>
        <p:origin x="-1428" y="-78"/>
      </p:cViewPr>
      <p:guideLst>
        <p:guide orient="horz" pos="2160"/>
        <p:guide pos="2880"/>
      </p:guideLst>
    </p:cSldViewPr>
  </p:slideViewPr>
  <p:outlineViewPr>
    <p:cViewPr>
      <p:scale>
        <a:sx n="33" d="100"/>
        <a:sy n="33" d="100"/>
      </p:scale>
      <p:origin x="48" y="976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4417" cy="479425"/>
          </a:xfrm>
          <a:prstGeom prst="rect">
            <a:avLst/>
          </a:prstGeom>
        </p:spPr>
        <p:txBody>
          <a:bodyPr vert="horz" lIns="96515" tIns="48257" rIns="96515" bIns="48257" rtlCol="0"/>
          <a:lstStyle>
            <a:lvl1pPr algn="l">
              <a:defRPr sz="1300"/>
            </a:lvl1pPr>
          </a:lstStyle>
          <a:p>
            <a:endParaRPr lang="en-US"/>
          </a:p>
        </p:txBody>
      </p:sp>
      <p:sp>
        <p:nvSpPr>
          <p:cNvPr id="3" name="Date Placeholder 2"/>
          <p:cNvSpPr>
            <a:spLocks noGrp="1"/>
          </p:cNvSpPr>
          <p:nvPr>
            <p:ph type="dt" idx="1"/>
          </p:nvPr>
        </p:nvSpPr>
        <p:spPr>
          <a:xfrm>
            <a:off x="4136393" y="0"/>
            <a:ext cx="3164417" cy="479425"/>
          </a:xfrm>
          <a:prstGeom prst="rect">
            <a:avLst/>
          </a:prstGeom>
        </p:spPr>
        <p:txBody>
          <a:bodyPr vert="horz" lIns="96515" tIns="48257" rIns="96515" bIns="48257" rtlCol="0"/>
          <a:lstStyle>
            <a:lvl1pPr algn="r">
              <a:defRPr sz="1300"/>
            </a:lvl1pPr>
          </a:lstStyle>
          <a:p>
            <a:fld id="{7182BAC2-6F4A-4DD9-B48E-4A6F621A602B}" type="datetimeFigureOut">
              <a:rPr lang="en-US" smtClean="0"/>
              <a:pPr/>
              <a:t>4/28/2016</a:t>
            </a:fld>
            <a:endParaRPr lang="en-US"/>
          </a:p>
        </p:txBody>
      </p:sp>
      <p:sp>
        <p:nvSpPr>
          <p:cNvPr id="4" name="Slide Image Placeholder 3"/>
          <p:cNvSpPr>
            <a:spLocks noGrp="1" noRot="1" noChangeAspect="1"/>
          </p:cNvSpPr>
          <p:nvPr>
            <p:ph type="sldImg" idx="2"/>
          </p:nvPr>
        </p:nvSpPr>
        <p:spPr>
          <a:xfrm>
            <a:off x="1254125" y="719138"/>
            <a:ext cx="4794250" cy="3595687"/>
          </a:xfrm>
          <a:prstGeom prst="rect">
            <a:avLst/>
          </a:prstGeom>
          <a:noFill/>
          <a:ln w="12700">
            <a:solidFill>
              <a:prstClr val="black"/>
            </a:solidFill>
          </a:ln>
        </p:spPr>
        <p:txBody>
          <a:bodyPr vert="horz" lIns="96515" tIns="48257" rIns="96515" bIns="48257" rtlCol="0" anchor="ctr"/>
          <a:lstStyle/>
          <a:p>
            <a:endParaRPr lang="en-US"/>
          </a:p>
        </p:txBody>
      </p:sp>
      <p:sp>
        <p:nvSpPr>
          <p:cNvPr id="5" name="Notes Placeholder 4"/>
          <p:cNvSpPr>
            <a:spLocks noGrp="1"/>
          </p:cNvSpPr>
          <p:nvPr>
            <p:ph type="body" sz="quarter" idx="3"/>
          </p:nvPr>
        </p:nvSpPr>
        <p:spPr>
          <a:xfrm>
            <a:off x="730250" y="4554538"/>
            <a:ext cx="5842000" cy="4314825"/>
          </a:xfrm>
          <a:prstGeom prst="rect">
            <a:avLst/>
          </a:prstGeom>
        </p:spPr>
        <p:txBody>
          <a:bodyPr vert="horz" lIns="96515" tIns="48257" rIns="96515" bIns="482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07411"/>
            <a:ext cx="3164417" cy="479425"/>
          </a:xfrm>
          <a:prstGeom prst="rect">
            <a:avLst/>
          </a:prstGeom>
        </p:spPr>
        <p:txBody>
          <a:bodyPr vert="horz" lIns="96515" tIns="48257" rIns="96515" bIns="48257" rtlCol="0" anchor="b"/>
          <a:lstStyle>
            <a:lvl1pPr algn="l">
              <a:defRPr sz="1300"/>
            </a:lvl1pPr>
          </a:lstStyle>
          <a:p>
            <a:endParaRPr lang="en-US"/>
          </a:p>
        </p:txBody>
      </p:sp>
      <p:sp>
        <p:nvSpPr>
          <p:cNvPr id="7" name="Slide Number Placeholder 6"/>
          <p:cNvSpPr>
            <a:spLocks noGrp="1"/>
          </p:cNvSpPr>
          <p:nvPr>
            <p:ph type="sldNum" sz="quarter" idx="5"/>
          </p:nvPr>
        </p:nvSpPr>
        <p:spPr>
          <a:xfrm>
            <a:off x="4136393" y="9107411"/>
            <a:ext cx="3164417" cy="479425"/>
          </a:xfrm>
          <a:prstGeom prst="rect">
            <a:avLst/>
          </a:prstGeom>
        </p:spPr>
        <p:txBody>
          <a:bodyPr vert="horz" lIns="96515" tIns="48257" rIns="96515" bIns="48257" rtlCol="0" anchor="b"/>
          <a:lstStyle>
            <a:lvl1pPr algn="r">
              <a:defRPr sz="1300"/>
            </a:lvl1pPr>
          </a:lstStyle>
          <a:p>
            <a:fld id="{E52ABAC5-AA32-40BE-9538-75477C04A254}" type="slidenum">
              <a:rPr lang="en-US" smtClean="0"/>
              <a:pPr/>
              <a:t>‹#›</a:t>
            </a:fld>
            <a:endParaRPr lang="en-US"/>
          </a:p>
        </p:txBody>
      </p:sp>
    </p:spTree>
    <p:extLst>
      <p:ext uri="{BB962C8B-B14F-4D97-AF65-F5344CB8AC3E}">
        <p14:creationId xmlns:p14="http://schemas.microsoft.com/office/powerpoint/2010/main" xmlns="" val="309567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2ABAC5-AA32-40BE-9538-75477C04A2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CB248A-06FF-4F98-8D55-A002FF4AA1A8}" type="datetime1">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F9756-328C-4530-B5AE-34ED352F72FC}" type="datetime1">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3C150-82A0-4028-AB08-2A53B322817D}" type="datetime1">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0F0C25-095C-4E6F-90F0-75C9747AD711}" type="datetime1">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A4C497-22F3-40BC-9B25-55B03D82A147}" type="datetime1">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5C9C97-9212-4D3D-A7E1-0FA20DA12973}" type="datetime1">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45E511-8BDD-44F8-B0D0-49F08F97099A}" type="datetime1">
              <a:rPr lang="en-US" smtClean="0"/>
              <a:pPr/>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052DC2-B786-44CF-87B2-8B8B98590754}" type="datetime1">
              <a:rPr lang="en-US" smtClean="0"/>
              <a:pPr/>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9F121-73A9-4B1A-BF5C-3B7642186730}" type="datetime1">
              <a:rPr lang="en-US" smtClean="0"/>
              <a:pPr/>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FCF29-42F8-474F-AF1D-54E251A806AC}" type="datetime1">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E664B-59A3-4BEA-BCDA-874CCF41869E}" type="datetime1">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AC4B9-5B0F-48E3-8241-A61B373FB983}" type="slidenum">
              <a:rPr lang="en-US" smtClean="0"/>
              <a:pPr/>
              <a:t>‹#›</a:t>
            </a:fld>
            <a:endParaRPr lang="en-US"/>
          </a:p>
        </p:txBody>
      </p:sp>
    </p:spTree>
  </p:cSld>
  <p:clrMapOvr>
    <a:masterClrMapping/>
  </p:clrMapOvr>
  <p:transition spd="med">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997DA-EC6A-47BF-BB80-9233C77D2893}" type="datetime1">
              <a:rPr lang="en-US" smtClean="0"/>
              <a:pPr/>
              <a:t>4/28/2016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AC4B9-5B0F-48E3-8241-A61B373FB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wheel spokes="1"/>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04800"/>
            <a:ext cx="8610600" cy="6324600"/>
          </a:xfrm>
        </p:spPr>
        <p:txBody>
          <a:bodyPr>
            <a:normAutofit/>
          </a:bodyPr>
          <a:lstStyle/>
          <a:p>
            <a:endParaRPr lang="en-US" sz="3200" b="1" dirty="0" smtClean="0">
              <a:solidFill>
                <a:schemeClr val="tx1">
                  <a:lumMod val="95000"/>
                  <a:lumOff val="5000"/>
                </a:schemeClr>
              </a:solidFill>
              <a:cs typeface="Arial" pitchFamily="34" charset="0"/>
            </a:endParaRPr>
          </a:p>
          <a:p>
            <a:r>
              <a:rPr lang="en-US" sz="1800" b="1" dirty="0">
                <a:latin typeface="Arial" pitchFamily="34" charset="0"/>
                <a:cs typeface="Arial" pitchFamily="34" charset="0"/>
              </a:rPr>
              <a:t>European Union / South Sudan </a:t>
            </a:r>
          </a:p>
          <a:p>
            <a:r>
              <a:rPr lang="en-US" sz="1800" b="1" dirty="0">
                <a:latin typeface="Arial" pitchFamily="34" charset="0"/>
                <a:cs typeface="Arial" pitchFamily="34" charset="0"/>
              </a:rPr>
              <a:t>Cooperation</a:t>
            </a:r>
          </a:p>
          <a:p>
            <a:endParaRPr lang="en-US" sz="1800" b="1" dirty="0" smtClean="0">
              <a:solidFill>
                <a:schemeClr val="tx1">
                  <a:lumMod val="95000"/>
                  <a:lumOff val="5000"/>
                </a:schemeClr>
              </a:solidFill>
              <a:latin typeface="Arial" pitchFamily="34" charset="0"/>
              <a:cs typeface="Arial" pitchFamily="34" charset="0"/>
            </a:endParaRPr>
          </a:p>
          <a:p>
            <a:pPr>
              <a:lnSpc>
                <a:spcPct val="150000"/>
              </a:lnSpc>
            </a:pPr>
            <a:r>
              <a:rPr lang="en-US" sz="1800" b="1" dirty="0" smtClean="0">
                <a:solidFill>
                  <a:schemeClr val="tx1">
                    <a:lumMod val="95000"/>
                    <a:lumOff val="5000"/>
                  </a:schemeClr>
                </a:solidFill>
                <a:latin typeface="Arial" pitchFamily="34" charset="0"/>
                <a:cs typeface="Arial" pitchFamily="34" charset="0"/>
              </a:rPr>
              <a:t>Project</a:t>
            </a:r>
            <a:r>
              <a:rPr lang="en-US" sz="1800" dirty="0" smtClean="0">
                <a:solidFill>
                  <a:schemeClr val="tx1">
                    <a:lumMod val="95000"/>
                    <a:lumOff val="5000"/>
                  </a:schemeClr>
                </a:solidFill>
                <a:latin typeface="Arial" pitchFamily="34" charset="0"/>
                <a:cs typeface="Arial" pitchFamily="34" charset="0"/>
              </a:rPr>
              <a:t>: SORUDEV Food Security and Livelihoods Project, 2014 -2017</a:t>
            </a:r>
          </a:p>
          <a:p>
            <a:pPr>
              <a:lnSpc>
                <a:spcPct val="150000"/>
              </a:lnSpc>
            </a:pPr>
            <a:r>
              <a:rPr lang="en-US" sz="1800" dirty="0" smtClean="0">
                <a:solidFill>
                  <a:schemeClr val="tx1">
                    <a:lumMod val="95000"/>
                    <a:lumOff val="5000"/>
                  </a:schemeClr>
                </a:solidFill>
                <a:latin typeface="Arial" pitchFamily="34" charset="0"/>
                <a:cs typeface="Arial" pitchFamily="34" charset="0"/>
              </a:rPr>
              <a:t>Wau and </a:t>
            </a:r>
            <a:r>
              <a:rPr lang="en-US" sz="1800" dirty="0" err="1" smtClean="0">
                <a:solidFill>
                  <a:schemeClr val="tx1">
                    <a:lumMod val="95000"/>
                    <a:lumOff val="5000"/>
                  </a:schemeClr>
                </a:solidFill>
                <a:latin typeface="Arial" pitchFamily="34" charset="0"/>
                <a:cs typeface="Arial" pitchFamily="34" charset="0"/>
              </a:rPr>
              <a:t>Lol</a:t>
            </a:r>
            <a:r>
              <a:rPr lang="en-US" sz="1800" dirty="0" smtClean="0">
                <a:solidFill>
                  <a:schemeClr val="tx1">
                    <a:lumMod val="95000"/>
                    <a:lumOff val="5000"/>
                  </a:schemeClr>
                </a:solidFill>
                <a:latin typeface="Arial" pitchFamily="34" charset="0"/>
                <a:cs typeface="Arial" pitchFamily="34" charset="0"/>
              </a:rPr>
              <a:t> States. </a:t>
            </a:r>
          </a:p>
          <a:p>
            <a:pPr>
              <a:lnSpc>
                <a:spcPct val="150000"/>
              </a:lnSpc>
            </a:pPr>
            <a:r>
              <a:rPr lang="en-US" sz="1800" b="1" dirty="0" smtClean="0">
                <a:solidFill>
                  <a:schemeClr val="tx1">
                    <a:lumMod val="95000"/>
                    <a:lumOff val="5000"/>
                  </a:schemeClr>
                </a:solidFill>
                <a:latin typeface="Arial" pitchFamily="34" charset="0"/>
                <a:cs typeface="Arial" pitchFamily="34" charset="0"/>
              </a:rPr>
              <a:t>Implementing agency</a:t>
            </a:r>
            <a:r>
              <a:rPr lang="en-US" sz="1800" dirty="0" smtClean="0">
                <a:solidFill>
                  <a:schemeClr val="tx1">
                    <a:lumMod val="95000"/>
                    <a:lumOff val="5000"/>
                  </a:schemeClr>
                </a:solidFill>
                <a:latin typeface="Arial" pitchFamily="34" charset="0"/>
                <a:cs typeface="Arial" pitchFamily="34" charset="0"/>
              </a:rPr>
              <a:t>: Hope Agency for Relief and Development (HARD).</a:t>
            </a:r>
          </a:p>
          <a:p>
            <a:pPr>
              <a:lnSpc>
                <a:spcPct val="150000"/>
              </a:lnSpc>
            </a:pPr>
            <a:r>
              <a:rPr lang="en-US" sz="1800" dirty="0" smtClean="0">
                <a:solidFill>
                  <a:schemeClr val="tx1"/>
                </a:solidFill>
                <a:latin typeface="Arial" pitchFamily="34" charset="0"/>
                <a:cs typeface="Arial" pitchFamily="34" charset="0"/>
              </a:rPr>
              <a:t>Implementation progress report presented at </a:t>
            </a:r>
            <a:r>
              <a:rPr lang="en-US" sz="1800" dirty="0">
                <a:solidFill>
                  <a:schemeClr val="tx1"/>
                </a:solidFill>
                <a:latin typeface="Arial" pitchFamily="34" charset="0"/>
                <a:cs typeface="Arial" pitchFamily="34" charset="0"/>
              </a:rPr>
              <a:t>SORUDEV </a:t>
            </a:r>
            <a:r>
              <a:rPr lang="en-US" sz="1800" dirty="0" smtClean="0">
                <a:solidFill>
                  <a:schemeClr val="tx1"/>
                </a:solidFill>
                <a:latin typeface="Arial" pitchFamily="34" charset="0"/>
                <a:cs typeface="Arial" pitchFamily="34" charset="0"/>
              </a:rPr>
              <a:t>partners’ 6</a:t>
            </a:r>
            <a:r>
              <a:rPr lang="en-US" sz="1800" baseline="30000" dirty="0" smtClean="0">
                <a:solidFill>
                  <a:schemeClr val="tx1"/>
                </a:solidFill>
                <a:latin typeface="Arial" pitchFamily="34" charset="0"/>
                <a:cs typeface="Arial" pitchFamily="34" charset="0"/>
              </a:rPr>
              <a:t>th</a:t>
            </a:r>
            <a:r>
              <a:rPr lang="en-US" sz="1800" dirty="0" smtClean="0">
                <a:solidFill>
                  <a:schemeClr val="tx1"/>
                </a:solidFill>
                <a:latin typeface="Arial" pitchFamily="34" charset="0"/>
                <a:cs typeface="Arial" pitchFamily="34" charset="0"/>
              </a:rPr>
              <a:t> quarterly </a:t>
            </a:r>
            <a:r>
              <a:rPr lang="en-US" sz="1800" dirty="0">
                <a:solidFill>
                  <a:schemeClr val="tx1"/>
                </a:solidFill>
                <a:latin typeface="Arial" pitchFamily="34" charset="0"/>
                <a:cs typeface="Arial" pitchFamily="34" charset="0"/>
              </a:rPr>
              <a:t>review meeting at </a:t>
            </a:r>
            <a:r>
              <a:rPr lang="en-GB" sz="1800" dirty="0" smtClean="0">
                <a:solidFill>
                  <a:schemeClr val="tx1"/>
                </a:solidFill>
                <a:latin typeface="Arial" pitchFamily="34" charset="0"/>
                <a:cs typeface="Arial" pitchFamily="34" charset="0"/>
              </a:rPr>
              <a:t>Aweil Grand Hotel, Aweil on 26-28 April 2016.</a:t>
            </a:r>
            <a:endParaRPr lang="en-US" sz="1800" dirty="0">
              <a:solidFill>
                <a:schemeClr val="tx1"/>
              </a:solidFill>
              <a:latin typeface="Arial" pitchFamily="34" charset="0"/>
              <a:cs typeface="Arial" pitchFamily="34" charset="0"/>
            </a:endParaRPr>
          </a:p>
          <a:p>
            <a:pPr>
              <a:lnSpc>
                <a:spcPct val="150000"/>
              </a:lnSpc>
            </a:pPr>
            <a:r>
              <a:rPr lang="en-US" sz="1800" dirty="0">
                <a:solidFill>
                  <a:schemeClr val="tx1">
                    <a:lumMod val="95000"/>
                    <a:lumOff val="5000"/>
                  </a:schemeClr>
                </a:solidFill>
                <a:latin typeface="Arial" pitchFamily="34" charset="0"/>
                <a:cs typeface="Arial" pitchFamily="34" charset="0"/>
              </a:rPr>
              <a:t>By</a:t>
            </a:r>
          </a:p>
          <a:p>
            <a:pPr>
              <a:lnSpc>
                <a:spcPct val="150000"/>
              </a:lnSpc>
            </a:pPr>
            <a:r>
              <a:rPr lang="en-US" sz="1800" dirty="0" smtClean="0">
                <a:solidFill>
                  <a:schemeClr val="tx1">
                    <a:lumMod val="95000"/>
                    <a:lumOff val="5000"/>
                  </a:schemeClr>
                </a:solidFill>
                <a:latin typeface="Arial" pitchFamily="34" charset="0"/>
                <a:cs typeface="Arial" pitchFamily="34" charset="0"/>
              </a:rPr>
              <a:t>Dominic Albino - M&amp;E Officer.</a:t>
            </a:r>
            <a:endParaRPr lang="en-US" sz="1800" dirty="0">
              <a:solidFill>
                <a:schemeClr val="tx1">
                  <a:lumMod val="95000"/>
                  <a:lumOff val="5000"/>
                </a:schemeClr>
              </a:solidFill>
              <a:latin typeface="Arial" pitchFamily="34" charset="0"/>
              <a:cs typeface="Arial" pitchFamily="34" charset="0"/>
            </a:endParaRPr>
          </a:p>
          <a:p>
            <a:endParaRPr lang="en-US" sz="2000" b="1" dirty="0" smtClean="0">
              <a:solidFill>
                <a:schemeClr val="tx1">
                  <a:lumMod val="95000"/>
                  <a:lumOff val="5000"/>
                </a:schemeClr>
              </a:solidFill>
              <a:cs typeface="Arial" pitchFamily="34" charset="0"/>
            </a:endParaRPr>
          </a:p>
        </p:txBody>
      </p:sp>
      <p:sp>
        <p:nvSpPr>
          <p:cNvPr id="10" name="Footer Placeholder 9"/>
          <p:cNvSpPr>
            <a:spLocks noGrp="1"/>
          </p:cNvSpPr>
          <p:nvPr>
            <p:ph type="ftr" sz="quarter" idx="11"/>
          </p:nvPr>
        </p:nvSpPr>
        <p:spPr>
          <a:xfrm>
            <a:off x="533400" y="5715000"/>
            <a:ext cx="7772400" cy="777875"/>
          </a:xfrm>
        </p:spPr>
        <p:txBody>
          <a:bodyPr/>
          <a:lstStyle/>
          <a:p>
            <a:endParaRPr lang="en-US" dirty="0" smtClean="0"/>
          </a:p>
          <a:p>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457200"/>
            <a:ext cx="1482725" cy="958850"/>
          </a:xfrm>
          <a:prstGeom prst="rect">
            <a:avLst/>
          </a:prstGeom>
          <a:noFill/>
          <a:ln>
            <a:noFill/>
          </a:ln>
          <a:extLst>
            <a:ext uri="{FAA26D3D-D897-4be2-8F04-BA451C77F1D7}">
              <ma14:placeholderFlag xmlns:lc="http://schemas.openxmlformats.org/drawingml/2006/lockedCanvas"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5" name="Picture 4"/>
          <p:cNvPicPr/>
          <p:nvPr/>
        </p:nvPicPr>
        <p:blipFill rotWithShape="1">
          <a:blip r:embed="rId3" cstate="print">
            <a:extLst>
              <a:ext uri="{28A0092B-C50C-407E-A947-70E740481C1C}">
                <a14:useLocalDpi xmlns:a14="http://schemas.microsoft.com/office/drawing/2010/main" xmlns="" val="0"/>
              </a:ext>
            </a:extLst>
          </a:blip>
          <a:srcRect l="-1"/>
          <a:stretch/>
        </p:blipFill>
        <p:spPr bwMode="auto">
          <a:xfrm>
            <a:off x="6400800" y="609600"/>
            <a:ext cx="1441450" cy="957580"/>
          </a:xfrm>
          <a:prstGeom prst="rect">
            <a:avLst/>
          </a:prstGeom>
          <a:ln>
            <a:noFill/>
          </a:ln>
          <a:extLst>
            <a:ext uri="{53640926-AAD7-44D8-BBD7-CCE9431645EC}">
              <a14:shadowObscured xmlns:a14="http://schemas.microsoft.com/office/drawing/2010/main" xmlns=""/>
            </a:ext>
          </a:extLst>
        </p:spPr>
      </p:pic>
      <p:pic>
        <p:nvPicPr>
          <p:cNvPr id="6" name="Pictur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5105400"/>
            <a:ext cx="5274310" cy="1311987"/>
          </a:xfrm>
          <a:prstGeom prst="rect">
            <a:avLst/>
          </a:prstGeom>
          <a:noFill/>
          <a:ln>
            <a:noFill/>
          </a:ln>
        </p:spPr>
      </p:pic>
    </p:spTree>
  </p:cSld>
  <p:clrMapOvr>
    <a:masterClrMapping/>
  </p:clrMapOvr>
  <p:transition spd="med">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pPr algn="l"/>
            <a:r>
              <a:rPr lang="en-US" sz="3100" b="1" dirty="0" smtClean="0"/>
              <a:t>4. Marketing of agricultural produce</a:t>
            </a:r>
            <a:r>
              <a:rPr lang="en-US" sz="2400" dirty="0" smtClean="0"/>
              <a:t/>
            </a:r>
            <a:br>
              <a:rPr lang="en-US" sz="2400" dirty="0" smtClean="0"/>
            </a:br>
            <a:r>
              <a:rPr lang="en-GB" sz="2000" dirty="0" smtClean="0"/>
              <a:t>Five cooperative societies supporting about 370 (M=211; F= 159) farmers were trained in management and marketing</a:t>
            </a:r>
            <a:endParaRPr lang="en-US" sz="2400" dirty="0"/>
          </a:p>
        </p:txBody>
      </p:sp>
      <p:sp>
        <p:nvSpPr>
          <p:cNvPr id="3" name="Text Placeholder 2"/>
          <p:cNvSpPr>
            <a:spLocks noGrp="1"/>
          </p:cNvSpPr>
          <p:nvPr>
            <p:ph type="body" idx="1"/>
          </p:nvPr>
        </p:nvSpPr>
        <p:spPr>
          <a:xfrm>
            <a:off x="457200" y="1752600"/>
            <a:ext cx="3505200" cy="639762"/>
          </a:xfrm>
        </p:spPr>
        <p:txBody>
          <a:bodyPr>
            <a:normAutofit fontScale="92500" lnSpcReduction="20000"/>
          </a:bodyPr>
          <a:lstStyle/>
          <a:p>
            <a:pPr algn="ctr"/>
            <a:r>
              <a:rPr lang="en-US" dirty="0" smtClean="0"/>
              <a:t>Sale of produce in local markets</a:t>
            </a:r>
            <a:endParaRPr lang="en-US" dirty="0"/>
          </a:p>
        </p:txBody>
      </p:sp>
      <p:pic>
        <p:nvPicPr>
          <p:cNvPr id="8" name="Content Placeholder 7" descr="Seeds &amp; tools distribution 027.jpg"/>
          <p:cNvPicPr>
            <a:picLocks noGrp="1" noChangeAspect="1"/>
          </p:cNvPicPr>
          <p:nvPr>
            <p:ph sz="half" idx="2"/>
          </p:nvPr>
        </p:nvPicPr>
        <p:blipFill>
          <a:blip r:embed="rId2" cstate="print"/>
          <a:stretch>
            <a:fillRect/>
          </a:stretch>
        </p:blipFill>
        <p:spPr>
          <a:xfrm>
            <a:off x="483394" y="2658269"/>
            <a:ext cx="3987800" cy="2984500"/>
          </a:xfrm>
        </p:spPr>
      </p:pic>
      <p:sp>
        <p:nvSpPr>
          <p:cNvPr id="11" name="Text Placeholder 2"/>
          <p:cNvSpPr>
            <a:spLocks noGrp="1"/>
          </p:cNvSpPr>
          <p:nvPr>
            <p:ph type="body" sz="quarter" idx="3"/>
          </p:nvPr>
        </p:nvSpPr>
        <p:spPr>
          <a:xfrm>
            <a:off x="4724400" y="1828800"/>
            <a:ext cx="3505200" cy="639762"/>
          </a:xfrm>
        </p:spPr>
        <p:txBody>
          <a:bodyPr>
            <a:normAutofit fontScale="85000" lnSpcReduction="20000"/>
          </a:bodyPr>
          <a:lstStyle/>
          <a:p>
            <a:pPr algn="ctr"/>
            <a:r>
              <a:rPr lang="en-US" dirty="0" smtClean="0"/>
              <a:t>Loading produce on a truck for onward transport to Wau</a:t>
            </a:r>
            <a:endParaRPr lang="en-US" dirty="0"/>
          </a:p>
        </p:txBody>
      </p:sp>
      <p:pic>
        <p:nvPicPr>
          <p:cNvPr id="10" name="Content Placeholder 9" descr="DSC00663.JPG"/>
          <p:cNvPicPr>
            <a:picLocks noGrp="1" noChangeAspect="1"/>
          </p:cNvPicPr>
          <p:nvPr>
            <p:ph sz="quarter" idx="4"/>
          </p:nvPr>
        </p:nvPicPr>
        <p:blipFill>
          <a:blip r:embed="rId3" cstate="print"/>
          <a:stretch>
            <a:fillRect/>
          </a:stretch>
        </p:blipFill>
        <p:spPr>
          <a:xfrm>
            <a:off x="4672012" y="2658269"/>
            <a:ext cx="3987800" cy="2984500"/>
          </a:xfrm>
        </p:spPr>
      </p:pic>
    </p:spTree>
  </p:cSld>
  <p:clrMapOvr>
    <a:masterClrMapping/>
  </p:clrMapOvr>
  <p:transition spd="med">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t>5. Dry season vegetable production</a:t>
            </a:r>
            <a:r>
              <a:rPr lang="en-US" sz="2400" dirty="0" smtClean="0"/>
              <a:t/>
            </a:r>
            <a:br>
              <a:rPr lang="en-US" sz="2400" dirty="0" smtClean="0"/>
            </a:br>
            <a:r>
              <a:rPr lang="en-US" sz="2400" dirty="0" smtClean="0"/>
              <a:t>4 vegetable groups are in operation supporting 114 </a:t>
            </a:r>
            <a:r>
              <a:rPr lang="en-US" sz="2400" dirty="0" err="1" smtClean="0"/>
              <a:t>hh</a:t>
            </a:r>
            <a:r>
              <a:rPr lang="en-US" sz="2400" dirty="0" smtClean="0"/>
              <a:t> (M=34; F=80).</a:t>
            </a:r>
            <a:endParaRPr lang="en-US" sz="2400" dirty="0"/>
          </a:p>
        </p:txBody>
      </p:sp>
      <p:sp>
        <p:nvSpPr>
          <p:cNvPr id="3" name="Text Placeholder 2"/>
          <p:cNvSpPr>
            <a:spLocks noGrp="1"/>
          </p:cNvSpPr>
          <p:nvPr>
            <p:ph type="body" idx="1"/>
          </p:nvPr>
        </p:nvSpPr>
        <p:spPr/>
        <p:txBody>
          <a:bodyPr>
            <a:normAutofit fontScale="92500" lnSpcReduction="20000"/>
          </a:bodyPr>
          <a:lstStyle/>
          <a:p>
            <a:r>
              <a:rPr lang="en-US" dirty="0" smtClean="0"/>
              <a:t>Plots prepared for replanting of </a:t>
            </a:r>
            <a:r>
              <a:rPr lang="en-US" i="1" dirty="0" err="1" smtClean="0"/>
              <a:t>rigila</a:t>
            </a:r>
            <a:r>
              <a:rPr lang="en-US" i="1" dirty="0" smtClean="0"/>
              <a:t> </a:t>
            </a:r>
            <a:r>
              <a:rPr lang="en-US" dirty="0" smtClean="0"/>
              <a:t>(</a:t>
            </a:r>
            <a:r>
              <a:rPr lang="en-US" dirty="0" err="1" smtClean="0"/>
              <a:t>purslane</a:t>
            </a:r>
            <a:r>
              <a:rPr lang="en-US" dirty="0" smtClean="0"/>
              <a:t>) in </a:t>
            </a:r>
            <a:r>
              <a:rPr lang="en-US" dirty="0" err="1" smtClean="0"/>
              <a:t>Uyu-juku</a:t>
            </a:r>
            <a:r>
              <a:rPr lang="en-US" dirty="0" smtClean="0"/>
              <a:t> </a:t>
            </a:r>
            <a:endParaRPr lang="en-US" dirty="0"/>
          </a:p>
        </p:txBody>
      </p:sp>
      <p:pic>
        <p:nvPicPr>
          <p:cNvPr id="9" name="Content Placeholder 8" descr="DSC00922.JPG"/>
          <p:cNvPicPr>
            <a:picLocks noGrp="1" noChangeAspect="1"/>
          </p:cNvPicPr>
          <p:nvPr>
            <p:ph sz="half" idx="2"/>
          </p:nvPr>
        </p:nvPicPr>
        <p:blipFill>
          <a:blip r:embed="rId2" cstate="print"/>
          <a:stretch>
            <a:fillRect/>
          </a:stretch>
        </p:blipFill>
        <p:spPr>
          <a:xfrm>
            <a:off x="483394" y="2658269"/>
            <a:ext cx="3987800" cy="2984500"/>
          </a:xfrm>
        </p:spPr>
      </p:pic>
      <p:sp>
        <p:nvSpPr>
          <p:cNvPr id="5" name="Text Placeholder 4"/>
          <p:cNvSpPr>
            <a:spLocks noGrp="1"/>
          </p:cNvSpPr>
          <p:nvPr>
            <p:ph type="body" sz="quarter" idx="3"/>
          </p:nvPr>
        </p:nvSpPr>
        <p:spPr>
          <a:xfrm>
            <a:off x="4800599" y="1600200"/>
            <a:ext cx="3886201" cy="574675"/>
          </a:xfrm>
        </p:spPr>
        <p:txBody>
          <a:bodyPr>
            <a:normAutofit fontScale="77500" lnSpcReduction="20000"/>
          </a:bodyPr>
          <a:lstStyle/>
          <a:p>
            <a:r>
              <a:rPr lang="en-US" dirty="0" smtClean="0"/>
              <a:t>A farmer harvesting purslane for the </a:t>
            </a:r>
            <a:r>
              <a:rPr lang="en-US" dirty="0" smtClean="0"/>
              <a:t>market in </a:t>
            </a:r>
            <a:r>
              <a:rPr lang="en-US" dirty="0" err="1" smtClean="0"/>
              <a:t>Kuanya</a:t>
            </a:r>
            <a:r>
              <a:rPr lang="en-US" dirty="0" smtClean="0"/>
              <a:t> vegetable garden</a:t>
            </a:r>
            <a:endParaRPr lang="en-US" dirty="0"/>
          </a:p>
        </p:txBody>
      </p:sp>
      <p:pic>
        <p:nvPicPr>
          <p:cNvPr id="2050" name="Picture 2" descr="E:\Programme ividence photos\Programme photos\DSC01514.JPG"/>
          <p:cNvPicPr>
            <a:picLocks noGrp="1" noChangeAspect="1" noChangeArrowheads="1"/>
          </p:cNvPicPr>
          <p:nvPr>
            <p:ph sz="quarter" idx="4"/>
          </p:nvPr>
        </p:nvPicPr>
        <p:blipFill>
          <a:blip r:embed="rId3" cstate="print"/>
          <a:srcRect/>
          <a:stretch>
            <a:fillRect/>
          </a:stretch>
        </p:blipFill>
        <p:spPr bwMode="auto">
          <a:xfrm>
            <a:off x="4645025" y="2590800"/>
            <a:ext cx="4041775" cy="2971800"/>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algn="l"/>
            <a:r>
              <a:rPr lang="en-US" sz="2800" b="1" dirty="0" smtClean="0"/>
              <a:t>6. Voluntary Savings and Loans Associations (VSLAs)</a:t>
            </a:r>
            <a:r>
              <a:rPr lang="en-US" sz="2400" dirty="0" smtClean="0"/>
              <a:t/>
            </a:r>
            <a:br>
              <a:rPr lang="en-US" sz="2400" dirty="0" smtClean="0"/>
            </a:br>
            <a:r>
              <a:rPr lang="en-US" sz="2000" b="1" dirty="0" smtClean="0"/>
              <a:t>32 VSLAs </a:t>
            </a:r>
            <a:r>
              <a:rPr lang="en-US" sz="2000" dirty="0" smtClean="0"/>
              <a:t>are in operation with accumulated savings of </a:t>
            </a:r>
            <a:r>
              <a:rPr lang="en-US" sz="2000" b="1" dirty="0" smtClean="0"/>
              <a:t>134,273 SSP </a:t>
            </a:r>
            <a:r>
              <a:rPr lang="en-US" sz="2000" dirty="0" smtClean="0"/>
              <a:t>and </a:t>
            </a:r>
            <a:r>
              <a:rPr lang="en-US" sz="2000" b="1" dirty="0" smtClean="0"/>
              <a:t>32,300 SSP </a:t>
            </a:r>
            <a:r>
              <a:rPr lang="en-US" sz="2000" dirty="0" smtClean="0"/>
              <a:t>lent out to members. Training and sensitisation is currently on-going on income diversification and investments to hedge against inflation.</a:t>
            </a:r>
            <a:endParaRPr lang="en-US" sz="2000" dirty="0"/>
          </a:p>
        </p:txBody>
      </p:sp>
      <p:sp>
        <p:nvSpPr>
          <p:cNvPr id="3" name="Text Placeholder 2"/>
          <p:cNvSpPr>
            <a:spLocks noGrp="1"/>
          </p:cNvSpPr>
          <p:nvPr>
            <p:ph type="body" idx="1"/>
          </p:nvPr>
        </p:nvSpPr>
        <p:spPr>
          <a:xfrm>
            <a:off x="381000" y="1981200"/>
            <a:ext cx="4040188" cy="639762"/>
          </a:xfrm>
        </p:spPr>
        <p:txBody>
          <a:bodyPr>
            <a:normAutofit fontScale="92500"/>
          </a:bodyPr>
          <a:lstStyle/>
          <a:p>
            <a:r>
              <a:rPr lang="en-US" dirty="0" smtClean="0"/>
              <a:t>VSLA meeting in </a:t>
            </a:r>
            <a:r>
              <a:rPr lang="en-US" dirty="0" err="1" smtClean="0"/>
              <a:t>Abushaka</a:t>
            </a:r>
            <a:r>
              <a:rPr lang="en-US" dirty="0" smtClean="0"/>
              <a:t> Boma</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21114" y="2743200"/>
            <a:ext cx="3785029" cy="2133599"/>
          </a:xfrm>
          <a:prstGeom prst="rect">
            <a:avLst/>
          </a:prstGeom>
          <a:noFill/>
          <a:ln w="9525">
            <a:noFill/>
            <a:miter lim="800000"/>
            <a:headEnd/>
            <a:tailEnd/>
          </a:ln>
          <a:effectLst/>
        </p:spPr>
      </p:pic>
      <p:sp>
        <p:nvSpPr>
          <p:cNvPr id="5" name="Text Placeholder 4"/>
          <p:cNvSpPr>
            <a:spLocks noGrp="1"/>
          </p:cNvSpPr>
          <p:nvPr>
            <p:ph type="body" sz="quarter" idx="3"/>
          </p:nvPr>
        </p:nvSpPr>
        <p:spPr>
          <a:xfrm>
            <a:off x="4648200" y="2057400"/>
            <a:ext cx="4041775" cy="533400"/>
          </a:xfrm>
        </p:spPr>
        <p:txBody>
          <a:bodyPr>
            <a:normAutofit fontScale="92500"/>
          </a:bodyPr>
          <a:lstStyle/>
          <a:p>
            <a:r>
              <a:rPr lang="en-US" dirty="0" smtClean="0"/>
              <a:t>VSLA meeting in </a:t>
            </a:r>
            <a:r>
              <a:rPr lang="en-US" dirty="0" err="1" smtClean="0"/>
              <a:t>Gumaba</a:t>
            </a:r>
            <a:r>
              <a:rPr lang="en-US" dirty="0" smtClean="0"/>
              <a:t> Boma</a:t>
            </a:r>
            <a:endParaRPr lang="en-US" dirty="0"/>
          </a:p>
        </p:txBody>
      </p:sp>
      <p:pic>
        <p:nvPicPr>
          <p:cNvPr id="10" name="Content Placeholder 9" descr="DSC00400.JPG"/>
          <p:cNvPicPr>
            <a:picLocks noGrp="1" noChangeAspect="1"/>
          </p:cNvPicPr>
          <p:nvPr>
            <p:ph sz="quarter" idx="4"/>
          </p:nvPr>
        </p:nvPicPr>
        <p:blipFill>
          <a:blip r:embed="rId3" cstate="email"/>
          <a:stretch>
            <a:fillRect/>
          </a:stretch>
        </p:blipFill>
        <p:spPr>
          <a:xfrm>
            <a:off x="4572000" y="2590800"/>
            <a:ext cx="4041775" cy="2273498"/>
          </a:xfrm>
        </p:spPr>
      </p:pic>
      <p:sp>
        <p:nvSpPr>
          <p:cNvPr id="11" name="Title 1"/>
          <p:cNvSpPr txBox="1">
            <a:spLocks/>
          </p:cNvSpPr>
          <p:nvPr/>
        </p:nvSpPr>
        <p:spPr>
          <a:xfrm>
            <a:off x="457200" y="5105400"/>
            <a:ext cx="8229600" cy="1066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solidFill>
                  <a:schemeClr val="tx1"/>
                </a:solidFill>
                <a:effectLst/>
                <a:uLnTx/>
                <a:uFillTx/>
                <a:latin typeface="+mj-lt"/>
                <a:ea typeface="+mj-ea"/>
                <a:cs typeface="+mj-cs"/>
              </a:rPr>
              <a:t>Inflation</a:t>
            </a:r>
            <a:r>
              <a:rPr kumimoji="0" lang="en-US" sz="2000" i="0" u="none" strike="noStrike" kern="1200" cap="none" spc="0" normalizeH="0" noProof="0" dirty="0" smtClean="0">
                <a:ln>
                  <a:noFill/>
                </a:ln>
                <a:solidFill>
                  <a:schemeClr val="tx1"/>
                </a:solidFill>
                <a:effectLst/>
                <a:uLnTx/>
                <a:uFillTx/>
                <a:latin typeface="+mj-lt"/>
                <a:ea typeface="+mj-ea"/>
                <a:cs typeface="+mj-cs"/>
              </a:rPr>
              <a:t> is fast eroding the value of money and there is need to buy assets and engage in other streams of income generation. </a:t>
            </a:r>
            <a:endParaRPr kumimoji="0" lang="en-US" sz="20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lgn="l"/>
            <a:r>
              <a:rPr lang="en-US" sz="3100" b="1" dirty="0" smtClean="0"/>
              <a:t>7. Tree nurseries.</a:t>
            </a:r>
            <a:r>
              <a:rPr lang="en-US" sz="2400" dirty="0" smtClean="0"/>
              <a:t/>
            </a:r>
            <a:br>
              <a:rPr lang="en-US" sz="2400" dirty="0" smtClean="0"/>
            </a:br>
            <a:r>
              <a:rPr lang="en-US" sz="2400" dirty="0" smtClean="0"/>
              <a:t>1 tree nurseries have been established with </a:t>
            </a:r>
            <a:r>
              <a:rPr lang="en-US" sz="2400" b="1" dirty="0" smtClean="0"/>
              <a:t>1,200 fruit tree </a:t>
            </a:r>
            <a:r>
              <a:rPr lang="en-US" sz="2400" dirty="0" smtClean="0"/>
              <a:t>seedlings. The seedlings will be mature for transplanting as from July 2016</a:t>
            </a:r>
            <a:endParaRPr lang="en-US" sz="2400" dirty="0"/>
          </a:p>
        </p:txBody>
      </p:sp>
      <p:sp>
        <p:nvSpPr>
          <p:cNvPr id="3" name="Text Placeholder 2"/>
          <p:cNvSpPr>
            <a:spLocks noGrp="1"/>
          </p:cNvSpPr>
          <p:nvPr>
            <p:ph type="body" idx="1"/>
          </p:nvPr>
        </p:nvSpPr>
        <p:spPr>
          <a:xfrm>
            <a:off x="457200" y="1828800"/>
            <a:ext cx="7772400" cy="639762"/>
          </a:xfrm>
        </p:spPr>
        <p:txBody>
          <a:bodyPr>
            <a:normAutofit fontScale="92500"/>
          </a:bodyPr>
          <a:lstStyle/>
          <a:p>
            <a:r>
              <a:rPr lang="en-US" dirty="0" smtClean="0"/>
              <a:t>Training of farmers in nursery establishment and management</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380999" y="2971800"/>
            <a:ext cx="4055389" cy="2286000"/>
          </a:xfrm>
          <a:prstGeom prst="rect">
            <a:avLst/>
          </a:prstGeom>
          <a:noFill/>
          <a:ln w="9525">
            <a:noFill/>
            <a:miter lim="800000"/>
            <a:headEnd/>
            <a:tailEnd/>
          </a:ln>
          <a:effectLst/>
        </p:spPr>
      </p:pic>
      <p:pic>
        <p:nvPicPr>
          <p:cNvPr id="2051" name="Picture 3"/>
          <p:cNvPicPr>
            <a:picLocks noGrp="1" noChangeAspect="1" noChangeArrowheads="1"/>
          </p:cNvPicPr>
          <p:nvPr>
            <p:ph sz="quarter" idx="4"/>
          </p:nvPr>
        </p:nvPicPr>
        <p:blipFill>
          <a:blip r:embed="rId3" cstate="print"/>
          <a:srcRect/>
          <a:stretch>
            <a:fillRect/>
          </a:stretch>
        </p:blipFill>
        <p:spPr bwMode="auto">
          <a:xfrm>
            <a:off x="4648200" y="2942680"/>
            <a:ext cx="4133290" cy="2329912"/>
          </a:xfrm>
          <a:prstGeom prst="rect">
            <a:avLst/>
          </a:prstGeom>
          <a:noFill/>
          <a:ln w="9525">
            <a:noFill/>
            <a:miter lim="800000"/>
            <a:headEnd/>
            <a:tailEnd/>
          </a:ln>
          <a:effectLst/>
        </p:spPr>
      </p:pic>
    </p:spTree>
  </p:cSld>
  <p:clrMapOvr>
    <a:masterClrMapping/>
  </p:clrMapOvr>
  <p:transition spd="med">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algn="l"/>
            <a:r>
              <a:rPr lang="en-US" sz="3100" b="1" dirty="0" smtClean="0"/>
              <a:t>8.Training of project and CAD staff in </a:t>
            </a:r>
            <a:r>
              <a:rPr lang="en-US" sz="3100" b="1" dirty="0" err="1" smtClean="0"/>
              <a:t>Yei</a:t>
            </a:r>
            <a:r>
              <a:rPr lang="en-US" sz="2400" dirty="0" smtClean="0"/>
              <a:t/>
            </a:r>
            <a:br>
              <a:rPr lang="en-US" sz="2400" dirty="0" smtClean="0"/>
            </a:br>
            <a:r>
              <a:rPr lang="en-US" sz="2400" dirty="0" smtClean="0"/>
              <a:t>5 project staff and 6 CAD officials received 1 month training in </a:t>
            </a:r>
            <a:r>
              <a:rPr lang="en-US" sz="2400" dirty="0" err="1" smtClean="0"/>
              <a:t>Yei</a:t>
            </a:r>
            <a:r>
              <a:rPr lang="en-US" sz="2400" dirty="0" smtClean="0"/>
              <a:t>.</a:t>
            </a:r>
            <a:endParaRPr lang="en-US" sz="2400" dirty="0"/>
          </a:p>
        </p:txBody>
      </p:sp>
      <p:sp>
        <p:nvSpPr>
          <p:cNvPr id="3" name="Text Placeholder 2"/>
          <p:cNvSpPr>
            <a:spLocks noGrp="1"/>
          </p:cNvSpPr>
          <p:nvPr>
            <p:ph type="body" idx="1"/>
          </p:nvPr>
        </p:nvSpPr>
        <p:spPr>
          <a:xfrm>
            <a:off x="457200" y="1752600"/>
            <a:ext cx="3505200" cy="639762"/>
          </a:xfrm>
        </p:spPr>
        <p:txBody>
          <a:bodyPr>
            <a:normAutofit fontScale="92500" lnSpcReduction="20000"/>
          </a:bodyPr>
          <a:lstStyle/>
          <a:p>
            <a:r>
              <a:rPr lang="en-US" dirty="0" smtClean="0"/>
              <a:t>HARD staff and CAD officials at </a:t>
            </a:r>
            <a:r>
              <a:rPr lang="en-US" dirty="0" err="1" smtClean="0"/>
              <a:t>Yei</a:t>
            </a:r>
            <a:r>
              <a:rPr lang="en-US" dirty="0" smtClean="0"/>
              <a:t> CTC</a:t>
            </a:r>
            <a:endParaRPr lang="en-US" dirty="0"/>
          </a:p>
        </p:txBody>
      </p:sp>
      <p:pic>
        <p:nvPicPr>
          <p:cNvPr id="7" name="Content Placeholder 6" descr="DSC07748.JPG"/>
          <p:cNvPicPr>
            <a:picLocks noGrp="1" noChangeAspect="1"/>
          </p:cNvPicPr>
          <p:nvPr>
            <p:ph sz="half" idx="2"/>
          </p:nvPr>
        </p:nvPicPr>
        <p:blipFill>
          <a:blip r:embed="rId2" cstate="email"/>
          <a:stretch>
            <a:fillRect/>
          </a:stretch>
        </p:blipFill>
        <p:spPr>
          <a:xfrm>
            <a:off x="457994" y="2636044"/>
            <a:ext cx="4038600" cy="3028950"/>
          </a:xfrm>
        </p:spPr>
      </p:pic>
      <p:sp>
        <p:nvSpPr>
          <p:cNvPr id="12" name="Text Placeholder 2"/>
          <p:cNvSpPr>
            <a:spLocks noGrp="1"/>
          </p:cNvSpPr>
          <p:nvPr>
            <p:ph type="body" sz="quarter" idx="3"/>
          </p:nvPr>
        </p:nvSpPr>
        <p:spPr>
          <a:xfrm>
            <a:off x="4800600" y="1905000"/>
            <a:ext cx="3505200" cy="639762"/>
          </a:xfrm>
        </p:spPr>
        <p:txBody>
          <a:bodyPr>
            <a:normAutofit fontScale="92500" lnSpcReduction="20000"/>
          </a:bodyPr>
          <a:lstStyle/>
          <a:p>
            <a:r>
              <a:rPr lang="en-US" dirty="0" smtClean="0"/>
              <a:t>Practical demonstration during the training</a:t>
            </a:r>
            <a:endParaRPr lang="en-US" dirty="0"/>
          </a:p>
        </p:txBody>
      </p:sp>
      <p:pic>
        <p:nvPicPr>
          <p:cNvPr id="10" name="Content Placeholder 9" descr="AAO staff showing trainees Seedling grafting.JPG"/>
          <p:cNvPicPr>
            <a:picLocks noGrp="1" noChangeAspect="1"/>
          </p:cNvPicPr>
          <p:nvPr>
            <p:ph sz="quarter" idx="4"/>
          </p:nvPr>
        </p:nvPicPr>
        <p:blipFill>
          <a:blip r:embed="rId3" cstate="email"/>
          <a:stretch>
            <a:fillRect/>
          </a:stretch>
        </p:blipFill>
        <p:spPr>
          <a:xfrm>
            <a:off x="4646612" y="3012281"/>
            <a:ext cx="4038600" cy="2626519"/>
          </a:xfrm>
        </p:spPr>
      </p:pic>
    </p:spTree>
  </p:cSld>
  <p:clrMapOvr>
    <a:masterClrMapping/>
  </p:clrMapOvr>
  <p:transition spd="med">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858962"/>
          </a:xfrm>
        </p:spPr>
        <p:txBody>
          <a:bodyPr>
            <a:normAutofit fontScale="90000"/>
          </a:bodyPr>
          <a:lstStyle/>
          <a:p>
            <a:pPr algn="l"/>
            <a:r>
              <a:rPr lang="en-US" sz="3100" b="1" dirty="0" smtClean="0"/>
              <a:t>9. Agricultural loan programme </a:t>
            </a:r>
            <a:r>
              <a:rPr lang="en-US" sz="2400" dirty="0" smtClean="0"/>
              <a:t/>
            </a:r>
            <a:br>
              <a:rPr lang="en-US" sz="2400" dirty="0" smtClean="0"/>
            </a:br>
            <a:r>
              <a:rPr lang="en-US" sz="2400" dirty="0" smtClean="0"/>
              <a:t>25 farmers groups/cooperatives were given loans totaling  255, 275 SSP at an interest of 15%.  11 groups/cooperatives have repaid a total of 95,625 SSP giving a repayment rate of 32%. </a:t>
            </a:r>
            <a:br>
              <a:rPr lang="en-US" sz="2400" dirty="0" smtClean="0"/>
            </a:br>
            <a:r>
              <a:rPr lang="en-US" sz="2400" dirty="0" smtClean="0"/>
              <a:t>Main challenges are: insecurity in </a:t>
            </a:r>
            <a:r>
              <a:rPr lang="en-US" sz="2400" dirty="0" err="1" smtClean="0"/>
              <a:t>Wau</a:t>
            </a:r>
            <a:r>
              <a:rPr lang="en-US" sz="2400" dirty="0" smtClean="0"/>
              <a:t> County and low harvests . </a:t>
            </a:r>
            <a:endParaRPr lang="en-US" sz="2400" dirty="0"/>
          </a:p>
        </p:txBody>
      </p:sp>
      <p:sp>
        <p:nvSpPr>
          <p:cNvPr id="3" name="Text Placeholder 2"/>
          <p:cNvSpPr>
            <a:spLocks noGrp="1"/>
          </p:cNvSpPr>
          <p:nvPr>
            <p:ph type="body" idx="1"/>
          </p:nvPr>
        </p:nvSpPr>
        <p:spPr>
          <a:xfrm>
            <a:off x="381000" y="2209800"/>
            <a:ext cx="4040188" cy="381000"/>
          </a:xfrm>
        </p:spPr>
        <p:txBody>
          <a:bodyPr>
            <a:normAutofit fontScale="77500" lnSpcReduction="20000"/>
          </a:bodyPr>
          <a:lstStyle/>
          <a:p>
            <a:r>
              <a:rPr lang="en-US" dirty="0" smtClean="0"/>
              <a:t>Warehousing produce in Raja County</a:t>
            </a:r>
            <a:endParaRPr lang="en-US" dirty="0"/>
          </a:p>
        </p:txBody>
      </p:sp>
      <p:sp>
        <p:nvSpPr>
          <p:cNvPr id="11" name="Content Placeholder 10"/>
          <p:cNvSpPr>
            <a:spLocks noGrp="1"/>
          </p:cNvSpPr>
          <p:nvPr>
            <p:ph sz="half" idx="2"/>
          </p:nvPr>
        </p:nvSpPr>
        <p:spPr>
          <a:xfrm>
            <a:off x="457200" y="2971799"/>
            <a:ext cx="4040188" cy="3154363"/>
          </a:xfrm>
        </p:spPr>
        <p:txBody>
          <a:bodyPr/>
          <a:lstStyle/>
          <a:p>
            <a:endParaRPr lang="en-US" dirty="0" smtClean="0"/>
          </a:p>
          <a:p>
            <a:endParaRPr lang="en-US" dirty="0"/>
          </a:p>
        </p:txBody>
      </p:sp>
      <p:sp>
        <p:nvSpPr>
          <p:cNvPr id="5" name="Text Placeholder 4"/>
          <p:cNvSpPr>
            <a:spLocks noGrp="1"/>
          </p:cNvSpPr>
          <p:nvPr>
            <p:ph type="body" sz="quarter" idx="3"/>
          </p:nvPr>
        </p:nvSpPr>
        <p:spPr>
          <a:xfrm>
            <a:off x="4648200" y="2286000"/>
            <a:ext cx="4041775" cy="381000"/>
          </a:xfrm>
        </p:spPr>
        <p:txBody>
          <a:bodyPr>
            <a:normAutofit fontScale="92500" lnSpcReduction="20000"/>
          </a:bodyPr>
          <a:lstStyle/>
          <a:p>
            <a:r>
              <a:rPr lang="en-US" dirty="0" err="1" smtClean="0"/>
              <a:t>Deim</a:t>
            </a:r>
            <a:r>
              <a:rPr lang="en-US" dirty="0" smtClean="0"/>
              <a:t> </a:t>
            </a:r>
            <a:r>
              <a:rPr lang="en-US" dirty="0" err="1" smtClean="0"/>
              <a:t>Zubeir</a:t>
            </a:r>
            <a:r>
              <a:rPr lang="en-US" dirty="0" smtClean="0"/>
              <a:t> VSLA members</a:t>
            </a:r>
            <a:endParaRPr lang="en-US" dirty="0"/>
          </a:p>
        </p:txBody>
      </p:sp>
      <p:pic>
        <p:nvPicPr>
          <p:cNvPr id="12" name="Picture 3" descr="G:\ \CTC\CTC (141).JPG"/>
          <p:cNvPicPr>
            <a:picLocks noChangeAspect="1" noChangeArrowheads="1"/>
          </p:cNvPicPr>
          <p:nvPr/>
        </p:nvPicPr>
        <p:blipFill>
          <a:blip r:embed="rId2" cstate="email"/>
          <a:stretch>
            <a:fillRect/>
          </a:stretch>
        </p:blipFill>
        <p:spPr bwMode="auto">
          <a:xfrm>
            <a:off x="609600" y="3124200"/>
            <a:ext cx="3964549" cy="2971800"/>
          </a:xfrm>
          <a:prstGeom prst="rect">
            <a:avLst/>
          </a:prstGeom>
          <a:noFill/>
        </p:spPr>
      </p:pic>
      <p:pic>
        <p:nvPicPr>
          <p:cNvPr id="1026" name="Picture 2" descr="E:\Programme ividence photos\DSC00333.JPG"/>
          <p:cNvPicPr>
            <a:picLocks noGrp="1" noChangeAspect="1" noChangeArrowheads="1"/>
          </p:cNvPicPr>
          <p:nvPr>
            <p:ph sz="quarter" idx="4"/>
          </p:nvPr>
        </p:nvPicPr>
        <p:blipFill>
          <a:blip r:embed="rId3" cstate="print"/>
          <a:srcRect/>
          <a:stretch>
            <a:fillRect/>
          </a:stretch>
        </p:blipFill>
        <p:spPr bwMode="auto">
          <a:xfrm>
            <a:off x="4645025" y="2667000"/>
            <a:ext cx="4041775" cy="3429000"/>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2392362"/>
          </a:xfrm>
        </p:spPr>
        <p:txBody>
          <a:bodyPr>
            <a:normAutofit fontScale="90000"/>
          </a:bodyPr>
          <a:lstStyle/>
          <a:p>
            <a:pPr algn="l"/>
            <a:r>
              <a:rPr lang="en-US" sz="3100" b="1" dirty="0" smtClean="0"/>
              <a:t>8. Field day and launch of 2016 agricultural season</a:t>
            </a:r>
            <a:r>
              <a:rPr lang="en-US" sz="2400" dirty="0" smtClean="0"/>
              <a:t/>
            </a:r>
            <a:br>
              <a:rPr lang="en-US" sz="2400" dirty="0" smtClean="0"/>
            </a:br>
            <a:r>
              <a:rPr lang="en-US" sz="2400" dirty="0" smtClean="0"/>
              <a:t/>
            </a:r>
            <a:br>
              <a:rPr lang="en-US" sz="2400" dirty="0" smtClean="0"/>
            </a:br>
            <a:r>
              <a:rPr lang="en-US" sz="2400" dirty="0" smtClean="0"/>
              <a:t>Organised by State Ministry of Agriculture in partnership with HARD. A total of </a:t>
            </a:r>
            <a:r>
              <a:rPr lang="en-US" sz="2400" b="1" dirty="0" smtClean="0"/>
              <a:t>87 (M=; 57 F= 30) </a:t>
            </a:r>
            <a:r>
              <a:rPr lang="en-US" sz="2400" dirty="0" smtClean="0"/>
              <a:t>farmers</a:t>
            </a:r>
            <a:r>
              <a:rPr lang="en-US" sz="2400" b="1" dirty="0" smtClean="0"/>
              <a:t> </a:t>
            </a:r>
            <a:r>
              <a:rPr lang="en-US" sz="2400" dirty="0" smtClean="0"/>
              <a:t>participated a one-day field day and launch of 2016 agricultural season. State Ministry of Agriculture, CAD officials, farmers representatives and 8 other partners working in food security took part in the function.</a:t>
            </a:r>
            <a:endParaRPr lang="en-US" sz="2400" dirty="0"/>
          </a:p>
        </p:txBody>
      </p:sp>
      <p:sp>
        <p:nvSpPr>
          <p:cNvPr id="4" name="Content Placeholder 3"/>
          <p:cNvSpPr>
            <a:spLocks noGrp="1"/>
          </p:cNvSpPr>
          <p:nvPr>
            <p:ph sz="half" idx="2"/>
          </p:nvPr>
        </p:nvSpPr>
        <p:spPr>
          <a:xfrm>
            <a:off x="457200" y="2895600"/>
            <a:ext cx="8001000" cy="3505200"/>
          </a:xfrm>
        </p:spPr>
        <p:txBody>
          <a:bodyPr>
            <a:normAutofit/>
          </a:bodyPr>
          <a:lstStyle/>
          <a:p>
            <a:pPr>
              <a:buNone/>
            </a:pPr>
            <a:r>
              <a:rPr lang="en-US" sz="2200" dirty="0" smtClean="0"/>
              <a:t>Objectives of the fair were as follows:</a:t>
            </a:r>
          </a:p>
          <a:p>
            <a:pPr lvl="0"/>
            <a:r>
              <a:rPr lang="en-US" sz="2200" dirty="0" smtClean="0"/>
              <a:t>To provide relevant information required to improve their agricultural practices </a:t>
            </a:r>
          </a:p>
          <a:p>
            <a:pPr lvl="0"/>
            <a:r>
              <a:rPr lang="en-US" sz="2200" dirty="0" smtClean="0"/>
              <a:t>To promote use of short term varieties (diseases resistant and drought resistant) and their advantages.</a:t>
            </a:r>
          </a:p>
          <a:p>
            <a:pPr lvl="0"/>
            <a:r>
              <a:rPr lang="en-US" sz="2200" dirty="0" smtClean="0"/>
              <a:t>To encourage farmers cultivate much staple food and sorghum, cassava, groundnut, millet, sweet potatoes and other vegetable.</a:t>
            </a:r>
          </a:p>
          <a:p>
            <a:pPr lvl="0"/>
            <a:r>
              <a:rPr lang="en-US" sz="2200" dirty="0" smtClean="0"/>
              <a:t>To create market- oriented farming activities.</a:t>
            </a:r>
          </a:p>
          <a:p>
            <a:pPr>
              <a:buNone/>
            </a:pPr>
            <a:endParaRPr lang="en-US" dirty="0"/>
          </a:p>
        </p:txBody>
      </p:sp>
    </p:spTree>
  </p:cSld>
  <p:clrMapOvr>
    <a:masterClrMapping/>
  </p:clrMapOvr>
  <p:transition spd="med">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smtClean="0"/>
              <a:t>10. Training of CORPs/CBLEWs</a:t>
            </a:r>
            <a:endParaRPr lang="en-US" sz="3600" b="1" dirty="0"/>
          </a:p>
        </p:txBody>
      </p:sp>
      <p:sp>
        <p:nvSpPr>
          <p:cNvPr id="3" name="Text Placeholder 2"/>
          <p:cNvSpPr>
            <a:spLocks noGrp="1"/>
          </p:cNvSpPr>
          <p:nvPr>
            <p:ph type="body" idx="1"/>
          </p:nvPr>
        </p:nvSpPr>
        <p:spPr>
          <a:xfrm>
            <a:off x="457200" y="914401"/>
            <a:ext cx="7239000" cy="990599"/>
          </a:xfrm>
        </p:spPr>
        <p:txBody>
          <a:bodyPr>
            <a:normAutofit fontScale="92500" lnSpcReduction="20000"/>
          </a:bodyPr>
          <a:lstStyle/>
          <a:p>
            <a:endParaRPr lang="en-US" dirty="0" smtClean="0"/>
          </a:p>
          <a:p>
            <a:pPr algn="ctr"/>
            <a:r>
              <a:rPr lang="en-US" b="0" dirty="0" smtClean="0"/>
              <a:t>32 (M=28;F=3) CORPs from Jur River and Raja Counties were given a five-day refresher training in extension methods.</a:t>
            </a:r>
          </a:p>
          <a:p>
            <a:endParaRPr lang="en-US" dirty="0"/>
          </a:p>
        </p:txBody>
      </p:sp>
      <p:pic>
        <p:nvPicPr>
          <p:cNvPr id="8" name="Picture 2" descr="F:\DCIM\101MSDCF\DSC01902.JPG"/>
          <p:cNvPicPr>
            <a:picLocks noGrp="1" noChangeAspect="1" noChangeArrowheads="1"/>
          </p:cNvPicPr>
          <p:nvPr>
            <p:ph sz="half" idx="2"/>
          </p:nvPr>
        </p:nvPicPr>
        <p:blipFill>
          <a:blip r:embed="rId2" cstate="email"/>
          <a:srcRect/>
          <a:stretch>
            <a:fillRect/>
          </a:stretch>
        </p:blipFill>
        <p:spPr bwMode="auto">
          <a:xfrm>
            <a:off x="2209800" y="2133600"/>
            <a:ext cx="4384148" cy="3659981"/>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533400"/>
          </a:xfrm>
        </p:spPr>
        <p:txBody>
          <a:bodyPr>
            <a:noAutofit/>
          </a:bodyPr>
          <a:lstStyle/>
          <a:p>
            <a:pPr lvl="0"/>
            <a:r>
              <a:rPr lang="en-GB" sz="2800" b="1" dirty="0" smtClean="0">
                <a:latin typeface="+mn-lt"/>
              </a:rPr>
              <a:t>Challenges ,solutions and lessons learned.</a:t>
            </a:r>
            <a:endParaRPr lang="en-US" sz="2800" b="1" dirty="0">
              <a:latin typeface="+mn-lt"/>
            </a:endParaRPr>
          </a:p>
        </p:txBody>
      </p:sp>
      <p:sp>
        <p:nvSpPr>
          <p:cNvPr id="3" name="Content Placeholder 2"/>
          <p:cNvSpPr>
            <a:spLocks noGrp="1"/>
          </p:cNvSpPr>
          <p:nvPr>
            <p:ph idx="1"/>
          </p:nvPr>
        </p:nvSpPr>
        <p:spPr>
          <a:xfrm>
            <a:off x="228600" y="990600"/>
            <a:ext cx="8686800" cy="5638800"/>
          </a:xfrm>
        </p:spPr>
        <p:txBody>
          <a:bodyPr>
            <a:normAutofit fontScale="62500" lnSpcReduction="20000"/>
          </a:bodyPr>
          <a:lstStyle/>
          <a:p>
            <a:pPr marL="514350" indent="-514350">
              <a:lnSpc>
                <a:spcPct val="120000"/>
              </a:lnSpc>
              <a:buFont typeface="+mj-lt"/>
              <a:buAutoNum type="arabicPeriod"/>
            </a:pPr>
            <a:r>
              <a:rPr lang="en-GB" sz="3500" b="1" dirty="0" smtClean="0"/>
              <a:t>Insecurity</a:t>
            </a:r>
            <a:r>
              <a:rPr lang="en-GB" sz="3500" dirty="0" smtClean="0"/>
              <a:t>: Wau County has been affected by insecurity and most people have been displaced. Activities are being relocated to Jur River County.</a:t>
            </a:r>
            <a:endParaRPr lang="en-US" sz="3500" dirty="0" smtClean="0"/>
          </a:p>
          <a:p>
            <a:pPr marL="514350" indent="-514350">
              <a:lnSpc>
                <a:spcPct val="120000"/>
              </a:lnSpc>
              <a:buFont typeface="+mj-lt"/>
              <a:buAutoNum type="arabicPeriod"/>
            </a:pPr>
            <a:r>
              <a:rPr lang="en-GB" sz="3500" b="1" dirty="0" smtClean="0"/>
              <a:t>Continued deterioration of economic situation of households</a:t>
            </a:r>
            <a:r>
              <a:rPr lang="en-GB" sz="3500" dirty="0" smtClean="0"/>
              <a:t>: evidenced by rapid sale of produce, cutting down of trees and migration to towns. In addition, it </a:t>
            </a:r>
            <a:r>
              <a:rPr lang="en-GB" sz="3500" b="1" dirty="0" smtClean="0">
                <a:cs typeface="Arial" pitchFamily="34" charset="0"/>
              </a:rPr>
              <a:t>impacts on t</a:t>
            </a:r>
            <a:r>
              <a:rPr lang="en-GB" sz="3500" dirty="0" smtClean="0">
                <a:cs typeface="Arial" pitchFamily="34" charset="0"/>
              </a:rPr>
              <a:t>he capacity of farmers to afford the inputs at market prices</a:t>
            </a:r>
            <a:r>
              <a:rPr lang="en-GB" sz="3500" b="1" dirty="0" smtClean="0">
                <a:cs typeface="Arial" pitchFamily="34" charset="0"/>
              </a:rPr>
              <a:t>; </a:t>
            </a:r>
            <a:r>
              <a:rPr lang="en-GB" sz="3500" dirty="0" smtClean="0">
                <a:cs typeface="Arial" pitchFamily="34" charset="0"/>
              </a:rPr>
              <a:t>pool resources in VSLAs &amp; agricultural loans.</a:t>
            </a:r>
            <a:endParaRPr lang="en-US" sz="3500" dirty="0" smtClean="0"/>
          </a:p>
          <a:p>
            <a:pPr marL="514350" lvl="0" indent="-514350">
              <a:lnSpc>
                <a:spcPct val="120000"/>
              </a:lnSpc>
              <a:buFont typeface="+mj-lt"/>
              <a:buAutoNum type="arabicPeriod"/>
            </a:pPr>
            <a:r>
              <a:rPr lang="en-GB" sz="3500" b="1" dirty="0" smtClean="0">
                <a:cs typeface="Arial" pitchFamily="34" charset="0"/>
              </a:rPr>
              <a:t>Fuel: </a:t>
            </a:r>
            <a:r>
              <a:rPr lang="en-GB" sz="3500" dirty="0" smtClean="0">
                <a:cs typeface="Arial" pitchFamily="34" charset="0"/>
              </a:rPr>
              <a:t>Intermittent fuel supply in the market affecting field operations; stocking  &amp; bulk buying but suppliers are not willing to store fuel for long.</a:t>
            </a:r>
            <a:endParaRPr lang="en-US" sz="3500" dirty="0" smtClean="0">
              <a:cs typeface="Arial" pitchFamily="34" charset="0"/>
            </a:endParaRPr>
          </a:p>
          <a:p>
            <a:pPr marL="514350" lvl="0" indent="-514350">
              <a:lnSpc>
                <a:spcPct val="120000"/>
              </a:lnSpc>
              <a:buFont typeface="+mj-lt"/>
              <a:buAutoNum type="arabicPeriod"/>
            </a:pPr>
            <a:r>
              <a:rPr lang="en-GB" sz="3500" b="1" dirty="0" smtClean="0">
                <a:cs typeface="Arial" pitchFamily="34" charset="0"/>
              </a:rPr>
              <a:t>Low buy-in of technologies due to </a:t>
            </a:r>
            <a:r>
              <a:rPr lang="en-GB" sz="3500" dirty="0" smtClean="0">
                <a:cs typeface="Arial" pitchFamily="34" charset="0"/>
              </a:rPr>
              <a:t>(illiteracy, lack of capital and inadequate labour):  Practical learning -</a:t>
            </a:r>
            <a:r>
              <a:rPr lang="en-GB" sz="3500" dirty="0">
                <a:cs typeface="Arial" pitchFamily="34" charset="0"/>
              </a:rPr>
              <a:t> </a:t>
            </a:r>
            <a:r>
              <a:rPr lang="en-GB" sz="3500" dirty="0" smtClean="0">
                <a:cs typeface="Arial" pitchFamily="34" charset="0"/>
              </a:rPr>
              <a:t>Demo farms and FFS Flexible learning times.</a:t>
            </a:r>
          </a:p>
          <a:p>
            <a:pPr lvl="0">
              <a:lnSpc>
                <a:spcPct val="170000"/>
              </a:lnSpc>
              <a:buNone/>
            </a:pPr>
            <a:endParaRPr lang="en-US" sz="2800" dirty="0" smtClean="0">
              <a:latin typeface="Arial" pitchFamily="34" charset="0"/>
              <a:cs typeface="Arial" pitchFamily="34" charset="0"/>
            </a:endParaRPr>
          </a:p>
          <a:p>
            <a:pPr>
              <a:lnSpc>
                <a:spcPct val="170000"/>
              </a:lnSpc>
              <a:buNone/>
            </a:pPr>
            <a:endParaRPr lang="en-US" dirty="0">
              <a:latin typeface="Arial" pitchFamily="34" charset="0"/>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2700" dirty="0" smtClean="0"/>
              <a:t/>
            </a:r>
            <a:br>
              <a:rPr lang="en-GB" sz="2700" dirty="0" smtClean="0"/>
            </a:br>
            <a:r>
              <a:rPr lang="en-GB" sz="2700" b="1" dirty="0" smtClean="0"/>
              <a:t>D. State Government nominated focal points and call tree to all administrative levels.</a:t>
            </a:r>
            <a:r>
              <a:rPr lang="en-US" b="1" dirty="0" smtClean="0"/>
              <a:t/>
            </a:r>
            <a:br>
              <a:rPr lang="en-US" b="1" dirty="0" smtClean="0"/>
            </a:br>
            <a:endParaRPr lang="en-US" b="1" dirty="0"/>
          </a:p>
        </p:txBody>
      </p:sp>
      <p:sp>
        <p:nvSpPr>
          <p:cNvPr id="3" name="Content Placeholder 2"/>
          <p:cNvSpPr>
            <a:spLocks noGrp="1"/>
          </p:cNvSpPr>
          <p:nvPr>
            <p:ph idx="1"/>
          </p:nvPr>
        </p:nvSpPr>
        <p:spPr>
          <a:xfrm>
            <a:off x="457200" y="1066800"/>
            <a:ext cx="8229600" cy="5410200"/>
          </a:xfrm>
        </p:spPr>
        <p:txBody>
          <a:bodyPr>
            <a:normAutofit fontScale="92500" lnSpcReduction="20000"/>
          </a:bodyPr>
          <a:lstStyle/>
          <a:p>
            <a:r>
              <a:rPr lang="en-US" sz="2400" dirty="0" smtClean="0"/>
              <a:t>Mr. Martin </a:t>
            </a:r>
            <a:r>
              <a:rPr lang="en-US" sz="2400" dirty="0" err="1" smtClean="0"/>
              <a:t>Damazo</a:t>
            </a:r>
            <a:r>
              <a:rPr lang="en-US" sz="2400" dirty="0" smtClean="0"/>
              <a:t> has been nominated for SORUDEV project at </a:t>
            </a:r>
            <a:r>
              <a:rPr lang="en-US" sz="2400" dirty="0" err="1" smtClean="0"/>
              <a:t>SMoAAR</a:t>
            </a:r>
            <a:r>
              <a:rPr lang="en-US" sz="2400" dirty="0" smtClean="0"/>
              <a:t>.</a:t>
            </a:r>
          </a:p>
          <a:p>
            <a:r>
              <a:rPr lang="en-US" sz="2400" dirty="0" smtClean="0"/>
              <a:t>The focal person at the County levels are CADs. Payam offices are not operational.</a:t>
            </a:r>
          </a:p>
          <a:p>
            <a:r>
              <a:rPr lang="en-US" sz="2400" dirty="0" smtClean="0">
                <a:cs typeface="Arial" pitchFamily="34" charset="0"/>
              </a:rPr>
              <a:t>Partnership with UNOPS on community mobilisation and sensitisation along the proposed feeder road ,community sensitisation done and building community structures is taking place.</a:t>
            </a:r>
          </a:p>
          <a:p>
            <a:r>
              <a:rPr lang="en-US" sz="2400" dirty="0" smtClean="0"/>
              <a:t>There has been sharing of information with other ZEAT-BEAD partners. </a:t>
            </a:r>
          </a:p>
          <a:p>
            <a:r>
              <a:rPr lang="en-US" sz="2400" dirty="0" smtClean="0"/>
              <a:t>Two coordination meetings with ZEAT-BEAD partners held in October and November, focusing mainly on strategizing and info sharing.</a:t>
            </a:r>
          </a:p>
          <a:p>
            <a:r>
              <a:rPr lang="en-US" sz="2400" dirty="0" smtClean="0"/>
              <a:t>Collaboration has started with UNIDO in training of store/granary technicians and GIZ on linking our farmers to the warehouse in </a:t>
            </a:r>
            <a:r>
              <a:rPr lang="en-US" sz="2400" dirty="0" err="1" smtClean="0"/>
              <a:t>Kangi</a:t>
            </a:r>
            <a:r>
              <a:rPr lang="en-US" sz="2400" dirty="0" smtClean="0"/>
              <a:t>.</a:t>
            </a:r>
          </a:p>
          <a:p>
            <a:r>
              <a:rPr lang="en-US" sz="2400" dirty="0" smtClean="0"/>
              <a:t>Training of staff at CTC </a:t>
            </a:r>
            <a:r>
              <a:rPr lang="en-US" sz="2400" dirty="0" err="1" smtClean="0"/>
              <a:t>Yei</a:t>
            </a:r>
            <a:r>
              <a:rPr lang="en-US" sz="2400" dirty="0" smtClean="0"/>
              <a:t> on staff training in February and March 2016.</a:t>
            </a:r>
            <a:endParaRPr lang="en-US" sz="2400" dirty="0"/>
          </a:p>
        </p:txBody>
      </p:sp>
    </p:spTree>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b="1" dirty="0" smtClean="0">
                <a:latin typeface="Arial" pitchFamily="34" charset="0"/>
                <a:cs typeface="Arial" pitchFamily="34" charset="0"/>
              </a:rPr>
              <a:t>Expected results</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990600"/>
            <a:ext cx="8229600" cy="5410200"/>
          </a:xfrm>
        </p:spPr>
        <p:txBody>
          <a:bodyPr>
            <a:normAutofit fontScale="55000" lnSpcReduction="20000"/>
          </a:bodyPr>
          <a:lstStyle/>
          <a:p>
            <a:pPr>
              <a:lnSpc>
                <a:spcPct val="170000"/>
              </a:lnSpc>
              <a:buNone/>
            </a:pPr>
            <a:r>
              <a:rPr lang="en-GB" sz="3100" dirty="0" smtClean="0">
                <a:latin typeface="Arial" pitchFamily="34" charset="0"/>
                <a:cs typeface="Arial" pitchFamily="34" charset="0"/>
              </a:rPr>
              <a:t>Specific Objective: </a:t>
            </a:r>
            <a:r>
              <a:rPr lang="en-GB" sz="3100" i="1" dirty="0" smtClean="0">
                <a:latin typeface="Arial" pitchFamily="34" charset="0"/>
                <a:cs typeface="Arial" pitchFamily="34" charset="0"/>
              </a:rPr>
              <a:t>Increased </a:t>
            </a:r>
            <a:r>
              <a:rPr lang="en-GB" sz="3100" i="1" dirty="0">
                <a:latin typeface="Arial" pitchFamily="34" charset="0"/>
                <a:cs typeface="Arial" pitchFamily="34" charset="0"/>
              </a:rPr>
              <a:t>agricultural production and income of smallholder farmers in Western Bahr el Ghazal </a:t>
            </a:r>
            <a:r>
              <a:rPr lang="en-GB" sz="3100" i="1" dirty="0" smtClean="0">
                <a:latin typeface="Arial" pitchFamily="34" charset="0"/>
                <a:cs typeface="Arial" pitchFamily="34" charset="0"/>
              </a:rPr>
              <a:t>state</a:t>
            </a:r>
          </a:p>
          <a:p>
            <a:pPr>
              <a:lnSpc>
                <a:spcPct val="170000"/>
              </a:lnSpc>
              <a:buNone/>
            </a:pPr>
            <a:r>
              <a:rPr lang="en-GB" sz="3100" i="1" dirty="0" smtClean="0">
                <a:latin typeface="Arial" pitchFamily="34" charset="0"/>
                <a:cs typeface="Arial" pitchFamily="34" charset="0"/>
              </a:rPr>
              <a:t>Results.</a:t>
            </a:r>
          </a:p>
          <a:p>
            <a:pPr>
              <a:lnSpc>
                <a:spcPct val="170000"/>
              </a:lnSpc>
            </a:pPr>
            <a:r>
              <a:rPr lang="en-GB" sz="3100" dirty="0" smtClean="0">
                <a:latin typeface="Arial" pitchFamily="34" charset="0"/>
                <a:cs typeface="Arial" pitchFamily="34" charset="0"/>
              </a:rPr>
              <a:t>R1 </a:t>
            </a:r>
            <a:r>
              <a:rPr lang="en-GB" sz="3100" dirty="0">
                <a:latin typeface="Arial" pitchFamily="34" charset="0"/>
                <a:cs typeface="Arial" pitchFamily="34" charset="0"/>
              </a:rPr>
              <a:t>- Increased area of land cultivated using animal traction without corresponding decrease in crop yields.</a:t>
            </a:r>
            <a:endParaRPr lang="en-US" sz="3100" dirty="0">
              <a:latin typeface="Arial" pitchFamily="34" charset="0"/>
              <a:cs typeface="Arial" pitchFamily="34" charset="0"/>
            </a:endParaRPr>
          </a:p>
          <a:p>
            <a:pPr>
              <a:lnSpc>
                <a:spcPct val="170000"/>
              </a:lnSpc>
            </a:pPr>
            <a:r>
              <a:rPr lang="en-GB" sz="3100" dirty="0">
                <a:latin typeface="Arial" pitchFamily="34" charset="0"/>
                <a:cs typeface="Arial" pitchFamily="34" charset="0"/>
              </a:rPr>
              <a:t>R2 - Increased promotion and adoption of appropriate agricultural practices for 1500 smallholder farmers</a:t>
            </a:r>
            <a:r>
              <a:rPr lang="en-GB" sz="3100" dirty="0" smtClean="0">
                <a:latin typeface="Arial" pitchFamily="34" charset="0"/>
                <a:cs typeface="Arial" pitchFamily="34" charset="0"/>
              </a:rPr>
              <a:t>.</a:t>
            </a:r>
          </a:p>
          <a:p>
            <a:pPr>
              <a:lnSpc>
                <a:spcPct val="170000"/>
              </a:lnSpc>
            </a:pPr>
            <a:r>
              <a:rPr lang="en-GB" sz="3100" dirty="0">
                <a:latin typeface="Arial" pitchFamily="34" charset="0"/>
                <a:cs typeface="Arial" pitchFamily="34" charset="0"/>
              </a:rPr>
              <a:t>R3 - Increased diversification of crops grown through integrated fruit trees, vegetables and cassava farming</a:t>
            </a:r>
            <a:r>
              <a:rPr lang="en-GB" sz="3100" dirty="0" smtClean="0">
                <a:latin typeface="Arial" pitchFamily="34" charset="0"/>
                <a:cs typeface="Arial" pitchFamily="34" charset="0"/>
              </a:rPr>
              <a:t>.</a:t>
            </a:r>
          </a:p>
          <a:p>
            <a:pPr>
              <a:lnSpc>
                <a:spcPct val="170000"/>
              </a:lnSpc>
            </a:pPr>
            <a:r>
              <a:rPr lang="en-GB" sz="3100" dirty="0">
                <a:latin typeface="Arial" pitchFamily="34" charset="0"/>
                <a:cs typeface="Arial" pitchFamily="34" charset="0"/>
              </a:rPr>
              <a:t>R4 - Improved post harvest handling and management &amp; increased adoption of post harvest storage facilities and marketing of surplus farm produce.</a:t>
            </a:r>
            <a:endParaRPr lang="en-US" sz="3100" dirty="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3124200"/>
          </a:xfrm>
        </p:spPr>
        <p:txBody>
          <a:bodyPr>
            <a:normAutofit/>
          </a:bodyPr>
          <a:lstStyle/>
          <a:p>
            <a:r>
              <a:rPr lang="en-GB" sz="4000" dirty="0" smtClean="0"/>
              <a:t>Work Plan and measures (quarterly targets) for the forthcoming 9 month period</a:t>
            </a:r>
            <a:endParaRPr lang="en-US" sz="4000" dirty="0"/>
          </a:p>
        </p:txBody>
      </p:sp>
    </p:spTree>
  </p:cSld>
  <p:clrMapOvr>
    <a:masterClrMapping/>
  </p:clrMapOvr>
  <p:transition spd="med">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sz="3600" b="1" dirty="0" smtClean="0"/>
              <a:t/>
            </a:r>
            <a:br>
              <a:rPr lang="en-GB" sz="3600" b="1" dirty="0" smtClean="0"/>
            </a:br>
            <a:r>
              <a:rPr lang="en-GB" sz="3600" b="1" dirty="0" smtClean="0"/>
              <a:t>Work plan and targets for the next 9 months.</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4267200"/>
          </a:xfrm>
        </p:spPr>
        <p:txBody>
          <a:bodyPr>
            <a:normAutofit/>
          </a:bodyPr>
          <a:lstStyle/>
          <a:p>
            <a:pPr>
              <a:buNone/>
            </a:pPr>
            <a:r>
              <a:rPr lang="en-GB" b="1" dirty="0" smtClean="0"/>
              <a:t>Quarter 2: April – June 2016.</a:t>
            </a:r>
            <a:endParaRPr lang="en-US" dirty="0" smtClean="0"/>
          </a:p>
          <a:p>
            <a:pPr marL="514350" lvl="0" indent="-514350">
              <a:buFont typeface="+mj-lt"/>
              <a:buAutoNum type="arabicPeriod"/>
            </a:pPr>
            <a:r>
              <a:rPr lang="en-GB" sz="2400" dirty="0" smtClean="0"/>
              <a:t>Recruit , train  and distribute seeds </a:t>
            </a:r>
            <a:r>
              <a:rPr lang="en-GB" sz="2400" b="1" dirty="0" smtClean="0"/>
              <a:t>180 seed </a:t>
            </a:r>
            <a:r>
              <a:rPr lang="en-GB" sz="2400" dirty="0" smtClean="0"/>
              <a:t>producers.</a:t>
            </a:r>
            <a:endParaRPr lang="en-US" sz="2400" dirty="0" smtClean="0"/>
          </a:p>
          <a:p>
            <a:pPr marL="514350" lvl="0" indent="-514350">
              <a:buFont typeface="+mj-lt"/>
              <a:buAutoNum type="arabicPeriod"/>
            </a:pPr>
            <a:r>
              <a:rPr lang="en-GB" sz="2400" dirty="0" smtClean="0"/>
              <a:t>Train at least </a:t>
            </a:r>
            <a:r>
              <a:rPr lang="en-GB" sz="2400" b="1" dirty="0" smtClean="0"/>
              <a:t>300 farmers </a:t>
            </a:r>
            <a:r>
              <a:rPr lang="en-GB" sz="2400" dirty="0" smtClean="0"/>
              <a:t>in animal traction.</a:t>
            </a:r>
            <a:endParaRPr lang="en-US" sz="2400" dirty="0" smtClean="0"/>
          </a:p>
          <a:p>
            <a:pPr marL="514350" lvl="0" indent="-514350">
              <a:buFont typeface="+mj-lt"/>
              <a:buAutoNum type="arabicPeriod"/>
            </a:pPr>
            <a:r>
              <a:rPr lang="en-GB" sz="2400" dirty="0" smtClean="0"/>
              <a:t>Work with agro-dealer and avail </a:t>
            </a:r>
            <a:r>
              <a:rPr lang="en-GB" sz="2400" b="1" dirty="0" smtClean="0"/>
              <a:t>over 300 ploughs </a:t>
            </a:r>
            <a:r>
              <a:rPr lang="en-GB" sz="2400" dirty="0" smtClean="0"/>
              <a:t>to farmers</a:t>
            </a:r>
            <a:endParaRPr lang="en-US" sz="2400" dirty="0" smtClean="0"/>
          </a:p>
          <a:p>
            <a:pPr marL="514350" lvl="0" indent="-514350">
              <a:buFont typeface="+mj-lt"/>
              <a:buAutoNum type="arabicPeriod"/>
            </a:pPr>
            <a:r>
              <a:rPr lang="en-GB" sz="2400" dirty="0" smtClean="0"/>
              <a:t>Establishment of </a:t>
            </a:r>
            <a:r>
              <a:rPr lang="en-GB" sz="2400" b="1" dirty="0" smtClean="0"/>
              <a:t>20 FFS</a:t>
            </a:r>
            <a:r>
              <a:rPr lang="en-GB" sz="2400" dirty="0" smtClean="0"/>
              <a:t>.</a:t>
            </a:r>
            <a:endParaRPr lang="en-US" sz="2400" dirty="0" smtClean="0"/>
          </a:p>
          <a:p>
            <a:pPr marL="514350" lvl="0" indent="-514350">
              <a:buFont typeface="+mj-lt"/>
              <a:buAutoNum type="arabicPeriod"/>
            </a:pPr>
            <a:r>
              <a:rPr lang="en-GB" sz="2400" dirty="0" smtClean="0"/>
              <a:t>Establish of additional </a:t>
            </a:r>
            <a:r>
              <a:rPr lang="en-GB" sz="2400" b="1" dirty="0" smtClean="0"/>
              <a:t>5</a:t>
            </a:r>
            <a:r>
              <a:rPr lang="en-GB" sz="2400" dirty="0" smtClean="0"/>
              <a:t> cassava </a:t>
            </a:r>
            <a:r>
              <a:rPr lang="en-GB" sz="2400" b="1" dirty="0" smtClean="0"/>
              <a:t> bulking farms</a:t>
            </a:r>
            <a:endParaRPr lang="en-US" sz="2400" b="1" dirty="0" smtClean="0"/>
          </a:p>
          <a:p>
            <a:pPr marL="514350" lvl="0" indent="-514350">
              <a:buFont typeface="+mj-lt"/>
              <a:buAutoNum type="arabicPeriod"/>
            </a:pPr>
            <a:r>
              <a:rPr lang="en-GB" sz="2400" dirty="0" smtClean="0"/>
              <a:t>Data collection: household food security assessments.</a:t>
            </a:r>
            <a:endParaRPr lang="en-US" sz="2400" dirty="0" smtClean="0"/>
          </a:p>
          <a:p>
            <a:pPr marL="514350" lvl="0" indent="-514350">
              <a:buFont typeface="+mj-lt"/>
              <a:buAutoNum type="arabicPeriod"/>
            </a:pPr>
            <a:r>
              <a:rPr lang="en-GB" sz="2400" dirty="0" smtClean="0"/>
              <a:t>Hold at least </a:t>
            </a:r>
            <a:r>
              <a:rPr lang="en-GB" sz="2400" b="1" dirty="0" smtClean="0"/>
              <a:t>7 Payam based field days</a:t>
            </a:r>
            <a:endParaRPr lang="en-US" sz="2400" b="1" dirty="0" smtClean="0"/>
          </a:p>
          <a:p>
            <a:pPr marL="514350" lvl="0" indent="-514350">
              <a:buFont typeface="+mj-lt"/>
              <a:buAutoNum type="arabicPeriod"/>
            </a:pPr>
            <a:r>
              <a:rPr lang="en-GB" sz="2400" dirty="0" smtClean="0"/>
              <a:t>Quarterly planning meeting.</a:t>
            </a:r>
            <a:endParaRPr lang="en-US" sz="2400" dirty="0" smtClean="0"/>
          </a:p>
          <a:p>
            <a:pPr>
              <a:buNone/>
            </a:pPr>
            <a:endParaRPr lang="en-US" dirty="0"/>
          </a:p>
        </p:txBody>
      </p:sp>
    </p:spTree>
  </p:cSld>
  <p:clrMapOvr>
    <a:masterClrMapping/>
  </p:clrMapOvr>
  <p:transition spd="med">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sz="3600" b="1" dirty="0" smtClean="0"/>
              <a:t/>
            </a:r>
            <a:br>
              <a:rPr lang="en-GB" sz="3600" b="1" dirty="0" smtClean="0"/>
            </a:br>
            <a:r>
              <a:rPr lang="en-GB" sz="3600" b="1" dirty="0" smtClean="0"/>
              <a:t>Work plan and targets for the next 9 months.</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lstStyle/>
          <a:p>
            <a:pPr>
              <a:buNone/>
            </a:pPr>
            <a:r>
              <a:rPr lang="en-GB" b="1" dirty="0" smtClean="0"/>
              <a:t>Quarter 3: July – Sept 2016</a:t>
            </a:r>
            <a:endParaRPr lang="en-US" dirty="0" smtClean="0"/>
          </a:p>
          <a:p>
            <a:pPr marL="514350" lvl="0" indent="-514350">
              <a:buFont typeface="+mj-lt"/>
              <a:buAutoNum type="arabicPeriod"/>
            </a:pPr>
            <a:r>
              <a:rPr lang="en-GB" sz="2400" dirty="0" smtClean="0"/>
              <a:t>Provide extension support to at </a:t>
            </a:r>
            <a:r>
              <a:rPr lang="en-GB" sz="2400" b="1" dirty="0" smtClean="0"/>
              <a:t>least 1,500 </a:t>
            </a:r>
            <a:r>
              <a:rPr lang="en-GB" sz="2400" dirty="0" smtClean="0"/>
              <a:t>farmers in improved agronomic practices; group training, FFS and household-level visits.</a:t>
            </a:r>
            <a:endParaRPr lang="en-US" sz="2400" dirty="0" smtClean="0"/>
          </a:p>
          <a:p>
            <a:pPr marL="514350" lvl="0" indent="-514350">
              <a:buFont typeface="+mj-lt"/>
              <a:buAutoNum type="arabicPeriod"/>
            </a:pPr>
            <a:r>
              <a:rPr lang="en-GB" sz="2400" dirty="0" smtClean="0"/>
              <a:t>Data collection: land area cultivated and crop assessments.</a:t>
            </a:r>
            <a:endParaRPr lang="en-US" sz="2400" dirty="0" smtClean="0"/>
          </a:p>
          <a:p>
            <a:pPr marL="514350" lvl="0" indent="-514350">
              <a:buFont typeface="+mj-lt"/>
              <a:buAutoNum type="arabicPeriod"/>
            </a:pPr>
            <a:r>
              <a:rPr lang="en-GB" sz="2400" dirty="0" smtClean="0"/>
              <a:t>Training in </a:t>
            </a:r>
            <a:r>
              <a:rPr lang="en-GB" sz="2400" b="1" dirty="0" smtClean="0"/>
              <a:t>120 farmers </a:t>
            </a:r>
            <a:r>
              <a:rPr lang="en-GB" sz="2400" dirty="0" smtClean="0"/>
              <a:t>in agro-forestry. </a:t>
            </a:r>
            <a:endParaRPr lang="en-US" sz="2400" dirty="0" smtClean="0"/>
          </a:p>
          <a:p>
            <a:pPr marL="514350" lvl="0" indent="-514350">
              <a:buFont typeface="+mj-lt"/>
              <a:buAutoNum type="arabicPeriod"/>
            </a:pPr>
            <a:r>
              <a:rPr lang="en-GB" sz="2400" dirty="0" smtClean="0"/>
              <a:t>Agro-forestry training and transplanting of seedlings.</a:t>
            </a:r>
          </a:p>
          <a:p>
            <a:pPr marL="514350" lvl="0" indent="-514350">
              <a:buFont typeface="+mj-lt"/>
              <a:buAutoNum type="arabicPeriod"/>
            </a:pPr>
            <a:r>
              <a:rPr lang="en-GB" sz="2400" smtClean="0"/>
              <a:t>Initiate </a:t>
            </a:r>
            <a:r>
              <a:rPr lang="en-GB" sz="2400" dirty="0" smtClean="0"/>
              <a:t>vegetable production.</a:t>
            </a:r>
            <a:endParaRPr lang="en-US" sz="2400" dirty="0" smtClean="0"/>
          </a:p>
          <a:p>
            <a:endParaRPr lang="en-US" dirty="0"/>
          </a:p>
        </p:txBody>
      </p:sp>
    </p:spTree>
  </p:cSld>
  <p:clrMapOvr>
    <a:masterClrMapping/>
  </p:clrMapOvr>
  <p:transition spd="med">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r>
              <a:rPr lang="en-GB" sz="3600" b="1" dirty="0" smtClean="0"/>
              <a:t/>
            </a:r>
            <a:br>
              <a:rPr lang="en-GB" sz="3600" b="1" dirty="0" smtClean="0"/>
            </a:br>
            <a:r>
              <a:rPr lang="en-GB" sz="3600" b="1" dirty="0" smtClean="0"/>
              <a:t>Work plan and targets for the next 9 months.</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181600"/>
          </a:xfrm>
        </p:spPr>
        <p:txBody>
          <a:bodyPr>
            <a:normAutofit/>
          </a:bodyPr>
          <a:lstStyle/>
          <a:p>
            <a:pPr>
              <a:buNone/>
            </a:pPr>
            <a:r>
              <a:rPr lang="en-GB" b="1" dirty="0" smtClean="0"/>
              <a:t>Quarter 4: Oct – Dec 2016.</a:t>
            </a:r>
            <a:endParaRPr lang="en-US" dirty="0" smtClean="0"/>
          </a:p>
          <a:p>
            <a:pPr marL="514350" lvl="0" indent="-514350">
              <a:buFont typeface="+mj-lt"/>
              <a:buAutoNum type="arabicPeriod"/>
            </a:pPr>
            <a:r>
              <a:rPr lang="en-GB" sz="2400" dirty="0" smtClean="0"/>
              <a:t>Training </a:t>
            </a:r>
            <a:r>
              <a:rPr lang="en-GB" sz="2400" b="1" dirty="0" smtClean="0"/>
              <a:t>5 project staff and 6 CAD officials </a:t>
            </a:r>
            <a:r>
              <a:rPr lang="en-GB" sz="2400" dirty="0" smtClean="0"/>
              <a:t>for 1 month at CTC </a:t>
            </a:r>
            <a:r>
              <a:rPr lang="en-GB" sz="2400" dirty="0" err="1" smtClean="0"/>
              <a:t>Yei</a:t>
            </a:r>
            <a:r>
              <a:rPr lang="en-GB" sz="2400" dirty="0" smtClean="0"/>
              <a:t>.</a:t>
            </a:r>
            <a:endParaRPr lang="en-US" sz="2400" dirty="0" smtClean="0"/>
          </a:p>
          <a:p>
            <a:pPr marL="514350" lvl="0" indent="-514350">
              <a:buFont typeface="+mj-lt"/>
              <a:buAutoNum type="arabicPeriod"/>
            </a:pPr>
            <a:r>
              <a:rPr lang="en-GB" sz="2400" dirty="0" smtClean="0"/>
              <a:t>Convene project steering committee meeting.</a:t>
            </a:r>
            <a:endParaRPr lang="en-US" sz="2400" dirty="0" smtClean="0"/>
          </a:p>
          <a:p>
            <a:pPr marL="514350" lvl="0" indent="-514350">
              <a:buFont typeface="+mj-lt"/>
              <a:buAutoNum type="arabicPeriod"/>
            </a:pPr>
            <a:r>
              <a:rPr lang="en-GB" sz="2400" dirty="0" smtClean="0"/>
              <a:t>Provide extension support to at least </a:t>
            </a:r>
            <a:r>
              <a:rPr lang="en-GB" sz="2400" b="1" dirty="0" smtClean="0"/>
              <a:t>1,500 farmers </a:t>
            </a:r>
            <a:r>
              <a:rPr lang="en-GB" sz="2400" dirty="0" smtClean="0"/>
              <a:t>in improved agronomic practices; group training, FFS and household-level visits.</a:t>
            </a:r>
            <a:endParaRPr lang="en-US" sz="2400" dirty="0" smtClean="0"/>
          </a:p>
          <a:p>
            <a:pPr marL="514350" lvl="0" indent="-514350">
              <a:buFont typeface="+mj-lt"/>
              <a:buAutoNum type="arabicPeriod"/>
            </a:pPr>
            <a:r>
              <a:rPr lang="en-GB" sz="2400" dirty="0" smtClean="0"/>
              <a:t>Training </a:t>
            </a:r>
            <a:r>
              <a:rPr lang="en-GB" sz="2400" b="1" dirty="0" smtClean="0"/>
              <a:t>360 farmers in post-harvest </a:t>
            </a:r>
            <a:r>
              <a:rPr lang="en-GB" sz="2400" dirty="0" smtClean="0"/>
              <a:t>management and handling.</a:t>
            </a:r>
          </a:p>
          <a:p>
            <a:pPr marL="514350" lvl="0" indent="-514350">
              <a:buFont typeface="+mj-lt"/>
              <a:buAutoNum type="arabicPeriod"/>
            </a:pPr>
            <a:r>
              <a:rPr lang="en-GB" sz="2400" dirty="0" smtClean="0"/>
              <a:t>Support construction of at least </a:t>
            </a:r>
            <a:r>
              <a:rPr lang="en-GB" sz="2400" b="1" dirty="0" smtClean="0"/>
              <a:t>60 improved granaries</a:t>
            </a:r>
            <a:r>
              <a:rPr lang="en-GB" sz="2400" dirty="0" smtClean="0"/>
              <a:t>.</a:t>
            </a:r>
            <a:endParaRPr lang="en-US" sz="2400" dirty="0" smtClean="0"/>
          </a:p>
          <a:p>
            <a:pPr marL="514350" lvl="0" indent="-514350">
              <a:buFont typeface="+mj-lt"/>
              <a:buAutoNum type="arabicPeriod"/>
            </a:pPr>
            <a:r>
              <a:rPr lang="en-GB" sz="2400" dirty="0" smtClean="0"/>
              <a:t>Provide training to more marketing groups.</a:t>
            </a:r>
            <a:endParaRPr lang="en-US" sz="2400" dirty="0" smtClean="0"/>
          </a:p>
          <a:p>
            <a:pPr marL="514350" lvl="0" indent="-514350">
              <a:buFont typeface="+mj-lt"/>
              <a:buAutoNum type="arabicPeriod"/>
            </a:pPr>
            <a:r>
              <a:rPr lang="en-GB" sz="2400" dirty="0" smtClean="0"/>
              <a:t>Data collection: yields and crop performance assessments.</a:t>
            </a:r>
            <a:endParaRPr lang="en-US" sz="2400" dirty="0" smtClean="0"/>
          </a:p>
          <a:p>
            <a:endParaRPr lang="en-US" dirty="0"/>
          </a:p>
        </p:txBody>
      </p:sp>
    </p:spTree>
  </p:cSld>
  <p:clrMapOvr>
    <a:masterClrMapping/>
  </p:clrMapOvr>
  <p:transition spd="med">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lgn="ctr">
              <a:buNone/>
            </a:pPr>
            <a:endParaRPr lang="en-US" sz="6600" dirty="0" smtClean="0"/>
          </a:p>
          <a:p>
            <a:pPr algn="ctr">
              <a:buNone/>
            </a:pPr>
            <a:r>
              <a:rPr lang="en-US" sz="4800" dirty="0" smtClean="0">
                <a:latin typeface="Arial" pitchFamily="34" charset="0"/>
                <a:cs typeface="Arial" pitchFamily="34" charset="0"/>
              </a:rPr>
              <a:t>A.</a:t>
            </a:r>
            <a:r>
              <a:rPr lang="en-US" sz="6000" dirty="0" smtClean="0">
                <a:latin typeface="Arial" pitchFamily="34" charset="0"/>
                <a:cs typeface="Arial" pitchFamily="34" charset="0"/>
              </a:rPr>
              <a:t> </a:t>
            </a:r>
            <a:r>
              <a:rPr lang="en-US" sz="4800" dirty="0" smtClean="0">
                <a:latin typeface="Arial" pitchFamily="34" charset="0"/>
                <a:cs typeface="Arial" pitchFamily="34" charset="0"/>
              </a:rPr>
              <a:t>Key achievements – performance and result indicators.  </a:t>
            </a:r>
            <a:endParaRPr lang="en-US" sz="4800" dirty="0">
              <a:latin typeface="Arial" pitchFamily="34" charset="0"/>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762000"/>
          </a:xfrm>
        </p:spPr>
        <p:txBody>
          <a:bodyPr>
            <a:noAutofit/>
          </a:bodyPr>
          <a:lstStyle/>
          <a:p>
            <a:r>
              <a:rPr lang="en-US" sz="2800" b="1" dirty="0" smtClean="0">
                <a:latin typeface="Arial" pitchFamily="34" charset="0"/>
                <a:cs typeface="Arial" pitchFamily="34" charset="0"/>
              </a:rPr>
              <a:t>SO - </a:t>
            </a:r>
            <a:r>
              <a:rPr lang="en-GB" sz="2800" b="1" dirty="0" smtClean="0"/>
              <a:t>Increased agricultural production and income of smallholder farmers in Western Bahr el Ghazal state </a:t>
            </a:r>
            <a:endParaRPr lang="en-US" sz="2800" b="1" dirty="0">
              <a:latin typeface="Arial" pitchFamily="34" charset="0"/>
              <a:cs typeface="Arial" pitchFamily="34" charset="0"/>
            </a:endParaRPr>
          </a:p>
        </p:txBody>
      </p:sp>
      <p:sp>
        <p:nvSpPr>
          <p:cNvPr id="5" name="Content Placeholder 4"/>
          <p:cNvSpPr>
            <a:spLocks noGrp="1"/>
          </p:cNvSpPr>
          <p:nvPr>
            <p:ph sz="half" idx="2"/>
          </p:nvPr>
        </p:nvSpPr>
        <p:spPr>
          <a:xfrm>
            <a:off x="228600" y="1143000"/>
            <a:ext cx="8382000" cy="914400"/>
          </a:xfrm>
        </p:spPr>
        <p:txBody>
          <a:bodyPr>
            <a:normAutofit fontScale="62500" lnSpcReduction="20000"/>
          </a:bodyPr>
          <a:lstStyle/>
          <a:p>
            <a:pPr>
              <a:lnSpc>
                <a:spcPct val="160000"/>
              </a:lnSpc>
              <a:buNone/>
            </a:pPr>
            <a:r>
              <a:rPr lang="en-GB" sz="2800" b="1" dirty="0" smtClean="0"/>
              <a:t>SO Indicator 1</a:t>
            </a:r>
            <a:r>
              <a:rPr lang="en-GB" sz="2800" dirty="0" smtClean="0"/>
              <a:t>: Yields for the three main crops(sorghum, groundnuts and maize) per feddan increased by 50% in at least 3000 supported households by 2017</a:t>
            </a:r>
            <a:endParaRPr lang="en-US" sz="2800" dirty="0" smtClean="0">
              <a:solidFill>
                <a:srgbClr val="FF0000"/>
              </a:solidFill>
              <a:latin typeface="Arial" pitchFamily="34" charset="0"/>
              <a:cs typeface="Arial" pitchFamily="34" charset="0"/>
            </a:endParaRPr>
          </a:p>
          <a:p>
            <a:pPr>
              <a:lnSpc>
                <a:spcPct val="160000"/>
              </a:lnSpc>
            </a:pPr>
            <a:endParaRPr lang="en-US" dirty="0">
              <a:latin typeface="Arial" pitchFamily="34" charset="0"/>
              <a:cs typeface="Arial" pitchFamily="34" charset="0"/>
            </a:endParaRPr>
          </a:p>
        </p:txBody>
      </p:sp>
      <p:graphicFrame>
        <p:nvGraphicFramePr>
          <p:cNvPr id="11" name="Content Placeholder 10"/>
          <p:cNvGraphicFramePr>
            <a:graphicFrameLocks noGrp="1"/>
          </p:cNvGraphicFramePr>
          <p:nvPr>
            <p:ph sz="quarter" idx="4"/>
          </p:nvPr>
        </p:nvGraphicFramePr>
        <p:xfrm>
          <a:off x="457200" y="2133601"/>
          <a:ext cx="6934200" cy="3245597"/>
        </p:xfrm>
        <a:graphic>
          <a:graphicData uri="http://schemas.openxmlformats.org/drawingml/2006/table">
            <a:tbl>
              <a:tblPr firstRow="1" bandRow="1">
                <a:tableStyleId>{5940675A-B579-460E-94D1-54222C63F5DA}</a:tableStyleId>
              </a:tblPr>
              <a:tblGrid>
                <a:gridCol w="2724150"/>
                <a:gridCol w="1568450"/>
                <a:gridCol w="1498600"/>
                <a:gridCol w="1143000"/>
              </a:tblGrid>
              <a:tr h="168327">
                <a:tc>
                  <a:txBody>
                    <a:bodyPr/>
                    <a:lstStyle/>
                    <a:p>
                      <a:pPr marL="0" marR="0">
                        <a:lnSpc>
                          <a:spcPct val="120000"/>
                        </a:lnSpc>
                        <a:spcBef>
                          <a:spcPts val="0"/>
                        </a:spcBef>
                        <a:spcAft>
                          <a:spcPts val="0"/>
                        </a:spcAft>
                      </a:pPr>
                      <a:r>
                        <a:rPr lang="en-US" sz="2000" dirty="0">
                          <a:solidFill>
                            <a:srgbClr val="000000"/>
                          </a:solidFill>
                          <a:latin typeface="+mn-lt"/>
                          <a:ea typeface="Times New Roman"/>
                          <a:cs typeface="Times New Roman"/>
                        </a:rPr>
                        <a:t> </a:t>
                      </a:r>
                      <a:endParaRPr lang="en-US" sz="2000" dirty="0">
                        <a:latin typeface="+mn-lt"/>
                        <a:ea typeface="Times New Roman"/>
                        <a:cs typeface="Times New Roman"/>
                      </a:endParaRPr>
                    </a:p>
                  </a:txBody>
                  <a:tcPr marL="68580" marR="68580" marT="0" marB="0" anchor="b"/>
                </a:tc>
                <a:tc gridSpan="3">
                  <a:txBody>
                    <a:bodyPr/>
                    <a:lstStyle/>
                    <a:p>
                      <a:pPr marL="0" marR="0" algn="ctr">
                        <a:lnSpc>
                          <a:spcPct val="120000"/>
                        </a:lnSpc>
                        <a:spcBef>
                          <a:spcPts val="0"/>
                        </a:spcBef>
                        <a:spcAft>
                          <a:spcPts val="0"/>
                        </a:spcAft>
                      </a:pPr>
                      <a:r>
                        <a:rPr lang="en-US" sz="2000" b="1" dirty="0">
                          <a:solidFill>
                            <a:srgbClr val="000000"/>
                          </a:solidFill>
                          <a:latin typeface="+mn-lt"/>
                          <a:ea typeface="Times New Roman"/>
                          <a:cs typeface="Times New Roman"/>
                        </a:rPr>
                        <a:t>Year 1 (2015) in 900 households.</a:t>
                      </a:r>
                      <a:endParaRPr lang="en-US" sz="2000" dirty="0">
                        <a:latin typeface="+mn-lt"/>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168327">
                <a:tc>
                  <a:txBody>
                    <a:bodyPr/>
                    <a:lstStyle/>
                    <a:p>
                      <a:pPr marL="0" marR="0">
                        <a:lnSpc>
                          <a:spcPct val="120000"/>
                        </a:lnSpc>
                        <a:spcBef>
                          <a:spcPts val="0"/>
                        </a:spcBef>
                        <a:spcAft>
                          <a:spcPts val="0"/>
                        </a:spcAft>
                      </a:pPr>
                      <a:r>
                        <a:rPr lang="en-US" sz="2000">
                          <a:solidFill>
                            <a:srgbClr val="000000"/>
                          </a:solidFill>
                          <a:latin typeface="+mn-lt"/>
                          <a:ea typeface="Times New Roman"/>
                          <a:cs typeface="Times New Roman"/>
                        </a:rPr>
                        <a:t> </a:t>
                      </a:r>
                      <a:endParaRPr lang="en-US" sz="200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b="1" dirty="0">
                          <a:solidFill>
                            <a:srgbClr val="000000"/>
                          </a:solidFill>
                          <a:latin typeface="+mn-lt"/>
                          <a:ea typeface="Times New Roman"/>
                          <a:cs typeface="Times New Roman"/>
                        </a:rPr>
                        <a:t>Sorghum </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b="1">
                          <a:solidFill>
                            <a:srgbClr val="000000"/>
                          </a:solidFill>
                          <a:latin typeface="+mn-lt"/>
                          <a:ea typeface="Times New Roman"/>
                          <a:cs typeface="Times New Roman"/>
                        </a:rPr>
                        <a:t>Groundnuts</a:t>
                      </a:r>
                      <a:endParaRPr lang="en-US" sz="200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b="1">
                          <a:solidFill>
                            <a:srgbClr val="000000"/>
                          </a:solidFill>
                          <a:latin typeface="+mn-lt"/>
                          <a:ea typeface="Times New Roman"/>
                          <a:cs typeface="Times New Roman"/>
                        </a:rPr>
                        <a:t>Maize</a:t>
                      </a:r>
                      <a:endParaRPr lang="en-US" sz="2000">
                        <a:latin typeface="+mn-lt"/>
                        <a:ea typeface="Times New Roman"/>
                        <a:cs typeface="Times New Roman"/>
                      </a:endParaRPr>
                    </a:p>
                  </a:txBody>
                  <a:tcPr marL="68580" marR="68580" marT="0" marB="0" anchor="b"/>
                </a:tc>
              </a:tr>
              <a:tr h="168327">
                <a:tc>
                  <a:txBody>
                    <a:bodyPr/>
                    <a:lstStyle/>
                    <a:p>
                      <a:pPr marL="0" marR="0">
                        <a:lnSpc>
                          <a:spcPct val="120000"/>
                        </a:lnSpc>
                        <a:spcBef>
                          <a:spcPts val="0"/>
                        </a:spcBef>
                        <a:spcAft>
                          <a:spcPts val="0"/>
                        </a:spcAft>
                      </a:pPr>
                      <a:r>
                        <a:rPr lang="en-US" sz="2000" dirty="0">
                          <a:solidFill>
                            <a:srgbClr val="000000"/>
                          </a:solidFill>
                          <a:latin typeface="+mn-lt"/>
                          <a:ea typeface="Times New Roman"/>
                          <a:cs typeface="Times New Roman"/>
                        </a:rPr>
                        <a:t>Baseline values</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a:solidFill>
                            <a:srgbClr val="000000"/>
                          </a:solidFill>
                          <a:latin typeface="+mn-lt"/>
                          <a:ea typeface="Times New Roman"/>
                          <a:cs typeface="Times New Roman"/>
                        </a:rPr>
                        <a:t> 164 Kg</a:t>
                      </a:r>
                      <a:endParaRPr lang="en-US" sz="200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a:solidFill>
                            <a:srgbClr val="000000"/>
                          </a:solidFill>
                          <a:latin typeface="+mn-lt"/>
                          <a:ea typeface="Times New Roman"/>
                          <a:cs typeface="Times New Roman"/>
                        </a:rPr>
                        <a:t> 302 Kg</a:t>
                      </a:r>
                      <a:endParaRPr lang="en-US" sz="200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a:solidFill>
                            <a:srgbClr val="000000"/>
                          </a:solidFill>
                          <a:latin typeface="+mn-lt"/>
                          <a:ea typeface="Times New Roman"/>
                          <a:cs typeface="Times New Roman"/>
                        </a:rPr>
                        <a:t> 169 Kg</a:t>
                      </a:r>
                      <a:endParaRPr lang="en-US" sz="2000">
                        <a:latin typeface="+mn-lt"/>
                        <a:ea typeface="Times New Roman"/>
                        <a:cs typeface="Times New Roman"/>
                      </a:endParaRPr>
                    </a:p>
                  </a:txBody>
                  <a:tcPr marL="68580" marR="68580" marT="0" marB="0" anchor="b"/>
                </a:tc>
              </a:tr>
              <a:tr h="509771">
                <a:tc>
                  <a:txBody>
                    <a:bodyPr/>
                    <a:lstStyle/>
                    <a:p>
                      <a:pPr marL="0" marR="0">
                        <a:lnSpc>
                          <a:spcPct val="120000"/>
                        </a:lnSpc>
                        <a:spcBef>
                          <a:spcPts val="0"/>
                        </a:spcBef>
                        <a:spcAft>
                          <a:spcPts val="0"/>
                        </a:spcAft>
                      </a:pPr>
                      <a:r>
                        <a:rPr lang="en-US" sz="2000" dirty="0">
                          <a:solidFill>
                            <a:srgbClr val="000000"/>
                          </a:solidFill>
                          <a:latin typeface="+mn-lt"/>
                          <a:ea typeface="Times New Roman"/>
                          <a:cs typeface="Times New Roman"/>
                        </a:rPr>
                        <a:t>Target average yields per feddan per HH</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dirty="0">
                          <a:solidFill>
                            <a:srgbClr val="000000"/>
                          </a:solidFill>
                          <a:latin typeface="+mn-lt"/>
                          <a:ea typeface="Times New Roman"/>
                          <a:cs typeface="Times New Roman"/>
                        </a:rPr>
                        <a:t> 264 Kg</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dirty="0">
                          <a:solidFill>
                            <a:srgbClr val="000000"/>
                          </a:solidFill>
                          <a:latin typeface="+mn-lt"/>
                          <a:ea typeface="Times New Roman"/>
                          <a:cs typeface="Times New Roman"/>
                        </a:rPr>
                        <a:t> 413 Kg</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a:solidFill>
                            <a:srgbClr val="000000"/>
                          </a:solidFill>
                          <a:latin typeface="+mn-lt"/>
                          <a:ea typeface="Times New Roman"/>
                          <a:cs typeface="Times New Roman"/>
                        </a:rPr>
                        <a:t> 254 Kg</a:t>
                      </a:r>
                      <a:endParaRPr lang="en-US" sz="2000">
                        <a:latin typeface="+mn-lt"/>
                        <a:ea typeface="Times New Roman"/>
                        <a:cs typeface="Times New Roman"/>
                      </a:endParaRPr>
                    </a:p>
                  </a:txBody>
                  <a:tcPr marL="68580" marR="68580" marT="0" marB="0" anchor="b"/>
                </a:tc>
              </a:tr>
              <a:tr h="509771">
                <a:tc>
                  <a:txBody>
                    <a:bodyPr/>
                    <a:lstStyle/>
                    <a:p>
                      <a:pPr marL="0" marR="0">
                        <a:lnSpc>
                          <a:spcPct val="120000"/>
                        </a:lnSpc>
                        <a:spcBef>
                          <a:spcPts val="0"/>
                        </a:spcBef>
                        <a:spcAft>
                          <a:spcPts val="0"/>
                        </a:spcAft>
                      </a:pPr>
                      <a:r>
                        <a:rPr lang="en-US" sz="2000">
                          <a:solidFill>
                            <a:srgbClr val="000000"/>
                          </a:solidFill>
                          <a:latin typeface="+mn-lt"/>
                          <a:ea typeface="Times New Roman"/>
                          <a:cs typeface="Times New Roman"/>
                        </a:rPr>
                        <a:t>Actual average yields per feddan per HH</a:t>
                      </a:r>
                      <a:endParaRPr lang="en-US" sz="200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dirty="0">
                          <a:solidFill>
                            <a:srgbClr val="000000"/>
                          </a:solidFill>
                          <a:latin typeface="+mn-lt"/>
                          <a:ea typeface="Times New Roman"/>
                          <a:cs typeface="Times New Roman"/>
                        </a:rPr>
                        <a:t>278 Kg</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dirty="0">
                          <a:solidFill>
                            <a:srgbClr val="000000"/>
                          </a:solidFill>
                          <a:latin typeface="+mn-lt"/>
                          <a:ea typeface="Times New Roman"/>
                          <a:cs typeface="Times New Roman"/>
                        </a:rPr>
                        <a:t>590 Kg</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dirty="0">
                          <a:solidFill>
                            <a:srgbClr val="000000"/>
                          </a:solidFill>
                          <a:latin typeface="+mn-lt"/>
                          <a:ea typeface="Times New Roman"/>
                          <a:cs typeface="Times New Roman"/>
                        </a:rPr>
                        <a:t>315 Kg</a:t>
                      </a:r>
                      <a:endParaRPr lang="en-US" sz="2000" dirty="0">
                        <a:latin typeface="+mn-lt"/>
                        <a:ea typeface="Times New Roman"/>
                        <a:cs typeface="Times New Roman"/>
                      </a:endParaRPr>
                    </a:p>
                  </a:txBody>
                  <a:tcPr marL="68580" marR="68580" marT="0" marB="0" anchor="b"/>
                </a:tc>
              </a:tr>
              <a:tr h="685277">
                <a:tc>
                  <a:txBody>
                    <a:bodyPr/>
                    <a:lstStyle/>
                    <a:p>
                      <a:pPr marL="0" marR="0">
                        <a:lnSpc>
                          <a:spcPct val="120000"/>
                        </a:lnSpc>
                        <a:spcBef>
                          <a:spcPts val="0"/>
                        </a:spcBef>
                        <a:spcAft>
                          <a:spcPts val="0"/>
                        </a:spcAft>
                      </a:pPr>
                      <a:r>
                        <a:rPr lang="en-US" sz="2000" dirty="0">
                          <a:solidFill>
                            <a:srgbClr val="000000"/>
                          </a:solidFill>
                          <a:latin typeface="+mn-lt"/>
                          <a:ea typeface="Times New Roman"/>
                          <a:cs typeface="Times New Roman"/>
                        </a:rPr>
                        <a:t>% increase in yields</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a:solidFill>
                            <a:srgbClr val="000000"/>
                          </a:solidFill>
                          <a:latin typeface="+mn-lt"/>
                          <a:ea typeface="Times New Roman"/>
                          <a:cs typeface="Times New Roman"/>
                        </a:rPr>
                        <a:t>23.26%</a:t>
                      </a:r>
                      <a:endParaRPr lang="en-US" sz="200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dirty="0">
                          <a:solidFill>
                            <a:srgbClr val="000000"/>
                          </a:solidFill>
                          <a:latin typeface="+mn-lt"/>
                          <a:ea typeface="Times New Roman"/>
                          <a:cs typeface="Times New Roman"/>
                        </a:rPr>
                        <a:t>41.16%</a:t>
                      </a:r>
                      <a:endParaRPr lang="en-US" sz="20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2000" dirty="0">
                          <a:solidFill>
                            <a:srgbClr val="000000"/>
                          </a:solidFill>
                          <a:latin typeface="+mn-lt"/>
                          <a:ea typeface="Times New Roman"/>
                          <a:cs typeface="Times New Roman"/>
                        </a:rPr>
                        <a:t>19.77%</a:t>
                      </a:r>
                      <a:endParaRPr lang="en-US" sz="2000" dirty="0">
                        <a:latin typeface="+mn-lt"/>
                        <a:ea typeface="Times New Roman"/>
                        <a:cs typeface="Times New Roman"/>
                      </a:endParaRPr>
                    </a:p>
                  </a:txBody>
                  <a:tcPr marL="68580" marR="68580" marT="0" marB="0" anchor="b"/>
                </a:tc>
              </a:tr>
            </a:tbl>
          </a:graphicData>
        </a:graphic>
      </p:graphicFrame>
      <p:sp>
        <p:nvSpPr>
          <p:cNvPr id="6" name="Content Placeholder 4"/>
          <p:cNvSpPr txBox="1">
            <a:spLocks/>
          </p:cNvSpPr>
          <p:nvPr/>
        </p:nvSpPr>
        <p:spPr>
          <a:xfrm>
            <a:off x="304800" y="5715000"/>
            <a:ext cx="83820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20000"/>
              </a:lnSpc>
              <a:spcAft>
                <a:spcPts val="0"/>
              </a:spcAft>
              <a:buClrTx/>
              <a:buSzTx/>
              <a:buFont typeface="Arial" pitchFamily="34" charset="0"/>
              <a:buChar char="•"/>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Yield of</a:t>
            </a:r>
            <a:r>
              <a:rPr kumimoji="0" lang="en-US" sz="2000" i="0" u="none" strike="noStrike" kern="1200" cap="none" spc="0" normalizeH="0" noProof="0" dirty="0" smtClean="0">
                <a:ln>
                  <a:noFill/>
                </a:ln>
                <a:solidFill>
                  <a:schemeClr val="tx1"/>
                </a:solidFill>
                <a:effectLst/>
                <a:uLnTx/>
                <a:uFillTx/>
                <a:latin typeface="+mn-lt"/>
                <a:ea typeface="+mn-ea"/>
                <a:cs typeface="+mn-cs"/>
              </a:rPr>
              <a:t> maize which is usually a short term crop was affected by erratic rains </a:t>
            </a:r>
            <a:r>
              <a:rPr lang="en-US" sz="2000" dirty="0" smtClean="0"/>
              <a:t>early in the season.</a:t>
            </a:r>
            <a:r>
              <a:rPr kumimoji="0" lang="en-US" sz="2000" i="0" u="none" strike="noStrike" kern="1200" cap="none" spc="0" normalizeH="0" noProof="0" dirty="0" smtClean="0">
                <a:ln>
                  <a:noFill/>
                </a:ln>
                <a:solidFill>
                  <a:schemeClr val="tx1"/>
                </a:solidFill>
                <a:effectLst/>
                <a:uLnTx/>
                <a:uFillTx/>
                <a:latin typeface="+mn-lt"/>
                <a:ea typeface="+mn-ea"/>
                <a:cs typeface="+mn-cs"/>
              </a:rPr>
              <a:t>  </a:t>
            </a:r>
            <a:endParaRPr kumimoji="0" lang="en-US" sz="200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838200"/>
          </a:xfrm>
        </p:spPr>
        <p:txBody>
          <a:bodyPr>
            <a:noAutofit/>
          </a:bodyPr>
          <a:lstStyle/>
          <a:p>
            <a:r>
              <a:rPr lang="en-US" sz="2400" b="1" dirty="0" smtClean="0">
                <a:latin typeface="Arial" pitchFamily="34" charset="0"/>
                <a:cs typeface="Arial" pitchFamily="34" charset="0"/>
              </a:rPr>
              <a:t>SO - </a:t>
            </a:r>
            <a:r>
              <a:rPr lang="en-GB" sz="2400" b="1" dirty="0" smtClean="0"/>
              <a:t>Increased agricultural production and income of smallholder farmers in Western Bahr el Ghazal state </a:t>
            </a:r>
            <a:endParaRPr lang="en-US" sz="2400" dirty="0"/>
          </a:p>
        </p:txBody>
      </p:sp>
      <p:sp>
        <p:nvSpPr>
          <p:cNvPr id="5" name="Content Placeholder 4"/>
          <p:cNvSpPr>
            <a:spLocks noGrp="1"/>
          </p:cNvSpPr>
          <p:nvPr>
            <p:ph sz="half" idx="2"/>
          </p:nvPr>
        </p:nvSpPr>
        <p:spPr>
          <a:xfrm>
            <a:off x="152400" y="1219200"/>
            <a:ext cx="8382000" cy="914400"/>
          </a:xfrm>
        </p:spPr>
        <p:txBody>
          <a:bodyPr>
            <a:normAutofit fontScale="77500" lnSpcReduction="20000"/>
          </a:bodyPr>
          <a:lstStyle/>
          <a:p>
            <a:pPr>
              <a:lnSpc>
                <a:spcPct val="114000"/>
              </a:lnSpc>
              <a:buNone/>
            </a:pPr>
            <a:r>
              <a:rPr lang="en-GB" b="1" i="1" dirty="0" smtClean="0"/>
              <a:t>SO Indicator 2</a:t>
            </a:r>
            <a:r>
              <a:rPr lang="en-GB" dirty="0" smtClean="0"/>
              <a:t>: Monthly household incomes increased from 571 SSP to 800 SSP in at least 900 supported households by 2017(Targets: Y1:629 SSP in 100 HHs; Y2:714 SSP in 400 HHs, Y3:800 SSP in 900 HHs).</a:t>
            </a:r>
            <a:endParaRPr lang="en-US" sz="2800" dirty="0" smtClean="0">
              <a:solidFill>
                <a:srgbClr val="FF0000"/>
              </a:solidFill>
              <a:latin typeface="Arial" pitchFamily="34" charset="0"/>
              <a:cs typeface="Arial" pitchFamily="34" charset="0"/>
            </a:endParaRPr>
          </a:p>
          <a:p>
            <a:pPr>
              <a:lnSpc>
                <a:spcPct val="160000"/>
              </a:lnSpc>
            </a:pPr>
            <a:endParaRPr lang="en-US" dirty="0">
              <a:latin typeface="Arial" pitchFamily="34" charset="0"/>
              <a:cs typeface="Arial" pitchFamily="34" charset="0"/>
            </a:endParaRPr>
          </a:p>
        </p:txBody>
      </p:sp>
      <p:graphicFrame>
        <p:nvGraphicFramePr>
          <p:cNvPr id="11" name="Content Placeholder 10"/>
          <p:cNvGraphicFramePr>
            <a:graphicFrameLocks noGrp="1"/>
          </p:cNvGraphicFramePr>
          <p:nvPr>
            <p:ph sz="quarter" idx="4"/>
          </p:nvPr>
        </p:nvGraphicFramePr>
        <p:xfrm>
          <a:off x="533401" y="2209801"/>
          <a:ext cx="7619998" cy="3132480"/>
        </p:xfrm>
        <a:graphic>
          <a:graphicData uri="http://schemas.openxmlformats.org/drawingml/2006/table">
            <a:tbl>
              <a:tblPr firstRow="1" bandRow="1">
                <a:tableStyleId>{5940675A-B579-460E-94D1-54222C63F5DA}</a:tableStyleId>
              </a:tblPr>
              <a:tblGrid>
                <a:gridCol w="3751384"/>
                <a:gridCol w="1735015"/>
                <a:gridCol w="2133599"/>
              </a:tblGrid>
              <a:tr h="335753">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 </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b="1" dirty="0">
                          <a:solidFill>
                            <a:srgbClr val="000000"/>
                          </a:solidFill>
                          <a:latin typeface="+mn-lt"/>
                          <a:ea typeface="Times New Roman"/>
                          <a:cs typeface="Times New Roman"/>
                        </a:rPr>
                        <a:t>2014/2015</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b="1">
                          <a:solidFill>
                            <a:srgbClr val="000000"/>
                          </a:solidFill>
                          <a:latin typeface="+mn-lt"/>
                          <a:ea typeface="Times New Roman"/>
                          <a:cs typeface="Times New Roman"/>
                        </a:rPr>
                        <a:t>2015/2016</a:t>
                      </a:r>
                      <a:endParaRPr lang="en-US" sz="1800">
                        <a:latin typeface="+mn-lt"/>
                        <a:ea typeface="Times New Roman"/>
                        <a:cs typeface="Times New Roman"/>
                      </a:endParaRPr>
                    </a:p>
                  </a:txBody>
                  <a:tcPr marL="68580" marR="68580" marT="0" marB="0"/>
                </a:tc>
              </a:tr>
              <a:tr h="260929">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Baseline income value</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571 SSP</a:t>
                      </a:r>
                      <a:endParaRPr lang="en-US" sz="180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571 SSP</a:t>
                      </a:r>
                      <a:endParaRPr lang="en-US" sz="1800">
                        <a:latin typeface="+mn-lt"/>
                        <a:ea typeface="Times New Roman"/>
                        <a:cs typeface="Times New Roman"/>
                      </a:endParaRPr>
                    </a:p>
                  </a:txBody>
                  <a:tcPr marL="68580" marR="68580" marT="0" marB="0"/>
                </a:tc>
              </a:tr>
              <a:tr h="546796">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Target average income per hh per month</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629 SSP</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714 SSP</a:t>
                      </a:r>
                      <a:endParaRPr lang="en-US" sz="1800">
                        <a:latin typeface="+mn-lt"/>
                        <a:ea typeface="Times New Roman"/>
                        <a:cs typeface="Times New Roman"/>
                      </a:endParaRPr>
                    </a:p>
                  </a:txBody>
                  <a:tcPr marL="68580" marR="68580" marT="0" marB="0"/>
                </a:tc>
              </a:tr>
              <a:tr h="268603">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Actual income per hh</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680 SSP</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1180 SSP</a:t>
                      </a:r>
                      <a:endParaRPr lang="en-US" sz="1800">
                        <a:latin typeface="+mn-lt"/>
                        <a:ea typeface="Times New Roman"/>
                        <a:cs typeface="Times New Roman"/>
                      </a:endParaRPr>
                    </a:p>
                  </a:txBody>
                  <a:tcPr marL="68580" marR="68580" marT="0" marB="0"/>
                </a:tc>
              </a:tr>
              <a:tr h="546796">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 increase in incomes compared to baseline income value</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11.86%</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106.65%</a:t>
                      </a:r>
                      <a:endParaRPr lang="en-US" sz="1800">
                        <a:latin typeface="+mn-lt"/>
                        <a:ea typeface="Times New Roman"/>
                        <a:cs typeface="Times New Roman"/>
                      </a:endParaRPr>
                    </a:p>
                  </a:txBody>
                  <a:tcPr marL="68580" marR="68580" marT="0" marB="0"/>
                </a:tc>
              </a:tr>
              <a:tr h="260929">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Target number of farmers</a:t>
                      </a:r>
                      <a:endParaRPr lang="en-US" sz="180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100</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400</a:t>
                      </a:r>
                      <a:endParaRPr lang="en-US" sz="1800" dirty="0">
                        <a:latin typeface="+mn-lt"/>
                        <a:ea typeface="Times New Roman"/>
                        <a:cs typeface="Times New Roman"/>
                      </a:endParaRPr>
                    </a:p>
                  </a:txBody>
                  <a:tcPr marL="68580" marR="68580" marT="0" marB="0"/>
                </a:tc>
              </a:tr>
              <a:tr h="492439">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Actual number of farmers</a:t>
                      </a:r>
                      <a:endParaRPr lang="en-US" sz="180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143</a:t>
                      </a:r>
                      <a:endParaRPr lang="en-US" sz="180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367 (M=192; F=175)</a:t>
                      </a:r>
                      <a:endParaRPr lang="en-US" sz="1800" dirty="0">
                        <a:latin typeface="+mn-lt"/>
                        <a:ea typeface="Times New Roman"/>
                        <a:cs typeface="Times New Roman"/>
                      </a:endParaRPr>
                    </a:p>
                  </a:txBody>
                  <a:tcPr marL="68580" marR="68580" marT="0" marB="0"/>
                </a:tc>
              </a:tr>
            </a:tbl>
          </a:graphicData>
        </a:graphic>
      </p:graphicFrame>
      <p:sp>
        <p:nvSpPr>
          <p:cNvPr id="15" name="Content Placeholder 4"/>
          <p:cNvSpPr txBox="1">
            <a:spLocks/>
          </p:cNvSpPr>
          <p:nvPr/>
        </p:nvSpPr>
        <p:spPr>
          <a:xfrm>
            <a:off x="304800" y="5410200"/>
            <a:ext cx="8382000" cy="1066800"/>
          </a:xfrm>
          <a:prstGeom prst="rect">
            <a:avLst/>
          </a:prstGeom>
        </p:spPr>
        <p:txBody>
          <a:bodyPr vert="horz" lIns="91440" tIns="45720" rIns="91440" bIns="45720" rtlCol="0">
            <a:normAutofit fontScale="62500" lnSpcReduction="20000"/>
          </a:bodyPr>
          <a:lstStyle/>
          <a:p>
            <a:pPr marL="342900" lvl="0" indent="-342900">
              <a:lnSpc>
                <a:spcPct val="120000"/>
              </a:lnSpc>
              <a:spcBef>
                <a:spcPct val="20000"/>
              </a:spcBef>
              <a:defRPr/>
            </a:pPr>
            <a:r>
              <a:rPr lang="en-GB" sz="2800" dirty="0" smtClean="0"/>
              <a:t>	</a:t>
            </a:r>
            <a:r>
              <a:rPr lang="en-GB" sz="3300" dirty="0" smtClean="0"/>
              <a:t>Data was collected from farmers </a:t>
            </a:r>
            <a:r>
              <a:rPr lang="en-US" sz="3300" dirty="0" smtClean="0"/>
              <a:t>367 (M=192; F=175) </a:t>
            </a:r>
            <a:r>
              <a:rPr lang="en-GB" sz="3300" dirty="0" smtClean="0"/>
              <a:t>Most of the households earned incomes from sale of agricultural production and sale of grass, firewood and charcoal.</a:t>
            </a:r>
            <a:endParaRPr kumimoji="0" lang="en-US" sz="3300" b="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838200"/>
          </a:xfrm>
        </p:spPr>
        <p:txBody>
          <a:bodyPr>
            <a:noAutofit/>
          </a:bodyPr>
          <a:lstStyle/>
          <a:p>
            <a:r>
              <a:rPr lang="en-US" sz="2400" b="1" dirty="0" smtClean="0">
                <a:latin typeface="Arial" pitchFamily="34" charset="0"/>
                <a:cs typeface="Arial" pitchFamily="34" charset="0"/>
              </a:rPr>
              <a:t>SO - </a:t>
            </a:r>
            <a:r>
              <a:rPr lang="en-GB" sz="2400" b="1" dirty="0" smtClean="0"/>
              <a:t>Increased agricultural production and income of smallholder farmers in Western Bahr el Ghazal state </a:t>
            </a:r>
            <a:endParaRPr lang="en-US" sz="2400" dirty="0"/>
          </a:p>
        </p:txBody>
      </p:sp>
      <p:sp>
        <p:nvSpPr>
          <p:cNvPr id="5" name="Content Placeholder 4"/>
          <p:cNvSpPr>
            <a:spLocks noGrp="1"/>
          </p:cNvSpPr>
          <p:nvPr>
            <p:ph sz="half" idx="2"/>
          </p:nvPr>
        </p:nvSpPr>
        <p:spPr>
          <a:xfrm>
            <a:off x="152400" y="1219200"/>
            <a:ext cx="8382000" cy="914400"/>
          </a:xfrm>
        </p:spPr>
        <p:txBody>
          <a:bodyPr>
            <a:normAutofit fontScale="77500" lnSpcReduction="20000"/>
          </a:bodyPr>
          <a:lstStyle/>
          <a:p>
            <a:pPr>
              <a:lnSpc>
                <a:spcPct val="114000"/>
              </a:lnSpc>
              <a:buNone/>
            </a:pPr>
            <a:r>
              <a:rPr lang="en-GB" b="1" i="1" dirty="0" smtClean="0"/>
              <a:t>SO Indicator 3</a:t>
            </a:r>
            <a:r>
              <a:rPr lang="en-GB" dirty="0" smtClean="0"/>
              <a:t>: Proportion of food consumed derived from own production increased from 40 -90% in at least 3000 households by 2017 (Targets: Y1: 10% in 900 HHs; Y2: 25% in 2200 HHs; Y3: 40% in 3000 HHs)</a:t>
            </a:r>
            <a:endParaRPr lang="en-US" dirty="0">
              <a:latin typeface="Arial" pitchFamily="34" charset="0"/>
              <a:cs typeface="Arial" pitchFamily="34" charset="0"/>
            </a:endParaRPr>
          </a:p>
        </p:txBody>
      </p:sp>
      <p:graphicFrame>
        <p:nvGraphicFramePr>
          <p:cNvPr id="11" name="Content Placeholder 10"/>
          <p:cNvGraphicFramePr>
            <a:graphicFrameLocks noGrp="1"/>
          </p:cNvGraphicFramePr>
          <p:nvPr>
            <p:ph sz="quarter" idx="4"/>
          </p:nvPr>
        </p:nvGraphicFramePr>
        <p:xfrm>
          <a:off x="533400" y="2209801"/>
          <a:ext cx="8077199" cy="2990087"/>
        </p:xfrm>
        <a:graphic>
          <a:graphicData uri="http://schemas.openxmlformats.org/drawingml/2006/table">
            <a:tbl>
              <a:tblPr firstRow="1" bandRow="1">
                <a:tableStyleId>{5940675A-B579-460E-94D1-54222C63F5DA}</a:tableStyleId>
              </a:tblPr>
              <a:tblGrid>
                <a:gridCol w="5637212"/>
                <a:gridCol w="1262063"/>
                <a:gridCol w="1177924"/>
              </a:tblGrid>
              <a:tr h="335753">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 </a:t>
                      </a:r>
                      <a:endParaRPr lang="en-US" sz="18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1800" b="1">
                          <a:solidFill>
                            <a:srgbClr val="000000"/>
                          </a:solidFill>
                          <a:latin typeface="+mn-lt"/>
                          <a:ea typeface="Times New Roman"/>
                          <a:cs typeface="Times New Roman"/>
                        </a:rPr>
                        <a:t>2015</a:t>
                      </a:r>
                      <a:endParaRPr lang="en-US" sz="180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1800" b="1">
                          <a:solidFill>
                            <a:srgbClr val="000000"/>
                          </a:solidFill>
                          <a:latin typeface="+mn-lt"/>
                          <a:ea typeface="Times New Roman"/>
                          <a:cs typeface="Times New Roman"/>
                        </a:rPr>
                        <a:t>2016</a:t>
                      </a:r>
                      <a:endParaRPr lang="en-US" sz="1800">
                        <a:latin typeface="+mn-lt"/>
                        <a:ea typeface="Times New Roman"/>
                        <a:cs typeface="Times New Roman"/>
                      </a:endParaRPr>
                    </a:p>
                  </a:txBody>
                  <a:tcPr marL="68580" marR="68580" marT="0" marB="0" anchor="b"/>
                </a:tc>
              </a:tr>
              <a:tr h="260929">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Baseline percentage of own production consumed at the household level (August 2014)</a:t>
                      </a:r>
                      <a:endParaRPr lang="en-US" sz="18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1800">
                          <a:solidFill>
                            <a:srgbClr val="000000"/>
                          </a:solidFill>
                          <a:latin typeface="+mn-lt"/>
                          <a:ea typeface="Times New Roman"/>
                          <a:cs typeface="Times New Roman"/>
                        </a:rPr>
                        <a:t>64%</a:t>
                      </a:r>
                      <a:endParaRPr lang="en-US" sz="180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64%</a:t>
                      </a:r>
                      <a:endParaRPr lang="en-US" sz="1800" dirty="0">
                        <a:latin typeface="+mn-lt"/>
                        <a:ea typeface="Times New Roman"/>
                        <a:cs typeface="Times New Roman"/>
                      </a:endParaRPr>
                    </a:p>
                  </a:txBody>
                  <a:tcPr marL="68580" marR="68580" marT="0" marB="0" anchor="ctr"/>
                </a:tc>
              </a:tr>
              <a:tr h="679230">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Target percentage of own production consumed at the household level</a:t>
                      </a:r>
                      <a:endParaRPr lang="en-US" sz="18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70%</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a:solidFill>
                            <a:srgbClr val="000000"/>
                          </a:solidFill>
                          <a:latin typeface="+mn-lt"/>
                          <a:ea typeface="Times New Roman"/>
                          <a:cs typeface="Times New Roman"/>
                        </a:rPr>
                        <a:t>80%</a:t>
                      </a:r>
                      <a:endParaRPr lang="en-US" sz="1800">
                        <a:latin typeface="+mn-lt"/>
                        <a:ea typeface="Times New Roman"/>
                        <a:cs typeface="Times New Roman"/>
                      </a:endParaRPr>
                    </a:p>
                  </a:txBody>
                  <a:tcPr marL="68580" marR="68580" marT="0" marB="0" anchor="ctr"/>
                </a:tc>
              </a:tr>
              <a:tr h="268603">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Actual percentage of own production consumed at the household level (Jan/Feb 2016)</a:t>
                      </a:r>
                      <a:endParaRPr lang="en-US" sz="18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Data not collected.</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a:solidFill>
                            <a:srgbClr val="000000"/>
                          </a:solidFill>
                          <a:latin typeface="+mn-lt"/>
                          <a:ea typeface="Times New Roman"/>
                          <a:cs typeface="Times New Roman"/>
                        </a:rPr>
                        <a:t>82%</a:t>
                      </a:r>
                      <a:endParaRPr lang="en-US" sz="1800">
                        <a:latin typeface="+mn-lt"/>
                        <a:ea typeface="Times New Roman"/>
                        <a:cs typeface="Times New Roman"/>
                      </a:endParaRPr>
                    </a:p>
                  </a:txBody>
                  <a:tcPr marL="68580" marR="68580" marT="0" marB="0" anchor="ctr"/>
                </a:tc>
              </a:tr>
              <a:tr h="316045">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Target number of farmers</a:t>
                      </a:r>
                      <a:endParaRPr lang="en-US" sz="18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900</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1300</a:t>
                      </a:r>
                      <a:endParaRPr lang="en-US" sz="1800" dirty="0">
                        <a:latin typeface="+mn-lt"/>
                        <a:ea typeface="Times New Roman"/>
                        <a:cs typeface="Times New Roman"/>
                      </a:endParaRPr>
                    </a:p>
                  </a:txBody>
                  <a:tcPr marL="68580" marR="68580" marT="0" marB="0" anchor="ctr"/>
                </a:tc>
              </a:tr>
              <a:tr h="260929">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Actual number of farmers</a:t>
                      </a:r>
                      <a:endParaRPr lang="en-US" sz="1800" dirty="0">
                        <a:latin typeface="+mn-lt"/>
                        <a:ea typeface="Times New Roman"/>
                        <a:cs typeface="Times New Roman"/>
                      </a:endParaRPr>
                    </a:p>
                  </a:txBody>
                  <a:tcPr marL="68580" marR="68580" marT="0" marB="0" anchor="b"/>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1043</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870</a:t>
                      </a:r>
                      <a:endParaRPr lang="en-US" sz="1800" dirty="0">
                        <a:latin typeface="+mn-lt"/>
                        <a:ea typeface="Times New Roman"/>
                        <a:cs typeface="Times New Roman"/>
                      </a:endParaRPr>
                    </a:p>
                  </a:txBody>
                  <a:tcPr marL="68580" marR="68580" marT="0" marB="0" anchor="ctr"/>
                </a:tc>
              </a:tr>
            </a:tbl>
          </a:graphicData>
        </a:graphic>
      </p:graphicFrame>
      <p:sp>
        <p:nvSpPr>
          <p:cNvPr id="15" name="Content Placeholder 4"/>
          <p:cNvSpPr txBox="1">
            <a:spLocks/>
          </p:cNvSpPr>
          <p:nvPr/>
        </p:nvSpPr>
        <p:spPr>
          <a:xfrm>
            <a:off x="304800" y="5410200"/>
            <a:ext cx="8382000" cy="1066800"/>
          </a:xfrm>
          <a:prstGeom prst="rect">
            <a:avLst/>
          </a:prstGeom>
        </p:spPr>
        <p:txBody>
          <a:bodyPr vert="horz" lIns="91440" tIns="45720" rIns="91440" bIns="45720" rtlCol="0">
            <a:normAutofit/>
          </a:bodyPr>
          <a:lstStyle/>
          <a:p>
            <a:pPr marL="342900" lvl="0" indent="-342900">
              <a:lnSpc>
                <a:spcPct val="120000"/>
              </a:lnSpc>
              <a:spcBef>
                <a:spcPct val="20000"/>
              </a:spcBef>
              <a:defRPr/>
            </a:pPr>
            <a:r>
              <a:rPr lang="en-GB" sz="2800" dirty="0" smtClean="0"/>
              <a:t>	</a:t>
            </a:r>
            <a:endParaRPr kumimoji="0" lang="en-US" sz="3300" b="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Content Placeholder 4"/>
          <p:cNvSpPr txBox="1">
            <a:spLocks/>
          </p:cNvSpPr>
          <p:nvPr/>
        </p:nvSpPr>
        <p:spPr>
          <a:xfrm>
            <a:off x="381000" y="5334000"/>
            <a:ext cx="8382000" cy="1066800"/>
          </a:xfrm>
          <a:prstGeom prst="rect">
            <a:avLst/>
          </a:prstGeom>
        </p:spPr>
        <p:txBody>
          <a:bodyPr vert="horz" lIns="91440" tIns="45720" rIns="91440" bIns="45720" rtlCol="0">
            <a:normAutofit fontScale="92500" lnSpcReduction="20000"/>
          </a:bodyPr>
          <a:lstStyle/>
          <a:p>
            <a:pPr marL="342900" lvl="0" indent="-342900">
              <a:lnSpc>
                <a:spcPct val="120000"/>
              </a:lnSpc>
              <a:spcBef>
                <a:spcPct val="20000"/>
              </a:spcBef>
              <a:defRPr/>
            </a:pPr>
            <a:r>
              <a:rPr lang="en-GB" sz="2800" dirty="0" smtClean="0"/>
              <a:t>	</a:t>
            </a:r>
            <a:r>
              <a:rPr lang="en-GB" sz="2000" dirty="0" smtClean="0"/>
              <a:t>To assess the proportion of food consumed at household level, data was collected from 1,645 (M= 913; F=623). focus group discussions (FGDs) were also held in 4 bomas. </a:t>
            </a:r>
            <a:endParaRPr kumimoji="0" lang="en-US" sz="3300" b="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838200"/>
          </a:xfrm>
        </p:spPr>
        <p:txBody>
          <a:bodyPr>
            <a:noAutofit/>
          </a:bodyPr>
          <a:lstStyle/>
          <a:p>
            <a:r>
              <a:rPr lang="en-US" sz="2800" b="1" dirty="0" smtClean="0">
                <a:latin typeface="Arial" pitchFamily="34" charset="0"/>
                <a:cs typeface="Arial" pitchFamily="34" charset="0"/>
              </a:rPr>
              <a:t>R.1 Increasing production and productivity: animal traction</a:t>
            </a:r>
            <a:endParaRPr lang="en-US" sz="2800" b="1" dirty="0">
              <a:latin typeface="Arial" pitchFamily="34" charset="0"/>
              <a:cs typeface="Arial" pitchFamily="34" charset="0"/>
            </a:endParaRPr>
          </a:p>
        </p:txBody>
      </p:sp>
      <p:sp>
        <p:nvSpPr>
          <p:cNvPr id="5" name="Content Placeholder 4"/>
          <p:cNvSpPr>
            <a:spLocks noGrp="1"/>
          </p:cNvSpPr>
          <p:nvPr>
            <p:ph sz="half" idx="2"/>
          </p:nvPr>
        </p:nvSpPr>
        <p:spPr>
          <a:xfrm>
            <a:off x="152400" y="1219200"/>
            <a:ext cx="8382000" cy="914400"/>
          </a:xfrm>
        </p:spPr>
        <p:txBody>
          <a:bodyPr>
            <a:normAutofit lnSpcReduction="10000"/>
          </a:bodyPr>
          <a:lstStyle/>
          <a:p>
            <a:pPr>
              <a:lnSpc>
                <a:spcPct val="114000"/>
              </a:lnSpc>
              <a:buNone/>
            </a:pPr>
            <a:r>
              <a:rPr lang="en-GB" b="1" i="1" dirty="0" smtClean="0"/>
              <a:t>Indicator 1.1</a:t>
            </a:r>
            <a:r>
              <a:rPr lang="en-GB" dirty="0" smtClean="0"/>
              <a:t>: 3,000 farmers have increased their knowledge and skills in use of draught animal power for cultivation by 2017 </a:t>
            </a:r>
            <a:endParaRPr lang="en-US" dirty="0" smtClean="0"/>
          </a:p>
          <a:p>
            <a:pPr>
              <a:lnSpc>
                <a:spcPct val="160000"/>
              </a:lnSpc>
              <a:buNone/>
            </a:pPr>
            <a:endParaRPr lang="en-US" sz="2800" dirty="0" smtClean="0">
              <a:solidFill>
                <a:srgbClr val="FF0000"/>
              </a:solidFill>
              <a:latin typeface="Arial" pitchFamily="34" charset="0"/>
              <a:cs typeface="Arial" pitchFamily="34" charset="0"/>
            </a:endParaRPr>
          </a:p>
          <a:p>
            <a:pPr>
              <a:lnSpc>
                <a:spcPct val="160000"/>
              </a:lnSpc>
            </a:pPr>
            <a:endParaRPr lang="en-US" dirty="0">
              <a:latin typeface="Arial" pitchFamily="34" charset="0"/>
              <a:cs typeface="Arial" pitchFamily="34" charset="0"/>
            </a:endParaRPr>
          </a:p>
        </p:txBody>
      </p:sp>
      <p:graphicFrame>
        <p:nvGraphicFramePr>
          <p:cNvPr id="11" name="Content Placeholder 10"/>
          <p:cNvGraphicFramePr>
            <a:graphicFrameLocks noGrp="1"/>
          </p:cNvGraphicFramePr>
          <p:nvPr>
            <p:ph sz="quarter" idx="4"/>
          </p:nvPr>
        </p:nvGraphicFramePr>
        <p:xfrm>
          <a:off x="457198" y="2362200"/>
          <a:ext cx="7772402" cy="2763520"/>
        </p:xfrm>
        <a:graphic>
          <a:graphicData uri="http://schemas.openxmlformats.org/drawingml/2006/table">
            <a:tbl>
              <a:tblPr firstRow="1" bandRow="1">
                <a:tableStyleId>{5940675A-B579-460E-94D1-54222C63F5DA}</a:tableStyleId>
              </a:tblPr>
              <a:tblGrid>
                <a:gridCol w="3044860"/>
                <a:gridCol w="1201918"/>
                <a:gridCol w="1282045"/>
                <a:gridCol w="1121790"/>
                <a:gridCol w="1121789"/>
              </a:tblGrid>
              <a:tr h="558800">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 </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dirty="0">
                          <a:solidFill>
                            <a:srgbClr val="000000"/>
                          </a:solidFill>
                          <a:latin typeface="+mn-lt"/>
                          <a:ea typeface="Times New Roman"/>
                          <a:cs typeface="Times New Roman"/>
                        </a:rPr>
                        <a:t>Y1(2015)</a:t>
                      </a:r>
                      <a:r>
                        <a:rPr lang="en-GB" sz="1800" dirty="0">
                          <a:solidFill>
                            <a:srgbClr val="000000"/>
                          </a:solidFill>
                          <a:latin typeface="+mn-lt"/>
                          <a:ea typeface="Times New Roman"/>
                          <a:cs typeface="Times New Roman"/>
                        </a:rPr>
                        <a:t> </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n-lt"/>
                          <a:ea typeface="Times New Roman"/>
                          <a:cs typeface="Times New Roman"/>
                        </a:rPr>
                        <a:t>Y2(2016)</a:t>
                      </a:r>
                      <a:r>
                        <a:rPr lang="en-GB" sz="1800">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n-lt"/>
                          <a:ea typeface="Times New Roman"/>
                          <a:cs typeface="Times New Roman"/>
                        </a:rPr>
                        <a:t>Y3(2017)</a:t>
                      </a:r>
                      <a:r>
                        <a:rPr lang="en-GB" sz="1800">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b="1">
                          <a:solidFill>
                            <a:srgbClr val="000000"/>
                          </a:solidFill>
                          <a:latin typeface="+mn-lt"/>
                          <a:ea typeface="Times New Roman"/>
                          <a:cs typeface="Times New Roman"/>
                        </a:rPr>
                        <a:t>Total</a:t>
                      </a:r>
                      <a:endParaRPr lang="en-US" sz="1800">
                        <a:latin typeface="+mn-lt"/>
                        <a:ea typeface="Times New Roman"/>
                        <a:cs typeface="Times New Roman"/>
                      </a:endParaRPr>
                    </a:p>
                  </a:txBody>
                  <a:tcPr marL="68580" marR="68580" marT="0" marB="0"/>
                </a:tc>
              </a:tr>
              <a:tr h="558800">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Baseline number of farmers (August 2014)</a:t>
                      </a:r>
                      <a:endParaRPr lang="en-US" sz="1800" dirty="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US" sz="1800" b="1" dirty="0">
                          <a:solidFill>
                            <a:srgbClr val="000000"/>
                          </a:solidFill>
                          <a:latin typeface="+mn-lt"/>
                          <a:ea typeface="Times New Roman"/>
                          <a:cs typeface="Times New Roman"/>
                        </a:rPr>
                        <a:t>0</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b="1" dirty="0">
                          <a:solidFill>
                            <a:srgbClr val="000000"/>
                          </a:solidFill>
                          <a:latin typeface="+mn-lt"/>
                          <a:ea typeface="Times New Roman"/>
                          <a:cs typeface="Times New Roman"/>
                        </a:rPr>
                        <a:t>0</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b="1">
                          <a:solidFill>
                            <a:srgbClr val="000000"/>
                          </a:solidFill>
                          <a:latin typeface="+mn-lt"/>
                          <a:ea typeface="Times New Roman"/>
                          <a:cs typeface="Times New Roman"/>
                        </a:rPr>
                        <a:t>0</a:t>
                      </a:r>
                      <a:endParaRPr lang="en-US" sz="180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a:solidFill>
                            <a:srgbClr val="000000"/>
                          </a:solidFill>
                          <a:latin typeface="+mn-lt"/>
                          <a:ea typeface="Times New Roman"/>
                          <a:cs typeface="Times New Roman"/>
                        </a:rPr>
                        <a:t>0</a:t>
                      </a:r>
                      <a:endParaRPr lang="en-US" sz="1800">
                        <a:latin typeface="+mn-lt"/>
                        <a:ea typeface="Times New Roman"/>
                        <a:cs typeface="Times New Roman"/>
                      </a:endParaRPr>
                    </a:p>
                  </a:txBody>
                  <a:tcPr marL="68580" marR="68580" marT="0" marB="0" anchor="ctr"/>
                </a:tc>
              </a:tr>
              <a:tr h="558800">
                <a:tc>
                  <a:txBody>
                    <a:bodyPr/>
                    <a:lstStyle/>
                    <a:p>
                      <a:pPr marL="0" marR="0">
                        <a:lnSpc>
                          <a:spcPct val="120000"/>
                        </a:lnSpc>
                        <a:spcBef>
                          <a:spcPts val="0"/>
                        </a:spcBef>
                        <a:spcAft>
                          <a:spcPts val="0"/>
                        </a:spcAft>
                      </a:pPr>
                      <a:r>
                        <a:rPr lang="en-GB" sz="1800">
                          <a:solidFill>
                            <a:srgbClr val="000000"/>
                          </a:solidFill>
                          <a:latin typeface="+mn-lt"/>
                          <a:ea typeface="Times New Roman"/>
                          <a:cs typeface="Times New Roman"/>
                        </a:rPr>
                        <a:t>Target number of farmers</a:t>
                      </a:r>
                      <a:endParaRPr lang="en-US" sz="180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a:solidFill>
                            <a:srgbClr val="000000"/>
                          </a:solidFill>
                          <a:latin typeface="+mn-lt"/>
                          <a:ea typeface="Times New Roman"/>
                          <a:cs typeface="Times New Roman"/>
                        </a:rPr>
                        <a:t>900</a:t>
                      </a:r>
                      <a:endParaRPr lang="en-US" sz="180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dirty="0">
                          <a:solidFill>
                            <a:srgbClr val="000000"/>
                          </a:solidFill>
                          <a:latin typeface="+mn-lt"/>
                          <a:ea typeface="Times New Roman"/>
                          <a:cs typeface="Times New Roman"/>
                        </a:rPr>
                        <a:t>1300</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dirty="0">
                          <a:solidFill>
                            <a:srgbClr val="000000"/>
                          </a:solidFill>
                          <a:latin typeface="+mn-lt"/>
                          <a:ea typeface="Times New Roman"/>
                          <a:cs typeface="Times New Roman"/>
                        </a:rPr>
                        <a:t>800</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a:solidFill>
                            <a:srgbClr val="000000"/>
                          </a:solidFill>
                          <a:latin typeface="+mn-lt"/>
                          <a:ea typeface="Times New Roman"/>
                          <a:cs typeface="Times New Roman"/>
                        </a:rPr>
                        <a:t>3000</a:t>
                      </a:r>
                      <a:endParaRPr lang="en-US" sz="1800">
                        <a:latin typeface="+mn-lt"/>
                        <a:ea typeface="Times New Roman"/>
                        <a:cs typeface="Times New Roman"/>
                      </a:endParaRPr>
                    </a:p>
                  </a:txBody>
                  <a:tcPr marL="68580" marR="68580" marT="0" marB="0" anchor="ctr"/>
                </a:tc>
              </a:tr>
              <a:tr h="558800">
                <a:tc>
                  <a:txBody>
                    <a:bodyPr/>
                    <a:lstStyle/>
                    <a:p>
                      <a:pPr marL="0" marR="0">
                        <a:lnSpc>
                          <a:spcPct val="120000"/>
                        </a:lnSpc>
                        <a:spcBef>
                          <a:spcPts val="0"/>
                        </a:spcBef>
                        <a:spcAft>
                          <a:spcPts val="0"/>
                        </a:spcAft>
                      </a:pPr>
                      <a:r>
                        <a:rPr lang="en-GB" sz="1800">
                          <a:solidFill>
                            <a:srgbClr val="000000"/>
                          </a:solidFill>
                          <a:latin typeface="+mn-lt"/>
                          <a:ea typeface="Times New Roman"/>
                          <a:cs typeface="Times New Roman"/>
                        </a:rPr>
                        <a:t>Actual number of farmers (August 2015)</a:t>
                      </a:r>
                      <a:endParaRPr lang="en-US" sz="180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dirty="0">
                          <a:solidFill>
                            <a:srgbClr val="000000"/>
                          </a:solidFill>
                          <a:latin typeface="+mn-lt"/>
                          <a:ea typeface="Times New Roman"/>
                          <a:cs typeface="Times New Roman"/>
                        </a:rPr>
                        <a:t>415 (M=354; F=61)</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a:solidFill>
                            <a:srgbClr val="000000"/>
                          </a:solidFill>
                          <a:latin typeface="+mn-lt"/>
                          <a:ea typeface="Times New Roman"/>
                          <a:cs typeface="Times New Roman"/>
                        </a:rPr>
                        <a:t>N/A</a:t>
                      </a:r>
                      <a:endParaRPr lang="en-US" sz="180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US" sz="1800" dirty="0">
                          <a:solidFill>
                            <a:srgbClr val="000000"/>
                          </a:solidFill>
                          <a:latin typeface="+mn-lt"/>
                          <a:ea typeface="Times New Roman"/>
                          <a:cs typeface="Times New Roman"/>
                        </a:rPr>
                        <a:t>N/A</a:t>
                      </a:r>
                      <a:endParaRPr lang="en-US" sz="1800" dirty="0">
                        <a:latin typeface="+mn-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dirty="0">
                          <a:solidFill>
                            <a:srgbClr val="000000"/>
                          </a:solidFill>
                          <a:latin typeface="+mn-lt"/>
                          <a:ea typeface="Times New Roman"/>
                          <a:cs typeface="Times New Roman"/>
                        </a:rPr>
                        <a:t>415 (M=354; F=61)</a:t>
                      </a:r>
                      <a:endParaRPr lang="en-US" sz="1800" dirty="0">
                        <a:latin typeface="+mn-lt"/>
                        <a:ea typeface="Times New Roman"/>
                        <a:cs typeface="Times New Roman"/>
                      </a:endParaRPr>
                    </a:p>
                  </a:txBody>
                  <a:tcPr marL="68580" marR="68580" marT="0" marB="0" anchor="ctr"/>
                </a:tc>
              </a:tr>
            </a:tbl>
          </a:graphicData>
        </a:graphic>
      </p:graphicFrame>
      <p:sp>
        <p:nvSpPr>
          <p:cNvPr id="15" name="Content Placeholder 4"/>
          <p:cNvSpPr txBox="1">
            <a:spLocks/>
          </p:cNvSpPr>
          <p:nvPr/>
        </p:nvSpPr>
        <p:spPr>
          <a:xfrm>
            <a:off x="304800" y="5410200"/>
            <a:ext cx="83820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6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Content Placeholder 4"/>
          <p:cNvSpPr txBox="1">
            <a:spLocks/>
          </p:cNvSpPr>
          <p:nvPr/>
        </p:nvSpPr>
        <p:spPr>
          <a:xfrm>
            <a:off x="381000" y="5334000"/>
            <a:ext cx="8382000" cy="1066800"/>
          </a:xfrm>
          <a:prstGeom prst="rect">
            <a:avLst/>
          </a:prstGeom>
        </p:spPr>
        <p:txBody>
          <a:bodyPr vert="horz" lIns="91440" tIns="45720" rIns="91440" bIns="45720" rtlCol="0">
            <a:normAutofit fontScale="55000" lnSpcReduction="20000"/>
          </a:bodyPr>
          <a:lstStyle/>
          <a:p>
            <a:pPr marL="342900" indent="-342900">
              <a:lnSpc>
                <a:spcPct val="120000"/>
              </a:lnSpc>
              <a:spcBef>
                <a:spcPct val="20000"/>
              </a:spcBef>
              <a:defRPr/>
            </a:pPr>
            <a:r>
              <a:rPr lang="en-GB" sz="2800" dirty="0" smtClean="0"/>
              <a:t>	</a:t>
            </a:r>
            <a:r>
              <a:rPr lang="en-GB" sz="2000" dirty="0" smtClean="0"/>
              <a:t> </a:t>
            </a:r>
            <a:r>
              <a:rPr lang="en-GB" sz="3600" dirty="0" smtClean="0"/>
              <a:t>A total of 415 (M=354; F=61) farmers increased their knowledge in animal traction out of whom, </a:t>
            </a:r>
            <a:r>
              <a:rPr lang="en-US" sz="3600" dirty="0" smtClean="0"/>
              <a:t>90 (M=75; F=15) were Animal Traction Trainers (TOTs). </a:t>
            </a:r>
          </a:p>
          <a:p>
            <a:pPr marL="342900" lvl="0" indent="-342900">
              <a:lnSpc>
                <a:spcPct val="120000"/>
              </a:lnSpc>
              <a:spcBef>
                <a:spcPct val="20000"/>
              </a:spcBef>
              <a:defRPr/>
            </a:pPr>
            <a:endParaRPr kumimoji="0" lang="en-US" sz="3300" b="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400" b="1" dirty="0" smtClean="0">
                <a:latin typeface="Arial" pitchFamily="34" charset="0"/>
                <a:cs typeface="Arial" pitchFamily="34" charset="0"/>
              </a:rPr>
              <a:t>R.1 Increasing production and productivity: animal traction</a:t>
            </a:r>
            <a:endParaRPr lang="en-US" sz="2400" dirty="0"/>
          </a:p>
        </p:txBody>
      </p:sp>
      <p:sp>
        <p:nvSpPr>
          <p:cNvPr id="4" name="Content Placeholder 3"/>
          <p:cNvSpPr>
            <a:spLocks noGrp="1"/>
          </p:cNvSpPr>
          <p:nvPr>
            <p:ph sz="half" idx="2"/>
          </p:nvPr>
        </p:nvSpPr>
        <p:spPr>
          <a:xfrm>
            <a:off x="381000" y="1295400"/>
            <a:ext cx="7924800" cy="1066800"/>
          </a:xfrm>
        </p:spPr>
        <p:txBody>
          <a:bodyPr>
            <a:normAutofit fontScale="92500" lnSpcReduction="10000"/>
          </a:bodyPr>
          <a:lstStyle/>
          <a:p>
            <a:pPr>
              <a:buNone/>
            </a:pPr>
            <a:r>
              <a:rPr lang="en-GB" b="1" i="1" dirty="0" smtClean="0"/>
              <a:t>Indicator 1.2 </a:t>
            </a:r>
            <a:r>
              <a:rPr lang="en-GB" b="1" dirty="0" smtClean="0"/>
              <a:t>:</a:t>
            </a:r>
            <a:r>
              <a:rPr lang="en-GB" dirty="0" smtClean="0"/>
              <a:t> Average land area cultivated per household increased by 50%, (from 2 feddans to 3.5 feddans in at least 2,720 households using </a:t>
            </a:r>
            <a:r>
              <a:rPr lang="en-GB" u="sng" dirty="0" smtClean="0"/>
              <a:t>animal traction</a:t>
            </a:r>
            <a:r>
              <a:rPr lang="en-GB" dirty="0" smtClean="0"/>
              <a:t> in cultivation by 2017</a:t>
            </a: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609600" y="2514600"/>
          <a:ext cx="7848600" cy="2317369"/>
        </p:xfrm>
        <a:graphic>
          <a:graphicData uri="http://schemas.openxmlformats.org/drawingml/2006/table">
            <a:tbl>
              <a:tblPr firstRow="1" bandRow="1">
                <a:tableStyleId>{5940675A-B579-460E-94D1-54222C63F5DA}</a:tableStyleId>
              </a:tblPr>
              <a:tblGrid>
                <a:gridCol w="6057072"/>
                <a:gridCol w="1791528"/>
              </a:tblGrid>
              <a:tr h="304800">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 </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n-lt"/>
                          <a:ea typeface="Times New Roman"/>
                          <a:cs typeface="Times New Roman"/>
                        </a:rPr>
                        <a:t>Y1 (2015)</a:t>
                      </a:r>
                      <a:r>
                        <a:rPr lang="en-GB" sz="1800">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r>
              <a:tr h="304800">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Baseline land area cultivated per households (August 2014)</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3.2 feddans</a:t>
                      </a:r>
                      <a:endParaRPr lang="en-US" sz="1800">
                        <a:latin typeface="+mn-lt"/>
                        <a:ea typeface="Times New Roman"/>
                        <a:cs typeface="Times New Roman"/>
                      </a:endParaRPr>
                    </a:p>
                  </a:txBody>
                  <a:tcPr marL="68580" marR="68580" marT="0" marB="0"/>
                </a:tc>
              </a:tr>
              <a:tr h="304800">
                <a:tc>
                  <a:txBody>
                    <a:bodyPr/>
                    <a:lstStyle/>
                    <a:p>
                      <a:pPr marL="0" marR="0">
                        <a:lnSpc>
                          <a:spcPct val="120000"/>
                        </a:lnSpc>
                        <a:spcBef>
                          <a:spcPts val="0"/>
                        </a:spcBef>
                        <a:spcAft>
                          <a:spcPts val="0"/>
                        </a:spcAft>
                      </a:pPr>
                      <a:r>
                        <a:rPr lang="en-GB" sz="1800" dirty="0">
                          <a:solidFill>
                            <a:srgbClr val="000000"/>
                          </a:solidFill>
                          <a:latin typeface="+mn-lt"/>
                          <a:ea typeface="Times New Roman"/>
                          <a:cs typeface="Times New Roman"/>
                        </a:rPr>
                        <a:t>Target land area cultivated per household.</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a:solidFill>
                            <a:srgbClr val="000000"/>
                          </a:solidFill>
                          <a:latin typeface="+mn-lt"/>
                          <a:ea typeface="Times New Roman"/>
                          <a:cs typeface="Times New Roman"/>
                        </a:rPr>
                        <a:t>3.52 feddans</a:t>
                      </a:r>
                      <a:endParaRPr lang="en-US" sz="1800">
                        <a:latin typeface="+mn-lt"/>
                        <a:ea typeface="Times New Roman"/>
                        <a:cs typeface="Times New Roman"/>
                      </a:endParaRPr>
                    </a:p>
                  </a:txBody>
                  <a:tcPr marL="68580" marR="68580" marT="0" marB="0"/>
                </a:tc>
              </a:tr>
              <a:tr h="304800">
                <a:tc>
                  <a:txBody>
                    <a:bodyPr/>
                    <a:lstStyle/>
                    <a:p>
                      <a:pPr marL="0" marR="0">
                        <a:lnSpc>
                          <a:spcPct val="120000"/>
                        </a:lnSpc>
                        <a:spcBef>
                          <a:spcPts val="0"/>
                        </a:spcBef>
                        <a:spcAft>
                          <a:spcPts val="0"/>
                        </a:spcAft>
                      </a:pPr>
                      <a:r>
                        <a:rPr lang="en-GB" sz="1800" dirty="0">
                          <a:solidFill>
                            <a:srgbClr val="000000"/>
                          </a:solidFill>
                          <a:latin typeface="+mn-lt"/>
                          <a:ea typeface="Times New Roman"/>
                          <a:cs typeface="Times New Roman"/>
                        </a:rPr>
                        <a:t>Actual average land area cultivated per household (August 2015)</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a:solidFill>
                            <a:srgbClr val="000000"/>
                          </a:solidFill>
                          <a:latin typeface="+mn-lt"/>
                          <a:ea typeface="Times New Roman"/>
                          <a:cs typeface="Times New Roman"/>
                        </a:rPr>
                        <a:t>4.9 feddans.</a:t>
                      </a:r>
                      <a:endParaRPr lang="en-US" sz="1800">
                        <a:latin typeface="+mn-lt"/>
                        <a:ea typeface="Times New Roman"/>
                        <a:cs typeface="Times New Roman"/>
                      </a:endParaRPr>
                    </a:p>
                  </a:txBody>
                  <a:tcPr marL="68580" marR="68580" marT="0" marB="0"/>
                </a:tc>
              </a:tr>
              <a:tr h="342265">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 increase in land area cultivated </a:t>
                      </a:r>
                      <a:r>
                        <a:rPr lang="en-US" sz="1800" dirty="0" smtClean="0">
                          <a:solidFill>
                            <a:srgbClr val="000000"/>
                          </a:solidFill>
                          <a:latin typeface="+mn-lt"/>
                          <a:ea typeface="Times New Roman"/>
                          <a:cs typeface="Times New Roman"/>
                        </a:rPr>
                        <a:t>(actual</a:t>
                      </a:r>
                      <a:r>
                        <a:rPr lang="en-US" sz="1800" baseline="0" dirty="0" smtClean="0">
                          <a:solidFill>
                            <a:srgbClr val="000000"/>
                          </a:solidFill>
                          <a:latin typeface="+mn-lt"/>
                          <a:ea typeface="Times New Roman"/>
                          <a:cs typeface="Times New Roman"/>
                        </a:rPr>
                        <a:t> vs. baseline)</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40%</a:t>
                      </a:r>
                      <a:endParaRPr lang="en-US" sz="1800">
                        <a:latin typeface="+mn-lt"/>
                        <a:ea typeface="Times New Roman"/>
                        <a:cs typeface="Times New Roman"/>
                      </a:endParaRPr>
                    </a:p>
                  </a:txBody>
                  <a:tcPr marL="68580" marR="68580" marT="0" marB="0"/>
                </a:tc>
              </a:tr>
              <a:tr h="304800">
                <a:tc>
                  <a:txBody>
                    <a:bodyPr/>
                    <a:lstStyle/>
                    <a:p>
                      <a:pPr marL="0" marR="0">
                        <a:lnSpc>
                          <a:spcPct val="120000"/>
                        </a:lnSpc>
                        <a:spcBef>
                          <a:spcPts val="0"/>
                        </a:spcBef>
                        <a:spcAft>
                          <a:spcPts val="0"/>
                        </a:spcAft>
                      </a:pPr>
                      <a:r>
                        <a:rPr lang="en-GB" sz="1800" dirty="0">
                          <a:solidFill>
                            <a:srgbClr val="000000"/>
                          </a:solidFill>
                          <a:latin typeface="+mn-lt"/>
                          <a:ea typeface="Times New Roman"/>
                          <a:cs typeface="Times New Roman"/>
                        </a:rPr>
                        <a:t>Target number of farmers</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800</a:t>
                      </a:r>
                      <a:endParaRPr lang="en-US" sz="1800" dirty="0">
                        <a:latin typeface="+mn-lt"/>
                        <a:ea typeface="Times New Roman"/>
                        <a:cs typeface="Times New Roman"/>
                      </a:endParaRPr>
                    </a:p>
                  </a:txBody>
                  <a:tcPr marL="68580" marR="68580" marT="0" marB="0"/>
                </a:tc>
              </a:tr>
            </a:tbl>
          </a:graphicData>
        </a:graphic>
      </p:graphicFrame>
      <p:sp>
        <p:nvSpPr>
          <p:cNvPr id="10" name="Content Placeholder 3"/>
          <p:cNvSpPr txBox="1">
            <a:spLocks/>
          </p:cNvSpPr>
          <p:nvPr/>
        </p:nvSpPr>
        <p:spPr>
          <a:xfrm>
            <a:off x="457200" y="6019800"/>
            <a:ext cx="7924800" cy="3810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4"/>
          <p:cNvSpPr txBox="1">
            <a:spLocks/>
          </p:cNvSpPr>
          <p:nvPr/>
        </p:nvSpPr>
        <p:spPr>
          <a:xfrm>
            <a:off x="381000" y="5334000"/>
            <a:ext cx="8382000" cy="1066800"/>
          </a:xfrm>
          <a:prstGeom prst="rect">
            <a:avLst/>
          </a:prstGeom>
        </p:spPr>
        <p:txBody>
          <a:bodyPr vert="horz" lIns="91440" tIns="45720" rIns="91440" bIns="45720" rtlCol="0">
            <a:normAutofit/>
          </a:bodyPr>
          <a:lstStyle/>
          <a:p>
            <a:pPr marL="342900" indent="-342900">
              <a:spcBef>
                <a:spcPct val="20000"/>
              </a:spcBef>
              <a:defRPr/>
            </a:pPr>
            <a:r>
              <a:rPr lang="en-GB" sz="2800" dirty="0" smtClean="0"/>
              <a:t>	</a:t>
            </a:r>
            <a:r>
              <a:rPr lang="en-GB" dirty="0" smtClean="0"/>
              <a:t>387 (M= 341; F=46) farmers cultivated an average of 4.9 feddans each in the 2015 agricultural season. One ox-plough cultivated for an average of 5 households in one season with an about 21 feddans per ox-plough</a:t>
            </a:r>
            <a:endParaRPr lang="en-US" dirty="0" smtClean="0"/>
          </a:p>
          <a:p>
            <a:pPr marL="342900" lvl="0" indent="-342900">
              <a:lnSpc>
                <a:spcPct val="120000"/>
              </a:lnSpc>
              <a:spcBef>
                <a:spcPct val="20000"/>
              </a:spcBef>
              <a:defRPr/>
            </a:pPr>
            <a:endParaRPr kumimoji="0" lang="en-US" sz="3300" b="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6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spd="med">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lgn="ctr">
              <a:buNone/>
            </a:pPr>
            <a:endParaRPr lang="en-US" sz="6600" dirty="0" smtClean="0"/>
          </a:p>
          <a:p>
            <a:pPr marL="914400" indent="-914400" algn="ctr">
              <a:buAutoNum type="alphaUcPeriod"/>
            </a:pPr>
            <a:r>
              <a:rPr lang="en-US" sz="4800" dirty="0" smtClean="0">
                <a:latin typeface="Arial" pitchFamily="34" charset="0"/>
                <a:cs typeface="Arial" pitchFamily="34" charset="0"/>
              </a:rPr>
              <a:t>Implementation of the </a:t>
            </a:r>
          </a:p>
          <a:p>
            <a:pPr marL="914400" indent="-914400" algn="ctr">
              <a:buNone/>
            </a:pPr>
            <a:r>
              <a:rPr lang="en-US" sz="4800" dirty="0" smtClean="0">
                <a:latin typeface="Arial" pitchFamily="34" charset="0"/>
                <a:cs typeface="Arial" pitchFamily="34" charset="0"/>
              </a:rPr>
              <a:t>Jan– March 2015 </a:t>
            </a:r>
          </a:p>
          <a:p>
            <a:pPr marL="914400" indent="-914400" algn="ctr">
              <a:buNone/>
            </a:pPr>
            <a:r>
              <a:rPr lang="en-US" sz="4800" dirty="0" smtClean="0">
                <a:latin typeface="Arial" pitchFamily="34" charset="0"/>
                <a:cs typeface="Arial" pitchFamily="34" charset="0"/>
              </a:rPr>
              <a:t>work plan.  </a:t>
            </a:r>
            <a:endParaRPr lang="en-US" sz="4800" dirty="0">
              <a:latin typeface="Arial" pitchFamily="34" charset="0"/>
              <a:cs typeface="Arial" pitchFamily="34" charset="0"/>
            </a:endParaRPr>
          </a:p>
        </p:txBody>
      </p:sp>
    </p:spTree>
  </p:cSld>
  <p:clrMapOvr>
    <a:masterClrMapping/>
  </p:clrMapOvr>
  <p:transition spd="med">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2200" dirty="0" smtClean="0"/>
              <a:t/>
            </a:r>
            <a:br>
              <a:rPr lang="en-GB" sz="2200" dirty="0" smtClean="0"/>
            </a:br>
            <a:r>
              <a:rPr lang="en-GB" sz="2700" b="1" dirty="0" smtClean="0"/>
              <a:t>R2 - Increased promotion and adoption of appropriate agricultural practices for 1500 smallholder farmers.   </a:t>
            </a:r>
            <a:r>
              <a:rPr lang="en-US" dirty="0" smtClean="0"/>
              <a:t/>
            </a:r>
            <a:br>
              <a:rPr lang="en-US" dirty="0" smtClean="0"/>
            </a:br>
            <a:endParaRPr lang="en-US" dirty="0"/>
          </a:p>
        </p:txBody>
      </p:sp>
      <p:sp>
        <p:nvSpPr>
          <p:cNvPr id="4" name="Content Placeholder 3"/>
          <p:cNvSpPr>
            <a:spLocks noGrp="1"/>
          </p:cNvSpPr>
          <p:nvPr>
            <p:ph sz="half" idx="2"/>
          </p:nvPr>
        </p:nvSpPr>
        <p:spPr>
          <a:xfrm>
            <a:off x="381000" y="1295400"/>
            <a:ext cx="7924800" cy="1066800"/>
          </a:xfrm>
        </p:spPr>
        <p:txBody>
          <a:bodyPr>
            <a:normAutofit fontScale="85000" lnSpcReduction="10000"/>
          </a:bodyPr>
          <a:lstStyle/>
          <a:p>
            <a:pPr>
              <a:buNone/>
            </a:pPr>
            <a:r>
              <a:rPr lang="en-GB" b="1" i="1" dirty="0" smtClean="0"/>
              <a:t>Indicator 2.1: </a:t>
            </a:r>
            <a:r>
              <a:rPr lang="en-GB" dirty="0" smtClean="0"/>
              <a:t>County-based extension delivery system established &amp; functional to support at least 3000 farmers by 2017.  (Targets: Y1:10% in 900 HHs; Y2:30% in 2200 HHs, Y3:50% in 3000 HHs) (R2)</a:t>
            </a: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1447800" y="2514600"/>
          <a:ext cx="6705601" cy="2057400"/>
        </p:xfrm>
        <a:graphic>
          <a:graphicData uri="http://schemas.openxmlformats.org/drawingml/2006/table">
            <a:tbl>
              <a:tblPr firstRow="1" bandRow="1">
                <a:tableStyleId>{5940675A-B579-460E-94D1-54222C63F5DA}</a:tableStyleId>
              </a:tblPr>
              <a:tblGrid>
                <a:gridCol w="3886200"/>
                <a:gridCol w="1752600"/>
                <a:gridCol w="1066801"/>
              </a:tblGrid>
              <a:tr h="685800">
                <a:tc>
                  <a:txBody>
                    <a:bodyPr/>
                    <a:lstStyle/>
                    <a:p>
                      <a:pPr marL="0" marR="0">
                        <a:lnSpc>
                          <a:spcPct val="120000"/>
                        </a:lnSpc>
                        <a:spcBef>
                          <a:spcPts val="0"/>
                        </a:spcBef>
                        <a:spcAft>
                          <a:spcPts val="0"/>
                        </a:spcAft>
                      </a:pPr>
                      <a:r>
                        <a:rPr lang="en-US"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Y1 (2015)</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Y2 (2016)</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r>
              <a:tr h="685800">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Target number of households reached</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dirty="0">
                          <a:solidFill>
                            <a:srgbClr val="000000"/>
                          </a:solidFill>
                          <a:latin typeface="+mj-lt"/>
                          <a:ea typeface="Times New Roman"/>
                          <a:cs typeface="Times New Roman"/>
                        </a:rPr>
                        <a:t>900 </a:t>
                      </a:r>
                      <a:endParaRPr lang="en-US" sz="18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1300 </a:t>
                      </a:r>
                      <a:endParaRPr lang="en-US" sz="1800">
                        <a:latin typeface="+mj-lt"/>
                        <a:ea typeface="Times New Roman"/>
                        <a:cs typeface="Times New Roman"/>
                      </a:endParaRPr>
                    </a:p>
                  </a:txBody>
                  <a:tcPr marL="68580" marR="68580" marT="0" marB="0"/>
                </a:tc>
              </a:tr>
              <a:tr h="685800">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Actual number of farmers</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2,442 (M=1,338; F=1,104)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j-lt"/>
                          <a:ea typeface="Times New Roman"/>
                          <a:cs typeface="Times New Roman"/>
                        </a:rPr>
                        <a:t> </a:t>
                      </a:r>
                      <a:endParaRPr lang="en-US" sz="1800" dirty="0">
                        <a:latin typeface="+mj-lt"/>
                        <a:ea typeface="Times New Roman"/>
                        <a:cs typeface="Times New Roman"/>
                      </a:endParaRPr>
                    </a:p>
                  </a:txBody>
                  <a:tcPr marL="68580" marR="68580" marT="0" marB="0"/>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762000" y="5105400"/>
            <a:ext cx="7924800" cy="1371600"/>
          </a:xfrm>
          <a:prstGeom prst="rect">
            <a:avLst/>
          </a:prstGeom>
        </p:spPr>
        <p:txBody>
          <a:bodyPr vert="horz" lIns="91440" tIns="45720" rIns="91440" bIns="45720" rtlCol="0">
            <a:normAutofit lnSpcReduction="10000"/>
          </a:bodyPr>
          <a:lstStyle/>
          <a:p>
            <a:r>
              <a:rPr lang="en-US" sz="2400" dirty="0" smtClean="0"/>
              <a:t> </a:t>
            </a:r>
            <a:r>
              <a:rPr lang="en-GB" sz="1900" dirty="0" smtClean="0"/>
              <a:t>The county based extension system is composed of; 11 project staff, 10 County Agriculture Department (CAD) extension officials and 48 Community Own Resource Persons (CORPs).</a:t>
            </a:r>
            <a:endParaRPr lang="en-US" sz="1900" dirty="0" smtClean="0"/>
          </a:p>
          <a:p>
            <a:r>
              <a:rPr lang="en-GB" sz="2400" dirty="0" smtClean="0"/>
              <a:t> </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2200" dirty="0" smtClean="0"/>
              <a:t/>
            </a:r>
            <a:br>
              <a:rPr lang="en-GB" sz="2200" dirty="0" smtClean="0"/>
            </a:br>
            <a:r>
              <a:rPr lang="en-GB" sz="2700" b="1" dirty="0" smtClean="0"/>
              <a:t>R2 - Increased promotion and adoption of appropriate agricultural practices for 1500 smallholder farmers.   </a:t>
            </a:r>
            <a:r>
              <a:rPr lang="en-US" dirty="0" smtClean="0"/>
              <a:t/>
            </a:r>
            <a:br>
              <a:rPr lang="en-US" dirty="0" smtClean="0"/>
            </a:br>
            <a:endParaRPr lang="en-US" dirty="0"/>
          </a:p>
        </p:txBody>
      </p:sp>
      <p:sp>
        <p:nvSpPr>
          <p:cNvPr id="4" name="Content Placeholder 3"/>
          <p:cNvSpPr>
            <a:spLocks noGrp="1"/>
          </p:cNvSpPr>
          <p:nvPr>
            <p:ph sz="half" idx="2"/>
          </p:nvPr>
        </p:nvSpPr>
        <p:spPr>
          <a:xfrm>
            <a:off x="381000" y="1295400"/>
            <a:ext cx="7924800" cy="1066800"/>
          </a:xfrm>
        </p:spPr>
        <p:txBody>
          <a:bodyPr>
            <a:normAutofit fontScale="85000" lnSpcReduction="10000"/>
          </a:bodyPr>
          <a:lstStyle/>
          <a:p>
            <a:pPr>
              <a:buNone/>
            </a:pPr>
            <a:r>
              <a:rPr lang="en-GB" b="1" i="1" dirty="0" smtClean="0"/>
              <a:t>Indicator 2.2: </a:t>
            </a:r>
            <a:r>
              <a:rPr lang="en-GB" dirty="0" smtClean="0"/>
              <a:t>Adoption of farm fertility improvement measures increased by 50% in at least 3000 farmers by 2017.  (Targets: Y1:10% in 900 HHs; Y2:30% in 2200 HHs, Y3:50% in 3000 HHs) (R2)</a:t>
            </a:r>
            <a:endParaRPr lang="en-US" dirty="0" smtClean="0"/>
          </a:p>
          <a:p>
            <a:pPr>
              <a:buNone/>
            </a:pP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1447800" y="2514600"/>
          <a:ext cx="6629400" cy="2514600"/>
        </p:xfrm>
        <a:graphic>
          <a:graphicData uri="http://schemas.openxmlformats.org/drawingml/2006/table">
            <a:tbl>
              <a:tblPr firstRow="1" bandRow="1">
                <a:tableStyleId>{5940675A-B579-460E-94D1-54222C63F5DA}</a:tableStyleId>
              </a:tblPr>
              <a:tblGrid>
                <a:gridCol w="3276600"/>
                <a:gridCol w="1524000"/>
                <a:gridCol w="914400"/>
                <a:gridCol w="914400"/>
              </a:tblGrid>
              <a:tr h="685800">
                <a:tc>
                  <a:txBody>
                    <a:bodyPr/>
                    <a:lstStyle/>
                    <a:p>
                      <a:pPr marL="0" marR="0">
                        <a:lnSpc>
                          <a:spcPct val="120000"/>
                        </a:lnSpc>
                        <a:spcBef>
                          <a:spcPts val="0"/>
                        </a:spcBef>
                        <a:spcAft>
                          <a:spcPts val="0"/>
                        </a:spcAft>
                      </a:pPr>
                      <a:r>
                        <a:rPr lang="en-US" sz="1800" dirty="0">
                          <a:solidFill>
                            <a:srgbClr val="000000"/>
                          </a:solidFill>
                          <a:latin typeface="+mn-lt"/>
                          <a:ea typeface="Times New Roman"/>
                          <a:cs typeface="Times New Roman"/>
                        </a:rPr>
                        <a:t> </a:t>
                      </a:r>
                      <a:endParaRPr lang="en-US" sz="1800" dirty="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b="1">
                          <a:solidFill>
                            <a:srgbClr val="000000"/>
                          </a:solidFill>
                          <a:latin typeface="+mn-lt"/>
                          <a:ea typeface="Times New Roman"/>
                          <a:cs typeface="Times New Roman"/>
                        </a:rPr>
                        <a:t>Y1 (2015)</a:t>
                      </a:r>
                      <a:r>
                        <a:rPr lang="en-GB" sz="1800">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b="1">
                          <a:solidFill>
                            <a:srgbClr val="000000"/>
                          </a:solidFill>
                          <a:latin typeface="+mn-lt"/>
                          <a:ea typeface="Times New Roman"/>
                          <a:cs typeface="Times New Roman"/>
                        </a:rPr>
                        <a:t>Y2 (2016)</a:t>
                      </a:r>
                      <a:r>
                        <a:rPr lang="en-GB" sz="1800">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b="1">
                          <a:solidFill>
                            <a:srgbClr val="000000"/>
                          </a:solidFill>
                          <a:latin typeface="+mn-lt"/>
                          <a:ea typeface="Times New Roman"/>
                          <a:cs typeface="Times New Roman"/>
                        </a:rPr>
                        <a:t>Y3 (2017)</a:t>
                      </a:r>
                      <a:r>
                        <a:rPr lang="en-GB" sz="1800">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r>
              <a:tr h="685800">
                <a:tc>
                  <a:txBody>
                    <a:bodyPr/>
                    <a:lstStyle/>
                    <a:p>
                      <a:pPr marL="0" marR="0">
                        <a:lnSpc>
                          <a:spcPct val="120000"/>
                        </a:lnSpc>
                        <a:spcBef>
                          <a:spcPts val="0"/>
                        </a:spcBef>
                        <a:spcAft>
                          <a:spcPts val="0"/>
                        </a:spcAft>
                      </a:pPr>
                      <a:r>
                        <a:rPr lang="en-US" sz="1800">
                          <a:solidFill>
                            <a:srgbClr val="000000"/>
                          </a:solidFill>
                          <a:latin typeface="+mn-lt"/>
                          <a:ea typeface="Times New Roman"/>
                          <a:cs typeface="Times New Roman"/>
                        </a:rPr>
                        <a:t>Baseline percentage number of farmers (August 2014)</a:t>
                      </a:r>
                      <a:endParaRPr lang="en-US" sz="180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b="1" dirty="0">
                          <a:solidFill>
                            <a:srgbClr val="000000"/>
                          </a:solidFill>
                          <a:latin typeface="+mn-lt"/>
                          <a:ea typeface="Times New Roman"/>
                          <a:cs typeface="Times New Roman"/>
                        </a:rPr>
                        <a:t>216 farmers (27%)  </a:t>
                      </a:r>
                      <a:endParaRPr lang="en-US" sz="1800" dirty="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US" sz="1800" b="1">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US" sz="1800" b="1">
                          <a:solidFill>
                            <a:srgbClr val="000000"/>
                          </a:solidFill>
                          <a:latin typeface="+mn-lt"/>
                          <a:ea typeface="Times New Roman"/>
                          <a:cs typeface="Times New Roman"/>
                        </a:rPr>
                        <a:t> </a:t>
                      </a:r>
                      <a:endParaRPr lang="en-US" sz="1800">
                        <a:latin typeface="+mn-lt"/>
                        <a:ea typeface="Times New Roman"/>
                        <a:cs typeface="Times New Roman"/>
                      </a:endParaRPr>
                    </a:p>
                  </a:txBody>
                  <a:tcPr marL="68580" marR="68580" marT="0" marB="0"/>
                </a:tc>
              </a:tr>
              <a:tr h="457200">
                <a:tc>
                  <a:txBody>
                    <a:bodyPr/>
                    <a:lstStyle/>
                    <a:p>
                      <a:pPr marL="0" marR="0">
                        <a:lnSpc>
                          <a:spcPct val="120000"/>
                        </a:lnSpc>
                        <a:spcBef>
                          <a:spcPts val="0"/>
                        </a:spcBef>
                        <a:spcAft>
                          <a:spcPts val="0"/>
                        </a:spcAft>
                      </a:pPr>
                      <a:r>
                        <a:rPr lang="en-GB" sz="1800" dirty="0">
                          <a:solidFill>
                            <a:srgbClr val="000000"/>
                          </a:solidFill>
                          <a:latin typeface="+mn-lt"/>
                          <a:ea typeface="Times New Roman"/>
                          <a:cs typeface="Times New Roman"/>
                        </a:rPr>
                        <a:t>Target number of farmers</a:t>
                      </a:r>
                      <a:endParaRPr lang="en-US" sz="1800" dirty="0">
                        <a:latin typeface="+mn-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dirty="0">
                          <a:solidFill>
                            <a:srgbClr val="000000"/>
                          </a:solidFill>
                          <a:latin typeface="+mn-lt"/>
                          <a:ea typeface="Times New Roman"/>
                          <a:cs typeface="Times New Roman"/>
                        </a:rPr>
                        <a:t>900</a:t>
                      </a:r>
                      <a:endParaRPr lang="en-US" sz="1800" dirty="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b="1" dirty="0">
                          <a:solidFill>
                            <a:srgbClr val="000000"/>
                          </a:solidFill>
                          <a:latin typeface="+mn-lt"/>
                          <a:ea typeface="Times New Roman"/>
                          <a:cs typeface="Times New Roman"/>
                        </a:rPr>
                        <a:t>2200</a:t>
                      </a:r>
                      <a:endParaRPr lang="en-US" sz="1800" dirty="0">
                        <a:latin typeface="+mn-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b="1" dirty="0">
                          <a:solidFill>
                            <a:srgbClr val="000000"/>
                          </a:solidFill>
                          <a:latin typeface="+mn-lt"/>
                          <a:ea typeface="Times New Roman"/>
                          <a:cs typeface="Times New Roman"/>
                        </a:rPr>
                        <a:t>3000</a:t>
                      </a:r>
                      <a:endParaRPr lang="en-US" sz="1800" dirty="0">
                        <a:latin typeface="+mn-lt"/>
                        <a:ea typeface="Times New Roman"/>
                        <a:cs typeface="Times New Roman"/>
                      </a:endParaRPr>
                    </a:p>
                  </a:txBody>
                  <a:tcPr marL="68580" marR="68580" marT="0" marB="0"/>
                </a:tc>
              </a:tr>
              <a:tr h="685800">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Actual number of farmers</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dirty="0">
                          <a:solidFill>
                            <a:srgbClr val="000000"/>
                          </a:solidFill>
                          <a:latin typeface="+mj-lt"/>
                          <a:ea typeface="Times New Roman"/>
                          <a:cs typeface="Times New Roman"/>
                        </a:rPr>
                        <a:t>920 (M= 507; F=393)</a:t>
                      </a:r>
                      <a:endParaRPr lang="en-US" sz="1800" dirty="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US"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US" sz="1800" dirty="0">
                          <a:solidFill>
                            <a:srgbClr val="000000"/>
                          </a:solidFill>
                          <a:latin typeface="+mj-lt"/>
                          <a:ea typeface="Times New Roman"/>
                          <a:cs typeface="Times New Roman"/>
                        </a:rPr>
                        <a:t> </a:t>
                      </a:r>
                      <a:endParaRPr lang="en-US" sz="1800" dirty="0">
                        <a:latin typeface="+mj-lt"/>
                        <a:ea typeface="Times New Roman"/>
                        <a:cs typeface="Times New Roman"/>
                      </a:endParaRPr>
                    </a:p>
                  </a:txBody>
                  <a:tcPr marL="68580" marR="68580" marT="0" marB="0"/>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762000" y="5257800"/>
            <a:ext cx="7924800" cy="1295400"/>
          </a:xfrm>
          <a:prstGeom prst="rect">
            <a:avLst/>
          </a:prstGeom>
        </p:spPr>
        <p:txBody>
          <a:bodyPr vert="horz" lIns="91440" tIns="45720" rIns="91440" bIns="45720" rtlCol="0">
            <a:normAutofit/>
          </a:bodyPr>
          <a:lstStyle/>
          <a:p>
            <a:r>
              <a:rPr lang="en-GB" sz="2000" dirty="0" smtClean="0"/>
              <a:t>The most common practices adopted were; </a:t>
            </a:r>
            <a:r>
              <a:rPr lang="en-US" sz="2000" dirty="0" smtClean="0"/>
              <a:t>1) legume cropping; 2) correct mixed cropping and; 3) better decomposition of farm yard manure and 4) line planting of groundnuts. </a:t>
            </a:r>
            <a:r>
              <a:rPr lang="en-GB" sz="2400" dirty="0" smtClean="0"/>
              <a:t> </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2200" dirty="0" smtClean="0"/>
              <a:t/>
            </a:r>
            <a:br>
              <a:rPr lang="en-GB" sz="2200" dirty="0" smtClean="0"/>
            </a:br>
            <a:r>
              <a:rPr lang="en-GB" sz="2700" b="1" dirty="0" smtClean="0"/>
              <a:t>R2 - Increased promotion and adoption of appropriate agricultural practices for 1500 smallholder farmers.   </a:t>
            </a:r>
            <a:r>
              <a:rPr lang="en-US" dirty="0" smtClean="0"/>
              <a:t/>
            </a:r>
            <a:br>
              <a:rPr lang="en-US" dirty="0" smtClean="0"/>
            </a:br>
            <a:endParaRPr lang="en-US" dirty="0"/>
          </a:p>
        </p:txBody>
      </p:sp>
      <p:sp>
        <p:nvSpPr>
          <p:cNvPr id="4" name="Content Placeholder 3"/>
          <p:cNvSpPr>
            <a:spLocks noGrp="1"/>
          </p:cNvSpPr>
          <p:nvPr>
            <p:ph sz="half" idx="2"/>
          </p:nvPr>
        </p:nvSpPr>
        <p:spPr>
          <a:xfrm>
            <a:off x="381000" y="1295400"/>
            <a:ext cx="7924800" cy="1066800"/>
          </a:xfrm>
        </p:spPr>
        <p:txBody>
          <a:bodyPr>
            <a:normAutofit fontScale="85000" lnSpcReduction="20000"/>
          </a:bodyPr>
          <a:lstStyle/>
          <a:p>
            <a:pPr>
              <a:buNone/>
            </a:pPr>
            <a:r>
              <a:rPr lang="en-GB" b="1" i="1" dirty="0" smtClean="0"/>
              <a:t>Indicator 2.3: </a:t>
            </a:r>
            <a:r>
              <a:rPr lang="en-GB" dirty="0" smtClean="0"/>
              <a:t>Adoption of agro-forestry practices such as tree planting increased by 50% in at least 800 supported households by 2017 (Targets: Y1:10% in 150 HHs; Y2:30% in 450 HHs, Y3:50% in 800 HHs) (R2)</a:t>
            </a:r>
            <a:endParaRPr lang="en-US" dirty="0" smtClean="0"/>
          </a:p>
          <a:p>
            <a:pPr>
              <a:buNone/>
            </a:pP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1447800" y="2514600"/>
          <a:ext cx="6629400" cy="2057400"/>
        </p:xfrm>
        <a:graphic>
          <a:graphicData uri="http://schemas.openxmlformats.org/drawingml/2006/table">
            <a:tbl>
              <a:tblPr firstRow="1" bandRow="1">
                <a:tableStyleId>{5940675A-B579-460E-94D1-54222C63F5DA}</a:tableStyleId>
              </a:tblPr>
              <a:tblGrid>
                <a:gridCol w="2590800"/>
                <a:gridCol w="1524000"/>
                <a:gridCol w="1143000"/>
                <a:gridCol w="1371600"/>
              </a:tblGrid>
              <a:tr h="685800">
                <a:tc>
                  <a:txBody>
                    <a:bodyPr/>
                    <a:lstStyle/>
                    <a:p>
                      <a:pPr marL="0" marR="0">
                        <a:lnSpc>
                          <a:spcPct val="120000"/>
                        </a:lnSpc>
                        <a:spcBef>
                          <a:spcPts val="0"/>
                        </a:spcBef>
                        <a:spcAft>
                          <a:spcPts val="0"/>
                        </a:spcAft>
                      </a:pPr>
                      <a:r>
                        <a:rPr lang="en-US"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Y1 (2015)</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nchor="ctr"/>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Y2 (2016)</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nchor="ctr"/>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Y3 (2017)</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nchor="ctr"/>
                </a:tc>
              </a:tr>
              <a:tr h="685800">
                <a:tc>
                  <a:txBody>
                    <a:bodyPr/>
                    <a:lstStyle/>
                    <a:p>
                      <a:pPr marL="0" marR="0">
                        <a:lnSpc>
                          <a:spcPct val="120000"/>
                        </a:lnSpc>
                        <a:spcBef>
                          <a:spcPts val="0"/>
                        </a:spcBef>
                        <a:spcAft>
                          <a:spcPts val="0"/>
                        </a:spcAft>
                      </a:pPr>
                      <a:r>
                        <a:rPr lang="en-US" sz="1800">
                          <a:solidFill>
                            <a:srgbClr val="000000"/>
                          </a:solidFill>
                          <a:latin typeface="+mj-lt"/>
                          <a:ea typeface="Times New Roman"/>
                          <a:cs typeface="Times New Roman"/>
                        </a:rPr>
                        <a:t>Baseline percentage number of farmers</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b="1" dirty="0">
                          <a:solidFill>
                            <a:srgbClr val="000000"/>
                          </a:solidFill>
                          <a:latin typeface="+mj-lt"/>
                          <a:ea typeface="Times New Roman"/>
                          <a:cs typeface="Times New Roman"/>
                        </a:rPr>
                        <a:t>41 farmers (27%)</a:t>
                      </a:r>
                      <a:endParaRPr lang="en-US" sz="1800" dirty="0">
                        <a:latin typeface="+mj-lt"/>
                        <a:ea typeface="Times New Roman"/>
                        <a:cs typeface="Times New Roman"/>
                      </a:endParaRPr>
                    </a:p>
                  </a:txBody>
                  <a:tcPr marL="68580" marR="68580" marT="0" marB="0" anchor="ctr"/>
                </a:tc>
                <a:tc>
                  <a:txBody>
                    <a:bodyPr/>
                    <a:lstStyle/>
                    <a:p>
                      <a:pPr marL="0" marR="0">
                        <a:lnSpc>
                          <a:spcPct val="120000"/>
                        </a:lnSpc>
                        <a:spcBef>
                          <a:spcPts val="0"/>
                        </a:spcBef>
                        <a:spcAft>
                          <a:spcPts val="0"/>
                        </a:spcAft>
                      </a:pPr>
                      <a:r>
                        <a:rPr lang="en-US" sz="1800" b="1">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nchor="ctr"/>
                </a:tc>
                <a:tc>
                  <a:txBody>
                    <a:bodyPr/>
                    <a:lstStyle/>
                    <a:p>
                      <a:pPr marL="0" marR="0">
                        <a:lnSpc>
                          <a:spcPct val="120000"/>
                        </a:lnSpc>
                        <a:spcBef>
                          <a:spcPts val="0"/>
                        </a:spcBef>
                        <a:spcAft>
                          <a:spcPts val="0"/>
                        </a:spcAft>
                      </a:pPr>
                      <a:r>
                        <a:rPr lang="en-US" sz="1800" b="1">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nchor="ctr"/>
                </a:tc>
              </a:tr>
              <a:tr h="685800">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Target number of farmers</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150</a:t>
                      </a:r>
                      <a:endParaRPr lang="en-US" sz="1800">
                        <a:latin typeface="+mj-lt"/>
                        <a:ea typeface="Times New Roman"/>
                        <a:cs typeface="Times New Roman"/>
                      </a:endParaRPr>
                    </a:p>
                  </a:txBody>
                  <a:tcPr marL="68580" marR="68580" marT="0" marB="0" anchor="ctr"/>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300</a:t>
                      </a:r>
                      <a:endParaRPr lang="en-US" sz="1800">
                        <a:latin typeface="+mj-lt"/>
                        <a:ea typeface="Times New Roman"/>
                        <a:cs typeface="Times New Roman"/>
                      </a:endParaRPr>
                    </a:p>
                  </a:txBody>
                  <a:tcPr marL="68580" marR="68580" marT="0" marB="0" anchor="ctr"/>
                </a:tc>
                <a:tc>
                  <a:txBody>
                    <a:bodyPr/>
                    <a:lstStyle/>
                    <a:p>
                      <a:pPr marL="0" marR="0">
                        <a:lnSpc>
                          <a:spcPct val="120000"/>
                        </a:lnSpc>
                        <a:spcBef>
                          <a:spcPts val="0"/>
                        </a:spcBef>
                        <a:spcAft>
                          <a:spcPts val="0"/>
                        </a:spcAft>
                      </a:pPr>
                      <a:r>
                        <a:rPr lang="en-GB" sz="1800" b="1" dirty="0">
                          <a:solidFill>
                            <a:srgbClr val="000000"/>
                          </a:solidFill>
                          <a:latin typeface="+mj-lt"/>
                          <a:ea typeface="Times New Roman"/>
                          <a:cs typeface="Times New Roman"/>
                        </a:rPr>
                        <a:t>350</a:t>
                      </a:r>
                      <a:endParaRPr lang="en-US" sz="1800" dirty="0">
                        <a:latin typeface="+mj-lt"/>
                        <a:ea typeface="Times New Roman"/>
                        <a:cs typeface="Times New Roman"/>
                      </a:endParaRPr>
                    </a:p>
                  </a:txBody>
                  <a:tcPr marL="68580" marR="68580" marT="0" marB="0" anchor="ctr"/>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762000" y="5029200"/>
            <a:ext cx="7924800" cy="1066800"/>
          </a:xfrm>
          <a:prstGeom prst="rect">
            <a:avLst/>
          </a:prstGeom>
        </p:spPr>
        <p:txBody>
          <a:bodyPr vert="horz" lIns="91440" tIns="45720" rIns="91440" bIns="45720" rtlCol="0">
            <a:normAutofit/>
          </a:bodyPr>
          <a:lstStyle/>
          <a:p>
            <a:r>
              <a:rPr lang="en-GB" sz="2000" dirty="0" smtClean="0"/>
              <a:t>The farmers acquired knowledge and skills in different aspects of tree nursery establishment and management</a:t>
            </a:r>
            <a:r>
              <a:rPr lang="en-GB" sz="2400" dirty="0" smtClean="0"/>
              <a:t> </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2200" dirty="0" smtClean="0"/>
              <a:t/>
            </a:r>
            <a:br>
              <a:rPr lang="en-GB" sz="2200" dirty="0" smtClean="0"/>
            </a:br>
            <a:r>
              <a:rPr lang="en-GB" sz="2700" b="1" dirty="0" smtClean="0"/>
              <a:t>R2 - Increased promotion and adoption of appropriate agricultural practices for 1500 smallholder farmers.   </a:t>
            </a:r>
            <a:r>
              <a:rPr lang="en-US" dirty="0" smtClean="0"/>
              <a:t/>
            </a:r>
            <a:br>
              <a:rPr lang="en-US" dirty="0" smtClean="0"/>
            </a:br>
            <a:endParaRPr lang="en-US" dirty="0"/>
          </a:p>
        </p:txBody>
      </p:sp>
      <p:sp>
        <p:nvSpPr>
          <p:cNvPr id="4" name="Content Placeholder 3"/>
          <p:cNvSpPr>
            <a:spLocks noGrp="1"/>
          </p:cNvSpPr>
          <p:nvPr>
            <p:ph sz="half" idx="2"/>
          </p:nvPr>
        </p:nvSpPr>
        <p:spPr>
          <a:xfrm>
            <a:off x="381000" y="1295400"/>
            <a:ext cx="7924800" cy="1066800"/>
          </a:xfrm>
        </p:spPr>
        <p:txBody>
          <a:bodyPr>
            <a:normAutofit fontScale="92500" lnSpcReduction="10000"/>
          </a:bodyPr>
          <a:lstStyle/>
          <a:p>
            <a:pPr>
              <a:buNone/>
            </a:pPr>
            <a:r>
              <a:rPr lang="en-GB" b="1" i="1" dirty="0" smtClean="0"/>
              <a:t>Indicator 2.3</a:t>
            </a:r>
            <a:r>
              <a:rPr lang="en-GB" dirty="0" smtClean="0"/>
              <a:t> Access to extension services increased by 30% for at least 3,000 supported households by 2017. (Targets: Y1: 5% in 900 HHs; Y2:17.5% in 2200 HHs, Y3: 30% in 3000 HHs) (R2)</a:t>
            </a:r>
            <a:endParaRPr lang="en-US" dirty="0" smtClean="0"/>
          </a:p>
          <a:p>
            <a:pPr>
              <a:buNone/>
            </a:pPr>
            <a:endParaRPr lang="en-US" dirty="0" smtClean="0"/>
          </a:p>
          <a:p>
            <a:pPr>
              <a:buNone/>
            </a:pP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762000" y="2514600"/>
          <a:ext cx="7696200" cy="1975104"/>
        </p:xfrm>
        <a:graphic>
          <a:graphicData uri="http://schemas.openxmlformats.org/drawingml/2006/table">
            <a:tbl>
              <a:tblPr firstRow="1" bandRow="1">
                <a:tableStyleId>{5940675A-B579-460E-94D1-54222C63F5DA}</a:tableStyleId>
              </a:tblPr>
              <a:tblGrid>
                <a:gridCol w="3011557"/>
                <a:gridCol w="1711111"/>
                <a:gridCol w="2973532"/>
              </a:tblGrid>
              <a:tr h="208722">
                <a:tc>
                  <a:txBody>
                    <a:bodyPr/>
                    <a:lstStyle/>
                    <a:p>
                      <a:pPr marL="0" marR="0">
                        <a:lnSpc>
                          <a:spcPct val="120000"/>
                        </a:lnSpc>
                        <a:spcBef>
                          <a:spcPts val="0"/>
                        </a:spcBef>
                        <a:spcAft>
                          <a:spcPts val="0"/>
                        </a:spcAft>
                      </a:pPr>
                      <a:r>
                        <a:rPr lang="en-US" sz="1800" dirty="0">
                          <a:solidFill>
                            <a:srgbClr val="000000"/>
                          </a:solidFill>
                          <a:latin typeface="+mj-lt"/>
                          <a:ea typeface="Times New Roman"/>
                          <a:cs typeface="Times New Roman"/>
                        </a:rPr>
                        <a:t> </a:t>
                      </a:r>
                      <a:endParaRPr lang="en-US" sz="1800" dirty="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b="1">
                          <a:solidFill>
                            <a:srgbClr val="000000"/>
                          </a:solidFill>
                          <a:latin typeface="+mj-lt"/>
                          <a:ea typeface="Times New Roman"/>
                          <a:cs typeface="Times New Roman"/>
                        </a:rPr>
                        <a:t>Y1 (2015)</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r>
              <a:tr h="487017">
                <a:tc>
                  <a:txBody>
                    <a:bodyPr/>
                    <a:lstStyle/>
                    <a:p>
                      <a:pPr marL="0" marR="0">
                        <a:lnSpc>
                          <a:spcPct val="120000"/>
                        </a:lnSpc>
                        <a:spcBef>
                          <a:spcPts val="0"/>
                        </a:spcBef>
                        <a:spcAft>
                          <a:spcPts val="0"/>
                        </a:spcAft>
                      </a:pPr>
                      <a:r>
                        <a:rPr lang="en-US" sz="1800" dirty="0">
                          <a:solidFill>
                            <a:srgbClr val="000000"/>
                          </a:solidFill>
                          <a:latin typeface="+mj-lt"/>
                          <a:ea typeface="Times New Roman"/>
                          <a:cs typeface="Times New Roman"/>
                        </a:rPr>
                        <a:t>Baseline percentage number of farmers targeted in year 1</a:t>
                      </a:r>
                      <a:endParaRPr lang="en-US" sz="1800" dirty="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US" sz="1800" b="1" dirty="0">
                          <a:solidFill>
                            <a:srgbClr val="000000"/>
                          </a:solidFill>
                          <a:latin typeface="+mj-lt"/>
                          <a:ea typeface="Times New Roman"/>
                          <a:cs typeface="Times New Roman"/>
                        </a:rPr>
                        <a:t>306 farmers </a:t>
                      </a:r>
                      <a:endParaRPr lang="en-US" sz="18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US" sz="1800" dirty="0">
                          <a:solidFill>
                            <a:srgbClr val="000000"/>
                          </a:solidFill>
                          <a:latin typeface="+mj-lt"/>
                          <a:ea typeface="Times New Roman"/>
                          <a:cs typeface="Times New Roman"/>
                        </a:rPr>
                        <a:t>Baseline percentage number of farmers targeted in year 1</a:t>
                      </a:r>
                      <a:endParaRPr lang="en-US" sz="1800" dirty="0">
                        <a:latin typeface="+mj-lt"/>
                        <a:ea typeface="Times New Roman"/>
                        <a:cs typeface="Times New Roman"/>
                      </a:endParaRPr>
                    </a:p>
                  </a:txBody>
                  <a:tcPr marL="68580" marR="68580" marT="0" marB="0"/>
                </a:tc>
              </a:tr>
              <a:tr h="278296">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Target number of farmers</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b="1" dirty="0">
                          <a:solidFill>
                            <a:srgbClr val="000000"/>
                          </a:solidFill>
                          <a:latin typeface="+mj-lt"/>
                          <a:ea typeface="Times New Roman"/>
                          <a:cs typeface="Times New Roman"/>
                        </a:rPr>
                        <a:t>900</a:t>
                      </a:r>
                      <a:endParaRPr lang="en-US" sz="18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Target number of farmers</a:t>
                      </a:r>
                      <a:endParaRPr lang="en-US" sz="1800">
                        <a:latin typeface="+mj-lt"/>
                        <a:ea typeface="Times New Roman"/>
                        <a:cs typeface="Times New Roman"/>
                      </a:endParaRPr>
                    </a:p>
                  </a:txBody>
                  <a:tcPr marL="68580" marR="68580" marT="0" marB="0"/>
                </a:tc>
              </a:tr>
              <a:tr h="626165">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Actual number of farmers</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a:solidFill>
                            <a:srgbClr val="000000"/>
                          </a:solidFill>
                          <a:latin typeface="+mj-lt"/>
                          <a:ea typeface="Times New Roman"/>
                          <a:cs typeface="Times New Roman"/>
                        </a:rPr>
                        <a:t>2,442 (M=1,338; F=1,104)</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dirty="0">
                          <a:solidFill>
                            <a:srgbClr val="000000"/>
                          </a:solidFill>
                          <a:latin typeface="+mj-lt"/>
                          <a:ea typeface="Times New Roman"/>
                          <a:cs typeface="Times New Roman"/>
                        </a:rPr>
                        <a:t>Actual number of farmers</a:t>
                      </a:r>
                      <a:endParaRPr lang="en-US" sz="1800" dirty="0">
                        <a:latin typeface="+mj-lt"/>
                        <a:ea typeface="Times New Roman"/>
                        <a:cs typeface="Times New Roman"/>
                      </a:endParaRPr>
                    </a:p>
                  </a:txBody>
                  <a:tcPr marL="68580" marR="68580" marT="0" marB="0"/>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762000" y="4724400"/>
            <a:ext cx="7924800" cy="1371600"/>
          </a:xfrm>
          <a:prstGeom prst="rect">
            <a:avLst/>
          </a:prstGeom>
        </p:spPr>
        <p:txBody>
          <a:bodyPr vert="horz" lIns="91440" tIns="45720" rIns="91440" bIns="45720" rtlCol="0">
            <a:normAutofit/>
          </a:bodyPr>
          <a:lstStyle/>
          <a:p>
            <a:r>
              <a:rPr lang="en-GB" sz="2000" dirty="0" smtClean="0"/>
              <a:t>2,442 (M=1,338; F=1,104) farmers were reached with extension services through different extension methods such as; FFS, demonstration farms, field days, individual farm visits, vegetable production, tree nursery management, improved post harvest management and VSLAs</a:t>
            </a:r>
            <a:r>
              <a:rPr lang="en-GB" sz="2400" dirty="0" smtClean="0"/>
              <a:t> </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2200" dirty="0" smtClean="0"/>
              <a:t/>
            </a:r>
            <a:br>
              <a:rPr lang="en-GB" sz="2200" dirty="0" smtClean="0"/>
            </a:br>
            <a:r>
              <a:rPr lang="en-GB" sz="2400" dirty="0" smtClean="0"/>
              <a:t> </a:t>
            </a:r>
            <a:r>
              <a:rPr lang="en-GB" sz="2700" b="1" dirty="0" smtClean="0"/>
              <a:t>R3 - Increased diversification of crops grown through integrated fruit trees, vegetables and cassava farming.</a:t>
            </a:r>
            <a:r>
              <a:rPr lang="en-US" sz="2700" b="1" dirty="0" smtClean="0"/>
              <a:t/>
            </a:r>
            <a:br>
              <a:rPr lang="en-US" sz="2700" b="1" dirty="0" smtClean="0"/>
            </a:br>
            <a:endParaRPr lang="en-US" sz="2700" b="1" dirty="0"/>
          </a:p>
        </p:txBody>
      </p:sp>
      <p:sp>
        <p:nvSpPr>
          <p:cNvPr id="4" name="Content Placeholder 3"/>
          <p:cNvSpPr>
            <a:spLocks noGrp="1"/>
          </p:cNvSpPr>
          <p:nvPr>
            <p:ph sz="half" idx="2"/>
          </p:nvPr>
        </p:nvSpPr>
        <p:spPr>
          <a:xfrm>
            <a:off x="381000" y="1295400"/>
            <a:ext cx="7924800" cy="1066800"/>
          </a:xfrm>
        </p:spPr>
        <p:txBody>
          <a:bodyPr>
            <a:normAutofit fontScale="85000" lnSpcReduction="20000"/>
          </a:bodyPr>
          <a:lstStyle/>
          <a:p>
            <a:pPr>
              <a:buNone/>
            </a:pPr>
            <a:r>
              <a:rPr lang="en-GB" b="1" i="1" dirty="0" smtClean="0"/>
              <a:t>Indicator 3.1</a:t>
            </a:r>
            <a:r>
              <a:rPr lang="en-GB" b="1" dirty="0" smtClean="0"/>
              <a:t>: </a:t>
            </a:r>
            <a:r>
              <a:rPr lang="en-GB" dirty="0" smtClean="0"/>
              <a:t>Adoption of diversified crop types (fruit trees, vegetables &amp; cassava) increased by 50% in at least 1000 households by 2017 (Targets: Y1:10% in 200 HHs; Y2: 30% in 600 HHs, Y3: 50% in 1000 HHs) (R3).</a:t>
            </a:r>
            <a:endParaRPr lang="en-US" dirty="0" smtClean="0"/>
          </a:p>
          <a:p>
            <a:pPr>
              <a:buNone/>
            </a:pPr>
            <a:endParaRPr lang="en-US" dirty="0" smtClean="0"/>
          </a:p>
          <a:p>
            <a:pPr>
              <a:buNone/>
            </a:pP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685800" y="2514600"/>
          <a:ext cx="7391400" cy="2057400"/>
        </p:xfrm>
        <a:graphic>
          <a:graphicData uri="http://schemas.openxmlformats.org/drawingml/2006/table">
            <a:tbl>
              <a:tblPr firstRow="1" bandRow="1">
                <a:tableStyleId>{5940675A-B579-460E-94D1-54222C63F5DA}</a:tableStyleId>
              </a:tblPr>
              <a:tblGrid>
                <a:gridCol w="1529255"/>
                <a:gridCol w="2463800"/>
                <a:gridCol w="1359338"/>
                <a:gridCol w="2039007"/>
              </a:tblGrid>
              <a:tr h="685800">
                <a:tc>
                  <a:txBody>
                    <a:bodyPr/>
                    <a:lstStyle/>
                    <a:p>
                      <a:pPr marL="0" marR="0">
                        <a:lnSpc>
                          <a:spcPct val="120000"/>
                        </a:lnSpc>
                        <a:spcBef>
                          <a:spcPts val="0"/>
                        </a:spcBef>
                        <a:spcAft>
                          <a:spcPts val="0"/>
                        </a:spcAft>
                      </a:pPr>
                      <a:r>
                        <a:rPr lang="en-US" sz="1800" dirty="0">
                          <a:solidFill>
                            <a:srgbClr val="000000"/>
                          </a:solidFill>
                          <a:latin typeface="+mj-lt"/>
                          <a:ea typeface="Times New Roman"/>
                          <a:cs typeface="Times New Roman"/>
                        </a:rPr>
                        <a:t> </a:t>
                      </a:r>
                      <a:endParaRPr lang="en-US" sz="18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dirty="0">
                          <a:solidFill>
                            <a:srgbClr val="000000"/>
                          </a:solidFill>
                          <a:latin typeface="+mj-lt"/>
                          <a:ea typeface="Times New Roman"/>
                          <a:cs typeface="Times New Roman"/>
                        </a:rPr>
                        <a:t>Y1 (2015)</a:t>
                      </a:r>
                      <a:r>
                        <a:rPr lang="en-GB" sz="1800" dirty="0">
                          <a:solidFill>
                            <a:srgbClr val="000000"/>
                          </a:solidFill>
                          <a:latin typeface="+mj-lt"/>
                          <a:ea typeface="Times New Roman"/>
                          <a:cs typeface="Times New Roman"/>
                        </a:rPr>
                        <a:t> </a:t>
                      </a:r>
                      <a:endParaRPr lang="en-US" sz="18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Y2 (2016)</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Y3 (2017)</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r>
              <a:tr h="685800">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Target number of farmers</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kern="1200" dirty="0">
                          <a:solidFill>
                            <a:srgbClr val="000000"/>
                          </a:solidFill>
                          <a:latin typeface="+mj-lt"/>
                          <a:ea typeface="Times New Roman"/>
                          <a:cs typeface="Times New Roman"/>
                        </a:rPr>
                        <a:t>200 hh (10%) </a:t>
                      </a:r>
                      <a:endParaRPr lang="en-US" sz="18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kern="1200" dirty="0">
                          <a:solidFill>
                            <a:srgbClr val="000000"/>
                          </a:solidFill>
                          <a:latin typeface="+mj-lt"/>
                          <a:ea typeface="Times New Roman"/>
                          <a:cs typeface="Times New Roman"/>
                        </a:rPr>
                        <a:t>600 hh (30%) </a:t>
                      </a:r>
                      <a:endParaRPr lang="en-US" sz="18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kern="1200">
                          <a:solidFill>
                            <a:srgbClr val="000000"/>
                          </a:solidFill>
                          <a:latin typeface="+mj-lt"/>
                          <a:ea typeface="Times New Roman"/>
                          <a:cs typeface="Times New Roman"/>
                        </a:rPr>
                        <a:t>800 hh (50%) </a:t>
                      </a:r>
                      <a:endParaRPr lang="en-US" sz="1800">
                        <a:latin typeface="+mj-lt"/>
                        <a:ea typeface="Times New Roman"/>
                        <a:cs typeface="Times New Roman"/>
                      </a:endParaRPr>
                    </a:p>
                  </a:txBody>
                  <a:tcPr marL="68580" marR="68580" marT="0" marB="0"/>
                </a:tc>
              </a:tr>
              <a:tr h="685800">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Actual number of farmers</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kern="1200" dirty="0">
                          <a:solidFill>
                            <a:srgbClr val="000000"/>
                          </a:solidFill>
                          <a:latin typeface="+mj-lt"/>
                          <a:ea typeface="Times New Roman"/>
                          <a:cs typeface="Times New Roman"/>
                        </a:rPr>
                        <a:t>246 hh (</a:t>
                      </a:r>
                      <a:r>
                        <a:rPr lang="en-GB" sz="1800" kern="1200" dirty="0" smtClean="0">
                          <a:solidFill>
                            <a:srgbClr val="000000"/>
                          </a:solidFill>
                          <a:latin typeface="+mj-lt"/>
                          <a:ea typeface="Times New Roman"/>
                          <a:cs typeface="Times New Roman"/>
                        </a:rPr>
                        <a:t>m=139; F=150) </a:t>
                      </a:r>
                      <a:endParaRPr lang="en-US" sz="1800" dirty="0">
                        <a:latin typeface="+mj-lt"/>
                        <a:ea typeface="Times New Roman"/>
                        <a:cs typeface="Times New Roman"/>
                      </a:endParaRPr>
                    </a:p>
                  </a:txBody>
                  <a:tcPr marL="68580" marR="68580" marT="0" marB="0"/>
                </a:tc>
                <a:tc>
                  <a:txBody>
                    <a:bodyPr/>
                    <a:lstStyle/>
                    <a:p>
                      <a:endParaRPr lang="en-US" sz="1800" dirty="0">
                        <a:latin typeface="+mj-lt"/>
                        <a:ea typeface="Calibri"/>
                        <a:cs typeface="Times New Roman"/>
                      </a:endParaRPr>
                    </a:p>
                  </a:txBody>
                  <a:tcPr marL="68580" marR="68580" marT="0" marB="0"/>
                </a:tc>
                <a:tc>
                  <a:txBody>
                    <a:bodyPr/>
                    <a:lstStyle/>
                    <a:p>
                      <a:endParaRPr lang="en-US" sz="1800" dirty="0">
                        <a:latin typeface="+mj-lt"/>
                        <a:ea typeface="Calibri"/>
                        <a:cs typeface="Times New Roman"/>
                      </a:endParaRPr>
                    </a:p>
                  </a:txBody>
                  <a:tcPr marL="68580" marR="68580" marT="0" marB="0"/>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533400" y="4800600"/>
            <a:ext cx="8153400" cy="1371600"/>
          </a:xfrm>
          <a:prstGeom prst="rect">
            <a:avLst/>
          </a:prstGeom>
        </p:spPr>
        <p:txBody>
          <a:bodyPr vert="horz" lIns="91440" tIns="45720" rIns="91440" bIns="45720" rtlCol="0">
            <a:normAutofit/>
          </a:bodyPr>
          <a:lstStyle/>
          <a:p>
            <a:r>
              <a:rPr lang="en-GB" sz="2000" dirty="0" smtClean="0"/>
              <a:t>289 (M=139; F=150) farmers were engaged in the production of these crops in the period under review as follows; cassava production 86 (M=67; F= 19) farmers, tree nursery 28 (M=19; F= 9) farmers and vegetable production 132 (M=60; F=72) farmers. </a:t>
            </a:r>
            <a:r>
              <a:rPr lang="en-GB" sz="2400" dirty="0" smtClean="0"/>
              <a:t> </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2200" dirty="0" smtClean="0"/>
              <a:t/>
            </a:r>
            <a:br>
              <a:rPr lang="en-GB" sz="2200" dirty="0" smtClean="0"/>
            </a:br>
            <a:r>
              <a:rPr lang="en-GB" sz="2400" dirty="0" smtClean="0"/>
              <a:t> </a:t>
            </a:r>
            <a:r>
              <a:rPr lang="en-GB" sz="2700" b="1" dirty="0" smtClean="0"/>
              <a:t>R3 - Increased diversification of crops grown through integrated fruit trees, vegetables and cassava farming.</a:t>
            </a:r>
            <a:r>
              <a:rPr lang="en-US" sz="2700" b="1" dirty="0" smtClean="0"/>
              <a:t/>
            </a:r>
            <a:br>
              <a:rPr lang="en-US" sz="2700" b="1" dirty="0" smtClean="0"/>
            </a:br>
            <a:endParaRPr lang="en-US" sz="2700" b="1" dirty="0"/>
          </a:p>
        </p:txBody>
      </p:sp>
      <p:sp>
        <p:nvSpPr>
          <p:cNvPr id="4" name="Content Placeholder 3"/>
          <p:cNvSpPr>
            <a:spLocks noGrp="1"/>
          </p:cNvSpPr>
          <p:nvPr>
            <p:ph sz="half" idx="2"/>
          </p:nvPr>
        </p:nvSpPr>
        <p:spPr>
          <a:xfrm>
            <a:off x="381000" y="1295400"/>
            <a:ext cx="7924800" cy="1066800"/>
          </a:xfrm>
        </p:spPr>
        <p:txBody>
          <a:bodyPr>
            <a:normAutofit fontScale="85000" lnSpcReduction="20000"/>
          </a:bodyPr>
          <a:lstStyle/>
          <a:p>
            <a:pPr>
              <a:buNone/>
            </a:pPr>
            <a:r>
              <a:rPr lang="en-GB" b="1" i="1" dirty="0" smtClean="0"/>
              <a:t>Indicator 3.2: </a:t>
            </a:r>
            <a:r>
              <a:rPr lang="en-GB" dirty="0" smtClean="0"/>
              <a:t>Income per household from sale of vegetables increased by 50% (from 77 SSP to 138 SSP) in at least 120 supported households by 2017 (Y1: 10% (100 SSP) in 30HHs; Y2: 30% (115 SSP) in 40HHs, Y3: 50% (138 SSP) in 120HHs) (R3).</a:t>
            </a:r>
            <a:endParaRPr lang="en-US" dirty="0" smtClean="0"/>
          </a:p>
          <a:p>
            <a:pPr>
              <a:buNone/>
            </a:pPr>
            <a:endParaRPr lang="en-US" dirty="0" smtClean="0"/>
          </a:p>
          <a:p>
            <a:pPr>
              <a:buNone/>
            </a:pPr>
            <a:endParaRPr lang="en-US" dirty="0" smtClean="0"/>
          </a:p>
          <a:p>
            <a:pPr>
              <a:buNone/>
            </a:pP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685801" y="2514600"/>
          <a:ext cx="7391399" cy="2441448"/>
        </p:xfrm>
        <a:graphic>
          <a:graphicData uri="http://schemas.openxmlformats.org/drawingml/2006/table">
            <a:tbl>
              <a:tblPr firstRow="1" bandRow="1">
                <a:tableStyleId>{5940675A-B579-460E-94D1-54222C63F5DA}</a:tableStyleId>
              </a:tblPr>
              <a:tblGrid>
                <a:gridCol w="3962399"/>
                <a:gridCol w="1219200"/>
                <a:gridCol w="1219200"/>
                <a:gridCol w="990600"/>
              </a:tblGrid>
              <a:tr h="304800">
                <a:tc>
                  <a:txBody>
                    <a:bodyPr/>
                    <a:lstStyle/>
                    <a:p>
                      <a:pPr marL="0" marR="0">
                        <a:lnSpc>
                          <a:spcPct val="120000"/>
                        </a:lnSpc>
                        <a:spcBef>
                          <a:spcPts val="0"/>
                        </a:spcBef>
                        <a:spcAft>
                          <a:spcPts val="0"/>
                        </a:spcAft>
                      </a:pPr>
                      <a:r>
                        <a:rPr lang="en-US" sz="1600" dirty="0">
                          <a:solidFill>
                            <a:srgbClr val="000000"/>
                          </a:solidFill>
                          <a:latin typeface="+mj-lt"/>
                          <a:ea typeface="Times New Roman"/>
                          <a:cs typeface="Times New Roman"/>
                        </a:rPr>
                        <a:t> </a:t>
                      </a:r>
                      <a:endParaRPr lang="en-US" sz="16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600" b="1">
                          <a:solidFill>
                            <a:srgbClr val="000000"/>
                          </a:solidFill>
                          <a:latin typeface="+mj-lt"/>
                          <a:ea typeface="Times New Roman"/>
                          <a:cs typeface="Times New Roman"/>
                        </a:rPr>
                        <a:t>Y1 (2014/15)</a:t>
                      </a:r>
                      <a:r>
                        <a:rPr lang="en-GB" sz="1600">
                          <a:solidFill>
                            <a:srgbClr val="000000"/>
                          </a:solidFill>
                          <a:latin typeface="+mj-lt"/>
                          <a:ea typeface="Times New Roman"/>
                          <a:cs typeface="Times New Roman"/>
                        </a:rPr>
                        <a:t> </a:t>
                      </a:r>
                      <a:endParaRPr lang="en-US" sz="16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600" b="1">
                          <a:solidFill>
                            <a:srgbClr val="000000"/>
                          </a:solidFill>
                          <a:latin typeface="+mj-lt"/>
                          <a:ea typeface="Times New Roman"/>
                          <a:cs typeface="Times New Roman"/>
                        </a:rPr>
                        <a:t>Y2 (2015/16)</a:t>
                      </a:r>
                      <a:r>
                        <a:rPr lang="en-GB" sz="1600">
                          <a:solidFill>
                            <a:srgbClr val="000000"/>
                          </a:solidFill>
                          <a:latin typeface="+mj-lt"/>
                          <a:ea typeface="Times New Roman"/>
                          <a:cs typeface="Times New Roman"/>
                        </a:rPr>
                        <a:t> </a:t>
                      </a:r>
                      <a:endParaRPr lang="en-US" sz="16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600" b="1">
                          <a:solidFill>
                            <a:srgbClr val="000000"/>
                          </a:solidFill>
                          <a:latin typeface="+mj-lt"/>
                          <a:ea typeface="Times New Roman"/>
                          <a:cs typeface="Times New Roman"/>
                        </a:rPr>
                        <a:t>Y3 (2017)</a:t>
                      </a:r>
                      <a:r>
                        <a:rPr lang="en-GB" sz="1600">
                          <a:solidFill>
                            <a:srgbClr val="000000"/>
                          </a:solidFill>
                          <a:latin typeface="+mj-lt"/>
                          <a:ea typeface="Times New Roman"/>
                          <a:cs typeface="Times New Roman"/>
                        </a:rPr>
                        <a:t> </a:t>
                      </a:r>
                      <a:endParaRPr lang="en-US" sz="1600">
                        <a:latin typeface="+mj-lt"/>
                        <a:ea typeface="Times New Roman"/>
                        <a:cs typeface="Times New Roman"/>
                      </a:endParaRPr>
                    </a:p>
                  </a:txBody>
                  <a:tcPr marL="68580" marR="68580" marT="0" marB="0"/>
                </a:tc>
              </a:tr>
              <a:tr h="457200">
                <a:tc>
                  <a:txBody>
                    <a:bodyPr/>
                    <a:lstStyle/>
                    <a:p>
                      <a:pPr marL="0" marR="0">
                        <a:lnSpc>
                          <a:spcPct val="120000"/>
                        </a:lnSpc>
                        <a:spcBef>
                          <a:spcPts val="0"/>
                        </a:spcBef>
                        <a:spcAft>
                          <a:spcPts val="0"/>
                        </a:spcAft>
                      </a:pPr>
                      <a:r>
                        <a:rPr lang="en-GB" sz="1600" dirty="0">
                          <a:solidFill>
                            <a:srgbClr val="000000"/>
                          </a:solidFill>
                          <a:latin typeface="+mj-lt"/>
                          <a:ea typeface="Times New Roman"/>
                          <a:cs typeface="Times New Roman"/>
                        </a:rPr>
                        <a:t>Target income per household (August 2014)</a:t>
                      </a:r>
                      <a:endParaRPr lang="en-US" sz="16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600" kern="1200" dirty="0">
                          <a:solidFill>
                            <a:srgbClr val="000000"/>
                          </a:solidFill>
                          <a:latin typeface="+mj-lt"/>
                          <a:ea typeface="Calibri"/>
                          <a:cs typeface="Times New Roman"/>
                        </a:rPr>
                        <a:t>100 SSP (10%) </a:t>
                      </a:r>
                      <a:endParaRPr lang="en-US" sz="1600" dirty="0">
                        <a:latin typeface="+mj-lt"/>
                        <a:ea typeface="Calibri"/>
                        <a:cs typeface="Times New Roman"/>
                      </a:endParaRPr>
                    </a:p>
                  </a:txBody>
                  <a:tcPr marL="68580" marR="68580" marT="0" marB="0"/>
                </a:tc>
                <a:tc>
                  <a:txBody>
                    <a:bodyPr/>
                    <a:lstStyle/>
                    <a:p>
                      <a:pPr marL="0" marR="0">
                        <a:lnSpc>
                          <a:spcPct val="120000"/>
                        </a:lnSpc>
                        <a:spcBef>
                          <a:spcPts val="0"/>
                        </a:spcBef>
                        <a:spcAft>
                          <a:spcPts val="0"/>
                        </a:spcAft>
                      </a:pPr>
                      <a:r>
                        <a:rPr lang="en-GB" sz="1600" kern="1200">
                          <a:solidFill>
                            <a:srgbClr val="000000"/>
                          </a:solidFill>
                          <a:latin typeface="+mj-lt"/>
                          <a:ea typeface="Calibri"/>
                          <a:cs typeface="Times New Roman"/>
                        </a:rPr>
                        <a:t>115 SSP (30%) </a:t>
                      </a:r>
                      <a:endParaRPr lang="en-US" sz="1600">
                        <a:latin typeface="+mj-lt"/>
                        <a:ea typeface="Calibri"/>
                        <a:cs typeface="Times New Roman"/>
                      </a:endParaRPr>
                    </a:p>
                  </a:txBody>
                  <a:tcPr marL="68580" marR="68580" marT="0" marB="0"/>
                </a:tc>
                <a:tc>
                  <a:txBody>
                    <a:bodyPr/>
                    <a:lstStyle/>
                    <a:p>
                      <a:pPr marL="0" marR="0">
                        <a:lnSpc>
                          <a:spcPct val="120000"/>
                        </a:lnSpc>
                        <a:spcBef>
                          <a:spcPts val="0"/>
                        </a:spcBef>
                        <a:spcAft>
                          <a:spcPts val="0"/>
                        </a:spcAft>
                      </a:pPr>
                      <a:r>
                        <a:rPr lang="en-GB" sz="1600" kern="1200">
                          <a:solidFill>
                            <a:srgbClr val="000000"/>
                          </a:solidFill>
                          <a:latin typeface="+mj-lt"/>
                          <a:ea typeface="Calibri"/>
                          <a:cs typeface="Times New Roman"/>
                        </a:rPr>
                        <a:t>138 SSP (50%) </a:t>
                      </a:r>
                      <a:endParaRPr lang="en-US" sz="1600">
                        <a:latin typeface="+mj-lt"/>
                        <a:ea typeface="Calibri"/>
                        <a:cs typeface="Times New Roman"/>
                      </a:endParaRPr>
                    </a:p>
                  </a:txBody>
                  <a:tcPr marL="68580" marR="68580" marT="0" marB="0"/>
                </a:tc>
              </a:tr>
              <a:tr h="533400">
                <a:tc>
                  <a:txBody>
                    <a:bodyPr/>
                    <a:lstStyle/>
                    <a:p>
                      <a:pPr marL="0" marR="0">
                        <a:lnSpc>
                          <a:spcPct val="120000"/>
                        </a:lnSpc>
                        <a:spcBef>
                          <a:spcPts val="0"/>
                        </a:spcBef>
                        <a:spcAft>
                          <a:spcPts val="0"/>
                        </a:spcAft>
                      </a:pPr>
                      <a:r>
                        <a:rPr lang="en-GB" sz="1600" dirty="0">
                          <a:solidFill>
                            <a:srgbClr val="000000"/>
                          </a:solidFill>
                          <a:latin typeface="+mj-lt"/>
                          <a:ea typeface="Times New Roman"/>
                          <a:cs typeface="Times New Roman"/>
                        </a:rPr>
                        <a:t>Actual average income per household from sale of vegetable</a:t>
                      </a:r>
                      <a:endParaRPr lang="en-US" sz="1600" dirty="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600" kern="1200" dirty="0">
                          <a:solidFill>
                            <a:srgbClr val="000000"/>
                          </a:solidFill>
                          <a:latin typeface="+mj-lt"/>
                          <a:ea typeface="Calibri"/>
                          <a:cs typeface="Times New Roman"/>
                        </a:rPr>
                        <a:t>680 SSP </a:t>
                      </a:r>
                      <a:endParaRPr lang="en-US" sz="1600" dirty="0">
                        <a:latin typeface="+mj-lt"/>
                        <a:ea typeface="Calibri"/>
                        <a:cs typeface="Times New Roman"/>
                      </a:endParaRPr>
                    </a:p>
                  </a:txBody>
                  <a:tcPr marL="68580" marR="68580" marT="0" marB="0"/>
                </a:tc>
                <a:tc>
                  <a:txBody>
                    <a:bodyPr/>
                    <a:lstStyle/>
                    <a:p>
                      <a:pPr marL="0" marR="0">
                        <a:lnSpc>
                          <a:spcPct val="120000"/>
                        </a:lnSpc>
                        <a:spcBef>
                          <a:spcPts val="0"/>
                        </a:spcBef>
                        <a:spcAft>
                          <a:spcPts val="0"/>
                        </a:spcAft>
                      </a:pPr>
                      <a:r>
                        <a:rPr lang="en-GB" sz="1600" kern="1200" dirty="0">
                          <a:solidFill>
                            <a:srgbClr val="000000"/>
                          </a:solidFill>
                          <a:latin typeface="+mj-lt"/>
                          <a:ea typeface="Calibri"/>
                          <a:cs typeface="Times New Roman"/>
                        </a:rPr>
                        <a:t>1,390 SSP </a:t>
                      </a:r>
                      <a:endParaRPr lang="en-US" sz="1600" dirty="0">
                        <a:latin typeface="+mj-lt"/>
                        <a:ea typeface="Calibri"/>
                        <a:cs typeface="Times New Roman"/>
                      </a:endParaRPr>
                    </a:p>
                  </a:txBody>
                  <a:tcPr marL="68580" marR="68580" marT="0" marB="0"/>
                </a:tc>
                <a:tc>
                  <a:txBody>
                    <a:bodyPr/>
                    <a:lstStyle/>
                    <a:p>
                      <a:endParaRPr lang="en-US" sz="1600">
                        <a:latin typeface="+mj-lt"/>
                        <a:ea typeface="Calibri"/>
                        <a:cs typeface="Times New Roman"/>
                      </a:endParaRPr>
                    </a:p>
                  </a:txBody>
                  <a:tcPr marL="68580" marR="68580" marT="0" marB="0"/>
                </a:tc>
              </a:tr>
              <a:tr h="685800">
                <a:tc>
                  <a:txBody>
                    <a:bodyPr/>
                    <a:lstStyle/>
                    <a:p>
                      <a:pPr marL="0" marR="0">
                        <a:lnSpc>
                          <a:spcPct val="120000"/>
                        </a:lnSpc>
                        <a:spcBef>
                          <a:spcPts val="0"/>
                        </a:spcBef>
                        <a:spcAft>
                          <a:spcPts val="0"/>
                        </a:spcAft>
                      </a:pPr>
                      <a:r>
                        <a:rPr lang="en-GB" sz="1600">
                          <a:solidFill>
                            <a:srgbClr val="000000"/>
                          </a:solidFill>
                          <a:latin typeface="+mj-lt"/>
                          <a:ea typeface="Times New Roman"/>
                          <a:cs typeface="Times New Roman"/>
                        </a:rPr>
                        <a:t>Actual number of farmers who cultivated vegetables (January/February 2016)</a:t>
                      </a:r>
                      <a:endParaRPr lang="en-US" sz="16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600" kern="1200">
                          <a:solidFill>
                            <a:srgbClr val="000000"/>
                          </a:solidFill>
                          <a:latin typeface="+mj-lt"/>
                          <a:ea typeface="Calibri"/>
                          <a:cs typeface="Times New Roman"/>
                        </a:rPr>
                        <a:t>143 </a:t>
                      </a:r>
                      <a:endParaRPr lang="en-US" sz="1600">
                        <a:latin typeface="+mj-lt"/>
                        <a:ea typeface="Calibri"/>
                        <a:cs typeface="Times New Roman"/>
                      </a:endParaRPr>
                    </a:p>
                  </a:txBody>
                  <a:tcPr marL="68580" marR="68580" marT="0" marB="0"/>
                </a:tc>
                <a:tc>
                  <a:txBody>
                    <a:bodyPr/>
                    <a:lstStyle/>
                    <a:p>
                      <a:pPr marL="0" marR="0">
                        <a:lnSpc>
                          <a:spcPct val="120000"/>
                        </a:lnSpc>
                        <a:spcBef>
                          <a:spcPts val="0"/>
                        </a:spcBef>
                        <a:spcAft>
                          <a:spcPts val="0"/>
                        </a:spcAft>
                      </a:pPr>
                      <a:r>
                        <a:rPr lang="en-GB" sz="1600" kern="1200" dirty="0">
                          <a:solidFill>
                            <a:srgbClr val="000000"/>
                          </a:solidFill>
                          <a:latin typeface="+mj-lt"/>
                          <a:ea typeface="Calibri"/>
                          <a:cs typeface="Times New Roman"/>
                        </a:rPr>
                        <a:t>132 (M=60;F=72)</a:t>
                      </a:r>
                      <a:endParaRPr lang="en-US" sz="1600" dirty="0">
                        <a:latin typeface="+mj-lt"/>
                        <a:ea typeface="Calibri"/>
                        <a:cs typeface="Times New Roman"/>
                      </a:endParaRPr>
                    </a:p>
                  </a:txBody>
                  <a:tcPr marL="68580" marR="68580" marT="0" marB="0"/>
                </a:tc>
                <a:tc>
                  <a:txBody>
                    <a:bodyPr/>
                    <a:lstStyle/>
                    <a:p>
                      <a:endParaRPr lang="en-US" sz="1600" dirty="0">
                        <a:latin typeface="+mj-lt"/>
                        <a:ea typeface="Calibri"/>
                        <a:cs typeface="Times New Roman"/>
                      </a:endParaRPr>
                    </a:p>
                  </a:txBody>
                  <a:tcPr marL="68580" marR="68580" marT="0" marB="0"/>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609600" y="5105400"/>
            <a:ext cx="8153400" cy="1371600"/>
          </a:xfrm>
          <a:prstGeom prst="rect">
            <a:avLst/>
          </a:prstGeom>
        </p:spPr>
        <p:txBody>
          <a:bodyPr vert="horz" lIns="91440" tIns="45720" rIns="91440" bIns="45720" rtlCol="0">
            <a:normAutofit/>
          </a:bodyPr>
          <a:lstStyle/>
          <a:p>
            <a:r>
              <a:rPr lang="en-GB" sz="2000" dirty="0" smtClean="0"/>
              <a:t>132 farmers (M=60; F=72) earned an average of 1,390 SSP since the beginning of cultivation season in December 2016. Vegetable production is still on-going till the onset of rains in late April and it is expected that the incomes earned by farmers will be higher. </a:t>
            </a:r>
            <a:r>
              <a:rPr lang="en-GB" sz="2400" dirty="0" smtClean="0">
                <a:solidFill>
                  <a:srgbClr val="FF0000"/>
                </a:solidFill>
              </a:rPr>
              <a:t> </a:t>
            </a:r>
            <a:endParaRPr lang="en-US" sz="2400"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2200" dirty="0" smtClean="0"/>
              <a:t/>
            </a:r>
            <a:br>
              <a:rPr lang="en-GB" sz="2200" dirty="0" smtClean="0"/>
            </a:br>
            <a:r>
              <a:rPr lang="en-GB" sz="2400" dirty="0" smtClean="0"/>
              <a:t> </a:t>
            </a:r>
            <a:r>
              <a:rPr lang="en-GB" sz="2700" b="1" dirty="0" smtClean="0"/>
              <a:t>R4 - </a:t>
            </a:r>
            <a:r>
              <a:rPr lang="en-GB" sz="2400" b="1" dirty="0" smtClean="0"/>
              <a:t>Improved post harvest handling and management &amp; increased adoption of post harvest storage facilities and marketing of surplus farm produce</a:t>
            </a:r>
            <a:endParaRPr lang="en-US" sz="2700" b="1" dirty="0"/>
          </a:p>
        </p:txBody>
      </p:sp>
      <p:sp>
        <p:nvSpPr>
          <p:cNvPr id="4" name="Content Placeholder 3"/>
          <p:cNvSpPr>
            <a:spLocks noGrp="1"/>
          </p:cNvSpPr>
          <p:nvPr>
            <p:ph sz="half" idx="2"/>
          </p:nvPr>
        </p:nvSpPr>
        <p:spPr>
          <a:xfrm>
            <a:off x="381000" y="1524000"/>
            <a:ext cx="7924800" cy="838200"/>
          </a:xfrm>
        </p:spPr>
        <p:txBody>
          <a:bodyPr>
            <a:normAutofit/>
          </a:bodyPr>
          <a:lstStyle/>
          <a:p>
            <a:pPr>
              <a:buNone/>
            </a:pPr>
            <a:r>
              <a:rPr lang="en-GB" sz="2000" i="1" dirty="0" smtClean="0"/>
              <a:t>Indicator 4.1: Adoption of effective post harvest practices increased by 80% in at least 2,100 farmers by 2017.</a:t>
            </a:r>
            <a:endParaRPr lang="en-US" sz="2000" i="1"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685800" y="2362200"/>
          <a:ext cx="7772399" cy="2794716"/>
        </p:xfrm>
        <a:graphic>
          <a:graphicData uri="http://schemas.openxmlformats.org/drawingml/2006/table">
            <a:tbl>
              <a:tblPr firstRow="1" bandRow="1">
                <a:tableStyleId>{5940675A-B579-460E-94D1-54222C63F5DA}</a:tableStyleId>
              </a:tblPr>
              <a:tblGrid>
                <a:gridCol w="4114799"/>
                <a:gridCol w="1828800"/>
                <a:gridCol w="1828800"/>
              </a:tblGrid>
              <a:tr h="490428">
                <a:tc>
                  <a:txBody>
                    <a:bodyPr/>
                    <a:lstStyle/>
                    <a:p>
                      <a:pPr marL="0" marR="0">
                        <a:lnSpc>
                          <a:spcPct val="120000"/>
                        </a:lnSpc>
                        <a:spcBef>
                          <a:spcPts val="0"/>
                        </a:spcBef>
                        <a:spcAft>
                          <a:spcPts val="0"/>
                        </a:spcAft>
                      </a:pPr>
                      <a:r>
                        <a:rPr lang="en-US" sz="1800" dirty="0">
                          <a:latin typeface="+mj-lt"/>
                          <a:ea typeface="Times New Roman"/>
                          <a:cs typeface="Times New Roman"/>
                        </a:rPr>
                        <a:t> </a:t>
                      </a:r>
                    </a:p>
                  </a:txBody>
                  <a:tcPr marL="68580" marR="68580" marT="0" marB="0"/>
                </a:tc>
                <a:tc>
                  <a:txBody>
                    <a:bodyPr/>
                    <a:lstStyle/>
                    <a:p>
                      <a:pPr marL="0" marR="0">
                        <a:lnSpc>
                          <a:spcPct val="120000"/>
                        </a:lnSpc>
                        <a:spcBef>
                          <a:spcPts val="0"/>
                        </a:spcBef>
                        <a:spcAft>
                          <a:spcPts val="0"/>
                        </a:spcAft>
                      </a:pPr>
                      <a:r>
                        <a:rPr lang="en-GB" sz="1800" b="1">
                          <a:latin typeface="+mj-lt"/>
                          <a:ea typeface="Times New Roman"/>
                          <a:cs typeface="Times New Roman"/>
                        </a:rPr>
                        <a:t>Year 1 (2015/16)</a:t>
                      </a:r>
                      <a:r>
                        <a:rPr lang="en-GB" sz="1800">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latin typeface="+mj-lt"/>
                          <a:ea typeface="Times New Roman"/>
                          <a:cs typeface="Times New Roman"/>
                        </a:rPr>
                        <a:t>Year  2 (2016/17)</a:t>
                      </a:r>
                      <a:r>
                        <a:rPr lang="en-GB" sz="1800">
                          <a:latin typeface="+mj-lt"/>
                          <a:ea typeface="Times New Roman"/>
                          <a:cs typeface="Times New Roman"/>
                        </a:rPr>
                        <a:t> </a:t>
                      </a:r>
                      <a:endParaRPr lang="en-US" sz="1800">
                        <a:latin typeface="+mj-lt"/>
                        <a:ea typeface="Times New Roman"/>
                        <a:cs typeface="Times New Roman"/>
                      </a:endParaRPr>
                    </a:p>
                  </a:txBody>
                  <a:tcPr marL="68580" marR="68580" marT="0" marB="0"/>
                </a:tc>
              </a:tr>
              <a:tr h="490428">
                <a:tc>
                  <a:txBody>
                    <a:bodyPr/>
                    <a:lstStyle/>
                    <a:p>
                      <a:pPr marL="0" marR="0">
                        <a:lnSpc>
                          <a:spcPct val="120000"/>
                        </a:lnSpc>
                        <a:spcBef>
                          <a:spcPts val="0"/>
                        </a:spcBef>
                        <a:spcAft>
                          <a:spcPts val="0"/>
                        </a:spcAft>
                      </a:pPr>
                      <a:r>
                        <a:rPr lang="en-GB" sz="1800" dirty="0">
                          <a:latin typeface="+mj-lt"/>
                          <a:ea typeface="Times New Roman"/>
                          <a:cs typeface="Times New Roman"/>
                        </a:rPr>
                        <a:t>Target number of households adopting post harvest management practices.</a:t>
                      </a:r>
                      <a:endParaRPr lang="en-US" sz="1800" dirty="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kern="1200" dirty="0">
                          <a:latin typeface="+mj-lt"/>
                          <a:ea typeface="Calibri"/>
                          <a:cs typeface="Times New Roman"/>
                        </a:rPr>
                        <a:t>700</a:t>
                      </a:r>
                      <a:endParaRPr lang="en-US" sz="1800" dirty="0">
                        <a:latin typeface="+mj-lt"/>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kern="1200">
                          <a:latin typeface="+mj-lt"/>
                          <a:ea typeface="Calibri"/>
                          <a:cs typeface="Times New Roman"/>
                        </a:rPr>
                        <a:t>700</a:t>
                      </a:r>
                      <a:endParaRPr lang="en-US" sz="1800">
                        <a:latin typeface="+mj-lt"/>
                        <a:ea typeface="Calibri"/>
                        <a:cs typeface="Times New Roman"/>
                      </a:endParaRPr>
                    </a:p>
                  </a:txBody>
                  <a:tcPr marL="68580" marR="68580" marT="0" marB="0" anchor="ctr"/>
                </a:tc>
              </a:tr>
              <a:tr h="449559">
                <a:tc>
                  <a:txBody>
                    <a:bodyPr/>
                    <a:lstStyle/>
                    <a:p>
                      <a:pPr marL="0" marR="0">
                        <a:lnSpc>
                          <a:spcPct val="120000"/>
                        </a:lnSpc>
                        <a:spcBef>
                          <a:spcPts val="0"/>
                        </a:spcBef>
                        <a:spcAft>
                          <a:spcPts val="0"/>
                        </a:spcAft>
                      </a:pPr>
                      <a:r>
                        <a:rPr lang="en-GB" sz="1800">
                          <a:latin typeface="+mj-lt"/>
                          <a:ea typeface="Times New Roman"/>
                          <a:cs typeface="Times New Roman"/>
                        </a:rPr>
                        <a:t>Actual number of households.</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kern="1200" dirty="0">
                          <a:latin typeface="+mj-lt"/>
                          <a:ea typeface="Calibri"/>
                          <a:cs typeface="Times New Roman"/>
                        </a:rPr>
                        <a:t>522 (M=333; F189)</a:t>
                      </a:r>
                      <a:endParaRPr lang="en-US" sz="1800" dirty="0">
                        <a:latin typeface="+mj-lt"/>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dirty="0">
                          <a:solidFill>
                            <a:srgbClr val="000000"/>
                          </a:solidFill>
                          <a:latin typeface="+mj-lt"/>
                          <a:ea typeface="Times New Roman"/>
                          <a:cs typeface="Times New Roman"/>
                        </a:rPr>
                        <a:t>N/A</a:t>
                      </a:r>
                      <a:endParaRPr lang="en-US" sz="1800" dirty="0">
                        <a:latin typeface="+mj-lt"/>
                        <a:ea typeface="Times New Roman"/>
                        <a:cs typeface="Times New Roman"/>
                      </a:endParaRPr>
                    </a:p>
                  </a:txBody>
                  <a:tcPr marL="68580" marR="68580" marT="0" marB="0" anchor="ctr"/>
                </a:tc>
              </a:tr>
              <a:tr h="245214">
                <a:tc>
                  <a:txBody>
                    <a:bodyPr/>
                    <a:lstStyle/>
                    <a:p>
                      <a:pPr marL="0" marR="0">
                        <a:lnSpc>
                          <a:spcPct val="120000"/>
                        </a:lnSpc>
                        <a:spcBef>
                          <a:spcPts val="0"/>
                        </a:spcBef>
                        <a:spcAft>
                          <a:spcPts val="0"/>
                        </a:spcAft>
                      </a:pPr>
                      <a:r>
                        <a:rPr lang="en-GB" sz="1800">
                          <a:latin typeface="+mj-lt"/>
                          <a:ea typeface="Times New Roman"/>
                          <a:cs typeface="Times New Roman"/>
                        </a:rPr>
                        <a:t>Target number of granaries</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kern="1200" dirty="0">
                          <a:latin typeface="+mj-lt"/>
                          <a:ea typeface="Calibri"/>
                          <a:cs typeface="Times New Roman"/>
                        </a:rPr>
                        <a:t>100</a:t>
                      </a:r>
                      <a:endParaRPr lang="en-US" sz="1800" dirty="0">
                        <a:latin typeface="+mj-lt"/>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dirty="0">
                          <a:solidFill>
                            <a:srgbClr val="000000"/>
                          </a:solidFill>
                          <a:latin typeface="+mj-lt"/>
                          <a:ea typeface="Times New Roman"/>
                          <a:cs typeface="Times New Roman"/>
                        </a:rPr>
                        <a:t>N/A</a:t>
                      </a:r>
                      <a:endParaRPr lang="en-US" sz="1800" dirty="0">
                        <a:latin typeface="+mj-lt"/>
                        <a:ea typeface="Times New Roman"/>
                        <a:cs typeface="Times New Roman"/>
                      </a:endParaRPr>
                    </a:p>
                  </a:txBody>
                  <a:tcPr marL="68580" marR="68580" marT="0" marB="0" anchor="ctr"/>
                </a:tc>
              </a:tr>
              <a:tr h="245214">
                <a:tc>
                  <a:txBody>
                    <a:bodyPr/>
                    <a:lstStyle/>
                    <a:p>
                      <a:pPr marL="0" marR="0">
                        <a:lnSpc>
                          <a:spcPct val="120000"/>
                        </a:lnSpc>
                        <a:spcBef>
                          <a:spcPts val="0"/>
                        </a:spcBef>
                        <a:spcAft>
                          <a:spcPts val="0"/>
                        </a:spcAft>
                      </a:pPr>
                      <a:r>
                        <a:rPr lang="en-GB" sz="1800">
                          <a:latin typeface="+mj-lt"/>
                          <a:ea typeface="Times New Roman"/>
                          <a:cs typeface="Times New Roman"/>
                        </a:rPr>
                        <a:t>Actual number of improved granaries constructed.</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kern="1200" dirty="0">
                          <a:latin typeface="+mj-lt"/>
                          <a:ea typeface="Calibri"/>
                          <a:cs typeface="Times New Roman"/>
                        </a:rPr>
                        <a:t>202 </a:t>
                      </a:r>
                      <a:endParaRPr lang="en-US" sz="1800" dirty="0">
                        <a:latin typeface="+mj-lt"/>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dirty="0">
                          <a:solidFill>
                            <a:srgbClr val="000000"/>
                          </a:solidFill>
                          <a:latin typeface="+mj-lt"/>
                          <a:ea typeface="Times New Roman"/>
                          <a:cs typeface="Times New Roman"/>
                        </a:rPr>
                        <a:t>N/A</a:t>
                      </a:r>
                      <a:endParaRPr lang="en-US" sz="1800" dirty="0">
                        <a:latin typeface="+mj-lt"/>
                        <a:ea typeface="Times New Roman"/>
                        <a:cs typeface="Times New Roman"/>
                      </a:endParaRPr>
                    </a:p>
                  </a:txBody>
                  <a:tcPr marL="68580" marR="68580" marT="0" marB="0" anchor="ctr"/>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762000" y="5334000"/>
            <a:ext cx="7924800" cy="1066800"/>
          </a:xfrm>
          <a:prstGeom prst="rect">
            <a:avLst/>
          </a:prstGeom>
        </p:spPr>
        <p:txBody>
          <a:bodyPr vert="horz" lIns="91440" tIns="45720" rIns="91440" bIns="45720" rtlCol="0">
            <a:normAutofit/>
          </a:bodyPr>
          <a:lstStyle/>
          <a:p>
            <a:r>
              <a:rPr lang="en-GB" sz="2000" dirty="0" smtClean="0"/>
              <a:t>522 (M=333; F189) farmers were trained compared to the target of 700 households. 202 household level granaries have been contracted while the target was 100 granaries. </a:t>
            </a:r>
            <a:r>
              <a:rPr lang="en-GB" sz="2400" dirty="0" smtClean="0">
                <a:solidFill>
                  <a:srgbClr val="FF0000"/>
                </a:solidFill>
              </a:rPr>
              <a:t> </a:t>
            </a:r>
            <a:endParaRPr lang="en-US" sz="2400"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a:normAutofit fontScale="90000"/>
          </a:bodyPr>
          <a:lstStyle/>
          <a:p>
            <a:r>
              <a:rPr lang="en-GB" sz="2200" dirty="0" smtClean="0"/>
              <a:t/>
            </a:r>
            <a:br>
              <a:rPr lang="en-GB" sz="2200" dirty="0" smtClean="0"/>
            </a:br>
            <a:r>
              <a:rPr lang="en-GB" sz="2400" dirty="0" smtClean="0"/>
              <a:t> </a:t>
            </a:r>
            <a:r>
              <a:rPr lang="en-GB" sz="2700" b="1" dirty="0" smtClean="0"/>
              <a:t>R4 - </a:t>
            </a:r>
            <a:r>
              <a:rPr lang="en-GB" sz="2400" b="1" dirty="0" smtClean="0"/>
              <a:t>Improved post harvest handling and management &amp; increased adoption of post harvest storage facilities and marketing of surplus farm produce</a:t>
            </a:r>
            <a:endParaRPr lang="en-US" sz="2700" b="1" dirty="0"/>
          </a:p>
        </p:txBody>
      </p:sp>
      <p:sp>
        <p:nvSpPr>
          <p:cNvPr id="4" name="Content Placeholder 3"/>
          <p:cNvSpPr>
            <a:spLocks noGrp="1"/>
          </p:cNvSpPr>
          <p:nvPr>
            <p:ph sz="half" idx="2"/>
          </p:nvPr>
        </p:nvSpPr>
        <p:spPr>
          <a:xfrm>
            <a:off x="381000" y="1524000"/>
            <a:ext cx="7924800" cy="838200"/>
          </a:xfrm>
        </p:spPr>
        <p:txBody>
          <a:bodyPr>
            <a:normAutofit fontScale="92500" lnSpcReduction="20000"/>
          </a:bodyPr>
          <a:lstStyle/>
          <a:p>
            <a:pPr>
              <a:buNone/>
            </a:pPr>
            <a:r>
              <a:rPr lang="en-GB" sz="2000" i="1" dirty="0" smtClean="0"/>
              <a:t>Indicator 4.3: </a:t>
            </a:r>
            <a:r>
              <a:rPr lang="en-GB" sz="2000" dirty="0" smtClean="0"/>
              <a:t>Indicator 4.3: Incomes from sale of surplus farm produce increased by 50% (from 479 SSP to 718 SSP) in at least 2500 supported households by 2017.</a:t>
            </a:r>
            <a:endParaRPr lang="en-US" sz="2000" i="1"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graphicFrame>
        <p:nvGraphicFramePr>
          <p:cNvPr id="8" name="Content Placeholder 7"/>
          <p:cNvGraphicFramePr>
            <a:graphicFrameLocks noGrp="1"/>
          </p:cNvGraphicFramePr>
          <p:nvPr>
            <p:ph sz="quarter" idx="4"/>
          </p:nvPr>
        </p:nvGraphicFramePr>
        <p:xfrm>
          <a:off x="685800" y="2362200"/>
          <a:ext cx="7772399" cy="2484120"/>
        </p:xfrm>
        <a:graphic>
          <a:graphicData uri="http://schemas.openxmlformats.org/drawingml/2006/table">
            <a:tbl>
              <a:tblPr firstRow="1" bandRow="1">
                <a:tableStyleId>{5940675A-B579-460E-94D1-54222C63F5DA}</a:tableStyleId>
              </a:tblPr>
              <a:tblGrid>
                <a:gridCol w="3733800"/>
                <a:gridCol w="2209799"/>
                <a:gridCol w="1828800"/>
              </a:tblGrid>
              <a:tr h="490428">
                <a:tc>
                  <a:txBody>
                    <a:bodyPr/>
                    <a:lstStyle/>
                    <a:p>
                      <a:pPr marL="0" marR="0">
                        <a:lnSpc>
                          <a:spcPct val="120000"/>
                        </a:lnSpc>
                        <a:spcBef>
                          <a:spcPts val="0"/>
                        </a:spcBef>
                        <a:spcAft>
                          <a:spcPts val="0"/>
                        </a:spcAft>
                      </a:pPr>
                      <a:r>
                        <a:rPr lang="en-US"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Year 1 (2015/16)</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c>
                  <a:txBody>
                    <a:bodyPr/>
                    <a:lstStyle/>
                    <a:p>
                      <a:pPr marL="0" marR="0">
                        <a:lnSpc>
                          <a:spcPct val="120000"/>
                        </a:lnSpc>
                        <a:spcBef>
                          <a:spcPts val="0"/>
                        </a:spcBef>
                        <a:spcAft>
                          <a:spcPts val="0"/>
                        </a:spcAft>
                      </a:pPr>
                      <a:r>
                        <a:rPr lang="en-GB" sz="1800" b="1">
                          <a:solidFill>
                            <a:srgbClr val="000000"/>
                          </a:solidFill>
                          <a:latin typeface="+mj-lt"/>
                          <a:ea typeface="Times New Roman"/>
                          <a:cs typeface="Times New Roman"/>
                        </a:rPr>
                        <a:t>Year  2 (2016/17)</a:t>
                      </a:r>
                      <a:r>
                        <a:rPr lang="en-GB" sz="1800">
                          <a:solidFill>
                            <a:srgbClr val="000000"/>
                          </a:solidFill>
                          <a:latin typeface="+mj-lt"/>
                          <a:ea typeface="Times New Roman"/>
                          <a:cs typeface="Times New Roman"/>
                        </a:rPr>
                        <a:t> </a:t>
                      </a:r>
                      <a:endParaRPr lang="en-US" sz="1800">
                        <a:latin typeface="+mj-lt"/>
                        <a:ea typeface="Times New Roman"/>
                        <a:cs typeface="Times New Roman"/>
                      </a:endParaRPr>
                    </a:p>
                  </a:txBody>
                  <a:tcPr marL="68580" marR="68580" marT="0" marB="0"/>
                </a:tc>
              </a:tr>
              <a:tr h="347772">
                <a:tc>
                  <a:txBody>
                    <a:bodyPr/>
                    <a:lstStyle/>
                    <a:p>
                      <a:pPr marL="0" marR="0">
                        <a:lnSpc>
                          <a:spcPct val="120000"/>
                        </a:lnSpc>
                        <a:spcBef>
                          <a:spcPts val="0"/>
                        </a:spcBef>
                        <a:spcAft>
                          <a:spcPts val="0"/>
                        </a:spcAft>
                      </a:pPr>
                      <a:r>
                        <a:rPr lang="en-US" sz="1800">
                          <a:solidFill>
                            <a:srgbClr val="000000"/>
                          </a:solidFill>
                          <a:latin typeface="+mj-lt"/>
                          <a:ea typeface="Times New Roman"/>
                          <a:cs typeface="Times New Roman"/>
                        </a:rPr>
                        <a:t>Baseline income levels</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a:solidFill>
                            <a:srgbClr val="000000"/>
                          </a:solidFill>
                          <a:latin typeface="+mj-lt"/>
                          <a:ea typeface="Times New Roman"/>
                          <a:cs typeface="Times New Roman"/>
                        </a:rPr>
                        <a:t>479 SSP</a:t>
                      </a:r>
                      <a:endParaRPr lang="en-US" sz="1800">
                        <a:latin typeface="+mj-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a:solidFill>
                            <a:srgbClr val="000000"/>
                          </a:solidFill>
                          <a:latin typeface="+mj-lt"/>
                          <a:ea typeface="Times New Roman"/>
                          <a:cs typeface="Times New Roman"/>
                        </a:rPr>
                        <a:t>N/A</a:t>
                      </a:r>
                      <a:endParaRPr lang="en-US" sz="1800">
                        <a:latin typeface="+mj-lt"/>
                        <a:ea typeface="Times New Roman"/>
                        <a:cs typeface="Times New Roman"/>
                      </a:endParaRPr>
                    </a:p>
                  </a:txBody>
                  <a:tcPr marL="68580" marR="68580" marT="0" marB="0" anchor="ctr"/>
                </a:tc>
              </a:tr>
              <a:tr h="449559">
                <a:tc>
                  <a:txBody>
                    <a:bodyPr/>
                    <a:lstStyle/>
                    <a:p>
                      <a:pPr marL="0" marR="0">
                        <a:lnSpc>
                          <a:spcPct val="120000"/>
                        </a:lnSpc>
                        <a:spcBef>
                          <a:spcPts val="0"/>
                        </a:spcBef>
                        <a:spcAft>
                          <a:spcPts val="0"/>
                        </a:spcAft>
                      </a:pPr>
                      <a:r>
                        <a:rPr lang="en-US" sz="1800">
                          <a:solidFill>
                            <a:srgbClr val="000000"/>
                          </a:solidFill>
                          <a:latin typeface="+mj-lt"/>
                          <a:ea typeface="Times New Roman"/>
                          <a:cs typeface="Times New Roman"/>
                        </a:rPr>
                        <a:t>Average actual income earned per household. </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dirty="0">
                          <a:solidFill>
                            <a:srgbClr val="000000"/>
                          </a:solidFill>
                          <a:latin typeface="+mj-lt"/>
                          <a:ea typeface="Times New Roman"/>
                          <a:cs typeface="Times New Roman"/>
                        </a:rPr>
                        <a:t>1825 SSP</a:t>
                      </a:r>
                      <a:endParaRPr lang="en-US" sz="1800" dirty="0">
                        <a:latin typeface="+mj-lt"/>
                        <a:ea typeface="Times New Roman"/>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a:solidFill>
                            <a:srgbClr val="000000"/>
                          </a:solidFill>
                          <a:latin typeface="+mj-lt"/>
                          <a:ea typeface="Times New Roman"/>
                          <a:cs typeface="Times New Roman"/>
                        </a:rPr>
                        <a:t>N/A</a:t>
                      </a:r>
                      <a:endParaRPr lang="en-US" sz="1800">
                        <a:latin typeface="+mj-lt"/>
                        <a:ea typeface="Times New Roman"/>
                        <a:cs typeface="Times New Roman"/>
                      </a:endParaRPr>
                    </a:p>
                  </a:txBody>
                  <a:tcPr marL="68580" marR="68580" marT="0" marB="0" anchor="ctr"/>
                </a:tc>
              </a:tr>
              <a:tr h="245214">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Target number of households selling surplus produce.  </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kern="1200">
                          <a:solidFill>
                            <a:srgbClr val="000000"/>
                          </a:solidFill>
                          <a:latin typeface="+mj-lt"/>
                          <a:ea typeface="Calibri"/>
                          <a:cs typeface="Times New Roman"/>
                        </a:rPr>
                        <a:t>800</a:t>
                      </a:r>
                      <a:endParaRPr lang="en-US" sz="1800">
                        <a:latin typeface="+mj-lt"/>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kern="1200">
                          <a:solidFill>
                            <a:srgbClr val="000000"/>
                          </a:solidFill>
                          <a:latin typeface="+mj-lt"/>
                          <a:ea typeface="Calibri"/>
                          <a:cs typeface="Times New Roman"/>
                        </a:rPr>
                        <a:t>1,000</a:t>
                      </a:r>
                      <a:endParaRPr lang="en-US" sz="1800">
                        <a:latin typeface="+mj-lt"/>
                        <a:ea typeface="Calibri"/>
                        <a:cs typeface="Times New Roman"/>
                      </a:endParaRPr>
                    </a:p>
                  </a:txBody>
                  <a:tcPr marL="68580" marR="68580" marT="0" marB="0" anchor="ctr"/>
                </a:tc>
              </a:tr>
              <a:tr h="245214">
                <a:tc>
                  <a:txBody>
                    <a:bodyPr/>
                    <a:lstStyle/>
                    <a:p>
                      <a:pPr marL="0" marR="0">
                        <a:lnSpc>
                          <a:spcPct val="120000"/>
                        </a:lnSpc>
                        <a:spcBef>
                          <a:spcPts val="0"/>
                        </a:spcBef>
                        <a:spcAft>
                          <a:spcPts val="0"/>
                        </a:spcAft>
                      </a:pPr>
                      <a:r>
                        <a:rPr lang="en-GB" sz="1800">
                          <a:solidFill>
                            <a:srgbClr val="000000"/>
                          </a:solidFill>
                          <a:latin typeface="+mj-lt"/>
                          <a:ea typeface="Times New Roman"/>
                          <a:cs typeface="Times New Roman"/>
                        </a:rPr>
                        <a:t>Actual number of households.</a:t>
                      </a:r>
                      <a:endParaRPr lang="en-US" sz="1800">
                        <a:latin typeface="+mj-lt"/>
                        <a:ea typeface="Times New Roman"/>
                        <a:cs typeface="Times New Roman"/>
                      </a:endParaRPr>
                    </a:p>
                  </a:txBody>
                  <a:tcPr marL="68580" marR="68580" marT="0" marB="0"/>
                </a:tc>
                <a:tc>
                  <a:txBody>
                    <a:bodyPr/>
                    <a:lstStyle/>
                    <a:p>
                      <a:pPr marL="0" marR="0" algn="ctr">
                        <a:lnSpc>
                          <a:spcPct val="120000"/>
                        </a:lnSpc>
                        <a:spcBef>
                          <a:spcPts val="0"/>
                        </a:spcBef>
                        <a:spcAft>
                          <a:spcPts val="0"/>
                        </a:spcAft>
                      </a:pPr>
                      <a:r>
                        <a:rPr lang="en-GB" sz="1800" kern="1200">
                          <a:solidFill>
                            <a:srgbClr val="000000"/>
                          </a:solidFill>
                          <a:latin typeface="+mj-lt"/>
                          <a:ea typeface="Calibri"/>
                          <a:cs typeface="Times New Roman"/>
                        </a:rPr>
                        <a:t>125 (M= 87; F=38)</a:t>
                      </a:r>
                      <a:endParaRPr lang="en-US" sz="1800">
                        <a:latin typeface="+mj-lt"/>
                        <a:ea typeface="Calibri"/>
                        <a:cs typeface="Times New Roman"/>
                      </a:endParaRPr>
                    </a:p>
                  </a:txBody>
                  <a:tcPr marL="68580" marR="68580" marT="0" marB="0" anchor="ctr"/>
                </a:tc>
                <a:tc>
                  <a:txBody>
                    <a:bodyPr/>
                    <a:lstStyle/>
                    <a:p>
                      <a:pPr marL="0" marR="0" algn="ctr">
                        <a:lnSpc>
                          <a:spcPct val="120000"/>
                        </a:lnSpc>
                        <a:spcBef>
                          <a:spcPts val="0"/>
                        </a:spcBef>
                        <a:spcAft>
                          <a:spcPts val="0"/>
                        </a:spcAft>
                      </a:pPr>
                      <a:r>
                        <a:rPr lang="en-GB" sz="1800" dirty="0">
                          <a:solidFill>
                            <a:srgbClr val="000000"/>
                          </a:solidFill>
                          <a:latin typeface="+mj-lt"/>
                          <a:ea typeface="Times New Roman"/>
                          <a:cs typeface="Times New Roman"/>
                        </a:rPr>
                        <a:t>N/A</a:t>
                      </a:r>
                      <a:endParaRPr lang="en-US" sz="1800" dirty="0">
                        <a:latin typeface="+mj-lt"/>
                        <a:ea typeface="Times New Roman"/>
                        <a:cs typeface="Times New Roman"/>
                      </a:endParaRPr>
                    </a:p>
                  </a:txBody>
                  <a:tcPr marL="68580" marR="68580" marT="0" marB="0" anchor="ctr"/>
                </a:tc>
              </a:tr>
            </a:tbl>
          </a:graphicData>
        </a:graphic>
      </p:graphicFrame>
      <p:sp>
        <p:nvSpPr>
          <p:cNvPr id="9" name="Content Placeholder 3"/>
          <p:cNvSpPr txBox="1">
            <a:spLocks/>
          </p:cNvSpPr>
          <p:nvPr/>
        </p:nvSpPr>
        <p:spPr>
          <a:xfrm>
            <a:off x="533400" y="5486400"/>
            <a:ext cx="79248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3"/>
          <p:cNvSpPr txBox="1">
            <a:spLocks/>
          </p:cNvSpPr>
          <p:nvPr/>
        </p:nvSpPr>
        <p:spPr>
          <a:xfrm>
            <a:off x="762000" y="5105400"/>
            <a:ext cx="7924800" cy="1295400"/>
          </a:xfrm>
          <a:prstGeom prst="rect">
            <a:avLst/>
          </a:prstGeom>
        </p:spPr>
        <p:txBody>
          <a:bodyPr vert="horz" lIns="91440" tIns="45720" rIns="91440" bIns="45720" rtlCol="0">
            <a:normAutofit lnSpcReduction="10000"/>
          </a:bodyPr>
          <a:lstStyle/>
          <a:p>
            <a:r>
              <a:rPr lang="en-GB" sz="2000" dirty="0" smtClean="0"/>
              <a:t>Only 125 (M= 87; F=38) out of the targeted 800 farmers reported to have sold surplus produce in the interim period. The produce which was most sold was groundnuts. The low number of farmers selling the produce is attributed to low yields of crops in 2015 agricultural season. </a:t>
            </a:r>
            <a:r>
              <a:rPr lang="en-GB" sz="2400" dirty="0" smtClean="0">
                <a:solidFill>
                  <a:srgbClr val="FF0000"/>
                </a:solidFill>
              </a:rPr>
              <a:t> </a:t>
            </a:r>
            <a:endParaRPr lang="en-US" sz="2400" dirty="0" smtClean="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2700" dirty="0" smtClean="0"/>
              <a:t/>
            </a:r>
            <a:br>
              <a:rPr lang="en-GB" sz="2700" dirty="0" smtClean="0"/>
            </a:br>
            <a:r>
              <a:rPr lang="en-GB" sz="2700" b="1" dirty="0" smtClean="0"/>
              <a:t>D. State Government nominated focal points and call tree to all administrative levels.</a:t>
            </a:r>
            <a:r>
              <a:rPr lang="en-US" b="1" dirty="0" smtClean="0"/>
              <a:t/>
            </a:r>
            <a:br>
              <a:rPr lang="en-US" b="1" dirty="0" smtClean="0"/>
            </a:br>
            <a:endParaRPr lang="en-US" b="1" dirty="0"/>
          </a:p>
        </p:txBody>
      </p:sp>
      <p:sp>
        <p:nvSpPr>
          <p:cNvPr id="3" name="Content Placeholder 2"/>
          <p:cNvSpPr>
            <a:spLocks noGrp="1"/>
          </p:cNvSpPr>
          <p:nvPr>
            <p:ph idx="1"/>
          </p:nvPr>
        </p:nvSpPr>
        <p:spPr>
          <a:xfrm>
            <a:off x="457200" y="1066800"/>
            <a:ext cx="8229600" cy="5410200"/>
          </a:xfrm>
        </p:spPr>
        <p:txBody>
          <a:bodyPr>
            <a:normAutofit fontScale="92500" lnSpcReduction="20000"/>
          </a:bodyPr>
          <a:lstStyle/>
          <a:p>
            <a:r>
              <a:rPr lang="en-US" sz="2400" dirty="0" smtClean="0"/>
              <a:t>Mr. Martin </a:t>
            </a:r>
            <a:r>
              <a:rPr lang="en-US" sz="2400" dirty="0" err="1" smtClean="0"/>
              <a:t>Damazo</a:t>
            </a:r>
            <a:r>
              <a:rPr lang="en-US" sz="2400" dirty="0" smtClean="0"/>
              <a:t> has been nominated for SORUDEV project at </a:t>
            </a:r>
            <a:r>
              <a:rPr lang="en-US" sz="2400" dirty="0" err="1" smtClean="0"/>
              <a:t>SMoAAR</a:t>
            </a:r>
            <a:r>
              <a:rPr lang="en-US" sz="2400" dirty="0" smtClean="0"/>
              <a:t>.</a:t>
            </a:r>
          </a:p>
          <a:p>
            <a:r>
              <a:rPr lang="en-US" sz="2400" dirty="0" smtClean="0"/>
              <a:t>The focal person at the County levels are CAD. Payam offices are not operational.</a:t>
            </a:r>
          </a:p>
          <a:p>
            <a:r>
              <a:rPr lang="en-US" sz="2400" dirty="0" smtClean="0">
                <a:cs typeface="Arial" pitchFamily="34" charset="0"/>
              </a:rPr>
              <a:t>Partnership with UNOPS on community mobilisation and sensitisation along the proposed feeder road- baseline survey done, community sensitisation done and building community structures is taking place.</a:t>
            </a:r>
          </a:p>
          <a:p>
            <a:r>
              <a:rPr lang="en-US" sz="2400" dirty="0" smtClean="0"/>
              <a:t>There has been sharing of information with other ZEAT-BEAD partners. </a:t>
            </a:r>
          </a:p>
          <a:p>
            <a:r>
              <a:rPr lang="en-US" sz="2400" dirty="0" smtClean="0"/>
              <a:t>Two coordination meetings with ZEAT-BEAD partners held in October and November .</a:t>
            </a:r>
          </a:p>
          <a:p>
            <a:r>
              <a:rPr lang="en-US" sz="2400" dirty="0" smtClean="0"/>
              <a:t>There will be collaboration with UNIDO in training of store/granary technicians and GIZ on linking our farmers to the warehouse in </a:t>
            </a:r>
            <a:r>
              <a:rPr lang="en-US" sz="2400" dirty="0" err="1" smtClean="0"/>
              <a:t>Kangi</a:t>
            </a:r>
            <a:r>
              <a:rPr lang="en-US" sz="2400" dirty="0" smtClean="0"/>
              <a:t>.</a:t>
            </a:r>
          </a:p>
          <a:p>
            <a:r>
              <a:rPr lang="en-US" sz="2400" dirty="0" smtClean="0"/>
              <a:t>Discussions with CTC </a:t>
            </a:r>
            <a:r>
              <a:rPr lang="en-US" sz="2400" dirty="0" err="1" smtClean="0"/>
              <a:t>Yei</a:t>
            </a:r>
            <a:r>
              <a:rPr lang="en-US" sz="2400" dirty="0" smtClean="0"/>
              <a:t> on staff training to be held in Feb/March 2016.</a:t>
            </a:r>
            <a:endParaRPr lang="en-US" sz="2400" dirty="0"/>
          </a:p>
        </p:txBody>
      </p:sp>
    </p:spTree>
  </p:cSld>
  <p:clrMapOvr>
    <a:masterClrMapping/>
  </p:clrMapOvr>
  <p:transition spd="med">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 Procurement plan.</a:t>
            </a:r>
            <a:r>
              <a:rPr lang="en-US" dirty="0" smtClean="0"/>
              <a:t/>
            </a:r>
            <a:br>
              <a:rPr lang="en-US" dirty="0" smtClean="0"/>
            </a:br>
            <a:endParaRPr lang="en-US" dirty="0"/>
          </a:p>
        </p:txBody>
      </p:sp>
      <p:sp>
        <p:nvSpPr>
          <p:cNvPr id="3" name="Content Placeholder 2"/>
          <p:cNvSpPr>
            <a:spLocks noGrp="1"/>
          </p:cNvSpPr>
          <p:nvPr>
            <p:ph idx="1"/>
          </p:nvPr>
        </p:nvSpPr>
        <p:spPr>
          <a:xfrm>
            <a:off x="381000" y="914400"/>
            <a:ext cx="8153400" cy="5715000"/>
          </a:xfrm>
        </p:spPr>
        <p:txBody>
          <a:bodyPr>
            <a:normAutofit fontScale="62500" lnSpcReduction="20000"/>
          </a:bodyPr>
          <a:lstStyle/>
          <a:p>
            <a:pPr>
              <a:buNone/>
            </a:pPr>
            <a:r>
              <a:rPr lang="en-GB" dirty="0" smtClean="0"/>
              <a:t> </a:t>
            </a:r>
            <a:endParaRPr lang="en-US" dirty="0" smtClean="0"/>
          </a:p>
          <a:p>
            <a:pPr>
              <a:buNone/>
            </a:pPr>
            <a:r>
              <a:rPr lang="en-GB" sz="5100" dirty="0" smtClean="0"/>
              <a:t>Total grant budget:   	€2,222,222</a:t>
            </a:r>
            <a:endParaRPr lang="en-US" sz="5100" dirty="0" smtClean="0"/>
          </a:p>
          <a:p>
            <a:pPr>
              <a:buNone/>
            </a:pPr>
            <a:r>
              <a:rPr lang="en-GB" sz="5100" dirty="0" smtClean="0"/>
              <a:t> </a:t>
            </a:r>
            <a:endParaRPr lang="en-US" sz="5100" dirty="0" smtClean="0"/>
          </a:p>
          <a:p>
            <a:pPr>
              <a:buNone/>
            </a:pPr>
            <a:r>
              <a:rPr lang="en-GB" sz="5100" dirty="0" smtClean="0"/>
              <a:t>Total amount disbursed to date: €1,527,689</a:t>
            </a:r>
            <a:endParaRPr lang="en-US" sz="5100" dirty="0" smtClean="0"/>
          </a:p>
          <a:p>
            <a:pPr>
              <a:buNone/>
            </a:pPr>
            <a:r>
              <a:rPr lang="en-GB" sz="5100" dirty="0" smtClean="0"/>
              <a:t> </a:t>
            </a:r>
            <a:endParaRPr lang="en-US" sz="5100" dirty="0" smtClean="0"/>
          </a:p>
          <a:p>
            <a:pPr>
              <a:buNone/>
            </a:pPr>
            <a:r>
              <a:rPr lang="en-GB" sz="5100" dirty="0" smtClean="0"/>
              <a:t>Funds spent to date: 	€1,242,340</a:t>
            </a:r>
            <a:endParaRPr lang="en-US" sz="5100" dirty="0" smtClean="0"/>
          </a:p>
          <a:p>
            <a:pPr>
              <a:buNone/>
            </a:pPr>
            <a:r>
              <a:rPr lang="en-GB" sz="5100" dirty="0" smtClean="0"/>
              <a:t>  </a:t>
            </a:r>
            <a:r>
              <a:rPr lang="en-GB" sz="5100" b="1" dirty="0" smtClean="0"/>
              <a:t>Quarterly forecast:</a:t>
            </a:r>
            <a:endParaRPr lang="en-US" sz="5100" b="1" dirty="0" smtClean="0"/>
          </a:p>
          <a:p>
            <a:pPr>
              <a:buNone/>
            </a:pPr>
            <a:r>
              <a:rPr lang="en-GB" sz="5100" dirty="0" smtClean="0"/>
              <a:t>  April – June: 	€250,000</a:t>
            </a:r>
            <a:endParaRPr lang="en-US" sz="5100" dirty="0" smtClean="0"/>
          </a:p>
          <a:p>
            <a:pPr>
              <a:buNone/>
            </a:pPr>
            <a:r>
              <a:rPr lang="en-GB" sz="5100" dirty="0" smtClean="0"/>
              <a:t> July – Sept: 	€200,000</a:t>
            </a:r>
            <a:endParaRPr lang="en-US" sz="5100" dirty="0" smtClean="0"/>
          </a:p>
          <a:p>
            <a:pPr>
              <a:buNone/>
            </a:pPr>
            <a:r>
              <a:rPr lang="en-GB" sz="5100" dirty="0" smtClean="0"/>
              <a:t> Oct – Dec: 	€150,000</a:t>
            </a:r>
            <a:endParaRPr lang="en-US" sz="5100" dirty="0" smtClean="0"/>
          </a:p>
          <a:p>
            <a:endParaRPr lang="en-US" dirty="0"/>
          </a:p>
        </p:txBody>
      </p:sp>
    </p:spTree>
  </p:cSld>
  <p:clrMapOvr>
    <a:masterClrMapping/>
  </p:clrMapOvr>
  <p:transition spd="med">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Work plan Jan– March2015</a:t>
            </a:r>
            <a:endParaRPr lang="en-US" dirty="0"/>
          </a:p>
        </p:txBody>
      </p:sp>
      <p:sp>
        <p:nvSpPr>
          <p:cNvPr id="3" name="Content Placeholder 2"/>
          <p:cNvSpPr>
            <a:spLocks noGrp="1"/>
          </p:cNvSpPr>
          <p:nvPr>
            <p:ph idx="1"/>
          </p:nvPr>
        </p:nvSpPr>
        <p:spPr>
          <a:xfrm>
            <a:off x="304800" y="914400"/>
            <a:ext cx="8610600" cy="5943600"/>
          </a:xfrm>
        </p:spPr>
        <p:txBody>
          <a:bodyPr>
            <a:noAutofit/>
          </a:bodyPr>
          <a:lstStyle/>
          <a:p>
            <a:pPr marL="514350" lvl="0" indent="-514350">
              <a:buFont typeface="+mj-lt"/>
              <a:buAutoNum type="arabicPeriod"/>
            </a:pPr>
            <a:r>
              <a:rPr lang="en-GB" sz="2300" dirty="0" smtClean="0"/>
              <a:t>Midterm evaluation of the project.</a:t>
            </a:r>
            <a:endParaRPr lang="en-US" sz="2300" dirty="0" smtClean="0"/>
          </a:p>
          <a:p>
            <a:pPr marL="514350" lvl="0" indent="-514350">
              <a:buFont typeface="+mj-lt"/>
              <a:buAutoNum type="arabicPeriod"/>
            </a:pPr>
            <a:r>
              <a:rPr lang="en-GB" sz="2300" dirty="0" smtClean="0"/>
              <a:t>Complete yield data collection, analysis and disseminate results.</a:t>
            </a:r>
            <a:endParaRPr lang="en-US" sz="2300" dirty="0" smtClean="0"/>
          </a:p>
          <a:p>
            <a:pPr marL="514350" lvl="0" indent="-514350">
              <a:buFont typeface="+mj-lt"/>
              <a:buAutoNum type="arabicPeriod"/>
            </a:pPr>
            <a:r>
              <a:rPr lang="en-GB" sz="2300" dirty="0" smtClean="0"/>
              <a:t>Training </a:t>
            </a:r>
            <a:r>
              <a:rPr lang="en-GB" sz="2300" b="1" dirty="0" smtClean="0"/>
              <a:t>360 farmers </a:t>
            </a:r>
            <a:r>
              <a:rPr lang="en-GB" sz="2300" dirty="0" smtClean="0"/>
              <a:t>in post-harvest management and handling.</a:t>
            </a:r>
            <a:endParaRPr lang="en-US" sz="2300" dirty="0" smtClean="0"/>
          </a:p>
          <a:p>
            <a:pPr marL="514350" lvl="0" indent="-514350">
              <a:buFont typeface="+mj-lt"/>
              <a:buAutoNum type="arabicPeriod"/>
            </a:pPr>
            <a:r>
              <a:rPr lang="en-GB" sz="2300" dirty="0" smtClean="0"/>
              <a:t>Training of </a:t>
            </a:r>
            <a:r>
              <a:rPr lang="en-GB" sz="2300" b="1" dirty="0" smtClean="0"/>
              <a:t>5 marketing groups</a:t>
            </a:r>
            <a:r>
              <a:rPr lang="en-GB" sz="2300" dirty="0" smtClean="0"/>
              <a:t>.</a:t>
            </a:r>
            <a:endParaRPr lang="en-US" sz="2300" dirty="0" smtClean="0"/>
          </a:p>
          <a:p>
            <a:pPr marL="514350" lvl="0" indent="-514350">
              <a:buFont typeface="+mj-lt"/>
              <a:buAutoNum type="arabicPeriod"/>
            </a:pPr>
            <a:r>
              <a:rPr lang="en-GB" sz="2300" dirty="0" smtClean="0"/>
              <a:t>Training of farmers in </a:t>
            </a:r>
            <a:r>
              <a:rPr lang="en-GB" sz="2300" b="1" dirty="0" smtClean="0"/>
              <a:t>5 vegetable growing groups</a:t>
            </a:r>
            <a:r>
              <a:rPr lang="en-GB" sz="2300" dirty="0" smtClean="0"/>
              <a:t>.</a:t>
            </a:r>
            <a:endParaRPr lang="en-US" sz="2300" dirty="0" smtClean="0"/>
          </a:p>
          <a:p>
            <a:pPr marL="514350" lvl="0" indent="-514350">
              <a:buFont typeface="+mj-lt"/>
              <a:buAutoNum type="arabicPeriod"/>
            </a:pPr>
            <a:r>
              <a:rPr lang="en-GB" sz="2300" dirty="0" smtClean="0"/>
              <a:t>Training </a:t>
            </a:r>
            <a:r>
              <a:rPr lang="en-GB" sz="2300" b="1" dirty="0" smtClean="0"/>
              <a:t>5 project staff </a:t>
            </a:r>
            <a:r>
              <a:rPr lang="en-GB" sz="2300" dirty="0" smtClean="0"/>
              <a:t>and </a:t>
            </a:r>
            <a:r>
              <a:rPr lang="en-GB" sz="2300" b="1" dirty="0" smtClean="0"/>
              <a:t>6 CAD officials </a:t>
            </a:r>
            <a:r>
              <a:rPr lang="en-GB" sz="2300" dirty="0" smtClean="0"/>
              <a:t>for 1 month at CTC </a:t>
            </a:r>
            <a:r>
              <a:rPr lang="en-GB" sz="2300" dirty="0" err="1" smtClean="0"/>
              <a:t>Yei</a:t>
            </a:r>
            <a:r>
              <a:rPr lang="en-GB" sz="2300" dirty="0" smtClean="0"/>
              <a:t>.</a:t>
            </a:r>
            <a:endParaRPr lang="en-US" sz="2300" dirty="0" smtClean="0"/>
          </a:p>
          <a:p>
            <a:pPr marL="514350" lvl="0" indent="-514350">
              <a:buFont typeface="+mj-lt"/>
              <a:buAutoNum type="arabicPeriod"/>
            </a:pPr>
            <a:r>
              <a:rPr lang="en-GB" sz="2300" dirty="0" smtClean="0"/>
              <a:t>Support </a:t>
            </a:r>
            <a:r>
              <a:rPr lang="en-GB" sz="2300" b="1" dirty="0" smtClean="0"/>
              <a:t>60 </a:t>
            </a:r>
            <a:r>
              <a:rPr lang="en-GB" sz="2300" dirty="0" smtClean="0"/>
              <a:t>farmers</a:t>
            </a:r>
            <a:r>
              <a:rPr lang="en-GB" sz="2300" b="1" dirty="0" smtClean="0"/>
              <a:t> to construct improved granaries</a:t>
            </a:r>
            <a:r>
              <a:rPr lang="en-GB" sz="2300" dirty="0" smtClean="0"/>
              <a:t>.</a:t>
            </a:r>
            <a:endParaRPr lang="en-US" sz="2300" dirty="0" smtClean="0"/>
          </a:p>
          <a:p>
            <a:pPr marL="514350" lvl="0" indent="-514350">
              <a:buFont typeface="+mj-lt"/>
              <a:buAutoNum type="arabicPeriod"/>
            </a:pPr>
            <a:r>
              <a:rPr lang="en-GB" sz="2300" dirty="0" smtClean="0"/>
              <a:t>Carry out publicity activities on availability animal traction equipment.</a:t>
            </a:r>
            <a:endParaRPr lang="en-US" sz="2300" dirty="0" smtClean="0"/>
          </a:p>
          <a:p>
            <a:pPr marL="514350" lvl="0" indent="-514350">
              <a:buFont typeface="+mj-lt"/>
              <a:buAutoNum type="arabicPeriod"/>
            </a:pPr>
            <a:r>
              <a:rPr lang="en-GB" sz="2300" dirty="0" smtClean="0"/>
              <a:t>Training of VSLAs – new groups in VSLA process and old groups on income diversification.</a:t>
            </a:r>
            <a:endParaRPr lang="en-US" sz="2300" dirty="0" smtClean="0"/>
          </a:p>
          <a:p>
            <a:pPr marL="514350" lvl="0" indent="-514350">
              <a:buFont typeface="+mj-lt"/>
              <a:buAutoNum type="arabicPeriod"/>
            </a:pPr>
            <a:r>
              <a:rPr lang="en-GB" sz="2300" dirty="0" smtClean="0"/>
              <a:t>Refresher training of </a:t>
            </a:r>
            <a:r>
              <a:rPr lang="en-GB" sz="2300" b="1" dirty="0" smtClean="0"/>
              <a:t>26 CORPs</a:t>
            </a:r>
            <a:r>
              <a:rPr lang="en-GB" sz="2300" dirty="0" smtClean="0"/>
              <a:t>.</a:t>
            </a:r>
            <a:endParaRPr lang="en-US" sz="2300" dirty="0" smtClean="0"/>
          </a:p>
          <a:p>
            <a:pPr marL="514350" lvl="0" indent="-514350">
              <a:buFont typeface="+mj-lt"/>
              <a:buAutoNum type="arabicPeriod"/>
            </a:pPr>
            <a:r>
              <a:rPr lang="en-GB" sz="2300" dirty="0" smtClean="0"/>
              <a:t>Convene project steering committee meeting.</a:t>
            </a:r>
            <a:endParaRPr lang="en-US" sz="2300" dirty="0" smtClean="0"/>
          </a:p>
          <a:p>
            <a:pPr marL="514350" lvl="0" indent="-514350">
              <a:buFont typeface="+mj-lt"/>
              <a:buAutoNum type="arabicPeriod"/>
            </a:pPr>
            <a:r>
              <a:rPr lang="en-GB" sz="2300" dirty="0" smtClean="0"/>
              <a:t>Quarterly planning meeting</a:t>
            </a:r>
            <a:endParaRPr lang="en-US" sz="2300" dirty="0" smtClean="0"/>
          </a:p>
          <a:p>
            <a:endParaRPr lang="en-US" sz="2300" dirty="0"/>
          </a:p>
        </p:txBody>
      </p:sp>
    </p:spTree>
  </p:cSld>
  <p:clrMapOvr>
    <a:masterClrMapping/>
  </p:clrMapOvr>
  <p:transition spd="med">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964"/>
            <a:ext cx="7620000" cy="6130636"/>
          </a:xfrm>
        </p:spPr>
        <p:txBody>
          <a:bodyPr>
            <a:normAutofit/>
          </a:bodyPr>
          <a:lstStyle/>
          <a:p>
            <a:pPr algn="ctr">
              <a:buNone/>
            </a:pPr>
            <a:endParaRPr lang="en-US" sz="4800" u="sng" dirty="0" smtClean="0">
              <a:latin typeface="Arial" pitchFamily="34" charset="0"/>
              <a:cs typeface="Arial" pitchFamily="34" charset="0"/>
            </a:endParaRPr>
          </a:p>
          <a:p>
            <a:pPr algn="ctr">
              <a:buNone/>
            </a:pPr>
            <a:r>
              <a:rPr lang="en-US" sz="4800" u="sng" dirty="0" smtClean="0">
                <a:latin typeface="Arial" pitchFamily="34" charset="0"/>
                <a:cs typeface="Arial" pitchFamily="34" charset="0"/>
              </a:rPr>
              <a:t>The end.</a:t>
            </a:r>
          </a:p>
          <a:p>
            <a:pPr algn="ctr">
              <a:buNone/>
            </a:pPr>
            <a:endParaRPr lang="en-US" sz="2800" u="sng" dirty="0" smtClean="0">
              <a:latin typeface="Arial" pitchFamily="34" charset="0"/>
              <a:cs typeface="Arial" pitchFamily="34" charset="0"/>
            </a:endParaRPr>
          </a:p>
          <a:p>
            <a:pPr algn="ctr">
              <a:buNone/>
            </a:pPr>
            <a:r>
              <a:rPr lang="en-US" sz="4800" dirty="0" smtClean="0">
                <a:latin typeface="Arial" pitchFamily="34" charset="0"/>
                <a:cs typeface="Arial" pitchFamily="34" charset="0"/>
              </a:rPr>
              <a:t>     Thank all you for your attention.</a:t>
            </a:r>
          </a:p>
          <a:p>
            <a:endParaRPr lang="en-US" sz="5400" dirty="0">
              <a:latin typeface="Arial" pitchFamily="34" charset="0"/>
              <a:cs typeface="Arial" pitchFamily="34" charset="0"/>
            </a:endParaRPr>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4572000"/>
            <a:ext cx="5274310" cy="1464387"/>
          </a:xfrm>
          <a:prstGeom prst="rect">
            <a:avLst/>
          </a:prstGeom>
          <a:noFill/>
          <a:ln>
            <a:noFill/>
          </a:ln>
        </p:spPr>
      </p:pic>
    </p:spTree>
  </p:cSld>
  <p:clrMapOvr>
    <a:masterClrMapping/>
  </p:clrMapOvr>
  <p:transition spd="med">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pPr algn="l"/>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3100" b="1" dirty="0" smtClean="0"/>
              <a:t>1. Mid term evaluation (MTE).</a:t>
            </a:r>
            <a:r>
              <a:rPr lang="en-US" sz="2200" dirty="0" smtClean="0"/>
              <a:t/>
            </a:r>
            <a:br>
              <a:rPr lang="en-US" sz="2200" dirty="0" smtClean="0"/>
            </a:br>
            <a:r>
              <a:rPr lang="en-US" sz="2200" dirty="0" smtClean="0"/>
              <a:t>Midterm evaluation was conducted in February and March and the findings are summarised in the next two slides below:</a:t>
            </a:r>
            <a:br>
              <a:rPr lang="en-US" sz="2200" dirty="0" smtClean="0"/>
            </a:br>
            <a:r>
              <a:rPr lang="en-US" dirty="0" smtClean="0"/>
              <a:t/>
            </a:r>
            <a:br>
              <a:rPr lang="en-US" dirty="0" smtClean="0"/>
            </a:br>
            <a:endParaRPr lang="en-US" dirty="0"/>
          </a:p>
        </p:txBody>
      </p:sp>
      <p:sp>
        <p:nvSpPr>
          <p:cNvPr id="3" name="Text Placeholder 2"/>
          <p:cNvSpPr>
            <a:spLocks noGrp="1"/>
          </p:cNvSpPr>
          <p:nvPr>
            <p:ph type="body" idx="1"/>
          </p:nvPr>
        </p:nvSpPr>
        <p:spPr>
          <a:xfrm>
            <a:off x="4495800" y="1981200"/>
            <a:ext cx="4040188" cy="381000"/>
          </a:xfrm>
        </p:spPr>
        <p:txBody>
          <a:bodyPr>
            <a:normAutofit fontScale="92500" lnSpcReduction="20000"/>
          </a:bodyPr>
          <a:lstStyle/>
          <a:p>
            <a:r>
              <a:rPr lang="en-US" dirty="0" smtClean="0"/>
              <a:t>MTE FGD in </a:t>
            </a:r>
            <a:r>
              <a:rPr lang="en-US" dirty="0" err="1" smtClean="0"/>
              <a:t>Kayango</a:t>
            </a:r>
            <a:r>
              <a:rPr lang="en-US" dirty="0" smtClean="0"/>
              <a:t> boma</a:t>
            </a:r>
            <a:endParaRPr lang="en-US" dirty="0"/>
          </a:p>
        </p:txBody>
      </p:sp>
      <p:pic>
        <p:nvPicPr>
          <p:cNvPr id="8" name="Content Placeholder 7" descr="DSC00126.JPG"/>
          <p:cNvPicPr>
            <a:picLocks noGrp="1" noChangeAspect="1"/>
          </p:cNvPicPr>
          <p:nvPr>
            <p:ph sz="half" idx="2"/>
          </p:nvPr>
        </p:nvPicPr>
        <p:blipFill>
          <a:blip r:embed="rId2" cstate="print"/>
          <a:stretch>
            <a:fillRect/>
          </a:stretch>
        </p:blipFill>
        <p:spPr>
          <a:xfrm>
            <a:off x="392304" y="3200400"/>
            <a:ext cx="3767199" cy="2819400"/>
          </a:xfrm>
        </p:spPr>
      </p:pic>
      <p:sp>
        <p:nvSpPr>
          <p:cNvPr id="5" name="Text Placeholder 4"/>
          <p:cNvSpPr>
            <a:spLocks noGrp="1"/>
          </p:cNvSpPr>
          <p:nvPr>
            <p:ph type="body" sz="quarter" idx="3"/>
          </p:nvPr>
        </p:nvSpPr>
        <p:spPr>
          <a:xfrm>
            <a:off x="304800" y="1981200"/>
            <a:ext cx="4041775" cy="639762"/>
          </a:xfrm>
        </p:spPr>
        <p:txBody>
          <a:bodyPr>
            <a:normAutofit fontScale="92500" lnSpcReduction="20000"/>
          </a:bodyPr>
          <a:lstStyle/>
          <a:p>
            <a:r>
              <a:rPr lang="en-US" dirty="0" smtClean="0"/>
              <a:t>Community meeting during MTE in Marial </a:t>
            </a:r>
            <a:r>
              <a:rPr lang="en-US" dirty="0" err="1" smtClean="0"/>
              <a:t>Bai</a:t>
            </a:r>
            <a:endParaRPr lang="en-US" dirty="0"/>
          </a:p>
        </p:txBody>
      </p:sp>
      <p:pic>
        <p:nvPicPr>
          <p:cNvPr id="10" name="Content Placeholder 9" descr="DSC00253.JPG"/>
          <p:cNvPicPr>
            <a:picLocks noGrp="1" noChangeAspect="1"/>
          </p:cNvPicPr>
          <p:nvPr>
            <p:ph sz="quarter" idx="4"/>
          </p:nvPr>
        </p:nvPicPr>
        <p:blipFill>
          <a:blip r:embed="rId3" cstate="print"/>
          <a:stretch>
            <a:fillRect/>
          </a:stretch>
        </p:blipFill>
        <p:spPr>
          <a:xfrm>
            <a:off x="4419600" y="3200400"/>
            <a:ext cx="3806179" cy="2848574"/>
          </a:xfrm>
        </p:spPr>
      </p:pic>
    </p:spTree>
  </p:cSld>
  <p:clrMapOvr>
    <a:masterClrMapping/>
  </p:clrMapOvr>
  <p:transition spd="med">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Key findings of MTE</a:t>
            </a:r>
            <a:endParaRPr lang="en-US" sz="3600" dirty="0"/>
          </a:p>
        </p:txBody>
      </p:sp>
      <p:sp>
        <p:nvSpPr>
          <p:cNvPr id="4" name="Content Placeholder 3"/>
          <p:cNvSpPr>
            <a:spLocks noGrp="1"/>
          </p:cNvSpPr>
          <p:nvPr>
            <p:ph sz="half" idx="2"/>
          </p:nvPr>
        </p:nvSpPr>
        <p:spPr>
          <a:xfrm>
            <a:off x="457200" y="914400"/>
            <a:ext cx="8077200" cy="5943600"/>
          </a:xfrm>
        </p:spPr>
        <p:txBody>
          <a:bodyPr>
            <a:normAutofit/>
          </a:bodyPr>
          <a:lstStyle/>
          <a:p>
            <a:pPr marL="457200" lvl="0" indent="-457200">
              <a:buFont typeface="+mj-lt"/>
              <a:buAutoNum type="arabicPeriod"/>
            </a:pPr>
            <a:r>
              <a:rPr lang="en-GB" sz="2100" dirty="0" smtClean="0"/>
              <a:t>Increased agricultural production e.g. both gross yields and productivities for sorghum and groundnuts by 32% and 50% and by 2% and 150% respectively; </a:t>
            </a:r>
            <a:endParaRPr lang="en-US" sz="2100" dirty="0" smtClean="0"/>
          </a:p>
          <a:p>
            <a:pPr marL="457200" lvl="0" indent="-457200">
              <a:buFont typeface="+mj-lt"/>
              <a:buAutoNum type="arabicPeriod"/>
            </a:pPr>
            <a:r>
              <a:rPr lang="en-GB" sz="2100" dirty="0" smtClean="0"/>
              <a:t>Land cultivated using animal traction rose by 55% while food stock months rose by 9% in the last 18 months, </a:t>
            </a:r>
            <a:endParaRPr lang="en-US" sz="2100" dirty="0" smtClean="0"/>
          </a:p>
          <a:p>
            <a:pPr marL="457200" lvl="0" indent="-457200">
              <a:buFont typeface="+mj-lt"/>
              <a:buAutoNum type="arabicPeriod"/>
            </a:pPr>
            <a:r>
              <a:rPr lang="en-GB" sz="2100" dirty="0" smtClean="0"/>
              <a:t>2% rise in own harvest food sourcing, </a:t>
            </a:r>
            <a:endParaRPr lang="en-US" sz="2100" dirty="0" smtClean="0"/>
          </a:p>
          <a:p>
            <a:pPr marL="457200" lvl="0" indent="-457200">
              <a:buFont typeface="+mj-lt"/>
              <a:buAutoNum type="arabicPeriod"/>
            </a:pPr>
            <a:r>
              <a:rPr lang="en-GB" sz="2100" dirty="0" smtClean="0"/>
              <a:t>54% drop in food expenses and marginal distress related disposals of livestock. </a:t>
            </a:r>
            <a:endParaRPr lang="en-US" sz="2100" dirty="0" smtClean="0"/>
          </a:p>
          <a:p>
            <a:pPr marL="457200" lvl="0" indent="-457200">
              <a:buFont typeface="+mj-lt"/>
              <a:buAutoNum type="arabicPeriod"/>
            </a:pPr>
            <a:r>
              <a:rPr lang="en-GB" sz="2100" dirty="0" smtClean="0"/>
              <a:t>Impacts on incomes include, for instance, both gross monthly and sale of surplus farm produce derive incomes rising by 35% each. </a:t>
            </a:r>
            <a:endParaRPr lang="en-US" sz="2100" dirty="0" smtClean="0"/>
          </a:p>
          <a:p>
            <a:pPr marL="457200" lvl="0" indent="-457200">
              <a:buFont typeface="+mj-lt"/>
              <a:buAutoNum type="arabicPeriod"/>
            </a:pPr>
            <a:r>
              <a:rPr lang="en-GB" sz="2100" dirty="0" smtClean="0"/>
              <a:t>20% and 6% rise in health and education expenses respectively and 35% rise in food purchasing. </a:t>
            </a:r>
          </a:p>
          <a:p>
            <a:pPr marL="457200" indent="-457200">
              <a:buFont typeface="+mj-lt"/>
              <a:buAutoNum type="arabicPeriod"/>
            </a:pPr>
            <a:r>
              <a:rPr lang="en-GB" sz="2100" dirty="0" smtClean="0"/>
              <a:t>26% increase in farm produce marketing; </a:t>
            </a:r>
          </a:p>
          <a:p>
            <a:pPr marL="457200" indent="-457200">
              <a:buFont typeface="+mj-lt"/>
              <a:buAutoNum type="arabicPeriod"/>
            </a:pPr>
            <a:r>
              <a:rPr lang="en-US" sz="2100" dirty="0" smtClean="0"/>
              <a:t>32 CORPS Jur river and Raja County were given a refresher training on how to offer better extension service to the farmers, out of the 32 were 3 female CORP and 30 male</a:t>
            </a:r>
          </a:p>
          <a:p>
            <a:pPr marL="457200" indent="-457200">
              <a:buFont typeface="+mj-lt"/>
              <a:buAutoNum type="arabicPeriod"/>
            </a:pPr>
            <a:endParaRPr lang="en-US" sz="2200" dirty="0" smtClean="0"/>
          </a:p>
          <a:p>
            <a:pPr marL="457200" lvl="0" indent="-457200">
              <a:buFont typeface="+mj-lt"/>
              <a:buAutoNum type="arabicPeriod"/>
            </a:pPr>
            <a:endParaRPr lang="en-US" dirty="0" smtClean="0"/>
          </a:p>
          <a:p>
            <a:pPr>
              <a:buNone/>
            </a:pPr>
            <a:endParaRPr lang="en-US" dirty="0"/>
          </a:p>
        </p:txBody>
      </p:sp>
    </p:spTree>
  </p:cSld>
  <p:clrMapOvr>
    <a:masterClrMapping/>
  </p:clrMapOvr>
  <p:transition spd="med">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b="1" dirty="0" smtClean="0"/>
              <a:t>Key findings of MTE cont’d</a:t>
            </a:r>
            <a:endParaRPr lang="en-US" sz="3600" b="1" dirty="0"/>
          </a:p>
        </p:txBody>
      </p:sp>
      <p:sp>
        <p:nvSpPr>
          <p:cNvPr id="4" name="Content Placeholder 3"/>
          <p:cNvSpPr>
            <a:spLocks noGrp="1"/>
          </p:cNvSpPr>
          <p:nvPr>
            <p:ph sz="half" idx="2"/>
          </p:nvPr>
        </p:nvSpPr>
        <p:spPr>
          <a:xfrm>
            <a:off x="228600" y="914400"/>
            <a:ext cx="8686800" cy="5562600"/>
          </a:xfrm>
        </p:spPr>
        <p:txBody>
          <a:bodyPr>
            <a:normAutofit/>
          </a:bodyPr>
          <a:lstStyle/>
          <a:p>
            <a:pPr marL="457200" lvl="0" indent="-457200">
              <a:buNone/>
            </a:pPr>
            <a:r>
              <a:rPr lang="en-US" sz="2100" dirty="0" smtClean="0"/>
              <a:t>9. </a:t>
            </a:r>
            <a:r>
              <a:rPr lang="en-GB" sz="2100" dirty="0" smtClean="0"/>
              <a:t>71% and 22% rise in adoption of animal traction ploughing and agro forestry respectively. </a:t>
            </a:r>
            <a:endParaRPr lang="en-US" sz="2100" dirty="0" smtClean="0"/>
          </a:p>
          <a:p>
            <a:pPr marL="457200" lvl="0" indent="-457200">
              <a:buNone/>
            </a:pPr>
            <a:r>
              <a:rPr lang="en-GB" sz="2100" dirty="0" smtClean="0"/>
              <a:t>10. diversified cropping and effective post harvest practices rose by 23% and 110% respectively, </a:t>
            </a:r>
            <a:endParaRPr lang="en-US" sz="2100" dirty="0" smtClean="0"/>
          </a:p>
          <a:p>
            <a:pPr marL="457200" lvl="0" indent="-457200">
              <a:buNone/>
            </a:pPr>
            <a:r>
              <a:rPr lang="en-GB" sz="2100" dirty="0" smtClean="0"/>
              <a:t>11. Post harvest losses dropped by 15%. </a:t>
            </a:r>
            <a:endParaRPr lang="en-US" sz="2100" dirty="0" smtClean="0"/>
          </a:p>
          <a:p>
            <a:pPr>
              <a:buNone/>
            </a:pPr>
            <a:endParaRPr lang="en-GB" sz="2100" b="1" dirty="0" smtClean="0"/>
          </a:p>
          <a:p>
            <a:pPr>
              <a:buNone/>
            </a:pPr>
            <a:r>
              <a:rPr lang="en-GB" sz="2100" b="1" dirty="0" smtClean="0"/>
              <a:t>Conclusion:</a:t>
            </a:r>
            <a:r>
              <a:rPr lang="en-GB" sz="2100" dirty="0" smtClean="0"/>
              <a:t> Overall, the project is on track to improving food security and livelihoods of beneficiaries. However, exogenous factors like insecurity and economic meltdown dilute gains made and limit realization of more benefits. The timeframe is also insufficient to do more than contribute to alleviating short term livelihood needs. Intensification of successes should be able to consolidate the gains for long term impacts. </a:t>
            </a:r>
          </a:p>
          <a:p>
            <a:pPr>
              <a:buNone/>
            </a:pPr>
            <a:r>
              <a:rPr lang="en-GB" sz="2100" i="1" dirty="0" smtClean="0"/>
              <a:t>Final report has been produced and shared with EUD</a:t>
            </a:r>
            <a:endParaRPr lang="en-US" sz="2100" i="1" dirty="0" smtClean="0"/>
          </a:p>
          <a:p>
            <a:pPr>
              <a:buNone/>
            </a:pPr>
            <a:endParaRPr lang="en-US" dirty="0"/>
          </a:p>
        </p:txBody>
      </p:sp>
    </p:spTree>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t>2. Yield assessments </a:t>
            </a:r>
            <a:br>
              <a:rPr lang="en-US" sz="2800" b="1" dirty="0" smtClean="0"/>
            </a:br>
            <a:r>
              <a:rPr lang="en-US" sz="2200" dirty="0" smtClean="0"/>
              <a:t>This has been completed in most bomas and the results are discussed under results section below:</a:t>
            </a:r>
            <a:endParaRPr lang="en-US" sz="2200" dirty="0"/>
          </a:p>
        </p:txBody>
      </p:sp>
      <p:sp>
        <p:nvSpPr>
          <p:cNvPr id="3" name="Text Placeholder 2"/>
          <p:cNvSpPr>
            <a:spLocks noGrp="1"/>
          </p:cNvSpPr>
          <p:nvPr>
            <p:ph type="body" idx="1"/>
          </p:nvPr>
        </p:nvSpPr>
        <p:spPr>
          <a:xfrm>
            <a:off x="381000" y="1371600"/>
            <a:ext cx="8077200" cy="639762"/>
          </a:xfrm>
        </p:spPr>
        <p:txBody>
          <a:bodyPr>
            <a:normAutofit/>
          </a:bodyPr>
          <a:lstStyle/>
          <a:p>
            <a:r>
              <a:rPr lang="en-US" dirty="0" smtClean="0"/>
              <a:t>Yields assessments taking place in different bomas</a:t>
            </a:r>
            <a:endParaRPr lang="en-US" dirty="0"/>
          </a:p>
        </p:txBody>
      </p:sp>
      <p:pic>
        <p:nvPicPr>
          <p:cNvPr id="7" name="Content Placeholder 6" descr="DSC01229.JPG"/>
          <p:cNvPicPr>
            <a:picLocks noGrp="1" noChangeAspect="1"/>
          </p:cNvPicPr>
          <p:nvPr>
            <p:ph sz="half" idx="2"/>
          </p:nvPr>
        </p:nvPicPr>
        <p:blipFill>
          <a:blip r:embed="rId2" cstate="print"/>
          <a:stretch>
            <a:fillRect/>
          </a:stretch>
        </p:blipFill>
        <p:spPr>
          <a:xfrm>
            <a:off x="483394" y="2658269"/>
            <a:ext cx="3987800" cy="2984500"/>
          </a:xfrm>
        </p:spPr>
      </p:pic>
      <p:pic>
        <p:nvPicPr>
          <p:cNvPr id="11" name="Content Placeholder 10" descr="DSC01124.JPG"/>
          <p:cNvPicPr>
            <a:picLocks noGrp="1" noChangeAspect="1"/>
          </p:cNvPicPr>
          <p:nvPr>
            <p:ph sz="quarter" idx="4"/>
          </p:nvPr>
        </p:nvPicPr>
        <p:blipFill>
          <a:blip r:embed="rId3" cstate="print"/>
          <a:stretch>
            <a:fillRect/>
          </a:stretch>
        </p:blipFill>
        <p:spPr>
          <a:xfrm>
            <a:off x="4672012" y="2658269"/>
            <a:ext cx="3987800" cy="2984500"/>
          </a:xfrm>
        </p:spPr>
      </p:pic>
    </p:spTree>
  </p:cSld>
  <p:clrMapOvr>
    <a:masterClrMapping/>
  </p:clrMapOvr>
  <p:transition spd="med">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pPr algn="l"/>
            <a:r>
              <a:rPr lang="en-US" sz="2800" b="1" dirty="0" smtClean="0"/>
              <a:t>3. Improved household level granaries</a:t>
            </a:r>
            <a:r>
              <a:rPr lang="en-US" sz="2000" dirty="0" smtClean="0"/>
              <a:t/>
            </a:r>
            <a:br>
              <a:rPr lang="en-US" sz="2000" dirty="0" smtClean="0"/>
            </a:br>
            <a:r>
              <a:rPr lang="en-US" sz="2000" dirty="0" smtClean="0"/>
              <a:t>So far 620 (M=315; F= 285) farmers have been trained in improved post-harvest management and handling practices.</a:t>
            </a:r>
            <a:br>
              <a:rPr lang="en-US" sz="2000" dirty="0" smtClean="0"/>
            </a:br>
            <a:r>
              <a:rPr lang="en-GB" sz="2000" b="1" dirty="0" smtClean="0"/>
              <a:t>202 </a:t>
            </a:r>
            <a:r>
              <a:rPr lang="en-US" sz="2000" dirty="0" smtClean="0"/>
              <a:t>hh (M= 123; F= 79) have constructed improved granaries.</a:t>
            </a:r>
            <a:endParaRPr lang="en-US" sz="2000" dirty="0"/>
          </a:p>
        </p:txBody>
      </p:sp>
      <p:sp>
        <p:nvSpPr>
          <p:cNvPr id="3" name="Text Placeholder 2"/>
          <p:cNvSpPr>
            <a:spLocks noGrp="1"/>
          </p:cNvSpPr>
          <p:nvPr>
            <p:ph type="body" idx="1"/>
          </p:nvPr>
        </p:nvSpPr>
        <p:spPr>
          <a:xfrm>
            <a:off x="533400" y="2133600"/>
            <a:ext cx="4040188" cy="639762"/>
          </a:xfrm>
        </p:spPr>
        <p:txBody>
          <a:bodyPr>
            <a:normAutofit fontScale="92500"/>
          </a:bodyPr>
          <a:lstStyle/>
          <a:p>
            <a:r>
              <a:rPr lang="en-US" dirty="0" smtClean="0"/>
              <a:t>Farmers training in </a:t>
            </a:r>
            <a:r>
              <a:rPr lang="en-US" dirty="0" err="1" smtClean="0"/>
              <a:t>Udici</a:t>
            </a:r>
            <a:r>
              <a:rPr lang="en-US" dirty="0" smtClean="0"/>
              <a:t> boma</a:t>
            </a:r>
            <a:endParaRPr lang="en-US" dirty="0"/>
          </a:p>
        </p:txBody>
      </p:sp>
      <p:sp>
        <p:nvSpPr>
          <p:cNvPr id="9" name="Content Placeholder 8"/>
          <p:cNvSpPr>
            <a:spLocks noGrp="1"/>
          </p:cNvSpPr>
          <p:nvPr>
            <p:ph sz="half" idx="2"/>
          </p:nvPr>
        </p:nvSpPr>
        <p:spPr>
          <a:xfrm>
            <a:off x="457200" y="3047999"/>
            <a:ext cx="4040188" cy="3078163"/>
          </a:xfrm>
        </p:spPr>
        <p:txBody>
          <a:bodyPr/>
          <a:lstStyle/>
          <a:p>
            <a:endParaRPr lang="en-US" dirty="0" smtClean="0"/>
          </a:p>
          <a:p>
            <a:endParaRPr lang="en-US" dirty="0"/>
          </a:p>
        </p:txBody>
      </p:sp>
      <p:sp>
        <p:nvSpPr>
          <p:cNvPr id="5" name="Text Placeholder 4"/>
          <p:cNvSpPr>
            <a:spLocks noGrp="1"/>
          </p:cNvSpPr>
          <p:nvPr>
            <p:ph type="body" sz="quarter" idx="3"/>
          </p:nvPr>
        </p:nvSpPr>
        <p:spPr>
          <a:xfrm>
            <a:off x="4724400" y="2286000"/>
            <a:ext cx="4041775" cy="487362"/>
          </a:xfrm>
        </p:spPr>
        <p:txBody>
          <a:bodyPr>
            <a:normAutofit/>
          </a:bodyPr>
          <a:lstStyle/>
          <a:p>
            <a:r>
              <a:rPr lang="en-US" dirty="0" smtClean="0"/>
              <a:t>Completed improved granary.</a:t>
            </a:r>
            <a:endParaRPr lang="en-US" dirty="0"/>
          </a:p>
        </p:txBody>
      </p:sp>
      <p:pic>
        <p:nvPicPr>
          <p:cNvPr id="14" name="Content Placeholder 13" descr="DSC01958.JPG"/>
          <p:cNvPicPr>
            <a:picLocks noGrp="1" noChangeAspect="1"/>
          </p:cNvPicPr>
          <p:nvPr>
            <p:ph sz="quarter" idx="4"/>
          </p:nvPr>
        </p:nvPicPr>
        <p:blipFill>
          <a:blip r:embed="rId3" cstate="print"/>
          <a:stretch>
            <a:fillRect/>
          </a:stretch>
        </p:blipFill>
        <p:spPr>
          <a:xfrm>
            <a:off x="4800600" y="3048000"/>
            <a:ext cx="3628162" cy="2715345"/>
          </a:xfrm>
        </p:spPr>
      </p:pic>
      <p:pic>
        <p:nvPicPr>
          <p:cNvPr id="10" name="Content Placeholder 6" descr="C:\Users\PERSONAL\AppData\Local\Microsoft\Windows\Temporary Internet Files\Content.Word\IMG20160202123513.jpg"/>
          <p:cNvPicPr>
            <a:picLocks/>
          </p:cNvPicPr>
          <p:nvPr/>
        </p:nvPicPr>
        <p:blipFill>
          <a:blip r:embed="rId4" cstate="email"/>
          <a:stretch>
            <a:fillRect/>
          </a:stretch>
        </p:blipFill>
        <p:spPr bwMode="auto">
          <a:xfrm>
            <a:off x="914400" y="3124200"/>
            <a:ext cx="3810000" cy="2895600"/>
          </a:xfrm>
          <a:prstGeom prst="rect">
            <a:avLst/>
          </a:prstGeom>
          <a:noFill/>
          <a:ln w="9525">
            <a:noFill/>
            <a:miter lim="800000"/>
            <a:headEnd/>
            <a:tailEnd/>
          </a:ln>
        </p:spPr>
      </p:pic>
    </p:spTree>
  </p:cSld>
  <p:clrMapOvr>
    <a:masterClrMapping/>
  </p:clrMapOvr>
  <p:transition spd="med">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16550</TotalTime>
  <Words>3041</Words>
  <Application>Microsoft Office PowerPoint</Application>
  <PresentationFormat>On-screen Show (4:3)</PresentationFormat>
  <Paragraphs>399</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Expected results</vt:lpstr>
      <vt:lpstr>Slide 3</vt:lpstr>
      <vt:lpstr>Work plan Jan– March2015</vt:lpstr>
      <vt:lpstr>    1. Mid term evaluation (MTE). Midterm evaluation was conducted in February and March and the findings are summarised in the next two slides below:  </vt:lpstr>
      <vt:lpstr>Key findings of MTE</vt:lpstr>
      <vt:lpstr>Key findings of MTE cont’d</vt:lpstr>
      <vt:lpstr>2. Yield assessments  This has been completed in most bomas and the results are discussed under results section below:</vt:lpstr>
      <vt:lpstr>3. Improved household level granaries So far 620 (M=315; F= 285) farmers have been trained in improved post-harvest management and handling practices. 202 hh (M= 123; F= 79) have constructed improved granaries.</vt:lpstr>
      <vt:lpstr>4. Marketing of agricultural produce Five cooperative societies supporting about 370 (M=211; F= 159) farmers were trained in management and marketing</vt:lpstr>
      <vt:lpstr>5. Dry season vegetable production 4 vegetable groups are in operation supporting 114 hh (M=34; F=80).</vt:lpstr>
      <vt:lpstr>6. Voluntary Savings and Loans Associations (VSLAs) 32 VSLAs are in operation with accumulated savings of 134,273 SSP and 32,300 SSP lent out to members. Training and sensitisation is currently on-going on income diversification and investments to hedge against inflation.</vt:lpstr>
      <vt:lpstr>7. Tree nurseries. 1 tree nurseries have been established with 1,200 fruit tree seedlings. The seedlings will be mature for transplanting as from July 2016</vt:lpstr>
      <vt:lpstr>8.Training of project and CAD staff in Yei 5 project staff and 6 CAD officials received 1 month training in Yei.</vt:lpstr>
      <vt:lpstr>9. Agricultural loan programme  25 farmers groups/cooperatives were given loans totaling  255, 275 SSP at an interest of 15%.  11 groups/cooperatives have repaid a total of 95,625 SSP giving a repayment rate of 32%.  Main challenges are: insecurity in Wau County and low harvests . </vt:lpstr>
      <vt:lpstr>8. Field day and launch of 2016 agricultural season  Organised by State Ministry of Agriculture in partnership with HARD. A total of 87 (M=; 57 F= 30) farmers participated a one-day field day and launch of 2016 agricultural season. State Ministry of Agriculture, CAD officials, farmers representatives and 8 other partners working in food security took part in the function.</vt:lpstr>
      <vt:lpstr>10. Training of CORPs/CBLEWs</vt:lpstr>
      <vt:lpstr>Challenges ,solutions and lessons learned.</vt:lpstr>
      <vt:lpstr> D. State Government nominated focal points and call tree to all administrative levels. </vt:lpstr>
      <vt:lpstr>Work Plan and measures (quarterly targets) for the forthcoming 9 month period</vt:lpstr>
      <vt:lpstr> Work plan and targets for the next 9 months. </vt:lpstr>
      <vt:lpstr> Work plan and targets for the next 9 months. </vt:lpstr>
      <vt:lpstr> Work plan and targets for the next 9 months. </vt:lpstr>
      <vt:lpstr>Slide 24</vt:lpstr>
      <vt:lpstr>SO - Increased agricultural production and income of smallholder farmers in Western Bahr el Ghazal state </vt:lpstr>
      <vt:lpstr>SO - Increased agricultural production and income of smallholder farmers in Western Bahr el Ghazal state </vt:lpstr>
      <vt:lpstr>SO - Increased agricultural production and income of smallholder farmers in Western Bahr el Ghazal state </vt:lpstr>
      <vt:lpstr>R.1 Increasing production and productivity: animal traction</vt:lpstr>
      <vt:lpstr>R.1 Increasing production and productivity: animal traction</vt:lpstr>
      <vt:lpstr> R2 - Increased promotion and adoption of appropriate agricultural practices for 1500 smallholder farmers.    </vt:lpstr>
      <vt:lpstr> R2 - Increased promotion and adoption of appropriate agricultural practices for 1500 smallholder farmers.    </vt:lpstr>
      <vt:lpstr> R2 - Increased promotion and adoption of appropriate agricultural practices for 1500 smallholder farmers.    </vt:lpstr>
      <vt:lpstr> R2 - Increased promotion and adoption of appropriate agricultural practices for 1500 smallholder farmers.    </vt:lpstr>
      <vt:lpstr>  R3 - Increased diversification of crops grown through integrated fruit trees, vegetables and cassava farming. </vt:lpstr>
      <vt:lpstr>  R3 - Increased diversification of crops grown through integrated fruit trees, vegetables and cassava farming. </vt:lpstr>
      <vt:lpstr>  R4 - Improved post harvest handling and management &amp; increased adoption of post harvest storage facilities and marketing of surplus farm produce</vt:lpstr>
      <vt:lpstr>  R4 - Improved post harvest handling and management &amp; increased adoption of post harvest storage facilities and marketing of surplus farm produce</vt:lpstr>
      <vt:lpstr> D. State Government nominated focal points and call tree to all administrative levels. </vt:lpstr>
      <vt:lpstr>B. Procurement plan. </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581</cp:revision>
  <dcterms:created xsi:type="dcterms:W3CDTF">2014-07-20T06:58:16Z</dcterms:created>
  <dcterms:modified xsi:type="dcterms:W3CDTF">2016-04-28T08:30:53Z</dcterms:modified>
</cp:coreProperties>
</file>