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  <p:sldMasterId id="2147483742" r:id="rId2"/>
    <p:sldMasterId id="2147483751" r:id="rId3"/>
    <p:sldMasterId id="2147483763" r:id="rId4"/>
    <p:sldMasterId id="2147483775" r:id="rId5"/>
    <p:sldMasterId id="2147483787" r:id="rId6"/>
  </p:sldMasterIdLst>
  <p:notesMasterIdLst>
    <p:notesMasterId r:id="rId37"/>
  </p:notesMasterIdLst>
  <p:handoutMasterIdLst>
    <p:handoutMasterId r:id="rId38"/>
  </p:handoutMasterIdLst>
  <p:sldIdLst>
    <p:sldId id="271" r:id="rId7"/>
    <p:sldId id="272" r:id="rId8"/>
    <p:sldId id="308" r:id="rId9"/>
    <p:sldId id="309" r:id="rId10"/>
    <p:sldId id="310" r:id="rId11"/>
    <p:sldId id="273" r:id="rId12"/>
    <p:sldId id="291" r:id="rId13"/>
    <p:sldId id="312" r:id="rId14"/>
    <p:sldId id="313" r:id="rId15"/>
    <p:sldId id="318" r:id="rId16"/>
    <p:sldId id="314" r:id="rId17"/>
    <p:sldId id="338" r:id="rId18"/>
    <p:sldId id="339" r:id="rId19"/>
    <p:sldId id="317" r:id="rId20"/>
    <p:sldId id="320" r:id="rId21"/>
    <p:sldId id="319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40" r:id="rId32"/>
    <p:sldId id="341" r:id="rId33"/>
    <p:sldId id="342" r:id="rId34"/>
    <p:sldId id="343" r:id="rId35"/>
    <p:sldId id="344" r:id="rId36"/>
  </p:sldIdLst>
  <p:sldSz cx="9144000" cy="6858000" type="screen4x3"/>
  <p:notesSz cx="9926638" cy="143557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ZARD Nicolas (BUDG-EXT)" initials="HN" lastIdx="4" clrIdx="0"/>
  <p:cmAuthor id="1" name="OTT Emmanuelle (BUDG)" initials="OE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8F"/>
    <a:srgbClr val="FFC400"/>
    <a:srgbClr val="FFCC66"/>
    <a:srgbClr val="E46C0A"/>
    <a:srgbClr val="CC6600"/>
    <a:srgbClr val="CCC1DA"/>
    <a:srgbClr val="E6B9B8"/>
    <a:srgbClr val="00C702"/>
    <a:srgbClr val="C6F6CE"/>
    <a:srgbClr val="FFF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743" autoAdjust="0"/>
  </p:normalViewPr>
  <p:slideViewPr>
    <p:cSldViewPr>
      <p:cViewPr varScale="1">
        <p:scale>
          <a:sx n="121" d="100"/>
          <a:sy n="12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238" cy="717331"/>
          </a:xfrm>
          <a:prstGeom prst="rect">
            <a:avLst/>
          </a:prstGeom>
        </p:spPr>
        <p:txBody>
          <a:bodyPr vert="horz" lIns="132548" tIns="66272" rIns="132548" bIns="66272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089" y="0"/>
            <a:ext cx="4302238" cy="717331"/>
          </a:xfrm>
          <a:prstGeom prst="rect">
            <a:avLst/>
          </a:prstGeom>
        </p:spPr>
        <p:txBody>
          <a:bodyPr vert="horz" lIns="132548" tIns="66272" rIns="132548" bIns="66272" rtlCol="0"/>
          <a:lstStyle>
            <a:lvl1pPr algn="r">
              <a:defRPr sz="1700"/>
            </a:lvl1pPr>
          </a:lstStyle>
          <a:p>
            <a:fld id="{DCCED4E0-882C-4330-8405-EFC5BFCA9DB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13636144"/>
            <a:ext cx="4302238" cy="717331"/>
          </a:xfrm>
          <a:prstGeom prst="rect">
            <a:avLst/>
          </a:prstGeom>
        </p:spPr>
        <p:txBody>
          <a:bodyPr vert="horz" lIns="132548" tIns="66272" rIns="132548" bIns="66272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089" y="13636144"/>
            <a:ext cx="4302238" cy="717331"/>
          </a:xfrm>
          <a:prstGeom prst="rect">
            <a:avLst/>
          </a:prstGeom>
        </p:spPr>
        <p:txBody>
          <a:bodyPr vert="horz" lIns="132548" tIns="66272" rIns="132548" bIns="66272" rtlCol="0" anchor="b"/>
          <a:lstStyle>
            <a:lvl1pPr algn="r">
              <a:defRPr sz="1700"/>
            </a:lvl1pPr>
          </a:lstStyle>
          <a:p>
            <a:fld id="{4212D045-DFA4-4F3C-A3D8-B835FFE1D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3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3188" y="1076325"/>
            <a:ext cx="7183437" cy="5386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92665" y="6818994"/>
            <a:ext cx="7941310" cy="646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132548" tIns="66272" rIns="132548" bIns="662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4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6325"/>
            <a:ext cx="7175500" cy="5381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22925" y="13635038"/>
            <a:ext cx="4302126" cy="717551"/>
          </a:xfrm>
          <a:prstGeom prst="rect">
            <a:avLst/>
          </a:prstGeom>
        </p:spPr>
        <p:txBody>
          <a:bodyPr lIns="91446" tIns="45723" rIns="91446" bIns="45723"/>
          <a:lstStyle/>
          <a:p>
            <a:fld id="{67933287-52FC-4D17-B89F-148638566A7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01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17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17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17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2"/>
            <a:ext cx="9144000" cy="980728"/>
          </a:xfrm>
          <a:prstGeom prst="rect">
            <a:avLst/>
          </a:prstGeom>
          <a:solidFill>
            <a:schemeClr val="bg1"/>
          </a:solidFill>
          <a:ln w="730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5764" tIns="47883" rIns="95764" bIns="47883" anchor="ctr"/>
          <a:lstStyle/>
          <a:p>
            <a:pPr defTabSz="478822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980730"/>
            <a:ext cx="9144000" cy="5877272"/>
          </a:xfrm>
          <a:prstGeom prst="rect">
            <a:avLst/>
          </a:prstGeom>
          <a:solidFill>
            <a:srgbClr val="0F5494"/>
          </a:solidFill>
          <a:ln w="730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5764" tIns="47883" rIns="95764" bIns="47883" anchor="ctr"/>
          <a:lstStyle/>
          <a:p>
            <a:pPr defTabSz="478822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951" y="312641"/>
            <a:ext cx="1376926" cy="95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90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4" tIns="47883" rIns="95764" bIns="47883" anchor="ctr"/>
          <a:lstStyle/>
          <a:p>
            <a:pPr defTabSz="478822"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641601"/>
            <a:ext cx="8424862" cy="2088232"/>
          </a:xfrm>
        </p:spPr>
        <p:txBody>
          <a:bodyPr/>
          <a:lstStyle>
            <a:lvl1pPr indent="0">
              <a:defRPr sz="50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4077073"/>
            <a:ext cx="8424862" cy="1728192"/>
          </a:xfrm>
        </p:spPr>
        <p:txBody>
          <a:bodyPr/>
          <a:lstStyle>
            <a:lvl1pPr indent="0">
              <a:buNone/>
              <a:defRPr sz="3100" b="1" i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3pPr marL="239411" indent="-239411" algn="l">
              <a:defRPr sz="31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30690" y="6666632"/>
            <a:ext cx="684212" cy="21835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FB85A8-B15C-482C-8928-6168B3CA642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8822" indent="0" algn="ctr">
              <a:buNone/>
              <a:defRPr/>
            </a:lvl2pPr>
            <a:lvl3pPr marL="957644" indent="0" algn="ctr">
              <a:buNone/>
              <a:defRPr/>
            </a:lvl3pPr>
            <a:lvl4pPr marL="1436465" indent="0" algn="ctr">
              <a:buNone/>
              <a:defRPr/>
            </a:lvl4pPr>
            <a:lvl5pPr marL="1915286" indent="0" algn="ctr">
              <a:buNone/>
              <a:defRPr/>
            </a:lvl5pPr>
            <a:lvl6pPr marL="2394107" indent="0" algn="ctr">
              <a:buNone/>
              <a:defRPr/>
            </a:lvl6pPr>
            <a:lvl7pPr marL="2872929" indent="0" algn="ctr">
              <a:buNone/>
              <a:defRPr/>
            </a:lvl7pPr>
            <a:lvl8pPr marL="3351750" indent="0" algn="ctr">
              <a:buNone/>
              <a:defRPr/>
            </a:lvl8pPr>
            <a:lvl9pPr marL="38305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29338" y="6661151"/>
            <a:ext cx="458688" cy="196850"/>
          </a:xfrm>
          <a:ln/>
        </p:spPr>
        <p:txBody>
          <a:bodyPr/>
          <a:lstStyle>
            <a:lvl1pPr algn="ctr">
              <a:defRPr sz="11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E184B50-72D5-4E00-AE80-B74A6C10B645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8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9359"/>
            <a:ext cx="8229600" cy="503461"/>
          </a:xfrm>
        </p:spPr>
        <p:txBody>
          <a:bodyPr anchor="t"/>
          <a:lstStyle>
            <a:lvl1pPr>
              <a:defRPr sz="3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n-US" dirty="0" smtClean="0"/>
              <a:t>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900">
                <a:latin typeface="Calibri" pitchFamily="34" charset="0"/>
                <a:cs typeface="Calibri" pitchFamily="34" charset="0"/>
              </a:defRPr>
            </a:lvl4pPr>
            <a:lvl5pPr>
              <a:defRPr sz="19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24550" y="6669363"/>
            <a:ext cx="2895600" cy="188641"/>
          </a:xfrm>
          <a:ln/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1590" y="6642604"/>
            <a:ext cx="576065" cy="242780"/>
          </a:xfrm>
          <a:ln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1728B6-5F15-4398-A7C9-32A5FB8F2133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4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822" indent="0">
              <a:buNone/>
              <a:defRPr sz="1900"/>
            </a:lvl2pPr>
            <a:lvl3pPr marL="957644" indent="0">
              <a:buNone/>
              <a:defRPr sz="1600"/>
            </a:lvl3pPr>
            <a:lvl4pPr marL="1436465" indent="0">
              <a:buNone/>
              <a:defRPr sz="1500"/>
            </a:lvl4pPr>
            <a:lvl5pPr marL="1915286" indent="0">
              <a:buNone/>
              <a:defRPr sz="1500"/>
            </a:lvl5pPr>
            <a:lvl6pPr marL="2394107" indent="0">
              <a:buNone/>
              <a:defRPr sz="1500"/>
            </a:lvl6pPr>
            <a:lvl7pPr marL="2872929" indent="0">
              <a:buNone/>
              <a:defRPr sz="1500"/>
            </a:lvl7pPr>
            <a:lvl8pPr marL="3351750" indent="0">
              <a:buNone/>
              <a:defRPr sz="1500"/>
            </a:lvl8pPr>
            <a:lvl9pPr marL="383057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0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703FD-A903-4748-BBEC-BF85D01AE94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7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2133600"/>
            <a:ext cx="4038600" cy="42481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4" y="2133600"/>
            <a:ext cx="4038600" cy="42481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0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F354-B4AC-4A46-B926-DD884A09862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6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2" indent="0">
              <a:buNone/>
              <a:defRPr sz="2100" b="1"/>
            </a:lvl2pPr>
            <a:lvl3pPr marL="957644" indent="0">
              <a:buNone/>
              <a:defRPr sz="1900" b="1"/>
            </a:lvl3pPr>
            <a:lvl4pPr marL="1436465" indent="0">
              <a:buNone/>
              <a:defRPr sz="1600" b="1"/>
            </a:lvl4pPr>
            <a:lvl5pPr marL="1915286" indent="0">
              <a:buNone/>
              <a:defRPr sz="1600" b="1"/>
            </a:lvl5pPr>
            <a:lvl6pPr marL="2394107" indent="0">
              <a:buNone/>
              <a:defRPr sz="1600" b="1"/>
            </a:lvl6pPr>
            <a:lvl7pPr marL="2872929" indent="0">
              <a:buNone/>
              <a:defRPr sz="1600" b="1"/>
            </a:lvl7pPr>
            <a:lvl8pPr marL="3351750" indent="0">
              <a:buNone/>
              <a:defRPr sz="1600" b="1"/>
            </a:lvl8pPr>
            <a:lvl9pPr marL="38305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2" indent="0">
              <a:buNone/>
              <a:defRPr sz="2100" b="1"/>
            </a:lvl2pPr>
            <a:lvl3pPr marL="957644" indent="0">
              <a:buNone/>
              <a:defRPr sz="1900" b="1"/>
            </a:lvl3pPr>
            <a:lvl4pPr marL="1436465" indent="0">
              <a:buNone/>
              <a:defRPr sz="1600" b="1"/>
            </a:lvl4pPr>
            <a:lvl5pPr marL="1915286" indent="0">
              <a:buNone/>
              <a:defRPr sz="1600" b="1"/>
            </a:lvl5pPr>
            <a:lvl6pPr marL="2394107" indent="0">
              <a:buNone/>
              <a:defRPr sz="1600" b="1"/>
            </a:lvl6pPr>
            <a:lvl7pPr marL="2872929" indent="0">
              <a:buNone/>
              <a:defRPr sz="1600" b="1"/>
            </a:lvl7pPr>
            <a:lvl8pPr marL="3351750" indent="0">
              <a:buNone/>
              <a:defRPr sz="1600" b="1"/>
            </a:lvl8pPr>
            <a:lvl9pPr marL="38305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0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5F17-FB06-4E3D-B928-D3568B964FD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0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2607-99F8-4993-A41E-9B03C4A7049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7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1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22" indent="0">
              <a:buNone/>
              <a:defRPr sz="1300"/>
            </a:lvl2pPr>
            <a:lvl3pPr marL="957644" indent="0">
              <a:buNone/>
              <a:defRPr sz="1000"/>
            </a:lvl3pPr>
            <a:lvl4pPr marL="1436465" indent="0">
              <a:buNone/>
              <a:defRPr sz="1000"/>
            </a:lvl4pPr>
            <a:lvl5pPr marL="1915286" indent="0">
              <a:buNone/>
              <a:defRPr sz="1000"/>
            </a:lvl5pPr>
            <a:lvl6pPr marL="2394107" indent="0">
              <a:buNone/>
              <a:defRPr sz="1000"/>
            </a:lvl6pPr>
            <a:lvl7pPr marL="2872929" indent="0">
              <a:buNone/>
              <a:defRPr sz="1000"/>
            </a:lvl7pPr>
            <a:lvl8pPr marL="3351750" indent="0">
              <a:buNone/>
              <a:defRPr sz="1000"/>
            </a:lvl8pPr>
            <a:lvl9pPr marL="38305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0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DB180-3FF4-4EF1-8E78-9775783410C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1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fr-FR" sz="18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fr-FR" noProof="0" smtClean="0"/>
              <a:t>Click to edit Master title style</a:t>
            </a:r>
            <a:endParaRPr lang="en-GB" altLang="fr-FR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r-FR" noProof="0" smtClean="0"/>
              <a:t>Click to edit Master subtitle style</a:t>
            </a:r>
            <a:endParaRPr lang="en-GB" altLang="fr-FR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78EEDD75-88BC-4436-93CA-49CE1DA40F25}" type="slidenum">
              <a:rPr lang="en-GB" altLang="fr-FR">
                <a:solidFill>
                  <a:srgbClr val="FFFFFF"/>
                </a:solidFill>
              </a:rPr>
              <a:pPr/>
              <a:t>‹#›</a:t>
            </a:fld>
            <a:endParaRPr lang="en-GB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06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B10BA-40BC-49D9-8313-BE9ACC7EDE04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96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1819C-5597-4D30-A0BD-468FF57FD223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8822" indent="0" algn="ctr">
              <a:buNone/>
              <a:defRPr/>
            </a:lvl2pPr>
            <a:lvl3pPr marL="957644" indent="0" algn="ctr">
              <a:buNone/>
              <a:defRPr/>
            </a:lvl3pPr>
            <a:lvl4pPr marL="1436465" indent="0" algn="ctr">
              <a:buNone/>
              <a:defRPr/>
            </a:lvl4pPr>
            <a:lvl5pPr marL="1915286" indent="0" algn="ctr">
              <a:buNone/>
              <a:defRPr/>
            </a:lvl5pPr>
            <a:lvl6pPr marL="2394107" indent="0" algn="ctr">
              <a:buNone/>
              <a:defRPr/>
            </a:lvl6pPr>
            <a:lvl7pPr marL="2872929" indent="0" algn="ctr">
              <a:buNone/>
              <a:defRPr/>
            </a:lvl7pPr>
            <a:lvl8pPr marL="3351750" indent="0" algn="ctr">
              <a:buNone/>
              <a:defRPr/>
            </a:lvl8pPr>
            <a:lvl9pPr marL="38305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29338" y="6661151"/>
            <a:ext cx="458688" cy="196850"/>
          </a:xfrm>
          <a:ln/>
        </p:spPr>
        <p:txBody>
          <a:bodyPr/>
          <a:lstStyle>
            <a:lvl1pPr algn="ctr">
              <a:defRPr sz="11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E184B50-72D5-4E00-AE80-B74A6C10B645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6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63F2F-EEF0-4BD0-ACAD-381A9D2B12E5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3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68A78-9FE8-4CA1-AF1B-109667539968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52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EC7C5-120D-4112-82B5-D23F1382BB6D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06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7D5AD-C6FB-4DEE-870E-E95E110A4D89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8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06702-55ED-48C4-8FC3-E0F8612D80A1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2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B1722-3C46-44A8-BCDA-06D1B0A0D2D4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08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F876B-9E3B-4724-A56B-C690C78614CF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4622C-8776-45F9-B191-49F33FB9FA6D}" type="slidenum">
              <a:rPr lang="en-GB" altLang="fr-FR">
                <a:solidFill>
                  <a:srgbClr val="000000"/>
                </a:solidFill>
              </a:rPr>
              <a:pPr/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15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FA22-BFB6-433B-A7CB-725AC77CAF97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3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77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2269-A010-4DFE-A123-4AB40E0B31C3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3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69363"/>
            <a:ext cx="8229600" cy="503461"/>
          </a:xfrm>
        </p:spPr>
        <p:txBody>
          <a:bodyPr anchor="t"/>
          <a:lstStyle>
            <a:lvl1pPr>
              <a:defRPr sz="3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noProof="0" dirty="0" smtClean="0"/>
              <a:t>Click</a:t>
            </a:r>
            <a:r>
              <a:rPr lang="en-US" dirty="0" smtClean="0"/>
              <a:t>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900">
                <a:latin typeface="Calibri" pitchFamily="34" charset="0"/>
                <a:cs typeface="Calibri" pitchFamily="34" charset="0"/>
              </a:defRPr>
            </a:lvl4pPr>
            <a:lvl5pPr>
              <a:defRPr sz="19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24550" y="6669367"/>
            <a:ext cx="2895600" cy="188641"/>
          </a:xfrm>
          <a:ln/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1592" y="6642604"/>
            <a:ext cx="576065" cy="242780"/>
          </a:xfrm>
          <a:ln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1728B6-5F15-4398-A7C9-32A5FB8F2133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6E4D-4A72-4538-BF0F-E04871C7E7E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80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F18-D819-47BD-921C-ED6D81F07FA5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FE9-7327-4324-8090-C6E4EE383C1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54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63D-AB6A-4377-A34B-14EFBB8A497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86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2333-737A-4DC7-974C-4CB7F3B020E5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2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5102-E0F4-4DC3-91BB-E10CF9BBC9A3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17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27C3-218A-48AE-80B8-DE2472E89075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85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43EF-E0A4-476C-A760-886405CC0E2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89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5D5C-767A-4F62-A7CF-110540B0903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6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FA22-BFB6-433B-A7CB-725AC77CAF97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3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3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822" indent="0">
              <a:buNone/>
              <a:defRPr sz="1900"/>
            </a:lvl2pPr>
            <a:lvl3pPr marL="957644" indent="0">
              <a:buNone/>
              <a:defRPr sz="1600"/>
            </a:lvl3pPr>
            <a:lvl4pPr marL="1436465" indent="0">
              <a:buNone/>
              <a:defRPr sz="1500"/>
            </a:lvl4pPr>
            <a:lvl5pPr marL="1915286" indent="0">
              <a:buNone/>
              <a:defRPr sz="1500"/>
            </a:lvl5pPr>
            <a:lvl6pPr marL="2394107" indent="0">
              <a:buNone/>
              <a:defRPr sz="1500"/>
            </a:lvl6pPr>
            <a:lvl7pPr marL="2872929" indent="0">
              <a:buNone/>
              <a:defRPr sz="1500"/>
            </a:lvl7pPr>
            <a:lvl8pPr marL="3351750" indent="0">
              <a:buNone/>
              <a:defRPr sz="1500"/>
            </a:lvl8pPr>
            <a:lvl9pPr marL="383057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4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703FD-A903-4748-BBEC-BF85D01AE94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71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2269-A010-4DFE-A123-4AB40E0B31C3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8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6E4D-4A72-4538-BF0F-E04871C7E7E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18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F18-D819-47BD-921C-ED6D81F07FA5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9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CFE9-7327-4324-8090-C6E4EE383C1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86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63D-AB6A-4377-A34B-14EFBB8A497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79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2333-737A-4DC7-974C-4CB7F3B020E5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46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5102-E0F4-4DC3-91BB-E10CF9BBC9A3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59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27C3-218A-48AE-80B8-DE2472E89075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65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43EF-E0A4-476C-A760-886405CC0E2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16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5D5C-767A-4F62-A7CF-110540B0903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0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2133600"/>
            <a:ext cx="4038600" cy="42481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4" y="2133600"/>
            <a:ext cx="4038600" cy="42481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4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F354-B4AC-4A46-B926-DD884A09862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644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  <a:ea typeface="+mn-ea"/>
              <a:cs typeface="+mn-cs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34AC370-A394-43C6-81C2-8BABD58204DC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0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4A08B-4A24-485C-888E-40CD25EBF1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06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88E37-BCBB-4E75-A1B6-57874553025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31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E227D-F83E-4417-AECA-536D71BF0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24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E09C9-73F6-488C-88AB-2A501765AD6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99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FB49A-78B4-4130-A9FA-323FA67BCE7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43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8089-1703-4032-88C4-732DA87A9EE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9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512F-480B-4C4D-92F1-053B5D4638C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2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3F84-38C0-45EF-9D6B-307F88E3D9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DF582-AD08-492C-811D-3AEA24DA6E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2" indent="0">
              <a:buNone/>
              <a:defRPr sz="2100" b="1"/>
            </a:lvl2pPr>
            <a:lvl3pPr marL="957644" indent="0">
              <a:buNone/>
              <a:defRPr sz="1900" b="1"/>
            </a:lvl3pPr>
            <a:lvl4pPr marL="1436465" indent="0">
              <a:buNone/>
              <a:defRPr sz="1600" b="1"/>
            </a:lvl4pPr>
            <a:lvl5pPr marL="1915286" indent="0">
              <a:buNone/>
              <a:defRPr sz="1600" b="1"/>
            </a:lvl5pPr>
            <a:lvl6pPr marL="2394107" indent="0">
              <a:buNone/>
              <a:defRPr sz="1600" b="1"/>
            </a:lvl6pPr>
            <a:lvl7pPr marL="2872929" indent="0">
              <a:buNone/>
              <a:defRPr sz="1600" b="1"/>
            </a:lvl7pPr>
            <a:lvl8pPr marL="3351750" indent="0">
              <a:buNone/>
              <a:defRPr sz="1600" b="1"/>
            </a:lvl8pPr>
            <a:lvl9pPr marL="38305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2" indent="0">
              <a:buNone/>
              <a:defRPr sz="2100" b="1"/>
            </a:lvl2pPr>
            <a:lvl3pPr marL="957644" indent="0">
              <a:buNone/>
              <a:defRPr sz="1900" b="1"/>
            </a:lvl3pPr>
            <a:lvl4pPr marL="1436465" indent="0">
              <a:buNone/>
              <a:defRPr sz="1600" b="1"/>
            </a:lvl4pPr>
            <a:lvl5pPr marL="1915286" indent="0">
              <a:buNone/>
              <a:defRPr sz="1600" b="1"/>
            </a:lvl5pPr>
            <a:lvl6pPr marL="2394107" indent="0">
              <a:buNone/>
              <a:defRPr sz="1600" b="1"/>
            </a:lvl6pPr>
            <a:lvl7pPr marL="2872929" indent="0">
              <a:buNone/>
              <a:defRPr sz="1600" b="1"/>
            </a:lvl7pPr>
            <a:lvl8pPr marL="3351750" indent="0">
              <a:buNone/>
              <a:defRPr sz="1600" b="1"/>
            </a:lvl8pPr>
            <a:lvl9pPr marL="38305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4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5F17-FB06-4E3D-B928-D3568B964FD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9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33D8D-0B1C-4A94-BBAE-CAAF8EA906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6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4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2607-99F8-4993-A41E-9B03C4A7049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4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1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22" indent="0">
              <a:buNone/>
              <a:defRPr sz="1300"/>
            </a:lvl2pPr>
            <a:lvl3pPr marL="957644" indent="0">
              <a:buNone/>
              <a:defRPr sz="1000"/>
            </a:lvl3pPr>
            <a:lvl4pPr marL="1436465" indent="0">
              <a:buNone/>
              <a:defRPr sz="1000"/>
            </a:lvl4pPr>
            <a:lvl5pPr marL="1915286" indent="0">
              <a:buNone/>
              <a:defRPr sz="1000"/>
            </a:lvl5pPr>
            <a:lvl6pPr marL="2394107" indent="0">
              <a:buNone/>
              <a:defRPr sz="1000"/>
            </a:lvl6pPr>
            <a:lvl7pPr marL="2872929" indent="0">
              <a:buNone/>
              <a:defRPr sz="1000"/>
            </a:lvl7pPr>
            <a:lvl8pPr marL="3351750" indent="0">
              <a:buNone/>
              <a:defRPr sz="1000"/>
            </a:lvl8pPr>
            <a:lvl9pPr marL="38305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4" y="6453194"/>
            <a:ext cx="2133600" cy="268287"/>
          </a:xfrm>
          <a:prstGeom prst="rect">
            <a:avLst/>
          </a:prstGeom>
          <a:ln/>
        </p:spPr>
        <p:txBody>
          <a:bodyPr lIns="95764" tIns="47883" rIns="95764" bIns="47883"/>
          <a:lstStyle>
            <a:lvl1pPr>
              <a:defRPr/>
            </a:lvl1pPr>
          </a:lstStyle>
          <a:p>
            <a:pPr algn="l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DB180-3FF4-4EF1-8E78-9775783410C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2"/>
            <a:ext cx="9144000" cy="980728"/>
          </a:xfrm>
          <a:prstGeom prst="rect">
            <a:avLst/>
          </a:prstGeom>
          <a:solidFill>
            <a:schemeClr val="bg1"/>
          </a:solidFill>
          <a:ln w="730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5764" tIns="47883" rIns="95764" bIns="47883" anchor="ctr"/>
          <a:lstStyle/>
          <a:p>
            <a:pPr defTabSz="478822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980730"/>
            <a:ext cx="9144000" cy="5877272"/>
          </a:xfrm>
          <a:prstGeom prst="rect">
            <a:avLst/>
          </a:prstGeom>
          <a:solidFill>
            <a:srgbClr val="0F5494"/>
          </a:solidFill>
          <a:ln w="730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5764" tIns="47883" rIns="95764" bIns="47883" anchor="ctr"/>
          <a:lstStyle/>
          <a:p>
            <a:pPr defTabSz="478822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951" y="312641"/>
            <a:ext cx="1376926" cy="95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90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4" tIns="47883" rIns="95764" bIns="47883" anchor="ctr"/>
          <a:lstStyle/>
          <a:p>
            <a:pPr defTabSz="478822"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641601"/>
            <a:ext cx="8424862" cy="2088232"/>
          </a:xfrm>
        </p:spPr>
        <p:txBody>
          <a:bodyPr/>
          <a:lstStyle>
            <a:lvl1pPr indent="0">
              <a:defRPr sz="50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4077073"/>
            <a:ext cx="8424862" cy="1728192"/>
          </a:xfrm>
        </p:spPr>
        <p:txBody>
          <a:bodyPr/>
          <a:lstStyle>
            <a:lvl1pPr indent="0">
              <a:buNone/>
              <a:defRPr sz="3100" b="1" i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3pPr marL="239411" indent="-239411" algn="l">
              <a:defRPr sz="31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30690" y="6666632"/>
            <a:ext cx="684212" cy="21835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FB85A8-B15C-482C-8928-6168B3CA642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2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7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4" tIns="47883" rIns="95764" bIns="47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Title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2133600"/>
            <a:ext cx="84248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2"/>
            <a:r>
              <a:rPr lang="en-GB" noProof="0" dirty="0" smtClean="0"/>
              <a:t>Fourth level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50" y="6659569"/>
            <a:ext cx="2895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70376" y="6661151"/>
            <a:ext cx="603251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146E6392-056C-472F-9404-7B64353D27F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4" tIns="47883" rIns="95764" bIns="47883" anchor="ctr"/>
          <a:lstStyle/>
          <a:p>
            <a:pPr defTabSz="47882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9" y="6659569"/>
            <a:ext cx="611188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4" tIns="47883" rIns="95764" bIns="47883" anchor="t"/>
          <a:lstStyle/>
          <a:p>
            <a:pPr defTabSz="47882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1513" name="Picture 9" descr="LOGO CE_Vertical_EN_NEG_quadri_H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7638" y="258765"/>
            <a:ext cx="14366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3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marL="375742" indent="-375742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Calibri" pitchFamily="34" charset="0"/>
          <a:ea typeface="+mj-ea"/>
          <a:cs typeface="Calibri" pitchFamily="34" charset="0"/>
        </a:defRPr>
      </a:lvl1pPr>
      <a:lvl2pPr marL="375742" indent="-375742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2pPr>
      <a:lvl3pPr marL="375742" indent="-375742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3pPr>
      <a:lvl4pPr marL="375742" indent="-375742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4pPr>
      <a:lvl5pPr marL="375742" indent="-375742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5pPr>
      <a:lvl6pPr marL="854563" algn="l" rtl="0" fontAlgn="base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6pPr>
      <a:lvl7pPr marL="1333384" algn="l" rtl="0" fontAlgn="base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7pPr>
      <a:lvl8pPr marL="1812206" algn="l" rtl="0" fontAlgn="base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8pPr>
      <a:lvl9pPr marL="2291028" algn="l" rtl="0" fontAlgn="base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9pPr>
    </p:titleStyle>
    <p:bodyStyle>
      <a:lvl1pPr marL="359117" indent="-359117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100" i="1">
          <a:solidFill>
            <a:srgbClr val="0F5494"/>
          </a:solidFill>
          <a:latin typeface="Calibri" pitchFamily="34" charset="0"/>
          <a:ea typeface="+mn-ea"/>
          <a:cs typeface="Calibri" pitchFamily="34" charset="0"/>
        </a:defRPr>
      </a:lvl1pPr>
      <a:lvl2pPr marL="778085" indent="-299263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100" b="1">
          <a:solidFill>
            <a:srgbClr val="0F5494"/>
          </a:solidFill>
          <a:latin typeface="Calibri" pitchFamily="34" charset="0"/>
          <a:cs typeface="Calibri" pitchFamily="34" charset="0"/>
        </a:defRPr>
      </a:lvl2pPr>
      <a:lvl3pPr marL="1197054" indent="-239411" algn="l" rtl="0" eaLnBrk="0" fontAlgn="base" hangingPunct="0">
        <a:spcBef>
          <a:spcPct val="20000"/>
        </a:spcBef>
        <a:spcAft>
          <a:spcPct val="0"/>
        </a:spcAft>
        <a:buFontTx/>
        <a:buChar char="-"/>
        <a:defRPr sz="2100">
          <a:solidFill>
            <a:srgbClr val="0F5494"/>
          </a:solidFill>
          <a:latin typeface="Calibri" pitchFamily="34" charset="0"/>
          <a:cs typeface="Calibri" pitchFamily="34" charset="0"/>
        </a:defRPr>
      </a:lvl3pPr>
      <a:lvl4pPr marL="1675874" indent="-23941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4696" indent="-23941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633518" indent="-239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3112340" indent="-239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591161" indent="-239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4069983" indent="-239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22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44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65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86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07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929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750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72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7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4" tIns="47883" rIns="95764" bIns="47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Title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2133600"/>
            <a:ext cx="84248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2"/>
            <a:r>
              <a:rPr lang="en-GB" noProof="0" dirty="0" smtClean="0"/>
              <a:t>Fourth level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50" y="6659565"/>
            <a:ext cx="2895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70376" y="6661151"/>
            <a:ext cx="603251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3" rIns="95764" bIns="47883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146E6392-056C-472F-9404-7B64353D27F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4" tIns="47883" rIns="95764" bIns="47883" anchor="ctr"/>
          <a:lstStyle/>
          <a:p>
            <a:pPr defTabSz="47882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9" y="6659565"/>
            <a:ext cx="611188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64" tIns="47883" rIns="95764" bIns="47883" anchor="t"/>
          <a:lstStyle/>
          <a:p>
            <a:pPr defTabSz="47882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1513" name="Picture 9" descr="LOGO CE_Vertical_EN_NEG_quadri_H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7638" y="258765"/>
            <a:ext cx="14366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2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marL="375742" indent="-375742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Calibri" pitchFamily="34" charset="0"/>
          <a:ea typeface="+mj-ea"/>
          <a:cs typeface="Calibri" pitchFamily="34" charset="0"/>
        </a:defRPr>
      </a:lvl1pPr>
      <a:lvl2pPr marL="375742" indent="-375742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2pPr>
      <a:lvl3pPr marL="375742" indent="-375742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3pPr>
      <a:lvl4pPr marL="375742" indent="-375742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4pPr>
      <a:lvl5pPr marL="375742" indent="-375742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5pPr>
      <a:lvl6pPr marL="854563" algn="l" rtl="0" fontAlgn="base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6pPr>
      <a:lvl7pPr marL="1333384" algn="l" rtl="0" fontAlgn="base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7pPr>
      <a:lvl8pPr marL="1812206" algn="l" rtl="0" fontAlgn="base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8pPr>
      <a:lvl9pPr marL="2291028" algn="l" rtl="0" fontAlgn="base">
        <a:spcBef>
          <a:spcPct val="0"/>
        </a:spcBef>
        <a:spcAft>
          <a:spcPct val="0"/>
        </a:spcAft>
        <a:defRPr sz="2500" b="1">
          <a:solidFill>
            <a:srgbClr val="0F5494"/>
          </a:solidFill>
          <a:latin typeface="Verdana" pitchFamily="34" charset="0"/>
        </a:defRPr>
      </a:lvl9pPr>
    </p:titleStyle>
    <p:bodyStyle>
      <a:lvl1pPr marL="359117" indent="-359117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100" i="1">
          <a:solidFill>
            <a:srgbClr val="0F5494"/>
          </a:solidFill>
          <a:latin typeface="Calibri" pitchFamily="34" charset="0"/>
          <a:ea typeface="+mn-ea"/>
          <a:cs typeface="Calibri" pitchFamily="34" charset="0"/>
        </a:defRPr>
      </a:lvl1pPr>
      <a:lvl2pPr marL="778085" indent="-299263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100" b="1">
          <a:solidFill>
            <a:srgbClr val="0F5494"/>
          </a:solidFill>
          <a:latin typeface="Calibri" pitchFamily="34" charset="0"/>
          <a:cs typeface="Calibri" pitchFamily="34" charset="0"/>
        </a:defRPr>
      </a:lvl2pPr>
      <a:lvl3pPr marL="1197054" indent="-239411" algn="l" rtl="0" eaLnBrk="0" fontAlgn="base" hangingPunct="0">
        <a:spcBef>
          <a:spcPct val="20000"/>
        </a:spcBef>
        <a:spcAft>
          <a:spcPct val="0"/>
        </a:spcAft>
        <a:buFontTx/>
        <a:buChar char="-"/>
        <a:defRPr sz="2100">
          <a:solidFill>
            <a:srgbClr val="0F5494"/>
          </a:solidFill>
          <a:latin typeface="Calibri" pitchFamily="34" charset="0"/>
          <a:cs typeface="Calibri" pitchFamily="34" charset="0"/>
        </a:defRPr>
      </a:lvl3pPr>
      <a:lvl4pPr marL="1675874" indent="-23941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4696" indent="-23941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633518" indent="-239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3112340" indent="-239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591161" indent="-239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4069983" indent="-23941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22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44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65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86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07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929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750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72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Second level</a:t>
            </a:r>
            <a:endParaRPr lang="en-GB" altLang="fr-FR" smtClean="0"/>
          </a:p>
          <a:p>
            <a:pPr lvl="1"/>
            <a:r>
              <a:rPr lang="en-GB" altLang="fr-FR" smtClean="0"/>
              <a:t>Third level</a:t>
            </a:r>
          </a:p>
          <a:p>
            <a:pPr lvl="2"/>
            <a:r>
              <a:rPr lang="en-GB" altLang="fr-FR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l">
              <a:defRPr/>
            </a:pPr>
            <a:endParaRPr lang="en-GB" altLang="fr-FR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fr-FR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EF22888-4770-4F78-84C5-79C15FA2B26D}" type="slidenum">
              <a:rPr lang="en-GB" altLang="fr-FR">
                <a:solidFill>
                  <a:srgbClr val="000000"/>
                </a:solidFill>
                <a:ea typeface="+mn-ea"/>
                <a:cs typeface="+mn-cs"/>
              </a:rPr>
              <a:pPr/>
              <a:t>‹#›</a:t>
            </a:fld>
            <a:endParaRPr lang="en-GB" altLang="fr-FR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7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 smtClean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 smtClean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BACD-D916-459B-A214-3AD0A67A3CDD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rPr>
              <a:pPr/>
              <a:t>‹#›</a:t>
            </a:fld>
            <a:endParaRPr lang="en-GB" altLang="en-US" smtClean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6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 smtClean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 smtClean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BACD-D916-459B-A214-3AD0A67A3CDD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rPr>
              <a:pPr/>
              <a:t>‹#›</a:t>
            </a:fld>
            <a:endParaRPr lang="en-GB" altLang="en-US" smtClean="0">
              <a:solidFill>
                <a:prstClr val="black">
                  <a:tint val="75000"/>
                </a:prstClr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67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l"/>
            <a:endParaRPr lang="en-GB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C5C6AB5-A119-4AAB-9417-040763D2B5C1}" type="slidenum">
              <a:rPr lang="en-GB" altLang="en-US">
                <a:solidFill>
                  <a:srgbClr val="000000"/>
                </a:solidFill>
                <a:ea typeface="+mn-ea"/>
                <a:cs typeface="+mn-cs"/>
              </a:rPr>
              <a:pPr/>
              <a:t>‹#›</a:t>
            </a:fld>
            <a:endParaRPr lang="en-GB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8280474" cy="1511151"/>
          </a:xfrm>
        </p:spPr>
        <p:txBody>
          <a:bodyPr/>
          <a:lstStyle/>
          <a:p>
            <a:r>
              <a:rPr lang="en-GB" altLang="en-US" sz="6600" dirty="0" err="1" smtClean="0">
                <a:solidFill>
                  <a:srgbClr val="FFC000"/>
                </a:solidFill>
              </a:rPr>
              <a:t>OpSys</a:t>
            </a:r>
            <a:r>
              <a:rPr lang="en-GB" altLang="en-US" sz="6600" smtClean="0">
                <a:solidFill>
                  <a:srgbClr val="FFC000"/>
                </a:solidFill>
              </a:rPr>
              <a:t> project 1</a:t>
            </a:r>
            <a:endParaRPr lang="en-GB" altLang="en-US" sz="6600" dirty="0" smtClean="0">
              <a:solidFill>
                <a:srgbClr val="FFC000"/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 smtClean="0"/>
              <a:t>First Domain User Group meeting</a:t>
            </a:r>
          </a:p>
          <a:p>
            <a:endParaRPr lang="en-GB" altLang="en-US" dirty="0" smtClean="0"/>
          </a:p>
          <a:p>
            <a:r>
              <a:rPr lang="en-GB" altLang="en-US" b="0" dirty="0" smtClean="0"/>
              <a:t>22 April 2016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3744416" cy="9366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OpSyS Project 1 - 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Actors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17611066">
            <a:off x="3619045" y="4817053"/>
            <a:ext cx="1073268" cy="2150432"/>
          </a:xfrm>
          <a:prstGeom prst="curvedRightArrow">
            <a:avLst>
              <a:gd name="adj1" fmla="val 25000"/>
              <a:gd name="adj2" fmla="val 46946"/>
              <a:gd name="adj3" fmla="val 25000"/>
            </a:avLst>
          </a:prstGeom>
          <a:noFill/>
          <a:ln w="952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Rectangle 24"/>
          <p:cNvSpPr/>
          <p:nvPr/>
        </p:nvSpPr>
        <p:spPr bwMode="auto">
          <a:xfrm>
            <a:off x="369677" y="1392121"/>
            <a:ext cx="4051980" cy="434266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24"/>
          <p:cNvSpPr/>
          <p:nvPr/>
        </p:nvSpPr>
        <p:spPr bwMode="auto">
          <a:xfrm>
            <a:off x="647850" y="1709861"/>
            <a:ext cx="1187847" cy="596556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D16349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D16349"/>
                  </a:solidFill>
                </a:ln>
                <a:solidFill>
                  <a:srgbClr val="D16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IT SC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Incl. NEAR and FPI rep.</a:t>
            </a:r>
          </a:p>
        </p:txBody>
      </p:sp>
      <p:sp>
        <p:nvSpPr>
          <p:cNvPr id="9" name="Rectangle 27"/>
          <p:cNvSpPr/>
          <p:nvPr/>
        </p:nvSpPr>
        <p:spPr bwMode="auto">
          <a:xfrm>
            <a:off x="2955638" y="1687274"/>
            <a:ext cx="1200871" cy="61914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D16349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D16349"/>
                  </a:solidFill>
                </a:ln>
                <a:solidFill>
                  <a:srgbClr val="D16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NEAR IT SC</a:t>
            </a:r>
          </a:p>
        </p:txBody>
      </p:sp>
      <p:sp>
        <p:nvSpPr>
          <p:cNvPr id="10" name="Rectangle 24"/>
          <p:cNvSpPr/>
          <p:nvPr/>
        </p:nvSpPr>
        <p:spPr bwMode="auto">
          <a:xfrm>
            <a:off x="592294" y="2529195"/>
            <a:ext cx="3586087" cy="513427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D16349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D16349"/>
                  </a:solidFill>
                </a:ln>
                <a:solidFill>
                  <a:srgbClr val="D16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OpSys 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D16349"/>
                  </a:solidFill>
                </a:ln>
                <a:solidFill>
                  <a:srgbClr val="D16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Programme Steering Committee (PSC)</a:t>
            </a:r>
            <a:endParaRPr kumimoji="0" lang="en-GB" sz="1400" b="0" i="0" u="none" strike="noStrike" kern="0" cap="none" spc="0" normalizeH="0" baseline="0" noProof="0" dirty="0">
              <a:ln>
                <a:solidFill>
                  <a:srgbClr val="D16349"/>
                </a:solidFill>
              </a:ln>
              <a:solidFill>
                <a:srgbClr val="D1634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&amp; NEAR dir. + FPI + DIGIT + ad hoc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DGs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Rectangle 24"/>
          <p:cNvSpPr/>
          <p:nvPr/>
        </p:nvSpPr>
        <p:spPr bwMode="auto">
          <a:xfrm>
            <a:off x="570422" y="3202017"/>
            <a:ext cx="3586087" cy="521016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D16349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solidFill>
                    <a:srgbClr val="D16349"/>
                  </a:solidFill>
                </a:ln>
                <a:solidFill>
                  <a:srgbClr val="D16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OpSys Programme User Committee </a:t>
            </a: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srgbClr val="D16349"/>
                  </a:solidFill>
                </a:ln>
                <a:solidFill>
                  <a:srgbClr val="D16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(PUC)</a:t>
            </a:r>
            <a:endParaRPr kumimoji="0" lang="en-GB" sz="1400" b="0" i="0" u="none" strike="noStrike" kern="0" cap="none" spc="0" normalizeH="0" baseline="0" noProof="0" dirty="0">
              <a:ln>
                <a:solidFill>
                  <a:srgbClr val="D16349"/>
                </a:solidFill>
              </a:ln>
              <a:solidFill>
                <a:srgbClr val="D1634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HQ &amp; EUD rep.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from DEVCO/NEAR/FPI/ECHO/EEAS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dir.</a:t>
            </a:r>
          </a:p>
        </p:txBody>
      </p:sp>
      <p:sp>
        <p:nvSpPr>
          <p:cNvPr id="12" name="Rectangle 24"/>
          <p:cNvSpPr/>
          <p:nvPr/>
        </p:nvSpPr>
        <p:spPr bwMode="auto">
          <a:xfrm>
            <a:off x="584692" y="3775270"/>
            <a:ext cx="1771049" cy="600334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8FB08C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solidFill>
                    <a:srgbClr val="8FB08C">
                      <a:lumMod val="50000"/>
                    </a:srgbClr>
                  </a:solidFill>
                </a:ln>
                <a:solidFill>
                  <a:srgbClr val="8FB08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System Owner (SO) 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05 – Thierry MATHISSE</a:t>
            </a:r>
          </a:p>
        </p:txBody>
      </p:sp>
      <p:sp>
        <p:nvSpPr>
          <p:cNvPr id="13" name="Rectangle 24"/>
          <p:cNvSpPr/>
          <p:nvPr/>
        </p:nvSpPr>
        <p:spPr bwMode="auto">
          <a:xfrm>
            <a:off x="2425591" y="3775270"/>
            <a:ext cx="1730916" cy="600333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8FB08C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solidFill>
                    <a:srgbClr val="8FB08C">
                      <a:lumMod val="50000"/>
                    </a:srgbClr>
                  </a:solidFill>
                </a:ln>
                <a:solidFill>
                  <a:srgbClr val="8FB08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System supplier (SS)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R6 – Fernando CENTURIONE</a:t>
            </a:r>
          </a:p>
        </p:txBody>
      </p:sp>
      <p:sp>
        <p:nvSpPr>
          <p:cNvPr id="14" name="Rectangle 24"/>
          <p:cNvSpPr/>
          <p:nvPr/>
        </p:nvSpPr>
        <p:spPr bwMode="auto">
          <a:xfrm>
            <a:off x="4790126" y="1693369"/>
            <a:ext cx="1777135" cy="613048"/>
          </a:xfrm>
          <a:prstGeom prst="roundRect">
            <a:avLst/>
          </a:prstGeom>
          <a:noFill/>
          <a:ln w="12700" cap="flat" cmpd="sng" algn="ctr">
            <a:solidFill>
              <a:srgbClr val="8FB08C">
                <a:lumMod val="5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solidFill>
                    <a:srgbClr val="8FB08C">
                      <a:lumMod val="50000"/>
                    </a:srgbClr>
                  </a:solidFill>
                </a:ln>
                <a:solidFill>
                  <a:srgbClr val="8FB08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Business Manager (BM)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05 - Lucile PETITPIERRE</a:t>
            </a:r>
          </a:p>
        </p:txBody>
      </p:sp>
      <p:sp>
        <p:nvSpPr>
          <p:cNvPr id="15" name="Rectangle 24"/>
          <p:cNvSpPr/>
          <p:nvPr/>
        </p:nvSpPr>
        <p:spPr bwMode="auto">
          <a:xfrm>
            <a:off x="6826009" y="1681584"/>
            <a:ext cx="1724337" cy="621061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8FB08C">
                <a:lumMod val="5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solidFill>
                    <a:srgbClr val="8FB08C">
                      <a:lumMod val="50000"/>
                    </a:srgbClr>
                  </a:solidFill>
                </a:ln>
                <a:solidFill>
                  <a:srgbClr val="8FB08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IT project manager (ITPM)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R6 – Eric PASTELEUR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35697" y="2030334"/>
            <a:ext cx="1119943" cy="138500"/>
            <a:chOff x="2834024" y="878960"/>
            <a:chExt cx="927353" cy="92638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2834024" y="878960"/>
              <a:ext cx="92735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D16349"/>
              </a:solidFill>
              <a:prstDash val="solid"/>
              <a:tailEnd type="arrow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3140205" y="878960"/>
              <a:ext cx="347764" cy="9263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endorses</a:t>
              </a:r>
              <a:endPara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35697" y="1696410"/>
            <a:ext cx="1119943" cy="307777"/>
            <a:chOff x="1888321" y="1031973"/>
            <a:chExt cx="1612194" cy="55939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888321" y="1408665"/>
              <a:ext cx="161219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D16349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2420612" y="1031973"/>
              <a:ext cx="873011" cy="5593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informs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Rectangle 24"/>
          <p:cNvSpPr/>
          <p:nvPr/>
        </p:nvSpPr>
        <p:spPr bwMode="auto">
          <a:xfrm>
            <a:off x="4668946" y="2510303"/>
            <a:ext cx="1982431" cy="2947957"/>
          </a:xfrm>
          <a:prstGeom prst="roundRect">
            <a:avLst/>
          </a:prstGeom>
          <a:solidFill>
            <a:srgbClr val="D19049">
              <a:lumMod val="40000"/>
              <a:lumOff val="60000"/>
            </a:srgbClr>
          </a:solidFill>
          <a:ln w="12700" cap="flat" cmpd="sng" algn="ctr">
            <a:solidFill>
              <a:srgbClr val="D19049">
                <a:lumMod val="75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t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solidFill>
                    <a:srgbClr val="E46C0A"/>
                  </a:solidFill>
                </a:ln>
                <a:solidFill>
                  <a:srgbClr val="E46C0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Domain User Group 1 (D-UG 1)</a:t>
            </a:r>
          </a:p>
        </p:txBody>
      </p:sp>
      <p:sp>
        <p:nvSpPr>
          <p:cNvPr id="23" name="Rectangle 24"/>
          <p:cNvSpPr/>
          <p:nvPr/>
        </p:nvSpPr>
        <p:spPr bwMode="auto">
          <a:xfrm>
            <a:off x="6720439" y="2454335"/>
            <a:ext cx="1935479" cy="3003925"/>
          </a:xfrm>
          <a:prstGeom prst="roundRect">
            <a:avLst/>
          </a:prstGeom>
          <a:solidFill>
            <a:srgbClr val="BDDEFF"/>
          </a:solidFill>
          <a:ln w="12700" cap="flat" cmpd="sng" algn="ctr">
            <a:solidFill>
              <a:srgbClr val="0F5494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t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Agile project team 1 (APT 1)</a:t>
            </a:r>
          </a:p>
        </p:txBody>
      </p:sp>
      <p:sp>
        <p:nvSpPr>
          <p:cNvPr id="24" name="Rectangle 24"/>
          <p:cNvSpPr/>
          <p:nvPr/>
        </p:nvSpPr>
        <p:spPr bwMode="auto">
          <a:xfrm>
            <a:off x="6826008" y="2911514"/>
            <a:ext cx="1724337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F5494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Product owner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R6 – Giuliano ROSCIGLIONE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26009" y="3425489"/>
            <a:ext cx="1724337" cy="53219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F5494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Scrum master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R6 – to be defined</a:t>
            </a:r>
          </a:p>
        </p:txBody>
      </p:sp>
      <p:sp>
        <p:nvSpPr>
          <p:cNvPr id="26" name="Rectangle 24"/>
          <p:cNvSpPr/>
          <p:nvPr/>
        </p:nvSpPr>
        <p:spPr bwMode="auto">
          <a:xfrm>
            <a:off x="6826009" y="4585934"/>
            <a:ext cx="1724337" cy="653413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F5494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 team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R6 - developers</a:t>
            </a:r>
          </a:p>
        </p:txBody>
      </p:sp>
      <p:sp>
        <p:nvSpPr>
          <p:cNvPr id="27" name="Rectangle 24"/>
          <p:cNvSpPr/>
          <p:nvPr/>
        </p:nvSpPr>
        <p:spPr bwMode="auto">
          <a:xfrm>
            <a:off x="570421" y="5105133"/>
            <a:ext cx="1785319" cy="470337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8FB08C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solidFill>
                    <a:srgbClr val="8FB08C">
                      <a:lumMod val="50000"/>
                    </a:srgbClr>
                  </a:solidFill>
                </a:ln>
                <a:solidFill>
                  <a:srgbClr val="8FB08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Coordinator BMs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05 – Paul RIEMBAULT</a:t>
            </a:r>
          </a:p>
        </p:txBody>
      </p:sp>
      <p:sp>
        <p:nvSpPr>
          <p:cNvPr id="28" name="Rectangle 24"/>
          <p:cNvSpPr/>
          <p:nvPr/>
        </p:nvSpPr>
        <p:spPr bwMode="auto">
          <a:xfrm>
            <a:off x="2425591" y="5080089"/>
            <a:ext cx="1730916" cy="495380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8FB08C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solidFill>
                    <a:srgbClr val="8FB08C">
                      <a:lumMod val="50000"/>
                    </a:srgbClr>
                  </a:solidFill>
                </a:ln>
                <a:solidFill>
                  <a:srgbClr val="8FB08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Coordinator ITPMs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R6 – Dris RACHIK</a:t>
            </a:r>
          </a:p>
        </p:txBody>
      </p:sp>
      <p:sp>
        <p:nvSpPr>
          <p:cNvPr id="29" name="Rectangle 24"/>
          <p:cNvSpPr/>
          <p:nvPr/>
        </p:nvSpPr>
        <p:spPr bwMode="auto">
          <a:xfrm>
            <a:off x="4857479" y="4773706"/>
            <a:ext cx="1665191" cy="46564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D19049">
                <a:lumMod val="75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solidFill>
                    <a:srgbClr val="E46C0A"/>
                  </a:solidFill>
                </a:ln>
                <a:solidFill>
                  <a:srgbClr val="E46C0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Pool of experts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Experts on specific topics</a:t>
            </a:r>
          </a:p>
        </p:txBody>
      </p:sp>
      <p:sp>
        <p:nvSpPr>
          <p:cNvPr id="30" name="Rectangle 24"/>
          <p:cNvSpPr/>
          <p:nvPr/>
        </p:nvSpPr>
        <p:spPr bwMode="auto">
          <a:xfrm>
            <a:off x="4561317" y="1411452"/>
            <a:ext cx="4180115" cy="4323335"/>
          </a:xfrm>
          <a:prstGeom prst="roundRect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1" name="Rectangle 24"/>
          <p:cNvSpPr/>
          <p:nvPr/>
        </p:nvSpPr>
        <p:spPr bwMode="auto">
          <a:xfrm>
            <a:off x="1641672" y="1324519"/>
            <a:ext cx="1487328" cy="189000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noFill/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OpSyS Programme</a:t>
            </a:r>
          </a:p>
        </p:txBody>
      </p:sp>
      <p:sp>
        <p:nvSpPr>
          <p:cNvPr id="32" name="Rectangle 24"/>
          <p:cNvSpPr/>
          <p:nvPr/>
        </p:nvSpPr>
        <p:spPr bwMode="auto">
          <a:xfrm>
            <a:off x="5965159" y="1313855"/>
            <a:ext cx="1372432" cy="189000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noFill/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OpSyS Project 1</a:t>
            </a:r>
          </a:p>
        </p:txBody>
      </p:sp>
      <p:sp>
        <p:nvSpPr>
          <p:cNvPr id="33" name="Rectangle 24"/>
          <p:cNvSpPr/>
          <p:nvPr/>
        </p:nvSpPr>
        <p:spPr bwMode="auto">
          <a:xfrm>
            <a:off x="4808306" y="2930946"/>
            <a:ext cx="1665191" cy="34060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D19049">
                <a:lumMod val="75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solidFill>
                    <a:srgbClr val="E46C0A"/>
                  </a:solidFill>
                </a:ln>
                <a:solidFill>
                  <a:srgbClr val="E46C0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Process owners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06, NEAR A4-A3, FPI 01</a:t>
            </a:r>
          </a:p>
        </p:txBody>
      </p:sp>
      <p:sp>
        <p:nvSpPr>
          <p:cNvPr id="34" name="Rectangle 24"/>
          <p:cNvSpPr/>
          <p:nvPr/>
        </p:nvSpPr>
        <p:spPr bwMode="auto">
          <a:xfrm>
            <a:off x="4827694" y="3356830"/>
            <a:ext cx="1665191" cy="59946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D19049">
                <a:lumMod val="75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solidFill>
                    <a:srgbClr val="E46C0A"/>
                  </a:solidFill>
                </a:ln>
                <a:solidFill>
                  <a:srgbClr val="E46C0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Geographic &amp; thematic units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Operational units Representatives from DEVCO, NEAR, FPI</a:t>
            </a:r>
          </a:p>
        </p:txBody>
      </p:sp>
      <p:sp>
        <p:nvSpPr>
          <p:cNvPr id="35" name="Rectangle 24"/>
          <p:cNvSpPr/>
          <p:nvPr/>
        </p:nvSpPr>
        <p:spPr bwMode="auto">
          <a:xfrm>
            <a:off x="4853661" y="4026304"/>
            <a:ext cx="1665191" cy="68166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D19049">
                <a:lumMod val="75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solidFill>
                    <a:srgbClr val="E46C0A"/>
                  </a:solidFill>
                </a:ln>
                <a:solidFill>
                  <a:srgbClr val="E46C0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Pilot EUDs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Brazil, Ukraine, Ethiopia, Pakistan + IPA, ENI South, sub-Saharan francophone Africa</a:t>
            </a:r>
          </a:p>
        </p:txBody>
      </p:sp>
      <p:sp>
        <p:nvSpPr>
          <p:cNvPr id="36" name="Rectangle 24"/>
          <p:cNvSpPr/>
          <p:nvPr/>
        </p:nvSpPr>
        <p:spPr bwMode="auto">
          <a:xfrm>
            <a:off x="6826009" y="4083192"/>
            <a:ext cx="1724337" cy="38723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F5494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Architecture Owner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R6 – Johan GAUDIN</a:t>
            </a:r>
          </a:p>
        </p:txBody>
      </p:sp>
      <p:sp>
        <p:nvSpPr>
          <p:cNvPr id="37" name="Rectangle 24"/>
          <p:cNvSpPr/>
          <p:nvPr/>
        </p:nvSpPr>
        <p:spPr bwMode="auto">
          <a:xfrm>
            <a:off x="570422" y="4495350"/>
            <a:ext cx="1785319" cy="470337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8FB08C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solidFill>
                    <a:srgbClr val="8FB08C">
                      <a:lumMod val="50000"/>
                    </a:srgbClr>
                  </a:solidFill>
                </a:ln>
                <a:solidFill>
                  <a:srgbClr val="8FB08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Programme manager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05 – Denis THIEULIN</a:t>
            </a:r>
          </a:p>
        </p:txBody>
      </p:sp>
      <p:sp>
        <p:nvSpPr>
          <p:cNvPr id="38" name="Rectangle 24"/>
          <p:cNvSpPr/>
          <p:nvPr/>
        </p:nvSpPr>
        <p:spPr bwMode="auto">
          <a:xfrm>
            <a:off x="2425591" y="4504026"/>
            <a:ext cx="1730916" cy="495380"/>
          </a:xfrm>
          <a:prstGeom prst="roundRect">
            <a:avLst/>
          </a:prstGeom>
          <a:solidFill>
            <a:sysClr val="window" lastClr="FFFFFF"/>
          </a:solidFill>
          <a:ln w="11429" cap="flat" cmpd="sng" algn="ctr">
            <a:solidFill>
              <a:srgbClr val="8FB08C"/>
            </a:solidFill>
            <a:prstDash val="sysDash"/>
          </a:ln>
          <a:effectLst/>
        </p:spPr>
        <p:txBody>
          <a:bodyPr lIns="0" tIns="0" rIns="0" bIns="0" spcCol="1270" anchor="ctr"/>
          <a:lstStyle/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solidFill>
                    <a:srgbClr val="8FB08C">
                      <a:lumMod val="50000"/>
                    </a:srgbClr>
                  </a:solidFill>
                </a:ln>
                <a:solidFill>
                  <a:srgbClr val="8FB08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Programme manager</a:t>
            </a:r>
          </a:p>
          <a:p>
            <a:pPr marL="0" marR="0" lvl="0" indent="0" defTabSz="9334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DEVCO R6 – Fabrice VAN OOST</a:t>
            </a:r>
          </a:p>
        </p:txBody>
      </p:sp>
      <p:sp>
        <p:nvSpPr>
          <p:cNvPr id="39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449968" y="4989741"/>
            <a:ext cx="8585099" cy="1823636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n>
                <a:solidFill>
                  <a:srgbClr val="9BBB59">
                    <a:lumMod val="75000"/>
                  </a:srgbClr>
                </a:solidFill>
              </a:ln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52801" y="937071"/>
            <a:ext cx="8582264" cy="1555826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ln>
                <a:solidFill>
                  <a:srgbClr val="9BBB59">
                    <a:lumMod val="75000"/>
                  </a:srgbClr>
                </a:solidFill>
              </a:ln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49969" y="2589191"/>
            <a:ext cx="8585097" cy="2304254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ln>
                <a:solidFill>
                  <a:srgbClr val="9BBB59">
                    <a:lumMod val="75000"/>
                  </a:srgbClr>
                </a:solidFill>
              </a:ln>
              <a:solidFill>
                <a:srgbClr val="8064A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562" y="625268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Feb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634229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en-GB"/>
            </a:defPPr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900" dirty="0">
                <a:solidFill>
                  <a:srgbClr val="0F548F"/>
                </a:solidFill>
                <a:ea typeface="+mn-ea"/>
              </a:rPr>
              <a:t>Mar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5" y="634229"/>
            <a:ext cx="383438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Apr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071" y="634229"/>
            <a:ext cx="40908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en-GB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900" dirty="0">
                <a:solidFill>
                  <a:srgbClr val="0F548F"/>
                </a:solidFill>
                <a:ea typeface="+mn-ea"/>
              </a:rPr>
              <a:t>May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730" y="634229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Jun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7" y="634229"/>
            <a:ext cx="351378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Jul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634229"/>
            <a:ext cx="40908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Aug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9634" y="634229"/>
            <a:ext cx="396262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Sep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8911" y="634229"/>
            <a:ext cx="37702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Oct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2802" y="868821"/>
            <a:ext cx="8582265" cy="5944556"/>
          </a:xfrm>
          <a:prstGeom prst="roundRect">
            <a:avLst>
              <a:gd name="adj" fmla="val 1261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0F548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834079" y="868821"/>
            <a:ext cx="6392" cy="5819089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68523" y="865062"/>
            <a:ext cx="2967" cy="5831809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25599" y="865062"/>
            <a:ext cx="0" cy="5831809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85639" y="865062"/>
            <a:ext cx="0" cy="5831809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5679" y="868821"/>
            <a:ext cx="0" cy="5828050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00525" y="868820"/>
            <a:ext cx="0" cy="5812419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/>
          <p:cNvSpPr txBox="1"/>
          <p:nvPr/>
        </p:nvSpPr>
        <p:spPr>
          <a:xfrm>
            <a:off x="3953301" y="634229"/>
            <a:ext cx="402674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Nov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9754" y="634229"/>
            <a:ext cx="396262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Dec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92618" y="634229"/>
            <a:ext cx="383438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Jan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76056" y="634229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Feb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06286" y="634229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en-GB"/>
            </a:defPPr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900" dirty="0">
                <a:solidFill>
                  <a:srgbClr val="0F548F"/>
                </a:solidFill>
                <a:ea typeface="+mn-ea"/>
              </a:rPr>
              <a:t>Mar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96137" y="634229"/>
            <a:ext cx="383438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Apr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07130" y="634229"/>
            <a:ext cx="40908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en-GB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900" dirty="0">
                <a:solidFill>
                  <a:srgbClr val="0F548F"/>
                </a:solidFill>
                <a:ea typeface="+mn-ea"/>
              </a:rPr>
              <a:t>May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16216" y="634229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Jun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76257" y="634229"/>
            <a:ext cx="351378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Jul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64289" y="634229"/>
            <a:ext cx="40908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Aug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32122" y="634229"/>
            <a:ext cx="396262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Sep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56377" y="634229"/>
            <a:ext cx="37702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Oct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16416" y="634229"/>
            <a:ext cx="402674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Nov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676457" y="634229"/>
            <a:ext cx="396262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Dec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2897913" y="794198"/>
            <a:ext cx="6395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29395" y="794198"/>
            <a:ext cx="5931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989435" y="794198"/>
            <a:ext cx="0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349475" y="794198"/>
            <a:ext cx="0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09515" y="794198"/>
            <a:ext cx="0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3264363" y="794199"/>
            <a:ext cx="4992" cy="5879225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5062484" y="802853"/>
            <a:ext cx="6395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793965" y="802853"/>
            <a:ext cx="5931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54007" y="802853"/>
            <a:ext cx="0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14047" y="802853"/>
            <a:ext cx="0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6874085" y="865061"/>
            <a:ext cx="2171" cy="5832648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428935" y="802854"/>
            <a:ext cx="4992" cy="5879225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213344" y="795037"/>
            <a:ext cx="6395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944825" y="795037"/>
            <a:ext cx="5931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304867" y="814871"/>
            <a:ext cx="0" cy="5894856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761309" y="868821"/>
            <a:ext cx="5048" cy="5821073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7579795" y="795038"/>
            <a:ext cx="4992" cy="5879225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32523" y="563488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23496" y="332656"/>
            <a:ext cx="44114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2016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484410" y="332656"/>
            <a:ext cx="44114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2017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 rot="16200000">
            <a:off x="-672778" y="5660878"/>
            <a:ext cx="1777553" cy="432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Change  management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49969" y="1419674"/>
            <a:ext cx="8569715" cy="0"/>
          </a:xfrm>
          <a:prstGeom prst="line">
            <a:avLst/>
          </a:prstGeom>
          <a:ln w="76200" cap="rnd">
            <a:solidFill>
              <a:srgbClr val="FF66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 Diagonal Corner Rectangle 78"/>
          <p:cNvSpPr/>
          <p:nvPr/>
        </p:nvSpPr>
        <p:spPr>
          <a:xfrm>
            <a:off x="2195848" y="1484784"/>
            <a:ext cx="1008000" cy="561856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Starting intermediary user tests</a:t>
            </a:r>
            <a:endParaRPr lang="en-GB" sz="900" dirty="0">
              <a:ln>
                <a:solidFill>
                  <a:srgbClr val="D16349"/>
                </a:solidFill>
              </a:ln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1" name="Title 5"/>
          <p:cNvSpPr>
            <a:spLocks noGrp="1"/>
          </p:cNvSpPr>
          <p:nvPr>
            <p:ph type="ctrTitle"/>
          </p:nvPr>
        </p:nvSpPr>
        <p:spPr>
          <a:xfrm>
            <a:off x="-3" y="-99392"/>
            <a:ext cx="9124891" cy="54868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OpSys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project 1 - High level roadmap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661787" y="1325580"/>
            <a:ext cx="180000" cy="180000"/>
          </a:xfrm>
          <a:prstGeom prst="ellipse">
            <a:avLst/>
          </a:prstGeom>
          <a:solidFill>
            <a:srgbClr val="E46C0A"/>
          </a:solidFill>
          <a:ln>
            <a:solidFill>
              <a:srgbClr val="D163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flipH="1">
            <a:off x="449968" y="2819092"/>
            <a:ext cx="3790797" cy="4742"/>
          </a:xfrm>
          <a:prstGeom prst="line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0" name="Flowchart: Decision 139"/>
          <p:cNvSpPr/>
          <p:nvPr/>
        </p:nvSpPr>
        <p:spPr>
          <a:xfrm>
            <a:off x="4240761" y="2733834"/>
            <a:ext cx="198036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99591" y="2622279"/>
            <a:ext cx="3108535" cy="415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8064A2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Coordinate</a:t>
            </a:r>
            <a:endParaRPr lang="en-US" sz="10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(Process </a:t>
            </a:r>
            <a:r>
              <a:rPr lang="en-US" sz="1000" b="1" dirty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owners 2 </a:t>
            </a:r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meetings/week) (DUG: 1/month)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H="1" flipV="1">
            <a:off x="1200525" y="3491171"/>
            <a:ext cx="3401306" cy="4507"/>
          </a:xfrm>
          <a:prstGeom prst="line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0" name="Round Diagonal Corner Rectangle 159"/>
          <p:cNvSpPr/>
          <p:nvPr/>
        </p:nvSpPr>
        <p:spPr>
          <a:xfrm>
            <a:off x="1363963" y="3567363"/>
            <a:ext cx="1002892" cy="561856"/>
          </a:xfrm>
          <a:prstGeom prst="round2DiagRect">
            <a:avLst/>
          </a:prstGeom>
          <a:solidFill>
            <a:schemeClr val="bg1"/>
          </a:solidFill>
          <a:ln>
            <a:solidFill>
              <a:srgbClr val="8064A2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8064A2"/>
                  </a:solidFill>
                </a:ln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+mn-cs"/>
              </a:rPr>
              <a:t>Agile team constitution (start sprint 1)</a:t>
            </a:r>
            <a:endParaRPr lang="en-GB" sz="900" dirty="0">
              <a:ln>
                <a:solidFill>
                  <a:srgbClr val="8064A2"/>
                </a:solidFill>
              </a:ln>
              <a:solidFill>
                <a:srgbClr val="8064A2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1865071" y="3387363"/>
            <a:ext cx="180000" cy="180000"/>
          </a:xfrm>
          <a:prstGeom prst="ellipse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ln>
                <a:solidFill>
                  <a:srgbClr val="CCB400"/>
                </a:solidFill>
              </a:ln>
              <a:solidFill>
                <a:srgbClr val="8064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59141" y="3284027"/>
            <a:ext cx="179165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8064A2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Implement</a:t>
            </a:r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 </a:t>
            </a: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(</a:t>
            </a:r>
            <a:r>
              <a:rPr lang="en-US" sz="1000" b="1" dirty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2 sprints /</a:t>
            </a:r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month)</a:t>
            </a:r>
            <a:endParaRPr lang="en-US" sz="1000" b="1" dirty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71601" y="3309271"/>
            <a:ext cx="70026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Sprint 0</a:t>
            </a:r>
            <a:endParaRPr lang="en-US" sz="900" b="1" dirty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 rot="16200000">
            <a:off x="-918160" y="3525319"/>
            <a:ext cx="2304256" cy="43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Iteration cycle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 rot="16200000">
            <a:off x="-504081" y="1441151"/>
            <a:ext cx="1440162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Deliverables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719085" y="3053176"/>
            <a:ext cx="2193196" cy="400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Backlog management</a:t>
            </a:r>
          </a:p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&amp; maintenance</a:t>
            </a: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55" name="Straight Connector 54"/>
          <p:cNvCxnSpPr>
            <a:stCxn id="125" idx="0"/>
            <a:endCxn id="165" idx="0"/>
          </p:cNvCxnSpPr>
          <p:nvPr/>
        </p:nvCxnSpPr>
        <p:spPr>
          <a:xfrm flipH="1">
            <a:off x="4691828" y="1325580"/>
            <a:ext cx="21833" cy="4995181"/>
          </a:xfrm>
          <a:prstGeom prst="line">
            <a:avLst/>
          </a:prstGeom>
          <a:ln w="28575" cmpd="sng">
            <a:solidFill>
              <a:srgbClr val="D16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 Diagonal Corner Rectangle 80"/>
          <p:cNvSpPr/>
          <p:nvPr/>
        </p:nvSpPr>
        <p:spPr>
          <a:xfrm>
            <a:off x="4226575" y="1505580"/>
            <a:ext cx="1008000" cy="52780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Deploy in pilot EUDs </a:t>
            </a:r>
            <a:r>
              <a:rPr lang="en-GB" sz="700" i="1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(exact date tbc with EUDs)</a:t>
            </a:r>
            <a:endParaRPr lang="en-GB" sz="700" i="1" dirty="0">
              <a:ln>
                <a:solidFill>
                  <a:srgbClr val="D16349"/>
                </a:solidFill>
              </a:ln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167" name="Straight Connector 166"/>
          <p:cNvCxnSpPr>
            <a:stCxn id="126" idx="4"/>
            <a:endCxn id="169" idx="0"/>
          </p:cNvCxnSpPr>
          <p:nvPr/>
        </p:nvCxnSpPr>
        <p:spPr>
          <a:xfrm>
            <a:off x="6886785" y="1505580"/>
            <a:ext cx="10586" cy="4829631"/>
          </a:xfrm>
          <a:prstGeom prst="line">
            <a:avLst/>
          </a:prstGeom>
          <a:ln w="28575" cmpd="sng">
            <a:solidFill>
              <a:srgbClr val="D16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 Diagonal Corner Rectangle 82"/>
          <p:cNvSpPr/>
          <p:nvPr/>
        </p:nvSpPr>
        <p:spPr>
          <a:xfrm>
            <a:off x="6372200" y="1485870"/>
            <a:ext cx="1008000" cy="646986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Roll out in HQ and all EUDS</a:t>
            </a:r>
          </a:p>
          <a:p>
            <a:r>
              <a:rPr lang="en-GB" sz="700" i="1" dirty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(exact date tbc with EUDs</a:t>
            </a:r>
            <a:r>
              <a:rPr lang="en-GB" sz="700" i="1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)</a:t>
            </a:r>
            <a:endParaRPr lang="en-GB" sz="700" i="1" dirty="0">
              <a:ln>
                <a:solidFill>
                  <a:srgbClr val="D16349"/>
                </a:solidFill>
              </a:ln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811688" y="4101358"/>
            <a:ext cx="984448" cy="4770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Test &amp; monitor</a:t>
            </a:r>
          </a:p>
          <a:p>
            <a:endParaRPr lang="en-US" sz="5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 </a:t>
            </a:r>
            <a:r>
              <a:rPr lang="en-US" sz="1000" b="1" dirty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(</a:t>
            </a:r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pilot EUDs)</a:t>
            </a: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sp>
        <p:nvSpPr>
          <p:cNvPr id="163" name="Flowchart: Decision 162"/>
          <p:cNvSpPr/>
          <p:nvPr/>
        </p:nvSpPr>
        <p:spPr>
          <a:xfrm>
            <a:off x="6785171" y="3376074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172" name="Straight Connector 171"/>
          <p:cNvCxnSpPr>
            <a:stCxn id="205" idx="1"/>
            <a:endCxn id="176" idx="6"/>
          </p:cNvCxnSpPr>
          <p:nvPr/>
        </p:nvCxnSpPr>
        <p:spPr>
          <a:xfrm flipH="1">
            <a:off x="2339752" y="5182072"/>
            <a:ext cx="1200615" cy="5595"/>
          </a:xfrm>
          <a:prstGeom prst="line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6" name="Oval 175"/>
          <p:cNvSpPr/>
          <p:nvPr/>
        </p:nvSpPr>
        <p:spPr>
          <a:xfrm>
            <a:off x="2159752" y="5097667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ln>
                <a:solidFill>
                  <a:srgbClr val="CCB400"/>
                </a:solidFill>
              </a:ln>
              <a:solidFill>
                <a:srgbClr val="CCB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983050" y="1511214"/>
            <a:ext cx="1130555" cy="238363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en-GB" sz="800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Project Charter</a:t>
            </a:r>
          </a:p>
        </p:txBody>
      </p:sp>
      <p:sp>
        <p:nvSpPr>
          <p:cNvPr id="178" name="Round Diagonal Corner Rectangle 177"/>
          <p:cNvSpPr/>
          <p:nvPr/>
        </p:nvSpPr>
        <p:spPr>
          <a:xfrm>
            <a:off x="1127102" y="5092072"/>
            <a:ext cx="1008000" cy="25538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4BACC6"/>
                  </a:solidFill>
                </a:ln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+mn-cs"/>
              </a:rPr>
              <a:t>Training</a:t>
            </a:r>
            <a:endParaRPr lang="en-GB" sz="900" dirty="0">
              <a:ln>
                <a:solidFill>
                  <a:srgbClr val="4BACC6"/>
                </a:solidFill>
              </a:ln>
              <a:solidFill>
                <a:srgbClr val="4BACC6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159752" y="5685534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ln>
                <a:solidFill>
                  <a:srgbClr val="CCB400"/>
                </a:solidFill>
              </a:ln>
              <a:solidFill>
                <a:srgbClr val="CCB4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9" name="Straight Connector 188"/>
          <p:cNvCxnSpPr>
            <a:stCxn id="127" idx="4"/>
            <a:endCxn id="173" idx="0"/>
          </p:cNvCxnSpPr>
          <p:nvPr/>
        </p:nvCxnSpPr>
        <p:spPr>
          <a:xfrm flipH="1">
            <a:off x="7948761" y="1505581"/>
            <a:ext cx="1995" cy="3595377"/>
          </a:xfrm>
          <a:prstGeom prst="line">
            <a:avLst/>
          </a:prstGeom>
          <a:ln w="28575" cmpd="sng">
            <a:solidFill>
              <a:srgbClr val="D16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lowchart: Decision 200"/>
          <p:cNvSpPr/>
          <p:nvPr/>
        </p:nvSpPr>
        <p:spPr>
          <a:xfrm>
            <a:off x="4616655" y="3394746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87" name="Straight Connector 86"/>
          <p:cNvCxnSpPr>
            <a:stCxn id="203" idx="1"/>
            <a:endCxn id="128" idx="6"/>
          </p:cNvCxnSpPr>
          <p:nvPr/>
        </p:nvCxnSpPr>
        <p:spPr>
          <a:xfrm flipH="1" flipV="1">
            <a:off x="1733368" y="4297354"/>
            <a:ext cx="2890167" cy="2036"/>
          </a:xfrm>
          <a:prstGeom prst="line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8" name="Oval 127"/>
          <p:cNvSpPr/>
          <p:nvPr/>
        </p:nvSpPr>
        <p:spPr>
          <a:xfrm>
            <a:off x="1553368" y="4207354"/>
            <a:ext cx="180000" cy="180000"/>
          </a:xfrm>
          <a:prstGeom prst="ellipse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ln>
                <a:solidFill>
                  <a:srgbClr val="CCB400"/>
                </a:solidFill>
              </a:ln>
              <a:solidFill>
                <a:srgbClr val="8064A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324701" y="4101358"/>
            <a:ext cx="1791651" cy="415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8064A2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Review</a:t>
            </a:r>
            <a:endParaRPr lang="en-US" sz="10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(DUG: 1 meeting/month)</a:t>
            </a:r>
            <a:endParaRPr lang="en-US" sz="1000" b="1" dirty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sp>
        <p:nvSpPr>
          <p:cNvPr id="118" name="Round Diagonal Corner Rectangle 117"/>
          <p:cNvSpPr/>
          <p:nvPr/>
        </p:nvSpPr>
        <p:spPr>
          <a:xfrm>
            <a:off x="923352" y="4386833"/>
            <a:ext cx="840336" cy="421392"/>
          </a:xfrm>
          <a:prstGeom prst="round2DiagRect">
            <a:avLst/>
          </a:prstGeom>
          <a:solidFill>
            <a:schemeClr val="bg1"/>
          </a:solidFill>
          <a:ln>
            <a:solidFill>
              <a:srgbClr val="8064A2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8064A2"/>
                  </a:solidFill>
                </a:ln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+mn-cs"/>
              </a:rPr>
              <a:t>DUG constitution</a:t>
            </a:r>
            <a:endParaRPr lang="en-GB" sz="900" dirty="0">
              <a:ln>
                <a:solidFill>
                  <a:srgbClr val="8064A2"/>
                </a:solidFill>
              </a:ln>
              <a:solidFill>
                <a:srgbClr val="8064A2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3" name="Flowchart: Decision 202"/>
          <p:cNvSpPr/>
          <p:nvPr/>
        </p:nvSpPr>
        <p:spPr>
          <a:xfrm>
            <a:off x="4623535" y="4209390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205" name="Flowchart: Decision 204"/>
          <p:cNvSpPr/>
          <p:nvPr/>
        </p:nvSpPr>
        <p:spPr>
          <a:xfrm>
            <a:off x="3540367" y="5092072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206" name="Straight Connector 205"/>
          <p:cNvCxnSpPr>
            <a:stCxn id="237" idx="3"/>
            <a:endCxn id="239" idx="1"/>
          </p:cNvCxnSpPr>
          <p:nvPr/>
        </p:nvCxnSpPr>
        <p:spPr>
          <a:xfrm flipV="1">
            <a:off x="5872255" y="2831297"/>
            <a:ext cx="905896" cy="1743"/>
          </a:xfrm>
          <a:prstGeom prst="line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0" name="TextBox 209"/>
          <p:cNvSpPr txBox="1"/>
          <p:nvPr/>
        </p:nvSpPr>
        <p:spPr>
          <a:xfrm>
            <a:off x="5834759" y="2631002"/>
            <a:ext cx="108012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Coordinate</a:t>
            </a:r>
          </a:p>
          <a:p>
            <a:endParaRPr lang="en-US" sz="300" b="1" dirty="0" smtClean="0">
              <a:ln>
                <a:solidFill>
                  <a:srgbClr val="92D050"/>
                </a:solidFill>
              </a:ln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ln>
                <a:solidFill>
                  <a:srgbClr val="92D050"/>
                </a:solidFill>
              </a:ln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662685" y="5241861"/>
            <a:ext cx="666503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Missions</a:t>
            </a:r>
            <a:endParaRPr lang="en-US" sz="900" b="1" dirty="0" smtClean="0">
              <a:solidFill>
                <a:srgbClr val="4BACC6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in</a:t>
            </a:r>
          </a:p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Pilot EUDs</a:t>
            </a:r>
          </a:p>
        </p:txBody>
      </p:sp>
      <p:sp>
        <p:nvSpPr>
          <p:cNvPr id="223" name="Round Diagonal Corner Rectangle 222"/>
          <p:cNvSpPr/>
          <p:nvPr/>
        </p:nvSpPr>
        <p:spPr>
          <a:xfrm>
            <a:off x="964641" y="2060848"/>
            <a:ext cx="1159087" cy="38308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en-GB" sz="800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Change management strategy</a:t>
            </a:r>
            <a:endParaRPr lang="en-GB" sz="800" dirty="0">
              <a:ln>
                <a:solidFill>
                  <a:srgbClr val="D16349"/>
                </a:solidFill>
              </a:ln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24" name="Round Diagonal Corner Rectangle 223"/>
          <p:cNvSpPr/>
          <p:nvPr/>
        </p:nvSpPr>
        <p:spPr>
          <a:xfrm>
            <a:off x="971600" y="1729531"/>
            <a:ext cx="1130555" cy="374571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en-GB" sz="800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Architecture overview</a:t>
            </a:r>
          </a:p>
        </p:txBody>
      </p:sp>
      <p:sp>
        <p:nvSpPr>
          <p:cNvPr id="225" name="Round Diagonal Corner Rectangle 224"/>
          <p:cNvSpPr/>
          <p:nvPr/>
        </p:nvSpPr>
        <p:spPr>
          <a:xfrm>
            <a:off x="1159554" y="5676328"/>
            <a:ext cx="1008000" cy="25538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4BACC6"/>
                  </a:solidFill>
                </a:ln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+mn-cs"/>
              </a:rPr>
              <a:t>Communication</a:t>
            </a:r>
            <a:endParaRPr lang="en-GB" sz="900" dirty="0">
              <a:ln>
                <a:solidFill>
                  <a:srgbClr val="4BACC6"/>
                </a:solidFill>
              </a:ln>
              <a:solidFill>
                <a:srgbClr val="4BACC6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37" name="Flowchart: Decision 236"/>
          <p:cNvSpPr/>
          <p:nvPr/>
        </p:nvSpPr>
        <p:spPr>
          <a:xfrm>
            <a:off x="5692255" y="2743040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239" name="Flowchart: Decision 238"/>
          <p:cNvSpPr/>
          <p:nvPr/>
        </p:nvSpPr>
        <p:spPr>
          <a:xfrm>
            <a:off x="6778151" y="2741297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244" name="Straight Connector 243"/>
          <p:cNvCxnSpPr/>
          <p:nvPr/>
        </p:nvCxnSpPr>
        <p:spPr>
          <a:xfrm flipH="1">
            <a:off x="6969325" y="3488589"/>
            <a:ext cx="894703" cy="2582"/>
          </a:xfrm>
          <a:prstGeom prst="line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8" name="Flowchart: Decision 247"/>
          <p:cNvSpPr/>
          <p:nvPr/>
        </p:nvSpPr>
        <p:spPr>
          <a:xfrm>
            <a:off x="7866432" y="3392544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033817" y="3284028"/>
            <a:ext cx="72754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Roll-out</a:t>
            </a: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endParaRPr lang="en-US" sz="300" b="1" dirty="0" smtClean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129" name="Straight Connector 128"/>
          <p:cNvCxnSpPr>
            <a:endCxn id="201" idx="3"/>
          </p:cNvCxnSpPr>
          <p:nvPr/>
        </p:nvCxnSpPr>
        <p:spPr>
          <a:xfrm flipH="1" flipV="1">
            <a:off x="4796653" y="3484747"/>
            <a:ext cx="1982259" cy="9157"/>
          </a:xfrm>
          <a:prstGeom prst="line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Round Diagonal Corner Rectangle 84"/>
          <p:cNvSpPr/>
          <p:nvPr/>
        </p:nvSpPr>
        <p:spPr>
          <a:xfrm>
            <a:off x="7668344" y="1484784"/>
            <a:ext cx="512768" cy="51077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800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End of roll out</a:t>
            </a:r>
            <a:endParaRPr lang="en-GB" sz="800" dirty="0">
              <a:ln>
                <a:solidFill>
                  <a:srgbClr val="D16349"/>
                </a:solidFill>
              </a:ln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797429" y="5305974"/>
            <a:ext cx="2148415" cy="353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Change management activities </a:t>
            </a:r>
          </a:p>
          <a:p>
            <a:r>
              <a:rPr lang="en-US" sz="1000" b="1" dirty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(</a:t>
            </a:r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train EUDs and HQ) </a:t>
            </a:r>
          </a:p>
          <a:p>
            <a:endParaRPr lang="en-US" sz="300" b="1" dirty="0" smtClean="0">
              <a:solidFill>
                <a:srgbClr val="4BACC6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152" name="Straight Connector 151"/>
          <p:cNvCxnSpPr>
            <a:stCxn id="219" idx="1"/>
            <a:endCxn id="184" idx="6"/>
          </p:cNvCxnSpPr>
          <p:nvPr/>
        </p:nvCxnSpPr>
        <p:spPr>
          <a:xfrm flipH="1" flipV="1">
            <a:off x="2339752" y="5775534"/>
            <a:ext cx="4464496" cy="17992"/>
          </a:xfrm>
          <a:prstGeom prst="line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9" name="Straight Connector 158"/>
          <p:cNvCxnSpPr>
            <a:stCxn id="144" idx="0"/>
            <a:endCxn id="173" idx="2"/>
          </p:cNvCxnSpPr>
          <p:nvPr/>
        </p:nvCxnSpPr>
        <p:spPr>
          <a:xfrm flipV="1">
            <a:off x="7944827" y="5280957"/>
            <a:ext cx="3934" cy="1052697"/>
          </a:xfrm>
          <a:prstGeom prst="line">
            <a:avLst/>
          </a:prstGeom>
          <a:ln w="28575" cmpd="sng">
            <a:solidFill>
              <a:srgbClr val="D16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77" idx="1"/>
          </p:cNvCxnSpPr>
          <p:nvPr/>
        </p:nvCxnSpPr>
        <p:spPr>
          <a:xfrm flipH="1">
            <a:off x="4824010" y="4301413"/>
            <a:ext cx="1980239" cy="0"/>
          </a:xfrm>
          <a:prstGeom prst="line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6" name="Flowchart: Decision 172"/>
          <p:cNvSpPr/>
          <p:nvPr/>
        </p:nvSpPr>
        <p:spPr>
          <a:xfrm>
            <a:off x="7848384" y="5703526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19" name="Flowchart: Decision 217"/>
          <p:cNvSpPr/>
          <p:nvPr/>
        </p:nvSpPr>
        <p:spPr>
          <a:xfrm>
            <a:off x="6804248" y="5703526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221" name="Straight Connector 220"/>
          <p:cNvCxnSpPr>
            <a:endCxn id="205" idx="3"/>
          </p:cNvCxnSpPr>
          <p:nvPr/>
        </p:nvCxnSpPr>
        <p:spPr>
          <a:xfrm flipH="1">
            <a:off x="3720365" y="5181478"/>
            <a:ext cx="563603" cy="594"/>
          </a:xfrm>
          <a:prstGeom prst="line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6" name="Straight Connector 255"/>
          <p:cNvCxnSpPr>
            <a:stCxn id="173" idx="3"/>
            <a:endCxn id="217" idx="3"/>
          </p:cNvCxnSpPr>
          <p:nvPr/>
        </p:nvCxnSpPr>
        <p:spPr>
          <a:xfrm flipH="1" flipV="1">
            <a:off x="4438798" y="5173188"/>
            <a:ext cx="3599964" cy="17770"/>
          </a:xfrm>
          <a:prstGeom prst="line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9" name="Straight Connector 258"/>
          <p:cNvCxnSpPr>
            <a:stCxn id="186" idx="1"/>
            <a:endCxn id="219" idx="3"/>
          </p:cNvCxnSpPr>
          <p:nvPr/>
        </p:nvCxnSpPr>
        <p:spPr>
          <a:xfrm flipH="1">
            <a:off x="6984248" y="5793526"/>
            <a:ext cx="864136" cy="0"/>
          </a:xfrm>
          <a:prstGeom prst="line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Straight Connector 136"/>
          <p:cNvCxnSpPr>
            <a:endCxn id="166" idx="6"/>
          </p:cNvCxnSpPr>
          <p:nvPr/>
        </p:nvCxnSpPr>
        <p:spPr>
          <a:xfrm flipH="1">
            <a:off x="2339752" y="6432349"/>
            <a:ext cx="6283693" cy="0"/>
          </a:xfrm>
          <a:prstGeom prst="line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3" name="Round Diagonal Corner Rectangle 142"/>
          <p:cNvSpPr/>
          <p:nvPr/>
        </p:nvSpPr>
        <p:spPr>
          <a:xfrm>
            <a:off x="1170123" y="6309036"/>
            <a:ext cx="1008000" cy="25538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4BACC6"/>
                  </a:solidFill>
                </a:ln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+mn-cs"/>
              </a:rPr>
              <a:t>Support</a:t>
            </a:r>
            <a:endParaRPr lang="en-GB" sz="900" dirty="0">
              <a:ln>
                <a:solidFill>
                  <a:srgbClr val="4BACC6"/>
                </a:solidFill>
              </a:ln>
              <a:solidFill>
                <a:srgbClr val="4BACC6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4" name="Flowchart: Decision 172"/>
          <p:cNvSpPr/>
          <p:nvPr/>
        </p:nvSpPr>
        <p:spPr>
          <a:xfrm>
            <a:off x="7854827" y="6333654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249752" y="5229200"/>
            <a:ext cx="1314136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Prepare induction package (training </a:t>
            </a:r>
            <a:r>
              <a:rPr lang="en-US" sz="900" b="1" dirty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and </a:t>
            </a:r>
            <a:r>
              <a:rPr lang="en-US" sz="9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com) for</a:t>
            </a:r>
            <a:r>
              <a:rPr lang="en-US" sz="800" b="1" dirty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 </a:t>
            </a:r>
            <a:r>
              <a:rPr lang="en-US" sz="9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Pilot EUDs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756097" y="4989741"/>
            <a:ext cx="834547" cy="5232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Draft training</a:t>
            </a:r>
          </a:p>
          <a:p>
            <a:endParaRPr lang="en-US" sz="400" b="1" dirty="0">
              <a:solidFill>
                <a:srgbClr val="4BACC6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 packages for</a:t>
            </a:r>
            <a:endParaRPr lang="en-US" sz="900" b="1" dirty="0" smtClean="0">
              <a:solidFill>
                <a:srgbClr val="4BACC6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Roll-out</a:t>
            </a:r>
          </a:p>
        </p:txBody>
      </p:sp>
      <p:sp>
        <p:nvSpPr>
          <p:cNvPr id="147" name="Flowchart: Decision 146"/>
          <p:cNvSpPr/>
          <p:nvPr/>
        </p:nvSpPr>
        <p:spPr>
          <a:xfrm>
            <a:off x="1859651" y="4211413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123728" y="6274187"/>
            <a:ext cx="1603895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Portfolio analysis of</a:t>
            </a:r>
          </a:p>
          <a:p>
            <a:endParaRPr lang="en-US" sz="300" b="1" dirty="0" smtClean="0">
              <a:solidFill>
                <a:srgbClr val="4BACC6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9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Pilot EUDs</a:t>
            </a:r>
          </a:p>
        </p:txBody>
      </p:sp>
      <p:sp>
        <p:nvSpPr>
          <p:cNvPr id="165" name="Flowchart: Decision 164"/>
          <p:cNvSpPr/>
          <p:nvPr/>
        </p:nvSpPr>
        <p:spPr>
          <a:xfrm>
            <a:off x="4601828" y="6320761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159752" y="6342349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ln>
                <a:solidFill>
                  <a:srgbClr val="CCB400"/>
                </a:solidFill>
              </a:ln>
              <a:solidFill>
                <a:srgbClr val="CCB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Flowchart: Decision 217"/>
          <p:cNvSpPr/>
          <p:nvPr/>
        </p:nvSpPr>
        <p:spPr>
          <a:xfrm>
            <a:off x="6807371" y="6335211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70" name="Flowchart: Decision 169"/>
          <p:cNvSpPr/>
          <p:nvPr/>
        </p:nvSpPr>
        <p:spPr>
          <a:xfrm>
            <a:off x="3545325" y="6333654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043211" y="6248728"/>
            <a:ext cx="135016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Support &amp; monitoring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942033" y="6240545"/>
            <a:ext cx="877947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Full support</a:t>
            </a:r>
          </a:p>
          <a:p>
            <a:endParaRPr lang="en-US" sz="400" b="1" dirty="0">
              <a:solidFill>
                <a:srgbClr val="4BACC6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r>
              <a:rPr lang="en-US" sz="1000" b="1" dirty="0" smtClean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 team</a:t>
            </a:r>
          </a:p>
        </p:txBody>
      </p:sp>
      <p:sp>
        <p:nvSpPr>
          <p:cNvPr id="230" name="Right Arrow 229"/>
          <p:cNvSpPr/>
          <p:nvPr/>
        </p:nvSpPr>
        <p:spPr>
          <a:xfrm>
            <a:off x="8123006" y="5078727"/>
            <a:ext cx="896679" cy="1641823"/>
          </a:xfrm>
          <a:prstGeom prst="rightArrow">
            <a:avLst>
              <a:gd name="adj1" fmla="val 43787"/>
              <a:gd name="adj2" fmla="val 5144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 smtClean="0">
                <a:solidFill>
                  <a:srgbClr val="4BACC6"/>
                </a:solidFill>
                <a:latin typeface="Cambria" panose="02040503050406030204" pitchFamily="18" charset="0"/>
              </a:rPr>
              <a:t>Monitoring missions in 2018 in selected EUDS</a:t>
            </a:r>
            <a:endParaRPr lang="en-GB" sz="800" dirty="0">
              <a:solidFill>
                <a:srgbClr val="4BACC6"/>
              </a:solidFill>
              <a:latin typeface="Cambria" panose="02040503050406030204" pitchFamily="18" charset="0"/>
            </a:endParaRPr>
          </a:p>
        </p:txBody>
      </p:sp>
      <p:sp>
        <p:nvSpPr>
          <p:cNvPr id="177" name="Flowchart: Decision 176"/>
          <p:cNvSpPr/>
          <p:nvPr/>
        </p:nvSpPr>
        <p:spPr>
          <a:xfrm>
            <a:off x="6804248" y="4211413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108" name="Flowchart: Decision 107"/>
          <p:cNvSpPr/>
          <p:nvPr/>
        </p:nvSpPr>
        <p:spPr>
          <a:xfrm>
            <a:off x="5718292" y="4221025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935053" y="4101358"/>
            <a:ext cx="83833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Review</a:t>
            </a:r>
            <a:endParaRPr lang="en-US" sz="1000" b="1" dirty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sp>
        <p:nvSpPr>
          <p:cNvPr id="180" name="Flowchart: Decision 179"/>
          <p:cNvSpPr/>
          <p:nvPr/>
        </p:nvSpPr>
        <p:spPr>
          <a:xfrm>
            <a:off x="5709896" y="3376074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977369" y="3541844"/>
            <a:ext cx="838331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8064A2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Implement corrective actions</a:t>
            </a:r>
            <a:endParaRPr lang="en-US" sz="900" b="1" dirty="0">
              <a:solidFill>
                <a:srgbClr val="8064A2"/>
              </a:solidFill>
              <a:latin typeface="Cambria" panose="02040503050406030204" pitchFamily="18" charset="0"/>
              <a:ea typeface="+mn-ea"/>
              <a:cs typeface="Arial" pitchFamily="34" charset="0"/>
            </a:endParaRPr>
          </a:p>
        </p:txBody>
      </p:sp>
      <p:sp>
        <p:nvSpPr>
          <p:cNvPr id="218" name="Flowchart: Decision 217"/>
          <p:cNvSpPr/>
          <p:nvPr/>
        </p:nvSpPr>
        <p:spPr>
          <a:xfrm>
            <a:off x="6804248" y="5109470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73" name="Flowchart: Decision 172"/>
          <p:cNvSpPr/>
          <p:nvPr/>
        </p:nvSpPr>
        <p:spPr>
          <a:xfrm>
            <a:off x="7858761" y="5100957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17" name="Flowchart: Decision 216"/>
          <p:cNvSpPr/>
          <p:nvPr/>
        </p:nvSpPr>
        <p:spPr>
          <a:xfrm>
            <a:off x="4258797" y="5083187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49" name="Flowchart: Decision 148"/>
          <p:cNvSpPr/>
          <p:nvPr/>
        </p:nvSpPr>
        <p:spPr>
          <a:xfrm>
            <a:off x="5725683" y="5078726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 flipH="1">
            <a:off x="8073997" y="5185540"/>
            <a:ext cx="961071" cy="4256"/>
          </a:xfrm>
          <a:prstGeom prst="line">
            <a:avLst/>
          </a:prstGeom>
          <a:solidFill>
            <a:schemeClr val="bg1"/>
          </a:solidFill>
          <a:ln w="28575" cap="rnd">
            <a:solidFill>
              <a:schemeClr val="accent5"/>
            </a:solidFill>
            <a:prstDash val="sysDot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1" name="Flowchart: Decision 170"/>
          <p:cNvSpPr/>
          <p:nvPr/>
        </p:nvSpPr>
        <p:spPr>
          <a:xfrm>
            <a:off x="3221039" y="5661248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82" name="Round Diagonal Corner Rectangle 181"/>
          <p:cNvSpPr/>
          <p:nvPr/>
        </p:nvSpPr>
        <p:spPr>
          <a:xfrm>
            <a:off x="2751786" y="5877312"/>
            <a:ext cx="812101" cy="374571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800" dirty="0" smtClean="0">
                <a:ln>
                  <a:solidFill>
                    <a:srgbClr val="4BACC6"/>
                  </a:solidFill>
                </a:ln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+mn-cs"/>
              </a:rPr>
              <a:t>Workshop pilot EUDs</a:t>
            </a:r>
            <a:endParaRPr lang="en-GB" sz="800" dirty="0">
              <a:ln>
                <a:solidFill>
                  <a:srgbClr val="4BACC6"/>
                </a:solidFill>
              </a:ln>
              <a:solidFill>
                <a:srgbClr val="4BACC6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3" name="Round Diagonal Corner Rectangle 182"/>
          <p:cNvSpPr/>
          <p:nvPr/>
        </p:nvSpPr>
        <p:spPr>
          <a:xfrm>
            <a:off x="5173369" y="5884719"/>
            <a:ext cx="1300995" cy="25538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dirty="0" smtClean="0">
                <a:ln>
                  <a:solidFill>
                    <a:srgbClr val="4BACC6"/>
                  </a:solidFill>
                </a:ln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+mn-cs"/>
              </a:rPr>
              <a:t>Workshop pilot EUDs</a:t>
            </a:r>
            <a:endParaRPr lang="en-GB" sz="900" dirty="0">
              <a:ln>
                <a:solidFill>
                  <a:srgbClr val="4BACC6"/>
                </a:solidFill>
              </a:ln>
              <a:solidFill>
                <a:srgbClr val="4BACC6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5" name="Flowchart: Decision 184"/>
          <p:cNvSpPr/>
          <p:nvPr/>
        </p:nvSpPr>
        <p:spPr>
          <a:xfrm>
            <a:off x="5724128" y="5694530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4623661" y="1325580"/>
            <a:ext cx="180000" cy="180000"/>
          </a:xfrm>
          <a:prstGeom prst="ellipse">
            <a:avLst/>
          </a:prstGeom>
          <a:solidFill>
            <a:srgbClr val="E46C0A"/>
          </a:solidFill>
          <a:ln>
            <a:solidFill>
              <a:srgbClr val="D163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96785" y="1325580"/>
            <a:ext cx="180000" cy="180000"/>
          </a:xfrm>
          <a:prstGeom prst="ellipse">
            <a:avLst/>
          </a:prstGeom>
          <a:solidFill>
            <a:srgbClr val="E46C0A"/>
          </a:solidFill>
          <a:ln>
            <a:solidFill>
              <a:srgbClr val="D163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860756" y="1325580"/>
            <a:ext cx="180000" cy="180000"/>
          </a:xfrm>
          <a:prstGeom prst="ellipse">
            <a:avLst/>
          </a:prstGeom>
          <a:solidFill>
            <a:srgbClr val="E46C0A"/>
          </a:solidFill>
          <a:ln>
            <a:solidFill>
              <a:srgbClr val="D163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631102" y="1126935"/>
            <a:ext cx="438513" cy="92333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 anchor="b">
            <a:spAutoFit/>
          </a:bodyPr>
          <a:lstStyle/>
          <a:p>
            <a:r>
              <a:rPr lang="en-GB" sz="600" b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20/04 </a:t>
            </a:r>
            <a:r>
              <a:rPr lang="en-GB" sz="600" b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PUC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9" y="1084094"/>
            <a:ext cx="1219065" cy="184666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600" b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BC approval (ITSC written)</a:t>
            </a:r>
          </a:p>
          <a:p>
            <a:pPr algn="r"/>
            <a:r>
              <a:rPr lang="en-GB" sz="600" b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30/03 </a:t>
            </a:r>
            <a:endParaRPr lang="en-GB" sz="600" b="1" dirty="0">
              <a:solidFill>
                <a:prstClr val="black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883065" y="980729"/>
            <a:ext cx="1464801" cy="92333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 anchor="b">
            <a:spAutoFit/>
          </a:bodyPr>
          <a:lstStyle/>
          <a:p>
            <a:r>
              <a:rPr lang="en-GB" sz="600" b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13/05 –PC approval (ITSC)</a:t>
            </a:r>
            <a:endParaRPr lang="en-GB" sz="600" b="1" dirty="0">
              <a:solidFill>
                <a:prstClr val="black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95" name="Straight Connector 194"/>
          <p:cNvCxnSpPr/>
          <p:nvPr/>
        </p:nvCxnSpPr>
        <p:spPr>
          <a:xfrm>
            <a:off x="2075169" y="1073062"/>
            <a:ext cx="0" cy="3037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763688" y="1228689"/>
            <a:ext cx="0" cy="151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357" y="1271598"/>
            <a:ext cx="0" cy="105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1619672" y="908720"/>
            <a:ext cx="454999" cy="92333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 anchor="b">
            <a:spAutoFit/>
          </a:bodyPr>
          <a:lstStyle/>
          <a:p>
            <a:r>
              <a:rPr lang="en-GB" sz="600" b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22/04 </a:t>
            </a:r>
            <a:r>
              <a:rPr lang="en-GB" sz="600" b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DUG</a:t>
            </a:r>
          </a:p>
        </p:txBody>
      </p:sp>
      <p:cxnSp>
        <p:nvCxnSpPr>
          <p:cNvPr id="212" name="Straight Connector 211"/>
          <p:cNvCxnSpPr>
            <a:stCxn id="211" idx="2"/>
          </p:cNvCxnSpPr>
          <p:nvPr/>
        </p:nvCxnSpPr>
        <p:spPr>
          <a:xfrm flipH="1">
            <a:off x="1847171" y="1001053"/>
            <a:ext cx="1" cy="373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1573554" y="1325580"/>
            <a:ext cx="180000" cy="180000"/>
          </a:xfrm>
          <a:prstGeom prst="ellipse">
            <a:avLst/>
          </a:prstGeom>
          <a:solidFill>
            <a:srgbClr val="E46C0A"/>
          </a:solidFill>
          <a:ln>
            <a:solidFill>
              <a:srgbClr val="D163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Flowchart: Decision 186"/>
          <p:cNvSpPr/>
          <p:nvPr/>
        </p:nvSpPr>
        <p:spPr>
          <a:xfrm>
            <a:off x="3541045" y="5679786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88" name="Flowchart: Decision 187"/>
          <p:cNvSpPr/>
          <p:nvPr/>
        </p:nvSpPr>
        <p:spPr>
          <a:xfrm>
            <a:off x="4259475" y="5670901"/>
            <a:ext cx="180000" cy="180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90" name="Straight Connector 189"/>
          <p:cNvCxnSpPr>
            <a:stCxn id="217" idx="2"/>
            <a:endCxn id="188" idx="0"/>
          </p:cNvCxnSpPr>
          <p:nvPr/>
        </p:nvCxnSpPr>
        <p:spPr>
          <a:xfrm>
            <a:off x="4348797" y="5263187"/>
            <a:ext cx="678" cy="407714"/>
          </a:xfrm>
          <a:prstGeom prst="line">
            <a:avLst/>
          </a:prstGeom>
          <a:ln w="28575" cmpd="sng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05" idx="2"/>
            <a:endCxn id="187" idx="0"/>
          </p:cNvCxnSpPr>
          <p:nvPr/>
        </p:nvCxnSpPr>
        <p:spPr>
          <a:xfrm>
            <a:off x="3630367" y="5272072"/>
            <a:ext cx="678" cy="407714"/>
          </a:xfrm>
          <a:prstGeom prst="line">
            <a:avLst/>
          </a:prstGeom>
          <a:ln w="28575" cmpd="sng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ound Diagonal Corner Rectangle 191"/>
          <p:cNvSpPr/>
          <p:nvPr/>
        </p:nvSpPr>
        <p:spPr>
          <a:xfrm>
            <a:off x="8244408" y="1462222"/>
            <a:ext cx="775276" cy="1027926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800" dirty="0" smtClean="0">
                <a:ln>
                  <a:solidFill>
                    <a:srgbClr val="D16349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End of project result reporting 2016-2017 done in OpSys</a:t>
            </a:r>
            <a:endParaRPr lang="en-GB" sz="800" dirty="0">
              <a:ln>
                <a:solidFill>
                  <a:srgbClr val="D16349"/>
                </a:solidFill>
              </a:ln>
              <a:solidFill>
                <a:srgbClr val="C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8652732" y="1340768"/>
            <a:ext cx="180000" cy="180000"/>
          </a:xfrm>
          <a:prstGeom prst="ellipse">
            <a:avLst/>
          </a:prstGeom>
          <a:solidFill>
            <a:srgbClr val="E46C0A"/>
          </a:solidFill>
          <a:ln>
            <a:solidFill>
              <a:srgbClr val="D163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fr-FR" sz="140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792162"/>
          </a:xfrm>
        </p:spPr>
        <p:txBody>
          <a:bodyPr/>
          <a:lstStyle/>
          <a:p>
            <a:r>
              <a:rPr lang="en-GB" altLang="fr-FR" dirty="0" smtClean="0"/>
              <a:t>4. Agile </a:t>
            </a:r>
            <a:endParaRPr lang="en-GB" altLang="en-US" dirty="0" smtClean="0"/>
          </a:p>
        </p:txBody>
      </p:sp>
      <p:sp>
        <p:nvSpPr>
          <p:cNvPr id="19460" name="Content Placeholder 1"/>
          <p:cNvSpPr>
            <a:spLocks noGrp="1"/>
          </p:cNvSpPr>
          <p:nvPr>
            <p:ph idx="1"/>
          </p:nvPr>
        </p:nvSpPr>
        <p:spPr>
          <a:xfrm>
            <a:off x="443880" y="2204864"/>
            <a:ext cx="8229600" cy="1152128"/>
          </a:xfrm>
        </p:spPr>
        <p:txBody>
          <a:bodyPr/>
          <a:lstStyle/>
          <a:p>
            <a:r>
              <a:rPr lang="en-GB" i="0" dirty="0" smtClean="0"/>
              <a:t>Agile </a:t>
            </a:r>
            <a:r>
              <a:rPr lang="en-GB" i="0" dirty="0"/>
              <a:t>is an approach </a:t>
            </a:r>
            <a:r>
              <a:rPr lang="en-GB" i="0" dirty="0" smtClean="0"/>
              <a:t>for </a:t>
            </a:r>
            <a:r>
              <a:rPr lang="en-GB" i="0" dirty="0"/>
              <a:t>managing projects, which promote adaptive planning, evolutionary development, early delivery, continuous improvement and encourages </a:t>
            </a:r>
            <a:r>
              <a:rPr lang="en-GB" b="1" i="0" dirty="0">
                <a:solidFill>
                  <a:srgbClr val="FFC000"/>
                </a:solidFill>
              </a:rPr>
              <a:t>rapid and flexible response to </a:t>
            </a:r>
            <a:r>
              <a:rPr lang="en-GB" b="1" i="0" dirty="0" smtClean="0">
                <a:solidFill>
                  <a:srgbClr val="FFC000"/>
                </a:solidFill>
              </a:rPr>
              <a:t>change</a:t>
            </a:r>
            <a:r>
              <a:rPr lang="en-GB" i="0" dirty="0" smtClean="0"/>
              <a:t> </a:t>
            </a:r>
            <a:endParaRPr lang="en-GB" i="0" dirty="0"/>
          </a:p>
          <a:p>
            <a:r>
              <a:rPr lang="en-GB" i="0" dirty="0" smtClean="0"/>
              <a:t>Agile</a:t>
            </a:r>
            <a:r>
              <a:rPr lang="en-GB" sz="800" i="0" dirty="0" smtClean="0"/>
              <a:t> </a:t>
            </a:r>
            <a:r>
              <a:rPr lang="en-GB" i="0" dirty="0" smtClean="0"/>
              <a:t>adopts short </a:t>
            </a:r>
            <a:r>
              <a:rPr lang="en-GB" i="0" dirty="0"/>
              <a:t>feedback loops to quickly respond to changes of product requirements and constantly improve all its </a:t>
            </a:r>
            <a:r>
              <a:rPr lang="en-GB" i="0" dirty="0" smtClean="0"/>
              <a:t>processes </a:t>
            </a:r>
            <a:endParaRPr lang="en-GB" i="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355976" y="6597352"/>
            <a:ext cx="43204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rgbClr val="FFFFFF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fr-FR" sz="140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88" y="1907260"/>
            <a:ext cx="5362425" cy="45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57588" y="6597352"/>
            <a:ext cx="2133600" cy="476250"/>
          </a:xfrm>
        </p:spPr>
        <p:txBody>
          <a:bodyPr/>
          <a:lstStyle/>
          <a:p>
            <a:fld id="{B6AB10BA-40BC-49D9-8313-BE9ACC7EDE04}" type="slidenum">
              <a:rPr lang="en-GB" altLang="fr-FR" smtClean="0">
                <a:solidFill>
                  <a:schemeClr val="bg1"/>
                </a:solidFill>
              </a:rPr>
              <a:pPr/>
              <a:t>13</a:t>
            </a:fld>
            <a:endParaRPr lang="en-GB" alt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1700808"/>
            <a:ext cx="4325813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2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Focus </a:t>
            </a:r>
            <a:r>
              <a:rPr lang="en-GB" sz="2200" kern="0" dirty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on delivering value early and </a:t>
            </a:r>
            <a:r>
              <a:rPr lang="en-GB" sz="2200" b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frequently</a:t>
            </a:r>
            <a:endParaRPr lang="en-GB" sz="2200" b="1" kern="0" dirty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2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Continuous </a:t>
            </a:r>
            <a:r>
              <a:rPr lang="en-GB" sz="2200" b="1" kern="0" dirty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stakeholder involvement at all </a:t>
            </a:r>
            <a:r>
              <a:rPr lang="en-GB" sz="2200" b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levels </a:t>
            </a:r>
            <a:endParaRPr lang="en-GB" sz="2200" b="1" kern="0" dirty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2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Incremental </a:t>
            </a:r>
            <a:r>
              <a:rPr lang="en-GB" sz="2200" kern="0" dirty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development with </a:t>
            </a:r>
            <a:r>
              <a:rPr lang="en-GB" sz="2200" b="1" kern="0" dirty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short </a:t>
            </a:r>
            <a:r>
              <a:rPr lang="en-GB" sz="2200" b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cycles</a:t>
            </a:r>
            <a:endParaRPr lang="en-GB" sz="2200" b="1" kern="0" dirty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2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Scope </a:t>
            </a:r>
            <a:r>
              <a:rPr lang="en-GB" sz="2200" kern="0" dirty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management by continuous </a:t>
            </a:r>
            <a:r>
              <a:rPr lang="en-GB" sz="2200" b="1" kern="0" dirty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(re)prioritisation </a:t>
            </a:r>
            <a:r>
              <a:rPr lang="en-GB" sz="2200" kern="0" dirty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of the work </a:t>
            </a:r>
            <a:r>
              <a:rPr lang="en-GB" sz="22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items</a:t>
            </a:r>
            <a:endParaRPr lang="en-GB" sz="2200" kern="0" dirty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32963"/>
            <a:ext cx="3744416" cy="87575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Some Agile Key Characteristics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782806" y="2102261"/>
            <a:ext cx="1224136" cy="126853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5601" y="980727"/>
            <a:ext cx="2367937" cy="830997"/>
          </a:xfrm>
          <a:prstGeom prst="rect">
            <a:avLst/>
          </a:prstGeom>
          <a:solidFill>
            <a:srgbClr val="FFC4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Feedback from </a:t>
            </a:r>
            <a:r>
              <a:rPr lang="it-IT" sz="2400" b="1" dirty="0" err="1" smtClean="0">
                <a:solidFill>
                  <a:schemeClr val="bg1"/>
                </a:solidFill>
              </a:rPr>
              <a:t>users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8100392" y="1484783"/>
            <a:ext cx="648072" cy="617477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83968" y="5720370"/>
            <a:ext cx="2221633" cy="87698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0152" y="6007675"/>
            <a:ext cx="1512168" cy="850325"/>
          </a:xfrm>
          <a:prstGeom prst="roundRect">
            <a:avLst/>
          </a:prstGeom>
          <a:solidFill>
            <a:srgbClr val="FFC4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solidFill>
                  <a:schemeClr val="bg1"/>
                </a:solidFill>
                <a:latin typeface="Verdana" pitchFamily="34" charset="0"/>
              </a:rPr>
              <a:t>3 weeks iterations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33393" y="1971330"/>
            <a:ext cx="1410607" cy="13681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7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Straight Connector 305"/>
          <p:cNvCxnSpPr/>
          <p:nvPr/>
        </p:nvCxnSpPr>
        <p:spPr>
          <a:xfrm flipH="1">
            <a:off x="4422307" y="926402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4" name="Rectangle 663"/>
          <p:cNvSpPr/>
          <p:nvPr/>
        </p:nvSpPr>
        <p:spPr>
          <a:xfrm>
            <a:off x="251522" y="1072619"/>
            <a:ext cx="8820471" cy="1827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1200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337" name="Straight Connector 336"/>
          <p:cNvCxnSpPr/>
          <p:nvPr/>
        </p:nvCxnSpPr>
        <p:spPr>
          <a:xfrm flipH="1">
            <a:off x="6948264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8" name="Straight Connector 337"/>
          <p:cNvCxnSpPr/>
          <p:nvPr/>
        </p:nvCxnSpPr>
        <p:spPr>
          <a:xfrm flipH="1">
            <a:off x="7452320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9" name="Straight Connector 338"/>
          <p:cNvCxnSpPr/>
          <p:nvPr/>
        </p:nvCxnSpPr>
        <p:spPr>
          <a:xfrm flipH="1">
            <a:off x="7956376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0" name="Straight Connector 339"/>
          <p:cNvCxnSpPr/>
          <p:nvPr/>
        </p:nvCxnSpPr>
        <p:spPr>
          <a:xfrm flipH="1">
            <a:off x="8460432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5" name="Rectangle 374"/>
          <p:cNvSpPr/>
          <p:nvPr/>
        </p:nvSpPr>
        <p:spPr>
          <a:xfrm>
            <a:off x="251523" y="2996952"/>
            <a:ext cx="8820471" cy="1974907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1200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329" name="Straight Connector 328"/>
          <p:cNvCxnSpPr/>
          <p:nvPr/>
        </p:nvCxnSpPr>
        <p:spPr>
          <a:xfrm flipH="1">
            <a:off x="899592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2" name="Straight Connector 331"/>
          <p:cNvCxnSpPr/>
          <p:nvPr/>
        </p:nvCxnSpPr>
        <p:spPr>
          <a:xfrm flipH="1">
            <a:off x="4427984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3" name="Straight Connector 332"/>
          <p:cNvCxnSpPr/>
          <p:nvPr/>
        </p:nvCxnSpPr>
        <p:spPr>
          <a:xfrm flipH="1">
            <a:off x="4932040" y="843031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7" name="Straight Connector 326"/>
          <p:cNvCxnSpPr/>
          <p:nvPr/>
        </p:nvCxnSpPr>
        <p:spPr>
          <a:xfrm flipH="1">
            <a:off x="3419872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1" name="Straight Connector 330"/>
          <p:cNvCxnSpPr/>
          <p:nvPr/>
        </p:nvCxnSpPr>
        <p:spPr>
          <a:xfrm flipH="1">
            <a:off x="3946778" y="-171400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409356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3" name="Straight Connector 322"/>
          <p:cNvCxnSpPr/>
          <p:nvPr/>
        </p:nvCxnSpPr>
        <p:spPr>
          <a:xfrm flipH="1">
            <a:off x="2915816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1" name="Straight Connector 320"/>
          <p:cNvCxnSpPr/>
          <p:nvPr/>
        </p:nvCxnSpPr>
        <p:spPr>
          <a:xfrm flipH="1">
            <a:off x="1907704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2" name="Straight Connector 321"/>
          <p:cNvCxnSpPr/>
          <p:nvPr/>
        </p:nvCxnSpPr>
        <p:spPr>
          <a:xfrm flipH="1">
            <a:off x="2411760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2" name="Straight Connector 311"/>
          <p:cNvCxnSpPr/>
          <p:nvPr/>
        </p:nvCxnSpPr>
        <p:spPr>
          <a:xfrm flipH="1">
            <a:off x="1395371" y="1023983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TextBox 84"/>
          <p:cNvSpPr txBox="1"/>
          <p:nvPr/>
        </p:nvSpPr>
        <p:spPr>
          <a:xfrm>
            <a:off x="257075" y="713592"/>
            <a:ext cx="31290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02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3099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09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5147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16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77155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23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29203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30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81211" y="713592"/>
            <a:ext cx="312906" cy="230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06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33259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13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85267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20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37315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27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741371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57395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18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83351" y="713592"/>
            <a:ext cx="312906" cy="230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01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35359" y="713592"/>
            <a:ext cx="312906" cy="230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08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01491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15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53539" y="703304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22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571670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29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815574" y="713592"/>
            <a:ext cx="312906" cy="230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05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059478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03382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19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547286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26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91190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03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35094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278998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17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522902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24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766806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31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010710" y="713592"/>
            <a:ext cx="312906" cy="230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07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54614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14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498518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21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742422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28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986326" y="713592"/>
            <a:ext cx="312906" cy="2308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05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230230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474134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19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718035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26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331640" y="460078"/>
            <a:ext cx="792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June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401809" y="460078"/>
            <a:ext cx="792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July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480507" y="451256"/>
            <a:ext cx="792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August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772387" y="461388"/>
            <a:ext cx="792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September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783341" y="461388"/>
            <a:ext cx="792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October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932627" y="464411"/>
            <a:ext cx="792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November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940739" y="464411"/>
            <a:ext cx="792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December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251521" y="980729"/>
            <a:ext cx="8820472" cy="5610373"/>
          </a:xfrm>
          <a:prstGeom prst="roundRect">
            <a:avLst>
              <a:gd name="adj" fmla="val 1261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0F548F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31303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25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7488" y="461413"/>
            <a:ext cx="792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May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 rot="16200000">
            <a:off x="-813699" y="3810653"/>
            <a:ext cx="1878920" cy="2515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Iteration cycle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 rot="16200000">
            <a:off x="-657698" y="5650381"/>
            <a:ext cx="1574718" cy="2515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Outputs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167" name="Straight Connector 166"/>
          <p:cNvCxnSpPr>
            <a:stCxn id="589" idx="3"/>
            <a:endCxn id="187" idx="2"/>
          </p:cNvCxnSpPr>
          <p:nvPr/>
        </p:nvCxnSpPr>
        <p:spPr>
          <a:xfrm>
            <a:off x="463356" y="1196735"/>
            <a:ext cx="3890451" cy="0"/>
          </a:xfrm>
          <a:prstGeom prst="line">
            <a:avLst/>
          </a:prstGeom>
          <a:ln w="28575" cap="rnd" cmpd="sng">
            <a:solidFill>
              <a:srgbClr val="2C5D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flipH="1">
            <a:off x="5436096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5" name="Straight Connector 334"/>
          <p:cNvCxnSpPr/>
          <p:nvPr/>
        </p:nvCxnSpPr>
        <p:spPr>
          <a:xfrm flipH="1">
            <a:off x="5940152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6444208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1" name="Straight Connector 340"/>
          <p:cNvCxnSpPr/>
          <p:nvPr/>
        </p:nvCxnSpPr>
        <p:spPr>
          <a:xfrm flipH="1">
            <a:off x="9101597" y="951088"/>
            <a:ext cx="6907" cy="5646264"/>
          </a:xfrm>
          <a:prstGeom prst="lin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2" name="TextBox 341"/>
          <p:cNvSpPr txBox="1"/>
          <p:nvPr/>
        </p:nvSpPr>
        <p:spPr>
          <a:xfrm>
            <a:off x="2489323" y="713592"/>
            <a:ext cx="312906" cy="2308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900" b="1" dirty="0" smtClean="0">
                <a:solidFill>
                  <a:srgbClr val="0F548F"/>
                </a:solidFill>
                <a:latin typeface="Arial" pitchFamily="34" charset="0"/>
                <a:ea typeface="+mn-ea"/>
                <a:cs typeface="Arial" pitchFamily="34" charset="0"/>
              </a:rPr>
              <a:t>04</a:t>
            </a:r>
            <a:endParaRPr lang="en-US" sz="900" b="1" dirty="0">
              <a:solidFill>
                <a:srgbClr val="0F548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132523" y="692696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itle 5"/>
          <p:cNvSpPr txBox="1">
            <a:spLocks/>
          </p:cNvSpPr>
          <p:nvPr/>
        </p:nvSpPr>
        <p:spPr>
          <a:xfrm>
            <a:off x="881600" y="0"/>
            <a:ext cx="82432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800" b="1" dirty="0" err="1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</a:rPr>
              <a:t>OpSys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</a:rPr>
              <a:t> project 1 - Agile </a:t>
            </a:r>
            <a:r>
              <a:rPr lang="en-US" sz="2800" b="1" dirty="0" smtClean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</a:rPr>
              <a:t>iterations &amp; milestones</a:t>
            </a:r>
            <a:endParaRPr lang="en-US" sz="2800" b="1" dirty="0">
              <a:solidFill>
                <a:prstClr val="white">
                  <a:lumMod val="50000"/>
                </a:prstClr>
              </a:solidFill>
              <a:latin typeface="Cambria" panose="02040503050406030204" pitchFamily="18" charset="0"/>
            </a:endParaRPr>
          </a:p>
        </p:txBody>
      </p:sp>
      <p:cxnSp>
        <p:nvCxnSpPr>
          <p:cNvPr id="308" name="Straight Connector 307"/>
          <p:cNvCxnSpPr/>
          <p:nvPr/>
        </p:nvCxnSpPr>
        <p:spPr>
          <a:xfrm>
            <a:off x="899592" y="4105392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1322701" y="4755832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/>
          <p:cNvSpPr/>
          <p:nvPr/>
        </p:nvSpPr>
        <p:spPr>
          <a:xfrm>
            <a:off x="230437" y="3068960"/>
            <a:ext cx="14366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COORDINATE (3 weeks)</a:t>
            </a:r>
            <a:endParaRPr lang="en-GB" sz="8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380" name="Straight Connector 379"/>
          <p:cNvCxnSpPr/>
          <p:nvPr/>
        </p:nvCxnSpPr>
        <p:spPr>
          <a:xfrm flipV="1">
            <a:off x="242039" y="3377318"/>
            <a:ext cx="8234644" cy="1485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Flowchart: Decision 385"/>
          <p:cNvSpPr/>
          <p:nvPr/>
        </p:nvSpPr>
        <p:spPr>
          <a:xfrm>
            <a:off x="1115608" y="3328422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387" name="Flowchart: Decision 386"/>
          <p:cNvSpPr/>
          <p:nvPr/>
        </p:nvSpPr>
        <p:spPr>
          <a:xfrm>
            <a:off x="1847375" y="3324802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388" name="Flowchart: Decision 387"/>
          <p:cNvSpPr/>
          <p:nvPr/>
        </p:nvSpPr>
        <p:spPr>
          <a:xfrm>
            <a:off x="2640291" y="3328422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389" name="Flowchart: Decision 388"/>
          <p:cNvSpPr/>
          <p:nvPr/>
        </p:nvSpPr>
        <p:spPr>
          <a:xfrm>
            <a:off x="3365872" y="3324802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390" name="Straight Connector 389"/>
          <p:cNvCxnSpPr/>
          <p:nvPr/>
        </p:nvCxnSpPr>
        <p:spPr>
          <a:xfrm>
            <a:off x="892683" y="3377318"/>
            <a:ext cx="0" cy="72275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flipH="1">
            <a:off x="1331601" y="4105391"/>
            <a:ext cx="1" cy="63406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409356" y="4104973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832467" y="4755413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409357" y="3390420"/>
            <a:ext cx="4172" cy="71518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H="1">
            <a:off x="838167" y="4104973"/>
            <a:ext cx="3199" cy="62110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400547" y="4101567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1823656" y="4752007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flipH="1">
            <a:off x="1395373" y="3365975"/>
            <a:ext cx="5175" cy="73409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H="1">
            <a:off x="1832556" y="4101566"/>
            <a:ext cx="1" cy="63789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1907704" y="4100831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2330815" y="4751271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flipH="1">
            <a:off x="1900794" y="3429759"/>
            <a:ext cx="6911" cy="67605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2339714" y="4100830"/>
            <a:ext cx="39" cy="62915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2415939" y="4105392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>
            <a:off x="2839048" y="4755832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>
            <a:off x="2415939" y="3378803"/>
            <a:ext cx="0" cy="72127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flipH="1">
            <a:off x="2836063" y="4105392"/>
            <a:ext cx="11884" cy="62459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2915816" y="4101567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3338927" y="4752007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2908907" y="3369257"/>
            <a:ext cx="0" cy="73231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 flipH="1">
            <a:off x="3347825" y="4101566"/>
            <a:ext cx="1" cy="62451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3419888" y="4105392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3842999" y="4755832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 flipH="1">
            <a:off x="3419856" y="3434320"/>
            <a:ext cx="32" cy="67913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3851898" y="4105392"/>
            <a:ext cx="39" cy="62459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3924215" y="4113453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4347324" y="4763893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4356225" y="4113452"/>
            <a:ext cx="39" cy="6126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4435172" y="4100492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4858281" y="4750932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 flipH="1">
            <a:off x="4867181" y="4100492"/>
            <a:ext cx="1" cy="63896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4939244" y="4101567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5362353" y="4752007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 flipH="1">
            <a:off x="5359369" y="4101567"/>
            <a:ext cx="11884" cy="6284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5439836" y="4100073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5862947" y="4750513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 flipH="1">
            <a:off x="5871844" y="4100072"/>
            <a:ext cx="3" cy="62600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5943908" y="4104973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6367019" y="4755413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6375918" y="4104972"/>
            <a:ext cx="39" cy="63748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>
            <a:off x="6442440" y="4104728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>
            <a:off x="6865549" y="4755168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/>
          <p:nvPr/>
        </p:nvCxnSpPr>
        <p:spPr>
          <a:xfrm>
            <a:off x="6874448" y="4104728"/>
            <a:ext cx="1840" cy="62525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>
            <a:off x="6948592" y="4114218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>
            <a:off x="7371703" y="4764658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7380602" y="4114218"/>
            <a:ext cx="39" cy="61651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>
            <a:off x="7452992" y="4104728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>
            <a:off x="7876103" y="4755168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>
            <a:off x="7885002" y="4104727"/>
            <a:ext cx="39" cy="62600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>
            <a:off x="7957064" y="4116451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/>
        </p:nvCxnSpPr>
        <p:spPr>
          <a:xfrm>
            <a:off x="8380175" y="4766891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/>
        </p:nvCxnSpPr>
        <p:spPr>
          <a:xfrm>
            <a:off x="8389074" y="4116451"/>
            <a:ext cx="39" cy="62300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>
            <a:off x="8476684" y="4122521"/>
            <a:ext cx="420125" cy="419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>
            <a:off x="8899793" y="4772961"/>
            <a:ext cx="72064" cy="0"/>
          </a:xfrm>
          <a:prstGeom prst="line">
            <a:avLst/>
          </a:prstGeom>
          <a:ln w="28575" cap="rnd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>
            <a:off x="8476684" y="3369257"/>
            <a:ext cx="2027" cy="7798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/>
        </p:nvCxnSpPr>
        <p:spPr>
          <a:xfrm>
            <a:off x="8908694" y="4122520"/>
            <a:ext cx="39" cy="61993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/>
          <p:cNvSpPr/>
          <p:nvPr/>
        </p:nvSpPr>
        <p:spPr>
          <a:xfrm>
            <a:off x="371176" y="3941805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868040" y="3948834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2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1374865" y="3950562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3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1865767" y="3956452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4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2339752" y="3948834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5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2873879" y="3948834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6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3347864" y="3948834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7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3876507" y="3956452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8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391395" y="3946272"/>
            <a:ext cx="50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9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882295" y="3948834"/>
            <a:ext cx="540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10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5388871" y="3937139"/>
            <a:ext cx="540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11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5904208" y="3944746"/>
            <a:ext cx="540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12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6401355" y="3940526"/>
            <a:ext cx="540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13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6918825" y="3944752"/>
            <a:ext cx="540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14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7425401" y="3933057"/>
            <a:ext cx="540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15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7940739" y="3940664"/>
            <a:ext cx="540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16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8437884" y="3936444"/>
            <a:ext cx="540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 smtClean="0"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Sprint 17</a:t>
            </a:r>
            <a:endParaRPr lang="en-GB" sz="600" i="1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07" name="Flowchart: Decision 506"/>
          <p:cNvSpPr/>
          <p:nvPr/>
        </p:nvSpPr>
        <p:spPr>
          <a:xfrm>
            <a:off x="4131931" y="3315256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509" name="Flowchart: Decision 508"/>
          <p:cNvSpPr/>
          <p:nvPr/>
        </p:nvSpPr>
        <p:spPr>
          <a:xfrm>
            <a:off x="5613739" y="3319697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511" name="Flowchart: Decision 510"/>
          <p:cNvSpPr/>
          <p:nvPr/>
        </p:nvSpPr>
        <p:spPr>
          <a:xfrm>
            <a:off x="7132237" y="3319697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551" name="Straight Connector 550"/>
          <p:cNvCxnSpPr/>
          <p:nvPr/>
        </p:nvCxnSpPr>
        <p:spPr>
          <a:xfrm>
            <a:off x="7956321" y="3365976"/>
            <a:ext cx="2027" cy="7798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Flowchart: Decision 511"/>
          <p:cNvSpPr/>
          <p:nvPr/>
        </p:nvSpPr>
        <p:spPr>
          <a:xfrm>
            <a:off x="7898875" y="3329042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552" name="Straight Connector 551"/>
          <p:cNvCxnSpPr/>
          <p:nvPr/>
        </p:nvCxnSpPr>
        <p:spPr>
          <a:xfrm>
            <a:off x="7445411" y="3377317"/>
            <a:ext cx="0" cy="74935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945353" y="3362595"/>
            <a:ext cx="2027" cy="7798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6440413" y="3351114"/>
            <a:ext cx="2027" cy="7798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>
            <a:off x="5939139" y="3355404"/>
            <a:ext cx="2027" cy="7798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>
            <a:off x="5423093" y="3355403"/>
            <a:ext cx="0" cy="74935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4931027" y="3349010"/>
            <a:ext cx="2027" cy="7798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Flowchart: Decision 507"/>
          <p:cNvSpPr/>
          <p:nvPr/>
        </p:nvSpPr>
        <p:spPr>
          <a:xfrm>
            <a:off x="4881973" y="3323317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510" name="Flowchart: Decision 509"/>
          <p:cNvSpPr/>
          <p:nvPr/>
        </p:nvSpPr>
        <p:spPr>
          <a:xfrm>
            <a:off x="6388439" y="3319697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384" name="Flowchart: Decision 383"/>
          <p:cNvSpPr/>
          <p:nvPr/>
        </p:nvSpPr>
        <p:spPr>
          <a:xfrm>
            <a:off x="365565" y="3320361"/>
            <a:ext cx="108000" cy="108000"/>
          </a:xfrm>
          <a:prstGeom prst="flowChartDecision">
            <a:avLst/>
          </a:prstGeom>
          <a:solidFill>
            <a:schemeClr val="bg1"/>
          </a:solidFill>
          <a:ln w="44450" cap="rnd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570" name="Rectangle 569"/>
          <p:cNvSpPr/>
          <p:nvPr/>
        </p:nvSpPr>
        <p:spPr>
          <a:xfrm>
            <a:off x="235052" y="3666163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IMPLEMENT (8 w/days)</a:t>
            </a:r>
            <a:endParaRPr lang="en-GB" sz="8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71" name="Rectangle 570"/>
          <p:cNvSpPr/>
          <p:nvPr/>
        </p:nvSpPr>
        <p:spPr>
          <a:xfrm>
            <a:off x="255423" y="4417356"/>
            <a:ext cx="11641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srgbClr val="4BACC6">
                    <a:lumMod val="50000"/>
                  </a:srgbClr>
                </a:solidFill>
                <a:latin typeface="Verdana" pitchFamily="34" charset="0"/>
                <a:ea typeface="+mn-ea"/>
                <a:cs typeface="+mn-cs"/>
              </a:rPr>
              <a:t>REVIEW (2w/days)</a:t>
            </a:r>
            <a:endParaRPr lang="en-GB" sz="8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88" name="Rectangle 587"/>
          <p:cNvSpPr/>
          <p:nvPr/>
        </p:nvSpPr>
        <p:spPr>
          <a:xfrm rot="16200000">
            <a:off x="-807604" y="1860853"/>
            <a:ext cx="1827990" cy="251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white"/>
                </a:solidFill>
                <a:cs typeface="Arial" pitchFamily="34" charset="0"/>
              </a:rPr>
              <a:t>Milestones</a:t>
            </a:r>
            <a:endParaRPr 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89" name="Flowchart: Decision 588"/>
          <p:cNvSpPr/>
          <p:nvPr/>
        </p:nvSpPr>
        <p:spPr>
          <a:xfrm>
            <a:off x="355356" y="1142735"/>
            <a:ext cx="108000" cy="108000"/>
          </a:xfrm>
          <a:prstGeom prst="flowChartDecision">
            <a:avLst/>
          </a:prstGeom>
          <a:solidFill>
            <a:srgbClr val="2C5D98"/>
          </a:solidFill>
          <a:ln w="44450" cap="rnd">
            <a:solidFill>
              <a:srgbClr val="2C5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620" name="Straight Connector 619"/>
          <p:cNvCxnSpPr/>
          <p:nvPr/>
        </p:nvCxnSpPr>
        <p:spPr>
          <a:xfrm flipV="1">
            <a:off x="409356" y="1181589"/>
            <a:ext cx="8662637" cy="7684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 flipV="1">
            <a:off x="408391" y="1829660"/>
            <a:ext cx="8663603" cy="10486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/>
          <p:nvPr/>
        </p:nvCxnSpPr>
        <p:spPr>
          <a:xfrm flipV="1">
            <a:off x="408391" y="2395239"/>
            <a:ext cx="8663603" cy="10486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/>
          <p:nvPr/>
        </p:nvCxnSpPr>
        <p:spPr>
          <a:xfrm flipV="1">
            <a:off x="419566" y="2116805"/>
            <a:ext cx="8652428" cy="11373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flipV="1">
            <a:off x="428697" y="2683271"/>
            <a:ext cx="8643297" cy="10486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/>
          <p:cNvCxnSpPr/>
          <p:nvPr/>
        </p:nvCxnSpPr>
        <p:spPr>
          <a:xfrm flipV="1">
            <a:off x="401481" y="1453964"/>
            <a:ext cx="8670512" cy="10486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/>
          <p:cNvCxnSpPr>
            <a:stCxn id="639" idx="3"/>
            <a:endCxn id="642" idx="1"/>
          </p:cNvCxnSpPr>
          <p:nvPr/>
        </p:nvCxnSpPr>
        <p:spPr>
          <a:xfrm flipV="1">
            <a:off x="8003420" y="2116806"/>
            <a:ext cx="674102" cy="1771"/>
          </a:xfrm>
          <a:prstGeom prst="line">
            <a:avLst/>
          </a:prstGeom>
          <a:ln w="28575" cap="rnd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0" name="Group 639"/>
          <p:cNvGrpSpPr/>
          <p:nvPr/>
        </p:nvGrpSpPr>
        <p:grpSpPr>
          <a:xfrm>
            <a:off x="8676456" y="1980491"/>
            <a:ext cx="287999" cy="287998"/>
            <a:chOff x="8444145" y="1196545"/>
            <a:chExt cx="320040" cy="320040"/>
          </a:xfrm>
          <a:solidFill>
            <a:srgbClr val="C00000"/>
          </a:solidFill>
        </p:grpSpPr>
        <p:sp>
          <p:nvSpPr>
            <p:cNvPr id="641" name="Oval 640"/>
            <p:cNvSpPr/>
            <p:nvPr/>
          </p:nvSpPr>
          <p:spPr>
            <a:xfrm>
              <a:off x="8444145" y="1196545"/>
              <a:ext cx="320040" cy="32004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n-US" sz="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" name="TextBox 641"/>
            <p:cNvSpPr txBox="1"/>
            <p:nvPr/>
          </p:nvSpPr>
          <p:spPr>
            <a:xfrm>
              <a:off x="8445330" y="1279622"/>
              <a:ext cx="317669" cy="136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0%</a:t>
              </a:r>
              <a:endParaRPr lang="en-US" sz="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649" name="Straight Connector 648"/>
          <p:cNvCxnSpPr>
            <a:stCxn id="281" idx="3"/>
          </p:cNvCxnSpPr>
          <p:nvPr/>
        </p:nvCxnSpPr>
        <p:spPr>
          <a:xfrm flipV="1">
            <a:off x="1457107" y="2392798"/>
            <a:ext cx="7573834" cy="16768"/>
          </a:xfrm>
          <a:prstGeom prst="line">
            <a:avLst/>
          </a:prstGeom>
          <a:ln w="28575" cap="rnd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>
            <a:stCxn id="655" idx="3"/>
            <a:endCxn id="658" idx="1"/>
          </p:cNvCxnSpPr>
          <p:nvPr/>
        </p:nvCxnSpPr>
        <p:spPr>
          <a:xfrm flipV="1">
            <a:off x="2479117" y="2680702"/>
            <a:ext cx="333319" cy="1772"/>
          </a:xfrm>
          <a:prstGeom prst="line">
            <a:avLst/>
          </a:prstGeom>
          <a:ln w="28575" cap="rnd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Flowchart: Decision 654"/>
          <p:cNvSpPr/>
          <p:nvPr/>
        </p:nvSpPr>
        <p:spPr>
          <a:xfrm>
            <a:off x="2371117" y="2628474"/>
            <a:ext cx="108000" cy="1080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 w="444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591" name="Straight Connector 590"/>
          <p:cNvCxnSpPr/>
          <p:nvPr/>
        </p:nvCxnSpPr>
        <p:spPr>
          <a:xfrm>
            <a:off x="1448374" y="1477642"/>
            <a:ext cx="953436" cy="0"/>
          </a:xfrm>
          <a:prstGeom prst="line">
            <a:avLst/>
          </a:prstGeom>
          <a:ln w="28575" cap="rnd" cmpd="sng">
            <a:solidFill>
              <a:srgbClr val="FF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" name="Flowchart: Decision 594"/>
          <p:cNvSpPr/>
          <p:nvPr/>
        </p:nvSpPr>
        <p:spPr>
          <a:xfrm>
            <a:off x="1332332" y="1423642"/>
            <a:ext cx="108000" cy="108000"/>
          </a:xfrm>
          <a:prstGeom prst="flowChartDecision">
            <a:avLst/>
          </a:prstGeom>
          <a:solidFill>
            <a:srgbClr val="FFC850"/>
          </a:solidFill>
          <a:ln w="44450" cap="rnd"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601" name="Straight Connector 600"/>
          <p:cNvCxnSpPr>
            <a:stCxn id="602" idx="3"/>
            <a:endCxn id="605" idx="1"/>
          </p:cNvCxnSpPr>
          <p:nvPr/>
        </p:nvCxnSpPr>
        <p:spPr>
          <a:xfrm flipV="1">
            <a:off x="3005824" y="1471450"/>
            <a:ext cx="4391428" cy="8249"/>
          </a:xfrm>
          <a:prstGeom prst="line">
            <a:avLst/>
          </a:prstGeom>
          <a:ln w="28575" cap="rnd" cmpd="sng">
            <a:solidFill>
              <a:srgbClr val="FF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2" name="Flowchart: Decision 601"/>
          <p:cNvSpPr/>
          <p:nvPr/>
        </p:nvSpPr>
        <p:spPr>
          <a:xfrm>
            <a:off x="2897824" y="1425699"/>
            <a:ext cx="108000" cy="108000"/>
          </a:xfrm>
          <a:prstGeom prst="flowChartDecision">
            <a:avLst/>
          </a:prstGeom>
          <a:solidFill>
            <a:srgbClr val="FFC850"/>
          </a:solidFill>
          <a:ln w="44450" cap="rnd"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cxnSp>
        <p:nvCxnSpPr>
          <p:cNvPr id="613" name="Straight Connector 612"/>
          <p:cNvCxnSpPr>
            <a:stCxn id="614" idx="3"/>
            <a:endCxn id="617" idx="1"/>
          </p:cNvCxnSpPr>
          <p:nvPr/>
        </p:nvCxnSpPr>
        <p:spPr>
          <a:xfrm flipV="1">
            <a:off x="4465847" y="1836232"/>
            <a:ext cx="834490" cy="3733"/>
          </a:xfrm>
          <a:prstGeom prst="line">
            <a:avLst/>
          </a:prstGeom>
          <a:ln w="28575" cap="rnd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8" name="Group 597"/>
          <p:cNvGrpSpPr/>
          <p:nvPr/>
        </p:nvGrpSpPr>
        <p:grpSpPr>
          <a:xfrm>
            <a:off x="2253942" y="1333644"/>
            <a:ext cx="287999" cy="287998"/>
            <a:chOff x="8444145" y="1196545"/>
            <a:chExt cx="320040" cy="320040"/>
          </a:xfrm>
          <a:solidFill>
            <a:srgbClr val="FFC850"/>
          </a:solidFill>
        </p:grpSpPr>
        <p:sp>
          <p:nvSpPr>
            <p:cNvPr id="599" name="Oval 598"/>
            <p:cNvSpPr/>
            <p:nvPr/>
          </p:nvSpPr>
          <p:spPr>
            <a:xfrm>
              <a:off x="8444145" y="1196545"/>
              <a:ext cx="320040" cy="320040"/>
            </a:xfrm>
            <a:prstGeom prst="ellipse">
              <a:avLst/>
            </a:prstGeom>
            <a:grpFill/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n-US" sz="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0" name="TextBox 599"/>
            <p:cNvSpPr txBox="1"/>
            <p:nvPr/>
          </p:nvSpPr>
          <p:spPr>
            <a:xfrm>
              <a:off x="8445330" y="1279622"/>
              <a:ext cx="317669" cy="136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%</a:t>
              </a:r>
            </a:p>
          </p:txBody>
        </p:sp>
      </p:grpSp>
      <p:sp>
        <p:nvSpPr>
          <p:cNvPr id="614" name="Flowchart: Decision 613"/>
          <p:cNvSpPr/>
          <p:nvPr/>
        </p:nvSpPr>
        <p:spPr>
          <a:xfrm>
            <a:off x="4357847" y="1785965"/>
            <a:ext cx="108000" cy="108000"/>
          </a:xfrm>
          <a:prstGeom prst="flowChartDecision">
            <a:avLst/>
          </a:prstGeom>
          <a:solidFill>
            <a:srgbClr val="00B050"/>
          </a:solidFill>
          <a:ln w="4445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62148" y="1349033"/>
            <a:ext cx="1212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FFC400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Results management</a:t>
            </a:r>
            <a:endParaRPr lang="en-US" sz="900" dirty="0">
              <a:solidFill>
                <a:srgbClr val="FFC400"/>
              </a:solidFill>
              <a:latin typeface="Arial Black" panose="020B0A040201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59" name="TextBox 658"/>
          <p:cNvSpPr txBox="1"/>
          <p:nvPr/>
        </p:nvSpPr>
        <p:spPr>
          <a:xfrm>
            <a:off x="4579099" y="1094771"/>
            <a:ext cx="143306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2C5D98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Operational entities</a:t>
            </a:r>
            <a:endParaRPr lang="en-US" sz="900" dirty="0">
              <a:solidFill>
                <a:srgbClr val="2C5D98"/>
              </a:solidFill>
              <a:latin typeface="Arial Black" panose="020B0A040201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03" name="Group 602"/>
          <p:cNvGrpSpPr/>
          <p:nvPr/>
        </p:nvGrpSpPr>
        <p:grpSpPr>
          <a:xfrm>
            <a:off x="7396192" y="1335135"/>
            <a:ext cx="287999" cy="287998"/>
            <a:chOff x="8444152" y="1196545"/>
            <a:chExt cx="320040" cy="320040"/>
          </a:xfrm>
          <a:solidFill>
            <a:srgbClr val="FFC850"/>
          </a:solidFill>
        </p:grpSpPr>
        <p:sp>
          <p:nvSpPr>
            <p:cNvPr id="604" name="Oval 603"/>
            <p:cNvSpPr/>
            <p:nvPr/>
          </p:nvSpPr>
          <p:spPr>
            <a:xfrm>
              <a:off x="8444152" y="1196545"/>
              <a:ext cx="320040" cy="320040"/>
            </a:xfrm>
            <a:prstGeom prst="ellipse">
              <a:avLst/>
            </a:prstGeom>
            <a:grpFill/>
            <a:ln>
              <a:solidFill>
                <a:srgbClr val="FFC4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n-US" sz="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5" name="TextBox 604"/>
            <p:cNvSpPr txBox="1"/>
            <p:nvPr/>
          </p:nvSpPr>
          <p:spPr>
            <a:xfrm>
              <a:off x="8445330" y="1279622"/>
              <a:ext cx="317669" cy="136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80%</a:t>
              </a:r>
              <a:endParaRPr lang="en-US" sz="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>
            <a:off x="5514273" y="1734411"/>
            <a:ext cx="85792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Monitoring</a:t>
            </a:r>
            <a:endParaRPr lang="en-US" sz="900" dirty="0">
              <a:solidFill>
                <a:srgbClr val="00B050"/>
              </a:solidFill>
              <a:latin typeface="Arial Black" panose="020B0A040201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15" name="Group 614"/>
          <p:cNvGrpSpPr/>
          <p:nvPr/>
        </p:nvGrpSpPr>
        <p:grpSpPr>
          <a:xfrm>
            <a:off x="5299277" y="1699917"/>
            <a:ext cx="287999" cy="287998"/>
            <a:chOff x="8444152" y="1196545"/>
            <a:chExt cx="320040" cy="320040"/>
          </a:xfrm>
          <a:solidFill>
            <a:srgbClr val="00B050"/>
          </a:solidFill>
        </p:grpSpPr>
        <p:sp>
          <p:nvSpPr>
            <p:cNvPr id="616" name="Oval 615"/>
            <p:cNvSpPr/>
            <p:nvPr/>
          </p:nvSpPr>
          <p:spPr>
            <a:xfrm>
              <a:off x="8444152" y="1196545"/>
              <a:ext cx="320040" cy="32004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n-US" sz="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" name="TextBox 616"/>
            <p:cNvSpPr txBox="1"/>
            <p:nvPr/>
          </p:nvSpPr>
          <p:spPr>
            <a:xfrm>
              <a:off x="8445330" y="1279622"/>
              <a:ext cx="317669" cy="136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0%</a:t>
              </a:r>
              <a:endParaRPr lang="en-US" sz="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61" name="TextBox 660"/>
          <p:cNvSpPr txBox="1"/>
          <p:nvPr/>
        </p:nvSpPr>
        <p:spPr>
          <a:xfrm>
            <a:off x="6804248" y="2003161"/>
            <a:ext cx="115929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Interoperability</a:t>
            </a:r>
            <a:endParaRPr lang="en-US" sz="9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39" name="Flowchart: Decision 638"/>
          <p:cNvSpPr/>
          <p:nvPr/>
        </p:nvSpPr>
        <p:spPr>
          <a:xfrm>
            <a:off x="7895420" y="2064577"/>
            <a:ext cx="108000" cy="108000"/>
          </a:xfrm>
          <a:prstGeom prst="flowChartDecision">
            <a:avLst/>
          </a:prstGeom>
          <a:solidFill>
            <a:srgbClr val="C00000"/>
          </a:solidFill>
          <a:ln w="444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662" name="TextBox 661"/>
          <p:cNvSpPr txBox="1"/>
          <p:nvPr/>
        </p:nvSpPr>
        <p:spPr>
          <a:xfrm>
            <a:off x="1561754" y="2256483"/>
            <a:ext cx="153760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User experience (UX)</a:t>
            </a:r>
            <a:endParaRPr lang="en-US" sz="900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63" name="TextBox 662"/>
          <p:cNvSpPr txBox="1"/>
          <p:nvPr/>
        </p:nvSpPr>
        <p:spPr>
          <a:xfrm>
            <a:off x="3069521" y="2584340"/>
            <a:ext cx="120417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External access</a:t>
            </a:r>
            <a:endParaRPr lang="en-US" sz="900" dirty="0">
              <a:solidFill>
                <a:srgbClr val="F79646">
                  <a:lumMod val="75000"/>
                </a:srgbClr>
              </a:solidFill>
              <a:latin typeface="Arial Black" panose="020B0A040201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56" name="Group 655"/>
          <p:cNvGrpSpPr/>
          <p:nvPr/>
        </p:nvGrpSpPr>
        <p:grpSpPr>
          <a:xfrm>
            <a:off x="2811370" y="2544387"/>
            <a:ext cx="287999" cy="287998"/>
            <a:chOff x="8444145" y="1196545"/>
            <a:chExt cx="320040" cy="320040"/>
          </a:xfrm>
          <a:solidFill>
            <a:schemeClr val="accent6">
              <a:lumMod val="75000"/>
            </a:schemeClr>
          </a:solidFill>
        </p:grpSpPr>
        <p:sp>
          <p:nvSpPr>
            <p:cNvPr id="657" name="Oval 656"/>
            <p:cNvSpPr/>
            <p:nvPr/>
          </p:nvSpPr>
          <p:spPr>
            <a:xfrm>
              <a:off x="8444145" y="1196545"/>
              <a:ext cx="320040" cy="32004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n-US" sz="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8" name="TextBox 657"/>
            <p:cNvSpPr txBox="1"/>
            <p:nvPr/>
          </p:nvSpPr>
          <p:spPr>
            <a:xfrm>
              <a:off x="8445330" y="1279622"/>
              <a:ext cx="317669" cy="136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80%</a:t>
              </a:r>
              <a:endParaRPr lang="en-US" sz="8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40" name="Straight Connector 239"/>
          <p:cNvCxnSpPr/>
          <p:nvPr/>
        </p:nvCxnSpPr>
        <p:spPr>
          <a:xfrm>
            <a:off x="4415995" y="3363386"/>
            <a:ext cx="0" cy="74935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3923929" y="3356993"/>
            <a:ext cx="2027" cy="7798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16200000">
            <a:off x="-189455" y="5533127"/>
            <a:ext cx="1656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C5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Operational </a:t>
            </a:r>
            <a:r>
              <a:rPr lang="en-US" sz="9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entities</a:t>
            </a:r>
            <a:endParaRPr lang="en-US" sz="9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 rot="16200000">
            <a:off x="315572" y="5540752"/>
            <a:ext cx="1656000" cy="457200"/>
          </a:xfrm>
          <a:prstGeom prst="rect">
            <a:avLst/>
          </a:prstGeom>
          <a:solidFill>
            <a:srgbClr val="B9C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Operational </a:t>
            </a:r>
            <a:r>
              <a:rPr lang="en-US" sz="9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entities (OE)</a:t>
            </a:r>
            <a:endParaRPr lang="en-US" sz="9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 rot="16200000">
            <a:off x="1290249" y="5648200"/>
            <a:ext cx="684000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 rot="16200000">
            <a:off x="4342832" y="5648199"/>
            <a:ext cx="684000" cy="457200"/>
          </a:xfrm>
          <a:prstGeom prst="rect">
            <a:avLst/>
          </a:prstGeom>
          <a:solidFill>
            <a:srgbClr val="C6F6CE"/>
          </a:solidFill>
          <a:ln>
            <a:solidFill>
              <a:srgbClr val="00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dirty="0" smtClean="0">
                <a:solidFill>
                  <a:srgbClr val="00C702"/>
                </a:solidFill>
                <a:latin typeface="Arial Black" panose="020B0A04020102020204" pitchFamily="34" charset="0"/>
                <a:cs typeface="Arial" pitchFamily="34" charset="0"/>
              </a:rPr>
              <a:t>Monitoring</a:t>
            </a:r>
            <a:endParaRPr lang="en-US" sz="600" b="1" dirty="0">
              <a:solidFill>
                <a:srgbClr val="00C70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 rot="16200000">
            <a:off x="2307777" y="5648200"/>
            <a:ext cx="684000" cy="457200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  <a:cs typeface="Arial" pitchFamily="34" charset="0"/>
              </a:rPr>
              <a:t>External access</a:t>
            </a:r>
            <a:endParaRPr lang="en-US" sz="800" b="1" dirty="0">
              <a:solidFill>
                <a:srgbClr val="F79646">
                  <a:lumMod val="75000"/>
                </a:srgb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 rot="16200000">
            <a:off x="7583957" y="5348515"/>
            <a:ext cx="1260000" cy="457200"/>
          </a:xfrm>
          <a:prstGeom prst="rect">
            <a:avLst/>
          </a:prstGeom>
          <a:solidFill>
            <a:srgbClr val="E6B9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dirty="0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rPr>
              <a:t>Interoperability</a:t>
            </a:r>
            <a:endParaRPr lang="en-US" sz="6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 rot="16200000">
            <a:off x="8088985" y="5348514"/>
            <a:ext cx="1260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dirty="0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rPr>
              <a:t>Interoperability</a:t>
            </a:r>
            <a:endParaRPr lang="en-US" sz="6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 rot="16200000">
            <a:off x="1378599" y="4982569"/>
            <a:ext cx="540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OE</a:t>
            </a:r>
            <a:endParaRPr lang="en-US" sz="8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 rot="16200000">
            <a:off x="5059386" y="5347947"/>
            <a:ext cx="1258864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 rot="16200000">
            <a:off x="3834069" y="5648200"/>
            <a:ext cx="684000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 rot="16200000">
            <a:off x="3325304" y="5648199"/>
            <a:ext cx="684000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 rot="16200000">
            <a:off x="2816540" y="5648199"/>
            <a:ext cx="684000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 rot="16200000">
            <a:off x="4408762" y="4982570"/>
            <a:ext cx="540000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6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 rot="16200000">
            <a:off x="4851595" y="5648200"/>
            <a:ext cx="684000" cy="457200"/>
          </a:xfrm>
          <a:prstGeom prst="rect">
            <a:avLst/>
          </a:prstGeom>
          <a:solidFill>
            <a:srgbClr val="C6F6CE"/>
          </a:solidFill>
          <a:ln>
            <a:solidFill>
              <a:srgbClr val="00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dirty="0" smtClean="0">
                <a:solidFill>
                  <a:srgbClr val="00C702"/>
                </a:solidFill>
                <a:latin typeface="Arial Black" panose="020B0A04020102020204" pitchFamily="34" charset="0"/>
                <a:cs typeface="Arial" pitchFamily="34" charset="0"/>
              </a:rPr>
              <a:t>Monitoring</a:t>
            </a:r>
            <a:endParaRPr lang="en-US" sz="600" b="1" dirty="0">
              <a:solidFill>
                <a:srgbClr val="00C70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 rot="16200000">
            <a:off x="4913789" y="4982570"/>
            <a:ext cx="540000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6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 rot="16200000">
            <a:off x="1448693" y="6185196"/>
            <a:ext cx="367111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 rot="16200000">
            <a:off x="1799013" y="5648200"/>
            <a:ext cx="684000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 rot="16200000">
            <a:off x="1883626" y="4982569"/>
            <a:ext cx="540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OE</a:t>
            </a:r>
            <a:endParaRPr lang="en-US" sz="8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 rot="16200000">
            <a:off x="1954953" y="6185196"/>
            <a:ext cx="367111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81" name="Flowchart: Decision 280"/>
          <p:cNvSpPr/>
          <p:nvPr/>
        </p:nvSpPr>
        <p:spPr>
          <a:xfrm>
            <a:off x="1349107" y="2355566"/>
            <a:ext cx="108000" cy="108000"/>
          </a:xfrm>
          <a:prstGeom prst="flowChartDecision">
            <a:avLst/>
          </a:prstGeom>
          <a:solidFill>
            <a:srgbClr val="7030A0"/>
          </a:solidFill>
          <a:ln w="4445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rgbClr val="8064A2"/>
              </a:solidFill>
            </a:endParaRPr>
          </a:p>
        </p:txBody>
      </p:sp>
      <p:sp>
        <p:nvSpPr>
          <p:cNvPr id="286" name="Rectangle 285"/>
          <p:cNvSpPr/>
          <p:nvPr/>
        </p:nvSpPr>
        <p:spPr>
          <a:xfrm rot="16200000">
            <a:off x="550773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 rot="16200000">
            <a:off x="7079498" y="5347947"/>
            <a:ext cx="1258864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 rot="16200000">
            <a:off x="753277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 rot="16200000">
            <a:off x="6574470" y="5347947"/>
            <a:ext cx="1258864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3" name="Rectangle 292"/>
          <p:cNvSpPr/>
          <p:nvPr/>
        </p:nvSpPr>
        <p:spPr>
          <a:xfrm rot="16200000">
            <a:off x="702651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 rot="16200000">
            <a:off x="6069442" y="5347947"/>
            <a:ext cx="1258864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 rot="16200000">
            <a:off x="652025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 rot="16200000">
            <a:off x="5564414" y="5347947"/>
            <a:ext cx="1258864" cy="4572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9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 rot="16200000">
            <a:off x="601399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 rot="16200000">
            <a:off x="803903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 rot="16200000">
            <a:off x="8545286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 rot="16200000">
            <a:off x="449521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 rot="16200000">
            <a:off x="500147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 rot="16200000">
            <a:off x="2388653" y="4982569"/>
            <a:ext cx="540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OE</a:t>
            </a:r>
            <a:endParaRPr lang="en-US" sz="8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 rot="16200000">
            <a:off x="2893680" y="4982569"/>
            <a:ext cx="540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OE</a:t>
            </a:r>
            <a:endParaRPr lang="en-US" sz="8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 rot="16200000">
            <a:off x="3398707" y="4982570"/>
            <a:ext cx="540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OE</a:t>
            </a:r>
            <a:endParaRPr lang="en-US" sz="8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 rot="16200000">
            <a:off x="3903734" y="4982570"/>
            <a:ext cx="540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OE</a:t>
            </a:r>
            <a:endParaRPr lang="en-US" sz="8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 rot="16200000">
            <a:off x="398895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 rot="16200000">
            <a:off x="348269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 rot="16200000">
            <a:off x="297643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 rot="16200000">
            <a:off x="2470171" y="6194154"/>
            <a:ext cx="349195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UX</a:t>
            </a:r>
            <a:endParaRPr lang="en-US" sz="8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353807" y="1052736"/>
            <a:ext cx="287999" cy="287998"/>
            <a:chOff x="8444145" y="1196545"/>
            <a:chExt cx="320040" cy="320040"/>
          </a:xfrm>
          <a:solidFill>
            <a:srgbClr val="2C5D98"/>
          </a:solidFill>
        </p:grpSpPr>
        <p:sp>
          <p:nvSpPr>
            <p:cNvPr id="187" name="Oval 186"/>
            <p:cNvSpPr/>
            <p:nvPr/>
          </p:nvSpPr>
          <p:spPr>
            <a:xfrm>
              <a:off x="8444145" y="1196545"/>
              <a:ext cx="320040" cy="320040"/>
            </a:xfrm>
            <a:prstGeom prst="ellipse">
              <a:avLst/>
            </a:prstGeom>
            <a:grpFill/>
            <a:ln>
              <a:solidFill>
                <a:srgbClr val="2C5D9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n-US" sz="9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445330" y="1279622"/>
              <a:ext cx="317669" cy="136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8</a:t>
              </a:r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  <a:ea typeface="+mn-ea"/>
                  <a:cs typeface="Arial" pitchFamily="34" charset="0"/>
                </a:rPr>
                <a:t>%</a:t>
              </a:r>
            </a:p>
          </p:txBody>
        </p:sp>
      </p:grpSp>
      <p:sp>
        <p:nvSpPr>
          <p:cNvPr id="256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fr-FR" sz="140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39578" y="1196752"/>
            <a:ext cx="8229600" cy="792162"/>
          </a:xfrm>
        </p:spPr>
        <p:txBody>
          <a:bodyPr/>
          <a:lstStyle/>
          <a:p>
            <a:r>
              <a:rPr lang="en-GB" altLang="fr-FR" dirty="0" smtClean="0"/>
              <a:t>4. Business needs</a:t>
            </a:r>
            <a:endParaRPr lang="en-GB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206470" y="5014585"/>
            <a:ext cx="4320000" cy="72000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itchFamily="34" charset="0"/>
              </a:rPr>
              <a:t>Interoperability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6470" y="4155257"/>
            <a:ext cx="4320000" cy="720000"/>
          </a:xfrm>
          <a:prstGeom prst="rect">
            <a:avLst/>
          </a:prstGeom>
          <a:solidFill>
            <a:srgbClr val="C6F6CE"/>
          </a:solidFill>
          <a:ln>
            <a:solidFill>
              <a:srgbClr val="00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C702"/>
                </a:solidFill>
                <a:latin typeface="Arial Black" panose="020B0A04020102020204" pitchFamily="34" charset="0"/>
                <a:cs typeface="Arial" pitchFamily="34" charset="0"/>
              </a:rPr>
              <a:t>Monitoring</a:t>
            </a:r>
            <a:endParaRPr lang="en-US" sz="2400" b="1" dirty="0">
              <a:solidFill>
                <a:srgbClr val="00C70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279303" y="3697596"/>
            <a:ext cx="3370328" cy="720000"/>
          </a:xfrm>
          <a:prstGeom prst="rect">
            <a:avLst/>
          </a:prstGeom>
          <a:solidFill>
            <a:srgbClr val="CCC1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User experience</a:t>
            </a:r>
            <a:endParaRPr lang="en-US" sz="2400" b="1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5143399" y="3697596"/>
            <a:ext cx="3370328" cy="720000"/>
          </a:xfrm>
          <a:prstGeom prst="rect">
            <a:avLst/>
          </a:prstGeom>
          <a:solidFill>
            <a:srgbClr val="FFCC66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  <a:cs typeface="Arial" pitchFamily="34" charset="0"/>
              </a:rPr>
              <a:t>External access</a:t>
            </a:r>
            <a:endParaRPr lang="en-US" sz="2400" b="1" dirty="0">
              <a:solidFill>
                <a:srgbClr val="F79646">
                  <a:lumMod val="75000"/>
                </a:srgb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2364257"/>
            <a:ext cx="43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Operational </a:t>
            </a:r>
            <a:r>
              <a:rPr lang="en-US" sz="2400" b="1" dirty="0" smtClean="0">
                <a:solidFill>
                  <a:srgbClr val="0F548F"/>
                </a:solidFill>
                <a:latin typeface="Arial Black" panose="020B0A04020102020204" pitchFamily="34" charset="0"/>
                <a:cs typeface="Arial" pitchFamily="34" charset="0"/>
              </a:rPr>
              <a:t>entities</a:t>
            </a:r>
            <a:endParaRPr lang="en-US" sz="2400" b="1" dirty="0">
              <a:solidFill>
                <a:srgbClr val="0F548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6351" y="3214385"/>
            <a:ext cx="4320000" cy="720000"/>
          </a:xfrm>
          <a:prstGeom prst="rect">
            <a:avLst/>
          </a:prstGeom>
          <a:solidFill>
            <a:srgbClr val="FFFDBE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C400"/>
                </a:solidFill>
                <a:latin typeface="Arial Black" panose="020B0A04020102020204" pitchFamily="34" charset="0"/>
                <a:cs typeface="Arial" pitchFamily="34" charset="0"/>
              </a:rPr>
              <a:t>Results</a:t>
            </a:r>
            <a:endParaRPr lang="en-US" sz="2400" b="1" dirty="0">
              <a:solidFill>
                <a:srgbClr val="FFC4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739" y="1916832"/>
            <a:ext cx="8496944" cy="43924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b="1" noProof="0" dirty="0" smtClean="0">
                <a:solidFill>
                  <a:srgbClr val="0F548F"/>
                </a:solidFill>
              </a:rPr>
              <a:t>"AS IS" Situation: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noProof="0" dirty="0" smtClean="0">
                <a:solidFill>
                  <a:schemeClr val="tx1"/>
                </a:solidFill>
              </a:rPr>
              <a:t>CRIS is based on financial and legal entities (CRIS decisions and contracts) </a:t>
            </a:r>
            <a:r>
              <a:rPr lang="en-GB" altLang="en-US" sz="1800" noProof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800" b="1" u="sng" noProof="0" dirty="0" smtClean="0">
                <a:solidFill>
                  <a:schemeClr val="tx1"/>
                </a:solidFill>
                <a:sym typeface="Wingdings" panose="05000000000000000000" pitchFamily="2" charset="2"/>
              </a:rPr>
              <a:t>Extremely difficult to follow operational entities</a:t>
            </a:r>
          </a:p>
          <a:p>
            <a:pPr marL="0" indent="0">
              <a:buNone/>
            </a:pPr>
            <a:endParaRPr lang="en-GB" altLang="en-US" sz="1800" noProof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b="1" noProof="0" dirty="0" smtClean="0">
                <a:solidFill>
                  <a:srgbClr val="0F548F"/>
                </a:solidFill>
              </a:rPr>
              <a:t>"TO BE" Situation: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noProof="0" dirty="0" smtClean="0">
                <a:solidFill>
                  <a:schemeClr val="tx1"/>
                </a:solidFill>
              </a:rPr>
              <a:t>OPSYS will </a:t>
            </a:r>
            <a:r>
              <a:rPr lang="en-GB" sz="1800" dirty="0">
                <a:solidFill>
                  <a:schemeClr val="tx1"/>
                </a:solidFill>
              </a:rPr>
              <a:t>allow users to shape and manage in real time their operational portfolio based on operational </a:t>
            </a:r>
            <a:r>
              <a:rPr lang="en-GB" sz="1800" dirty="0" smtClean="0">
                <a:solidFill>
                  <a:schemeClr val="tx1"/>
                </a:solidFill>
              </a:rPr>
              <a:t>concepts (</a:t>
            </a:r>
            <a:r>
              <a:rPr lang="en-GB" sz="1800" dirty="0">
                <a:solidFill>
                  <a:schemeClr val="tx1"/>
                </a:solidFill>
              </a:rPr>
              <a:t>projects, programmes, results, </a:t>
            </a:r>
            <a:r>
              <a:rPr lang="en-GB" sz="1800" dirty="0" smtClean="0">
                <a:solidFill>
                  <a:schemeClr val="tx1"/>
                </a:solidFill>
              </a:rPr>
              <a:t>activities)</a:t>
            </a:r>
            <a:r>
              <a:rPr lang="en-GB" altLang="en-US" sz="1800" noProof="0" dirty="0" smtClean="0">
                <a:solidFill>
                  <a:schemeClr val="tx1"/>
                </a:solidFill>
              </a:rPr>
              <a:t>while ensuring financial entities management</a:t>
            </a:r>
          </a:p>
          <a:p>
            <a:r>
              <a:rPr lang="en-GB" altLang="en-US" sz="1800" noProof="0" dirty="0" smtClean="0">
                <a:solidFill>
                  <a:schemeClr val="tx1"/>
                </a:solidFill>
              </a:rPr>
              <a:t>Operational entities must be: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altLang="en-US" sz="1800" noProof="0" dirty="0" smtClean="0">
                <a:solidFill>
                  <a:schemeClr val="tx1"/>
                </a:solidFill>
              </a:rPr>
              <a:t>Linked</a:t>
            </a:r>
            <a:r>
              <a:rPr lang="en-GB" altLang="en-US" sz="1800" b="0" noProof="0" dirty="0" smtClean="0">
                <a:solidFill>
                  <a:schemeClr val="tx1"/>
                </a:solidFill>
              </a:rPr>
              <a:t> – </a:t>
            </a:r>
            <a:r>
              <a:rPr lang="en-GB" altLang="en-US" sz="1800" b="0" i="1" noProof="0" dirty="0" smtClean="0">
                <a:solidFill>
                  <a:schemeClr val="tx1"/>
                </a:solidFill>
              </a:rPr>
              <a:t>temporarily</a:t>
            </a:r>
            <a:r>
              <a:rPr lang="en-GB" altLang="en-US" sz="1800" b="0" noProof="0" dirty="0" smtClean="0">
                <a:solidFill>
                  <a:schemeClr val="tx1"/>
                </a:solidFill>
              </a:rPr>
              <a:t> – to CRIS decisions and contracts;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altLang="en-US" sz="1800" b="0" i="1" noProof="0" dirty="0" smtClean="0">
                <a:solidFill>
                  <a:schemeClr val="tx1"/>
                </a:solidFill>
              </a:rPr>
              <a:t>After CRIS is phased out:  </a:t>
            </a:r>
            <a:r>
              <a:rPr lang="en-GB" altLang="en-US" sz="1800" noProof="0" dirty="0" smtClean="0">
                <a:solidFill>
                  <a:schemeClr val="tx1"/>
                </a:solidFill>
              </a:rPr>
              <a:t>Linked</a:t>
            </a:r>
            <a:r>
              <a:rPr lang="en-GB" altLang="en-US" sz="1800" b="0" noProof="0" dirty="0" smtClean="0">
                <a:solidFill>
                  <a:schemeClr val="tx1"/>
                </a:solidFill>
              </a:rPr>
              <a:t> to global and individual commitments in ABAC</a:t>
            </a:r>
            <a:endParaRPr lang="en-GB" altLang="en-US" sz="1800" noProof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1800" noProof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632848" cy="936625"/>
          </a:xfrm>
        </p:spPr>
        <p:txBody>
          <a:bodyPr/>
          <a:lstStyle/>
          <a:p>
            <a:r>
              <a:rPr lang="en-GB" sz="3400" noProof="0" dirty="0" smtClean="0">
                <a:solidFill>
                  <a:srgbClr val="0F548F"/>
                </a:solidFill>
              </a:rPr>
              <a:t>Issues and Requirements</a:t>
            </a:r>
            <a:endParaRPr lang="en-GB" sz="3400" noProof="0" dirty="0">
              <a:solidFill>
                <a:srgbClr val="0F548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41495" y="163096"/>
            <a:ext cx="482670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400" kern="0" dirty="0" smtClean="0">
                <a:solidFill>
                  <a:schemeClr val="bg1"/>
                </a:solidFill>
              </a:rPr>
              <a:t>1. Operational entities</a:t>
            </a:r>
            <a:endParaRPr lang="en-GB" alt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4372372" y="6619875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218886" y="1628800"/>
            <a:ext cx="8817609" cy="4824536"/>
          </a:xfrm>
          <a:prstGeom prst="roundRect">
            <a:avLst/>
          </a:prstGeom>
          <a:noFill/>
          <a:ln w="31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8F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>
            <a:stCxn id="12" idx="3"/>
          </p:cNvCxnSpPr>
          <p:nvPr/>
        </p:nvCxnSpPr>
        <p:spPr bwMode="auto">
          <a:xfrm>
            <a:off x="4061374" y="3564632"/>
            <a:ext cx="4975121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755576" y="2202838"/>
            <a:ext cx="3312368" cy="817104"/>
          </a:xfrm>
          <a:prstGeom prst="roundRect">
            <a:avLst/>
          </a:prstGeom>
          <a:solidFill>
            <a:srgbClr val="B9CDE5"/>
          </a:solidFill>
          <a:ln w="19050">
            <a:solidFill>
              <a:srgbClr val="0F5494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  <a:latin typeface="Arial Black" panose="020B0A04020102020204" pitchFamily="34" charset="0"/>
              </a:rPr>
              <a:t>Creat</a:t>
            </a:r>
            <a:r>
              <a:rPr lang="en-GB" sz="1400" dirty="0" smtClean="0">
                <a:solidFill>
                  <a:srgbClr val="0F548F"/>
                </a:solidFill>
                <a:latin typeface="Arial Black" panose="020B0A04020102020204" pitchFamily="34" charset="0"/>
              </a:rPr>
              <a:t>e/retrieve operational entities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F548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3613" y="3132584"/>
            <a:ext cx="3327761" cy="864096"/>
          </a:xfrm>
          <a:prstGeom prst="roundRect">
            <a:avLst/>
          </a:prstGeom>
          <a:solidFill>
            <a:srgbClr val="B9CDE5"/>
          </a:solidFill>
          <a:ln w="19050">
            <a:solidFill>
              <a:srgbClr val="0F5494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  <a:latin typeface="Arial Black" panose="020B0A04020102020204" pitchFamily="34" charset="0"/>
              </a:rPr>
              <a:t>Link Operational entities with CRIS data (user-friendly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rgbClr val="0F548F"/>
                </a:solidFill>
                <a:effectLst/>
                <a:latin typeface="Arial Black" panose="020B0A04020102020204" pitchFamily="34" charset="0"/>
              </a:rPr>
              <a:t> access)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F548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41185" y="3396818"/>
            <a:ext cx="180000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smtClean="0">
                <a:solidFill>
                  <a:srgbClr val="0F548F"/>
                </a:solidFill>
              </a:rPr>
              <a:t>Related commitments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F548F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623447" y="3392395"/>
            <a:ext cx="129614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CRIS contracts</a:t>
            </a:r>
          </a:p>
        </p:txBody>
      </p:sp>
      <p:cxnSp>
        <p:nvCxnSpPr>
          <p:cNvPr id="19" name="Straight Connector 18"/>
          <p:cNvCxnSpPr>
            <a:stCxn id="4" idx="3"/>
          </p:cNvCxnSpPr>
          <p:nvPr/>
        </p:nvCxnSpPr>
        <p:spPr bwMode="auto">
          <a:xfrm>
            <a:off x="4067944" y="2611390"/>
            <a:ext cx="4968551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4211960" y="2448895"/>
            <a:ext cx="504056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MIP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36814" y="2431370"/>
            <a:ext cx="895818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Projects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832558" y="2448895"/>
            <a:ext cx="72008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Action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696654" y="2431370"/>
            <a:ext cx="1296144" cy="360040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Programmes</a:t>
            </a:r>
          </a:p>
        </p:txBody>
      </p:sp>
      <p:cxnSp>
        <p:nvCxnSpPr>
          <p:cNvPr id="28" name="Straight Connector 27"/>
          <p:cNvCxnSpPr>
            <a:stCxn id="8" idx="6"/>
            <a:endCxn id="4" idx="1"/>
          </p:cNvCxnSpPr>
          <p:nvPr/>
        </p:nvCxnSpPr>
        <p:spPr bwMode="auto">
          <a:xfrm>
            <a:off x="441412" y="2611390"/>
            <a:ext cx="314164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41282" y="2411303"/>
            <a:ext cx="400130" cy="400174"/>
          </a:xfrm>
          <a:prstGeom prst="ellipse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970" y="3364545"/>
            <a:ext cx="400130" cy="400174"/>
          </a:xfrm>
          <a:prstGeom prst="ellipse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0F548F"/>
                </a:solidFill>
                <a:latin typeface="Verdana" pitchFamily="34" charset="0"/>
              </a:rPr>
              <a:t>2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F548F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1960" y="3380482"/>
            <a:ext cx="129614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CRIS decisions</a:t>
            </a:r>
          </a:p>
        </p:txBody>
      </p:sp>
      <p:cxnSp>
        <p:nvCxnSpPr>
          <p:cNvPr id="42" name="Straight Connector 41"/>
          <p:cNvCxnSpPr>
            <a:stCxn id="38" idx="6"/>
            <a:endCxn id="12" idx="1"/>
          </p:cNvCxnSpPr>
          <p:nvPr/>
        </p:nvCxnSpPr>
        <p:spPr bwMode="auto">
          <a:xfrm>
            <a:off x="452100" y="3564632"/>
            <a:ext cx="281513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6" idx="3"/>
          </p:cNvCxnSpPr>
          <p:nvPr/>
        </p:nvCxnSpPr>
        <p:spPr bwMode="auto">
          <a:xfrm>
            <a:off x="4083337" y="4581128"/>
            <a:ext cx="4975121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 bwMode="auto">
          <a:xfrm>
            <a:off x="755576" y="4149080"/>
            <a:ext cx="3327761" cy="864096"/>
          </a:xfrm>
          <a:prstGeom prst="roundRect">
            <a:avLst/>
          </a:prstGeom>
          <a:solidFill>
            <a:srgbClr val="B9CDE5"/>
          </a:solidFill>
          <a:ln w="19050">
            <a:solidFill>
              <a:srgbClr val="0F5494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  <a:latin typeface="Arial Black" panose="020B0A04020102020204" pitchFamily="34" charset="0"/>
              </a:rPr>
              <a:t>Link Operational entities across operation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rgbClr val="0F548F"/>
                </a:solidFill>
                <a:effectLst/>
                <a:latin typeface="Arial Black" panose="020B0A04020102020204" pitchFamily="34" charset="0"/>
              </a:rPr>
              <a:t>cycle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F548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3933" y="4381041"/>
            <a:ext cx="400130" cy="400174"/>
          </a:xfrm>
          <a:prstGeom prst="ellipse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rgbClr val="0F548F"/>
                </a:solidFill>
                <a:latin typeface="Verdana" pitchFamily="34" charset="0"/>
              </a:rPr>
              <a:t>3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F548F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233923" y="4396978"/>
            <a:ext cx="4514541" cy="495672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100" dirty="0" smtClean="0">
                <a:solidFill>
                  <a:srgbClr val="0F548F"/>
                </a:solidFill>
              </a:rPr>
              <a:t>Instrument</a:t>
            </a:r>
            <a:r>
              <a:rPr lang="en-GB" sz="1100" dirty="0">
                <a:solidFill>
                  <a:srgbClr val="0F548F"/>
                </a:solidFill>
              </a:rPr>
              <a:t>, Domain, MIP, Action, Commission Financing </a:t>
            </a:r>
            <a:r>
              <a:rPr lang="en-GB" sz="1100" dirty="0" smtClean="0">
                <a:solidFill>
                  <a:srgbClr val="0F548F"/>
                </a:solidFill>
              </a:rPr>
              <a:t>Decision, Projects, Programmes, Contract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F548F"/>
              </a:solidFill>
              <a:effectLst/>
            </a:endParaRPr>
          </a:p>
        </p:txBody>
      </p:sp>
      <p:cxnSp>
        <p:nvCxnSpPr>
          <p:cNvPr id="51" name="Straight Connector 50"/>
          <p:cNvCxnSpPr>
            <a:stCxn id="49" idx="6"/>
            <a:endCxn id="46" idx="1"/>
          </p:cNvCxnSpPr>
          <p:nvPr/>
        </p:nvCxnSpPr>
        <p:spPr bwMode="auto">
          <a:xfrm>
            <a:off x="474063" y="4581128"/>
            <a:ext cx="281513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3" idx="3"/>
          </p:cNvCxnSpPr>
          <p:nvPr/>
        </p:nvCxnSpPr>
        <p:spPr bwMode="auto">
          <a:xfrm>
            <a:off x="4083337" y="5684427"/>
            <a:ext cx="4975121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755576" y="5252379"/>
            <a:ext cx="3327761" cy="864096"/>
          </a:xfrm>
          <a:prstGeom prst="roundRect">
            <a:avLst/>
          </a:prstGeom>
          <a:solidFill>
            <a:srgbClr val="B9CDE5"/>
          </a:solidFill>
          <a:ln w="19050">
            <a:solidFill>
              <a:srgbClr val="0F5494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  <a:latin typeface="Arial Black" panose="020B0A04020102020204" pitchFamily="34" charset="0"/>
              </a:rPr>
              <a:t>Harmonised methodology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1386" y="5484340"/>
            <a:ext cx="400130" cy="400174"/>
          </a:xfrm>
          <a:prstGeom prst="ellipse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  <a:latin typeface="Verdana" pitchFamily="34" charset="0"/>
              </a:rPr>
              <a:t>4</a:t>
            </a:r>
          </a:p>
        </p:txBody>
      </p:sp>
      <p:cxnSp>
        <p:nvCxnSpPr>
          <p:cNvPr id="56" name="Straight Connector 55"/>
          <p:cNvCxnSpPr>
            <a:stCxn id="54" idx="6"/>
            <a:endCxn id="53" idx="1"/>
          </p:cNvCxnSpPr>
          <p:nvPr/>
        </p:nvCxnSpPr>
        <p:spPr bwMode="auto">
          <a:xfrm>
            <a:off x="481516" y="5684427"/>
            <a:ext cx="274060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 bwMode="auto">
          <a:xfrm>
            <a:off x="6002646" y="5461161"/>
            <a:ext cx="75600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FPI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4283968" y="5481228"/>
            <a:ext cx="75600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DEVCO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5138550" y="5481228"/>
            <a:ext cx="756000" cy="360040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F548F"/>
                </a:solidFill>
                <a:effectLst/>
              </a:rPr>
              <a:t>NEAR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619672" y="1448824"/>
            <a:ext cx="5724000" cy="3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000" kern="0" dirty="0" smtClean="0">
                <a:solidFill>
                  <a:srgbClr val="0F548F"/>
                </a:solidFill>
                <a:latin typeface="Arial Black" panose="020B0A04020102020204" pitchFamily="34" charset="0"/>
              </a:rPr>
              <a:t>Operational entities - business needs</a:t>
            </a:r>
            <a:endParaRPr lang="en-GB" altLang="en-US" sz="2000" kern="0" dirty="0" smtClean="0">
              <a:solidFill>
                <a:srgbClr val="0F548F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7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739" y="1916832"/>
            <a:ext cx="8496944" cy="4464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600" b="1" noProof="0" dirty="0" smtClean="0">
                <a:solidFill>
                  <a:srgbClr val="FFC400"/>
                </a:solidFill>
              </a:rPr>
              <a:t>"AS IS" Situation: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Political 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commitments taken by the EC to improve its reporting on results. EU Results Framework launched in DEVCO and in drafting at NEAR and FPI.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No 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existing Commission corporate tool to capture and aggregate </a:t>
            </a: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results   </a:t>
            </a:r>
            <a:r>
              <a:rPr lang="en-GB" altLang="en-US" sz="16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Results </a:t>
            </a:r>
            <a:r>
              <a:rPr lang="en-GB" altLang="en-US" sz="1600" b="1" u="sng" dirty="0">
                <a:solidFill>
                  <a:schemeClr val="tx1"/>
                </a:solidFill>
                <a:sym typeface="Wingdings" panose="05000000000000000000" pitchFamily="2" charset="2"/>
              </a:rPr>
              <a:t>information </a:t>
            </a:r>
            <a:r>
              <a:rPr lang="en-GB" altLang="en-US" sz="16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scattered </a:t>
            </a:r>
            <a:r>
              <a:rPr lang="en-GB" altLang="en-US" sz="1600" b="1" u="sng" dirty="0">
                <a:solidFill>
                  <a:schemeClr val="tx1"/>
                </a:solidFill>
                <a:sym typeface="Wingdings" panose="05000000000000000000" pitchFamily="2" charset="2"/>
              </a:rPr>
              <a:t>across </a:t>
            </a:r>
            <a:r>
              <a:rPr lang="en-GB" altLang="en-US" sz="16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not consistently stored documents/tools with </a:t>
            </a:r>
            <a:r>
              <a:rPr lang="en-GB" altLang="en-US" sz="1600" b="1" u="sng" dirty="0">
                <a:solidFill>
                  <a:schemeClr val="tx1"/>
                </a:solidFill>
                <a:sym typeface="Wingdings" panose="05000000000000000000" pitchFamily="2" charset="2"/>
              </a:rPr>
              <a:t>the exception of IPA </a:t>
            </a:r>
            <a:r>
              <a:rPr lang="en-GB" altLang="en-US" sz="16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(MIS).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Reporting is only </a:t>
            </a: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on projects </a:t>
            </a: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and programmes that have ended. </a:t>
            </a:r>
            <a:endParaRPr lang="en-GB" alt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600" b="1" noProof="0" dirty="0" smtClean="0">
                <a:solidFill>
                  <a:srgbClr val="FFC400"/>
                </a:solidFill>
              </a:rPr>
              <a:t>"TO BE" Situation: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600" noProof="0" dirty="0" smtClean="0">
                <a:solidFill>
                  <a:schemeClr val="tx1"/>
                </a:solidFill>
              </a:rPr>
              <a:t>OPSYS will </a:t>
            </a:r>
            <a:r>
              <a:rPr lang="en-GB" sz="1600" dirty="0" smtClean="0">
                <a:solidFill>
                  <a:schemeClr val="tx1"/>
                </a:solidFill>
              </a:rPr>
              <a:t>facilitate </a:t>
            </a:r>
            <a:r>
              <a:rPr lang="en-GB" sz="1600" dirty="0">
                <a:solidFill>
                  <a:schemeClr val="tx1"/>
                </a:solidFill>
              </a:rPr>
              <a:t>encoding, storage and consolidation of results and related monitoring through an integrated approach </a:t>
            </a:r>
            <a:endParaRPr lang="en-GB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solidFill>
                  <a:schemeClr val="tx1"/>
                </a:solidFill>
              </a:rPr>
              <a:t>OpSys will allow to follow </a:t>
            </a:r>
            <a:r>
              <a:rPr lang="en-GB" sz="1600" dirty="0">
                <a:solidFill>
                  <a:schemeClr val="tx1"/>
                </a:solidFill>
              </a:rPr>
              <a:t>results an ongoing </a:t>
            </a:r>
            <a:r>
              <a:rPr lang="en-GB" sz="1600" dirty="0" smtClean="0">
                <a:solidFill>
                  <a:schemeClr val="tx1"/>
                </a:solidFill>
              </a:rPr>
              <a:t>basis.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>
                <a:solidFill>
                  <a:schemeClr val="tx1"/>
                </a:solidFill>
              </a:rPr>
              <a:t>OPSYS will </a:t>
            </a:r>
            <a:r>
              <a:rPr lang="en-GB" altLang="en-US" sz="1600" dirty="0" smtClean="0">
                <a:solidFill>
                  <a:schemeClr val="tx1"/>
                </a:solidFill>
              </a:rPr>
              <a:t>a</a:t>
            </a:r>
            <a:r>
              <a:rPr lang="en-GB" sz="1600" dirty="0" smtClean="0">
                <a:solidFill>
                  <a:schemeClr val="tx1"/>
                </a:solidFill>
              </a:rPr>
              <a:t>llow </a:t>
            </a:r>
            <a:r>
              <a:rPr lang="en-GB" sz="1600" dirty="0">
                <a:solidFill>
                  <a:schemeClr val="tx1"/>
                </a:solidFill>
              </a:rPr>
              <a:t>external users to encode key information directly into the </a:t>
            </a:r>
            <a:r>
              <a:rPr lang="en-GB" sz="1600" dirty="0" smtClean="0">
                <a:solidFill>
                  <a:schemeClr val="tx1"/>
                </a:solidFill>
              </a:rPr>
              <a:t>system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632848" cy="936625"/>
          </a:xfrm>
        </p:spPr>
        <p:txBody>
          <a:bodyPr/>
          <a:lstStyle/>
          <a:p>
            <a:r>
              <a:rPr lang="en-GB" sz="3400" noProof="0" dirty="0" smtClean="0">
                <a:solidFill>
                  <a:srgbClr val="FFC400"/>
                </a:solidFill>
              </a:rPr>
              <a:t>Issues and Requirements</a:t>
            </a:r>
            <a:endParaRPr lang="en-GB" sz="3400" noProof="0" dirty="0">
              <a:solidFill>
                <a:srgbClr val="FFC4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41495" y="163096"/>
            <a:ext cx="482670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400" kern="0" dirty="0" smtClean="0">
                <a:solidFill>
                  <a:schemeClr val="bg1"/>
                </a:solidFill>
              </a:rPr>
              <a:t>2. Results management</a:t>
            </a:r>
            <a:endParaRPr lang="en-GB" alt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4372372" y="6619875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218886" y="1412776"/>
            <a:ext cx="8817609" cy="5112568"/>
          </a:xfrm>
          <a:prstGeom prst="roundRect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C400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>
            <a:stCxn id="12" idx="3"/>
          </p:cNvCxnSpPr>
          <p:nvPr/>
        </p:nvCxnSpPr>
        <p:spPr bwMode="auto">
          <a:xfrm>
            <a:off x="4061374" y="2956524"/>
            <a:ext cx="4975121" cy="68829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755576" y="1700808"/>
            <a:ext cx="3312368" cy="817104"/>
          </a:xfrm>
          <a:prstGeom prst="roundRect">
            <a:avLst/>
          </a:prstGeom>
          <a:solidFill>
            <a:srgbClr val="FFFDBE"/>
          </a:solidFill>
          <a:ln w="19050">
            <a:solidFill>
              <a:srgbClr val="FFC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FFC400"/>
                </a:solidFill>
                <a:latin typeface="Arial Black" panose="020B0A04020102020204" pitchFamily="34" charset="0"/>
              </a:rPr>
              <a:t>M</a:t>
            </a:r>
            <a:r>
              <a:rPr lang="en-GB" sz="1200" dirty="0" smtClean="0">
                <a:solidFill>
                  <a:srgbClr val="FFC400"/>
                </a:solidFill>
                <a:latin typeface="Arial Black" panose="020B0A04020102020204" pitchFamily="34" charset="0"/>
              </a:rPr>
              <a:t>anage </a:t>
            </a:r>
            <a:r>
              <a:rPr lang="en-GB" sz="1200" dirty="0">
                <a:solidFill>
                  <a:srgbClr val="FFC400"/>
                </a:solidFill>
                <a:latin typeface="Arial Black" panose="020B0A04020102020204" pitchFamily="34" charset="0"/>
              </a:rPr>
              <a:t>structured results across the cycle of operation in a seamless way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3613" y="2593305"/>
            <a:ext cx="3327761" cy="726438"/>
          </a:xfrm>
          <a:prstGeom prst="roundRect">
            <a:avLst/>
          </a:prstGeom>
          <a:solidFill>
            <a:srgbClr val="FFFDBE"/>
          </a:solidFill>
          <a:ln w="19050">
            <a:solidFill>
              <a:srgbClr val="FFC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FFC400"/>
                </a:solidFill>
                <a:latin typeface="Arial Black" panose="020B0A04020102020204" pitchFamily="34" charset="0"/>
              </a:rPr>
              <a:t>Encode, update, retrieve and follow results </a:t>
            </a:r>
            <a:r>
              <a:rPr lang="en-GB" sz="1200" dirty="0" smtClean="0">
                <a:solidFill>
                  <a:srgbClr val="FFC400"/>
                </a:solidFill>
                <a:latin typeface="Arial Black" panose="020B0A04020102020204" pitchFamily="34" charset="0"/>
              </a:rPr>
              <a:t>information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58191" y="2789819"/>
            <a:ext cx="720762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smtClean="0">
                <a:solidFill>
                  <a:srgbClr val="FFC400"/>
                </a:solidFill>
              </a:rPr>
              <a:t>Target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237107" y="2787395"/>
            <a:ext cx="847701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Baseline</a:t>
            </a:r>
          </a:p>
        </p:txBody>
      </p:sp>
      <p:cxnSp>
        <p:nvCxnSpPr>
          <p:cNvPr id="19" name="Straight Connector 18"/>
          <p:cNvCxnSpPr>
            <a:stCxn id="4" idx="3"/>
          </p:cNvCxnSpPr>
          <p:nvPr/>
        </p:nvCxnSpPr>
        <p:spPr bwMode="auto">
          <a:xfrm>
            <a:off x="4067944" y="2109360"/>
            <a:ext cx="4968551" cy="0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4211960" y="1946865"/>
            <a:ext cx="1584176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Sector intervention framework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40152" y="1946865"/>
            <a:ext cx="1061992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Logframe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64288" y="1929340"/>
            <a:ext cx="1539642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>
                <a:solidFill>
                  <a:srgbClr val="FFC400"/>
                </a:solidFill>
              </a:rPr>
              <a:t>indicative list of results indicators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</a:endParaRPr>
          </a:p>
        </p:txBody>
      </p:sp>
      <p:cxnSp>
        <p:nvCxnSpPr>
          <p:cNvPr id="28" name="Straight Connector 27"/>
          <p:cNvCxnSpPr>
            <a:stCxn id="8" idx="6"/>
            <a:endCxn id="4" idx="1"/>
          </p:cNvCxnSpPr>
          <p:nvPr/>
        </p:nvCxnSpPr>
        <p:spPr bwMode="auto">
          <a:xfrm>
            <a:off x="441412" y="2109360"/>
            <a:ext cx="314164" cy="0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41282" y="1909273"/>
            <a:ext cx="400130" cy="400174"/>
          </a:xfrm>
          <a:prstGeom prst="ellipse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970" y="2767328"/>
            <a:ext cx="400130" cy="400174"/>
          </a:xfrm>
          <a:prstGeom prst="ellipse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FFC400"/>
                </a:solidFill>
                <a:latin typeface="Verdana" pitchFamily="34" charset="0"/>
              </a:rPr>
              <a:t>2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1960" y="2783265"/>
            <a:ext cx="92659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Indicators</a:t>
            </a:r>
          </a:p>
        </p:txBody>
      </p:sp>
      <p:cxnSp>
        <p:nvCxnSpPr>
          <p:cNvPr id="42" name="Straight Connector 41"/>
          <p:cNvCxnSpPr>
            <a:stCxn id="38" idx="6"/>
            <a:endCxn id="12" idx="1"/>
          </p:cNvCxnSpPr>
          <p:nvPr/>
        </p:nvCxnSpPr>
        <p:spPr bwMode="auto">
          <a:xfrm flipV="1">
            <a:off x="452100" y="2956524"/>
            <a:ext cx="281513" cy="10891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6" idx="3"/>
          </p:cNvCxnSpPr>
          <p:nvPr/>
        </p:nvCxnSpPr>
        <p:spPr bwMode="auto">
          <a:xfrm>
            <a:off x="4083337" y="3837869"/>
            <a:ext cx="4975121" cy="0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 bwMode="auto">
          <a:xfrm>
            <a:off x="755576" y="3405821"/>
            <a:ext cx="3327761" cy="864096"/>
          </a:xfrm>
          <a:prstGeom prst="roundRect">
            <a:avLst/>
          </a:prstGeom>
          <a:solidFill>
            <a:srgbClr val="FFFDBE"/>
          </a:solidFill>
          <a:ln w="19050">
            <a:solidFill>
              <a:srgbClr val="FFC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FFC400"/>
                </a:solidFill>
                <a:latin typeface="Arial Black" panose="020B0A04020102020204" pitchFamily="34" charset="0"/>
              </a:rPr>
              <a:t>Match indicators with corporate indicators or </a:t>
            </a:r>
            <a:r>
              <a:rPr lang="en-GB" sz="1200" dirty="0" smtClean="0">
                <a:solidFill>
                  <a:srgbClr val="FFC400"/>
                </a:solidFill>
                <a:latin typeface="Arial Black" panose="020B0A04020102020204" pitchFamily="34" charset="0"/>
              </a:rPr>
              <a:t>Other Matching Indicators (OMI)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3933" y="3637782"/>
            <a:ext cx="400130" cy="400174"/>
          </a:xfrm>
          <a:prstGeom prst="ellipse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rgbClr val="FFC400"/>
                </a:solidFill>
                <a:latin typeface="Verdana" pitchFamily="34" charset="0"/>
              </a:rPr>
              <a:t>3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  <a:latin typeface="Verdana" pitchFamily="34" charset="0"/>
            </a:endParaRPr>
          </a:p>
        </p:txBody>
      </p:sp>
      <p:cxnSp>
        <p:nvCxnSpPr>
          <p:cNvPr id="51" name="Straight Connector 50"/>
          <p:cNvCxnSpPr>
            <a:stCxn id="49" idx="6"/>
            <a:endCxn id="46" idx="1"/>
          </p:cNvCxnSpPr>
          <p:nvPr/>
        </p:nvCxnSpPr>
        <p:spPr bwMode="auto">
          <a:xfrm>
            <a:off x="474063" y="3837869"/>
            <a:ext cx="281513" cy="0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3" idx="3"/>
          </p:cNvCxnSpPr>
          <p:nvPr/>
        </p:nvCxnSpPr>
        <p:spPr bwMode="auto">
          <a:xfrm>
            <a:off x="4083337" y="4797152"/>
            <a:ext cx="4975121" cy="0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755576" y="4365104"/>
            <a:ext cx="3327761" cy="864096"/>
          </a:xfrm>
          <a:prstGeom prst="roundRect">
            <a:avLst/>
          </a:prstGeom>
          <a:solidFill>
            <a:srgbClr val="FFFDBE"/>
          </a:solidFill>
          <a:ln w="19050">
            <a:solidFill>
              <a:srgbClr val="FFC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FFC400"/>
                </a:solidFill>
                <a:latin typeface="Arial Black" panose="020B0A04020102020204" pitchFamily="34" charset="0"/>
              </a:rPr>
              <a:t>Quality control encoded results across cycle of operation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1386" y="4597065"/>
            <a:ext cx="400130" cy="400174"/>
          </a:xfrm>
          <a:prstGeom prst="ellipse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  <a:latin typeface="Verdana" pitchFamily="34" charset="0"/>
              </a:rPr>
              <a:t>4</a:t>
            </a:r>
          </a:p>
        </p:txBody>
      </p:sp>
      <p:cxnSp>
        <p:nvCxnSpPr>
          <p:cNvPr id="56" name="Straight Connector 55"/>
          <p:cNvCxnSpPr>
            <a:stCxn id="54" idx="6"/>
            <a:endCxn id="53" idx="1"/>
          </p:cNvCxnSpPr>
          <p:nvPr/>
        </p:nvCxnSpPr>
        <p:spPr bwMode="auto">
          <a:xfrm>
            <a:off x="481516" y="4797152"/>
            <a:ext cx="274060" cy="0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 bwMode="auto">
          <a:xfrm>
            <a:off x="4283968" y="4593953"/>
            <a:ext cx="201622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smtClean="0">
                <a:solidFill>
                  <a:srgbClr val="FFC400"/>
                </a:solidFill>
              </a:rPr>
              <a:t>QC of data encoded by Implementing Partners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6518930" y="4617132"/>
            <a:ext cx="186359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HQ result coordinators (DEVCO, NEAR, FPI)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619672" y="1232800"/>
            <a:ext cx="6192688" cy="3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000" kern="0" dirty="0" smtClean="0">
                <a:solidFill>
                  <a:srgbClr val="FFC400"/>
                </a:solidFill>
                <a:latin typeface="Arial Black" panose="020B0A04020102020204" pitchFamily="34" charset="0"/>
              </a:rPr>
              <a:t>Results management - business needs</a:t>
            </a:r>
            <a:endParaRPr lang="en-GB" altLang="en-US" sz="2000" kern="0" dirty="0" smtClean="0">
              <a:solidFill>
                <a:srgbClr val="FFC4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002143" y="2776504"/>
            <a:ext cx="1098249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smtClean="0">
                <a:solidFill>
                  <a:srgbClr val="FFC400"/>
                </a:solidFill>
              </a:rPr>
              <a:t>Milestones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194925" y="3549838"/>
            <a:ext cx="1025147" cy="648071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EURF indicators</a:t>
            </a:r>
          </a:p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(DEVCO)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5351598" y="3549837"/>
            <a:ext cx="948594" cy="632135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NEAR corporate indicators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431718" y="3549836"/>
            <a:ext cx="948594" cy="632135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FPI corporate indicators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7511838" y="3549835"/>
            <a:ext cx="948594" cy="632135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Country, thematic</a:t>
            </a:r>
          </a:p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C400"/>
                </a:solidFill>
                <a:effectLst/>
              </a:rPr>
              <a:t>indicators</a:t>
            </a:r>
          </a:p>
        </p:txBody>
      </p:sp>
      <p:cxnSp>
        <p:nvCxnSpPr>
          <p:cNvPr id="40" name="Straight Connector 39"/>
          <p:cNvCxnSpPr>
            <a:stCxn id="41" idx="3"/>
          </p:cNvCxnSpPr>
          <p:nvPr/>
        </p:nvCxnSpPr>
        <p:spPr bwMode="auto">
          <a:xfrm>
            <a:off x="4083336" y="5805264"/>
            <a:ext cx="4975121" cy="0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 bwMode="auto">
          <a:xfrm>
            <a:off x="755575" y="5373216"/>
            <a:ext cx="3327761" cy="864096"/>
          </a:xfrm>
          <a:prstGeom prst="roundRect">
            <a:avLst/>
          </a:prstGeom>
          <a:solidFill>
            <a:srgbClr val="FFFDBE"/>
          </a:solidFill>
          <a:ln w="19050">
            <a:solidFill>
              <a:srgbClr val="FFC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FFC400"/>
                </a:solidFill>
                <a:latin typeface="Arial Black" panose="020B0A04020102020204" pitchFamily="34" charset="0"/>
              </a:rPr>
              <a:t>Display aggregated/combined results information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81385" y="5605177"/>
            <a:ext cx="400130" cy="400174"/>
          </a:xfrm>
          <a:prstGeom prst="ellipse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FFC400"/>
                </a:solidFill>
                <a:latin typeface="Verdana" pitchFamily="34" charset="0"/>
              </a:rPr>
              <a:t>5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  <a:latin typeface="Verdana" pitchFamily="34" charset="0"/>
            </a:endParaRPr>
          </a:p>
        </p:txBody>
      </p:sp>
      <p:cxnSp>
        <p:nvCxnSpPr>
          <p:cNvPr id="44" name="Straight Connector 43"/>
          <p:cNvCxnSpPr>
            <a:stCxn id="43" idx="6"/>
            <a:endCxn id="41" idx="1"/>
          </p:cNvCxnSpPr>
          <p:nvPr/>
        </p:nvCxnSpPr>
        <p:spPr bwMode="auto">
          <a:xfrm>
            <a:off x="481515" y="5805264"/>
            <a:ext cx="274060" cy="0"/>
          </a:xfrm>
          <a:prstGeom prst="line">
            <a:avLst/>
          </a:prstGeom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 bwMode="auto">
          <a:xfrm>
            <a:off x="4211960" y="5602065"/>
            <a:ext cx="449197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>
                <a:solidFill>
                  <a:srgbClr val="FFC400"/>
                </a:solidFill>
              </a:rPr>
              <a:t>by </a:t>
            </a:r>
            <a:r>
              <a:rPr lang="en-GB" sz="1100" dirty="0" smtClean="0">
                <a:solidFill>
                  <a:srgbClr val="FFC400"/>
                </a:solidFill>
              </a:rPr>
              <a:t>corporate indicators, project/programme, </a:t>
            </a:r>
            <a:r>
              <a:rPr lang="en-GB" sz="1100" dirty="0">
                <a:solidFill>
                  <a:srgbClr val="FFC400"/>
                </a:solidFill>
              </a:rPr>
              <a:t>EUDs/HQ units, Sector, country, region, year, financing instrument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FFC400"/>
              </a:solidFill>
              <a:effectLst/>
            </a:endParaRPr>
          </a:p>
        </p:txBody>
      </p:sp>
      <p:sp>
        <p:nvSpPr>
          <p:cNvPr id="48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8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r>
              <a:rPr lang="en-GB" altLang="fr-FR" smtClean="0">
                <a:solidFill>
                  <a:schemeClr val="bg1"/>
                </a:solidFill>
              </a:rPr>
              <a:t>Agenda</a:t>
            </a:r>
            <a:br>
              <a:rPr lang="en-GB" altLang="fr-FR" smtClean="0">
                <a:solidFill>
                  <a:schemeClr val="bg1"/>
                </a:solidFill>
              </a:rPr>
            </a:br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6387" y="1484784"/>
            <a:ext cx="7926054" cy="3672408"/>
          </a:xfrm>
        </p:spPr>
        <p:txBody>
          <a:bodyPr/>
          <a:lstStyle/>
          <a:p>
            <a:pPr marL="457200" indent="-457200"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fr-BE" altLang="fr-FR" sz="2000" b="1" dirty="0" smtClean="0">
                <a:latin typeface="Georgia" panose="02040502050405020303" pitchFamily="18" charset="0"/>
              </a:rPr>
              <a:t>Introduction </a:t>
            </a:r>
            <a:r>
              <a:rPr lang="fr-BE" altLang="fr-FR" sz="2000" b="1" dirty="0">
                <a:latin typeface="Georgia" panose="02040502050405020303" pitchFamily="18" charset="0"/>
              </a:rPr>
              <a:t>on OpSys </a:t>
            </a:r>
            <a:r>
              <a:rPr lang="fr-BE" altLang="fr-FR" sz="2000" b="1" dirty="0" smtClean="0">
                <a:latin typeface="Georgia" panose="02040502050405020303" pitchFamily="18" charset="0"/>
              </a:rPr>
              <a:t>programme</a:t>
            </a:r>
          </a:p>
          <a:p>
            <a:pPr marL="457200" indent="-457200"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fr-BE" altLang="fr-FR" sz="2000" b="1" dirty="0" smtClean="0">
                <a:latin typeface="Georgia" panose="02040502050405020303" pitchFamily="18" charset="0"/>
              </a:rPr>
              <a:t>DUG objective</a:t>
            </a:r>
          </a:p>
          <a:p>
            <a:pPr marL="457200" indent="-457200"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fr-BE" altLang="fr-FR" sz="2000" b="1" dirty="0" smtClean="0">
                <a:latin typeface="Georgia" panose="02040502050405020303" pitchFamily="18" charset="0"/>
              </a:rPr>
              <a:t>Project 1 </a:t>
            </a:r>
            <a:r>
              <a:rPr lang="fr-BE" altLang="fr-FR" sz="2000" b="1" dirty="0" err="1" smtClean="0">
                <a:latin typeface="Georgia" panose="02040502050405020303" pitchFamily="18" charset="0"/>
              </a:rPr>
              <a:t>presentation</a:t>
            </a:r>
            <a:endParaRPr lang="fr-BE" altLang="fr-FR" sz="2000" b="1" dirty="0" smtClean="0">
              <a:latin typeface="Georgia" panose="02040502050405020303" pitchFamily="18" charset="0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altLang="fr-FR" sz="1800" dirty="0">
                <a:latin typeface="Georgia" panose="02040502050405020303" pitchFamily="18" charset="0"/>
                <a:ea typeface="+mn-ea"/>
                <a:cs typeface="+mn-cs"/>
              </a:rPr>
              <a:t>OpSys </a:t>
            </a:r>
            <a:r>
              <a:rPr lang="fr-BE" altLang="fr-FR" sz="1800" dirty="0" err="1" smtClean="0">
                <a:latin typeface="Georgia" panose="02040502050405020303" pitchFamily="18" charset="0"/>
                <a:ea typeface="+mn-ea"/>
                <a:cs typeface="+mn-cs"/>
              </a:rPr>
              <a:t>project</a:t>
            </a:r>
            <a:r>
              <a:rPr lang="fr-BE" altLang="fr-FR" sz="1800" dirty="0" smtClean="0">
                <a:latin typeface="Georgia" panose="02040502050405020303" pitchFamily="18" charset="0"/>
                <a:ea typeface="+mn-ea"/>
                <a:cs typeface="+mn-cs"/>
              </a:rPr>
              <a:t> 1 Scope</a:t>
            </a:r>
            <a:endParaRPr lang="fr-BE" altLang="fr-FR" sz="1800" dirty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altLang="fr-FR" sz="1800" dirty="0">
                <a:latin typeface="Georgia" panose="02040502050405020303" pitchFamily="18" charset="0"/>
              </a:rPr>
              <a:t>OpSys </a:t>
            </a:r>
            <a:r>
              <a:rPr lang="fr-BE" altLang="fr-FR" sz="1800" dirty="0" err="1">
                <a:latin typeface="Georgia" panose="02040502050405020303" pitchFamily="18" charset="0"/>
              </a:rPr>
              <a:t>project</a:t>
            </a:r>
            <a:r>
              <a:rPr lang="fr-BE" altLang="fr-FR" sz="1800" dirty="0">
                <a:latin typeface="Georgia" panose="02040502050405020303" pitchFamily="18" charset="0"/>
              </a:rPr>
              <a:t> 1 </a:t>
            </a:r>
            <a:r>
              <a:rPr lang="fr-BE" altLang="fr-FR" sz="1800" dirty="0" smtClean="0">
                <a:latin typeface="Georgia" panose="02040502050405020303" pitchFamily="18" charset="0"/>
                <a:ea typeface="+mn-ea"/>
                <a:cs typeface="+mn-cs"/>
              </a:rPr>
              <a:t>Main </a:t>
            </a:r>
            <a:r>
              <a:rPr lang="fr-BE" altLang="fr-FR" sz="1800" dirty="0" err="1" smtClean="0">
                <a:latin typeface="Georgia" panose="02040502050405020303" pitchFamily="18" charset="0"/>
                <a:ea typeface="+mn-ea"/>
                <a:cs typeface="+mn-cs"/>
              </a:rPr>
              <a:t>actors</a:t>
            </a:r>
            <a:endParaRPr lang="fr-BE" altLang="fr-FR" sz="1800" dirty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altLang="fr-FR" sz="1800" dirty="0">
                <a:latin typeface="Georgia" panose="02040502050405020303" pitchFamily="18" charset="0"/>
              </a:rPr>
              <a:t>OpSys </a:t>
            </a:r>
            <a:r>
              <a:rPr lang="fr-BE" altLang="fr-FR" sz="1800" dirty="0" err="1">
                <a:latin typeface="Georgia" panose="02040502050405020303" pitchFamily="18" charset="0"/>
              </a:rPr>
              <a:t>project</a:t>
            </a:r>
            <a:r>
              <a:rPr lang="fr-BE" altLang="fr-FR" sz="1800" dirty="0">
                <a:latin typeface="Georgia" panose="02040502050405020303" pitchFamily="18" charset="0"/>
              </a:rPr>
              <a:t> 1 </a:t>
            </a:r>
            <a:r>
              <a:rPr lang="fr-BE" altLang="fr-FR" sz="1800" dirty="0" err="1" smtClean="0">
                <a:latin typeface="Georgia" panose="02040502050405020303" pitchFamily="18" charset="0"/>
                <a:ea typeface="+mn-ea"/>
                <a:cs typeface="+mn-cs"/>
              </a:rPr>
              <a:t>roadmap</a:t>
            </a:r>
            <a:endParaRPr lang="fr-BE" altLang="fr-FR" sz="1800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457200" indent="-457200">
              <a:spcAft>
                <a:spcPts val="1200"/>
              </a:spcAft>
              <a:buClrTx/>
              <a:buFont typeface="Verdana" pitchFamily="34" charset="0"/>
              <a:buAutoNum type="arabicPeriod"/>
            </a:pPr>
            <a:r>
              <a:rPr lang="fr-BE" altLang="fr-FR" sz="2000" b="1" dirty="0" smtClean="0">
                <a:latin typeface="Georgia" panose="02040502050405020303" pitchFamily="18" charset="0"/>
              </a:rPr>
              <a:t>Agile </a:t>
            </a:r>
            <a:r>
              <a:rPr lang="fr-BE" altLang="fr-FR" sz="2000" b="1" dirty="0" err="1" smtClean="0">
                <a:latin typeface="Georgia" panose="02040502050405020303" pitchFamily="18" charset="0"/>
              </a:rPr>
              <a:t>method</a:t>
            </a:r>
            <a:endParaRPr lang="fr-BE" altLang="fr-FR" sz="2000" b="1" dirty="0" smtClean="0">
              <a:latin typeface="Georgia" panose="02040502050405020303" pitchFamily="18" charset="0"/>
            </a:endParaRPr>
          </a:p>
          <a:p>
            <a:pPr marL="457200" indent="-457200">
              <a:spcAft>
                <a:spcPts val="1200"/>
              </a:spcAft>
              <a:buClrTx/>
              <a:buFont typeface="Verdana" pitchFamily="34" charset="0"/>
              <a:buAutoNum type="arabicPeriod"/>
            </a:pPr>
            <a:r>
              <a:rPr lang="fr-BE" altLang="fr-FR" sz="2000" b="1" dirty="0" smtClean="0">
                <a:latin typeface="Georgia" panose="02040502050405020303" pitchFamily="18" charset="0"/>
              </a:rPr>
              <a:t>Focus on business </a:t>
            </a:r>
            <a:r>
              <a:rPr lang="fr-BE" altLang="fr-FR" sz="2000" b="1" dirty="0" err="1" smtClean="0">
                <a:latin typeface="Georgia" panose="02040502050405020303" pitchFamily="18" charset="0"/>
              </a:rPr>
              <a:t>needs</a:t>
            </a:r>
            <a:r>
              <a:rPr lang="fr-BE" altLang="fr-FR" sz="2000" b="1" dirty="0" smtClean="0">
                <a:latin typeface="Georgia" panose="02040502050405020303" pitchFamily="18" charset="0"/>
              </a:rPr>
              <a:t>: discussion and </a:t>
            </a:r>
            <a:r>
              <a:rPr lang="fr-BE" altLang="fr-FR" sz="2000" b="1" dirty="0" err="1" smtClean="0">
                <a:latin typeface="Georgia" panose="02040502050405020303" pitchFamily="18" charset="0"/>
              </a:rPr>
              <a:t>priorities</a:t>
            </a:r>
            <a:endParaRPr lang="fr-BE" altLang="fr-FR" sz="2000" b="1" dirty="0" smtClean="0">
              <a:latin typeface="Georgia" panose="02040502050405020303" pitchFamily="18" charset="0"/>
            </a:endParaRPr>
          </a:p>
          <a:p>
            <a:pPr marL="457200" indent="-457200">
              <a:spcAft>
                <a:spcPts val="1200"/>
              </a:spcAft>
              <a:buClrTx/>
              <a:buFont typeface="Verdana" pitchFamily="34" charset="0"/>
              <a:buAutoNum type="arabicPeriod"/>
            </a:pPr>
            <a:r>
              <a:rPr lang="fr-BE" altLang="fr-FR" sz="2000" b="1" dirty="0" err="1" smtClean="0">
                <a:latin typeface="Georgia" panose="02040502050405020303" pitchFamily="18" charset="0"/>
              </a:rPr>
              <a:t>Wrap</a:t>
            </a:r>
            <a:r>
              <a:rPr lang="fr-BE" altLang="fr-FR" sz="2000" b="1" dirty="0" smtClean="0">
                <a:latin typeface="Georgia" panose="02040502050405020303" pitchFamily="18" charset="0"/>
              </a:rPr>
              <a:t>-up and </a:t>
            </a:r>
            <a:r>
              <a:rPr lang="fr-BE" altLang="fr-FR" sz="2000" b="1" dirty="0" err="1" smtClean="0">
                <a:latin typeface="Georgia" panose="02040502050405020303" pitchFamily="18" charset="0"/>
              </a:rPr>
              <a:t>next</a:t>
            </a:r>
            <a:r>
              <a:rPr lang="fr-BE" altLang="fr-FR" sz="2000" b="1" dirty="0" smtClean="0">
                <a:latin typeface="Georgia" panose="02040502050405020303" pitchFamily="18" charset="0"/>
              </a:rPr>
              <a:t> </a:t>
            </a:r>
            <a:r>
              <a:rPr lang="fr-BE" altLang="fr-FR" sz="2000" b="1" dirty="0" err="1" smtClean="0">
                <a:latin typeface="Georgia" panose="02040502050405020303" pitchFamily="18" charset="0"/>
              </a:rPr>
              <a:t>steps</a:t>
            </a:r>
            <a:endParaRPr lang="fr-BE" altLang="fr-FR" sz="2000" b="1" dirty="0" smtClean="0">
              <a:latin typeface="Georgia" panose="02040502050405020303" pitchFamily="18" charset="0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27984" y="6597352"/>
            <a:ext cx="261392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739" y="1916832"/>
            <a:ext cx="8496944" cy="44644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b="1" noProof="0" dirty="0" smtClean="0">
                <a:solidFill>
                  <a:srgbClr val="00C702"/>
                </a:solidFill>
              </a:rPr>
              <a:t>"AS IS" Situation:  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Reporting on outputs and related activities by implementing partners in progress reports (no standardized, not accessible online)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Excel-based </a:t>
            </a:r>
            <a:r>
              <a:rPr lang="en-GB" altLang="en-US" sz="1800" dirty="0" smtClean="0">
                <a:solidFill>
                  <a:schemeClr val="tx1"/>
                </a:solidFill>
              </a:rPr>
              <a:t>Monitoring and </a:t>
            </a:r>
            <a:r>
              <a:rPr lang="en-GB" altLang="en-US" sz="1800" dirty="0">
                <a:solidFill>
                  <a:schemeClr val="tx1"/>
                </a:solidFill>
              </a:rPr>
              <a:t>evaluation plan as part of the EAMR </a:t>
            </a:r>
            <a:r>
              <a:rPr lang="en-GB" altLang="en-US" sz="1800" dirty="0" smtClean="0">
                <a:solidFill>
                  <a:schemeClr val="tx1"/>
                </a:solidFill>
              </a:rPr>
              <a:t>exercise</a:t>
            </a:r>
          </a:p>
          <a:p>
            <a:endParaRPr lang="en-GB" altLang="en-US" sz="1800" b="1" noProof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b="1" noProof="0" dirty="0" smtClean="0">
                <a:solidFill>
                  <a:srgbClr val="00C702"/>
                </a:solidFill>
              </a:rPr>
              <a:t>"TO BE" Situation:  </a:t>
            </a:r>
          </a:p>
          <a:p>
            <a:r>
              <a:rPr lang="en-GB" sz="1800" dirty="0">
                <a:solidFill>
                  <a:schemeClr val="tx1"/>
                </a:solidFill>
              </a:rPr>
              <a:t>OpSys will allow Implementing partners to report/comment on activities related to individual outputs as well as on overall project and programme progress.</a:t>
            </a:r>
          </a:p>
          <a:p>
            <a:r>
              <a:rPr lang="en-GB" sz="1800" dirty="0">
                <a:solidFill>
                  <a:schemeClr val="tx1"/>
                </a:solidFill>
              </a:rPr>
              <a:t>OpSys will allow OMs to build their own monitoring plan by accessing a calendar to schedule key events and milestones of their Project or Programme and according to its specific needs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632848" cy="936625"/>
          </a:xfrm>
        </p:spPr>
        <p:txBody>
          <a:bodyPr/>
          <a:lstStyle/>
          <a:p>
            <a:r>
              <a:rPr lang="en-GB" sz="3400" noProof="0" dirty="0" smtClean="0">
                <a:solidFill>
                  <a:srgbClr val="00C702"/>
                </a:solidFill>
              </a:rPr>
              <a:t>Issues and Requirements</a:t>
            </a:r>
            <a:endParaRPr lang="en-GB" sz="3400" noProof="0" dirty="0">
              <a:solidFill>
                <a:srgbClr val="00C70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41495" y="163096"/>
            <a:ext cx="482670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400" kern="0" dirty="0" smtClean="0">
                <a:solidFill>
                  <a:schemeClr val="bg1"/>
                </a:solidFill>
              </a:rPr>
              <a:t>3. Monitoring</a:t>
            </a:r>
            <a:endParaRPr lang="en-GB" alt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218886" y="1988840"/>
            <a:ext cx="8817609" cy="2736304"/>
          </a:xfrm>
          <a:prstGeom prst="roundRect">
            <a:avLst/>
          </a:prstGeom>
          <a:noFill/>
          <a:ln w="3175" cap="flat" cmpd="sng" algn="ctr">
            <a:solidFill>
              <a:srgbClr val="00C70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0C702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>
            <a:stCxn id="12" idx="3"/>
          </p:cNvCxnSpPr>
          <p:nvPr/>
        </p:nvCxnSpPr>
        <p:spPr bwMode="auto">
          <a:xfrm>
            <a:off x="4061374" y="4005064"/>
            <a:ext cx="4975121" cy="0"/>
          </a:xfrm>
          <a:prstGeom prst="line">
            <a:avLst/>
          </a:prstGeom>
          <a:ln>
            <a:solidFill>
              <a:srgbClr val="00C702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755576" y="2492896"/>
            <a:ext cx="3312368" cy="929746"/>
          </a:xfrm>
          <a:prstGeom prst="roundRect">
            <a:avLst/>
          </a:prstGeom>
          <a:solidFill>
            <a:srgbClr val="C6F6CE"/>
          </a:solidFill>
          <a:ln w="19050">
            <a:solidFill>
              <a:srgbClr val="00C702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0C702"/>
                </a:solidFill>
                <a:latin typeface="Arial Black" panose="020B0A04020102020204" pitchFamily="34" charset="0"/>
              </a:rPr>
              <a:t>Monitoring outputs and activities from the implementing partner (including milestones)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0C702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3613" y="3573016"/>
            <a:ext cx="3327761" cy="864096"/>
          </a:xfrm>
          <a:prstGeom prst="roundRect">
            <a:avLst/>
          </a:prstGeom>
          <a:solidFill>
            <a:srgbClr val="C6F6CE"/>
          </a:solidFill>
          <a:ln w="19050">
            <a:solidFill>
              <a:srgbClr val="00C702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00C702"/>
                </a:solidFill>
                <a:latin typeface="Arial Black" panose="020B0A04020102020204" pitchFamily="34" charset="0"/>
              </a:rPr>
              <a:t>Plan and monitor key events and activities from the EC Operational manager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0C702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28284" y="3839600"/>
            <a:ext cx="201612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smtClean="0">
                <a:solidFill>
                  <a:srgbClr val="00C702"/>
                </a:solidFill>
              </a:rPr>
              <a:t>Tailored made M&amp;E plan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0C702"/>
              </a:solidFill>
              <a:effectLst/>
            </a:endParaRPr>
          </a:p>
        </p:txBody>
      </p:sp>
      <p:cxnSp>
        <p:nvCxnSpPr>
          <p:cNvPr id="19" name="Straight Connector 18"/>
          <p:cNvCxnSpPr>
            <a:stCxn id="4" idx="3"/>
          </p:cNvCxnSpPr>
          <p:nvPr/>
        </p:nvCxnSpPr>
        <p:spPr bwMode="auto">
          <a:xfrm>
            <a:off x="4067944" y="2957769"/>
            <a:ext cx="4968551" cy="31186"/>
          </a:xfrm>
          <a:prstGeom prst="line">
            <a:avLst/>
          </a:prstGeom>
          <a:ln>
            <a:solidFill>
              <a:srgbClr val="00C702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4211960" y="2808935"/>
            <a:ext cx="1584176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C702"/>
                </a:solidFill>
                <a:effectLst/>
              </a:rPr>
              <a:t>Report on activities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12160" y="2811477"/>
            <a:ext cx="2232248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C702"/>
                </a:solidFill>
                <a:effectLst/>
              </a:rPr>
              <a:t>Report on overall progress</a:t>
            </a:r>
          </a:p>
        </p:txBody>
      </p:sp>
      <p:cxnSp>
        <p:nvCxnSpPr>
          <p:cNvPr id="28" name="Straight Connector 27"/>
          <p:cNvCxnSpPr>
            <a:stCxn id="8" idx="6"/>
            <a:endCxn id="4" idx="1"/>
          </p:cNvCxnSpPr>
          <p:nvPr/>
        </p:nvCxnSpPr>
        <p:spPr bwMode="auto">
          <a:xfrm flipV="1">
            <a:off x="441412" y="2957769"/>
            <a:ext cx="314164" cy="13661"/>
          </a:xfrm>
          <a:prstGeom prst="line">
            <a:avLst/>
          </a:prstGeom>
          <a:ln>
            <a:solidFill>
              <a:srgbClr val="00C702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41282" y="2771343"/>
            <a:ext cx="400130" cy="400174"/>
          </a:xfrm>
          <a:prstGeom prst="ellipse">
            <a:avLst/>
          </a:prstGeom>
          <a:ln>
            <a:solidFill>
              <a:srgbClr val="00C702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C702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970" y="3804977"/>
            <a:ext cx="400130" cy="400174"/>
          </a:xfrm>
          <a:prstGeom prst="ellipse">
            <a:avLst/>
          </a:prstGeom>
          <a:ln>
            <a:solidFill>
              <a:srgbClr val="00C702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00C702"/>
                </a:solidFill>
                <a:latin typeface="Verdana" pitchFamily="34" charset="0"/>
              </a:rPr>
              <a:t>2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C702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1960" y="3820914"/>
            <a:ext cx="180020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C702"/>
                </a:solidFill>
                <a:effectLst/>
              </a:rPr>
              <a:t>Schedule key events and milestones</a:t>
            </a:r>
          </a:p>
        </p:txBody>
      </p:sp>
      <p:cxnSp>
        <p:nvCxnSpPr>
          <p:cNvPr id="42" name="Straight Connector 41"/>
          <p:cNvCxnSpPr>
            <a:stCxn id="38" idx="6"/>
            <a:endCxn id="12" idx="1"/>
          </p:cNvCxnSpPr>
          <p:nvPr/>
        </p:nvCxnSpPr>
        <p:spPr bwMode="auto">
          <a:xfrm>
            <a:off x="452100" y="4005064"/>
            <a:ext cx="281513" cy="0"/>
          </a:xfrm>
          <a:prstGeom prst="line">
            <a:avLst/>
          </a:prstGeom>
          <a:ln>
            <a:solidFill>
              <a:srgbClr val="00C702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1619672" y="1808864"/>
            <a:ext cx="5724000" cy="3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000" kern="0" dirty="0" smtClean="0">
                <a:solidFill>
                  <a:srgbClr val="00C702"/>
                </a:solidFill>
                <a:latin typeface="Arial Black" panose="020B0A04020102020204" pitchFamily="34" charset="0"/>
              </a:rPr>
              <a:t>Monitoring - business needs</a:t>
            </a:r>
            <a:endParaRPr lang="en-GB" altLang="en-US" sz="2000" kern="0" dirty="0" smtClean="0">
              <a:solidFill>
                <a:srgbClr val="00C702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73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739" y="1916832"/>
            <a:ext cx="8496944" cy="44644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b="1" noProof="0" dirty="0" smtClean="0">
                <a:solidFill>
                  <a:srgbClr val="C00000"/>
                </a:solidFill>
              </a:rPr>
              <a:t>"AS IS" Situation:  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EC </a:t>
            </a:r>
            <a:r>
              <a:rPr lang="en-GB" altLang="en-US" sz="1800" dirty="0" smtClean="0">
                <a:solidFill>
                  <a:schemeClr val="tx1"/>
                </a:solidFill>
              </a:rPr>
              <a:t>Information and </a:t>
            </a:r>
            <a:r>
              <a:rPr lang="en-GB" altLang="en-US" sz="1800" dirty="0">
                <a:solidFill>
                  <a:schemeClr val="tx1"/>
                </a:solidFill>
              </a:rPr>
              <a:t>communication systems (incl EC websites), reporting, ROM, Evaluations, GIS based on CRIS decisions and/or contracts</a:t>
            </a:r>
          </a:p>
          <a:p>
            <a:endParaRPr lang="en-GB" altLang="en-US" sz="1800" b="1" noProof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1800" b="1" noProof="0" dirty="0" smtClean="0">
                <a:solidFill>
                  <a:srgbClr val="C00000"/>
                </a:solidFill>
              </a:rPr>
              <a:t>"TO BE" Situation:  </a:t>
            </a:r>
          </a:p>
          <a:p>
            <a:r>
              <a:rPr lang="en-GB" sz="1800" dirty="0">
                <a:solidFill>
                  <a:schemeClr val="tx1"/>
                </a:solidFill>
              </a:rPr>
              <a:t>OpSys will </a:t>
            </a:r>
            <a:r>
              <a:rPr lang="en-GB" sz="1800" dirty="0" smtClean="0">
                <a:solidFill>
                  <a:schemeClr val="tx1"/>
                </a:solidFill>
              </a:rPr>
              <a:t>allow the use of projects </a:t>
            </a:r>
            <a:r>
              <a:rPr lang="en-GB" sz="1800" dirty="0">
                <a:solidFill>
                  <a:schemeClr val="tx1"/>
                </a:solidFill>
              </a:rPr>
              <a:t>and programmes </a:t>
            </a:r>
            <a:r>
              <a:rPr lang="en-GB" sz="1800" dirty="0" smtClean="0">
                <a:solidFill>
                  <a:schemeClr val="tx1"/>
                </a:solidFill>
              </a:rPr>
              <a:t>for: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400" b="0" i="1" dirty="0">
                <a:solidFill>
                  <a:schemeClr val="tx1"/>
                </a:solidFill>
              </a:rPr>
              <a:t>Reporting (Result reporting, EAMR); </a:t>
            </a:r>
          </a:p>
          <a:p>
            <a:pPr lvl="1"/>
            <a:r>
              <a:rPr lang="en-GB" sz="1400" b="0" i="1" dirty="0">
                <a:solidFill>
                  <a:schemeClr val="tx1"/>
                </a:solidFill>
              </a:rPr>
              <a:t>Evaluation (Project/programmes or strategic evaluation);</a:t>
            </a:r>
          </a:p>
          <a:p>
            <a:pPr lvl="1"/>
            <a:r>
              <a:rPr lang="en-GB" sz="1400" b="0" i="1" dirty="0">
                <a:solidFill>
                  <a:schemeClr val="tx1"/>
                </a:solidFill>
              </a:rPr>
              <a:t>Communication and knowledge management (EC websites); </a:t>
            </a:r>
          </a:p>
          <a:p>
            <a:pPr lvl="1"/>
            <a:r>
              <a:rPr lang="en-GB" sz="1400" b="0" i="1" dirty="0">
                <a:solidFill>
                  <a:schemeClr val="tx1"/>
                </a:solidFill>
              </a:rPr>
              <a:t>Geographical Information System (GIS) – based maps; </a:t>
            </a:r>
          </a:p>
          <a:p>
            <a:pPr lvl="1"/>
            <a:r>
              <a:rPr lang="en-GB" sz="1400" b="0" i="1" dirty="0">
                <a:solidFill>
                  <a:schemeClr val="tx1"/>
                </a:solidFill>
              </a:rPr>
              <a:t>Transparency and accountability (IATI)</a:t>
            </a:r>
          </a:p>
          <a:p>
            <a:pPr lvl="1"/>
            <a:r>
              <a:rPr lang="en-GB" sz="1400" b="0" i="1" dirty="0">
                <a:solidFill>
                  <a:schemeClr val="tx1"/>
                </a:solidFill>
              </a:rPr>
              <a:t>Operational portfolio </a:t>
            </a:r>
            <a:r>
              <a:rPr lang="en-GB" sz="1400" b="0" i="1" dirty="0" smtClean="0">
                <a:solidFill>
                  <a:schemeClr val="tx1"/>
                </a:solidFill>
              </a:rPr>
              <a:t>management</a:t>
            </a:r>
            <a:endParaRPr lang="en-GB" sz="1400" b="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632848" cy="936625"/>
          </a:xfrm>
        </p:spPr>
        <p:txBody>
          <a:bodyPr/>
          <a:lstStyle/>
          <a:p>
            <a:r>
              <a:rPr lang="en-GB" sz="3400" noProof="0" dirty="0" smtClean="0">
                <a:solidFill>
                  <a:srgbClr val="C00000"/>
                </a:solidFill>
              </a:rPr>
              <a:t>Issues and Requirements</a:t>
            </a:r>
            <a:endParaRPr lang="en-GB" sz="3400" noProof="0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41495" y="163096"/>
            <a:ext cx="482670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400" kern="0" dirty="0" smtClean="0">
                <a:solidFill>
                  <a:schemeClr val="bg1"/>
                </a:solidFill>
              </a:rPr>
              <a:t>4. Interoperability</a:t>
            </a:r>
            <a:endParaRPr lang="en-GB" alt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218886" y="1412776"/>
            <a:ext cx="8817609" cy="4968552"/>
          </a:xfrm>
          <a:prstGeom prst="roundRect">
            <a:avLst/>
          </a:pr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8F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>
            <a:stCxn id="12" idx="3"/>
          </p:cNvCxnSpPr>
          <p:nvPr/>
        </p:nvCxnSpPr>
        <p:spPr bwMode="auto">
          <a:xfrm>
            <a:off x="4061374" y="3028693"/>
            <a:ext cx="4975121" cy="0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755576" y="1874539"/>
            <a:ext cx="3312368" cy="606097"/>
          </a:xfrm>
          <a:prstGeom prst="roundRect">
            <a:avLst/>
          </a:prstGeom>
          <a:solidFill>
            <a:srgbClr val="E6B9B8"/>
          </a:solidFill>
          <a:ln w="19050">
            <a:solidFill>
              <a:srgbClr val="C00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C00000"/>
                </a:solidFill>
                <a:latin typeface="Arial Black" panose="020B0A04020102020204" pitchFamily="34" charset="0"/>
              </a:rPr>
              <a:t>Interoperability with documents storage systems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3613" y="2596645"/>
            <a:ext cx="3327761" cy="864096"/>
          </a:xfrm>
          <a:prstGeom prst="roundRect">
            <a:avLst/>
          </a:prstGeom>
          <a:solidFill>
            <a:srgbClr val="E6B9B8"/>
          </a:solidFill>
          <a:ln w="19050">
            <a:solidFill>
              <a:srgbClr val="C00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C00000"/>
                </a:solidFill>
                <a:latin typeface="Arial Black" panose="020B0A04020102020204" pitchFamily="34" charset="0"/>
              </a:rPr>
              <a:t>Migration of Results information from other systems/local tools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129377" y="2848673"/>
            <a:ext cx="180000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smtClean="0">
                <a:solidFill>
                  <a:srgbClr val="C00000"/>
                </a:solidFill>
              </a:rPr>
              <a:t>Documents (Actions)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623447" y="2856456"/>
            <a:ext cx="129614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dirty="0" smtClean="0">
                <a:solidFill>
                  <a:srgbClr val="C00000"/>
                </a:solidFill>
              </a:rPr>
              <a:t>Offline tools (excels)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cxnSp>
        <p:nvCxnSpPr>
          <p:cNvPr id="19" name="Straight Connector 18"/>
          <p:cNvCxnSpPr>
            <a:stCxn id="4" idx="3"/>
          </p:cNvCxnSpPr>
          <p:nvPr/>
        </p:nvCxnSpPr>
        <p:spPr bwMode="auto">
          <a:xfrm flipV="1">
            <a:off x="4067944" y="2177587"/>
            <a:ext cx="4968551" cy="1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4252857" y="1997568"/>
            <a:ext cx="648072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CRIS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90922" y="1997567"/>
            <a:ext cx="633206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ARES</a:t>
            </a:r>
          </a:p>
        </p:txBody>
      </p:sp>
      <p:cxnSp>
        <p:nvCxnSpPr>
          <p:cNvPr id="28" name="Straight Connector 27"/>
          <p:cNvCxnSpPr>
            <a:stCxn id="8" idx="6"/>
            <a:endCxn id="4" idx="1"/>
          </p:cNvCxnSpPr>
          <p:nvPr/>
        </p:nvCxnSpPr>
        <p:spPr bwMode="auto">
          <a:xfrm>
            <a:off x="437888" y="2177588"/>
            <a:ext cx="317688" cy="0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37758" y="1977501"/>
            <a:ext cx="400130" cy="400174"/>
          </a:xfrm>
          <a:prstGeom prst="ellipse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970" y="2828606"/>
            <a:ext cx="400130" cy="400174"/>
          </a:xfrm>
          <a:prstGeom prst="ellipse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C00000"/>
                </a:solidFill>
                <a:latin typeface="Verdana" pitchFamily="34" charset="0"/>
              </a:rPr>
              <a:t>2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1960" y="2844543"/>
            <a:ext cx="129614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Online systems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(MIS)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cxnSp>
        <p:nvCxnSpPr>
          <p:cNvPr id="42" name="Straight Connector 41"/>
          <p:cNvCxnSpPr>
            <a:stCxn id="38" idx="6"/>
            <a:endCxn id="12" idx="1"/>
          </p:cNvCxnSpPr>
          <p:nvPr/>
        </p:nvCxnSpPr>
        <p:spPr bwMode="auto">
          <a:xfrm>
            <a:off x="452100" y="3028693"/>
            <a:ext cx="281513" cy="0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6" idx="3"/>
          </p:cNvCxnSpPr>
          <p:nvPr/>
        </p:nvCxnSpPr>
        <p:spPr bwMode="auto">
          <a:xfrm>
            <a:off x="4083337" y="3929209"/>
            <a:ext cx="4953158" cy="69566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 bwMode="auto">
          <a:xfrm>
            <a:off x="755576" y="3613141"/>
            <a:ext cx="3327761" cy="632135"/>
          </a:xfrm>
          <a:prstGeom prst="roundRect">
            <a:avLst/>
          </a:prstGeom>
          <a:solidFill>
            <a:srgbClr val="E6B9B8"/>
          </a:solidFill>
          <a:ln w="19050">
            <a:solidFill>
              <a:srgbClr val="C00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C00000"/>
                </a:solidFill>
                <a:latin typeface="Arial Black" panose="020B0A04020102020204" pitchFamily="34" charset="0"/>
              </a:rPr>
              <a:t>Interoperability for reporting (EAMR)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6115" y="3741891"/>
            <a:ext cx="400130" cy="400174"/>
          </a:xfrm>
          <a:prstGeom prst="ellipse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rgbClr val="C00000"/>
                </a:solidFill>
                <a:latin typeface="Verdana" pitchFamily="34" charset="0"/>
              </a:rPr>
              <a:t>3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233923" y="3653641"/>
            <a:ext cx="4658557" cy="551134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100" dirty="0">
                <a:solidFill>
                  <a:srgbClr val="C00000"/>
                </a:solidFill>
              </a:rPr>
              <a:t>KPI 5 (implementation progress), KPI 6 (achieving results), KPI 18 (projects visited), KPI 19 (evaluation), Rr (ROM request) and I-4 (Project communication plan)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cxnSp>
        <p:nvCxnSpPr>
          <p:cNvPr id="51" name="Straight Connector 50"/>
          <p:cNvCxnSpPr>
            <a:stCxn id="49" idx="6"/>
            <a:endCxn id="46" idx="1"/>
          </p:cNvCxnSpPr>
          <p:nvPr/>
        </p:nvCxnSpPr>
        <p:spPr bwMode="auto">
          <a:xfrm flipV="1">
            <a:off x="466245" y="3929209"/>
            <a:ext cx="289331" cy="12769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3" idx="3"/>
          </p:cNvCxnSpPr>
          <p:nvPr/>
        </p:nvCxnSpPr>
        <p:spPr bwMode="auto">
          <a:xfrm flipV="1">
            <a:off x="4083337" y="4748312"/>
            <a:ext cx="4975121" cy="1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755576" y="4466568"/>
            <a:ext cx="3327761" cy="563489"/>
          </a:xfrm>
          <a:prstGeom prst="roundRect">
            <a:avLst/>
          </a:prstGeom>
          <a:solidFill>
            <a:srgbClr val="E6B9B8"/>
          </a:solidFill>
          <a:ln w="19050">
            <a:solidFill>
              <a:srgbClr val="C00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C00000"/>
                </a:solidFill>
                <a:latin typeface="Arial Black" panose="020B0A04020102020204" pitchFamily="34" charset="0"/>
              </a:rPr>
              <a:t>Interoperability for ROM and Evaluation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1282" y="4548227"/>
            <a:ext cx="400130" cy="400174"/>
          </a:xfrm>
          <a:prstGeom prst="ellipse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</a:rPr>
              <a:t>4</a:t>
            </a:r>
          </a:p>
        </p:txBody>
      </p:sp>
      <p:cxnSp>
        <p:nvCxnSpPr>
          <p:cNvPr id="56" name="Straight Connector 55"/>
          <p:cNvCxnSpPr>
            <a:stCxn id="54" idx="6"/>
            <a:endCxn id="53" idx="1"/>
          </p:cNvCxnSpPr>
          <p:nvPr/>
        </p:nvCxnSpPr>
        <p:spPr bwMode="auto">
          <a:xfrm flipV="1">
            <a:off x="441412" y="4748313"/>
            <a:ext cx="314164" cy="1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 bwMode="auto">
          <a:xfrm>
            <a:off x="4283967" y="4610843"/>
            <a:ext cx="1123557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ROM module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5642606" y="4610843"/>
            <a:ext cx="159369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Evaluation module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619672" y="1232800"/>
            <a:ext cx="5724000" cy="3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Interoperability - business needs</a:t>
            </a:r>
            <a:endParaRPr lang="en-GB" altLang="en-US" sz="2000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1" name="Straight Connector 40"/>
          <p:cNvCxnSpPr>
            <a:stCxn id="43" idx="3"/>
          </p:cNvCxnSpPr>
          <p:nvPr/>
        </p:nvCxnSpPr>
        <p:spPr bwMode="auto">
          <a:xfrm flipV="1">
            <a:off x="4083337" y="5613343"/>
            <a:ext cx="4852191" cy="11901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 bwMode="auto">
          <a:xfrm>
            <a:off x="755576" y="5157192"/>
            <a:ext cx="3327761" cy="936104"/>
          </a:xfrm>
          <a:prstGeom prst="roundRect">
            <a:avLst/>
          </a:prstGeom>
          <a:solidFill>
            <a:srgbClr val="E6B9B8"/>
          </a:solidFill>
          <a:ln w="19050">
            <a:solidFill>
              <a:srgbClr val="C0000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dirty="0">
                <a:solidFill>
                  <a:srgbClr val="C00000"/>
                </a:solidFill>
                <a:latin typeface="Arial Black" panose="020B0A04020102020204" pitchFamily="34" charset="0"/>
              </a:rPr>
              <a:t>Interoperability for transparency, communication and knowledge sharing purpose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2684" y="5425157"/>
            <a:ext cx="400130" cy="400174"/>
          </a:xfrm>
          <a:prstGeom prst="ellipse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C00000"/>
                </a:solidFill>
                <a:latin typeface="Verdana" pitchFamily="34" charset="0"/>
              </a:rPr>
              <a:t>5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</p:txBody>
      </p:sp>
      <p:cxnSp>
        <p:nvCxnSpPr>
          <p:cNvPr id="47" name="Straight Connector 46"/>
          <p:cNvCxnSpPr>
            <a:stCxn id="44" idx="6"/>
            <a:endCxn id="43" idx="1"/>
          </p:cNvCxnSpPr>
          <p:nvPr/>
        </p:nvCxnSpPr>
        <p:spPr bwMode="auto">
          <a:xfrm>
            <a:off x="462814" y="5625244"/>
            <a:ext cx="292762" cy="0"/>
          </a:xfrm>
          <a:prstGeom prst="line">
            <a:avLst/>
          </a:prstGeom>
          <a:ln>
            <a:solidFill>
              <a:srgbClr val="C0000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 bwMode="auto">
          <a:xfrm>
            <a:off x="5798394" y="5433323"/>
            <a:ext cx="94625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EC websites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4378595" y="5442900"/>
            <a:ext cx="54710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GIS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048684" y="5448181"/>
            <a:ext cx="593922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IATI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870547" y="5445224"/>
            <a:ext cx="94625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C4dev</a:t>
            </a:r>
          </a:p>
        </p:txBody>
      </p:sp>
      <p:sp>
        <p:nvSpPr>
          <p:cNvPr id="36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8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739" y="2060848"/>
            <a:ext cx="8496944" cy="37444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noProof="0" dirty="0" smtClean="0">
                <a:solidFill>
                  <a:srgbClr val="7030A0"/>
                </a:solidFill>
              </a:rPr>
              <a:t>"AS IS" Situation:  </a:t>
            </a:r>
          </a:p>
          <a:p>
            <a:r>
              <a:rPr lang="en-GB" altLang="en-US" sz="2000" dirty="0">
                <a:solidFill>
                  <a:schemeClr val="tx1"/>
                </a:solidFill>
              </a:rPr>
              <a:t>CRIS old interface, connectivity issues in EUDs</a:t>
            </a:r>
          </a:p>
          <a:p>
            <a:r>
              <a:rPr lang="en-GB" altLang="en-US" sz="2000" dirty="0" smtClean="0">
                <a:solidFill>
                  <a:schemeClr val="tx1"/>
                </a:solidFill>
              </a:rPr>
              <a:t>Daily </a:t>
            </a:r>
            <a:r>
              <a:rPr lang="en-GB" altLang="en-US" sz="2000" dirty="0">
                <a:solidFill>
                  <a:schemeClr val="tx1"/>
                </a:solidFill>
              </a:rPr>
              <a:t>workflow of OM in several different IT tools and interfaces</a:t>
            </a:r>
          </a:p>
          <a:p>
            <a:endParaRPr lang="en-GB" altLang="en-US" sz="2000" b="1" noProof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noProof="0" dirty="0" smtClean="0">
                <a:solidFill>
                  <a:srgbClr val="7030A0"/>
                </a:solidFill>
              </a:rPr>
              <a:t>"TO BE" Situation:  </a:t>
            </a:r>
          </a:p>
          <a:p>
            <a:r>
              <a:rPr lang="en-GB" sz="2000" dirty="0">
                <a:solidFill>
                  <a:schemeClr val="tx1"/>
                </a:solidFill>
              </a:rPr>
              <a:t>First step for innovative user-friendly interface coherent all over the workflow</a:t>
            </a:r>
          </a:p>
          <a:p>
            <a:r>
              <a:rPr lang="en-GB" sz="2000" dirty="0">
                <a:solidFill>
                  <a:schemeClr val="tx1"/>
                </a:solidFill>
              </a:rPr>
              <a:t>I</a:t>
            </a:r>
            <a:r>
              <a:rPr lang="en-GB" sz="2000" dirty="0" smtClean="0">
                <a:solidFill>
                  <a:schemeClr val="tx1"/>
                </a:solidFill>
              </a:rPr>
              <a:t>ntuitive </a:t>
            </a:r>
            <a:r>
              <a:rPr lang="en-GB" sz="2000" dirty="0">
                <a:solidFill>
                  <a:schemeClr val="tx1"/>
                </a:solidFill>
              </a:rPr>
              <a:t>“look and feel” and navigation system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632848" cy="936625"/>
          </a:xfrm>
        </p:spPr>
        <p:txBody>
          <a:bodyPr/>
          <a:lstStyle/>
          <a:p>
            <a:r>
              <a:rPr lang="en-GB" sz="3400" noProof="0" dirty="0" smtClean="0">
                <a:solidFill>
                  <a:srgbClr val="7030A0"/>
                </a:solidFill>
              </a:rPr>
              <a:t>Issues and Requirements</a:t>
            </a:r>
            <a:endParaRPr lang="en-GB" sz="3400" noProof="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41495" y="163096"/>
            <a:ext cx="482670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400" kern="0" dirty="0" smtClean="0">
                <a:solidFill>
                  <a:schemeClr val="bg1"/>
                </a:solidFill>
              </a:rPr>
              <a:t>5. User experience</a:t>
            </a:r>
            <a:endParaRPr lang="en-GB" alt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218886" y="1412776"/>
            <a:ext cx="8817609" cy="4968552"/>
          </a:xfrm>
          <a:prstGeom prst="roundRect">
            <a:avLst/>
          </a:pr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>
            <a:stCxn id="12" idx="3"/>
          </p:cNvCxnSpPr>
          <p:nvPr/>
        </p:nvCxnSpPr>
        <p:spPr bwMode="auto">
          <a:xfrm>
            <a:off x="4061374" y="2906571"/>
            <a:ext cx="4975121" cy="0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755576" y="1874539"/>
            <a:ext cx="3312368" cy="606097"/>
          </a:xfrm>
          <a:prstGeom prst="roundRect">
            <a:avLst/>
          </a:prstGeom>
          <a:solidFill>
            <a:srgbClr val="CCC1DA"/>
          </a:solidFill>
          <a:ln w="19050">
            <a:solidFill>
              <a:srgbClr val="7030A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7030A0"/>
                </a:solidFill>
                <a:latin typeface="Arial Black" panose="020B0A04020102020204" pitchFamily="34" charset="0"/>
              </a:rPr>
              <a:t>Security (interface comply with protection rules)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3613" y="2596645"/>
            <a:ext cx="3327761" cy="619851"/>
          </a:xfrm>
          <a:prstGeom prst="roundRect">
            <a:avLst/>
          </a:prstGeom>
          <a:solidFill>
            <a:srgbClr val="CCC1DA"/>
          </a:solidFill>
          <a:ln w="19050">
            <a:solidFill>
              <a:srgbClr val="7030A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7030A0"/>
                </a:solidFill>
                <a:latin typeface="Arial Black" panose="020B0A04020102020204" pitchFamily="34" charset="0"/>
              </a:rPr>
              <a:t>Information (interface has correct, readable and up-to-date content)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623446" y="2720833"/>
            <a:ext cx="1828873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100" dirty="0" smtClean="0">
                <a:solidFill>
                  <a:srgbClr val="7030A0"/>
                </a:solidFill>
              </a:rPr>
              <a:t>Real-time </a:t>
            </a:r>
            <a:r>
              <a:rPr lang="en-GB" sz="1100" dirty="0">
                <a:solidFill>
                  <a:srgbClr val="7030A0"/>
                </a:solidFill>
              </a:rPr>
              <a:t>information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cxnSp>
        <p:nvCxnSpPr>
          <p:cNvPr id="19" name="Straight Connector 18"/>
          <p:cNvCxnSpPr>
            <a:stCxn id="4" idx="3"/>
          </p:cNvCxnSpPr>
          <p:nvPr/>
        </p:nvCxnSpPr>
        <p:spPr bwMode="auto">
          <a:xfrm flipV="1">
            <a:off x="4067944" y="2177587"/>
            <a:ext cx="4968551" cy="1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4252856" y="1997568"/>
            <a:ext cx="1545538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ECAS authentication</a:t>
            </a:r>
          </a:p>
        </p:txBody>
      </p:sp>
      <p:cxnSp>
        <p:nvCxnSpPr>
          <p:cNvPr id="28" name="Straight Connector 27"/>
          <p:cNvCxnSpPr>
            <a:stCxn id="8" idx="6"/>
            <a:endCxn id="4" idx="1"/>
          </p:cNvCxnSpPr>
          <p:nvPr/>
        </p:nvCxnSpPr>
        <p:spPr bwMode="auto">
          <a:xfrm>
            <a:off x="437888" y="2177588"/>
            <a:ext cx="317688" cy="0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37758" y="1977501"/>
            <a:ext cx="400130" cy="400174"/>
          </a:xfrm>
          <a:prstGeom prst="ellipse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970" y="2706484"/>
            <a:ext cx="400130" cy="400174"/>
          </a:xfrm>
          <a:prstGeom prst="ellipse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7030A0"/>
                </a:solidFill>
                <a:latin typeface="Verdana" pitchFamily="34" charset="0"/>
              </a:rPr>
              <a:t>2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1960" y="2708920"/>
            <a:ext cx="129614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Multi-language</a:t>
            </a:r>
          </a:p>
        </p:txBody>
      </p:sp>
      <p:cxnSp>
        <p:nvCxnSpPr>
          <p:cNvPr id="42" name="Straight Connector 41"/>
          <p:cNvCxnSpPr>
            <a:stCxn id="38" idx="6"/>
            <a:endCxn id="12" idx="1"/>
          </p:cNvCxnSpPr>
          <p:nvPr/>
        </p:nvCxnSpPr>
        <p:spPr bwMode="auto">
          <a:xfrm>
            <a:off x="452100" y="2906571"/>
            <a:ext cx="281513" cy="0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6" idx="3"/>
          </p:cNvCxnSpPr>
          <p:nvPr/>
        </p:nvCxnSpPr>
        <p:spPr bwMode="auto">
          <a:xfrm>
            <a:off x="4083337" y="3622428"/>
            <a:ext cx="4975121" cy="0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 bwMode="auto">
          <a:xfrm>
            <a:off x="755576" y="3356992"/>
            <a:ext cx="3327761" cy="530871"/>
          </a:xfrm>
          <a:prstGeom prst="roundRect">
            <a:avLst/>
          </a:prstGeom>
          <a:solidFill>
            <a:srgbClr val="CCC1DA"/>
          </a:solidFill>
          <a:ln w="19050">
            <a:solidFill>
              <a:srgbClr val="7030A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7030A0"/>
                </a:solidFill>
                <a:latin typeface="Arial Black" panose="020B0A04020102020204" pitchFamily="34" charset="0"/>
              </a:rPr>
              <a:t>Functionality (Interface works and don't break)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9040" y="3435748"/>
            <a:ext cx="400130" cy="400174"/>
          </a:xfrm>
          <a:prstGeom prst="ellipse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</a:rPr>
              <a:t>3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cxnSp>
        <p:nvCxnSpPr>
          <p:cNvPr id="51" name="Straight Connector 50"/>
          <p:cNvCxnSpPr>
            <a:stCxn id="49" idx="6"/>
            <a:endCxn id="46" idx="1"/>
          </p:cNvCxnSpPr>
          <p:nvPr/>
        </p:nvCxnSpPr>
        <p:spPr bwMode="auto">
          <a:xfrm flipV="1">
            <a:off x="459170" y="3622428"/>
            <a:ext cx="296406" cy="13407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3" idx="3"/>
          </p:cNvCxnSpPr>
          <p:nvPr/>
        </p:nvCxnSpPr>
        <p:spPr bwMode="auto">
          <a:xfrm flipV="1">
            <a:off x="4083337" y="4286808"/>
            <a:ext cx="4975121" cy="1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755576" y="4005064"/>
            <a:ext cx="3327761" cy="563489"/>
          </a:xfrm>
          <a:prstGeom prst="roundRect">
            <a:avLst/>
          </a:prstGeom>
          <a:solidFill>
            <a:srgbClr val="CCC1DA"/>
          </a:solidFill>
          <a:ln w="19050">
            <a:solidFill>
              <a:srgbClr val="7030A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7030A0"/>
                </a:solidFill>
                <a:latin typeface="Arial Black" panose="020B0A04020102020204" pitchFamily="34" charset="0"/>
              </a:rPr>
              <a:t>Usability (Interface allows users to complete tasks quickly and accurately)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1282" y="4086723"/>
            <a:ext cx="400130" cy="400174"/>
          </a:xfrm>
          <a:prstGeom prst="ellipse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</a:rPr>
              <a:t>4</a:t>
            </a:r>
          </a:p>
        </p:txBody>
      </p:sp>
      <p:cxnSp>
        <p:nvCxnSpPr>
          <p:cNvPr id="56" name="Straight Connector 55"/>
          <p:cNvCxnSpPr>
            <a:stCxn id="54" idx="6"/>
            <a:endCxn id="53" idx="1"/>
          </p:cNvCxnSpPr>
          <p:nvPr/>
        </p:nvCxnSpPr>
        <p:spPr bwMode="auto">
          <a:xfrm flipV="1">
            <a:off x="441412" y="4286809"/>
            <a:ext cx="314164" cy="1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1619672" y="1232800"/>
            <a:ext cx="5724000" cy="3960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000" kern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IT features - business needs</a:t>
            </a:r>
            <a:endParaRPr lang="en-GB" altLang="en-US" sz="2000" kern="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1" name="Straight Connector 40"/>
          <p:cNvCxnSpPr>
            <a:stCxn id="43" idx="3"/>
          </p:cNvCxnSpPr>
          <p:nvPr/>
        </p:nvCxnSpPr>
        <p:spPr bwMode="auto">
          <a:xfrm>
            <a:off x="4083337" y="5029758"/>
            <a:ext cx="4953158" cy="0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3" name="Rounded Rectangle 42"/>
          <p:cNvSpPr/>
          <p:nvPr/>
        </p:nvSpPr>
        <p:spPr bwMode="auto">
          <a:xfrm>
            <a:off x="755576" y="4695688"/>
            <a:ext cx="3327761" cy="668139"/>
          </a:xfrm>
          <a:prstGeom prst="roundRect">
            <a:avLst/>
          </a:prstGeom>
          <a:solidFill>
            <a:srgbClr val="CCC1DA"/>
          </a:solidFill>
          <a:ln w="19050">
            <a:solidFill>
              <a:srgbClr val="7030A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7030A0"/>
                </a:solidFill>
                <a:latin typeface="Arial Black" panose="020B0A04020102020204" pitchFamily="34" charset="0"/>
              </a:rPr>
              <a:t>Aesthetic (Interface looks unique, friendly and professional)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218" y="4829671"/>
            <a:ext cx="400130" cy="400174"/>
          </a:xfrm>
          <a:prstGeom prst="ellipse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7030A0"/>
                </a:solidFill>
                <a:latin typeface="Verdana" pitchFamily="34" charset="0"/>
              </a:rPr>
              <a:t>5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cxnSp>
        <p:nvCxnSpPr>
          <p:cNvPr id="47" name="Straight Connector 46"/>
          <p:cNvCxnSpPr>
            <a:stCxn id="44" idx="6"/>
            <a:endCxn id="43" idx="1"/>
          </p:cNvCxnSpPr>
          <p:nvPr/>
        </p:nvCxnSpPr>
        <p:spPr bwMode="auto">
          <a:xfrm>
            <a:off x="480348" y="5029758"/>
            <a:ext cx="275228" cy="0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 bwMode="auto">
          <a:xfrm>
            <a:off x="7796774" y="4869805"/>
            <a:ext cx="946250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User-friendly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4378593" y="4881132"/>
            <a:ext cx="1719183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>
                <a:solidFill>
                  <a:srgbClr val="7030A0"/>
                </a:solidFill>
              </a:rPr>
              <a:t>standardized look-and-feel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6441229" y="4875390"/>
            <a:ext cx="104909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Intuitive pages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6097778" y="2013408"/>
            <a:ext cx="1545538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100" dirty="0" smtClean="0">
                <a:solidFill>
                  <a:srgbClr val="7030A0"/>
                </a:solidFill>
              </a:rPr>
              <a:t>Corporate </a:t>
            </a:r>
            <a:r>
              <a:rPr lang="en-GB" sz="1100" dirty="0">
                <a:solidFill>
                  <a:srgbClr val="7030A0"/>
                </a:solidFill>
              </a:rPr>
              <a:t>data protection rules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465871" y="3433801"/>
            <a:ext cx="810061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>
                <a:solidFill>
                  <a:srgbClr val="7030A0"/>
                </a:solidFill>
              </a:rPr>
              <a:t>work offline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316334" y="3394176"/>
            <a:ext cx="975746" cy="483317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>
                <a:solidFill>
                  <a:srgbClr val="7030A0"/>
                </a:solidFill>
              </a:rPr>
              <a:t>decent response times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6439451" y="3284984"/>
            <a:ext cx="1330304" cy="632135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100" dirty="0" smtClean="0">
                <a:solidFill>
                  <a:srgbClr val="7030A0"/>
                </a:solidFill>
              </a:rPr>
              <a:t>available 24 hours a day, 7 days a week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7915532" y="3455815"/>
            <a:ext cx="1019996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7030A0"/>
                </a:solidFill>
              </a:rPr>
              <a:t>Versioning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384111" y="4086722"/>
            <a:ext cx="973580" cy="437981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7030A0"/>
                </a:solidFill>
              </a:rPr>
              <a:t>Key features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315622" y="4025803"/>
            <a:ext cx="975746" cy="54275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7030A0"/>
                </a:solidFill>
              </a:rPr>
              <a:t>Usable on all web-browsers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6438739" y="4029894"/>
            <a:ext cx="904933" cy="49481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7030A0"/>
                </a:solidFill>
              </a:rPr>
              <a:t>Mobile friendly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7643316" y="4106788"/>
            <a:ext cx="1019996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7030A0"/>
                </a:solidFill>
              </a:rPr>
              <a:t>Multimedia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cxnSp>
        <p:nvCxnSpPr>
          <p:cNvPr id="67" name="Straight Connector 66"/>
          <p:cNvCxnSpPr>
            <a:stCxn id="68" idx="3"/>
          </p:cNvCxnSpPr>
          <p:nvPr/>
        </p:nvCxnSpPr>
        <p:spPr bwMode="auto">
          <a:xfrm flipV="1">
            <a:off x="4075640" y="5809985"/>
            <a:ext cx="4960855" cy="1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68" name="Rounded Rectangle 67"/>
          <p:cNvSpPr/>
          <p:nvPr/>
        </p:nvSpPr>
        <p:spPr bwMode="auto">
          <a:xfrm>
            <a:off x="747879" y="5475916"/>
            <a:ext cx="3327761" cy="668139"/>
          </a:xfrm>
          <a:prstGeom prst="roundRect">
            <a:avLst/>
          </a:prstGeom>
          <a:solidFill>
            <a:srgbClr val="CCC1DA"/>
          </a:solidFill>
          <a:ln w="19050">
            <a:solidFill>
              <a:srgbClr val="7030A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Customization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2521" y="5609899"/>
            <a:ext cx="400130" cy="400174"/>
          </a:xfrm>
          <a:prstGeom prst="ellipse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7030A0"/>
                </a:solidFill>
                <a:latin typeface="Verdana" pitchFamily="34" charset="0"/>
              </a:rPr>
              <a:t>6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</a:endParaRPr>
          </a:p>
        </p:txBody>
      </p:sp>
      <p:cxnSp>
        <p:nvCxnSpPr>
          <p:cNvPr id="70" name="Straight Connector 69"/>
          <p:cNvCxnSpPr>
            <a:stCxn id="69" idx="6"/>
            <a:endCxn id="68" idx="1"/>
          </p:cNvCxnSpPr>
          <p:nvPr/>
        </p:nvCxnSpPr>
        <p:spPr bwMode="auto">
          <a:xfrm>
            <a:off x="472651" y="5809986"/>
            <a:ext cx="275228" cy="0"/>
          </a:xfrm>
          <a:prstGeom prst="line">
            <a:avLst/>
          </a:prstGeom>
          <a:ln>
            <a:solidFill>
              <a:srgbClr val="7030A0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 bwMode="auto">
          <a:xfrm>
            <a:off x="7668344" y="5650033"/>
            <a:ext cx="1066983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Geo-localisation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4370896" y="5661360"/>
            <a:ext cx="1719183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7030A0"/>
                </a:solidFill>
              </a:rPr>
              <a:t>Personalized dashboard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275932" y="5655618"/>
            <a:ext cx="1206694" cy="360040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notifications</a:t>
            </a:r>
          </a:p>
        </p:txBody>
      </p:sp>
      <p:sp>
        <p:nvSpPr>
          <p:cNvPr id="50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15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739" y="2060848"/>
            <a:ext cx="8496944" cy="37444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noProof="0" dirty="0" smtClean="0">
                <a:solidFill>
                  <a:srgbClr val="E46C0A"/>
                </a:solidFill>
              </a:rPr>
              <a:t>"AS IS" Situation:  </a:t>
            </a:r>
          </a:p>
          <a:p>
            <a:r>
              <a:rPr lang="en-GB" altLang="en-US" sz="2000" dirty="0" smtClean="0">
                <a:solidFill>
                  <a:schemeClr val="tx1"/>
                </a:solidFill>
              </a:rPr>
              <a:t>Lot of double encoding by the OM</a:t>
            </a:r>
          </a:p>
          <a:p>
            <a:r>
              <a:rPr lang="en-GB" altLang="en-US" sz="2000" dirty="0" smtClean="0">
                <a:solidFill>
                  <a:schemeClr val="tx1"/>
                </a:solidFill>
              </a:rPr>
              <a:t>Reporting by the implementing partner in progress reports (offline)</a:t>
            </a:r>
            <a:endParaRPr lang="en-GB" altLang="en-US" sz="2000" dirty="0">
              <a:solidFill>
                <a:schemeClr val="tx1"/>
              </a:solidFill>
            </a:endParaRPr>
          </a:p>
          <a:p>
            <a:endParaRPr lang="en-GB" altLang="en-US" sz="2000" b="1" noProof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noProof="0" dirty="0" smtClean="0">
                <a:solidFill>
                  <a:srgbClr val="E46C0A"/>
                </a:solidFill>
              </a:rPr>
              <a:t>"TO BE" Situation: 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OpSyS </a:t>
            </a:r>
            <a:r>
              <a:rPr lang="en-GB" sz="2000" dirty="0">
                <a:solidFill>
                  <a:schemeClr val="tx1"/>
                </a:solidFill>
              </a:rPr>
              <a:t>will </a:t>
            </a:r>
            <a:r>
              <a:rPr lang="en-GB" sz="2000" dirty="0" smtClean="0">
                <a:solidFill>
                  <a:schemeClr val="tx1"/>
                </a:solidFill>
              </a:rPr>
              <a:t>allow implementing partners to </a:t>
            </a:r>
            <a:r>
              <a:rPr lang="en-GB" sz="2000" dirty="0">
                <a:solidFill>
                  <a:schemeClr val="tx1"/>
                </a:solidFill>
              </a:rPr>
              <a:t>provide </a:t>
            </a:r>
            <a:r>
              <a:rPr lang="en-GB" sz="2000" dirty="0" smtClean="0">
                <a:solidFill>
                  <a:schemeClr val="tx1"/>
                </a:solidFill>
              </a:rPr>
              <a:t>inputs directly in the system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632848" cy="936625"/>
          </a:xfrm>
        </p:spPr>
        <p:txBody>
          <a:bodyPr/>
          <a:lstStyle/>
          <a:p>
            <a:r>
              <a:rPr lang="en-GB" sz="3400" noProof="0" dirty="0" smtClean="0">
                <a:solidFill>
                  <a:srgbClr val="E46C0A"/>
                </a:solidFill>
              </a:rPr>
              <a:t>Issues and Requirements</a:t>
            </a:r>
            <a:endParaRPr lang="en-GB" sz="3400" noProof="0" dirty="0">
              <a:solidFill>
                <a:srgbClr val="E46C0A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41495" y="163096"/>
            <a:ext cx="482670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400" kern="0" dirty="0" smtClean="0">
                <a:solidFill>
                  <a:schemeClr val="bg1"/>
                </a:solidFill>
              </a:rPr>
              <a:t>6. External access</a:t>
            </a:r>
            <a:endParaRPr lang="en-GB" alt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218886" y="2132856"/>
            <a:ext cx="8817609" cy="2088232"/>
          </a:xfrm>
          <a:prstGeom prst="roundRect">
            <a:avLst/>
          </a:prstGeom>
          <a:noFill/>
          <a:ln w="3175" cap="flat" cmpd="sng" algn="ctr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E46C0A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>
            <a:stCxn id="12" idx="3"/>
          </p:cNvCxnSpPr>
          <p:nvPr/>
        </p:nvCxnSpPr>
        <p:spPr bwMode="auto">
          <a:xfrm>
            <a:off x="4061374" y="3626651"/>
            <a:ext cx="4975121" cy="0"/>
          </a:xfrm>
          <a:prstGeom prst="line">
            <a:avLst/>
          </a:prstGeom>
          <a:ln>
            <a:solidFill>
              <a:srgbClr val="E46C0A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755576" y="2594619"/>
            <a:ext cx="3312368" cy="606097"/>
          </a:xfrm>
          <a:prstGeom prst="roundRect">
            <a:avLst/>
          </a:prstGeom>
          <a:solidFill>
            <a:srgbClr val="FFCC66"/>
          </a:solidFill>
          <a:ln w="19050">
            <a:solidFill>
              <a:srgbClr val="E46C0A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E46C0A"/>
                </a:solidFill>
                <a:latin typeface="Arial Black" panose="020B0A04020102020204" pitchFamily="34" charset="0"/>
              </a:rPr>
              <a:t>Provide permission to external user to provide inputs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E46C0A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3613" y="3316725"/>
            <a:ext cx="3327761" cy="619851"/>
          </a:xfrm>
          <a:prstGeom prst="roundRect">
            <a:avLst/>
          </a:prstGeom>
          <a:solidFill>
            <a:srgbClr val="FFCC66"/>
          </a:solidFill>
          <a:ln w="19050">
            <a:solidFill>
              <a:srgbClr val="E46C0A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E46C0A"/>
                </a:solidFill>
                <a:latin typeface="Arial Black" panose="020B0A04020102020204" pitchFamily="34" charset="0"/>
              </a:rPr>
              <a:t>Provide permission to external user to visualize information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E46C0A"/>
              </a:solidFill>
              <a:effectLst/>
              <a:latin typeface="Arial Black" panose="020B0A04020102020204" pitchFamily="34" charset="0"/>
            </a:endParaRPr>
          </a:p>
        </p:txBody>
      </p:sp>
      <p:cxnSp>
        <p:nvCxnSpPr>
          <p:cNvPr id="19" name="Straight Connector 18"/>
          <p:cNvCxnSpPr>
            <a:stCxn id="4" idx="3"/>
          </p:cNvCxnSpPr>
          <p:nvPr/>
        </p:nvCxnSpPr>
        <p:spPr bwMode="auto">
          <a:xfrm flipV="1">
            <a:off x="4067944" y="2897667"/>
            <a:ext cx="4968551" cy="1"/>
          </a:xfrm>
          <a:prstGeom prst="line">
            <a:avLst/>
          </a:prstGeom>
          <a:ln>
            <a:solidFill>
              <a:srgbClr val="E46C0A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4252856" y="2717648"/>
            <a:ext cx="1759304" cy="360040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E46C0A"/>
                </a:solidFill>
                <a:effectLst/>
              </a:rPr>
              <a:t>Direct encoding by IP</a:t>
            </a:r>
          </a:p>
        </p:txBody>
      </p:sp>
      <p:cxnSp>
        <p:nvCxnSpPr>
          <p:cNvPr id="28" name="Straight Connector 27"/>
          <p:cNvCxnSpPr>
            <a:stCxn id="8" idx="6"/>
            <a:endCxn id="4" idx="1"/>
          </p:cNvCxnSpPr>
          <p:nvPr/>
        </p:nvCxnSpPr>
        <p:spPr bwMode="auto">
          <a:xfrm>
            <a:off x="437888" y="2897668"/>
            <a:ext cx="317688" cy="0"/>
          </a:xfrm>
          <a:prstGeom prst="line">
            <a:avLst/>
          </a:prstGeom>
          <a:ln>
            <a:solidFill>
              <a:srgbClr val="E46C0A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37758" y="2697581"/>
            <a:ext cx="400130" cy="400174"/>
          </a:xfrm>
          <a:prstGeom prst="ellipse">
            <a:avLst/>
          </a:prstGeom>
          <a:ln>
            <a:solidFill>
              <a:srgbClr val="E46C0A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E46C0A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970" y="3426564"/>
            <a:ext cx="400130" cy="400174"/>
          </a:xfrm>
          <a:prstGeom prst="ellipse">
            <a:avLst/>
          </a:prstGeom>
          <a:ln>
            <a:solidFill>
              <a:srgbClr val="E46C0A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E46C0A"/>
                </a:solidFill>
                <a:latin typeface="Verdana" pitchFamily="34" charset="0"/>
              </a:rPr>
              <a:t>2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E46C0A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1960" y="3429000"/>
            <a:ext cx="2808312" cy="360040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E46C0A"/>
                </a:solidFill>
                <a:effectLst/>
              </a:rPr>
              <a:t>External user access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E46C0A"/>
                </a:solidFill>
                <a:effectLst/>
              </a:rPr>
              <a:t> to visualize information (upon approval)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E46C0A"/>
              </a:solidFill>
              <a:effectLst/>
            </a:endParaRPr>
          </a:p>
        </p:txBody>
      </p:sp>
      <p:cxnSp>
        <p:nvCxnSpPr>
          <p:cNvPr id="42" name="Straight Connector 41"/>
          <p:cNvCxnSpPr>
            <a:stCxn id="38" idx="6"/>
            <a:endCxn id="12" idx="1"/>
          </p:cNvCxnSpPr>
          <p:nvPr/>
        </p:nvCxnSpPr>
        <p:spPr bwMode="auto">
          <a:xfrm>
            <a:off x="452100" y="3626651"/>
            <a:ext cx="281513" cy="0"/>
          </a:xfrm>
          <a:prstGeom prst="line">
            <a:avLst/>
          </a:prstGeom>
          <a:ln>
            <a:solidFill>
              <a:srgbClr val="E46C0A"/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1619672" y="1952880"/>
            <a:ext cx="5724000" cy="3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sz="2000" kern="0" dirty="0" smtClean="0">
                <a:solidFill>
                  <a:srgbClr val="E46C0A"/>
                </a:solidFill>
                <a:latin typeface="Arial Black" panose="020B0A04020102020204" pitchFamily="34" charset="0"/>
              </a:rPr>
              <a:t>External access - business needs</a:t>
            </a:r>
            <a:endParaRPr lang="en-GB" altLang="en-US" sz="2000" kern="0" dirty="0" smtClean="0">
              <a:solidFill>
                <a:srgbClr val="E46C0A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228184" y="2733488"/>
            <a:ext cx="2664296" cy="360040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100" dirty="0" smtClean="0">
                <a:solidFill>
                  <a:srgbClr val="E46C0A"/>
                </a:solidFill>
              </a:rPr>
              <a:t>Internal DEVCO/NEAR/FPI validation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E46C0A"/>
              </a:solidFill>
              <a:effectLst/>
            </a:endParaRP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03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" y="0"/>
            <a:ext cx="8229600" cy="9366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Some </a:t>
            </a:r>
            <a:r>
              <a:rPr lang="it-IT" dirty="0" err="1" smtClean="0">
                <a:solidFill>
                  <a:schemeClr val="bg1"/>
                </a:solidFill>
              </a:rPr>
              <a:t>screens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40251" y="1988840"/>
            <a:ext cx="1406507" cy="57606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Design to be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finalised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402161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F548F"/>
                </a:solidFill>
              </a:rPr>
              <a:t>Data and info </a:t>
            </a:r>
            <a:r>
              <a:rPr lang="it-IT" sz="1600" dirty="0" err="1" smtClean="0">
                <a:solidFill>
                  <a:srgbClr val="0F548F"/>
                </a:solidFill>
              </a:rPr>
              <a:t>coming</a:t>
            </a:r>
            <a:r>
              <a:rPr lang="it-IT" sz="1600" dirty="0" smtClean="0">
                <a:solidFill>
                  <a:srgbClr val="0F548F"/>
                </a:solidFill>
              </a:rPr>
              <a:t> from CRIS</a:t>
            </a:r>
            <a:endParaRPr lang="en-GB" sz="1600" dirty="0">
              <a:solidFill>
                <a:srgbClr val="0F548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" y="980728"/>
            <a:ext cx="6283767" cy="591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5760131" y="4185084"/>
            <a:ext cx="1080120" cy="50405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760131" y="1988840"/>
            <a:ext cx="864096" cy="50405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 bwMode="auto">
          <a:xfrm>
            <a:off x="8388424" y="6359227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tx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fr-FR" sz="140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0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" y="1124744"/>
            <a:ext cx="715696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5940152" y="3320988"/>
            <a:ext cx="1080120" cy="50405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8141" y="2449631"/>
            <a:ext cx="2030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0F548F"/>
                </a:solidFill>
              </a:rPr>
              <a:t>Prototype</a:t>
            </a:r>
            <a:r>
              <a:rPr lang="it-IT" sz="2000" dirty="0" smtClean="0">
                <a:solidFill>
                  <a:srgbClr val="0F548F"/>
                </a:solidFill>
              </a:rPr>
              <a:t> – </a:t>
            </a:r>
            <a:r>
              <a:rPr lang="it-IT" sz="2000" dirty="0" err="1" smtClean="0">
                <a:solidFill>
                  <a:srgbClr val="0F548F"/>
                </a:solidFill>
              </a:rPr>
              <a:t>possibility</a:t>
            </a:r>
            <a:r>
              <a:rPr lang="it-IT" sz="2000" dirty="0" smtClean="0">
                <a:solidFill>
                  <a:srgbClr val="0F548F"/>
                </a:solidFill>
              </a:rPr>
              <a:t> to </a:t>
            </a:r>
            <a:r>
              <a:rPr lang="it-IT" sz="2000" dirty="0" err="1" smtClean="0">
                <a:solidFill>
                  <a:srgbClr val="0F548F"/>
                </a:solidFill>
              </a:rPr>
              <a:t>add</a:t>
            </a:r>
            <a:r>
              <a:rPr lang="it-IT" sz="2000" dirty="0" smtClean="0">
                <a:solidFill>
                  <a:srgbClr val="0F548F"/>
                </a:solidFill>
              </a:rPr>
              <a:t> </a:t>
            </a:r>
            <a:r>
              <a:rPr lang="it-IT" sz="2000" dirty="0" err="1" smtClean="0">
                <a:solidFill>
                  <a:srgbClr val="0F548F"/>
                </a:solidFill>
              </a:rPr>
              <a:t>logframes</a:t>
            </a:r>
            <a:r>
              <a:rPr lang="it-IT" sz="2000" dirty="0" smtClean="0">
                <a:solidFill>
                  <a:srgbClr val="0F548F"/>
                </a:solidFill>
              </a:rPr>
              <a:t>, </a:t>
            </a:r>
            <a:r>
              <a:rPr lang="it-IT" sz="2000" dirty="0" err="1" smtClean="0">
                <a:solidFill>
                  <a:srgbClr val="0F548F"/>
                </a:solidFill>
              </a:rPr>
              <a:t>indicators</a:t>
            </a:r>
            <a:r>
              <a:rPr lang="it-IT" sz="2000" dirty="0" smtClean="0">
                <a:solidFill>
                  <a:srgbClr val="0F548F"/>
                </a:solidFill>
              </a:rPr>
              <a:t>, </a:t>
            </a:r>
            <a:r>
              <a:rPr lang="it-IT" sz="2000" dirty="0" err="1" smtClean="0">
                <a:solidFill>
                  <a:srgbClr val="0F548F"/>
                </a:solidFill>
              </a:rPr>
              <a:t>results</a:t>
            </a:r>
            <a:r>
              <a:rPr lang="it-IT" sz="2000" dirty="0" smtClean="0">
                <a:solidFill>
                  <a:srgbClr val="0F548F"/>
                </a:solidFill>
              </a:rPr>
              <a:t> and consolidate </a:t>
            </a:r>
            <a:r>
              <a:rPr lang="it-IT" sz="2000" dirty="0" err="1" smtClean="0">
                <a:solidFill>
                  <a:srgbClr val="0F548F"/>
                </a:solidFill>
              </a:rPr>
              <a:t>them</a:t>
            </a:r>
            <a:endParaRPr lang="en-GB" sz="2000" dirty="0">
              <a:solidFill>
                <a:srgbClr val="0F548F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4348478" y="6597352"/>
            <a:ext cx="42567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792162"/>
          </a:xfrm>
        </p:spPr>
        <p:txBody>
          <a:bodyPr/>
          <a:lstStyle/>
          <a:p>
            <a:r>
              <a:rPr lang="en-GB" altLang="fr-FR" dirty="0" smtClean="0"/>
              <a:t>1. Introduction</a:t>
            </a:r>
            <a:endParaRPr lang="en-GB" altLang="en-US" dirty="0" smtClean="0"/>
          </a:p>
        </p:txBody>
      </p:sp>
      <p:sp>
        <p:nvSpPr>
          <p:cNvPr id="1946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/>
              <a:t>do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need</a:t>
            </a:r>
            <a:r>
              <a:rPr lang="fr-BE" dirty="0"/>
              <a:t> to know about </a:t>
            </a:r>
            <a:r>
              <a:rPr lang="fr-BE" dirty="0" smtClean="0"/>
              <a:t>OpSys programme?</a:t>
            </a:r>
          </a:p>
          <a:p>
            <a:pPr marL="0" indent="0">
              <a:buClrTx/>
              <a:buNone/>
            </a:pPr>
            <a:endParaRPr lang="fr-BE" b="0" dirty="0" smtClean="0">
              <a:latin typeface="Georgia" panose="02040502050405020303" pitchFamily="18" charset="0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altLang="fr-FR" sz="2400" dirty="0">
                <a:latin typeface="Georgia" panose="02040502050405020303" pitchFamily="18" charset="0"/>
              </a:rPr>
              <a:t>OpSys </a:t>
            </a:r>
            <a:r>
              <a:rPr lang="fr-BE" altLang="fr-FR" sz="2400" dirty="0" smtClean="0">
                <a:latin typeface="Georgia" panose="02040502050405020303" pitchFamily="18" charset="0"/>
              </a:rPr>
              <a:t>vision</a:t>
            </a:r>
            <a:endParaRPr lang="fr-BE" altLang="fr-FR" sz="2400" dirty="0">
              <a:latin typeface="Georgia" panose="02040502050405020303" pitchFamily="18" charset="0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fr-BE" altLang="fr-FR" sz="2400" dirty="0">
              <a:latin typeface="Georgia" panose="02040502050405020303" pitchFamily="18" charset="0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sz="2400" dirty="0" smtClean="0">
                <a:latin typeface="Georgia" panose="02040502050405020303" pitchFamily="18" charset="0"/>
              </a:rPr>
              <a:t>OpSys scope</a:t>
            </a:r>
            <a:endParaRPr lang="en-GB" sz="2400" dirty="0">
              <a:latin typeface="Georgia" panose="02040502050405020303" pitchFamily="18" charset="0"/>
            </a:endParaRPr>
          </a:p>
          <a:p>
            <a:pPr marL="400050" lvl="2" indent="0">
              <a:buClr>
                <a:schemeClr val="accent2"/>
              </a:buClr>
            </a:pPr>
            <a:endParaRPr lang="fr-BE" altLang="fr-FR" sz="240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196752"/>
            <a:ext cx="8424936" cy="495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200"/>
              </a:spcAft>
            </a:pPr>
            <a:endParaRPr lang="en-US" sz="1800" dirty="0" smtClean="0">
              <a:solidFill>
                <a:srgbClr val="FFC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  <a:p>
            <a:pPr marL="228600" algn="just">
              <a:lnSpc>
                <a:spcPct val="115000"/>
              </a:lnSpc>
              <a:spcAft>
                <a:spcPts val="200"/>
              </a:spcAft>
            </a:pPr>
            <a:r>
              <a:rPr lang="en-US" sz="1800" dirty="0" smtClean="0">
                <a:solidFill>
                  <a:srgbClr val="FFC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MAY 2016</a:t>
            </a:r>
          </a:p>
          <a:p>
            <a:pPr marL="514350" lvl="1" indent="-285750" algn="just">
              <a:lnSpc>
                <a:spcPct val="1150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US" sz="1600" u="sng" dirty="0" smtClean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85750" algn="just">
              <a:lnSpc>
                <a:spcPct val="1150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600" u="sng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meetings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DEVCO-NEAR-FPI experts working on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 methodology</a:t>
            </a:r>
            <a:endParaRPr lang="en-US" sz="1600" b="1" dirty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85750" algn="just">
              <a:lnSpc>
                <a:spcPct val="1150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meetings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experts on specific area (BS, Blending, trust fund, FPI, IPA, CBC programmes, twinning) to </a:t>
            </a:r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the scope of </a:t>
            </a:r>
            <a:r>
              <a:rPr lang="en-US" sz="1600" b="1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entities </a:t>
            </a:r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 be continued in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incl. Results management)</a:t>
            </a:r>
            <a:endParaRPr lang="en-US" sz="1600" b="1" dirty="0" smtClean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15000"/>
              </a:lnSpc>
              <a:spcAft>
                <a:spcPts val="200"/>
              </a:spcAft>
            </a:pPr>
            <a:endParaRPr lang="en-US" sz="1600" b="1" dirty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85750" algn="just">
              <a:lnSpc>
                <a:spcPct val="1150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600" u="sng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1 DUG working session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to discuss the scope of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operational entities + User experience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(tbc)</a:t>
            </a:r>
          </a:p>
          <a:p>
            <a:pPr marL="514350" lvl="1" indent="-285750" algn="just">
              <a:lnSpc>
                <a:spcPct val="1150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1 </a:t>
            </a:r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eeting with </a:t>
            </a:r>
            <a:r>
              <a:rPr lang="en-US" sz="1600" u="sng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pool of experts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focusing on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Gill Sans" charset="0"/>
              </a:rPr>
              <a:t>integration/interoperability</a:t>
            </a:r>
          </a:p>
          <a:p>
            <a:pPr marL="514350" lvl="1" indent="-285750" algn="just">
              <a:lnSpc>
                <a:spcPct val="1150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600" u="sng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Conferences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EUDs 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 be continued in June)</a:t>
            </a:r>
            <a:endParaRPr lang="en-US" sz="1600" dirty="0" smtClean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  <a:p>
            <a:pPr marL="514350" lvl="1" indent="-285750" algn="just">
              <a:lnSpc>
                <a:spcPct val="1150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algn="just">
              <a:lnSpc>
                <a:spcPct val="115000"/>
              </a:lnSpc>
              <a:spcAft>
                <a:spcPts val="200"/>
              </a:spcAft>
            </a:pPr>
            <a:endParaRPr lang="en-US" sz="1600" b="1" dirty="0" smtClean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  <a:p>
            <a:pPr marL="228600" lvl="1" algn="just">
              <a:lnSpc>
                <a:spcPct val="115000"/>
              </a:lnSpc>
              <a:spcAft>
                <a:spcPts val="200"/>
              </a:spcAft>
            </a:pPr>
            <a:r>
              <a:rPr lang="en-US" sz="1800" dirty="0" smtClean="0">
                <a:solidFill>
                  <a:srgbClr val="FFC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2016</a:t>
            </a:r>
          </a:p>
          <a:p>
            <a:pPr marL="228600" lvl="1" algn="just">
              <a:lnSpc>
                <a:spcPct val="115000"/>
              </a:lnSpc>
              <a:spcAft>
                <a:spcPts val="200"/>
              </a:spcAft>
            </a:pPr>
            <a:endParaRPr lang="en-US" sz="1000" dirty="0" smtClean="0">
              <a:solidFill>
                <a:srgbClr val="FFC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  <a:p>
            <a:pPr marL="514350" lvl="1" indent="-285750" algn="just">
              <a:lnSpc>
                <a:spcPct val="1150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DUG working session to discuss the scope of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management and first screens</a:t>
            </a:r>
            <a:endParaRPr lang="en-US" sz="2000" dirty="0">
              <a:solidFill>
                <a:srgbClr val="FFC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152339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/>
            </a:r>
            <a:br>
              <a:rPr lang="en-GB" altLang="fr-FR" kern="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</a:br>
            <a:r>
              <a:rPr lang="fr-BE" altLang="fr-FR" b="0" kern="0" dirty="0" err="1" smtClean="0">
                <a:solidFill>
                  <a:srgbClr val="FFC000"/>
                </a:solidFill>
                <a:latin typeface="Calibri Light" panose="020F0302020204030204" pitchFamily="34" charset="0"/>
              </a:rPr>
              <a:t>Next</a:t>
            </a:r>
            <a:r>
              <a:rPr lang="fr-BE" altLang="fr-FR" b="0" kern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fr-BE" altLang="fr-FR" b="0" kern="0" dirty="0" err="1" smtClean="0">
                <a:solidFill>
                  <a:srgbClr val="FFC000"/>
                </a:solidFill>
                <a:latin typeface="Calibri Light" panose="020F0302020204030204" pitchFamily="34" charset="0"/>
              </a:rPr>
              <a:t>steps</a:t>
            </a:r>
            <a:endParaRPr lang="en-GB" altLang="en-US" kern="0" dirty="0" smtClean="0">
              <a:solidFill>
                <a:srgbClr val="FFFFFF"/>
              </a:solidFill>
              <a:latin typeface="Calibri Light" panose="020F0302020204030204" pitchFamily="34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11560" y="1916832"/>
            <a:ext cx="8064896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 txBox="1">
            <a:spLocks/>
          </p:cNvSpPr>
          <p:nvPr/>
        </p:nvSpPr>
        <p:spPr bwMode="auto">
          <a:xfrm>
            <a:off x="4382616" y="6597352"/>
            <a:ext cx="40540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3568" y="4653136"/>
            <a:ext cx="8064896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0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545585"/>
            <a:ext cx="8229600" cy="576262"/>
          </a:xfrm>
        </p:spPr>
        <p:txBody>
          <a:bodyPr/>
          <a:lstStyle/>
          <a:p>
            <a:r>
              <a:rPr lang="en-GB" altLang="fr-FR" b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OPSYS </a:t>
            </a:r>
            <a:r>
              <a:rPr lang="en-GB" altLang="fr-FR" b="0" dirty="0">
                <a:solidFill>
                  <a:srgbClr val="FFC000"/>
                </a:solidFill>
                <a:latin typeface="Calibri Light" panose="020F0302020204030204" pitchFamily="34" charset="0"/>
              </a:rPr>
              <a:t>VISION</a:t>
            </a:r>
            <a:r>
              <a:rPr lang="en-GB" altLang="fr-FR" i="1" dirty="0" smtClean="0">
                <a:solidFill>
                  <a:schemeClr val="bg1"/>
                </a:solidFill>
              </a:rPr>
              <a:t/>
            </a:r>
            <a:br>
              <a:rPr lang="en-GB" altLang="fr-FR" i="1" dirty="0" smtClean="0">
                <a:solidFill>
                  <a:schemeClr val="bg1"/>
                </a:solidFill>
              </a:rPr>
            </a:br>
            <a:endParaRPr lang="en-GB" altLang="en-US" i="1" dirty="0" smtClean="0">
              <a:solidFill>
                <a:schemeClr val="bg1"/>
              </a:solidFill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27984" y="6597352"/>
            <a:ext cx="261392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Calibri Light" panose="020F03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fr-FR" sz="1400" i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929" y="1718552"/>
            <a:ext cx="778550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GB" sz="1800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Opsys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 programme will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gradually offer improved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OPERATIONAL PROCESSES AND TOOLS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to DEVCO/NEAR/FPI staff from end users to top managers in order to manage efficiently their portfolio of projects/programmes throughout the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cycle of operations.  </a:t>
            </a:r>
            <a:endParaRPr lang="en-GB" sz="1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411760" y="4797152"/>
            <a:ext cx="3816423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682944" y="3573016"/>
            <a:ext cx="778550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Through a </a:t>
            </a:r>
            <a:r>
              <a:rPr lang="en-GB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FLEXIBLE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AND AUTOMATED SYSTEM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,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our staff will be able to easily access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information on projects/programmes, prepare, validate and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monitor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them as well as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manage results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with ‘no re-encoding’ principle.</a:t>
            </a:r>
            <a:endParaRPr lang="en-GB" sz="1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788" y="5060798"/>
            <a:ext cx="778550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Our staff will be able to do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COLLABORATIVE WORK</a:t>
            </a:r>
            <a:r>
              <a:rPr lang="en-GB" sz="1800" b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,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get input from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EXTERNAL</a:t>
            </a:r>
            <a:r>
              <a:rPr lang="en-GB" sz="1800" b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PARTNERS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and to feed reporting and communication tools for a greater transparency.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2411759" y="3212976"/>
            <a:ext cx="3816423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35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 bwMode="ltGray">
          <a:xfrm flipH="1">
            <a:off x="179512" y="1340768"/>
            <a:ext cx="3744416" cy="3816424"/>
          </a:xfrm>
          <a:prstGeom prst="parallelogram">
            <a:avLst>
              <a:gd name="adj" fmla="val 77827"/>
            </a:avLst>
          </a:prstGeom>
          <a:solidFill>
            <a:srgbClr val="FFC81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ctangle 2"/>
          <p:cNvSpPr/>
          <p:nvPr/>
        </p:nvSpPr>
        <p:spPr bwMode="ltGray">
          <a:xfrm>
            <a:off x="1115616" y="1340768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F54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   Result management and operational entities</a:t>
            </a:r>
          </a:p>
        </p:txBody>
      </p:sp>
      <p:sp>
        <p:nvSpPr>
          <p:cNvPr id="15" name="Rectangle 2"/>
          <p:cNvSpPr/>
          <p:nvPr/>
        </p:nvSpPr>
        <p:spPr bwMode="ltGray">
          <a:xfrm>
            <a:off x="1619672" y="1988840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Action management and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level 1 commitment </a:t>
            </a:r>
          </a:p>
        </p:txBody>
      </p:sp>
      <p:sp>
        <p:nvSpPr>
          <p:cNvPr id="16" name="Rectangle 2"/>
          <p:cNvSpPr/>
          <p:nvPr/>
        </p:nvSpPr>
        <p:spPr bwMode="ltGray">
          <a:xfrm>
            <a:off x="2123728" y="2636912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F54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Contract management and level 2 commitment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2"/>
          <p:cNvSpPr/>
          <p:nvPr/>
        </p:nvSpPr>
        <p:spPr bwMode="ltGray">
          <a:xfrm>
            <a:off x="2627784" y="3284984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Implementation &amp; Evaluation </a:t>
            </a:r>
          </a:p>
          <a:p>
            <a:pPr>
              <a:defRPr/>
            </a:pPr>
            <a:r>
              <a:rPr lang="en-GB" sz="12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(complementary to 1)</a:t>
            </a:r>
            <a:endParaRPr lang="en-GB" sz="12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2"/>
          <p:cNvSpPr/>
          <p:nvPr/>
        </p:nvSpPr>
        <p:spPr bwMode="ltGray">
          <a:xfrm>
            <a:off x="3131840" y="3933056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F54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Programming process and preparation of actions </a:t>
            </a:r>
            <a:r>
              <a:rPr lang="en-GB" sz="12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(complementary to 2A)</a:t>
            </a:r>
            <a:endParaRPr lang="en-GB" sz="12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2"/>
          <p:cNvSpPr/>
          <p:nvPr/>
        </p:nvSpPr>
        <p:spPr bwMode="ltGray">
          <a:xfrm>
            <a:off x="3635896" y="4581128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Tendering </a:t>
            </a:r>
            <a:r>
              <a:rPr lang="en-GB" sz="12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</a:t>
            </a:r>
            <a:r>
              <a:rPr lang="en-GB" sz="1200" i="1" dirty="0">
                <a:solidFill>
                  <a:schemeClr val="bg1"/>
                </a:solidFill>
                <a:latin typeface="Calibri Light" panose="020F0302020204030204" pitchFamily="34" charset="0"/>
              </a:rPr>
              <a:t>complementary to </a:t>
            </a:r>
            <a:r>
              <a:rPr lang="en-GB" sz="12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2B)</a:t>
            </a:r>
            <a:endParaRPr lang="en-GB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645" y="1478278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600" y="2164773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79512" y="5252576"/>
            <a:ext cx="8784976" cy="1256927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175">
              <a:defRPr/>
            </a:pPr>
            <a:endParaRPr lang="fr-BE" sz="400" b="1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  <a:p>
            <a:pPr marL="3175">
              <a:defRPr/>
            </a:pPr>
            <a:r>
              <a:rPr lang="fr-BE" sz="1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TRANSVERSAL PROJECTS</a:t>
            </a:r>
            <a:endParaRPr lang="fr-BE" sz="18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2051" y="2818860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2B</a:t>
            </a: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28280" y="3394404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2007" y="4122820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4</a:t>
            </a:r>
            <a:endParaRPr lang="en-GB" sz="2000" b="1" i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9503" y="4716493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5</a:t>
            </a:r>
            <a:endParaRPr lang="en-GB" sz="2000" b="1" i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3473" y="3474748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  <a:endParaRPr lang="en-GB" sz="2000" b="1" i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42888" y="404912"/>
            <a:ext cx="6764337" cy="431800"/>
          </a:xfrm>
        </p:spPr>
        <p:txBody>
          <a:bodyPr/>
          <a:lstStyle/>
          <a:p>
            <a:pPr eaLnBrk="1" hangingPunct="1"/>
            <a:r>
              <a:rPr lang="fr-BE" altLang="en-US" b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OPSYS SCOPE </a:t>
            </a:r>
            <a:endParaRPr lang="en-GB" altLang="en-US" b="0" dirty="0" smtClean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Left-Right Arrow 38"/>
          <p:cNvSpPr/>
          <p:nvPr/>
        </p:nvSpPr>
        <p:spPr bwMode="auto">
          <a:xfrm>
            <a:off x="242888" y="5839541"/>
            <a:ext cx="8640959" cy="360040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31936" y="5734645"/>
            <a:ext cx="1548631" cy="60898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95000"/>
              </a:schemeClr>
            </a:solidFill>
          </a:ln>
          <a:effectLst/>
          <a:extLst/>
        </p:spPr>
        <p:txBody>
          <a:bodyPr anchor="ctr"/>
          <a:lstStyle/>
          <a:p>
            <a:pPr marL="3175" algn="ctr">
              <a:defRPr/>
            </a:pPr>
            <a:r>
              <a:rPr lang="fr-BE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Architecture </a:t>
            </a:r>
            <a:r>
              <a:rPr lang="fr-BE" sz="1400" dirty="0">
                <a:solidFill>
                  <a:srgbClr val="0F5494"/>
                </a:solidFill>
                <a:latin typeface="Calibri Light" panose="020F0302020204030204" pitchFamily="34" charset="0"/>
              </a:rPr>
              <a:t>(</a:t>
            </a:r>
            <a:r>
              <a:rPr lang="fr-BE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Enterprise </a:t>
            </a:r>
            <a:r>
              <a:rPr lang="fr-BE" sz="1400" dirty="0">
                <a:solidFill>
                  <a:srgbClr val="0F5494"/>
                </a:solidFill>
                <a:latin typeface="Calibri Light" panose="020F0302020204030204" pitchFamily="34" charset="0"/>
              </a:rPr>
              <a:t>&amp; IT)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293442" y="5731867"/>
            <a:ext cx="1414462" cy="611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 algn="ctr">
              <a:defRPr/>
            </a:pPr>
            <a:r>
              <a:rPr lang="fr-BE" sz="14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Re-use</a:t>
            </a:r>
            <a:r>
              <a:rPr lang="fr-BE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 and </a:t>
            </a:r>
            <a:r>
              <a:rPr lang="fr-BE" sz="14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integration</a:t>
            </a:r>
            <a:endParaRPr lang="fr-BE" sz="14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80112" y="5734644"/>
            <a:ext cx="1397000" cy="608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 algn="ctr">
              <a:defRPr/>
            </a:pPr>
            <a:r>
              <a:rPr lang="en-GB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Data migration</a:t>
            </a:r>
            <a:endParaRPr lang="en-GB" sz="14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89986" y="5731867"/>
            <a:ext cx="1414462" cy="611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Change management</a:t>
            </a:r>
            <a:endParaRPr lang="fr-BE" sz="14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77618" y="5731868"/>
            <a:ext cx="1414462" cy="611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Data model &amp; </a:t>
            </a:r>
            <a:r>
              <a:rPr lang="fr-BE" sz="14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Taxonomy</a:t>
            </a:r>
            <a:endParaRPr lang="fr-BE" sz="14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607780" y="1485922"/>
            <a:ext cx="1276067" cy="3461253"/>
            <a:chOff x="1272827" y="5406231"/>
            <a:chExt cx="1180323" cy="1972868"/>
          </a:xfrm>
        </p:grpSpPr>
        <p:sp>
          <p:nvSpPr>
            <p:cNvPr id="58" name="Rectangle 57"/>
            <p:cNvSpPr/>
            <p:nvPr/>
          </p:nvSpPr>
          <p:spPr bwMode="ltGray">
            <a:xfrm>
              <a:off x="1272828" y="5406231"/>
              <a:ext cx="1180321" cy="19728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>
              <a:solidFill>
                <a:srgbClr val="EB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l"/>
              <a:r>
                <a:rPr lang="en-GB" sz="14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/>
              </a:r>
              <a:br>
                <a:rPr lang="en-GB" sz="14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</a:br>
              <a:endParaRPr lang="en-GB" sz="140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1272827" y="5458298"/>
              <a:ext cx="1180323" cy="245980"/>
            </a:xfrm>
            <a:prstGeom prst="rect">
              <a:avLst/>
            </a:prstGeom>
            <a:solidFill>
              <a:srgbClr val="EB8C00"/>
            </a:solidFill>
            <a:ln w="3175">
              <a:solidFill>
                <a:srgbClr val="EB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700" i="1" dirty="0" smtClean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  <a:p>
              <a:r>
                <a:rPr lang="en-GB" sz="1200" i="1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Dependencies</a:t>
              </a:r>
              <a:endParaRPr lang="en-GB" sz="1200" dirty="0" smtClean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7607780" y="2135741"/>
            <a:ext cx="1276066" cy="62732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ABAC</a:t>
            </a:r>
          </a:p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CRIS </a:t>
            </a: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invoicing</a:t>
            </a: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 </a:t>
            </a:r>
            <a:endParaRPr lang="fr-BE" sz="12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7614541" y="2857760"/>
            <a:ext cx="1269305" cy="37427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Hermes</a:t>
            </a: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, </a:t>
            </a: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Decide</a:t>
            </a: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, SEDIA </a:t>
            </a:r>
            <a:endParaRPr lang="fr-BE" sz="12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635132" y="3322275"/>
            <a:ext cx="1248714" cy="2918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MIS</a:t>
            </a:r>
            <a:endParaRPr lang="fr-BE" sz="12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610246" y="3686701"/>
            <a:ext cx="1273600" cy="68960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Eval</a:t>
            </a: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 Rom</a:t>
            </a:r>
          </a:p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Prospect</a:t>
            </a:r>
          </a:p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GIS</a:t>
            </a:r>
            <a:endParaRPr lang="fr-BE" sz="12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601018" y="4460765"/>
            <a:ext cx="1282827" cy="42027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Governance</a:t>
            </a: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 </a:t>
            </a: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revision</a:t>
            </a:r>
            <a:endParaRPr lang="fr-BE" sz="1200" dirty="0" smtClean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Left-Right Arrow 1"/>
          <p:cNvSpPr/>
          <p:nvPr/>
        </p:nvSpPr>
        <p:spPr bwMode="auto">
          <a:xfrm>
            <a:off x="6507904" y="2950571"/>
            <a:ext cx="728613" cy="322696"/>
          </a:xfrm>
          <a:prstGeom prst="leftRightArrow">
            <a:avLst/>
          </a:prstGeom>
          <a:solidFill>
            <a:srgbClr val="FFC819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27984" y="6597352"/>
            <a:ext cx="261392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 i="0" dirty="0">
                <a:solidFill>
                  <a:schemeClr val="bg1"/>
                </a:solidFill>
                <a:latin typeface="Calibri Light" panose="020F03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948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1"/>
          <p:cNvSpPr>
            <a:spLocks noGrp="1"/>
          </p:cNvSpPr>
          <p:nvPr>
            <p:ph idx="1"/>
          </p:nvPr>
        </p:nvSpPr>
        <p:spPr>
          <a:xfrm>
            <a:off x="443880" y="2259269"/>
            <a:ext cx="8229600" cy="311394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000" b="0" dirty="0" smtClean="0">
                <a:latin typeface="Georgia" panose="02040502050405020303" pitchFamily="18" charset="0"/>
              </a:rPr>
              <a:t>Collaborating work as a team</a:t>
            </a:r>
          </a:p>
          <a:p>
            <a:pPr marL="0" indent="0">
              <a:buClrTx/>
              <a:buNone/>
            </a:pPr>
            <a:r>
              <a:rPr lang="en-GB" altLang="fr-FR" sz="2000" b="1" i="0" dirty="0" smtClean="0">
                <a:solidFill>
                  <a:srgbClr val="0070C0"/>
                </a:solidFill>
              </a:rPr>
              <a:t>Composition</a:t>
            </a:r>
            <a:r>
              <a:rPr lang="en-GB" altLang="fr-FR" sz="2000" i="0" dirty="0">
                <a:solidFill>
                  <a:srgbClr val="0070C0"/>
                </a:solidFill>
              </a:rPr>
              <a:t>: </a:t>
            </a:r>
            <a:r>
              <a:rPr lang="en-GB" sz="2000" i="0" dirty="0">
                <a:solidFill>
                  <a:srgbClr val="0070C0"/>
                </a:solidFill>
              </a:rPr>
              <a:t>DEVCO 06, 05, R1, R6, relevant NEAR representatives, FPI 01, thematic and geographic operational units and pilots </a:t>
            </a:r>
            <a:r>
              <a:rPr lang="en-GB" sz="2000" i="0" dirty="0" smtClean="0">
                <a:solidFill>
                  <a:srgbClr val="0070C0"/>
                </a:solidFill>
              </a:rPr>
              <a:t>EUDs and HQ Units</a:t>
            </a:r>
            <a:endParaRPr lang="en-GB" sz="2000" i="0" dirty="0">
              <a:solidFill>
                <a:srgbClr val="0070C0"/>
              </a:solidFill>
            </a:endParaRPr>
          </a:p>
          <a:p>
            <a:pPr marL="0" indent="0">
              <a:buClrTx/>
              <a:buNone/>
            </a:pPr>
            <a:r>
              <a:rPr lang="en-US" sz="2000" b="0" dirty="0" smtClean="0">
                <a:latin typeface="Georgia" panose="02040502050405020303" pitchFamily="18" charset="0"/>
              </a:rPr>
              <a:t/>
            </a:r>
            <a:br>
              <a:rPr lang="en-US" sz="2000" b="0" dirty="0" smtClean="0">
                <a:latin typeface="Georgia" panose="02040502050405020303" pitchFamily="18" charset="0"/>
              </a:rPr>
            </a:br>
            <a:r>
              <a:rPr lang="en-US" sz="2000" b="0" dirty="0" smtClean="0">
                <a:latin typeface="Georgia" panose="02040502050405020303" pitchFamily="18" charset="0"/>
              </a:rPr>
              <a:t>Understanding about what is expected from you</a:t>
            </a:r>
          </a:p>
          <a:p>
            <a:pPr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fr-FR" sz="2000" b="1" i="0" dirty="0">
                <a:solidFill>
                  <a:srgbClr val="0070C0"/>
                </a:solidFill>
              </a:rPr>
              <a:t>Main responsibilities: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altLang="fr-FR" b="0" dirty="0">
                <a:solidFill>
                  <a:srgbClr val="0070C0"/>
                </a:solidFill>
              </a:rPr>
              <a:t>Contribute to specific business needs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altLang="fr-FR" b="0" dirty="0">
                <a:solidFill>
                  <a:srgbClr val="0070C0"/>
                </a:solidFill>
              </a:rPr>
              <a:t>Explore harmonisation and simplification </a:t>
            </a:r>
            <a:r>
              <a:rPr lang="en-GB" altLang="fr-FR" b="0" dirty="0" smtClean="0">
                <a:solidFill>
                  <a:srgbClr val="0070C0"/>
                </a:solidFill>
              </a:rPr>
              <a:t>opportunities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altLang="fr-FR" b="0" dirty="0" smtClean="0">
                <a:solidFill>
                  <a:srgbClr val="0070C0"/>
                </a:solidFill>
              </a:rPr>
              <a:t>Provide continuous feedback on developments</a:t>
            </a:r>
            <a:endParaRPr lang="en-GB" altLang="fr-FR" b="0" dirty="0">
              <a:solidFill>
                <a:srgbClr val="0070C0"/>
              </a:solidFill>
            </a:endParaRP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altLang="fr-FR" b="0" dirty="0">
                <a:solidFill>
                  <a:srgbClr val="0070C0"/>
                </a:solidFill>
              </a:rPr>
              <a:t>Participate to specific user acceptance testing</a:t>
            </a:r>
          </a:p>
          <a:p>
            <a:pPr marL="0" indent="0">
              <a:buClrTx/>
              <a:buNone/>
            </a:pPr>
            <a:endParaRPr lang="en-US" sz="2000" b="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 descr="https://media.licdn.com/mpr/mpr/p/6/005/082/26f/1956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4744"/>
            <a:ext cx="1433736" cy="14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792162"/>
          </a:xfrm>
        </p:spPr>
        <p:txBody>
          <a:bodyPr/>
          <a:lstStyle/>
          <a:p>
            <a:r>
              <a:rPr lang="en-GB" altLang="fr-FR" dirty="0"/>
              <a:t>2</a:t>
            </a:r>
            <a:r>
              <a:rPr lang="en-GB" altLang="fr-FR" dirty="0" smtClean="0"/>
              <a:t>. DUG objective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5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69168" y="116632"/>
            <a:ext cx="8229600" cy="936625"/>
          </a:xfrm>
        </p:spPr>
        <p:txBody>
          <a:bodyPr/>
          <a:lstStyle/>
          <a:p>
            <a:r>
              <a:rPr lang="en-GB" altLang="fr-FR" dirty="0" smtClean="0">
                <a:solidFill>
                  <a:schemeClr val="bg1"/>
                </a:solidFill>
              </a:rPr>
              <a:t>EU Delegations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-159698" y="1286689"/>
            <a:ext cx="9124186" cy="5328592"/>
          </a:xfrm>
        </p:spPr>
        <p:txBody>
          <a:bodyPr/>
          <a:lstStyle/>
          <a:p>
            <a:pPr lvl="0"/>
            <a:r>
              <a:rPr lang="en-GB" b="1" dirty="0" smtClean="0">
                <a:solidFill>
                  <a:srgbClr val="0070C0"/>
                </a:solidFill>
              </a:rPr>
              <a:t>Working with EU delegations in OpSys project 1:</a:t>
            </a:r>
          </a:p>
          <a:p>
            <a:pPr lvl="0"/>
            <a:endParaRPr lang="en-GB" dirty="0"/>
          </a:p>
          <a:p>
            <a:pPr lvl="1"/>
            <a:r>
              <a:rPr lang="en-GB" b="1" i="0" dirty="0" smtClean="0">
                <a:solidFill>
                  <a:srgbClr val="0070C0"/>
                </a:solidFill>
              </a:rPr>
              <a:t>Why?: </a:t>
            </a:r>
            <a:r>
              <a:rPr lang="en-GB" b="0" i="0" dirty="0">
                <a:solidFill>
                  <a:srgbClr val="0070C0"/>
                </a:solidFill>
              </a:rPr>
              <a:t>most of users, </a:t>
            </a:r>
            <a:r>
              <a:rPr lang="en-GB" b="0" i="0" dirty="0" smtClean="0">
                <a:solidFill>
                  <a:srgbClr val="0070C0"/>
                </a:solidFill>
              </a:rPr>
              <a:t>specific needs, Pilot phase in 2017</a:t>
            </a:r>
            <a:endParaRPr lang="en-GB" b="0" i="0" dirty="0">
              <a:solidFill>
                <a:srgbClr val="0070C0"/>
              </a:solidFill>
            </a:endParaRPr>
          </a:p>
          <a:p>
            <a:pPr lvl="1"/>
            <a:endParaRPr lang="en-GB" b="1" i="0" dirty="0">
              <a:solidFill>
                <a:srgbClr val="0070C0"/>
              </a:solidFill>
            </a:endParaRPr>
          </a:p>
          <a:p>
            <a:pPr lvl="1"/>
            <a:r>
              <a:rPr lang="en-GB" b="1" i="0" dirty="0">
                <a:solidFill>
                  <a:srgbClr val="0070C0"/>
                </a:solidFill>
              </a:rPr>
              <a:t>Who? </a:t>
            </a:r>
            <a:r>
              <a:rPr lang="en-GB" b="0" i="0" dirty="0" smtClean="0">
                <a:solidFill>
                  <a:srgbClr val="0070C0"/>
                </a:solidFill>
              </a:rPr>
              <a:t>Diversified profiles; </a:t>
            </a:r>
            <a:endParaRPr lang="en-GB" i="0" dirty="0">
              <a:solidFill>
                <a:srgbClr val="0070C0"/>
              </a:solidFill>
            </a:endParaRPr>
          </a:p>
          <a:p>
            <a:pPr lvl="2">
              <a:buClr>
                <a:schemeClr val="accent2"/>
              </a:buClr>
            </a:pPr>
            <a:r>
              <a:rPr lang="en-GB" sz="1800" b="0" dirty="0" smtClean="0">
                <a:solidFill>
                  <a:srgbClr val="0070C0"/>
                </a:solidFill>
                <a:ea typeface="+mn-ea"/>
                <a:cs typeface="+mn-cs"/>
              </a:rPr>
              <a:t>DEVCO: Brazil, Ethiopia, Pakistan, </a:t>
            </a:r>
          </a:p>
          <a:p>
            <a:pPr lvl="2">
              <a:buClr>
                <a:schemeClr val="accent2"/>
              </a:buClr>
            </a:pPr>
            <a:r>
              <a:rPr lang="it-IT" sz="1800" dirty="0" smtClean="0">
                <a:solidFill>
                  <a:srgbClr val="0070C0"/>
                </a:solidFill>
                <a:ea typeface="+mn-ea"/>
                <a:cs typeface="+mn-cs"/>
              </a:rPr>
              <a:t>NEAR</a:t>
            </a:r>
            <a:r>
              <a:rPr lang="it-IT" sz="1800" b="0" dirty="0" smtClean="0">
                <a:solidFill>
                  <a:srgbClr val="0070C0"/>
                </a:solidFill>
                <a:ea typeface="+mn-ea"/>
                <a:cs typeface="+mn-cs"/>
              </a:rPr>
              <a:t>: Ukraine, Morocco, Bosnia</a:t>
            </a:r>
          </a:p>
          <a:p>
            <a:pPr lvl="2">
              <a:buClr>
                <a:schemeClr val="accent2"/>
              </a:buClr>
            </a:pPr>
            <a:endParaRPr lang="en-GB" sz="1800" b="0" dirty="0">
              <a:solidFill>
                <a:srgbClr val="0070C0"/>
              </a:solidFill>
              <a:ea typeface="+mn-ea"/>
              <a:cs typeface="+mn-cs"/>
            </a:endParaRPr>
          </a:p>
          <a:p>
            <a:pPr lvl="1"/>
            <a:r>
              <a:rPr lang="en-GB" b="1" i="0" dirty="0">
                <a:solidFill>
                  <a:srgbClr val="0070C0"/>
                </a:solidFill>
              </a:rPr>
              <a:t>How? </a:t>
            </a:r>
            <a:r>
              <a:rPr lang="en-GB" b="0" i="0" dirty="0" smtClean="0">
                <a:solidFill>
                  <a:srgbClr val="0070C0"/>
                </a:solidFill>
              </a:rPr>
              <a:t>Kept informed, Video conference, testing, annual workshop</a:t>
            </a:r>
            <a:endParaRPr lang="en-GB" b="0" i="0" dirty="0">
              <a:solidFill>
                <a:srgbClr val="0070C0"/>
              </a:solidFill>
            </a:endParaRPr>
          </a:p>
          <a:p>
            <a:pPr lvl="1"/>
            <a:endParaRPr lang="en-GB" b="1" i="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4283968" y="6597352"/>
            <a:ext cx="43770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792162"/>
          </a:xfrm>
        </p:spPr>
        <p:txBody>
          <a:bodyPr/>
          <a:lstStyle/>
          <a:p>
            <a:r>
              <a:rPr lang="en-GB" altLang="fr-FR" dirty="0"/>
              <a:t>3</a:t>
            </a:r>
            <a:r>
              <a:rPr lang="en-GB" altLang="fr-FR" dirty="0" smtClean="0"/>
              <a:t>. Project 1 presentation</a:t>
            </a:r>
            <a:endParaRPr lang="en-GB" altLang="en-US" dirty="0" smtClean="0"/>
          </a:p>
        </p:txBody>
      </p:sp>
      <p:sp>
        <p:nvSpPr>
          <p:cNvPr id="1946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altLang="fr-FR" sz="2400" dirty="0" smtClean="0">
                <a:latin typeface="Georgia" panose="02040502050405020303" pitchFamily="18" charset="0"/>
              </a:rPr>
              <a:t>Scope</a:t>
            </a:r>
            <a:endParaRPr lang="fr-BE" altLang="fr-FR" sz="2400" dirty="0">
              <a:latin typeface="Georgia" panose="02040502050405020303" pitchFamily="18" charset="0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fr-BE" altLang="fr-FR" sz="2400" dirty="0">
              <a:latin typeface="Georgia" panose="02040502050405020303" pitchFamily="18" charset="0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sz="2400" dirty="0" err="1" smtClean="0">
                <a:latin typeface="Georgia" panose="02040502050405020303" pitchFamily="18" charset="0"/>
              </a:rPr>
              <a:t>Actors</a:t>
            </a:r>
            <a:endParaRPr lang="en-GB" sz="2400" dirty="0">
              <a:latin typeface="Georgia" panose="02040502050405020303" pitchFamily="18" charset="0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fr-BE" altLang="fr-FR" sz="2400" dirty="0">
              <a:latin typeface="Georgia" panose="02040502050405020303" pitchFamily="18" charset="0"/>
            </a:endParaRPr>
          </a:p>
          <a:p>
            <a:pPr marL="742950" lvl="2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sz="2400" dirty="0" err="1" smtClean="0">
                <a:latin typeface="Georgia" panose="02040502050405020303" pitchFamily="18" charset="0"/>
              </a:rPr>
              <a:t>Miletones</a:t>
            </a:r>
            <a:endParaRPr lang="fr-BE" sz="240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3744416" cy="9366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OpSyS Project 1 - 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Scope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 rot="16200000">
            <a:off x="3390495" y="3583773"/>
            <a:ext cx="2331168" cy="103929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9840" y="3282227"/>
            <a:ext cx="319027" cy="1484177"/>
            <a:chOff x="6259513" y="1922463"/>
            <a:chExt cx="447675" cy="1474787"/>
          </a:xfrm>
          <a:solidFill>
            <a:srgbClr val="0F5494"/>
          </a:solidFill>
        </p:grpSpPr>
        <p:sp>
          <p:nvSpPr>
            <p:cNvPr id="7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51333" y="4807653"/>
            <a:ext cx="102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srgbClr val="0F5494"/>
                </a:solidFill>
                <a:latin typeface="Calibri" panose="020F0502020204030204" pitchFamily="34" charset="0"/>
                <a:ea typeface="+mn-ea"/>
                <a:cs typeface="+mn-cs"/>
              </a:rPr>
              <a:t>USER</a:t>
            </a:r>
            <a:endParaRPr lang="en-GB" sz="2000" dirty="0">
              <a:solidFill>
                <a:srgbClr val="0F5494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ardrop 14"/>
          <p:cNvSpPr/>
          <p:nvPr/>
        </p:nvSpPr>
        <p:spPr bwMode="ltGray">
          <a:xfrm rot="10401758">
            <a:off x="5475155" y="1213903"/>
            <a:ext cx="3090336" cy="1412125"/>
          </a:xfrm>
          <a:prstGeom prst="teardrop">
            <a:avLst>
              <a:gd name="adj" fmla="val 151405"/>
            </a:avLst>
          </a:prstGeom>
          <a:solidFill>
            <a:srgbClr val="CCECFF"/>
          </a:solidFill>
          <a:ln w="3175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err="1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93260" y="2748577"/>
            <a:ext cx="3481536" cy="1152128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1- Operational entities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(prerequisite)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Programming – access data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Action, Contract – access data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Projects/programmes – create and manage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04258" y="4103419"/>
            <a:ext cx="2824233" cy="1004732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2- Results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Logframes; EU indicators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Baseline and target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Achieved results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52215" y="5289353"/>
            <a:ext cx="2936216" cy="1005301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3- Monitoring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(first phase)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Monitoring outputs and activities from the implementing partner </a:t>
            </a:r>
            <a:endParaRPr lang="en-GB" sz="1100" kern="0" dirty="0" smtClean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Plan and monitor key events and activities from the EC Operational manager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42037" y="2997361"/>
            <a:ext cx="3096345" cy="875980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6- External access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(first phase)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Implementing partners will be able to provide direct inputs on results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75090" y="4259351"/>
            <a:ext cx="3328289" cy="1002849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5- User experience 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Internal portal for a single access to operational systems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Harmonised and intuitive user interface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199840" y="5304020"/>
            <a:ext cx="363747" cy="2852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20" idx="3"/>
          </p:cNvCxnSpPr>
          <p:nvPr/>
        </p:nvCxnSpPr>
        <p:spPr bwMode="auto">
          <a:xfrm flipH="1">
            <a:off x="3903379" y="4354602"/>
            <a:ext cx="133055" cy="40617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19" idx="3"/>
          </p:cNvCxnSpPr>
          <p:nvPr/>
        </p:nvCxnSpPr>
        <p:spPr bwMode="auto">
          <a:xfrm flipH="1" flipV="1">
            <a:off x="3538382" y="3435351"/>
            <a:ext cx="498052" cy="15361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endCxn id="16" idx="1"/>
          </p:cNvCxnSpPr>
          <p:nvPr/>
        </p:nvCxnSpPr>
        <p:spPr bwMode="auto">
          <a:xfrm>
            <a:off x="5072366" y="3140968"/>
            <a:ext cx="420895" cy="18367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5" idx="2"/>
            <a:endCxn id="17" idx="1"/>
          </p:cNvCxnSpPr>
          <p:nvPr/>
        </p:nvCxnSpPr>
        <p:spPr bwMode="auto">
          <a:xfrm>
            <a:off x="5075726" y="4103418"/>
            <a:ext cx="728532" cy="50236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072365" y="4514099"/>
            <a:ext cx="490235" cy="84530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4560923" y="3315014"/>
            <a:ext cx="374268" cy="1393852"/>
            <a:chOff x="3452813" y="6670699"/>
            <a:chExt cx="612775" cy="2051050"/>
          </a:xfrm>
          <a:solidFill>
            <a:srgbClr val="0F5494"/>
          </a:solidFill>
        </p:grpSpPr>
        <p:sp>
          <p:nvSpPr>
            <p:cNvPr id="28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807031" y="1556793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Vision</a:t>
            </a:r>
            <a:r>
              <a:rPr lang="en-GB" sz="1400" dirty="0" smtClean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: Users will shape their operational portfolio and manage automated results</a:t>
            </a:r>
            <a:endParaRPr lang="en-GB" sz="14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0237" y="682865"/>
            <a:ext cx="4007027" cy="1611120"/>
            <a:chOff x="75512" y="782712"/>
            <a:chExt cx="3512387" cy="1378623"/>
          </a:xfrm>
        </p:grpSpPr>
        <p:sp>
          <p:nvSpPr>
            <p:cNvPr id="34" name="Teardrop 33"/>
            <p:cNvSpPr/>
            <p:nvPr/>
          </p:nvSpPr>
          <p:spPr bwMode="ltGray">
            <a:xfrm rot="5928932">
              <a:off x="1142394" y="-284170"/>
              <a:ext cx="1378623" cy="3512387"/>
            </a:xfrm>
            <a:prstGeom prst="teardrop">
              <a:avLst>
                <a:gd name="adj" fmla="val 151405"/>
              </a:avLst>
            </a:prstGeom>
            <a:solidFill>
              <a:srgbClr val="CCECFF"/>
            </a:solidFill>
            <a:ln w="3175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352" y="933674"/>
              <a:ext cx="3150693" cy="86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Strategic Objectives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  <a:p>
              <a:pPr marL="3600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Increasing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productivity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(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efficiency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, 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processes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Improving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quality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(data/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operations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Shifting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to a 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result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orientation 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mind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-set</a:t>
              </a: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Transparency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/ 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Connecting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to 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external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r>
                <a:rPr kumimoji="0" lang="fr-B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partners</a:t>
              </a:r>
              <a:r>
                <a:rPr kumimoji="0" lang="fr-B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1305726" y="5416937"/>
            <a:ext cx="2956327" cy="1180415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4- Integration &amp; interoperability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Data legacy</a:t>
            </a:r>
          </a:p>
          <a:p>
            <a:pPr marL="174625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Progressive </a:t>
            </a:r>
            <a:r>
              <a:rPr lang="en-GB" sz="1100" kern="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integration </a:t>
            </a:r>
            <a:r>
              <a:rPr lang="en-GB" sz="1100" kern="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with EU websites,</a:t>
            </a:r>
            <a:endParaRPr lang="en-GB" sz="1100" kern="0" dirty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317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EAMR, GIS, ROM, EVAL, etc.</a:t>
            </a:r>
          </a:p>
        </p:txBody>
      </p:sp>
      <p:sp>
        <p:nvSpPr>
          <p:cNvPr id="37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39526</TotalTime>
  <Pages>0</Pages>
  <Words>2394</Words>
  <Characters>0</Characters>
  <Application>Microsoft Office PowerPoint</Application>
  <PresentationFormat>On-screen Show (4:3)</PresentationFormat>
  <Lines>0</Lines>
  <Paragraphs>609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Slide_Master</vt:lpstr>
      <vt:lpstr>1_Slide_Master</vt:lpstr>
      <vt:lpstr>blank</vt:lpstr>
      <vt:lpstr>Office Theme</vt:lpstr>
      <vt:lpstr>1_Office Theme</vt:lpstr>
      <vt:lpstr>1_blank</vt:lpstr>
      <vt:lpstr>OpSys project 1</vt:lpstr>
      <vt:lpstr>Agenda </vt:lpstr>
      <vt:lpstr>1. Introduction</vt:lpstr>
      <vt:lpstr> OPSYS VISION </vt:lpstr>
      <vt:lpstr>OPSYS SCOPE </vt:lpstr>
      <vt:lpstr>2. DUG objective</vt:lpstr>
      <vt:lpstr>EU Delegations</vt:lpstr>
      <vt:lpstr>3. Project 1 presentation</vt:lpstr>
      <vt:lpstr>OpSyS Project 1 - Scope</vt:lpstr>
      <vt:lpstr>OpSyS Project 1 - Actors</vt:lpstr>
      <vt:lpstr>OpSys project 1 - High level roadmap</vt:lpstr>
      <vt:lpstr>4. Agile </vt:lpstr>
      <vt:lpstr>Some Agile Key Characteristics</vt:lpstr>
      <vt:lpstr>PowerPoint Presentation</vt:lpstr>
      <vt:lpstr>4. Business needs</vt:lpstr>
      <vt:lpstr>Issues and Requirements</vt:lpstr>
      <vt:lpstr>PowerPoint Presentation</vt:lpstr>
      <vt:lpstr>Issues and Requirements</vt:lpstr>
      <vt:lpstr>PowerPoint Presentation</vt:lpstr>
      <vt:lpstr>Issues and Requirements</vt:lpstr>
      <vt:lpstr>PowerPoint Presentation</vt:lpstr>
      <vt:lpstr>Issues and Requirements</vt:lpstr>
      <vt:lpstr>PowerPoint Presentation</vt:lpstr>
      <vt:lpstr>Issues and Requirements</vt:lpstr>
      <vt:lpstr>PowerPoint Presentation</vt:lpstr>
      <vt:lpstr>Issues and Requirements</vt:lpstr>
      <vt:lpstr>PowerPoint Presentation</vt:lpstr>
      <vt:lpstr>Some screens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Setting</dc:title>
  <dc:creator>PETITPIERRE Lucile (DEVCO-EXT)</dc:creator>
  <cp:lastModifiedBy>PETITPIERRE Lucile (DEVCO-EXT)</cp:lastModifiedBy>
  <cp:revision>802</cp:revision>
  <cp:lastPrinted>2016-04-22T05:59:36Z</cp:lastPrinted>
  <dcterms:modified xsi:type="dcterms:W3CDTF">2016-04-25T13:14:04Z</dcterms:modified>
</cp:coreProperties>
</file>