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28" r:id="rId2"/>
    <p:sldId id="330" r:id="rId3"/>
    <p:sldId id="331" r:id="rId4"/>
    <p:sldId id="312" r:id="rId5"/>
    <p:sldId id="313" r:id="rId6"/>
    <p:sldId id="314" r:id="rId7"/>
    <p:sldId id="315" r:id="rId8"/>
    <p:sldId id="337" r:id="rId9"/>
    <p:sldId id="338" r:id="rId10"/>
    <p:sldId id="316" r:id="rId11"/>
    <p:sldId id="339" r:id="rId12"/>
    <p:sldId id="317" r:id="rId13"/>
    <p:sldId id="318" r:id="rId14"/>
    <p:sldId id="332" r:id="rId15"/>
    <p:sldId id="303" r:id="rId16"/>
    <p:sldId id="304" r:id="rId17"/>
    <p:sldId id="305" r:id="rId18"/>
    <p:sldId id="309" r:id="rId19"/>
    <p:sldId id="329" r:id="rId20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009BDD"/>
    <a:srgbClr val="3166CF"/>
    <a:srgbClr val="2D5EC1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65"/>
    <p:restoredTop sz="95179"/>
  </p:normalViewPr>
  <p:slideViewPr>
    <p:cSldViewPr>
      <p:cViewPr varScale="1">
        <p:scale>
          <a:sx n="91" d="100"/>
          <a:sy n="91" d="100"/>
        </p:scale>
        <p:origin x="108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66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C22C422-092F-BB40-A444-4736F0D111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90120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D30381-CFD7-C940-A3F5-15B6B62142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38446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D30381-CFD7-C940-A3F5-15B6B62142A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883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Re. 4.3: It builds on the strengths and weaknesses identified in each PFM functional area (sub-section 4.1) and the extent of effectiveness found for various internal control components (sub-section 4.2) and identifies the links between the performance of those sub-systems and the ability to deliver the three main outcomes. This sub-section 4.3 adds an explanation of why the weaknesses identified in PFM performance of sub-systems would be a concern for the government by drawing into the analysis the specific country characteristics and policy objectives that are relevant to the three main outcomes.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ADA99E-AD51-4571-9337-8F9D00081731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938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670"/>
            <a:fld id="{426497CC-ADC7-457D-82E4-0C351567AA53}" type="slidenum">
              <a:rPr lang="en-GB" smtClean="0"/>
              <a:pPr defTabSz="931670"/>
              <a:t>18</a:t>
            </a:fld>
            <a:endParaRPr lang="en-GB" dirty="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6844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887ED01-7936-4A4F-B694-57E7D1FFB0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6655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05967-7185-9447-860C-5C9B12B6DE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3646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7124A-9DC0-AB42-B5D2-6A1C519BA8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481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B3175-8493-F34C-A9DD-BF022670C2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70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CC0F4-DFA0-244A-B885-D2D39611150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44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2D5EF-7FC0-BC4C-B371-BC92F231F92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621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44A58-7091-C546-A291-F4167921E27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505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9000F-EF55-8A4B-A2EA-0DC7A49D85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2643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4E4AC-496D-5B40-A94E-40FD6041D00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96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8DEDB-EA37-0348-B700-C998483A5C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394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7959C-8475-2C45-9CA5-26EE6EEABD1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105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5933B2D-5EFF-8443-87F3-ABA3CAE636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1412875"/>
            <a:ext cx="9144000" cy="1943100"/>
          </a:xfrm>
        </p:spPr>
        <p:txBody>
          <a:bodyPr/>
          <a:lstStyle/>
          <a:p>
            <a:pPr indent="0" algn="ctr" eaLnBrk="1" hangingPunct="1"/>
            <a:r>
              <a:rPr lang="fr-BE" altLang="en-US" sz="3600" dirty="0" smtClean="0">
                <a:ea typeface="Arial" charset="0"/>
                <a:cs typeface="Arial" charset="0"/>
              </a:rPr>
              <a:t>PEFA </a:t>
            </a:r>
            <a:r>
              <a:rPr lang="fr-BE" sz="3600" dirty="0"/>
              <a:t>FRAMEWORK FOR ASSESSING PUBLIC FINANCIAL MANAGEMENT</a:t>
            </a:r>
            <a:r>
              <a:rPr lang="fr-BE" sz="3200" dirty="0"/>
              <a:t> </a:t>
            </a:r>
            <a:endParaRPr lang="en-GB" altLang="en-US" sz="3600" dirty="0">
              <a:ea typeface="Arial" charset="0"/>
              <a:cs typeface="Arial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3860800"/>
            <a:ext cx="9144000" cy="1655763"/>
          </a:xfrm>
        </p:spPr>
        <p:txBody>
          <a:bodyPr/>
          <a:lstStyle/>
          <a:p>
            <a:pPr algn="ctr" eaLnBrk="1" hangingPunct="1"/>
            <a:endParaRPr lang="en-CA" altLang="en-US" sz="2800" dirty="0" smtClean="0">
              <a:latin typeface="Arial" charset="0"/>
              <a:ea typeface="Arial" charset="0"/>
              <a:cs typeface="Arial" charset="0"/>
            </a:endParaRP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Module </a:t>
            </a:r>
            <a:r>
              <a:rPr lang="en-CA" altLang="en-US" sz="2800" dirty="0">
                <a:latin typeface="+mj-lt"/>
                <a:ea typeface="Arial" charset="0"/>
                <a:cs typeface="Arial" charset="0"/>
              </a:rPr>
              <a:t>9</a:t>
            </a:r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: </a:t>
            </a: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Comparisons over time &amp; between countries</a:t>
            </a:r>
            <a:endParaRPr lang="en-CA" altLang="en-US" sz="2800" dirty="0">
              <a:latin typeface="+mj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28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291512" cy="792088"/>
          </a:xfrm>
        </p:spPr>
        <p:txBody>
          <a:bodyPr anchor="ctr"/>
          <a:lstStyle/>
          <a:p>
            <a:pPr algn="ctr" eaLnBrk="1" hangingPunct="1"/>
            <a:r>
              <a:rPr lang="en-GB" sz="3200" kern="1200" dirty="0" smtClean="0">
                <a:solidFill>
                  <a:srgbClr val="C00000"/>
                </a:solidFill>
              </a:rPr>
              <a:t>Reporting on progress made</a:t>
            </a:r>
            <a:endParaRPr lang="en-US" sz="3200" kern="1200" dirty="0" smtClean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Explain all factors that impact a change in rating indicator-by-indicator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Identify the performance change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Ensure that any reader can track the change from the previous assessment – what was performance change that changed the rating?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18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936625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Transitional 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arrangements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- 4.4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: C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hanges </a:t>
            </a:r>
            <a:r>
              <a:rPr lang="en-US" sz="3200" dirty="0">
                <a:solidFill>
                  <a:srgbClr val="C00000"/>
                </a:solidFill>
                <a:ea typeface="Calibri" charset="0"/>
                <a:cs typeface="Calibri" charset="0"/>
              </a:rPr>
              <a:t>since previous </a:t>
            </a:r>
            <a:r>
              <a:rPr lang="en-US" sz="3200" dirty="0" smtClean="0">
                <a:solidFill>
                  <a:srgbClr val="C00000"/>
                </a:solidFill>
                <a:ea typeface="Calibri" charset="0"/>
                <a:cs typeface="Calibri" charset="0"/>
              </a:rPr>
              <a:t>assessment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76475"/>
            <a:ext cx="8892480" cy="4444999"/>
          </a:xfrm>
        </p:spPr>
        <p:txBody>
          <a:bodyPr/>
          <a:lstStyle/>
          <a:p>
            <a:pPr lvl="0">
              <a:buClrTx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For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comparisons with previous assessments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using PEFA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2005 or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2011,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supplementary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‘Annex 4’ required to show what scores </a:t>
            </a:r>
            <a:r>
              <a:rPr lang="en-GB" sz="2800" b="1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WOULD HAVE BEEN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using earlier PEFA on </a:t>
            </a:r>
            <a:r>
              <a:rPr lang="en-GB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current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data (recalibrating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previous assessment using PEFA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2016 </a:t>
            </a:r>
            <a:r>
              <a:rPr lang="en-GB" sz="2800" b="1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NOT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 recommended)</a:t>
            </a:r>
          </a:p>
          <a:p>
            <a:pPr lvl="0">
              <a:buClrTx/>
            </a:pP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Main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performance changes between assessments, based on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Annex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4,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should be outlined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executive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summary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&amp; discussed </a:t>
            </a:r>
            <a:r>
              <a:rPr lang="en-GB" sz="2800" i="0" dirty="0">
                <a:latin typeface="Calibri" charset="0"/>
                <a:ea typeface="Calibri" charset="0"/>
                <a:cs typeface="Calibri" charset="0"/>
              </a:rPr>
              <a:t>in more detail in section </a:t>
            </a:r>
            <a:r>
              <a:rPr lang="en-GB" sz="2800" i="0" dirty="0" smtClean="0">
                <a:latin typeface="Calibri" charset="0"/>
                <a:ea typeface="Calibri" charset="0"/>
                <a:cs typeface="Calibri" charset="0"/>
              </a:rPr>
              <a:t>4.4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 lvl="0">
              <a:buClrTx/>
            </a:pPr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CB23-6283-3C4D-84D0-A9036D2BFA4F}" type="slidenum">
              <a:rPr lang="en-GB" altLang="en-US" smtClean="0"/>
              <a:pPr/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28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1224136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Good practice for managers /sponsors: CN/TOR stage 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348880"/>
            <a:ext cx="8820472" cy="403244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Performance tracking clearly reflected in TOR </a:t>
            </a:r>
          </a:p>
          <a:p>
            <a:pPr eaLnBrk="1" hangingPunct="1">
              <a:lnSpc>
                <a:spcPct val="90000"/>
              </a:lnSpc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Facilitate access to documentation from previous assessment </a:t>
            </a:r>
          </a:p>
          <a:p>
            <a:pPr eaLnBrk="1" hangingPunct="1">
              <a:lnSpc>
                <a:spcPct val="90000"/>
              </a:lnSpc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Agency leading the assessment, if different, should be part of reference group for repeat </a:t>
            </a:r>
          </a:p>
          <a:p>
            <a:pPr eaLnBrk="1" hangingPunct="1">
              <a:lnSpc>
                <a:spcPct val="90000"/>
              </a:lnSpc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Use of same assessment team desirable, but rarely possible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792088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Good practice </a:t>
            </a:r>
            <a:r>
              <a:rPr lang="en-GB" sz="3200" smtClean="0">
                <a:solidFill>
                  <a:srgbClr val="C00000"/>
                </a:solidFill>
              </a:rPr>
              <a:t>for assessors</a:t>
            </a:r>
            <a:r>
              <a:rPr lang="en-GB" sz="3200" dirty="0" smtClean="0">
                <a:solidFill>
                  <a:srgbClr val="C00000"/>
                </a:solidFill>
              </a:rPr>
              <a:t/>
            </a:r>
            <a:br>
              <a:rPr lang="en-GB" sz="3200" dirty="0" smtClean="0">
                <a:solidFill>
                  <a:srgbClr val="C00000"/>
                </a:solidFill>
              </a:rPr>
            </a:b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16832"/>
            <a:ext cx="8640959" cy="4248472"/>
          </a:xfrm>
        </p:spPr>
        <p:txBody>
          <a:bodyPr/>
          <a:lstStyle/>
          <a:p>
            <a:pPr marL="0" indent="0" eaLnBrk="1" hangingPunct="1">
              <a:buClrTx/>
              <a:buSzPct val="100000"/>
              <a:buNone/>
              <a:defRPr/>
            </a:pPr>
            <a:r>
              <a:rPr lang="en-GB" sz="2800" b="1" i="0" dirty="0"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en-GB" sz="2800" b="1" i="0" dirty="0" smtClean="0">
                <a:latin typeface="Calibri" charset="0"/>
                <a:ea typeface="Calibri" charset="0"/>
                <a:cs typeface="Calibri" charset="0"/>
              </a:rPr>
              <a:t>reparation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: </a:t>
            </a:r>
          </a:p>
          <a:p>
            <a:pPr eaLnBrk="1" hangingPunct="1">
              <a:buClrTx/>
              <a:buSzPct val="100000"/>
              <a:buFont typeface="Arial" charset="0"/>
              <a:buChar char="•"/>
              <a:defRPr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obtain previous report, comments from peer reviewers; </a:t>
            </a:r>
            <a:r>
              <a:rPr lang="en-US" sz="2800" i="0" kern="1200" dirty="0" smtClean="0"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on’t assume errors or perfection! </a:t>
            </a:r>
          </a:p>
          <a:p>
            <a:pPr marL="0" indent="0" eaLnBrk="1" hangingPunct="1">
              <a:buClrTx/>
              <a:buSzPct val="100000"/>
              <a:buNone/>
              <a:defRPr/>
            </a:pPr>
            <a:r>
              <a:rPr lang="en-GB" sz="2800" b="1" i="0" dirty="0">
                <a:latin typeface="Calibri" charset="0"/>
                <a:ea typeface="Calibri" charset="0"/>
                <a:cs typeface="Calibri" charset="0"/>
              </a:rPr>
              <a:t>F</a:t>
            </a:r>
            <a:r>
              <a:rPr lang="en-GB" sz="2800" b="1" i="0" dirty="0" smtClean="0">
                <a:latin typeface="Calibri" charset="0"/>
                <a:ea typeface="Calibri" charset="0"/>
                <a:cs typeface="Calibri" charset="0"/>
              </a:rPr>
              <a:t>ield work</a:t>
            </a:r>
          </a:p>
          <a:p>
            <a:pPr eaLnBrk="1" hangingPunct="1">
              <a:buClrTx/>
              <a:buSzPct val="100000"/>
              <a:buFont typeface="Arial" charset="0"/>
              <a:buChar char="•"/>
              <a:defRPr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Verify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basis on which earlier score was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assigned, but do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not attempt to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re-rate</a:t>
            </a:r>
          </a:p>
          <a:p>
            <a:pPr marL="0" indent="0" eaLnBrk="1" hangingPunct="1">
              <a:buClrTx/>
              <a:buSzPct val="100000"/>
              <a:buNone/>
              <a:defRPr/>
            </a:pPr>
            <a:r>
              <a:rPr lang="en-GB" sz="2800" b="1" i="0" dirty="0" smtClean="0">
                <a:latin typeface="Calibri" charset="0"/>
                <a:ea typeface="Calibri" charset="0"/>
                <a:cs typeface="Calibri" charset="0"/>
              </a:rPr>
              <a:t>Drafting </a:t>
            </a:r>
            <a:r>
              <a:rPr lang="en-GB" sz="2800" b="1" i="0" dirty="0">
                <a:latin typeface="Calibri" charset="0"/>
                <a:ea typeface="Calibri" charset="0"/>
                <a:cs typeface="Calibri" charset="0"/>
              </a:rPr>
              <a:t>the report</a:t>
            </a:r>
            <a:endParaRPr lang="en-US" sz="2800" b="1" i="0" dirty="0">
              <a:latin typeface="Calibri" charset="0"/>
              <a:ea typeface="Calibri" charset="0"/>
              <a:cs typeface="Calibri" charset="0"/>
            </a:endParaRPr>
          </a:p>
          <a:p>
            <a:pPr marL="342900" lvl="1" indent="-342900" eaLnBrk="1" hangingPunct="1">
              <a:buClrTx/>
              <a:buSzPct val="100000"/>
              <a:buFont typeface="Arial" pitchFamily="34" charset="0"/>
              <a:buChar char="•"/>
              <a:defRPr/>
            </a:pPr>
            <a:r>
              <a:rPr lang="en-US" sz="2800" b="0" dirty="0">
                <a:latin typeface="Calibri" pitchFamily="34" charset="0"/>
              </a:rPr>
              <a:t>If mistakes found, </a:t>
            </a:r>
            <a:r>
              <a:rPr lang="en-US" sz="2800" b="0" dirty="0">
                <a:solidFill>
                  <a:srgbClr val="FF0000"/>
                </a:solidFill>
                <a:latin typeface="Calibri" pitchFamily="34" charset="0"/>
              </a:rPr>
              <a:t>explain</a:t>
            </a:r>
            <a:r>
              <a:rPr lang="en-US" sz="2800" b="0" dirty="0">
                <a:latin typeface="Calibri" pitchFamily="34" charset="0"/>
              </a:rPr>
              <a:t> that present &amp; previous ratings are not comparable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  <a:defRPr/>
            </a:pPr>
            <a:endParaRPr lang="en-US" sz="3200" i="0" dirty="0">
              <a:latin typeface="Calibri" pitchFamily="34" charset="0"/>
            </a:endParaRPr>
          </a:p>
          <a:p>
            <a:pPr eaLnBrk="1" hangingPunct="1">
              <a:buClrTx/>
              <a:buSzPct val="100000"/>
              <a:buFont typeface="Arial" pitchFamily="34" charset="0"/>
              <a:buChar char="•"/>
              <a:defRPr/>
            </a:pPr>
            <a:endParaRPr lang="en-US" sz="3200" i="0" dirty="0" smtClean="0">
              <a:solidFill>
                <a:srgbClr val="FF0000"/>
              </a:solidFill>
              <a:latin typeface="Calibri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0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492375"/>
            <a:ext cx="8784976" cy="3529013"/>
          </a:xfrm>
        </p:spPr>
        <p:txBody>
          <a:bodyPr/>
          <a:lstStyle/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Comparisons over time (repeat assessments)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Comparisons between countries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3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Country Comparisons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 lnSpcReduction="10000"/>
          </a:bodyPr>
          <a:lstStyle/>
          <a:p>
            <a:pPr marL="0" indent="0">
              <a:buClrTx/>
              <a:buNone/>
            </a:pPr>
            <a:r>
              <a:rPr lang="en-US" sz="3500" b="0" i="0" dirty="0" smtClean="0">
                <a:latin typeface="Calibri" pitchFamily="34" charset="0"/>
              </a:rPr>
              <a:t>PEFA Framework was developed to measure progress </a:t>
            </a:r>
            <a:r>
              <a:rPr lang="en-US" sz="3500" b="0" i="0" dirty="0" smtClean="0">
                <a:solidFill>
                  <a:srgbClr val="FF0000"/>
                </a:solidFill>
                <a:latin typeface="Calibri" pitchFamily="34" charset="0"/>
              </a:rPr>
              <a:t>over time </a:t>
            </a:r>
            <a:r>
              <a:rPr lang="en-US" sz="3500" b="0" i="0" dirty="0" smtClean="0">
                <a:latin typeface="Calibri" pitchFamily="34" charset="0"/>
              </a:rPr>
              <a:t>in</a:t>
            </a:r>
            <a:r>
              <a:rPr lang="en-US" sz="3500" b="0" i="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3500" b="0" i="0" dirty="0" smtClean="0">
                <a:solidFill>
                  <a:srgbClr val="FF0000"/>
                </a:solidFill>
                <a:latin typeface="Calibri" pitchFamily="34" charset="0"/>
              </a:rPr>
              <a:t>one</a:t>
            </a:r>
            <a:r>
              <a:rPr lang="en-US" sz="3500" b="0" i="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3500" b="0" i="0" dirty="0" smtClean="0">
                <a:latin typeface="Calibri" pitchFamily="34" charset="0"/>
              </a:rPr>
              <a:t>country – </a:t>
            </a:r>
            <a:r>
              <a:rPr lang="en-US" sz="3500" b="0" i="0" dirty="0" smtClean="0">
                <a:solidFill>
                  <a:srgbClr val="FF0000"/>
                </a:solidFill>
                <a:latin typeface="Calibri" pitchFamily="34" charset="0"/>
              </a:rPr>
              <a:t>not</a:t>
            </a:r>
            <a:r>
              <a:rPr lang="en-US" sz="3500" b="0" i="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3500" b="0" i="0" dirty="0" smtClean="0">
                <a:latin typeface="Calibri" pitchFamily="34" charset="0"/>
              </a:rPr>
              <a:t>for Country Comparisons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pitchFamily="34" charset="0"/>
              </a:rPr>
              <a:t>‘Summary assessment’ to provide nuanced overview of strengths &amp; weaknesses as basis for reform prioritization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pitchFamily="34" charset="0"/>
              </a:rPr>
              <a:t>No method given for arriving at one measure for ‘overall performance level’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pitchFamily="34" charset="0"/>
              </a:rPr>
              <a:t>No attempts to create global performance list</a:t>
            </a:r>
          </a:p>
          <a:p>
            <a:pPr lvl="1"/>
            <a:endParaRPr lang="en-US" dirty="0" smtClean="0"/>
          </a:p>
          <a:p>
            <a:endParaRPr lang="en-US" dirty="0" smtClean="0">
              <a:solidFill>
                <a:srgbClr val="C00000"/>
              </a:solidFill>
            </a:endParaRPr>
          </a:p>
          <a:p>
            <a:pPr lvl="1"/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7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353176" cy="93610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Country Comparisons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960540"/>
          </a:xfrm>
        </p:spPr>
        <p:txBody>
          <a:bodyPr>
            <a:normAutofit fontScale="92500" lnSpcReduction="10000"/>
          </a:bodyPr>
          <a:lstStyle/>
          <a:p>
            <a:pPr marL="0" indent="0">
              <a:buClrTx/>
              <a:buNone/>
            </a:pPr>
            <a:r>
              <a:rPr lang="en-US" sz="3500" b="0" i="0" dirty="0" smtClean="0">
                <a:latin typeface="Calibri" pitchFamily="34" charset="0"/>
              </a:rPr>
              <a:t>Country comparisons are an emerging issue due to demand from: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pitchFamily="34" charset="0"/>
              </a:rPr>
              <a:t>Governments – to know how they perform compared to their peers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pitchFamily="34" charset="0"/>
              </a:rPr>
              <a:t>Researchers – to identify global or regional PFM strengths and weaknesses; &amp; country examples of strong performance in select areas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pitchFamily="34" charset="0"/>
              </a:rPr>
              <a:t>Donors – for considering technical assistance to PFM &amp; for aid allocations</a:t>
            </a:r>
            <a:endParaRPr lang="en-US" sz="3000" b="0" i="0" dirty="0">
              <a:latin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7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353176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Country data and how to use it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464496"/>
          </a:xfrm>
        </p:spPr>
        <p:txBody>
          <a:bodyPr>
            <a:normAutofit fontScale="62500" lnSpcReduction="20000"/>
          </a:bodyPr>
          <a:lstStyle/>
          <a:p>
            <a:pPr marL="0" indent="0">
              <a:buClrTx/>
              <a:buNone/>
            </a:pPr>
            <a:r>
              <a:rPr lang="en-US" sz="5100" b="0" i="0" dirty="0" smtClean="0">
                <a:latin typeface="Calibri" pitchFamily="34" charset="0"/>
              </a:rPr>
              <a:t>Comparison of two countries must be done very </a:t>
            </a:r>
            <a:r>
              <a:rPr lang="en-US" sz="5100" b="0" i="0" dirty="0" smtClean="0">
                <a:solidFill>
                  <a:srgbClr val="FF0000"/>
                </a:solidFill>
                <a:latin typeface="Calibri" pitchFamily="34" charset="0"/>
              </a:rPr>
              <a:t>cautiously</a:t>
            </a:r>
            <a:r>
              <a:rPr lang="en-US" sz="5100" b="0" i="0" dirty="0" smtClean="0">
                <a:latin typeface="Calibri" pitchFamily="34" charset="0"/>
              </a:rPr>
              <a:t>: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4500" b="0" i="0" dirty="0" smtClean="0">
                <a:latin typeface="Calibri" pitchFamily="34" charset="0"/>
              </a:rPr>
              <a:t>Resembles comparison of assessments over time in one country but more complex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4500" b="0" i="0" dirty="0" smtClean="0">
                <a:latin typeface="Calibri" pitchFamily="34" charset="0"/>
              </a:rPr>
              <a:t>Technical definitions may be different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4500" b="0" i="0" dirty="0" smtClean="0">
                <a:latin typeface="Calibri" pitchFamily="34" charset="0"/>
              </a:rPr>
              <a:t>Need to carefully read each report to understand performance differences behind the scores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4500" b="0" i="0" dirty="0" smtClean="0">
                <a:latin typeface="Calibri" pitchFamily="34" charset="0"/>
              </a:rPr>
              <a:t>Consider country context, ensure comparison of like with like</a:t>
            </a:r>
          </a:p>
          <a:p>
            <a:pPr marL="0" indent="0">
              <a:buClrTx/>
              <a:buNone/>
            </a:pPr>
            <a:r>
              <a:rPr lang="en-US" sz="5100" b="0" i="0" dirty="0" smtClean="0">
                <a:latin typeface="Calibri" pitchFamily="34" charset="0"/>
              </a:rPr>
              <a:t>Comparing</a:t>
            </a:r>
            <a:r>
              <a:rPr lang="en-US" sz="5100" i="0" dirty="0" smtClean="0">
                <a:latin typeface="Calibri" pitchFamily="34" charset="0"/>
              </a:rPr>
              <a:t> </a:t>
            </a:r>
            <a:r>
              <a:rPr lang="en-US" sz="5100" b="0" i="0" dirty="0" smtClean="0">
                <a:latin typeface="Calibri" pitchFamily="34" charset="0"/>
              </a:rPr>
              <a:t>scores alone can be </a:t>
            </a:r>
            <a:r>
              <a:rPr lang="en-US" sz="5100" b="0" i="0" dirty="0" smtClean="0">
                <a:solidFill>
                  <a:srgbClr val="FF0000"/>
                </a:solidFill>
                <a:latin typeface="Calibri" pitchFamily="34" charset="0"/>
              </a:rPr>
              <a:t>misleading</a:t>
            </a:r>
            <a:endParaRPr lang="en-US" sz="3800" i="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0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AutoShape 2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8507735" cy="1152426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Issue of Guidance Note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8532812" cy="3600450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buClr>
                <a:srgbClr val="353B55"/>
              </a:buClr>
              <a:buSzPct val="100000"/>
              <a:buFont typeface="Arial" pitchFamily="34" charset="0"/>
              <a:buChar char="•"/>
            </a:pPr>
            <a:r>
              <a:rPr lang="en-US" sz="3200" b="0" i="0" dirty="0" smtClean="0">
                <a:latin typeface="Calibri" charset="0"/>
                <a:ea typeface="Calibri" charset="0"/>
                <a:cs typeface="Calibri" charset="0"/>
              </a:rPr>
              <a:t>Guidance issued as Exposure Draft in March 2008</a:t>
            </a:r>
          </a:p>
          <a:p>
            <a:pPr eaLnBrk="1" hangingPunct="1">
              <a:spcBef>
                <a:spcPts val="600"/>
              </a:spcBef>
              <a:buClr>
                <a:srgbClr val="353B55"/>
              </a:buClr>
              <a:buSzPct val="100000"/>
              <a:buFont typeface="Arial" pitchFamily="34" charset="0"/>
              <a:buChar char="•"/>
            </a:pPr>
            <a:r>
              <a:rPr lang="en-US" sz="3200" b="0" i="0" dirty="0" smtClean="0">
                <a:latin typeface="Calibri" charset="0"/>
                <a:ea typeface="Calibri" charset="0"/>
                <a:cs typeface="Calibri" charset="0"/>
              </a:rPr>
              <a:t>Publicized on </a:t>
            </a:r>
            <a:r>
              <a:rPr lang="en-US" sz="32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www.pefa.org</a:t>
            </a:r>
          </a:p>
          <a:p>
            <a:pPr eaLnBrk="1" hangingPunct="1">
              <a:spcBef>
                <a:spcPts val="600"/>
              </a:spcBef>
              <a:buClr>
                <a:srgbClr val="353B55"/>
              </a:buClr>
              <a:buSzPct val="100000"/>
              <a:buFont typeface="Arial" pitchFamily="34" charset="0"/>
              <a:buChar char="•"/>
            </a:pPr>
            <a:r>
              <a:rPr lang="en-US" sz="3200" b="0" i="0" dirty="0" smtClean="0">
                <a:latin typeface="Calibri" charset="0"/>
                <a:ea typeface="Calibri" charset="0"/>
                <a:cs typeface="Calibri" charset="0"/>
              </a:rPr>
              <a:t>Comments received from practitioners and field work </a:t>
            </a:r>
          </a:p>
          <a:p>
            <a:pPr eaLnBrk="1" hangingPunct="1">
              <a:spcBef>
                <a:spcPts val="600"/>
              </a:spcBef>
              <a:buClr>
                <a:srgbClr val="353B55"/>
              </a:buClr>
              <a:buSzPct val="100000"/>
              <a:buFont typeface="Arial" pitchFamily="34" charset="0"/>
              <a:buChar char="•"/>
            </a:pPr>
            <a:r>
              <a:rPr lang="en-US" sz="3200" b="0" i="0" dirty="0" smtClean="0">
                <a:latin typeface="Calibri" charset="0"/>
                <a:ea typeface="Calibri" charset="0"/>
                <a:cs typeface="Calibri" charset="0"/>
              </a:rPr>
              <a:t>Final guidelines issued in 2013 – see website</a:t>
            </a:r>
          </a:p>
        </p:txBody>
      </p:sp>
    </p:spTree>
    <p:extLst>
      <p:ext uri="{BB962C8B-B14F-4D97-AF65-F5344CB8AC3E}">
        <p14:creationId xmlns:p14="http://schemas.microsoft.com/office/powerpoint/2010/main" val="115873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" y="2565400"/>
            <a:ext cx="9144000" cy="863600"/>
          </a:xfrm>
        </p:spPr>
        <p:txBody>
          <a:bodyPr/>
          <a:lstStyle/>
          <a:p>
            <a:pPr indent="0" algn="ctr" eaLnBrk="1" hangingPunct="1"/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Thank you for your attention:</a:t>
            </a:r>
            <a:b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/>
            </a:r>
            <a:b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Questions? </a:t>
            </a: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endParaRPr lang="en-GB" alt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77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492375"/>
            <a:ext cx="8784976" cy="3529013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Comparisons over time (repeat assessments)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Comparisons between countries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3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492375"/>
            <a:ext cx="8784976" cy="3529013"/>
          </a:xfrm>
        </p:spPr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Comparisons over time (repeat assessments)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bg1">
                    <a:lumMod val="75000"/>
                  </a:schemeClr>
                </a:solidFill>
              </a:rPr>
              <a:t>Comparisons between countries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80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793006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Repeat Assessments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At December 2015, more than 150 repeat assessments undertaken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>
                <a:latin typeface="Calibri" pitchFamily="34" charset="0"/>
              </a:rPr>
              <a:t>M</a:t>
            </a:r>
            <a:r>
              <a:rPr lang="en-GB" sz="3200" i="0" dirty="0" smtClean="0">
                <a:latin typeface="Calibri" pitchFamily="34" charset="0"/>
              </a:rPr>
              <a:t>ore planned, i.e. 3-4 years after the first series of baseline assessments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b="1" i="0" dirty="0" smtClean="0">
                <a:solidFill>
                  <a:srgbClr val="FF0000"/>
                </a:solidFill>
                <a:latin typeface="Calibri" pitchFamily="34" charset="0"/>
              </a:rPr>
              <a:t>But</a:t>
            </a:r>
            <a:r>
              <a:rPr lang="en-GB" sz="3200" i="0" dirty="0" smtClean="0">
                <a:latin typeface="Calibri" pitchFamily="34" charset="0"/>
              </a:rPr>
              <a:t> – Framework has been upgraded!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24744"/>
            <a:ext cx="8291512" cy="648072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What do we want to determine?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2" y="1772816"/>
            <a:ext cx="8424168" cy="46085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GB" sz="3200" i="0" dirty="0" smtClean="0">
                <a:latin typeface="Calibri" pitchFamily="34" charset="0"/>
              </a:rPr>
              <a:t>Specific changes in system performance 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What has changed?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How much?</a:t>
            </a:r>
          </a:p>
          <a:p>
            <a:pPr marL="0" indent="0" eaLnBrk="1" hangingPunct="1">
              <a:lnSpc>
                <a:spcPct val="90000"/>
              </a:lnSpc>
              <a:buClrTx/>
              <a:buSzPct val="100000"/>
              <a:buNone/>
            </a:pPr>
            <a:r>
              <a:rPr lang="en-GB" sz="3200" i="0" dirty="0" smtClean="0">
                <a:latin typeface="Calibri" pitchFamily="34" charset="0"/>
              </a:rPr>
              <a:t>Indicator scores will provide a crude overview of changes over time, but:</a:t>
            </a:r>
          </a:p>
          <a:p>
            <a:pPr eaLnBrk="1" hangingPunct="1">
              <a:lnSpc>
                <a:spcPct val="90000"/>
              </a:lnSpc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Dimensions ratings may change differently</a:t>
            </a:r>
          </a:p>
          <a:p>
            <a:pPr eaLnBrk="1" hangingPunct="1">
              <a:lnSpc>
                <a:spcPct val="90000"/>
              </a:lnSpc>
              <a:buClrTx/>
              <a:buSzPct val="100000"/>
              <a:buFont typeface="Arial" pitchFamily="34" charset="0"/>
              <a:buChar char="•"/>
            </a:pPr>
            <a:r>
              <a:rPr lang="en-GB" sz="2800" i="0" dirty="0" smtClean="0">
                <a:latin typeface="Calibri" pitchFamily="34" charset="0"/>
              </a:rPr>
              <a:t>Performance may not always change enough to change the score </a:t>
            </a:r>
          </a:p>
          <a:p>
            <a:pPr eaLnBrk="1" hangingPunct="1">
              <a:lnSpc>
                <a:spcPct val="90000"/>
              </a:lnSpc>
              <a:buClrTx/>
              <a:buSzPct val="100000"/>
              <a:buFont typeface="Arial" pitchFamily="34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So more detailed explanation required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9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1008112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Non-performance reasons why </a:t>
            </a:r>
            <a:br>
              <a:rPr lang="en-GB" sz="3200" dirty="0" smtClean="0">
                <a:solidFill>
                  <a:srgbClr val="C00000"/>
                </a:solidFill>
              </a:rPr>
            </a:br>
            <a:r>
              <a:rPr lang="en-GB" sz="3200" dirty="0" smtClean="0">
                <a:solidFill>
                  <a:srgbClr val="C00000"/>
                </a:solidFill>
              </a:rPr>
              <a:t>scores may change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76872"/>
            <a:ext cx="8207697" cy="4104456"/>
          </a:xfrm>
        </p:spPr>
        <p:txBody>
          <a:bodyPr/>
          <a:lstStyle/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Changes in definitions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Improved availability of or access to information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Different sampling 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Different interpretation in borderline cases </a:t>
            </a:r>
          </a:p>
          <a:p>
            <a:pPr eaLnBrk="1" hangingPunct="1">
              <a:buClrTx/>
              <a:buSzPct val="100000"/>
              <a:buFont typeface="Arial" charset="0"/>
              <a:buChar char="•"/>
            </a:pPr>
            <a:r>
              <a:rPr lang="en-GB" sz="3200" i="0" dirty="0" smtClean="0">
                <a:latin typeface="Calibri" pitchFamily="34" charset="0"/>
              </a:rPr>
              <a:t>Scoring methodology mistakes in previous 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0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648990"/>
          </a:xfrm>
        </p:spPr>
        <p:txBody>
          <a:bodyPr anchor="ctr"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If you find issues ...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2" y="2133178"/>
            <a:ext cx="8496175" cy="4248150"/>
          </a:xfrm>
        </p:spPr>
        <p:txBody>
          <a:bodyPr/>
          <a:lstStyle/>
          <a:p>
            <a:pPr marL="0" indent="0" eaLnBrk="1" hangingPunct="1">
              <a:buClrTx/>
              <a:buSzPct val="100000"/>
              <a:buNone/>
            </a:pPr>
            <a:r>
              <a:rPr lang="en-US" sz="3200" i="0" dirty="0" smtClean="0">
                <a:solidFill>
                  <a:srgbClr val="FF0000"/>
                </a:solidFill>
                <a:latin typeface="Calibri" pitchFamily="34" charset="0"/>
              </a:rPr>
              <a:t>Avoid</a:t>
            </a:r>
            <a:r>
              <a:rPr lang="en-US" sz="3200" i="0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3200" i="0" dirty="0" smtClean="0">
                <a:latin typeface="Calibri" pitchFamily="34" charset="0"/>
              </a:rPr>
              <a:t>temptation to re-rate previous assessment! </a:t>
            </a:r>
          </a:p>
          <a:p>
            <a:pPr marL="0" indent="0" eaLnBrk="1" hangingPunct="1">
              <a:buClrTx/>
              <a:buSzPct val="100000"/>
              <a:buNone/>
            </a:pPr>
            <a:endParaRPr lang="en-US" sz="3200" i="0" dirty="0" smtClean="0">
              <a:latin typeface="Calibri" pitchFamily="34" charset="0"/>
            </a:endParaRPr>
          </a:p>
          <a:p>
            <a:pPr marL="0" indent="0" eaLnBrk="1" hangingPunct="1">
              <a:buClrTx/>
              <a:buSzPct val="100000"/>
              <a:buNone/>
            </a:pPr>
            <a:r>
              <a:rPr lang="en-US" sz="3200" i="0" dirty="0" smtClean="0">
                <a:latin typeface="Calibri" pitchFamily="34" charset="0"/>
              </a:rPr>
              <a:t>Explain that: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present &amp; previous ratings are </a:t>
            </a:r>
            <a:r>
              <a:rPr lang="en-US" sz="2800" i="0" dirty="0" smtClean="0">
                <a:solidFill>
                  <a:srgbClr val="FF0000"/>
                </a:solidFill>
                <a:latin typeface="Calibri" pitchFamily="34" charset="0"/>
              </a:rPr>
              <a:t>not comparable, &amp; why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different view in previous assessment may have    influenced conclusions about direction </a:t>
            </a:r>
          </a:p>
          <a:p>
            <a:pPr eaLnBrk="1" hangingPunct="1">
              <a:buClrTx/>
              <a:buSzPct val="100000"/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Now using 2016 upgrade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9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68760"/>
            <a:ext cx="8229600" cy="504057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Comparability: Dimension level</a:t>
            </a:r>
            <a:endParaRPr lang="en-GB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325301"/>
              </p:ext>
            </p:extLst>
          </p:nvPr>
        </p:nvGraphicFramePr>
        <p:xfrm>
          <a:off x="0" y="1772817"/>
          <a:ext cx="9144000" cy="5256585"/>
        </p:xfrm>
        <a:graphic>
          <a:graphicData uri="http://schemas.openxmlformats.org/drawingml/2006/table">
            <a:tbl>
              <a:tblPr firstRow="1" firstCol="1" bandRow="1"/>
              <a:tblGrid>
                <a:gridCol w="1259632"/>
                <a:gridCol w="6624736"/>
                <a:gridCol w="1259632"/>
              </a:tblGrid>
              <a:tr h="5114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2016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Comparability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  <a:latin typeface="Calibri" charset="0"/>
                          <a:ea typeface="Times New Roman" charset="0"/>
                          <a:cs typeface="Times New Roman" charset="0"/>
                        </a:rPr>
                        <a:t>2011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71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14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Scores directly comparable – same subject, data </a:t>
                      </a: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&amp; calibration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14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114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24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Score indirectly comparable – same subject </a:t>
                      </a: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&amp; data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24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57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25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Subject only </a:t>
                      </a:r>
                      <a:r>
                        <a:rPr lang="en-US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– indicator </a:t>
                      </a:r>
                      <a:r>
                        <a:rPr lang="en-US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subject has been retained, but </a:t>
                      </a:r>
                      <a:r>
                        <a:rPr lang="en-US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scope</a:t>
                      </a:r>
                      <a:r>
                        <a:rPr lang="en-US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, requirements or calibration are different </a:t>
                      </a:r>
                      <a:r>
                        <a:rPr lang="en-US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&amp; score </a:t>
                      </a:r>
                      <a:r>
                        <a:rPr lang="en-US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is not </a:t>
                      </a:r>
                      <a:r>
                        <a:rPr lang="en-US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comparable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28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71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Not comparable – subject of dimension discontinued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171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31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Not comparable – new subject of a dimension (or substantially different)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-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64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Total </a:t>
                      </a:r>
                      <a:r>
                        <a:rPr lang="en-GB" sz="24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94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 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Total </a:t>
                      </a:r>
                      <a:r>
                        <a:rPr lang="en-GB" sz="2400" b="1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76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0800000" flipV="1">
            <a:off x="5292080" y="7389440"/>
            <a:ext cx="2088232" cy="144015"/>
          </a:xfrm>
        </p:spPr>
        <p:txBody>
          <a:bodyPr/>
          <a:lstStyle/>
          <a:p>
            <a:pPr>
              <a:defRPr/>
            </a:pPr>
            <a:fld id="{AABB3175-8493-F34C-A9DD-BF022670C259}" type="slidenum">
              <a:rPr lang="en-GB" altLang="en-US" smtClean="0"/>
              <a:pPr>
                <a:defRPr/>
              </a:pPr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8537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9850"/>
            <a:ext cx="9144000" cy="524757"/>
          </a:xfrm>
        </p:spPr>
        <p:txBody>
          <a:bodyPr/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Performance Report 4 – </a:t>
            </a:r>
            <a:r>
              <a:rPr lang="en-US" sz="3200" dirty="0">
                <a:solidFill>
                  <a:srgbClr val="C00000"/>
                </a:solidFill>
              </a:rPr>
              <a:t>Conclusions from </a:t>
            </a:r>
            <a:r>
              <a:rPr lang="en-US" sz="3200" dirty="0" smtClean="0">
                <a:solidFill>
                  <a:srgbClr val="C00000"/>
                </a:solidFill>
              </a:rPr>
              <a:t>analysis </a:t>
            </a:r>
            <a:r>
              <a:rPr lang="en-US" sz="3200" dirty="0">
                <a:solidFill>
                  <a:srgbClr val="C00000"/>
                </a:solidFill>
              </a:rPr>
              <a:t>of PFM </a:t>
            </a:r>
            <a:r>
              <a:rPr lang="en-US" sz="3200" dirty="0" smtClean="0">
                <a:solidFill>
                  <a:srgbClr val="C00000"/>
                </a:solidFill>
              </a:rPr>
              <a:t>system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76872"/>
            <a:ext cx="8712968" cy="3968353"/>
          </a:xfrm>
        </p:spPr>
        <p:txBody>
          <a:bodyPr/>
          <a:lstStyle/>
          <a:p>
            <a:pPr marL="0" indent="0">
              <a:buNone/>
            </a:pPr>
            <a:r>
              <a:rPr lang="en-US" sz="2800" i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4.1:	Integrated </a:t>
            </a:r>
            <a:r>
              <a:rPr lang="en-US" sz="2800" i="0" dirty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assessment across </a:t>
            </a:r>
            <a:r>
              <a:rPr lang="en-US" sz="2800" i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indicators (</a:t>
            </a:r>
            <a:r>
              <a:rPr lang="en-US" sz="2800" b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previous 	‘</a:t>
            </a:r>
            <a:r>
              <a:rPr lang="en-US" sz="2800" b="0" dirty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Summary </a:t>
            </a:r>
            <a:r>
              <a:rPr lang="en-US" sz="2800" b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Assessment’)</a:t>
            </a:r>
            <a:endParaRPr lang="en-US" sz="2800" b="0" dirty="0">
              <a:solidFill>
                <a:srgbClr val="009BDD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sz="2800" i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4.2:	Effectiveness </a:t>
            </a:r>
            <a:r>
              <a:rPr lang="en-US" sz="2800" i="0" dirty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of internal control framework</a:t>
            </a:r>
          </a:p>
          <a:p>
            <a:pPr marL="0" indent="0">
              <a:buNone/>
            </a:pPr>
            <a:r>
              <a:rPr lang="en-US" sz="2800" i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4.3: </a:t>
            </a:r>
            <a:r>
              <a:rPr lang="en-US" sz="2800" i="0" dirty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US" sz="2800" i="0" dirty="0" smtClean="0">
                <a:solidFill>
                  <a:srgbClr val="009BDD"/>
                </a:solidFill>
                <a:latin typeface="Calibri" charset="0"/>
                <a:ea typeface="Calibri" charset="0"/>
                <a:cs typeface="Calibri" charset="0"/>
              </a:rPr>
              <a:t>PFM strength/weakness, related to 3 budgetary 	outcomes</a:t>
            </a:r>
            <a:endParaRPr lang="en-US" sz="2800" i="0" dirty="0">
              <a:solidFill>
                <a:srgbClr val="009BDD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4.4: 	Performance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changes since previous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assessment 	</a:t>
            </a:r>
            <a:r>
              <a:rPr lang="en-US" sz="2800" b="0" dirty="0" smtClean="0">
                <a:latin typeface="Calibri" charset="0"/>
                <a:ea typeface="Calibri" charset="0"/>
                <a:cs typeface="Calibri" charset="0"/>
              </a:rPr>
              <a:t>(linked to Annex)</a:t>
            </a:r>
            <a:endParaRPr lang="en-US" sz="2800" b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3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7343</TotalTime>
  <Words>835</Words>
  <Application>Microsoft Macintosh PowerPoint</Application>
  <PresentationFormat>On-screen Show (4:3)</PresentationFormat>
  <Paragraphs>126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Times New Roman</vt:lpstr>
      <vt:lpstr>Verdana</vt:lpstr>
      <vt:lpstr>Verdana Bold Italic</vt:lpstr>
      <vt:lpstr>Arial</vt:lpstr>
      <vt:lpstr>Slide_Master</vt:lpstr>
      <vt:lpstr>PEFA FRAMEWORK FOR ASSESSING PUBLIC FINANCIAL MANAGEMENT </vt:lpstr>
      <vt:lpstr>Content</vt:lpstr>
      <vt:lpstr>Content</vt:lpstr>
      <vt:lpstr>Repeat Assessments</vt:lpstr>
      <vt:lpstr>What do we want to determine?</vt:lpstr>
      <vt:lpstr>Non-performance reasons why  scores may change</vt:lpstr>
      <vt:lpstr>If you find issues ...</vt:lpstr>
      <vt:lpstr>Comparability: Dimension level</vt:lpstr>
      <vt:lpstr>Performance Report 4 – Conclusions from analysis of PFM system</vt:lpstr>
      <vt:lpstr>Reporting on progress made</vt:lpstr>
      <vt:lpstr>Transitional arrangements - 4.4: Changes since previous assessment </vt:lpstr>
      <vt:lpstr>Good practice for managers /sponsors: CN/TOR stage </vt:lpstr>
      <vt:lpstr>Good practice for assessors </vt:lpstr>
      <vt:lpstr>Content</vt:lpstr>
      <vt:lpstr>Country Comparisons</vt:lpstr>
      <vt:lpstr>Country Comparisons</vt:lpstr>
      <vt:lpstr>Country data and how to use it</vt:lpstr>
      <vt:lpstr>Issue of Guidance Note</vt:lpstr>
      <vt:lpstr>Thank you for your attention:  Questions?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EXPENDITURE AND FINANCIAL ACCOUNTABILITY (PEFA)-PERFORMANCE MEASUREMENT FRAMEWORK </dc:title>
  <dc:creator>Philip Sinnett</dc:creator>
  <cp:keywords>PEFA Workshop -Brussels</cp:keywords>
  <cp:lastModifiedBy>Philip Sinnett</cp:lastModifiedBy>
  <cp:revision>27</cp:revision>
  <dcterms:created xsi:type="dcterms:W3CDTF">2015-12-07T07:38:20Z</dcterms:created>
  <dcterms:modified xsi:type="dcterms:W3CDTF">2016-03-05T22:47:57Z</dcterms:modified>
</cp:coreProperties>
</file>