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0" r:id="rId4"/>
    <p:sldId id="261" r:id="rId5"/>
    <p:sldId id="262" r:id="rId6"/>
    <p:sldId id="267" r:id="rId7"/>
    <p:sldId id="268" r:id="rId8"/>
    <p:sldId id="269" r:id="rId9"/>
    <p:sldId id="274" r:id="rId10"/>
    <p:sldId id="270" r:id="rId11"/>
    <p:sldId id="271" r:id="rId12"/>
    <p:sldId id="272" r:id="rId13"/>
    <p:sldId id="273" r:id="rId14"/>
    <p:sldId id="263" r:id="rId15"/>
  </p:sldIdLst>
  <p:sldSz cx="9144000" cy="6858000" type="screen4x3"/>
  <p:notesSz cx="6794500" cy="99314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86940" autoAdjust="0"/>
  </p:normalViewPr>
  <p:slideViewPr>
    <p:cSldViewPr>
      <p:cViewPr varScale="1">
        <p:scale>
          <a:sx n="70" d="100"/>
          <a:sy n="70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938" y="-12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95990730-4151-4138-87E3-27DD2AEF17E6}" type="datetime1">
              <a:rPr lang="en-US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B0B3CD5-4DB7-4183-A361-4D1A3E183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94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7999AA2C-F076-48E4-A949-AF43F6DD2D71}" type="datetime1">
              <a:rPr lang="cs-CZ"/>
              <a:pPr>
                <a:defRPr/>
              </a:pPr>
              <a:t>20. 5. 2016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A58958E-DA42-468E-B63D-240CED7F58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048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2816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2816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2816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2816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281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2816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2816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2816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2816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2816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281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2816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281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D496-E80D-469D-BBA8-696F042057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A94F7-A9DA-406E-BDDD-0BAED41802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113D9-3996-4047-8DD9-033C182288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EECAD-D83C-4925-B1AE-72F28BFCC2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7A99-65C9-42FE-831C-93D8377C33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5C1AC-23AB-4F0E-8260-7B6C3A14BE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0CF27-D22C-4E15-A86E-25665BFCB0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DBEE7-AA21-4281-A625-25A62F7CA0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4FA34-E643-436D-9455-99BA97AAD5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17B6-3B7E-4F8A-8B80-6734F1E8FC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12D36-BB6A-4FAE-B485-3773B22D8E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12AE5-E991-40CF-9C84-B5FBC3F338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3F310-734D-42A7-9893-EEA8345F25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E16CE3BB-0FAD-48A2-9C41-B1B20EC97A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schpet01\Dropbox\PIN Cambodia\6_PIN Related\Logos\PIN logo 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710544"/>
            <a:ext cx="2050448" cy="1954241"/>
          </a:xfrm>
          <a:prstGeom prst="diamond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0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637"/>
            <a:ext cx="9144000" cy="1747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288"/>
            <a:ext cx="1476375" cy="195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237288"/>
            <a:ext cx="1439862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566829" cy="1540767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Step 3: Activities – Training on Selling &amp; Marketing Skills</a:t>
            </a:r>
            <a:endParaRPr lang="en-US" sz="1600" dirty="0">
              <a:latin typeface="Calibri" panose="020F0502020204030204" pitchFamily="34" charset="0"/>
            </a:endParaRPr>
          </a:p>
          <a:p>
            <a:pPr marL="627063" indent="-285750"/>
            <a:r>
              <a:rPr lang="en-US" sz="1600" dirty="0" smtClean="0">
                <a:latin typeface="Calibri" panose="020F0502020204030204" pitchFamily="34" charset="0"/>
              </a:rPr>
              <a:t>Two-day training for the participating shops conducted by local consultant</a:t>
            </a:r>
          </a:p>
          <a:p>
            <a:pPr marL="627063" indent="-285750"/>
            <a:r>
              <a:rPr lang="en-US" sz="1600" b="1" dirty="0" smtClean="0">
                <a:latin typeface="Calibri" panose="020F0502020204030204" pitchFamily="34" charset="0"/>
              </a:rPr>
              <a:t>Themes</a:t>
            </a:r>
            <a:r>
              <a:rPr lang="en-US" sz="1600" dirty="0" smtClean="0">
                <a:latin typeface="Calibri" panose="020F0502020204030204" pitchFamily="34" charset="0"/>
              </a:rPr>
              <a:t>:  Sales Process, How to reach out to a potential client, Understanding clients’ needs,  Understanding your product, Presentation skills, Overcoming objections from client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48" y="3789040"/>
            <a:ext cx="4302581" cy="242020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</p:pic>
      <p:sp>
        <p:nvSpPr>
          <p:cNvPr id="10" name="TextBox 9"/>
          <p:cNvSpPr txBox="1"/>
          <p:nvPr/>
        </p:nvSpPr>
        <p:spPr>
          <a:xfrm>
            <a:off x="467544" y="3127320"/>
            <a:ext cx="410445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0">
              <a:spcAft>
                <a:spcPts val="600"/>
              </a:spcAft>
              <a:buNone/>
            </a:pPr>
            <a:r>
              <a:rPr lang="en-US" sz="1600" b="1" dirty="0">
                <a:latin typeface="Calibri" panose="020F0502020204030204" pitchFamily="34" charset="0"/>
              </a:rPr>
              <a:t>SUCCESSES</a:t>
            </a:r>
          </a:p>
          <a:p>
            <a:pPr marL="62706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All </a:t>
            </a:r>
            <a:r>
              <a:rPr lang="en-US" sz="1600" b="1" dirty="0" smtClean="0">
                <a:latin typeface="Calibri" panose="020F0502020204030204" pitchFamily="34" charset="0"/>
              </a:rPr>
              <a:t>8 traders took part </a:t>
            </a:r>
            <a:r>
              <a:rPr lang="en-US" sz="1600" dirty="0" smtClean="0">
                <a:latin typeface="Calibri" panose="020F0502020204030204" pitchFamily="34" charset="0"/>
              </a:rPr>
              <a:t>despite having to close their shops for two days</a:t>
            </a:r>
          </a:p>
          <a:p>
            <a:pPr marL="627063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anose="020F0502020204030204" pitchFamily="34" charset="0"/>
              </a:rPr>
              <a:t>Capacity building  </a:t>
            </a:r>
            <a:r>
              <a:rPr lang="en-US" sz="1600" dirty="0" smtClean="0">
                <a:latin typeface="Calibri" panose="020F0502020204030204" pitchFamily="34" charset="0"/>
              </a:rPr>
              <a:t>tailored and delivered by a local agri-business trainer</a:t>
            </a:r>
          </a:p>
          <a:p>
            <a:pPr marL="341313">
              <a:spcAft>
                <a:spcPts val="600"/>
              </a:spcAft>
            </a:pPr>
            <a:r>
              <a:rPr lang="en-US" sz="1600" b="1" dirty="0" smtClean="0">
                <a:latin typeface="Calibri" panose="020F0502020204030204" pitchFamily="34" charset="0"/>
              </a:rPr>
              <a:t>CHALLENGES</a:t>
            </a:r>
            <a:endParaRPr lang="en-US" sz="1600" b="1" dirty="0">
              <a:latin typeface="Calibri" panose="020F0502020204030204" pitchFamily="34" charset="0"/>
            </a:endParaRPr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Vendors’ mindset set on </a:t>
            </a:r>
            <a:r>
              <a:rPr lang="en-US" sz="1600" b="1" dirty="0" smtClean="0">
                <a:latin typeface="Calibri" panose="020F0502020204030204" pitchFamily="34" charset="0"/>
              </a:rPr>
              <a:t>immediate financial benefits </a:t>
            </a:r>
            <a:r>
              <a:rPr lang="en-US" sz="1600" dirty="0" smtClean="0">
                <a:latin typeface="Calibri" panose="020F0502020204030204" pitchFamily="34" charset="0"/>
              </a:rPr>
              <a:t>rather than long-term planning</a:t>
            </a:r>
          </a:p>
          <a:p>
            <a:pPr marL="627063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627063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74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637"/>
            <a:ext cx="9144000" cy="1747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288"/>
            <a:ext cx="1476375" cy="195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237288"/>
            <a:ext cx="1439862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566829" cy="1540767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Step 3: Activities – Village Promotion Campaign</a:t>
            </a:r>
            <a:endParaRPr lang="en-US" sz="1600" dirty="0">
              <a:latin typeface="Calibri" panose="020F0502020204030204" pitchFamily="34" charset="0"/>
            </a:endParaRPr>
          </a:p>
          <a:p>
            <a:pPr marL="627063" indent="-285750"/>
            <a:r>
              <a:rPr lang="en-US" sz="1600" dirty="0" smtClean="0">
                <a:latin typeface="Calibri" panose="020F0502020204030204" pitchFamily="34" charset="0"/>
              </a:rPr>
              <a:t>Each trader selected 20 villages located in close proximity to his shop. </a:t>
            </a:r>
            <a:r>
              <a:rPr lang="en-US" sz="1600" b="1" dirty="0" smtClean="0">
                <a:latin typeface="Calibri" panose="020F0502020204030204" pitchFamily="34" charset="0"/>
              </a:rPr>
              <a:t>160 villages covered.</a:t>
            </a:r>
          </a:p>
          <a:p>
            <a:pPr marL="627063" indent="-285750"/>
            <a:r>
              <a:rPr lang="en-US" sz="1600" b="1" dirty="0" smtClean="0">
                <a:latin typeface="Calibri" panose="020F0502020204030204" pitchFamily="34" charset="0"/>
              </a:rPr>
              <a:t>Community meetings </a:t>
            </a:r>
            <a:r>
              <a:rPr lang="en-US" sz="1600" dirty="0" smtClean="0">
                <a:latin typeface="Calibri" panose="020F0502020204030204" pitchFamily="34" charset="0"/>
              </a:rPr>
              <a:t>designed to introduce people to the shop and its products</a:t>
            </a:r>
          </a:p>
          <a:p>
            <a:pPr marL="627063" indent="-285750"/>
            <a:r>
              <a:rPr lang="en-US" sz="1600" dirty="0" smtClean="0">
                <a:latin typeface="Calibri" panose="020F0502020204030204" pitchFamily="34" charset="0"/>
              </a:rPr>
              <a:t>PIN provided promotional </a:t>
            </a:r>
            <a:r>
              <a:rPr lang="en-US" sz="1600" b="1" dirty="0" smtClean="0">
                <a:latin typeface="Calibri" panose="020F0502020204030204" pitchFamily="34" charset="0"/>
              </a:rPr>
              <a:t>banners</a:t>
            </a:r>
            <a:r>
              <a:rPr lang="en-US" sz="1600" dirty="0" smtClean="0">
                <a:latin typeface="Calibri" panose="020F0502020204030204" pitchFamily="34" charset="0"/>
              </a:rPr>
              <a:t> and </a:t>
            </a:r>
            <a:r>
              <a:rPr lang="en-US" sz="1600" b="1" dirty="0" smtClean="0">
                <a:latin typeface="Calibri" panose="020F0502020204030204" pitchFamily="34" charset="0"/>
              </a:rPr>
              <a:t>leaflets</a:t>
            </a:r>
            <a:r>
              <a:rPr lang="en-US" sz="1600" dirty="0" smtClean="0">
                <a:latin typeface="Calibri" panose="020F0502020204030204" pitchFamily="34" charset="0"/>
              </a:rPr>
              <a:t>, cost of </a:t>
            </a:r>
            <a:r>
              <a:rPr lang="en-US" sz="1600" b="1" dirty="0" smtClean="0">
                <a:latin typeface="Calibri" panose="020F0502020204030204" pitchFamily="34" charset="0"/>
              </a:rPr>
              <a:t>samples</a:t>
            </a:r>
            <a:r>
              <a:rPr lang="en-US" sz="1600" dirty="0" smtClean="0">
                <a:latin typeface="Calibri" panose="020F0502020204030204" pitchFamily="34" charset="0"/>
              </a:rPr>
              <a:t> and transportation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3127320"/>
            <a:ext cx="835292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0">
              <a:spcAft>
                <a:spcPts val="600"/>
              </a:spcAft>
              <a:buNone/>
            </a:pPr>
            <a:r>
              <a:rPr lang="en-US" sz="1600" b="1" dirty="0">
                <a:latin typeface="Calibri" panose="020F0502020204030204" pitchFamily="34" charset="0"/>
              </a:rPr>
              <a:t>SUCCESSES</a:t>
            </a:r>
          </a:p>
          <a:p>
            <a:pPr marL="62706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Direct </a:t>
            </a:r>
            <a:r>
              <a:rPr lang="en-US" sz="1600" b="1" dirty="0" smtClean="0">
                <a:latin typeface="Calibri" panose="020F0502020204030204" pitchFamily="34" charset="0"/>
              </a:rPr>
              <a:t>application of skills </a:t>
            </a:r>
            <a:r>
              <a:rPr lang="en-US" sz="1600" dirty="0" smtClean="0">
                <a:latin typeface="Calibri" panose="020F0502020204030204" pitchFamily="34" charset="0"/>
              </a:rPr>
              <a:t>acquired through the preceding training</a:t>
            </a:r>
          </a:p>
          <a:p>
            <a:pPr marL="62706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At least </a:t>
            </a:r>
            <a:r>
              <a:rPr lang="en-US" sz="1600" b="1" dirty="0" smtClean="0">
                <a:latin typeface="Calibri" panose="020F0502020204030204" pitchFamily="34" charset="0"/>
              </a:rPr>
              <a:t>3,200 people learned about the shops </a:t>
            </a:r>
            <a:r>
              <a:rPr lang="en-US" sz="1600" dirty="0" smtClean="0">
                <a:latin typeface="Calibri" panose="020F0502020204030204" pitchFamily="34" charset="0"/>
              </a:rPr>
              <a:t>from the owners themselves</a:t>
            </a:r>
          </a:p>
          <a:p>
            <a:pPr marL="62706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At least </a:t>
            </a:r>
            <a:r>
              <a:rPr lang="en-US" sz="1600" b="1" dirty="0" smtClean="0">
                <a:latin typeface="Calibri" panose="020F0502020204030204" pitchFamily="34" charset="0"/>
              </a:rPr>
              <a:t>20% of leaflets brought back </a:t>
            </a:r>
            <a:r>
              <a:rPr lang="en-US" sz="1600" dirty="0" smtClean="0">
                <a:latin typeface="Calibri" panose="020F0502020204030204" pitchFamily="34" charset="0"/>
              </a:rPr>
              <a:t>to the shop and used toward discounts</a:t>
            </a:r>
          </a:p>
          <a:p>
            <a:pPr marL="627063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Significant widening of the pool of </a:t>
            </a:r>
            <a:r>
              <a:rPr lang="en-US" sz="1600" b="1" dirty="0" smtClean="0">
                <a:latin typeface="Calibri" panose="020F0502020204030204" pitchFamily="34" charset="0"/>
              </a:rPr>
              <a:t>potential clients</a:t>
            </a:r>
            <a:endParaRPr lang="en-US" sz="1600" b="1" dirty="0">
              <a:latin typeface="Calibri" panose="020F0502020204030204" pitchFamily="34" charset="0"/>
            </a:endParaRPr>
          </a:p>
          <a:p>
            <a:pPr marL="341313">
              <a:spcAft>
                <a:spcPts val="600"/>
              </a:spcAft>
            </a:pPr>
            <a:r>
              <a:rPr lang="en-US" sz="1600" b="1" dirty="0" smtClean="0">
                <a:latin typeface="Calibri" panose="020F0502020204030204" pitchFamily="34" charset="0"/>
              </a:rPr>
              <a:t>CHALLENGES</a:t>
            </a:r>
            <a:endParaRPr lang="en-US" sz="1600" b="1" dirty="0">
              <a:latin typeface="Calibri" panose="020F0502020204030204" pitchFamily="34" charset="0"/>
            </a:endParaRPr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Despite clear benefits, shops remain </a:t>
            </a:r>
            <a:r>
              <a:rPr lang="en-US" sz="1600" b="1" dirty="0" smtClean="0">
                <a:latin typeface="Calibri" panose="020F0502020204030204" pitchFamily="34" charset="0"/>
              </a:rPr>
              <a:t>reluctant to conduct similar campaigns on their own </a:t>
            </a:r>
            <a:r>
              <a:rPr lang="en-US" sz="1600" dirty="0" smtClean="0">
                <a:latin typeface="Calibri" panose="020F0502020204030204" pitchFamily="34" charset="0"/>
              </a:rPr>
              <a:t>(organization, fuel cost, low profit margins to cover the costs)</a:t>
            </a:r>
          </a:p>
          <a:p>
            <a:pPr marL="627063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627063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18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637"/>
            <a:ext cx="9144000" cy="1747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288"/>
            <a:ext cx="1476375" cy="195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237288"/>
            <a:ext cx="1439862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566829" cy="4421087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Sustainability – Vital Preconditions</a:t>
            </a:r>
            <a:endParaRPr lang="en-US" sz="1600" dirty="0">
              <a:latin typeface="Calibri" panose="020F0502020204030204" pitchFamily="34" charset="0"/>
            </a:endParaRPr>
          </a:p>
          <a:p>
            <a:pPr marL="341313" indent="0">
              <a:buNone/>
            </a:pPr>
            <a:r>
              <a:rPr lang="en-US" sz="1600" b="1" dirty="0" smtClean="0">
                <a:latin typeface="Calibri" panose="020F0502020204030204" pitchFamily="34" charset="0"/>
              </a:rPr>
              <a:t>PROJECT-SPECIFIC</a:t>
            </a:r>
          </a:p>
          <a:p>
            <a:pPr marL="627063" indent="-285750"/>
            <a:r>
              <a:rPr lang="en-US" sz="1600" dirty="0" smtClean="0">
                <a:latin typeface="Calibri" panose="020F0502020204030204" pitchFamily="34" charset="0"/>
              </a:rPr>
              <a:t>RAIN project beneficiaries continue </a:t>
            </a:r>
            <a:r>
              <a:rPr lang="en-US" sz="1600" b="1" dirty="0" smtClean="0">
                <a:latin typeface="Calibri" panose="020F0502020204030204" pitchFamily="34" charset="0"/>
              </a:rPr>
              <a:t>growing vegetables </a:t>
            </a:r>
            <a:r>
              <a:rPr lang="en-US" sz="1600" dirty="0" smtClean="0">
                <a:latin typeface="Calibri" panose="020F0502020204030204" pitchFamily="34" charset="0"/>
              </a:rPr>
              <a:t>and </a:t>
            </a:r>
            <a:r>
              <a:rPr lang="en-US" sz="1600" b="1" dirty="0" smtClean="0">
                <a:latin typeface="Calibri" panose="020F0502020204030204" pitchFamily="34" charset="0"/>
              </a:rPr>
              <a:t>invest</a:t>
            </a:r>
            <a:r>
              <a:rPr lang="en-US" sz="1600" dirty="0" smtClean="0">
                <a:latin typeface="Calibri" panose="020F0502020204030204" pitchFamily="34" charset="0"/>
              </a:rPr>
              <a:t> earned income into acquiring seeds, tools or veterinary products</a:t>
            </a:r>
          </a:p>
          <a:p>
            <a:pPr marL="627063" indent="-285750"/>
            <a:r>
              <a:rPr lang="en-US" sz="1600" dirty="0" smtClean="0">
                <a:latin typeface="Calibri" panose="020F0502020204030204" pitchFamily="34" charset="0"/>
              </a:rPr>
              <a:t>Shops continue to </a:t>
            </a:r>
            <a:r>
              <a:rPr lang="en-US" sz="1600" b="1" dirty="0" smtClean="0">
                <a:latin typeface="Calibri" panose="020F0502020204030204" pitchFamily="34" charset="0"/>
              </a:rPr>
              <a:t>actively promote their business </a:t>
            </a:r>
            <a:r>
              <a:rPr lang="en-US" sz="1600" dirty="0" smtClean="0">
                <a:latin typeface="Calibri" panose="020F0502020204030204" pitchFamily="34" charset="0"/>
              </a:rPr>
              <a:t>without complete reliance on NGO assistance</a:t>
            </a:r>
          </a:p>
          <a:p>
            <a:pPr marL="627063" indent="-285750">
              <a:spcAft>
                <a:spcPts val="12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Shops use the </a:t>
            </a:r>
            <a:r>
              <a:rPr lang="en-US" sz="1600" b="1" dirty="0" smtClean="0">
                <a:latin typeface="Calibri" panose="020F0502020204030204" pitchFamily="34" charset="0"/>
              </a:rPr>
              <a:t>skills</a:t>
            </a:r>
            <a:r>
              <a:rPr lang="en-US" sz="1600" dirty="0" smtClean="0">
                <a:latin typeface="Calibri" panose="020F0502020204030204" pitchFamily="34" charset="0"/>
              </a:rPr>
              <a:t> gained through the Improved Selling &amp; Marketing Skills to </a:t>
            </a:r>
            <a:r>
              <a:rPr lang="en-US" sz="1600" b="1" dirty="0" smtClean="0">
                <a:latin typeface="Calibri" panose="020F0502020204030204" pitchFamily="34" charset="0"/>
              </a:rPr>
              <a:t>improve different aspects of their business </a:t>
            </a:r>
            <a:r>
              <a:rPr lang="en-US" sz="1600" dirty="0" smtClean="0">
                <a:latin typeface="Calibri" panose="020F0502020204030204" pitchFamily="34" charset="0"/>
              </a:rPr>
              <a:t>(structure, pricing, contact with client, etc.)</a:t>
            </a:r>
          </a:p>
          <a:p>
            <a:pPr marL="341313" indent="0">
              <a:buNone/>
            </a:pPr>
            <a:r>
              <a:rPr lang="en-US" sz="1600" b="1" dirty="0" smtClean="0">
                <a:latin typeface="Calibri" panose="020F0502020204030204" pitchFamily="34" charset="0"/>
              </a:rPr>
              <a:t>GENERAL</a:t>
            </a:r>
          </a:p>
          <a:p>
            <a:pPr marL="627063" indent="-285750"/>
            <a:r>
              <a:rPr lang="en-US" sz="1600" b="1" dirty="0" smtClean="0">
                <a:latin typeface="Calibri" panose="020F0502020204030204" pitchFamily="34" charset="0"/>
              </a:rPr>
              <a:t>Economic situation </a:t>
            </a:r>
            <a:r>
              <a:rPr lang="en-US" sz="1600" dirty="0" smtClean="0">
                <a:latin typeface="Calibri" panose="020F0502020204030204" pitchFamily="34" charset="0"/>
              </a:rPr>
              <a:t>across </a:t>
            </a:r>
            <a:r>
              <a:rPr lang="en-US" sz="1600" dirty="0" err="1" smtClean="0">
                <a:latin typeface="Calibri" panose="020F0502020204030204" pitchFamily="34" charset="0"/>
              </a:rPr>
              <a:t>NBeG</a:t>
            </a:r>
            <a:r>
              <a:rPr lang="en-US" sz="1600" dirty="0" smtClean="0">
                <a:latin typeface="Calibri" panose="020F0502020204030204" pitchFamily="34" charset="0"/>
              </a:rPr>
              <a:t> does not force shops to reduce their product offering</a:t>
            </a:r>
          </a:p>
          <a:p>
            <a:pPr marL="627063" indent="-285750"/>
            <a:r>
              <a:rPr lang="en-US" sz="1600" b="1" dirty="0" smtClean="0">
                <a:latin typeface="Calibri" panose="020F0502020204030204" pitchFamily="34" charset="0"/>
              </a:rPr>
              <a:t>High import prices </a:t>
            </a:r>
            <a:r>
              <a:rPr lang="en-US" sz="1600" dirty="0" smtClean="0">
                <a:latin typeface="Calibri" panose="020F0502020204030204" pitchFamily="34" charset="0"/>
              </a:rPr>
              <a:t>do not further weaken demand</a:t>
            </a:r>
          </a:p>
          <a:p>
            <a:pPr marL="627063" indent="-285750"/>
            <a:r>
              <a:rPr lang="en-US" sz="1600" dirty="0" smtClean="0">
                <a:latin typeface="Calibri" panose="020F0502020204030204" pitchFamily="34" charset="0"/>
              </a:rPr>
              <a:t>Relief &amp; Emergency interventions do not further increase </a:t>
            </a:r>
            <a:r>
              <a:rPr lang="en-US" sz="1600" b="1" dirty="0" smtClean="0">
                <a:latin typeface="Calibri" panose="020F0502020204030204" pitchFamily="34" charset="0"/>
              </a:rPr>
              <a:t>aid dependency</a:t>
            </a:r>
          </a:p>
          <a:p>
            <a:pPr marL="627063" indent="-285750"/>
            <a:r>
              <a:rPr lang="en-US" sz="1600" b="1" dirty="0" smtClean="0">
                <a:latin typeface="Calibri" panose="020F0502020204030204" pitchFamily="34" charset="0"/>
              </a:rPr>
              <a:t>Supply routes </a:t>
            </a:r>
            <a:r>
              <a:rPr lang="en-US" sz="1600" dirty="0" smtClean="0">
                <a:latin typeface="Calibri" panose="020F0502020204030204" pitchFamily="34" charset="0"/>
              </a:rPr>
              <a:t>remain accessible and stable</a:t>
            </a:r>
          </a:p>
          <a:p>
            <a:pPr marL="627063" indent="-285750"/>
            <a:endParaRPr lang="en-US" sz="1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637"/>
            <a:ext cx="9144000" cy="1747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288"/>
            <a:ext cx="1476375" cy="195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237288"/>
            <a:ext cx="1439862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566829" cy="4277071"/>
          </a:xfr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2600" b="1" dirty="0" smtClean="0">
                <a:latin typeface="Calibri" panose="020F0502020204030204" pitchFamily="34" charset="0"/>
              </a:rPr>
              <a:t>Conclusion – PIN’s Further Efforts</a:t>
            </a:r>
            <a:endParaRPr lang="en-US" sz="2600" dirty="0">
              <a:latin typeface="Calibri" panose="020F0502020204030204" pitchFamily="34" charset="0"/>
            </a:endParaRPr>
          </a:p>
          <a:p>
            <a:pPr marL="341313" indent="0">
              <a:spcAft>
                <a:spcPts val="600"/>
              </a:spcAft>
              <a:buNone/>
            </a:pPr>
            <a:r>
              <a:rPr lang="en-US" sz="1600" b="1" dirty="0" smtClean="0">
                <a:latin typeface="Calibri" panose="020F0502020204030204" pitchFamily="34" charset="0"/>
              </a:rPr>
              <a:t>IMPROVE LINKS BETWEEN SHOPS &amp; TARGET COMMUNITIES</a:t>
            </a:r>
          </a:p>
          <a:p>
            <a:pPr marL="627063" indent="-285750"/>
            <a:r>
              <a:rPr lang="en-US" sz="1600" dirty="0" smtClean="0">
                <a:latin typeface="Calibri" panose="020F0502020204030204" pitchFamily="34" charset="0"/>
              </a:rPr>
              <a:t>Plans to negotiate </a:t>
            </a:r>
            <a:r>
              <a:rPr lang="en-US" sz="1600" b="1" dirty="0" smtClean="0">
                <a:latin typeface="Calibri" panose="020F0502020204030204" pitchFamily="34" charset="0"/>
              </a:rPr>
              <a:t>cooperation between the shops and PIN-trained CAHWs/EWs </a:t>
            </a:r>
            <a:r>
              <a:rPr lang="en-US" sz="1600" dirty="0" smtClean="0">
                <a:latin typeface="Calibri" panose="020F0502020204030204" pitchFamily="34" charset="0"/>
              </a:rPr>
              <a:t>(Midterm Review recommendation)</a:t>
            </a:r>
            <a:endParaRPr lang="en-US" sz="1600" b="1" dirty="0" smtClean="0">
              <a:latin typeface="Calibri" panose="020F0502020204030204" pitchFamily="34" charset="0"/>
            </a:endParaRPr>
          </a:p>
          <a:p>
            <a:pPr marL="627063" indent="-285750"/>
            <a:r>
              <a:rPr lang="en-US" sz="1600" dirty="0" smtClean="0">
                <a:latin typeface="Calibri" panose="020F0502020204030204" pitchFamily="34" charset="0"/>
              </a:rPr>
              <a:t>CAHWs/EWs as potential </a:t>
            </a:r>
            <a:r>
              <a:rPr lang="en-US" sz="1600" b="1" dirty="0" smtClean="0">
                <a:latin typeface="Calibri" panose="020F0502020204030204" pitchFamily="34" charset="0"/>
              </a:rPr>
              <a:t>“sales agents” </a:t>
            </a:r>
            <a:r>
              <a:rPr lang="en-US" sz="1600" dirty="0" smtClean="0">
                <a:latin typeface="Calibri" panose="020F0502020204030204" pitchFamily="34" charset="0"/>
              </a:rPr>
              <a:t>selling shops’ products and offering them in their local communities for a set commission</a:t>
            </a:r>
          </a:p>
          <a:p>
            <a:pPr marL="627063" indent="-285750"/>
            <a:r>
              <a:rPr lang="en-US" sz="1600" dirty="0" smtClean="0">
                <a:latin typeface="Calibri" panose="020F0502020204030204" pitchFamily="34" charset="0"/>
              </a:rPr>
              <a:t>Plan fully </a:t>
            </a:r>
            <a:r>
              <a:rPr lang="en-US" sz="1600" b="1" dirty="0" smtClean="0">
                <a:latin typeface="Calibri" panose="020F0502020204030204" pitchFamily="34" charset="0"/>
              </a:rPr>
              <a:t>supported by local authorities</a:t>
            </a:r>
          </a:p>
          <a:p>
            <a:pPr marL="627063" indent="-285750"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CAHWs/EWs already equipped with </a:t>
            </a:r>
            <a:r>
              <a:rPr lang="en-US" sz="1600" b="1" dirty="0" smtClean="0">
                <a:latin typeface="Calibri" panose="020F0502020204030204" pitchFamily="34" charset="0"/>
              </a:rPr>
              <a:t>bicycles</a:t>
            </a:r>
            <a:r>
              <a:rPr lang="en-US" sz="1600" dirty="0" smtClean="0">
                <a:latin typeface="Calibri" panose="020F0502020204030204" pitchFamily="34" charset="0"/>
              </a:rPr>
              <a:t> to help them better serve their communities</a:t>
            </a:r>
          </a:p>
          <a:p>
            <a:pPr marL="627063" indent="-285750">
              <a:spcAft>
                <a:spcPts val="12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One of PIN-supported shops </a:t>
            </a:r>
            <a:r>
              <a:rPr lang="en-US" sz="1600" b="1" dirty="0" smtClean="0">
                <a:latin typeface="Calibri" panose="020F0502020204030204" pitchFamily="34" charset="0"/>
              </a:rPr>
              <a:t>already applying similar scheme </a:t>
            </a:r>
            <a:r>
              <a:rPr lang="en-US" sz="1600" dirty="0" smtClean="0">
                <a:latin typeface="Calibri" panose="020F0502020204030204" pitchFamily="34" charset="0"/>
              </a:rPr>
              <a:t>with success</a:t>
            </a:r>
          </a:p>
          <a:p>
            <a:pPr marL="341313" indent="0">
              <a:buNone/>
            </a:pPr>
            <a:r>
              <a:rPr lang="en-US" sz="1600" b="1" dirty="0" smtClean="0">
                <a:latin typeface="Calibri" panose="020F0502020204030204" pitchFamily="34" charset="0"/>
              </a:rPr>
              <a:t>CHALLENGES</a:t>
            </a:r>
          </a:p>
          <a:p>
            <a:pPr marL="627063" indent="-285750"/>
            <a:r>
              <a:rPr lang="en-US" sz="1600" dirty="0" smtClean="0">
                <a:latin typeface="Calibri" panose="020F0502020204030204" pitchFamily="34" charset="0"/>
              </a:rPr>
              <a:t>Varying and changing degree of </a:t>
            </a:r>
            <a:r>
              <a:rPr lang="en-US" sz="1600" b="1" dirty="0" smtClean="0">
                <a:latin typeface="Calibri" panose="020F0502020204030204" pitchFamily="34" charset="0"/>
              </a:rPr>
              <a:t>commitment</a:t>
            </a:r>
            <a:r>
              <a:rPr lang="en-US" sz="1600" dirty="0" smtClean="0">
                <a:latin typeface="Calibri" panose="020F0502020204030204" pitchFamily="34" charset="0"/>
              </a:rPr>
              <a:t> on the side of </a:t>
            </a:r>
            <a:r>
              <a:rPr lang="en-US" sz="1600" dirty="0" err="1" smtClean="0">
                <a:latin typeface="Calibri" panose="020F0502020204030204" pitchFamily="34" charset="0"/>
              </a:rPr>
              <a:t>Ews</a:t>
            </a:r>
            <a:r>
              <a:rPr lang="en-US" sz="1600" dirty="0" smtClean="0">
                <a:latin typeface="Calibri" panose="020F0502020204030204" pitchFamily="34" charset="0"/>
              </a:rPr>
              <a:t>/CAHWs</a:t>
            </a:r>
          </a:p>
          <a:p>
            <a:pPr marL="627063" indent="-285750"/>
            <a:r>
              <a:rPr lang="en-US" sz="1600" dirty="0" smtClean="0">
                <a:latin typeface="Calibri" panose="020F0502020204030204" pitchFamily="34" charset="0"/>
              </a:rPr>
              <a:t>Difficult to promote an idea where </a:t>
            </a:r>
            <a:r>
              <a:rPr lang="en-US" sz="1600" b="1" dirty="0" smtClean="0">
                <a:latin typeface="Calibri" panose="020F0502020204030204" pitchFamily="34" charset="0"/>
              </a:rPr>
              <a:t>no clear benefit from PIN can be seen</a:t>
            </a:r>
          </a:p>
          <a:p>
            <a:pPr marL="627063" indent="-285750"/>
            <a:endParaRPr lang="en-US" sz="1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637"/>
            <a:ext cx="9144000" cy="1747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288"/>
            <a:ext cx="1476375" cy="195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237288"/>
            <a:ext cx="1439862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Contact us at: jakub.smutny@pinf.cz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637"/>
            <a:ext cx="9144000" cy="1747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288"/>
            <a:ext cx="1476375" cy="195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237288"/>
            <a:ext cx="1439862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Organization of Agro &amp; Vet Dealers in </a:t>
            </a:r>
            <a:r>
              <a:rPr lang="en-US" dirty="0" err="1" smtClean="0"/>
              <a:t>NBeG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EU Thematic </a:t>
            </a:r>
            <a:r>
              <a:rPr lang="en-US" dirty="0" smtClean="0"/>
              <a:t>Workshop</a:t>
            </a:r>
          </a:p>
          <a:p>
            <a:pPr marL="0" indent="0" algn="ctr">
              <a:buNone/>
            </a:pPr>
            <a:r>
              <a:rPr lang="en-US" sz="2800" dirty="0" smtClean="0"/>
              <a:t>By James Mathiang, People in Need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Juba, May 24-25, 2016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83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637"/>
            <a:ext cx="9144000" cy="1747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288"/>
            <a:ext cx="1476375" cy="195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237288"/>
            <a:ext cx="1439862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4407"/>
            <a:ext cx="8229600" cy="4102865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dirty="0" smtClean="0">
                <a:latin typeface="Calibri" panose="020F0502020204030204" pitchFamily="34" charset="0"/>
              </a:rPr>
              <a:t>Situation of Agro &amp; Vet-dealers in </a:t>
            </a:r>
            <a:r>
              <a:rPr lang="en-US" dirty="0" err="1" smtClean="0">
                <a:latin typeface="Calibri" panose="020F0502020204030204" pitchFamily="34" charset="0"/>
              </a:rPr>
              <a:t>NBeG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</a:rPr>
              <a:t>before</a:t>
            </a:r>
            <a:r>
              <a:rPr lang="en-US" dirty="0" smtClean="0">
                <a:latin typeface="Calibri" panose="020F0502020204030204" pitchFamily="34" charset="0"/>
              </a:rPr>
              <a:t> PIN Intervention</a:t>
            </a:r>
            <a:endParaRPr lang="en-US" b="1" dirty="0" smtClean="0">
              <a:latin typeface="Calibri" panose="020F0502020204030204" pitchFamily="34" charset="0"/>
            </a:endParaRPr>
          </a:p>
          <a:p>
            <a:r>
              <a:rPr lang="en-US" sz="2200" b="1" dirty="0" smtClean="0">
                <a:latin typeface="Calibri" panose="020F0502020204030204" pitchFamily="34" charset="0"/>
              </a:rPr>
              <a:t>Several sellers </a:t>
            </a:r>
            <a:r>
              <a:rPr lang="en-US" sz="2200" dirty="0" smtClean="0">
                <a:latin typeface="Calibri" panose="020F0502020204030204" pitchFamily="34" charset="0"/>
              </a:rPr>
              <a:t>offering a basic range of agro/vet inputs</a:t>
            </a:r>
          </a:p>
          <a:p>
            <a:r>
              <a:rPr lang="en-US" sz="2200" dirty="0" smtClean="0">
                <a:latin typeface="Calibri" panose="020F0502020204030204" pitchFamily="34" charset="0"/>
              </a:rPr>
              <a:t>Steady influx of </a:t>
            </a:r>
            <a:r>
              <a:rPr lang="en-US" sz="2200" b="1" dirty="0" smtClean="0">
                <a:latin typeface="Calibri" panose="020F0502020204030204" pitchFamily="34" charset="0"/>
              </a:rPr>
              <a:t>free inputs </a:t>
            </a:r>
            <a:r>
              <a:rPr lang="en-US" sz="2200" dirty="0" smtClean="0">
                <a:latin typeface="Calibri" panose="020F0502020204030204" pitchFamily="34" charset="0"/>
              </a:rPr>
              <a:t>by UN &amp; INGOs (market distortion)</a:t>
            </a:r>
          </a:p>
          <a:p>
            <a:r>
              <a:rPr lang="en-US" sz="2200" b="1" dirty="0" smtClean="0">
                <a:latin typeface="Calibri" panose="020F0502020204030204" pitchFamily="34" charset="0"/>
              </a:rPr>
              <a:t>Low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b="1" dirty="0" smtClean="0">
                <a:latin typeface="Calibri" panose="020F0502020204030204" pitchFamily="34" charset="0"/>
              </a:rPr>
              <a:t>Purchasing Power </a:t>
            </a:r>
            <a:r>
              <a:rPr lang="en-US" sz="2200" dirty="0" smtClean="0">
                <a:latin typeface="Calibri" panose="020F0502020204030204" pitchFamily="34" charset="0"/>
              </a:rPr>
              <a:t>of local population</a:t>
            </a:r>
          </a:p>
          <a:p>
            <a:r>
              <a:rPr lang="en-US" sz="2200" b="1" dirty="0" smtClean="0">
                <a:latin typeface="Calibri" panose="020F0502020204030204" pitchFamily="34" charset="0"/>
              </a:rPr>
              <a:t>Low diversity of inputs </a:t>
            </a:r>
            <a:r>
              <a:rPr lang="en-US" sz="2200" dirty="0" smtClean="0">
                <a:latin typeface="Calibri" panose="020F0502020204030204" pitchFamily="34" charset="0"/>
              </a:rPr>
              <a:t>due to limited number of local wholesalers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b="1" dirty="0" smtClean="0">
                <a:latin typeface="Calibri" panose="020F0502020204030204" pitchFamily="34" charset="0"/>
              </a:rPr>
              <a:t>Limited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b="1" dirty="0" smtClean="0">
                <a:latin typeface="Calibri" panose="020F0502020204030204" pitchFamily="34" charset="0"/>
              </a:rPr>
              <a:t>willingness</a:t>
            </a:r>
            <a:r>
              <a:rPr lang="en-US" sz="2200" dirty="0" smtClean="0">
                <a:latin typeface="Calibri" panose="020F0502020204030204" pitchFamily="34" charset="0"/>
              </a:rPr>
              <a:t> of local population </a:t>
            </a:r>
            <a:r>
              <a:rPr lang="en-US" sz="2200" b="1" dirty="0" smtClean="0">
                <a:latin typeface="Calibri" panose="020F0502020204030204" pitchFamily="34" charset="0"/>
              </a:rPr>
              <a:t>to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b="1" dirty="0" smtClean="0">
                <a:latin typeface="Calibri" panose="020F0502020204030204" pitchFamily="34" charset="0"/>
              </a:rPr>
              <a:t>invest resources </a:t>
            </a:r>
            <a:r>
              <a:rPr lang="en-US" sz="2200" dirty="0" smtClean="0">
                <a:latin typeface="Calibri" panose="020F0502020204030204" pitchFamily="34" charset="0"/>
              </a:rPr>
              <a:t>into </a:t>
            </a:r>
            <a:r>
              <a:rPr lang="en-US" sz="2200" dirty="0" err="1" smtClean="0">
                <a:latin typeface="Calibri" panose="020F0502020204030204" pitchFamily="34" charset="0"/>
              </a:rPr>
              <a:t>agri</a:t>
            </a:r>
            <a:r>
              <a:rPr lang="en-US" sz="2200" dirty="0" smtClean="0">
                <a:latin typeface="Calibri" panose="020F0502020204030204" pitchFamily="34" charset="0"/>
              </a:rPr>
              <a:t>/vet inputs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31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637"/>
            <a:ext cx="9144000" cy="1747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288"/>
            <a:ext cx="1476375" cy="195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237288"/>
            <a:ext cx="1439862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3000" dirty="0" smtClean="0"/>
              <a:t>PIN’s Intervention Logic</a:t>
            </a:r>
          </a:p>
          <a:p>
            <a:pPr marL="341313" indent="0">
              <a:buNone/>
            </a:pPr>
            <a:r>
              <a:rPr lang="en-GB" sz="2200" b="1" dirty="0" smtClean="0">
                <a:latin typeface="Calibri" panose="020F0502020204030204" pitchFamily="34" charset="0"/>
              </a:rPr>
              <a:t>DESIRED IMPACT</a:t>
            </a:r>
          </a:p>
          <a:p>
            <a:pPr marL="684213">
              <a:spcBef>
                <a:spcPts val="300"/>
              </a:spcBef>
              <a:spcAft>
                <a:spcPts val="1200"/>
              </a:spcAft>
            </a:pPr>
            <a:r>
              <a:rPr lang="en-GB" sz="2200" dirty="0">
                <a:latin typeface="Calibri" panose="020F0502020204030204" pitchFamily="34" charset="0"/>
              </a:rPr>
              <a:t>M</a:t>
            </a:r>
            <a:r>
              <a:rPr lang="en-GB" sz="2200" dirty="0" smtClean="0">
                <a:latin typeface="Calibri" panose="020F0502020204030204" pitchFamily="34" charset="0"/>
              </a:rPr>
              <a:t>ore </a:t>
            </a:r>
            <a:r>
              <a:rPr lang="en-GB" sz="2200" dirty="0">
                <a:latin typeface="Calibri" panose="020F0502020204030204" pitchFamily="34" charset="0"/>
              </a:rPr>
              <a:t>shops </a:t>
            </a:r>
            <a:r>
              <a:rPr lang="en-GB" sz="2200" dirty="0" smtClean="0">
                <a:latin typeface="Calibri" panose="020F0502020204030204" pitchFamily="34" charset="0"/>
              </a:rPr>
              <a:t>sell </a:t>
            </a:r>
            <a:r>
              <a:rPr lang="en-GB" sz="2200" dirty="0">
                <a:latin typeface="Calibri" panose="020F0502020204030204" pitchFamily="34" charset="0"/>
              </a:rPr>
              <a:t>a </a:t>
            </a:r>
            <a:r>
              <a:rPr lang="en-GB" sz="2200" b="1" dirty="0">
                <a:latin typeface="Calibri" panose="020F0502020204030204" pitchFamily="34" charset="0"/>
              </a:rPr>
              <a:t>greater variety and quality </a:t>
            </a:r>
            <a:r>
              <a:rPr lang="en-GB" sz="2200" dirty="0">
                <a:latin typeface="Calibri" panose="020F0502020204030204" pitchFamily="34" charset="0"/>
              </a:rPr>
              <a:t>of essential agricultural (incl. veterinary) inputs to a </a:t>
            </a:r>
            <a:r>
              <a:rPr lang="en-GB" sz="2200" b="1" dirty="0">
                <a:latin typeface="Calibri" panose="020F0502020204030204" pitchFamily="34" charset="0"/>
              </a:rPr>
              <a:t>larger number of local farmers</a:t>
            </a:r>
            <a:r>
              <a:rPr lang="en-GB" sz="2200" dirty="0">
                <a:latin typeface="Calibri" panose="020F0502020204030204" pitchFamily="34" charset="0"/>
              </a:rPr>
              <a:t> and pastoralists. </a:t>
            </a:r>
            <a:endParaRPr lang="en-GB" sz="2200" dirty="0" smtClean="0">
              <a:latin typeface="Calibri" panose="020F0502020204030204" pitchFamily="34" charset="0"/>
            </a:endParaRPr>
          </a:p>
          <a:p>
            <a:pPr marL="341313" indent="0">
              <a:buNone/>
            </a:pPr>
            <a:r>
              <a:rPr lang="en-GB" sz="2200" b="1" dirty="0" smtClean="0">
                <a:latin typeface="Calibri" panose="020F0502020204030204" pitchFamily="34" charset="0"/>
              </a:rPr>
              <a:t>CORE ACTIVITIES</a:t>
            </a:r>
          </a:p>
          <a:p>
            <a:pPr marL="684213">
              <a:spcBef>
                <a:spcPts val="300"/>
              </a:spcBef>
            </a:pPr>
            <a:r>
              <a:rPr lang="en-GB" sz="2200" b="1" dirty="0" smtClean="0">
                <a:latin typeface="Calibri" panose="020F0502020204030204" pitchFamily="34" charset="0"/>
              </a:rPr>
              <a:t>Rapid Market Assessment </a:t>
            </a:r>
            <a:r>
              <a:rPr lang="en-GB" sz="2200" dirty="0" smtClean="0">
                <a:latin typeface="Calibri" panose="020F0502020204030204" pitchFamily="34" charset="0"/>
              </a:rPr>
              <a:t>to identify potential participating shops</a:t>
            </a:r>
          </a:p>
          <a:p>
            <a:pPr marL="684213"/>
            <a:r>
              <a:rPr lang="en-GB" sz="2200" b="1" dirty="0" smtClean="0">
                <a:latin typeface="Calibri" panose="020F0502020204030204" pitchFamily="34" charset="0"/>
              </a:rPr>
              <a:t>Voucher Campaign </a:t>
            </a:r>
            <a:r>
              <a:rPr lang="en-GB" sz="2200" dirty="0" smtClean="0">
                <a:latin typeface="Calibri" panose="020F0502020204030204" pitchFamily="34" charset="0"/>
              </a:rPr>
              <a:t>for 1,000 agro-pastoralist HHs</a:t>
            </a:r>
          </a:p>
          <a:p>
            <a:pPr marL="684213"/>
            <a:r>
              <a:rPr lang="en-GB" sz="2200" b="1" dirty="0" smtClean="0">
                <a:latin typeface="Calibri" panose="020F0502020204030204" pitchFamily="34" charset="0"/>
              </a:rPr>
              <a:t>Training</a:t>
            </a:r>
            <a:r>
              <a:rPr lang="en-GB" sz="2200" dirty="0" smtClean="0">
                <a:latin typeface="Calibri" panose="020F0502020204030204" pitchFamily="34" charset="0"/>
              </a:rPr>
              <a:t> in Improved Selling &amp; Marketing Skills for participating shops</a:t>
            </a:r>
          </a:p>
          <a:p>
            <a:pPr marL="684213"/>
            <a:r>
              <a:rPr lang="en-GB" sz="2200" b="1" dirty="0" smtClean="0">
                <a:latin typeface="Calibri" panose="020F0502020204030204" pitchFamily="34" charset="0"/>
              </a:rPr>
              <a:t>Village Promotion Campaign </a:t>
            </a:r>
            <a:r>
              <a:rPr lang="en-GB" sz="2200" dirty="0" smtClean="0">
                <a:latin typeface="Calibri" panose="020F0502020204030204" pitchFamily="34" charset="0"/>
              </a:rPr>
              <a:t>in 160 communities</a:t>
            </a:r>
          </a:p>
          <a:p>
            <a:pPr marL="684213"/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637"/>
            <a:ext cx="9144000" cy="1747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288"/>
            <a:ext cx="1476375" cy="195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237288"/>
            <a:ext cx="1439862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Step 1: Rapid Market Assessment – Objectives</a:t>
            </a:r>
          </a:p>
          <a:p>
            <a:pPr lvl="0">
              <a:spcAft>
                <a:spcPts val="1200"/>
              </a:spcAft>
            </a:pPr>
            <a:r>
              <a:rPr lang="en-GB" sz="2200" dirty="0" smtClean="0">
                <a:latin typeface="Calibri" panose="020F0502020204030204" pitchFamily="34" charset="0"/>
              </a:rPr>
              <a:t>Determine</a:t>
            </a:r>
            <a:r>
              <a:rPr lang="en-GB" sz="2200" b="1" dirty="0" smtClean="0">
                <a:latin typeface="Calibri" panose="020F0502020204030204" pitchFamily="34" charset="0"/>
              </a:rPr>
              <a:t> capacities </a:t>
            </a:r>
            <a:r>
              <a:rPr lang="en-GB" sz="2200" b="1" dirty="0">
                <a:latin typeface="Calibri" panose="020F0502020204030204" pitchFamily="34" charset="0"/>
              </a:rPr>
              <a:t>of existing and potential sellers of agricultural (incl. veterinary) inputs </a:t>
            </a:r>
            <a:r>
              <a:rPr lang="en-GB" sz="2200" dirty="0">
                <a:latin typeface="Calibri" panose="020F0502020204030204" pitchFamily="34" charset="0"/>
              </a:rPr>
              <a:t>(variety and </a:t>
            </a:r>
            <a:r>
              <a:rPr lang="en-GB" sz="2200" dirty="0" smtClean="0">
                <a:latin typeface="Calibri" panose="020F0502020204030204" pitchFamily="34" charset="0"/>
              </a:rPr>
              <a:t>volume of products offered; </a:t>
            </a:r>
            <a:r>
              <a:rPr lang="en-GB" sz="2200" dirty="0">
                <a:latin typeface="Calibri" panose="020F0502020204030204" pitchFamily="34" charset="0"/>
              </a:rPr>
              <a:t>knowledge on their correct selection and use; ability to store </a:t>
            </a:r>
            <a:r>
              <a:rPr lang="en-GB" sz="2200" dirty="0" smtClean="0">
                <a:latin typeface="Calibri" panose="020F0502020204030204" pitchFamily="34" charset="0"/>
              </a:rPr>
              <a:t>the inputs in </a:t>
            </a:r>
            <a:r>
              <a:rPr lang="en-GB" sz="2200" dirty="0">
                <a:latin typeface="Calibri" panose="020F0502020204030204" pitchFamily="34" charset="0"/>
              </a:rPr>
              <a:t>a safe way)</a:t>
            </a:r>
            <a:endParaRPr lang="en-US" sz="2200" dirty="0">
              <a:latin typeface="Calibri" panose="020F050202020403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en-GB" sz="2200" dirty="0" smtClean="0">
                <a:latin typeface="Calibri" panose="020F0502020204030204" pitchFamily="34" charset="0"/>
              </a:rPr>
              <a:t>Identify</a:t>
            </a:r>
            <a:r>
              <a:rPr lang="en-GB" sz="2200" b="1" dirty="0" smtClean="0">
                <a:latin typeface="Calibri" panose="020F0502020204030204" pitchFamily="34" charset="0"/>
              </a:rPr>
              <a:t> most </a:t>
            </a:r>
            <a:r>
              <a:rPr lang="en-GB" sz="2200" b="1" dirty="0">
                <a:latin typeface="Calibri" panose="020F0502020204030204" pitchFamily="34" charset="0"/>
              </a:rPr>
              <a:t>resilient and feasible supply chains </a:t>
            </a:r>
            <a:r>
              <a:rPr lang="en-GB" sz="2200" dirty="0">
                <a:latin typeface="Calibri" panose="020F0502020204030204" pitchFamily="34" charset="0"/>
              </a:rPr>
              <a:t>(identification of which supply routes are most reliable and least vulnerable to increased insecurity incl. to what extent they are currently used)</a:t>
            </a:r>
            <a:endParaRPr lang="en-US" sz="2200" dirty="0">
              <a:latin typeface="Calibri" panose="020F050202020403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en-GB" sz="2200" dirty="0" smtClean="0">
                <a:latin typeface="Calibri" panose="020F0502020204030204" pitchFamily="34" charset="0"/>
              </a:rPr>
              <a:t>Lay out specific </a:t>
            </a:r>
            <a:r>
              <a:rPr lang="en-GB" sz="2200" b="1" dirty="0">
                <a:latin typeface="Calibri" panose="020F0502020204030204" pitchFamily="34" charset="0"/>
              </a:rPr>
              <a:t>possibilities for increasing the quality and accessibility </a:t>
            </a:r>
            <a:r>
              <a:rPr lang="en-GB" sz="2200" dirty="0">
                <a:latin typeface="Calibri" panose="020F0502020204030204" pitchFamily="34" charset="0"/>
              </a:rPr>
              <a:t>of sellers’ inputs</a:t>
            </a:r>
            <a:endParaRPr lang="en-US" sz="22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637"/>
            <a:ext cx="9144000" cy="1747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288"/>
            <a:ext cx="1476375" cy="195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237288"/>
            <a:ext cx="1439862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Step 1: Rapid Market Assessment – Outcomes</a:t>
            </a:r>
            <a:endParaRPr lang="en-US" sz="16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1800" b="1" dirty="0" smtClean="0"/>
              <a:t>FOCUS GROUPS – PARTICIPANTS’ FEEDBACK AND EXPECTATIONS</a:t>
            </a:r>
            <a:endParaRPr lang="en-US" sz="1800" b="1" dirty="0"/>
          </a:p>
          <a:p>
            <a:r>
              <a:rPr lang="en-US" sz="1600" b="1" dirty="0" smtClean="0"/>
              <a:t>Only 10 out of 32 participants interested </a:t>
            </a:r>
            <a:r>
              <a:rPr lang="en-US" sz="1600" dirty="0" smtClean="0"/>
              <a:t>in the program </a:t>
            </a:r>
            <a:r>
              <a:rPr lang="en-US" sz="1600" dirty="0" smtClean="0"/>
              <a:t>after being informed that PIN would not provide the requested initial capital</a:t>
            </a:r>
            <a:endParaRPr lang="en-US" sz="1600" dirty="0"/>
          </a:p>
          <a:p>
            <a:r>
              <a:rPr lang="en-US" sz="1600" b="1" dirty="0" smtClean="0"/>
              <a:t>Sustainability</a:t>
            </a:r>
            <a:r>
              <a:rPr lang="en-US" sz="1600" dirty="0" smtClean="0"/>
              <a:t> </a:t>
            </a:r>
            <a:r>
              <a:rPr lang="en-US" sz="1600" dirty="0" smtClean="0"/>
              <a:t>concerns - most proposed items often distributed free of charge </a:t>
            </a:r>
            <a:r>
              <a:rPr lang="en-US" sz="1600" dirty="0"/>
              <a:t>by NGOs and UN </a:t>
            </a:r>
            <a:endParaRPr lang="en-US" sz="1600" dirty="0" smtClean="0"/>
          </a:p>
          <a:p>
            <a:r>
              <a:rPr lang="en-US" sz="1600" dirty="0"/>
              <a:t>H</a:t>
            </a:r>
            <a:r>
              <a:rPr lang="en-US" sz="1600" dirty="0" smtClean="0"/>
              <a:t>igh </a:t>
            </a:r>
            <a:r>
              <a:rPr lang="en-US" sz="1600" b="1" dirty="0"/>
              <a:t>exchange rate </a:t>
            </a:r>
            <a:r>
              <a:rPr lang="en-US" sz="1600" dirty="0"/>
              <a:t>for </a:t>
            </a:r>
            <a:r>
              <a:rPr lang="en-US" sz="1600" dirty="0" smtClean="0"/>
              <a:t>USD impacting cost of imported items</a:t>
            </a:r>
            <a:endParaRPr lang="en-US" sz="1600" dirty="0"/>
          </a:p>
          <a:p>
            <a:r>
              <a:rPr lang="en-US" sz="1600" dirty="0" smtClean="0"/>
              <a:t>Participants: average </a:t>
            </a:r>
            <a:r>
              <a:rPr lang="en-US" sz="1600" b="1" dirty="0"/>
              <a:t>monthly</a:t>
            </a:r>
            <a:r>
              <a:rPr lang="en-US" sz="1600" dirty="0"/>
              <a:t> </a:t>
            </a:r>
            <a:r>
              <a:rPr lang="en-US" sz="1600" b="1" dirty="0"/>
              <a:t>turnover</a:t>
            </a:r>
            <a:r>
              <a:rPr lang="en-US" sz="1600" dirty="0"/>
              <a:t> </a:t>
            </a:r>
            <a:r>
              <a:rPr lang="en-US" sz="1600" dirty="0" smtClean="0"/>
              <a:t>should be between </a:t>
            </a:r>
            <a:r>
              <a:rPr lang="en-US" sz="1600" dirty="0"/>
              <a:t>10 000 and 20 000 </a:t>
            </a:r>
            <a:r>
              <a:rPr lang="en-US" sz="1600" dirty="0" smtClean="0"/>
              <a:t>SSP</a:t>
            </a:r>
            <a:r>
              <a:rPr lang="en-US" sz="1600" dirty="0"/>
              <a:t> </a:t>
            </a:r>
            <a:r>
              <a:rPr lang="en-US" sz="1600" dirty="0" smtClean="0"/>
              <a:t>by the program’ end</a:t>
            </a:r>
          </a:p>
          <a:p>
            <a:r>
              <a:rPr lang="en-US" sz="1600" dirty="0" smtClean="0"/>
              <a:t>Participants: on average, </a:t>
            </a:r>
            <a:r>
              <a:rPr lang="en-US" sz="1600" b="1" dirty="0" smtClean="0"/>
              <a:t>10</a:t>
            </a:r>
            <a:r>
              <a:rPr lang="en-US" sz="1600" b="1" dirty="0"/>
              <a:t>% </a:t>
            </a:r>
            <a:r>
              <a:rPr lang="en-US" sz="1600" b="1" dirty="0" smtClean="0"/>
              <a:t>profit margin </a:t>
            </a:r>
            <a:r>
              <a:rPr lang="en-US" sz="1600" dirty="0" smtClean="0"/>
              <a:t>considered as sufficient </a:t>
            </a:r>
            <a:r>
              <a:rPr lang="en-US" sz="1600" dirty="0"/>
              <a:t>	</a:t>
            </a:r>
          </a:p>
          <a:p>
            <a:r>
              <a:rPr lang="en-US" sz="1600" dirty="0" smtClean="0"/>
              <a:t>Participants: </a:t>
            </a:r>
            <a:r>
              <a:rPr lang="en-US" sz="1600" dirty="0"/>
              <a:t>t</a:t>
            </a:r>
            <a:r>
              <a:rPr lang="en-US" sz="1600" dirty="0" smtClean="0"/>
              <a:t>otal </a:t>
            </a:r>
            <a:r>
              <a:rPr lang="en-US" sz="1600" b="1" dirty="0" smtClean="0"/>
              <a:t>annual profit </a:t>
            </a:r>
            <a:r>
              <a:rPr lang="en-US" sz="1600" dirty="0" smtClean="0"/>
              <a:t>should be </a:t>
            </a:r>
            <a:r>
              <a:rPr lang="en-US" sz="1600" dirty="0"/>
              <a:t>at least 10 </a:t>
            </a:r>
            <a:r>
              <a:rPr lang="en-US" sz="1600" dirty="0" smtClean="0"/>
              <a:t>000. </a:t>
            </a:r>
            <a:r>
              <a:rPr lang="en-US" sz="1600" dirty="0"/>
              <a:t>	</a:t>
            </a:r>
          </a:p>
          <a:p>
            <a:r>
              <a:rPr lang="en-US" sz="1600" dirty="0" smtClean="0"/>
              <a:t>Traders </a:t>
            </a:r>
            <a:r>
              <a:rPr lang="en-US" sz="1600" b="1" dirty="0" smtClean="0"/>
              <a:t>reluctant </a:t>
            </a:r>
            <a:r>
              <a:rPr lang="en-US" sz="1600" b="1" dirty="0"/>
              <a:t>to spend </a:t>
            </a:r>
            <a:r>
              <a:rPr lang="en-US" sz="1600" b="1" dirty="0" smtClean="0"/>
              <a:t>time </a:t>
            </a:r>
            <a:r>
              <a:rPr lang="en-US" sz="1600" b="1" dirty="0"/>
              <a:t>in </a:t>
            </a:r>
            <a:r>
              <a:rPr lang="en-US" sz="1600" b="1" dirty="0" smtClean="0"/>
              <a:t>prospected trainings </a:t>
            </a:r>
            <a:r>
              <a:rPr lang="en-US" sz="1600" dirty="0" smtClean="0"/>
              <a:t>due to time and management constraints</a:t>
            </a:r>
            <a:endParaRPr lang="en-US" sz="1600" dirty="0"/>
          </a:p>
          <a:p>
            <a:r>
              <a:rPr lang="en-US" sz="1600" dirty="0"/>
              <a:t>Traders would most appreciate if PIN </a:t>
            </a:r>
            <a:r>
              <a:rPr lang="en-US" sz="1600" b="1" dirty="0"/>
              <a:t>could link them to various suppliers </a:t>
            </a:r>
            <a:r>
              <a:rPr lang="en-US" sz="1600" dirty="0"/>
              <a:t>of </a:t>
            </a:r>
            <a:r>
              <a:rPr lang="en-US" sz="1600" dirty="0" err="1"/>
              <a:t>agri</a:t>
            </a:r>
            <a:r>
              <a:rPr lang="en-US" sz="1600" dirty="0"/>
              <a:t> inputs and improve shops´ </a:t>
            </a:r>
            <a:r>
              <a:rPr lang="en-US" sz="1600" b="1" dirty="0"/>
              <a:t>visibility</a:t>
            </a:r>
            <a:r>
              <a:rPr lang="en-US" sz="1600" dirty="0"/>
              <a:t> by promoting them in the </a:t>
            </a:r>
            <a:r>
              <a:rPr lang="en-US" sz="1600" dirty="0" smtClean="0"/>
              <a:t>communities</a:t>
            </a:r>
            <a:r>
              <a:rPr lang="en-US" sz="1600" dirty="0"/>
              <a:t>	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41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637"/>
            <a:ext cx="9144000" cy="1747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288"/>
            <a:ext cx="1476375" cy="195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237288"/>
            <a:ext cx="1439862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Step 2: Business Plan &amp; Selection of Traders</a:t>
            </a:r>
            <a:endParaRPr lang="en-US" sz="1600" dirty="0">
              <a:latin typeface="Calibri" panose="020F0502020204030204" pitchFamily="34" charset="0"/>
            </a:endParaRPr>
          </a:p>
          <a:p>
            <a:pPr marL="341313" indent="0">
              <a:buNone/>
            </a:pPr>
            <a:r>
              <a:rPr lang="en-US" sz="1600" b="1" dirty="0" smtClean="0">
                <a:latin typeface="Calibri" panose="020F0502020204030204" pitchFamily="34" charset="0"/>
              </a:rPr>
              <a:t>BUSINESS PLAN</a:t>
            </a:r>
          </a:p>
          <a:p>
            <a:pPr marL="627063" indent="-285750"/>
            <a:r>
              <a:rPr lang="en-US" sz="1600" dirty="0" smtClean="0">
                <a:latin typeface="Calibri" panose="020F0502020204030204" pitchFamily="34" charset="0"/>
              </a:rPr>
              <a:t>10 Business Plans received</a:t>
            </a:r>
            <a:endParaRPr lang="en-US" sz="1600" dirty="0">
              <a:latin typeface="Calibri" panose="020F0502020204030204" pitchFamily="34" charset="0"/>
            </a:endParaRPr>
          </a:p>
          <a:p>
            <a:pPr marL="627063" indent="-285750"/>
            <a:r>
              <a:rPr lang="en-US" sz="1600" dirty="0" smtClean="0">
                <a:latin typeface="Calibri" panose="020F0502020204030204" pitchFamily="34" charset="0"/>
              </a:rPr>
              <a:t>Plan contents: motivation, business knowledge, operational capacity, economic plan for the next 3 years, visibility strategy</a:t>
            </a:r>
          </a:p>
          <a:p>
            <a:pPr marL="627063" indent="-285750"/>
            <a:r>
              <a:rPr lang="en-US" sz="1600" b="1" dirty="0" smtClean="0">
                <a:latin typeface="Calibri" panose="020F0502020204030204" pitchFamily="34" charset="0"/>
              </a:rPr>
              <a:t>Outcome</a:t>
            </a:r>
            <a:r>
              <a:rPr lang="en-US" sz="1600" dirty="0" smtClean="0">
                <a:latin typeface="Calibri" panose="020F0502020204030204" pitchFamily="34" charset="0"/>
              </a:rPr>
              <a:t>: 8 traders selected</a:t>
            </a:r>
          </a:p>
          <a:p>
            <a:pPr marL="627063" indent="-285750"/>
            <a:r>
              <a:rPr lang="en-US" sz="1600" b="1" dirty="0" smtClean="0">
                <a:latin typeface="Calibri" panose="020F0502020204030204" pitchFamily="34" charset="0"/>
              </a:rPr>
              <a:t>Challenges</a:t>
            </a:r>
            <a:r>
              <a:rPr lang="en-US" sz="1600" dirty="0" smtClean="0">
                <a:latin typeface="Calibri" panose="020F0502020204030204" pitchFamily="34" charset="0"/>
              </a:rPr>
              <a:t>: Poor quality of proposals – no prior experience with business planning</a:t>
            </a:r>
          </a:p>
          <a:p>
            <a:pPr marL="341313" indent="0">
              <a:buNone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341313" indent="0">
              <a:buNone/>
            </a:pPr>
            <a:r>
              <a:rPr lang="en-US" sz="1600" b="1" dirty="0" smtClean="0">
                <a:latin typeface="Calibri" panose="020F0502020204030204" pitchFamily="34" charset="0"/>
              </a:rPr>
              <a:t>INCREASING LINKS WITH NATIONAL SUPPLIERS</a:t>
            </a:r>
          </a:p>
          <a:p>
            <a:pPr marL="627063" indent="-285750"/>
            <a:r>
              <a:rPr lang="en-GB" sz="1600" dirty="0" smtClean="0">
                <a:latin typeface="Calibri" panose="020F0502020204030204" pitchFamily="34" charset="0"/>
              </a:rPr>
              <a:t>Contacts for more </a:t>
            </a:r>
            <a:r>
              <a:rPr lang="en-GB" sz="1600" dirty="0">
                <a:latin typeface="Calibri" panose="020F0502020204030204" pitchFamily="34" charset="0"/>
              </a:rPr>
              <a:t>than 30 </a:t>
            </a:r>
            <a:r>
              <a:rPr lang="en-GB" sz="1600" dirty="0" smtClean="0">
                <a:latin typeface="Calibri" panose="020F0502020204030204" pitchFamily="34" charset="0"/>
              </a:rPr>
              <a:t>agro-vet </a:t>
            </a:r>
            <a:r>
              <a:rPr lang="en-GB" sz="1600" dirty="0">
                <a:latin typeface="Calibri" panose="020F0502020204030204" pitchFamily="34" charset="0"/>
              </a:rPr>
              <a:t>suppliers</a:t>
            </a:r>
            <a:r>
              <a:rPr lang="en-GB" sz="1600" dirty="0" smtClean="0">
                <a:latin typeface="Calibri" panose="020F0502020204030204" pitchFamily="34" charset="0"/>
              </a:rPr>
              <a:t>’, including quotes, terms &amp; conditions, </a:t>
            </a:r>
            <a:r>
              <a:rPr lang="en-GB" sz="1600" dirty="0">
                <a:latin typeface="Calibri" panose="020F0502020204030204" pitchFamily="34" charset="0"/>
              </a:rPr>
              <a:t>were shared with the shop traders. </a:t>
            </a:r>
            <a:endParaRPr lang="en-GB" sz="1600" dirty="0" smtClean="0">
              <a:latin typeface="Calibri" panose="020F0502020204030204" pitchFamily="34" charset="0"/>
            </a:endParaRPr>
          </a:p>
          <a:p>
            <a:pPr marL="627063" indent="-285750"/>
            <a:r>
              <a:rPr lang="en-GB" sz="1600" b="1" dirty="0" smtClean="0">
                <a:latin typeface="Calibri" panose="020F0502020204030204" pitchFamily="34" charset="0"/>
              </a:rPr>
              <a:t>Success</a:t>
            </a:r>
            <a:r>
              <a:rPr lang="en-GB" sz="1600" dirty="0" smtClean="0">
                <a:latin typeface="Calibri" panose="020F0502020204030204" pitchFamily="34" charset="0"/>
              </a:rPr>
              <a:t>: increased diversification of supply chain</a:t>
            </a:r>
          </a:p>
          <a:p>
            <a:pPr marL="627063" indent="-285750"/>
            <a:r>
              <a:rPr lang="en-GB" sz="1600" b="1" dirty="0" smtClean="0">
                <a:latin typeface="Calibri" panose="020F0502020204030204" pitchFamily="34" charset="0"/>
              </a:rPr>
              <a:t>Challenges</a:t>
            </a:r>
            <a:r>
              <a:rPr lang="en-GB" sz="1600" dirty="0" smtClean="0">
                <a:latin typeface="Calibri" panose="020F0502020204030204" pitchFamily="34" charset="0"/>
              </a:rPr>
              <a:t>: </a:t>
            </a:r>
            <a:r>
              <a:rPr lang="en-GB" sz="1600" dirty="0" smtClean="0">
                <a:latin typeface="Calibri" panose="020F0502020204030204" pitchFamily="34" charset="0"/>
              </a:rPr>
              <a:t>I</a:t>
            </a:r>
            <a:r>
              <a:rPr lang="en-GB" sz="1600" dirty="0" smtClean="0">
                <a:latin typeface="Calibri" panose="020F0502020204030204" pitchFamily="34" charset="0"/>
              </a:rPr>
              <a:t>nsecurity of supply route, costly transportation, buying inputs in USD too expensive – better deals with traders from Khartoum</a:t>
            </a:r>
            <a:endParaRPr lang="en-US" sz="1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637"/>
            <a:ext cx="9144000" cy="1747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288"/>
            <a:ext cx="1476375" cy="195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237288"/>
            <a:ext cx="1439862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Step 3: Activities – Voucher Campaign</a:t>
            </a:r>
            <a:endParaRPr lang="en-US" sz="1600" dirty="0">
              <a:latin typeface="Calibri" panose="020F0502020204030204" pitchFamily="34" charset="0"/>
            </a:endParaRPr>
          </a:p>
          <a:p>
            <a:pPr marL="627063" indent="-285750"/>
            <a:r>
              <a:rPr lang="en-US" sz="1600" dirty="0" smtClean="0">
                <a:latin typeface="Calibri" panose="020F0502020204030204" pitchFamily="34" charset="0"/>
              </a:rPr>
              <a:t>1000HHs participating</a:t>
            </a:r>
          </a:p>
          <a:p>
            <a:pPr marL="627063" indent="-285750">
              <a:spcAft>
                <a:spcPts val="12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100 SSP vouchers used toward purchasing pre-selected agro/vet items</a:t>
            </a:r>
            <a:endParaRPr lang="en-US" sz="1600" b="1" dirty="0" smtClean="0">
              <a:latin typeface="Calibri" panose="020F0502020204030204" pitchFamily="34" charset="0"/>
            </a:endParaRPr>
          </a:p>
          <a:p>
            <a:pPr marL="341313" indent="0">
              <a:buNone/>
            </a:pPr>
            <a:r>
              <a:rPr lang="en-US" sz="1600" b="1" dirty="0" smtClean="0">
                <a:latin typeface="Calibri" panose="020F0502020204030204" pitchFamily="34" charset="0"/>
              </a:rPr>
              <a:t>SUCCESSES</a:t>
            </a:r>
          </a:p>
          <a:p>
            <a:pPr marL="627063" indent="-285750"/>
            <a:r>
              <a:rPr lang="en-US" sz="1600" dirty="0" smtClean="0">
                <a:latin typeface="Calibri" panose="020F0502020204030204" pitchFamily="34" charset="0"/>
              </a:rPr>
              <a:t>Strengthened </a:t>
            </a:r>
            <a:r>
              <a:rPr lang="en-US" sz="1600" b="1" dirty="0" smtClean="0">
                <a:latin typeface="Calibri" panose="020F0502020204030204" pitchFamily="34" charset="0"/>
              </a:rPr>
              <a:t>awareness of the shops’ products </a:t>
            </a:r>
            <a:r>
              <a:rPr lang="en-US" sz="1600" dirty="0" smtClean="0">
                <a:latin typeface="Calibri" panose="020F0502020204030204" pitchFamily="34" charset="0"/>
              </a:rPr>
              <a:t>among the farmers/pastoralists (monitoring: knowledge of local suppliers'’ location grew from 2.2% to 99%)</a:t>
            </a:r>
          </a:p>
          <a:p>
            <a:pPr marL="627063" indent="-285750"/>
            <a:r>
              <a:rPr lang="en-US" sz="1600" dirty="0" smtClean="0">
                <a:latin typeface="Calibri" panose="020F0502020204030204" pitchFamily="34" charset="0"/>
              </a:rPr>
              <a:t>Important </a:t>
            </a:r>
            <a:r>
              <a:rPr lang="en-US" sz="1600" b="1" dirty="0" smtClean="0">
                <a:latin typeface="Calibri" panose="020F0502020204030204" pitchFamily="34" charset="0"/>
              </a:rPr>
              <a:t>revenues</a:t>
            </a:r>
            <a:r>
              <a:rPr lang="en-US" sz="1600" dirty="0" smtClean="0">
                <a:latin typeface="Calibri" panose="020F0502020204030204" pitchFamily="34" charset="0"/>
              </a:rPr>
              <a:t> for the shops + widening of </a:t>
            </a:r>
            <a:r>
              <a:rPr lang="en-US" sz="1600" b="1" dirty="0" smtClean="0">
                <a:latin typeface="Calibri" panose="020F0502020204030204" pitchFamily="34" charset="0"/>
              </a:rPr>
              <a:t>client base</a:t>
            </a:r>
          </a:p>
          <a:p>
            <a:pPr marL="627063" indent="-285750"/>
            <a:r>
              <a:rPr lang="en-GB" sz="1600" dirty="0">
                <a:latin typeface="Calibri" panose="020F0502020204030204" pitchFamily="34" charset="0"/>
              </a:rPr>
              <a:t>F</a:t>
            </a:r>
            <a:r>
              <a:rPr lang="en-GB" sz="1600" dirty="0" smtClean="0">
                <a:latin typeface="Calibri" panose="020F0502020204030204" pitchFamily="34" charset="0"/>
              </a:rPr>
              <a:t>ocus </a:t>
            </a:r>
            <a:r>
              <a:rPr lang="en-GB" sz="1600" dirty="0">
                <a:latin typeface="Calibri" panose="020F0502020204030204" pitchFamily="34" charset="0"/>
              </a:rPr>
              <a:t>on </a:t>
            </a:r>
            <a:r>
              <a:rPr lang="en-GB" sz="1600" b="1" dirty="0">
                <a:latin typeface="Calibri" panose="020F0502020204030204" pitchFamily="34" charset="0"/>
              </a:rPr>
              <a:t>a limited number of </a:t>
            </a:r>
            <a:r>
              <a:rPr lang="en-GB" sz="1600" b="1" dirty="0" smtClean="0">
                <a:latin typeface="Calibri" panose="020F0502020204030204" pitchFamily="34" charset="0"/>
              </a:rPr>
              <a:t>items necessary for efficient planning </a:t>
            </a:r>
            <a:r>
              <a:rPr lang="en-GB" sz="1600" dirty="0" smtClean="0">
                <a:latin typeface="Calibri" panose="020F0502020204030204" pitchFamily="34" charset="0"/>
              </a:rPr>
              <a:t>of supply chain (advantage or disadvantage?)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341313" indent="0">
              <a:buNone/>
            </a:pPr>
            <a:r>
              <a:rPr lang="en-US" sz="1600" b="1" dirty="0" smtClean="0">
                <a:latin typeface="Calibri" panose="020F0502020204030204" pitchFamily="34" charset="0"/>
              </a:rPr>
              <a:t>CHALLENGES</a:t>
            </a:r>
          </a:p>
          <a:p>
            <a:pPr marL="627063" indent="-285750"/>
            <a:r>
              <a:rPr lang="en-GB" sz="1600" b="1" dirty="0" smtClean="0">
                <a:latin typeface="Calibri" panose="020F0502020204030204" pitchFamily="34" charset="0"/>
              </a:rPr>
              <a:t>Pre-stocking </a:t>
            </a:r>
            <a:r>
              <a:rPr lang="en-GB" sz="1600" dirty="0" smtClean="0">
                <a:latin typeface="Calibri" panose="020F0502020204030204" pitchFamily="34" charset="0"/>
              </a:rPr>
              <a:t>– delayed deliveries, vendors’ impatience to store items for a longer period of time</a:t>
            </a:r>
          </a:p>
          <a:p>
            <a:pPr marL="627063" indent="-285750"/>
            <a:r>
              <a:rPr lang="en-GB" sz="1600" b="1" dirty="0" smtClean="0">
                <a:latin typeface="Calibri" panose="020F0502020204030204" pitchFamily="34" charset="0"/>
              </a:rPr>
              <a:t>SSP depreciation </a:t>
            </a:r>
            <a:r>
              <a:rPr lang="en-GB" sz="1600" dirty="0" smtClean="0">
                <a:latin typeface="Calibri" panose="020F0502020204030204" pitchFamily="34" charset="0"/>
              </a:rPr>
              <a:t>– people could buy way fewer items than originally planned</a:t>
            </a:r>
          </a:p>
          <a:p>
            <a:pPr marL="627063" indent="-285750"/>
            <a:r>
              <a:rPr lang="en-GB" sz="1600" b="1" dirty="0" smtClean="0">
                <a:latin typeface="Calibri" panose="020F0502020204030204" pitchFamily="34" charset="0"/>
              </a:rPr>
              <a:t>Dependency</a:t>
            </a:r>
            <a:r>
              <a:rPr lang="en-GB" sz="1600" dirty="0" smtClean="0">
                <a:latin typeface="Calibri" panose="020F0502020204030204" pitchFamily="34" charset="0"/>
              </a:rPr>
              <a:t> – profits gained from the voucher campaign not used for re-stocking due to low demand</a:t>
            </a:r>
            <a:r>
              <a:rPr lang="en-GB" sz="1600" b="1" dirty="0" smtClean="0">
                <a:latin typeface="Calibri" panose="020F0502020204030204" pitchFamily="34" charset="0"/>
              </a:rPr>
              <a:t>. Transition from vouchers to regular market behaviour difficult</a:t>
            </a:r>
          </a:p>
        </p:txBody>
      </p:sp>
    </p:spTree>
    <p:extLst>
      <p:ext uri="{BB962C8B-B14F-4D97-AF65-F5344CB8AC3E}">
        <p14:creationId xmlns:p14="http://schemas.microsoft.com/office/powerpoint/2010/main" val="19097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637"/>
            <a:ext cx="9144000" cy="1747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288"/>
            <a:ext cx="1476375" cy="195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237288"/>
            <a:ext cx="1439862" cy="19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99"/>
          <a:stretch/>
        </p:blipFill>
        <p:spPr>
          <a:xfrm>
            <a:off x="385644" y="2132856"/>
            <a:ext cx="4009190" cy="1944216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78" b="50019"/>
          <a:stretch/>
        </p:blipFill>
        <p:spPr>
          <a:xfrm>
            <a:off x="5508104" y="1628800"/>
            <a:ext cx="3176046" cy="4464017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69"/>
          <a:stretch/>
        </p:blipFill>
        <p:spPr>
          <a:xfrm>
            <a:off x="333800" y="4149080"/>
            <a:ext cx="4061034" cy="19442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35696" y="1478368"/>
            <a:ext cx="375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Campaign - Voucher Design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1011</Words>
  <Application>Microsoft Office PowerPoint</Application>
  <PresentationFormat>On-screen Show (4:3)</PresentationFormat>
  <Paragraphs>96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Výchozí návrh</vt:lpstr>
      <vt:lpstr>PowerPoint Presentation</vt:lpstr>
      <vt:lpstr>Organization of Agro &amp; Vet Dealers in NBeG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David Grossmann</dc:creator>
  <cp:lastModifiedBy>smujak01</cp:lastModifiedBy>
  <cp:revision>383</cp:revision>
  <dcterms:created xsi:type="dcterms:W3CDTF">2011-10-18T07:47:17Z</dcterms:created>
  <dcterms:modified xsi:type="dcterms:W3CDTF">2016-05-20T08:20:21Z</dcterms:modified>
</cp:coreProperties>
</file>