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420" r:id="rId3"/>
    <p:sldId id="269" r:id="rId4"/>
    <p:sldId id="442" r:id="rId5"/>
    <p:sldId id="444" r:id="rId6"/>
    <p:sldId id="461" r:id="rId7"/>
    <p:sldId id="451" r:id="rId8"/>
    <p:sldId id="453" r:id="rId9"/>
    <p:sldId id="455" r:id="rId10"/>
    <p:sldId id="457" r:id="rId11"/>
    <p:sldId id="459" r:id="rId12"/>
    <p:sldId id="4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488" autoAdjust="0"/>
  </p:normalViewPr>
  <p:slideViewPr>
    <p:cSldViewPr snapToGrid="0" snapToObjects="1">
      <p:cViewPr>
        <p:scale>
          <a:sx n="100" d="100"/>
          <a:sy n="100" d="100"/>
        </p:scale>
        <p:origin x="-516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-176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D290-EDDA-6148-A206-81A70DB6C7F7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158F4-CAA0-1940-8B02-E9ED16AF8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40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319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158F4-CAA0-1940-8B02-E9ED16AF81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391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770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573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1417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475875" y="6490261"/>
            <a:ext cx="1244600" cy="33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</a:pPr>
            <a:r>
              <a:rPr lang="en-GB" sz="800" kern="0" dirty="0" smtClean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Funded </a:t>
            </a: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by</a:t>
            </a:r>
          </a:p>
          <a:p>
            <a:pPr algn="ctr" defTabSz="914400" fontAlgn="base">
              <a:spcBef>
                <a:spcPct val="0"/>
              </a:spcBef>
            </a:pPr>
            <a:r>
              <a:rPr lang="en-GB" sz="800" kern="0" dirty="0">
                <a:solidFill>
                  <a:prstClr val="black"/>
                </a:solidFill>
                <a:latin typeface="Helvetica" charset="0"/>
                <a:cs typeface="Arial" pitchFamily="34" charset="0"/>
              </a:rPr>
              <a:t>The European Union</a:t>
            </a:r>
            <a:endParaRPr lang="en-US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74"/>
          <p:cNvSpPr>
            <a:spLocks noEditPoints="1"/>
          </p:cNvSpPr>
          <p:nvPr userDrawn="1"/>
        </p:nvSpPr>
        <p:spPr bwMode="auto">
          <a:xfrm>
            <a:off x="4763" y="1924050"/>
            <a:ext cx="3871913" cy="3019425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365" y="317"/>
              </a:cxn>
              <a:cxn ang="0">
                <a:pos x="407" y="158"/>
              </a:cxn>
              <a:cxn ang="0">
                <a:pos x="403" y="0"/>
              </a:cxn>
              <a:cxn ang="0">
                <a:pos x="0" y="0"/>
              </a:cxn>
              <a:cxn ang="0">
                <a:pos x="0" y="317"/>
              </a:cxn>
              <a:cxn ang="0">
                <a:pos x="407" y="177"/>
              </a:cxn>
              <a:cxn ang="0">
                <a:pos x="407" y="157"/>
              </a:cxn>
              <a:cxn ang="0">
                <a:pos x="407" y="158"/>
              </a:cxn>
              <a:cxn ang="0">
                <a:pos x="407" y="177"/>
              </a:cxn>
            </a:cxnLst>
            <a:rect l="0" t="0" r="r" b="b"/>
            <a:pathLst>
              <a:path w="407" h="317">
                <a:moveTo>
                  <a:pt x="0" y="317"/>
                </a:moveTo>
                <a:lnTo>
                  <a:pt x="365" y="317"/>
                </a:lnTo>
                <a:lnTo>
                  <a:pt x="407" y="158"/>
                </a:lnTo>
                <a:lnTo>
                  <a:pt x="403" y="0"/>
                </a:lnTo>
                <a:lnTo>
                  <a:pt x="0" y="0"/>
                </a:lnTo>
                <a:lnTo>
                  <a:pt x="0" y="317"/>
                </a:lnTo>
                <a:close/>
                <a:moveTo>
                  <a:pt x="407" y="177"/>
                </a:moveTo>
                <a:lnTo>
                  <a:pt x="407" y="157"/>
                </a:lnTo>
                <a:lnTo>
                  <a:pt x="407" y="158"/>
                </a:lnTo>
                <a:lnTo>
                  <a:pt x="407" y="177"/>
                </a:lnTo>
                <a:close/>
              </a:path>
            </a:pathLst>
          </a:custGeom>
          <a:solidFill>
            <a:srgbClr val="57646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763" y="1924050"/>
            <a:ext cx="3871913" cy="3019425"/>
          </a:xfrm>
          <a:prstGeom prst="rect">
            <a:avLst/>
          </a:prstGeom>
          <a:solidFill>
            <a:srgbClr val="565A5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2973388" y="0"/>
            <a:ext cx="1808163" cy="68580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95" y="360"/>
              </a:cxn>
              <a:cxn ang="0">
                <a:pos x="0" y="720"/>
              </a:cxn>
              <a:cxn ang="0">
                <a:pos x="104" y="720"/>
              </a:cxn>
              <a:cxn ang="0">
                <a:pos x="95" y="360"/>
              </a:cxn>
              <a:cxn ang="0">
                <a:pos x="190" y="0"/>
              </a:cxn>
              <a:cxn ang="0">
                <a:pos x="85" y="0"/>
              </a:cxn>
            </a:cxnLst>
            <a:rect l="0" t="0" r="r" b="b"/>
            <a:pathLst>
              <a:path w="190" h="720">
                <a:moveTo>
                  <a:pt x="85" y="0"/>
                </a:moveTo>
                <a:lnTo>
                  <a:pt x="95" y="360"/>
                </a:lnTo>
                <a:lnTo>
                  <a:pt x="0" y="720"/>
                </a:lnTo>
                <a:lnTo>
                  <a:pt x="104" y="720"/>
                </a:lnTo>
                <a:lnTo>
                  <a:pt x="95" y="360"/>
                </a:lnTo>
                <a:lnTo>
                  <a:pt x="190" y="0"/>
                </a:lnTo>
                <a:lnTo>
                  <a:pt x="8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Line 39"/>
          <p:cNvSpPr>
            <a:spLocks noChangeShapeType="1"/>
          </p:cNvSpPr>
          <p:nvPr userDrawn="1"/>
        </p:nvSpPr>
        <p:spPr bwMode="auto">
          <a:xfrm flipV="1">
            <a:off x="3876676" y="0"/>
            <a:ext cx="904875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 flipH="1">
            <a:off x="2973388" y="3429000"/>
            <a:ext cx="903288" cy="3429000"/>
          </a:xfrm>
          <a:prstGeom prst="line">
            <a:avLst/>
          </a:prstGeom>
          <a:noFill/>
          <a:ln w="9525">
            <a:solidFill>
              <a:srgbClr val="988F8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5720" y="2143116"/>
            <a:ext cx="3143272" cy="2643206"/>
          </a:xfrm>
        </p:spPr>
        <p:txBody>
          <a:bodyPr>
            <a:normAutofit/>
          </a:bodyPr>
          <a:lstStyle>
            <a:lvl1pPr algn="l">
              <a:defRPr sz="2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1" name="Freeform 72"/>
          <p:cNvSpPr>
            <a:spLocks/>
          </p:cNvSpPr>
          <p:nvPr userDrawn="1"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D6D1C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reeform 75"/>
          <p:cNvSpPr>
            <a:spLocks/>
          </p:cNvSpPr>
          <p:nvPr userDrawn="1"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69923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788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81208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7090B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477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5917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91785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7263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D95E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6575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818A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rdnoLogo__registered_rgb_stf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143768" y="6357958"/>
            <a:ext cx="1649745" cy="360000"/>
          </a:xfrm>
          <a:prstGeom prst="rect">
            <a:avLst/>
          </a:prstGeom>
        </p:spPr>
      </p:pic>
      <p:sp>
        <p:nvSpPr>
          <p:cNvPr id="56335" name="Freeform 15"/>
          <p:cNvSpPr>
            <a:spLocks/>
          </p:cNvSpPr>
          <p:nvPr userDrawn="1"/>
        </p:nvSpPr>
        <p:spPr bwMode="auto">
          <a:xfrm>
            <a:off x="2176463" y="1012825"/>
            <a:ext cx="1527175" cy="5791200"/>
          </a:xfrm>
          <a:custGeom>
            <a:avLst/>
            <a:gdLst/>
            <a:ahLst/>
            <a:cxnLst>
              <a:cxn ang="0">
                <a:pos x="3517" y="0"/>
              </a:cxn>
              <a:cxn ang="0">
                <a:pos x="3607" y="3411"/>
              </a:cxn>
              <a:cxn ang="0">
                <a:pos x="0" y="17089"/>
              </a:cxn>
              <a:cxn ang="0">
                <a:pos x="3946" y="17089"/>
              </a:cxn>
              <a:cxn ang="0">
                <a:pos x="3607" y="3411"/>
              </a:cxn>
              <a:cxn ang="0">
                <a:pos x="4510" y="0"/>
              </a:cxn>
              <a:cxn ang="0">
                <a:pos x="3517" y="0"/>
              </a:cxn>
            </a:cxnLst>
            <a:rect l="0" t="0" r="r" b="b"/>
            <a:pathLst>
              <a:path w="4510" h="17089">
                <a:moveTo>
                  <a:pt x="3517" y="0"/>
                </a:moveTo>
                <a:lnTo>
                  <a:pt x="3607" y="3411"/>
                </a:lnTo>
                <a:lnTo>
                  <a:pt x="0" y="17089"/>
                </a:lnTo>
                <a:lnTo>
                  <a:pt x="3946" y="17089"/>
                </a:lnTo>
                <a:lnTo>
                  <a:pt x="3607" y="3411"/>
                </a:lnTo>
                <a:lnTo>
                  <a:pt x="4510" y="0"/>
                </a:lnTo>
                <a:lnTo>
                  <a:pt x="351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6" name="Freeform 16"/>
          <p:cNvSpPr>
            <a:spLocks noEditPoints="1"/>
          </p:cNvSpPr>
          <p:nvPr userDrawn="1"/>
        </p:nvSpPr>
        <p:spPr bwMode="auto">
          <a:xfrm>
            <a:off x="3397250" y="1012825"/>
            <a:ext cx="5746750" cy="3848100"/>
          </a:xfrm>
          <a:custGeom>
            <a:avLst/>
            <a:gdLst/>
            <a:ahLst/>
            <a:cxnLst>
              <a:cxn ang="0">
                <a:pos x="903" y="0"/>
              </a:cxn>
              <a:cxn ang="0">
                <a:pos x="0" y="3411"/>
              </a:cxn>
              <a:cxn ang="0">
                <a:pos x="196" y="11355"/>
              </a:cxn>
              <a:cxn ang="0">
                <a:pos x="16720" y="11355"/>
              </a:cxn>
              <a:cxn ang="0">
                <a:pos x="16720" y="0"/>
              </a:cxn>
              <a:cxn ang="0">
                <a:pos x="903" y="0"/>
              </a:cxn>
              <a:cxn ang="0">
                <a:pos x="0" y="3411"/>
              </a:cxn>
            </a:cxnLst>
            <a:rect l="0" t="0" r="r" b="b"/>
            <a:pathLst>
              <a:path w="16720" h="11355">
                <a:moveTo>
                  <a:pt x="903" y="0"/>
                </a:moveTo>
                <a:lnTo>
                  <a:pt x="0" y="3411"/>
                </a:lnTo>
                <a:lnTo>
                  <a:pt x="196" y="11355"/>
                </a:lnTo>
                <a:lnTo>
                  <a:pt x="16720" y="11355"/>
                </a:lnTo>
                <a:lnTo>
                  <a:pt x="16720" y="0"/>
                </a:lnTo>
                <a:lnTo>
                  <a:pt x="903" y="0"/>
                </a:lnTo>
                <a:close/>
                <a:moveTo>
                  <a:pt x="0" y="3411"/>
                </a:moveTo>
                <a:close/>
              </a:path>
            </a:pathLst>
          </a:custGeom>
          <a:solidFill>
            <a:srgbClr val="988F8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7" name="Freeform 17"/>
          <p:cNvSpPr>
            <a:spLocks/>
          </p:cNvSpPr>
          <p:nvPr userDrawn="1"/>
        </p:nvSpPr>
        <p:spPr bwMode="auto">
          <a:xfrm>
            <a:off x="9525" y="1022350"/>
            <a:ext cx="3384550" cy="3838575"/>
          </a:xfrm>
          <a:custGeom>
            <a:avLst/>
            <a:gdLst/>
            <a:ahLst/>
            <a:cxnLst>
              <a:cxn ang="0">
                <a:pos x="0" y="11326"/>
              </a:cxn>
              <a:cxn ang="0">
                <a:pos x="7917" y="11326"/>
              </a:cxn>
              <a:cxn ang="0">
                <a:pos x="10001" y="3423"/>
              </a:cxn>
              <a:cxn ang="0">
                <a:pos x="10001" y="2969"/>
              </a:cxn>
              <a:cxn ang="0">
                <a:pos x="9923" y="0"/>
              </a:cxn>
              <a:cxn ang="0">
                <a:pos x="0" y="0"/>
              </a:cxn>
              <a:cxn ang="0">
                <a:pos x="0" y="11326"/>
              </a:cxn>
            </a:cxnLst>
            <a:rect l="0" t="0" r="r" b="b"/>
            <a:pathLst>
              <a:path w="10001" h="11326">
                <a:moveTo>
                  <a:pt x="0" y="11326"/>
                </a:moveTo>
                <a:lnTo>
                  <a:pt x="7917" y="11326"/>
                </a:lnTo>
                <a:lnTo>
                  <a:pt x="10001" y="3423"/>
                </a:lnTo>
                <a:lnTo>
                  <a:pt x="10001" y="2969"/>
                </a:lnTo>
                <a:lnTo>
                  <a:pt x="9923" y="0"/>
                </a:lnTo>
                <a:lnTo>
                  <a:pt x="0" y="0"/>
                </a:lnTo>
                <a:lnTo>
                  <a:pt x="0" y="11326"/>
                </a:lnTo>
                <a:close/>
              </a:path>
            </a:pathLst>
          </a:custGeom>
          <a:solidFill>
            <a:srgbClr val="565A5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33" name="Line 13"/>
          <p:cNvSpPr>
            <a:spLocks noChangeShapeType="1"/>
          </p:cNvSpPr>
          <p:nvPr userDrawn="1"/>
        </p:nvSpPr>
        <p:spPr bwMode="auto">
          <a:xfrm>
            <a:off x="3340100" y="0"/>
            <a:ext cx="182563" cy="6804025"/>
          </a:xfrm>
          <a:prstGeom prst="line">
            <a:avLst/>
          </a:prstGeom>
          <a:noFill/>
          <a:ln w="9525" cap="flat">
            <a:solidFill>
              <a:srgbClr val="988F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A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500430" y="1428737"/>
            <a:ext cx="5429288" cy="2071702"/>
          </a:xfrm>
        </p:spPr>
        <p:txBody>
          <a:bodyPr anchor="b">
            <a:normAutofit/>
          </a:bodyPr>
          <a:lstStyle>
            <a:lvl1pPr algn="l">
              <a:defRPr sz="29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0430" y="3571876"/>
            <a:ext cx="5429288" cy="928694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69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16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473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363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1490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27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614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ACF0-E303-8A49-AC5D-CE53D899398C}" type="datetimeFigureOut">
              <a:rPr lang="en-US" smtClean="0"/>
              <a:pPr/>
              <a:t>5/22/2016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25FE4-BCBB-D64C-8E91-9DC6305B26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2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F88AD2-6FE1-4329-86BD-5145C2A35D35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461430"/>
            <a:ext cx="8686800" cy="1214967"/>
          </a:xfrm>
          <a:prstGeom prst="rect">
            <a:avLst/>
          </a:prstGeom>
        </p:spPr>
      </p:pic>
      <p:sp>
        <p:nvSpPr>
          <p:cNvPr id="14" name="Text Box 15"/>
          <p:cNvSpPr txBox="1"/>
          <p:nvPr/>
        </p:nvSpPr>
        <p:spPr>
          <a:xfrm>
            <a:off x="2438400" y="461430"/>
            <a:ext cx="4284134" cy="10186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European Union / South Sudan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Cooperation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84"/>
          <p:cNvSpPr txBox="1"/>
          <p:nvPr/>
        </p:nvSpPr>
        <p:spPr>
          <a:xfrm>
            <a:off x="169333" y="1813983"/>
            <a:ext cx="30988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Funded by the European Union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85"/>
          <p:cNvSpPr txBox="1"/>
          <p:nvPr/>
        </p:nvSpPr>
        <p:spPr>
          <a:xfrm>
            <a:off x="6877229" y="1813983"/>
            <a:ext cx="1978904" cy="4804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Government of South Sudan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Text Box 64"/>
          <p:cNvSpPr txBox="1"/>
          <p:nvPr/>
        </p:nvSpPr>
        <p:spPr>
          <a:xfrm>
            <a:off x="342900" y="2090056"/>
            <a:ext cx="8458200" cy="301534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GB" sz="2400" b="1" dirty="0" smtClean="0">
              <a:solidFill>
                <a:srgbClr val="345A8A"/>
              </a:solidFill>
              <a:ea typeface="ＭＳ ゴシック"/>
              <a:cs typeface="Times New Roman"/>
            </a:endParaRPr>
          </a:p>
          <a:p>
            <a:pPr algn="ctr"/>
            <a:r>
              <a:rPr lang="en-GB" sz="2000" b="1" dirty="0" smtClean="0"/>
              <a:t>SOUTH SUDAN RURAL DEVELOPMENT </a:t>
            </a:r>
            <a:r>
              <a:rPr lang="en-GB" sz="2000" b="1" dirty="0" smtClean="0"/>
              <a:t>PROGRAMME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2000" b="1" dirty="0" smtClean="0"/>
              <a:t>Greater </a:t>
            </a:r>
            <a:r>
              <a:rPr lang="en-GB" sz="2000" b="1" dirty="0" smtClean="0"/>
              <a:t>Upper Nile (GUN) and Greater Bahr el Ghazal (GBEG)</a:t>
            </a:r>
            <a:endParaRPr lang="en-US" sz="2000" b="1" dirty="0" smtClean="0"/>
          </a:p>
          <a:p>
            <a:pPr algn="ctr"/>
            <a:r>
              <a:rPr lang="en-GB" sz="2000" b="1" dirty="0" smtClean="0"/>
              <a:t>INTER-REGIONAL THEMATIC WORKSHOP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 Theme :</a:t>
            </a:r>
            <a:endParaRPr lang="en-US" sz="2000" dirty="0" smtClean="0"/>
          </a:p>
          <a:p>
            <a:pPr algn="ctr"/>
            <a:r>
              <a:rPr lang="en-GB" sz="1950" b="1" dirty="0" smtClean="0"/>
              <a:t>"Transitioning From Emergency Response To Resilience Building: Is It Working </a:t>
            </a:r>
            <a:r>
              <a:rPr lang="en-GB" sz="1950" b="1" dirty="0" smtClean="0"/>
              <a:t>"?</a:t>
            </a:r>
          </a:p>
          <a:p>
            <a:pPr algn="ctr"/>
            <a:endParaRPr lang="en-GB" sz="1950" b="1" dirty="0" smtClean="0"/>
          </a:p>
          <a:p>
            <a:pPr algn="ctr"/>
            <a:r>
              <a:rPr lang="en-GB" sz="1950" b="1" dirty="0" smtClean="0"/>
              <a:t>May 24 – 25, 2016</a:t>
            </a:r>
            <a:endParaRPr lang="en-GB" sz="1950" b="1" dirty="0" smtClean="0"/>
          </a:p>
          <a:p>
            <a:pPr algn="ctr"/>
            <a:endParaRPr lang="en-US" sz="1950" b="1" dirty="0" smtClean="0"/>
          </a:p>
          <a:p>
            <a:pPr algn="ctr">
              <a:spcAft>
                <a:spcPts val="0"/>
              </a:spcAft>
            </a:pPr>
            <a:r>
              <a:rPr lang="en-GB" sz="1950" dirty="0">
                <a:effectLst/>
                <a:ea typeface="ＭＳ 明朝"/>
                <a:cs typeface="Times New Roman"/>
              </a:rPr>
              <a:t> </a:t>
            </a:r>
            <a:endParaRPr lang="en-US" sz="1950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4375" y="6266503"/>
            <a:ext cx="5715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28" y="474131"/>
            <a:ext cx="1923872" cy="1214966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735266" y="5315512"/>
            <a:ext cx="5274310" cy="1259840"/>
            <a:chOff x="0" y="0"/>
            <a:chExt cx="6465318" cy="1426845"/>
          </a:xfrm>
        </p:grpSpPr>
        <p:pic>
          <p:nvPicPr>
            <p:cNvPr id="21" name="Picture 20"/>
            <p:cNvPicPr/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41595" cy="142684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22" name="Picture 21" descr="zoa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033" t="27059" r="4530" b="39681"/>
            <a:stretch/>
          </p:blipFill>
          <p:spPr>
            <a:xfrm>
              <a:off x="5188678" y="798607"/>
              <a:ext cx="676023" cy="628238"/>
            </a:xfrm>
            <a:prstGeom prst="rect">
              <a:avLst/>
            </a:prstGeom>
          </p:spPr>
        </p:pic>
        <p:pic>
          <p:nvPicPr>
            <p:cNvPr id="25" name="Picture 24" descr="cordaid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473" r="60333"/>
            <a:stretch/>
          </p:blipFill>
          <p:spPr>
            <a:xfrm>
              <a:off x="5817618" y="798607"/>
              <a:ext cx="647700" cy="582707"/>
            </a:xfrm>
            <a:prstGeom prst="rect">
              <a:avLst/>
            </a:prstGeom>
          </p:spPr>
        </p:pic>
        <p:pic>
          <p:nvPicPr>
            <p:cNvPr id="26" name="Picture 25" descr="oxfam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7962"/>
            <a:stretch/>
          </p:blipFill>
          <p:spPr>
            <a:xfrm>
              <a:off x="5188678" y="0"/>
              <a:ext cx="628940" cy="600937"/>
            </a:xfrm>
            <a:prstGeom prst="rect">
              <a:avLst/>
            </a:prstGeom>
          </p:spPr>
        </p:pic>
        <p:pic>
          <p:nvPicPr>
            <p:cNvPr id="27" name="Picture 26" descr="irc logo.pn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22" t="4561" r="5264" b="30382"/>
            <a:stretch/>
          </p:blipFill>
          <p:spPr>
            <a:xfrm>
              <a:off x="5864701" y="30475"/>
              <a:ext cx="532743" cy="570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1718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181100"/>
            <a:ext cx="7810500" cy="582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4. Challenges and lessons learned.</a:t>
            </a:r>
            <a:endParaRPr lang="en-US" sz="2000" b="1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Insecurity in Wau caused displacement of populations and thus the groups there are 	unable to repay the loans.</a:t>
            </a:r>
          </a:p>
          <a:p>
            <a:pPr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Risk of loan diversion, i.e. in some cases, the money paid to groups did not reach the 	farmers indicated in the loan application form.   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There is high demand for agricultural loans, 123 applications were received totalling 	1,765,900 SSP!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Training of groups in basic financial management is needed to improve management.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A simple but robust system of; selection, training 	and 	support, monitoring &amp; 	data collection should be put in place to administer the group loan system.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Timing of loan disbursement is vital to avoid funds being diverted to other uses.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There is a potential multiplier effect through the reinvestment of the funds.  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Group loan scheme represents one avenue to provide financing for the smallest of 	farms that is cost effective, community driven and proven to be scalable.</a:t>
            </a:r>
          </a:p>
          <a:p>
            <a:pPr indent="-457200">
              <a:lnSpc>
                <a:spcPct val="130000"/>
              </a:lnSpc>
              <a:buFont typeface="Wingdings" pitchFamily="2" charset="2"/>
              <a:buChar char="§"/>
            </a:pPr>
            <a:endParaRPr lang="en-GB" sz="1600" dirty="0" smtClean="0"/>
          </a:p>
          <a:p>
            <a:pPr lvl="0" indent="-457200">
              <a:lnSpc>
                <a:spcPct val="130000"/>
              </a:lnSpc>
            </a:pP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endParaRPr lang="en-US" sz="1600" dirty="0" smtClean="0"/>
          </a:p>
          <a:p>
            <a:pPr lvl="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790825" y="298987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Group loans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64"/>
            <a:ext cx="7620000" cy="613063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u="sng" dirty="0" smtClean="0">
                <a:latin typeface="Arial" pitchFamily="34" charset="0"/>
                <a:cs typeface="Arial" pitchFamily="34" charset="0"/>
              </a:rPr>
              <a:t>The end.</a:t>
            </a:r>
          </a:p>
          <a:p>
            <a:pPr algn="ctr">
              <a:buNone/>
            </a:pPr>
            <a:endParaRPr lang="en-US" sz="2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     Thank you for your attention.</a:t>
            </a:r>
          </a:p>
          <a:p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0636" y="5288604"/>
            <a:ext cx="5274310" cy="1259840"/>
            <a:chOff x="0" y="0"/>
            <a:chExt cx="6465318" cy="1426845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41595" cy="142684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/>
              </a:ext>
            </a:extLst>
          </p:spPr>
        </p:pic>
        <p:pic>
          <p:nvPicPr>
            <p:cNvPr id="7" name="Picture 6" descr="zoa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033" t="27059" r="4530" b="39681"/>
            <a:stretch/>
          </p:blipFill>
          <p:spPr>
            <a:xfrm>
              <a:off x="5188678" y="798607"/>
              <a:ext cx="676023" cy="628238"/>
            </a:xfrm>
            <a:prstGeom prst="rect">
              <a:avLst/>
            </a:prstGeom>
          </p:spPr>
        </p:pic>
        <p:pic>
          <p:nvPicPr>
            <p:cNvPr id="8" name="Picture 7" descr="cordaid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473" r="60333"/>
            <a:stretch/>
          </p:blipFill>
          <p:spPr>
            <a:xfrm>
              <a:off x="5817618" y="798607"/>
              <a:ext cx="647700" cy="582707"/>
            </a:xfrm>
            <a:prstGeom prst="rect">
              <a:avLst/>
            </a:prstGeom>
          </p:spPr>
        </p:pic>
        <p:pic>
          <p:nvPicPr>
            <p:cNvPr id="9" name="Picture 8" descr="oxfam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7962"/>
            <a:stretch/>
          </p:blipFill>
          <p:spPr>
            <a:xfrm>
              <a:off x="5188678" y="0"/>
              <a:ext cx="628940" cy="600937"/>
            </a:xfrm>
            <a:prstGeom prst="rect">
              <a:avLst/>
            </a:prstGeom>
          </p:spPr>
        </p:pic>
        <p:pic>
          <p:nvPicPr>
            <p:cNvPr id="10" name="Picture 9" descr="irc logo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122" t="4561" r="5264" b="30382"/>
            <a:stretch/>
          </p:blipFill>
          <p:spPr>
            <a:xfrm>
              <a:off x="5864701" y="30475"/>
              <a:ext cx="532743" cy="570462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786" y="1904909"/>
            <a:ext cx="3759890" cy="2755991"/>
          </a:xfrm>
        </p:spPr>
        <p:txBody>
          <a:bodyPr>
            <a:normAutofit fontScale="9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Name of Presenter, Agency: Evans Owino, Programme Manager, Food Security and Livelihoods , HARD.</a:t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Contract Reference: </a:t>
            </a:r>
            <a:r>
              <a:rPr lang="en-GB" sz="1600" dirty="0" smtClean="0"/>
              <a:t>FED/2013/333-492 </a:t>
            </a: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/>
            </a:r>
            <a:br>
              <a:rPr lang="en-AU" sz="1600" dirty="0" smtClean="0">
                <a:latin typeface="Arial" charset="0"/>
                <a:ea typeface="+mn-ea"/>
                <a:cs typeface="Arial" charset="0"/>
              </a:rPr>
            </a:br>
            <a:r>
              <a:rPr lang="en-AU" sz="1600" dirty="0" smtClean="0">
                <a:latin typeface="Arial" charset="0"/>
                <a:ea typeface="+mn-ea"/>
                <a:cs typeface="Arial" charset="0"/>
              </a:rPr>
              <a:t>Project: </a:t>
            </a:r>
            <a:r>
              <a:rPr lang="en-GB" sz="1600" dirty="0" smtClean="0"/>
              <a:t>SORUDEV Smallholder Food </a:t>
            </a:r>
            <a:r>
              <a:rPr lang="en-GB" sz="1400" dirty="0" smtClean="0"/>
              <a:t>Security and Livelihoods Project 2014 - 2017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AU" sz="1400" dirty="0"/>
          </a:p>
        </p:txBody>
      </p:sp>
      <p:sp>
        <p:nvSpPr>
          <p:cNvPr id="1094" name="AutoShape 70"/>
          <p:cNvSpPr>
            <a:spLocks noChangeAspect="1" noChangeArrowheads="1" noTextEdit="1"/>
          </p:cNvSpPr>
          <p:nvPr/>
        </p:nvSpPr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6" name="Freeform 72"/>
          <p:cNvSpPr>
            <a:spLocks/>
          </p:cNvSpPr>
          <p:nvPr/>
        </p:nvSpPr>
        <p:spPr bwMode="auto">
          <a:xfrm>
            <a:off x="6122988" y="1924050"/>
            <a:ext cx="3016250" cy="3019425"/>
          </a:xfrm>
          <a:custGeom>
            <a:avLst/>
            <a:gdLst/>
            <a:ahLst/>
            <a:cxnLst>
              <a:cxn ang="0">
                <a:pos x="55" y="317"/>
              </a:cxn>
              <a:cxn ang="0">
                <a:pos x="317" y="317"/>
              </a:cxn>
              <a:cxn ang="0">
                <a:pos x="317" y="0"/>
              </a:cxn>
              <a:cxn ang="0">
                <a:pos x="0" y="0"/>
              </a:cxn>
              <a:cxn ang="0">
                <a:pos x="0" y="0"/>
              </a:cxn>
              <a:cxn ang="0">
                <a:pos x="140" y="0"/>
              </a:cxn>
              <a:cxn ang="0">
                <a:pos x="55" y="317"/>
              </a:cxn>
            </a:cxnLst>
            <a:rect l="0" t="0" r="r" b="b"/>
            <a:pathLst>
              <a:path w="317" h="317">
                <a:moveTo>
                  <a:pt x="55" y="317"/>
                </a:moveTo>
                <a:lnTo>
                  <a:pt x="317" y="317"/>
                </a:lnTo>
                <a:lnTo>
                  <a:pt x="317" y="0"/>
                </a:lnTo>
                <a:lnTo>
                  <a:pt x="0" y="0"/>
                </a:lnTo>
                <a:lnTo>
                  <a:pt x="0" y="0"/>
                </a:lnTo>
                <a:lnTo>
                  <a:pt x="140" y="0"/>
                </a:lnTo>
                <a:lnTo>
                  <a:pt x="55" y="317"/>
                </a:lnTo>
                <a:close/>
              </a:path>
            </a:pathLst>
          </a:custGeom>
          <a:solidFill>
            <a:srgbClr val="988F86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99" name="Freeform 75"/>
          <p:cNvSpPr>
            <a:spLocks/>
          </p:cNvSpPr>
          <p:nvPr/>
        </p:nvSpPr>
        <p:spPr bwMode="auto">
          <a:xfrm>
            <a:off x="3876676" y="1924050"/>
            <a:ext cx="3578225" cy="3019425"/>
          </a:xfrm>
          <a:custGeom>
            <a:avLst/>
            <a:gdLst/>
            <a:ahLst/>
            <a:cxnLst>
              <a:cxn ang="0">
                <a:pos x="0" y="157"/>
              </a:cxn>
              <a:cxn ang="0">
                <a:pos x="0" y="177"/>
              </a:cxn>
              <a:cxn ang="0">
                <a:pos x="4" y="317"/>
              </a:cxn>
              <a:cxn ang="0">
                <a:pos x="291" y="317"/>
              </a:cxn>
              <a:cxn ang="0">
                <a:pos x="376" y="0"/>
              </a:cxn>
              <a:cxn ang="0">
                <a:pos x="42" y="0"/>
              </a:cxn>
              <a:cxn ang="0">
                <a:pos x="0" y="157"/>
              </a:cxn>
            </a:cxnLst>
            <a:rect l="0" t="0" r="r" b="b"/>
            <a:pathLst>
              <a:path w="376" h="317">
                <a:moveTo>
                  <a:pt x="0" y="157"/>
                </a:moveTo>
                <a:lnTo>
                  <a:pt x="0" y="177"/>
                </a:lnTo>
                <a:lnTo>
                  <a:pt x="4" y="317"/>
                </a:lnTo>
                <a:lnTo>
                  <a:pt x="291" y="317"/>
                </a:lnTo>
                <a:lnTo>
                  <a:pt x="376" y="0"/>
                </a:lnTo>
                <a:lnTo>
                  <a:pt x="42" y="0"/>
                </a:lnTo>
                <a:lnTo>
                  <a:pt x="0" y="157"/>
                </a:lnTo>
                <a:close/>
              </a:path>
            </a:pathLst>
          </a:custGeom>
          <a:solidFill>
            <a:srgbClr val="D95E00"/>
          </a:solidFill>
          <a:ln w="31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16123" y="1914171"/>
            <a:ext cx="3547384" cy="1019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/>
              <a:t>    EU </a:t>
            </a:r>
            <a:r>
              <a:rPr lang="en-US" sz="2000" dirty="0"/>
              <a:t>Pro-Resilience Action (PRO-ACT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84" y="160591"/>
            <a:ext cx="4404416" cy="1343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Juba, 24 - 25 May 2016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382184" y="12979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81825" y="2204264"/>
            <a:ext cx="2210625" cy="289310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	 Outline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600" b="1" dirty="0" smtClean="0"/>
              <a:t>Extension Skills and Group Loans</a:t>
            </a:r>
            <a:endParaRPr lang="en-US" sz="1600" b="1" dirty="0" smtClean="0"/>
          </a:p>
          <a:p>
            <a:r>
              <a:rPr lang="en-GB" sz="1600" b="1" dirty="0" smtClean="0"/>
              <a:t> 1. Context.</a:t>
            </a:r>
            <a:endParaRPr lang="en-US" sz="1600" b="1" dirty="0" smtClean="0"/>
          </a:p>
          <a:p>
            <a:r>
              <a:rPr lang="en-GB" sz="1600" b="1" dirty="0" smtClean="0"/>
              <a:t> 2. Implementation.</a:t>
            </a:r>
            <a:endParaRPr lang="en-US" sz="1600" b="1" dirty="0" smtClean="0"/>
          </a:p>
          <a:p>
            <a:r>
              <a:rPr lang="en-GB" sz="1600" b="1" dirty="0" smtClean="0"/>
              <a:t> 3. Achievements.</a:t>
            </a:r>
            <a:endParaRPr lang="en-US" sz="1600" b="1" dirty="0" smtClean="0"/>
          </a:p>
          <a:p>
            <a:r>
              <a:rPr lang="en-GB" sz="1600" b="1" dirty="0" smtClean="0"/>
              <a:t> 4. Challenges and lessons learned.</a:t>
            </a:r>
            <a:endParaRPr lang="en-US" sz="1600" b="1" dirty="0" smtClean="0"/>
          </a:p>
          <a:p>
            <a:endParaRPr lang="en-GB" sz="1000" dirty="0" smtClean="0">
              <a:solidFill>
                <a:schemeClr val="bg1"/>
              </a:solidFill>
            </a:endParaRPr>
          </a:p>
          <a:p>
            <a:endParaRPr lang="en-GB" sz="1600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EU fla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05134"/>
            <a:ext cx="1158240" cy="7680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22800" y="303394"/>
            <a:ext cx="45696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Greater Upper Nile (GUN) and Greater Bahr el Ghazal (GBEG)</a:t>
            </a:r>
          </a:p>
          <a:p>
            <a:r>
              <a:rPr lang="en-US" sz="2400" b="1" dirty="0" smtClean="0"/>
              <a:t>Inter-regional Thematic Workshop</a:t>
            </a:r>
            <a:endParaRPr lang="en-US" sz="2400" b="1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07517" y="2933700"/>
            <a:ext cx="2747283" cy="2039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/>
              <a:t>WORKSHOP THEME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dirty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/>
              <a:t>Transitioning </a:t>
            </a:r>
            <a:r>
              <a:rPr lang="en-US" sz="1600" b="1" dirty="0"/>
              <a:t>from emergency response to resilience building: is it working </a:t>
            </a:r>
            <a:r>
              <a:rPr lang="en-US" sz="1600" b="1" dirty="0" smtClean="0"/>
              <a:t>?</a:t>
            </a:r>
            <a:endParaRPr lang="en-US" sz="1400" b="1" dirty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dirty="0" smtClean="0"/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8411265" y="6497433"/>
            <a:ext cx="5715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568700" y="5431135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/>
              <a:t>Two-day information sharing and learning and coordination </a:t>
            </a:r>
            <a:r>
              <a:rPr lang="en-GB" dirty="0" smtClean="0"/>
              <a:t>workshop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Reflect on the strategies and progress of EU funded </a:t>
            </a:r>
            <a:r>
              <a:rPr lang="en-US" dirty="0" smtClean="0"/>
              <a:t>projects.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339190"/>
            <a:ext cx="78105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1. Context.</a:t>
            </a:r>
            <a:endParaRPr lang="en-US" sz="2400" b="1" dirty="0" smtClean="0"/>
          </a:p>
          <a:p>
            <a:pPr lvl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dirty="0" smtClean="0"/>
              <a:t>Poor agronomic practices characterised by </a:t>
            </a:r>
            <a:r>
              <a:rPr lang="en-GB" b="1" dirty="0" smtClean="0"/>
              <a:t>‘slash-and-burn</a:t>
            </a:r>
            <a:r>
              <a:rPr lang="en-GB" dirty="0" smtClean="0"/>
              <a:t>’ shifting 	cultivation.</a:t>
            </a:r>
            <a:endParaRPr lang="en-US" dirty="0" smtClean="0"/>
          </a:p>
          <a:p>
            <a:pPr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There was no presence of government staff at the Payam and boma levels.</a:t>
            </a:r>
            <a:endParaRPr lang="en-US" dirty="0" smtClean="0"/>
          </a:p>
          <a:p>
            <a:pPr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There were only 3 government extension staff based at the County i.e. one in 	each of the three Counties.</a:t>
            </a:r>
            <a:endParaRPr lang="en-US" dirty="0" smtClean="0"/>
          </a:p>
          <a:p>
            <a:pPr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Very limited farmer-to-farmer learning was going on.</a:t>
            </a:r>
            <a:endParaRPr lang="en-US" dirty="0" smtClean="0"/>
          </a:p>
          <a:p>
            <a:pPr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The target area is very vast with poor road network.</a:t>
            </a:r>
          </a:p>
          <a:p>
            <a:pPr lvl="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 smtClean="0"/>
              <a:t>Farmers groups were not avenues for extension services.</a:t>
            </a:r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721100" y="740971"/>
            <a:ext cx="5208618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Extension skills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209675"/>
            <a:ext cx="8121650" cy="450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Intervention.</a:t>
            </a:r>
            <a:endParaRPr lang="en-US" sz="2000" b="1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b="1" dirty="0" smtClean="0"/>
              <a:t>Community-based extension approach  </a:t>
            </a:r>
            <a:r>
              <a:rPr lang="en-GB" dirty="0" smtClean="0"/>
              <a:t>which was used in the past FSTP project 	was 	adopted.</a:t>
            </a:r>
          </a:p>
          <a:p>
            <a:pPr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48 CORPs, 2 from each of the 24 target bomas were selected and trained.</a:t>
            </a:r>
            <a:endParaRPr lang="en-US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COPRs, Project and CAD staff form the </a:t>
            </a:r>
            <a:r>
              <a:rPr lang="en-GB" b="1" dirty="0" smtClean="0"/>
              <a:t>County Extension System (CES).</a:t>
            </a:r>
            <a:endParaRPr lang="en-US" b="1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CORPs are </a:t>
            </a:r>
            <a:r>
              <a:rPr lang="en-GB" b="1" dirty="0" smtClean="0"/>
              <a:t>volunteers</a:t>
            </a:r>
            <a:r>
              <a:rPr lang="en-GB" dirty="0" smtClean="0"/>
              <a:t> and their duties include; mobilising farmers in groups, 	managing demo farms, facilitate FFS, data collection, farm visits and role 	modelling.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b="1" dirty="0" smtClean="0"/>
              <a:t>FFS </a:t>
            </a:r>
            <a:r>
              <a:rPr lang="en-GB" dirty="0" smtClean="0"/>
              <a:t>was adopted as the main approach in extension service.</a:t>
            </a:r>
            <a:endParaRPr lang="en-US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5 satellite bases 	were set up in different 	locations to be closer to farmers.</a:t>
            </a:r>
            <a:endParaRPr lang="en-US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b="1" dirty="0" smtClean="0"/>
              <a:t>Project area approach </a:t>
            </a:r>
            <a:r>
              <a:rPr lang="en-US" dirty="0" smtClean="0"/>
              <a:t>was used, i.e. project area zoned and assigned to 	different project staff.  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dirty="0" smtClean="0"/>
              <a:t>In 2014, </a:t>
            </a:r>
            <a:r>
              <a:rPr lang="en-US" b="1" dirty="0" smtClean="0"/>
              <a:t>12 additional </a:t>
            </a:r>
            <a:r>
              <a:rPr lang="en-US" dirty="0" smtClean="0"/>
              <a:t>government staff recruited and posted to Counties.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The project continues to provide transport and allowances to CAD staff. 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05125" y="466725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Extension skills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333500"/>
            <a:ext cx="8269318" cy="430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14000"/>
              </a:lnSpc>
            </a:pPr>
            <a:r>
              <a:rPr lang="en-GB" sz="2400" b="1" dirty="0" smtClean="0"/>
              <a:t>3. Achievements.</a:t>
            </a:r>
            <a:endParaRPr lang="en-US" sz="2400" b="1" dirty="0" smtClean="0"/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Improved access to extension services at boma level and fledgling referral system of extension services activated.   </a:t>
            </a:r>
            <a:endParaRPr lang="en-US" dirty="0" smtClean="0"/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To date, there are </a:t>
            </a:r>
            <a:r>
              <a:rPr lang="en-GB" b="1" dirty="0" smtClean="0"/>
              <a:t>55 farmers’ groups</a:t>
            </a:r>
            <a:r>
              <a:rPr lang="en-GB" dirty="0" smtClean="0"/>
              <a:t> (VSLAs, cooperatives and associations) which are avenues to provide extension services.</a:t>
            </a:r>
            <a:endParaRPr lang="en-US" dirty="0" smtClean="0"/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So far, </a:t>
            </a:r>
            <a:r>
              <a:rPr lang="en-GB" b="1" dirty="0" smtClean="0"/>
              <a:t>3,185 (M=1,756; F=1,129) </a:t>
            </a:r>
            <a:r>
              <a:rPr lang="en-GB" dirty="0" smtClean="0"/>
              <a:t>farmers out of the 5,000 farmers have been reached through different extension methods.</a:t>
            </a:r>
            <a:endParaRPr lang="en-US" dirty="0" smtClean="0"/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At least </a:t>
            </a:r>
            <a:r>
              <a:rPr lang="en-GB" b="1" dirty="0" smtClean="0"/>
              <a:t>1,627 (M= 925; F=702) </a:t>
            </a:r>
            <a:r>
              <a:rPr lang="en-GB" dirty="0" smtClean="0"/>
              <a:t>have adopted improved practices such as; animal traction, contour ploughing using animal traction, line planting, mixed cropping, compositing, using trash lines to control soil erosion, grain drying, cultural methods to control of pests and diseases.</a:t>
            </a:r>
            <a:endParaRPr lang="en-US" dirty="0" smtClean="0"/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At group level, extension is becoming demand driven.</a:t>
            </a:r>
          </a:p>
          <a:p>
            <a:pPr marL="548640" lvl="0" indent="-457200" defTabSz="914400">
              <a:lnSpc>
                <a:spcPct val="114000"/>
              </a:lnSpc>
              <a:buFont typeface="Wingdings" pitchFamily="2" charset="2"/>
              <a:buChar char="§"/>
            </a:pPr>
            <a:r>
              <a:rPr lang="en-GB" dirty="0" smtClean="0"/>
              <a:t>COPRs continue to manage demo and bulking farms.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05125" y="598096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Extension skills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247775"/>
            <a:ext cx="7810500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4. Challenges and lessons learned.</a:t>
            </a:r>
            <a:endParaRPr lang="en-US" sz="2000" b="1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Cultural barriers prevent women to work as CORPs i.e. only 3 out of 48 	CORPs are 	women. </a:t>
            </a:r>
          </a:p>
          <a:p>
            <a:pPr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Up take of agronomic practices is low due to among other factors; illiteracy, lack of 	resources to invest in the farming and inadequate labour.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Absence of CAD staff at Payam level means support to CORPs is inadequate. 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dirty="0" smtClean="0"/>
              <a:t>Innovative farmers and CORPs play a key role in scaling up innovations (in farmer-to-	farmer extension).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Other agencies give incentives to Community-based workers which conflicts with our 	approach.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Insecurity in Wau County led to the suspension of activities. 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Being volunteers, CORPs have different education levels thus training them as a group 	is sometimes poses a challenge.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Practical teaching in FFS approach and with demo farms are much more effective for 	farmers.</a:t>
            </a:r>
            <a:endParaRPr lang="en-US" sz="16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667000" y="447675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Extension skills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476375"/>
            <a:ext cx="78105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1. Context.</a:t>
            </a:r>
            <a:endParaRPr lang="en-US" sz="2000" b="1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There were minimal financial services at the Boma level, only few </a:t>
            </a:r>
            <a:r>
              <a:rPr lang="en-GB" i="1" dirty="0" err="1" smtClean="0"/>
              <a:t>sanduks</a:t>
            </a:r>
            <a:r>
              <a:rPr lang="en-GB" i="1" dirty="0" smtClean="0"/>
              <a:t> 	</a:t>
            </a:r>
            <a:r>
              <a:rPr lang="en-GB" dirty="0" smtClean="0"/>
              <a:t>were available.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No micro-finance institutions that the project could partner with to 	implement agricultural loan scheme.</a:t>
            </a:r>
            <a:endParaRPr lang="en-US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Farmers had no access to finances to purchase inputs at cultivation.</a:t>
            </a:r>
            <a:endParaRPr lang="en-US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Inadequate  investment in farming during cultivation time led to low 	agricultural production. </a:t>
            </a:r>
            <a:endParaRPr lang="en-US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Cultivation period usually coincides with the lean season when food 	stocks 	are low, which require external resources.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dirty="0" smtClean="0"/>
              <a:t>Asset stripping was common during the cultivation season.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05125" y="714375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Group loans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314450"/>
            <a:ext cx="8083550" cy="468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2. Successful Innovation.</a:t>
            </a:r>
            <a:endParaRPr lang="en-US" sz="2000" b="1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VSLAs and group loans were identified </a:t>
            </a:r>
            <a:r>
              <a:rPr lang="en-GB" sz="1600" b="1" dirty="0" smtClean="0"/>
              <a:t>as vehicles to mobilise resources </a:t>
            </a:r>
            <a:r>
              <a:rPr lang="en-GB" sz="1600" dirty="0" smtClean="0"/>
              <a:t>and 	improve access to agricultural finance.</a:t>
            </a:r>
            <a:endParaRPr lang="en-US" sz="1600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VSLA operations began in October 2014 with staff training followed by training of groups. </a:t>
            </a:r>
            <a:endParaRPr lang="en-US" sz="1600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After training, VSLAs were provided with basic items such as; stationary, cash box and 	padlocks.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/>
              <a:t>Each member of the VSLA saves, takes out loans, repays loans with interest, and invests.</a:t>
            </a:r>
          </a:p>
          <a:p>
            <a:pPr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project piloted a group loan scheme that supported </a:t>
            </a:r>
            <a:r>
              <a:rPr lang="en-GB" sz="1600" b="1" dirty="0" smtClean="0"/>
              <a:t>13 farmers groups </a:t>
            </a:r>
            <a:r>
              <a:rPr lang="en-GB" sz="1600" dirty="0" smtClean="0"/>
              <a:t>with 298 	</a:t>
            </a:r>
            <a:r>
              <a:rPr lang="en-GB" sz="1600" b="1" dirty="0" smtClean="0"/>
              <a:t>farmers (M=168; F=130); selection was done by </a:t>
            </a:r>
            <a:r>
              <a:rPr lang="en-GB" sz="1600" dirty="0" smtClean="0"/>
              <a:t>County Agriculture Committee</a:t>
            </a:r>
            <a:r>
              <a:rPr lang="en-GB" sz="1600" b="1" dirty="0" smtClean="0"/>
              <a:t> .</a:t>
            </a:r>
            <a:endParaRPr lang="en-US" sz="1600" b="1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main target groups were; VSLAs (8) and farmers groups and associations (5)</a:t>
            </a:r>
            <a:endParaRPr lang="en-US" sz="1600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A total </a:t>
            </a:r>
            <a:r>
              <a:rPr lang="en-GB" sz="1600" b="1" dirty="0" smtClean="0"/>
              <a:t>of SSP 255,275 </a:t>
            </a:r>
            <a:r>
              <a:rPr lang="en-GB" sz="1600" dirty="0" smtClean="0"/>
              <a:t>was disbursed to the groups in June 2015 at an interest of 15%.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interest rate was set by representatives of County Agriculture 	Committees in 	February 2015.</a:t>
            </a:r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average loan amount per farmer was </a:t>
            </a:r>
            <a:r>
              <a:rPr lang="en-GB" sz="1600" b="1" dirty="0" smtClean="0"/>
              <a:t>SSP856</a:t>
            </a:r>
            <a:r>
              <a:rPr lang="en-GB" sz="1600" dirty="0" smtClean="0"/>
              <a:t> which was equivalent to </a:t>
            </a:r>
            <a:r>
              <a:rPr lang="en-GB" sz="1600" b="1" dirty="0" smtClean="0"/>
              <a:t>$100</a:t>
            </a:r>
            <a:r>
              <a:rPr lang="en-GB" sz="1600" dirty="0" smtClean="0"/>
              <a:t>.</a:t>
            </a:r>
            <a:endParaRPr lang="en-US" sz="1600" dirty="0" smtClean="0"/>
          </a:p>
          <a:p>
            <a:pPr lvl="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GB" sz="1600" dirty="0" smtClean="0"/>
              <a:t>The loans were given to groups in one lump sum which they in turn disbursed to 	individual farmers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05125" y="598096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Group loans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628775"/>
            <a:ext cx="7810500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3. Achievements:</a:t>
            </a:r>
            <a:endParaRPr lang="en-US" sz="2000" b="1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The loans reached 93.6% of the farmers targeted, i.e. 279 farmers (M=157; F=122) 	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The loan usage was as follows: </a:t>
            </a:r>
            <a:r>
              <a:rPr lang="en-GB" sz="1600" b="1" dirty="0" smtClean="0"/>
              <a:t>hire of labour (36%), purchase of inputs (25%), 	purchase of food (20%), hire of ox-plough (6%), construction of granaries (7%) and 	others (6%)</a:t>
            </a:r>
            <a:endParaRPr lang="en-US" sz="1600" b="1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The total repayment rate has so far been </a:t>
            </a:r>
            <a:r>
              <a:rPr lang="en-GB" sz="1600" b="1" dirty="0" smtClean="0"/>
              <a:t>43%</a:t>
            </a:r>
            <a:r>
              <a:rPr lang="en-GB" sz="1600" dirty="0" smtClean="0"/>
              <a:t>; i.e.11 groups/cooperatives have repaid 	a total of </a:t>
            </a:r>
            <a:r>
              <a:rPr lang="en-GB" sz="1600" b="1" dirty="0" smtClean="0"/>
              <a:t>125,879 SSP.   </a:t>
            </a:r>
          </a:p>
          <a:p>
            <a:pPr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3 farmers groups have fully repaid the loan plus the interest.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Increased social capital, i.e. VSLA/group members have more trust in each other.</a:t>
            </a:r>
            <a:endParaRPr lang="en-US" sz="1600" dirty="0" smtClean="0"/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GB" sz="1600" dirty="0" smtClean="0"/>
              <a:t>Anecdotal data indicate that loan beneficiaries achieved above average agricultural 	production compared to non-targeted farmers.</a:t>
            </a:r>
          </a:p>
          <a:p>
            <a:pPr lvl="0" indent="-45720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1" dirty="0" smtClean="0"/>
              <a:t>VSLA is not a resource-heavy program</a:t>
            </a:r>
            <a:r>
              <a:rPr lang="en-US" sz="1600" dirty="0" smtClean="0"/>
              <a:t>, groups need only training, stationary, and a 	metal lockbox to operate, and it revolves around skill acquisition and group generated 	capital.  </a:t>
            </a:r>
          </a:p>
          <a:p>
            <a:pPr lvl="0"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905125" y="897206"/>
            <a:ext cx="6024593" cy="5982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 Group loans cont’d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58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420</Words>
  <Application>Microsoft Macintosh PowerPoint</Application>
  <PresentationFormat>On-screen Show (4:3)</PresentationFormat>
  <Paragraphs>125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Slide 1</vt:lpstr>
      <vt:lpstr>  Name of Presenter, Agency: Evans Owino, Programme Manager, Food Security and Livelihoods , HARD.  Contract Reference: FED/2013/333-492   Project: SORUDEV Smallholder Food Security and Livelihoods Project 2014 - 2017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Angus Duncan Graham</dc:creator>
  <cp:lastModifiedBy>User</cp:lastModifiedBy>
  <cp:revision>635</cp:revision>
  <dcterms:created xsi:type="dcterms:W3CDTF">2014-08-12T13:03:27Z</dcterms:created>
  <dcterms:modified xsi:type="dcterms:W3CDTF">2016-05-22T11:52:00Z</dcterms:modified>
</cp:coreProperties>
</file>