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2" r:id="rId2"/>
  </p:sldMasterIdLst>
  <p:notesMasterIdLst>
    <p:notesMasterId r:id="rId24"/>
  </p:notesMasterIdLst>
  <p:sldIdLst>
    <p:sldId id="420" r:id="rId3"/>
    <p:sldId id="269" r:id="rId4"/>
    <p:sldId id="442" r:id="rId5"/>
    <p:sldId id="441" r:id="rId6"/>
    <p:sldId id="271" r:id="rId7"/>
    <p:sldId id="440" r:id="rId8"/>
    <p:sldId id="391" r:id="rId9"/>
    <p:sldId id="435" r:id="rId10"/>
    <p:sldId id="449" r:id="rId11"/>
    <p:sldId id="443" r:id="rId12"/>
    <p:sldId id="444" r:id="rId13"/>
    <p:sldId id="432" r:id="rId14"/>
    <p:sldId id="450" r:id="rId15"/>
    <p:sldId id="446" r:id="rId16"/>
    <p:sldId id="445" r:id="rId17"/>
    <p:sldId id="433" r:id="rId18"/>
    <p:sldId id="447" r:id="rId19"/>
    <p:sldId id="448" r:id="rId20"/>
    <p:sldId id="393" r:id="rId21"/>
    <p:sldId id="427" r:id="rId22"/>
    <p:sldId id="418"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97" autoAdjust="0"/>
    <p:restoredTop sz="99488" autoAdjust="0"/>
  </p:normalViewPr>
  <p:slideViewPr>
    <p:cSldViewPr snapToGrid="0" snapToObjects="1">
      <p:cViewPr>
        <p:scale>
          <a:sx n="90" d="100"/>
          <a:sy n="90" d="100"/>
        </p:scale>
        <p:origin x="-1976" y="-41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napToObjects="1">
      <p:cViewPr>
        <p:scale>
          <a:sx n="100" d="100"/>
          <a:sy n="100" d="100"/>
        </p:scale>
        <p:origin x="-1768"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notesMaster" Target="notesMasters/notesMaster1.xml"/><Relationship Id="rId25" Type="http://schemas.openxmlformats.org/officeDocument/2006/relationships/printerSettings" Target="printerSettings/printerSettings1.bin"/><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B8DD290-EDDA-6148-A206-81A70DB6C7F7}" type="datetimeFigureOut">
              <a:rPr lang="en-US" smtClean="0"/>
              <a:t>22/05/16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14158F4-CAA0-1940-8B02-E9ED16AF81FB}" type="slidenum">
              <a:rPr lang="en-US" smtClean="0"/>
              <a:t>‹#›</a:t>
            </a:fld>
            <a:endParaRPr lang="en-US" dirty="0"/>
          </a:p>
        </p:txBody>
      </p:sp>
    </p:spTree>
    <p:extLst>
      <p:ext uri="{BB962C8B-B14F-4D97-AF65-F5344CB8AC3E}">
        <p14:creationId xmlns:p14="http://schemas.microsoft.com/office/powerpoint/2010/main" val="192540075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14158F4-CAA0-1940-8B02-E9ED16AF81FB}" type="slidenum">
              <a:rPr lang="en-US" smtClean="0"/>
              <a:t>2</a:t>
            </a:fld>
            <a:endParaRPr lang="en-US" dirty="0"/>
          </a:p>
        </p:txBody>
      </p:sp>
    </p:spTree>
    <p:extLst>
      <p:ext uri="{BB962C8B-B14F-4D97-AF65-F5344CB8AC3E}">
        <p14:creationId xmlns:p14="http://schemas.microsoft.com/office/powerpoint/2010/main" val="17831973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114158F4-CAA0-1940-8B02-E9ED16AF81FB}" type="slidenum">
              <a:rPr lang="en-US" smtClean="0"/>
              <a:t>11</a:t>
            </a:fld>
            <a:endParaRPr lang="en-US" dirty="0"/>
          </a:p>
        </p:txBody>
      </p:sp>
    </p:spTree>
    <p:extLst>
      <p:ext uri="{BB962C8B-B14F-4D97-AF65-F5344CB8AC3E}">
        <p14:creationId xmlns:p14="http://schemas.microsoft.com/office/powerpoint/2010/main" val="23139181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114158F4-CAA0-1940-8B02-E9ED16AF81FB}" type="slidenum">
              <a:rPr lang="en-US" smtClean="0"/>
              <a:t>12</a:t>
            </a:fld>
            <a:endParaRPr lang="en-US" dirty="0"/>
          </a:p>
        </p:txBody>
      </p:sp>
    </p:spTree>
    <p:extLst>
      <p:ext uri="{BB962C8B-B14F-4D97-AF65-F5344CB8AC3E}">
        <p14:creationId xmlns:p14="http://schemas.microsoft.com/office/powerpoint/2010/main" val="32030582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114158F4-CAA0-1940-8B02-E9ED16AF81FB}" type="slidenum">
              <a:rPr lang="en-US" smtClean="0"/>
              <a:t>13</a:t>
            </a:fld>
            <a:endParaRPr lang="en-US" dirty="0"/>
          </a:p>
        </p:txBody>
      </p:sp>
    </p:spTree>
    <p:extLst>
      <p:ext uri="{BB962C8B-B14F-4D97-AF65-F5344CB8AC3E}">
        <p14:creationId xmlns:p14="http://schemas.microsoft.com/office/powerpoint/2010/main" val="32030582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114158F4-CAA0-1940-8B02-E9ED16AF81FB}" type="slidenum">
              <a:rPr lang="en-US" smtClean="0"/>
              <a:t>14</a:t>
            </a:fld>
            <a:endParaRPr lang="en-US" dirty="0"/>
          </a:p>
        </p:txBody>
      </p:sp>
    </p:spTree>
    <p:extLst>
      <p:ext uri="{BB962C8B-B14F-4D97-AF65-F5344CB8AC3E}">
        <p14:creationId xmlns:p14="http://schemas.microsoft.com/office/powerpoint/2010/main" val="23139181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114158F4-CAA0-1940-8B02-E9ED16AF81FB}" type="slidenum">
              <a:rPr lang="en-US" smtClean="0"/>
              <a:t>15</a:t>
            </a:fld>
            <a:endParaRPr lang="en-US" dirty="0"/>
          </a:p>
        </p:txBody>
      </p:sp>
    </p:spTree>
    <p:extLst>
      <p:ext uri="{BB962C8B-B14F-4D97-AF65-F5344CB8AC3E}">
        <p14:creationId xmlns:p14="http://schemas.microsoft.com/office/powerpoint/2010/main" val="32030582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114158F4-CAA0-1940-8B02-E9ED16AF81FB}" type="slidenum">
              <a:rPr lang="en-US" smtClean="0"/>
              <a:t>16</a:t>
            </a:fld>
            <a:endParaRPr lang="en-US" dirty="0"/>
          </a:p>
        </p:txBody>
      </p:sp>
    </p:spTree>
    <p:extLst>
      <p:ext uri="{BB962C8B-B14F-4D97-AF65-F5344CB8AC3E}">
        <p14:creationId xmlns:p14="http://schemas.microsoft.com/office/powerpoint/2010/main" val="23139181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114158F4-CAA0-1940-8B02-E9ED16AF81FB}" type="slidenum">
              <a:rPr lang="en-US" smtClean="0"/>
              <a:t>17</a:t>
            </a:fld>
            <a:endParaRPr lang="en-US" dirty="0"/>
          </a:p>
        </p:txBody>
      </p:sp>
    </p:spTree>
    <p:extLst>
      <p:ext uri="{BB962C8B-B14F-4D97-AF65-F5344CB8AC3E}">
        <p14:creationId xmlns:p14="http://schemas.microsoft.com/office/powerpoint/2010/main" val="32030582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114158F4-CAA0-1940-8B02-E9ED16AF81FB}" type="slidenum">
              <a:rPr lang="en-US" smtClean="0"/>
              <a:t>18</a:t>
            </a:fld>
            <a:endParaRPr lang="en-US" dirty="0"/>
          </a:p>
        </p:txBody>
      </p:sp>
    </p:spTree>
    <p:extLst>
      <p:ext uri="{BB962C8B-B14F-4D97-AF65-F5344CB8AC3E}">
        <p14:creationId xmlns:p14="http://schemas.microsoft.com/office/powerpoint/2010/main" val="23139181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114158F4-CAA0-1940-8B02-E9ED16AF81FB}" type="slidenum">
              <a:rPr lang="en-US" smtClean="0"/>
              <a:t>19</a:t>
            </a:fld>
            <a:endParaRPr lang="en-US" dirty="0"/>
          </a:p>
        </p:txBody>
      </p:sp>
    </p:spTree>
    <p:extLst>
      <p:ext uri="{BB962C8B-B14F-4D97-AF65-F5344CB8AC3E}">
        <p14:creationId xmlns:p14="http://schemas.microsoft.com/office/powerpoint/2010/main" val="32030582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114158F4-CAA0-1940-8B02-E9ED16AF81FB}" type="slidenum">
              <a:rPr lang="en-US" smtClean="0"/>
              <a:t>20</a:t>
            </a:fld>
            <a:endParaRPr lang="en-US" dirty="0"/>
          </a:p>
        </p:txBody>
      </p:sp>
    </p:spTree>
    <p:extLst>
      <p:ext uri="{BB962C8B-B14F-4D97-AF65-F5344CB8AC3E}">
        <p14:creationId xmlns:p14="http://schemas.microsoft.com/office/powerpoint/2010/main" val="23139181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114158F4-CAA0-1940-8B02-E9ED16AF81FB}" type="slidenum">
              <a:rPr lang="en-US" smtClean="0"/>
              <a:t>3</a:t>
            </a:fld>
            <a:endParaRPr lang="en-US" dirty="0"/>
          </a:p>
        </p:txBody>
      </p:sp>
    </p:spTree>
    <p:extLst>
      <p:ext uri="{BB962C8B-B14F-4D97-AF65-F5344CB8AC3E}">
        <p14:creationId xmlns:p14="http://schemas.microsoft.com/office/powerpoint/2010/main" val="23139181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a:t>
            </a:r>
            <a:endParaRPr lang="en-US" dirty="0"/>
          </a:p>
        </p:txBody>
      </p:sp>
      <p:sp>
        <p:nvSpPr>
          <p:cNvPr id="4" name="Slide Number Placeholder 3"/>
          <p:cNvSpPr>
            <a:spLocks noGrp="1"/>
          </p:cNvSpPr>
          <p:nvPr>
            <p:ph type="sldNum" sz="quarter" idx="10"/>
          </p:nvPr>
        </p:nvSpPr>
        <p:spPr/>
        <p:txBody>
          <a:bodyPr/>
          <a:lstStyle/>
          <a:p>
            <a:fld id="{114158F4-CAA0-1940-8B02-E9ED16AF81FB}" type="slidenum">
              <a:rPr lang="en-US" smtClean="0"/>
              <a:t>21</a:t>
            </a:fld>
            <a:endParaRPr lang="en-US" dirty="0"/>
          </a:p>
        </p:txBody>
      </p:sp>
    </p:spTree>
    <p:extLst>
      <p:ext uri="{BB962C8B-B14F-4D97-AF65-F5344CB8AC3E}">
        <p14:creationId xmlns:p14="http://schemas.microsoft.com/office/powerpoint/2010/main" val="35046558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114158F4-CAA0-1940-8B02-E9ED16AF81FB}" type="slidenum">
              <a:rPr lang="en-US" smtClean="0"/>
              <a:t>4</a:t>
            </a:fld>
            <a:endParaRPr lang="en-US" dirty="0"/>
          </a:p>
        </p:txBody>
      </p:sp>
    </p:spTree>
    <p:extLst>
      <p:ext uri="{BB962C8B-B14F-4D97-AF65-F5344CB8AC3E}">
        <p14:creationId xmlns:p14="http://schemas.microsoft.com/office/powerpoint/2010/main" val="23139181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a:t>
            </a:r>
            <a:endParaRPr lang="en-US" dirty="0"/>
          </a:p>
        </p:txBody>
      </p:sp>
      <p:sp>
        <p:nvSpPr>
          <p:cNvPr id="4" name="Slide Number Placeholder 3"/>
          <p:cNvSpPr>
            <a:spLocks noGrp="1"/>
          </p:cNvSpPr>
          <p:nvPr>
            <p:ph type="sldNum" sz="quarter" idx="10"/>
          </p:nvPr>
        </p:nvSpPr>
        <p:spPr/>
        <p:txBody>
          <a:bodyPr/>
          <a:lstStyle/>
          <a:p>
            <a:fld id="{114158F4-CAA0-1940-8B02-E9ED16AF81FB}" type="slidenum">
              <a:rPr lang="en-US" smtClean="0"/>
              <a:t>5</a:t>
            </a:fld>
            <a:endParaRPr lang="en-US" dirty="0"/>
          </a:p>
        </p:txBody>
      </p:sp>
    </p:spTree>
    <p:extLst>
      <p:ext uri="{BB962C8B-B14F-4D97-AF65-F5344CB8AC3E}">
        <p14:creationId xmlns:p14="http://schemas.microsoft.com/office/powerpoint/2010/main" val="35046558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114158F4-CAA0-1940-8B02-E9ED16AF81FB}" type="slidenum">
              <a:rPr lang="en-US" smtClean="0"/>
              <a:t>6</a:t>
            </a:fld>
            <a:endParaRPr lang="en-US" dirty="0"/>
          </a:p>
        </p:txBody>
      </p:sp>
    </p:spTree>
    <p:extLst>
      <p:ext uri="{BB962C8B-B14F-4D97-AF65-F5344CB8AC3E}">
        <p14:creationId xmlns:p14="http://schemas.microsoft.com/office/powerpoint/2010/main" val="23139181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114158F4-CAA0-1940-8B02-E9ED16AF81FB}" type="slidenum">
              <a:rPr lang="en-US" smtClean="0"/>
              <a:t>7</a:t>
            </a:fld>
            <a:endParaRPr lang="en-US" dirty="0"/>
          </a:p>
        </p:txBody>
      </p:sp>
    </p:spTree>
    <p:extLst>
      <p:ext uri="{BB962C8B-B14F-4D97-AF65-F5344CB8AC3E}">
        <p14:creationId xmlns:p14="http://schemas.microsoft.com/office/powerpoint/2010/main" val="32030582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114158F4-CAA0-1940-8B02-E9ED16AF81FB}" type="slidenum">
              <a:rPr lang="en-US" smtClean="0"/>
              <a:t>8</a:t>
            </a:fld>
            <a:endParaRPr lang="en-US" dirty="0"/>
          </a:p>
        </p:txBody>
      </p:sp>
    </p:spTree>
    <p:extLst>
      <p:ext uri="{BB962C8B-B14F-4D97-AF65-F5344CB8AC3E}">
        <p14:creationId xmlns:p14="http://schemas.microsoft.com/office/powerpoint/2010/main" val="23139181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114158F4-CAA0-1940-8B02-E9ED16AF81FB}" type="slidenum">
              <a:rPr lang="en-US" smtClean="0"/>
              <a:t>9</a:t>
            </a:fld>
            <a:endParaRPr lang="en-US" dirty="0"/>
          </a:p>
        </p:txBody>
      </p:sp>
    </p:spTree>
    <p:extLst>
      <p:ext uri="{BB962C8B-B14F-4D97-AF65-F5344CB8AC3E}">
        <p14:creationId xmlns:p14="http://schemas.microsoft.com/office/powerpoint/2010/main" val="23139181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114158F4-CAA0-1940-8B02-E9ED16AF81FB}" type="slidenum">
              <a:rPr lang="en-US" smtClean="0"/>
              <a:t>10</a:t>
            </a:fld>
            <a:endParaRPr lang="en-US" dirty="0"/>
          </a:p>
        </p:txBody>
      </p:sp>
    </p:spTree>
    <p:extLst>
      <p:ext uri="{BB962C8B-B14F-4D97-AF65-F5344CB8AC3E}">
        <p14:creationId xmlns:p14="http://schemas.microsoft.com/office/powerpoint/2010/main" val="32030582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x-none"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x-none" smtClean="0"/>
              <a:t>Click to edit Master subtitle style</a:t>
            </a:r>
            <a:endParaRPr lang="en-US"/>
          </a:p>
        </p:txBody>
      </p:sp>
      <p:sp>
        <p:nvSpPr>
          <p:cNvPr id="4" name="Date Placeholder 3"/>
          <p:cNvSpPr>
            <a:spLocks noGrp="1"/>
          </p:cNvSpPr>
          <p:nvPr>
            <p:ph type="dt" sz="half" idx="10"/>
          </p:nvPr>
        </p:nvSpPr>
        <p:spPr/>
        <p:txBody>
          <a:bodyPr/>
          <a:lstStyle/>
          <a:p>
            <a:fld id="{DAF6ACF0-E303-8A49-AC5D-CE53D899398C}" type="datetimeFigureOut">
              <a:rPr lang="en-US" smtClean="0"/>
              <a:t>22/05/16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AA25FE4-BCBB-D64C-8E91-9DC6305B2677}" type="slidenum">
              <a:rPr lang="en-US" smtClean="0"/>
              <a:t>‹#›</a:t>
            </a:fld>
            <a:endParaRPr lang="en-US" dirty="0"/>
          </a:p>
        </p:txBody>
      </p:sp>
    </p:spTree>
    <p:extLst>
      <p:ext uri="{BB962C8B-B14F-4D97-AF65-F5344CB8AC3E}">
        <p14:creationId xmlns:p14="http://schemas.microsoft.com/office/powerpoint/2010/main" val="15577014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Date Placeholder 3"/>
          <p:cNvSpPr>
            <a:spLocks noGrp="1"/>
          </p:cNvSpPr>
          <p:nvPr>
            <p:ph type="dt" sz="half" idx="10"/>
          </p:nvPr>
        </p:nvSpPr>
        <p:spPr/>
        <p:txBody>
          <a:bodyPr/>
          <a:lstStyle/>
          <a:p>
            <a:fld id="{DAF6ACF0-E303-8A49-AC5D-CE53D899398C}" type="datetimeFigureOut">
              <a:rPr lang="en-US" smtClean="0"/>
              <a:t>22/05/16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AA25FE4-BCBB-D64C-8E91-9DC6305B2677}" type="slidenum">
              <a:rPr lang="en-US" smtClean="0"/>
              <a:t>‹#›</a:t>
            </a:fld>
            <a:endParaRPr lang="en-US" dirty="0"/>
          </a:p>
        </p:txBody>
      </p:sp>
    </p:spTree>
    <p:extLst>
      <p:ext uri="{BB962C8B-B14F-4D97-AF65-F5344CB8AC3E}">
        <p14:creationId xmlns:p14="http://schemas.microsoft.com/office/powerpoint/2010/main" val="39757338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x-none"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Date Placeholder 3"/>
          <p:cNvSpPr>
            <a:spLocks noGrp="1"/>
          </p:cNvSpPr>
          <p:nvPr>
            <p:ph type="dt" sz="half" idx="10"/>
          </p:nvPr>
        </p:nvSpPr>
        <p:spPr/>
        <p:txBody>
          <a:bodyPr/>
          <a:lstStyle/>
          <a:p>
            <a:fld id="{DAF6ACF0-E303-8A49-AC5D-CE53D899398C}" type="datetimeFigureOut">
              <a:rPr lang="en-US" smtClean="0"/>
              <a:t>22/05/16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AA25FE4-BCBB-D64C-8E91-9DC6305B2677}" type="slidenum">
              <a:rPr lang="en-US" smtClean="0"/>
              <a:t>‹#›</a:t>
            </a:fld>
            <a:endParaRPr lang="en-US" dirty="0"/>
          </a:p>
        </p:txBody>
      </p:sp>
    </p:spTree>
    <p:extLst>
      <p:ext uri="{BB962C8B-B14F-4D97-AF65-F5344CB8AC3E}">
        <p14:creationId xmlns:p14="http://schemas.microsoft.com/office/powerpoint/2010/main" val="22114178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45" name="Freeform 74"/>
          <p:cNvSpPr>
            <a:spLocks noEditPoints="1"/>
          </p:cNvSpPr>
          <p:nvPr userDrawn="1"/>
        </p:nvSpPr>
        <p:spPr bwMode="auto">
          <a:xfrm>
            <a:off x="4763" y="1924050"/>
            <a:ext cx="3871913" cy="3019425"/>
          </a:xfrm>
          <a:custGeom>
            <a:avLst/>
            <a:gdLst/>
            <a:ahLst/>
            <a:cxnLst>
              <a:cxn ang="0">
                <a:pos x="0" y="317"/>
              </a:cxn>
              <a:cxn ang="0">
                <a:pos x="365" y="317"/>
              </a:cxn>
              <a:cxn ang="0">
                <a:pos x="407" y="158"/>
              </a:cxn>
              <a:cxn ang="0">
                <a:pos x="403" y="0"/>
              </a:cxn>
              <a:cxn ang="0">
                <a:pos x="0" y="0"/>
              </a:cxn>
              <a:cxn ang="0">
                <a:pos x="0" y="317"/>
              </a:cxn>
              <a:cxn ang="0">
                <a:pos x="407" y="177"/>
              </a:cxn>
              <a:cxn ang="0">
                <a:pos x="407" y="157"/>
              </a:cxn>
              <a:cxn ang="0">
                <a:pos x="407" y="158"/>
              </a:cxn>
              <a:cxn ang="0">
                <a:pos x="407" y="177"/>
              </a:cxn>
            </a:cxnLst>
            <a:rect l="0" t="0" r="r" b="b"/>
            <a:pathLst>
              <a:path w="407" h="317">
                <a:moveTo>
                  <a:pt x="0" y="317"/>
                </a:moveTo>
                <a:lnTo>
                  <a:pt x="365" y="317"/>
                </a:lnTo>
                <a:lnTo>
                  <a:pt x="407" y="158"/>
                </a:lnTo>
                <a:lnTo>
                  <a:pt x="403" y="0"/>
                </a:lnTo>
                <a:lnTo>
                  <a:pt x="0" y="0"/>
                </a:lnTo>
                <a:lnTo>
                  <a:pt x="0" y="317"/>
                </a:lnTo>
                <a:close/>
                <a:moveTo>
                  <a:pt x="407" y="177"/>
                </a:moveTo>
                <a:lnTo>
                  <a:pt x="407" y="157"/>
                </a:lnTo>
                <a:lnTo>
                  <a:pt x="407" y="158"/>
                </a:lnTo>
                <a:lnTo>
                  <a:pt x="407" y="177"/>
                </a:lnTo>
                <a:close/>
              </a:path>
            </a:pathLst>
          </a:custGeom>
          <a:solidFill>
            <a:srgbClr val="57646B"/>
          </a:solidFill>
          <a:ln w="9525">
            <a:noFill/>
            <a:round/>
            <a:headEnd/>
            <a:tailEnd/>
          </a:ln>
        </p:spPr>
        <p:txBody>
          <a:bodyPr vert="horz" wrap="square" lIns="91440" tIns="45720" rIns="91440" bIns="45720" numCol="1" anchor="t" anchorCtr="0" compatLnSpc="1">
            <a:prstTxWarp prst="textNoShape">
              <a:avLst/>
            </a:prstTxWarp>
          </a:bodyPr>
          <a:lstStyle/>
          <a:p>
            <a:endParaRPr lang="en-AU" dirty="0"/>
          </a:p>
        </p:txBody>
      </p:sp>
      <p:sp>
        <p:nvSpPr>
          <p:cNvPr id="14" name="Rectangle 11"/>
          <p:cNvSpPr>
            <a:spLocks noChangeArrowheads="1"/>
          </p:cNvSpPr>
          <p:nvPr/>
        </p:nvSpPr>
        <p:spPr bwMode="auto">
          <a:xfrm>
            <a:off x="4763" y="1924050"/>
            <a:ext cx="3871913" cy="3019425"/>
          </a:xfrm>
          <a:prstGeom prst="rect">
            <a:avLst/>
          </a:prstGeom>
          <a:solidFill>
            <a:srgbClr val="565A5C"/>
          </a:solidFill>
          <a:ln w="9525">
            <a:noFill/>
            <a:miter lim="800000"/>
            <a:headEnd/>
            <a:tailEnd/>
          </a:ln>
        </p:spPr>
        <p:txBody>
          <a:bodyPr vert="horz" wrap="square" lIns="91440" tIns="45720" rIns="91440" bIns="45720" numCol="1" anchor="t" anchorCtr="0" compatLnSpc="1">
            <a:prstTxWarp prst="textNoShape">
              <a:avLst/>
            </a:prstTxWarp>
          </a:bodyPr>
          <a:lstStyle/>
          <a:p>
            <a:endParaRPr lang="en-AU" dirty="0"/>
          </a:p>
        </p:txBody>
      </p:sp>
      <p:sp>
        <p:nvSpPr>
          <p:cNvPr id="15" name="Freeform 12"/>
          <p:cNvSpPr>
            <a:spLocks/>
          </p:cNvSpPr>
          <p:nvPr/>
        </p:nvSpPr>
        <p:spPr bwMode="auto">
          <a:xfrm>
            <a:off x="2973388" y="0"/>
            <a:ext cx="1808163" cy="6858000"/>
          </a:xfrm>
          <a:custGeom>
            <a:avLst/>
            <a:gdLst/>
            <a:ahLst/>
            <a:cxnLst>
              <a:cxn ang="0">
                <a:pos x="85" y="0"/>
              </a:cxn>
              <a:cxn ang="0">
                <a:pos x="95" y="360"/>
              </a:cxn>
              <a:cxn ang="0">
                <a:pos x="0" y="720"/>
              </a:cxn>
              <a:cxn ang="0">
                <a:pos x="104" y="720"/>
              </a:cxn>
              <a:cxn ang="0">
                <a:pos x="95" y="360"/>
              </a:cxn>
              <a:cxn ang="0">
                <a:pos x="190" y="0"/>
              </a:cxn>
              <a:cxn ang="0">
                <a:pos x="85" y="0"/>
              </a:cxn>
            </a:cxnLst>
            <a:rect l="0" t="0" r="r" b="b"/>
            <a:pathLst>
              <a:path w="190" h="720">
                <a:moveTo>
                  <a:pt x="85" y="0"/>
                </a:moveTo>
                <a:lnTo>
                  <a:pt x="95" y="360"/>
                </a:lnTo>
                <a:lnTo>
                  <a:pt x="0" y="720"/>
                </a:lnTo>
                <a:lnTo>
                  <a:pt x="104" y="720"/>
                </a:lnTo>
                <a:lnTo>
                  <a:pt x="95" y="360"/>
                </a:lnTo>
                <a:lnTo>
                  <a:pt x="190" y="0"/>
                </a:lnTo>
                <a:lnTo>
                  <a:pt x="85"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AU" dirty="0"/>
          </a:p>
        </p:txBody>
      </p:sp>
      <p:sp>
        <p:nvSpPr>
          <p:cNvPr id="40" name="Line 39"/>
          <p:cNvSpPr>
            <a:spLocks noChangeShapeType="1"/>
          </p:cNvSpPr>
          <p:nvPr userDrawn="1"/>
        </p:nvSpPr>
        <p:spPr bwMode="auto">
          <a:xfrm flipV="1">
            <a:off x="3876676" y="0"/>
            <a:ext cx="904875" cy="3429000"/>
          </a:xfrm>
          <a:prstGeom prst="line">
            <a:avLst/>
          </a:prstGeom>
          <a:noFill/>
          <a:ln w="9525">
            <a:solidFill>
              <a:srgbClr val="988F86"/>
            </a:solidFill>
            <a:prstDash val="solid"/>
            <a:round/>
            <a:headEnd/>
            <a:tailEnd/>
          </a:ln>
        </p:spPr>
        <p:txBody>
          <a:bodyPr vert="horz" wrap="square" lIns="91440" tIns="45720" rIns="91440" bIns="45720" numCol="1" anchor="t" anchorCtr="0" compatLnSpc="1">
            <a:prstTxWarp prst="textNoShape">
              <a:avLst/>
            </a:prstTxWarp>
          </a:bodyPr>
          <a:lstStyle/>
          <a:p>
            <a:endParaRPr lang="en-AU" dirty="0"/>
          </a:p>
        </p:txBody>
      </p:sp>
      <p:sp>
        <p:nvSpPr>
          <p:cNvPr id="41" name="Line 40"/>
          <p:cNvSpPr>
            <a:spLocks noChangeShapeType="1"/>
          </p:cNvSpPr>
          <p:nvPr/>
        </p:nvSpPr>
        <p:spPr bwMode="auto">
          <a:xfrm flipH="1">
            <a:off x="2973388" y="3429000"/>
            <a:ext cx="903288" cy="3429000"/>
          </a:xfrm>
          <a:prstGeom prst="line">
            <a:avLst/>
          </a:prstGeom>
          <a:noFill/>
          <a:ln w="9525">
            <a:solidFill>
              <a:srgbClr val="988F86"/>
            </a:solidFill>
            <a:prstDash val="solid"/>
            <a:round/>
            <a:headEnd/>
            <a:tailEnd/>
          </a:ln>
        </p:spPr>
        <p:txBody>
          <a:bodyPr vert="horz" wrap="square" lIns="91440" tIns="45720" rIns="91440" bIns="45720" numCol="1" anchor="t" anchorCtr="0" compatLnSpc="1">
            <a:prstTxWarp prst="textNoShape">
              <a:avLst/>
            </a:prstTxWarp>
          </a:bodyPr>
          <a:lstStyle/>
          <a:p>
            <a:endParaRPr lang="en-AU" dirty="0"/>
          </a:p>
        </p:txBody>
      </p:sp>
      <p:sp>
        <p:nvSpPr>
          <p:cNvPr id="2" name="Title 1"/>
          <p:cNvSpPr>
            <a:spLocks noGrp="1"/>
          </p:cNvSpPr>
          <p:nvPr userDrawn="1">
            <p:ph type="ctrTitle" hasCustomPrompt="1"/>
          </p:nvPr>
        </p:nvSpPr>
        <p:spPr>
          <a:xfrm>
            <a:off x="285720" y="2143116"/>
            <a:ext cx="3143272" cy="2643206"/>
          </a:xfrm>
        </p:spPr>
        <p:txBody>
          <a:bodyPr>
            <a:normAutofit/>
          </a:bodyPr>
          <a:lstStyle>
            <a:lvl1pPr algn="l">
              <a:defRPr sz="2900">
                <a:solidFill>
                  <a:schemeClr val="bg1"/>
                </a:solidFill>
                <a:latin typeface="Arial" pitchFamily="34" charset="0"/>
                <a:cs typeface="Arial" pitchFamily="34" charset="0"/>
              </a:defRPr>
            </a:lvl1pPr>
          </a:lstStyle>
          <a:p>
            <a:r>
              <a:rPr lang="en-US" dirty="0" smtClean="0"/>
              <a:t>click to edit master title style</a:t>
            </a:r>
            <a:endParaRPr lang="en-AU" dirty="0"/>
          </a:p>
        </p:txBody>
      </p:sp>
      <p:sp>
        <p:nvSpPr>
          <p:cNvPr id="51" name="Freeform 72"/>
          <p:cNvSpPr>
            <a:spLocks/>
          </p:cNvSpPr>
          <p:nvPr userDrawn="1"/>
        </p:nvSpPr>
        <p:spPr bwMode="auto">
          <a:xfrm>
            <a:off x="6122988" y="1924050"/>
            <a:ext cx="3016250" cy="3019425"/>
          </a:xfrm>
          <a:custGeom>
            <a:avLst/>
            <a:gdLst/>
            <a:ahLst/>
            <a:cxnLst>
              <a:cxn ang="0">
                <a:pos x="55" y="317"/>
              </a:cxn>
              <a:cxn ang="0">
                <a:pos x="317" y="317"/>
              </a:cxn>
              <a:cxn ang="0">
                <a:pos x="317" y="0"/>
              </a:cxn>
              <a:cxn ang="0">
                <a:pos x="0" y="0"/>
              </a:cxn>
              <a:cxn ang="0">
                <a:pos x="0" y="0"/>
              </a:cxn>
              <a:cxn ang="0">
                <a:pos x="140" y="0"/>
              </a:cxn>
              <a:cxn ang="0">
                <a:pos x="55" y="317"/>
              </a:cxn>
            </a:cxnLst>
            <a:rect l="0" t="0" r="r" b="b"/>
            <a:pathLst>
              <a:path w="317" h="317">
                <a:moveTo>
                  <a:pt x="55" y="317"/>
                </a:moveTo>
                <a:lnTo>
                  <a:pt x="317" y="317"/>
                </a:lnTo>
                <a:lnTo>
                  <a:pt x="317" y="0"/>
                </a:lnTo>
                <a:lnTo>
                  <a:pt x="0" y="0"/>
                </a:lnTo>
                <a:lnTo>
                  <a:pt x="0" y="0"/>
                </a:lnTo>
                <a:lnTo>
                  <a:pt x="140" y="0"/>
                </a:lnTo>
                <a:lnTo>
                  <a:pt x="55" y="317"/>
                </a:lnTo>
                <a:close/>
              </a:path>
            </a:pathLst>
          </a:custGeom>
          <a:solidFill>
            <a:srgbClr val="D6D1CC"/>
          </a:solidFill>
          <a:ln w="9525">
            <a:noFill/>
            <a:round/>
            <a:headEnd/>
            <a:tailEnd/>
          </a:ln>
        </p:spPr>
        <p:txBody>
          <a:bodyPr vert="horz" wrap="square" lIns="91440" tIns="45720" rIns="91440" bIns="45720" numCol="1" anchor="t" anchorCtr="0" compatLnSpc="1">
            <a:prstTxWarp prst="textNoShape">
              <a:avLst/>
            </a:prstTxWarp>
          </a:bodyPr>
          <a:lstStyle/>
          <a:p>
            <a:endParaRPr lang="en-AU" dirty="0"/>
          </a:p>
        </p:txBody>
      </p:sp>
      <p:sp>
        <p:nvSpPr>
          <p:cNvPr id="52" name="Freeform 75"/>
          <p:cNvSpPr>
            <a:spLocks/>
          </p:cNvSpPr>
          <p:nvPr userDrawn="1"/>
        </p:nvSpPr>
        <p:spPr bwMode="auto">
          <a:xfrm>
            <a:off x="3876676" y="1924050"/>
            <a:ext cx="3578225" cy="3019425"/>
          </a:xfrm>
          <a:custGeom>
            <a:avLst/>
            <a:gdLst/>
            <a:ahLst/>
            <a:cxnLst>
              <a:cxn ang="0">
                <a:pos x="0" y="157"/>
              </a:cxn>
              <a:cxn ang="0">
                <a:pos x="0" y="177"/>
              </a:cxn>
              <a:cxn ang="0">
                <a:pos x="4" y="317"/>
              </a:cxn>
              <a:cxn ang="0">
                <a:pos x="291" y="317"/>
              </a:cxn>
              <a:cxn ang="0">
                <a:pos x="376" y="0"/>
              </a:cxn>
              <a:cxn ang="0">
                <a:pos x="42" y="0"/>
              </a:cxn>
              <a:cxn ang="0">
                <a:pos x="0" y="157"/>
              </a:cxn>
            </a:cxnLst>
            <a:rect l="0" t="0" r="r" b="b"/>
            <a:pathLst>
              <a:path w="376" h="317">
                <a:moveTo>
                  <a:pt x="0" y="157"/>
                </a:moveTo>
                <a:lnTo>
                  <a:pt x="0" y="177"/>
                </a:lnTo>
                <a:lnTo>
                  <a:pt x="4" y="317"/>
                </a:lnTo>
                <a:lnTo>
                  <a:pt x="291" y="317"/>
                </a:lnTo>
                <a:lnTo>
                  <a:pt x="376" y="0"/>
                </a:lnTo>
                <a:lnTo>
                  <a:pt x="42" y="0"/>
                </a:lnTo>
                <a:lnTo>
                  <a:pt x="0" y="157"/>
                </a:lnTo>
                <a:close/>
              </a:path>
            </a:pathLst>
          </a:custGeom>
          <a:solidFill>
            <a:srgbClr val="988F86"/>
          </a:solidFill>
          <a:ln w="9525">
            <a:noFill/>
            <a:round/>
            <a:headEnd/>
            <a:tailEnd/>
          </a:ln>
        </p:spPr>
        <p:txBody>
          <a:bodyPr vert="horz" wrap="square" lIns="91440" tIns="45720" rIns="91440" bIns="45720" numCol="1" anchor="t" anchorCtr="0" compatLnSpc="1">
            <a:prstTxWarp prst="textNoShape">
              <a:avLst/>
            </a:prstTxWarp>
          </a:bodyPr>
          <a:lstStyle/>
          <a:p>
            <a:endParaRPr lang="en-AU" dirty="0"/>
          </a:p>
        </p:txBody>
      </p:sp>
      <p:sp>
        <p:nvSpPr>
          <p:cNvPr id="20" name="Text Box 3"/>
          <p:cNvSpPr txBox="1">
            <a:spLocks noChangeArrowheads="1"/>
          </p:cNvSpPr>
          <p:nvPr userDrawn="1"/>
        </p:nvSpPr>
        <p:spPr bwMode="auto">
          <a:xfrm>
            <a:off x="475875" y="6490261"/>
            <a:ext cx="1244600" cy="331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algn="ctr" defTabSz="914400" fontAlgn="base">
              <a:spcBef>
                <a:spcPct val="0"/>
              </a:spcBef>
            </a:pPr>
            <a:r>
              <a:rPr lang="en-GB" sz="800" kern="0" dirty="0" smtClean="0">
                <a:solidFill>
                  <a:prstClr val="black"/>
                </a:solidFill>
                <a:latin typeface="Helvetica" charset="0"/>
                <a:cs typeface="Arial" pitchFamily="34" charset="0"/>
              </a:rPr>
              <a:t>Funded </a:t>
            </a:r>
            <a:r>
              <a:rPr lang="en-GB" sz="800" kern="0" dirty="0">
                <a:solidFill>
                  <a:prstClr val="black"/>
                </a:solidFill>
                <a:latin typeface="Helvetica" charset="0"/>
                <a:cs typeface="Arial" pitchFamily="34" charset="0"/>
              </a:rPr>
              <a:t>by</a:t>
            </a:r>
          </a:p>
          <a:p>
            <a:pPr algn="ctr" defTabSz="914400" fontAlgn="base">
              <a:spcBef>
                <a:spcPct val="0"/>
              </a:spcBef>
            </a:pPr>
            <a:r>
              <a:rPr lang="en-GB" sz="800" kern="0" dirty="0">
                <a:solidFill>
                  <a:prstClr val="black"/>
                </a:solidFill>
                <a:latin typeface="Helvetica" charset="0"/>
                <a:cs typeface="Arial" pitchFamily="34" charset="0"/>
              </a:rPr>
              <a:t>The European Union</a:t>
            </a:r>
            <a:endParaRPr lang="en-US" kern="0" dirty="0">
              <a:solidFill>
                <a:prstClr val="black"/>
              </a:solidFill>
              <a:latin typeface="Arial" pitchFamily="34" charset="0"/>
              <a:cs typeface="Arial" pitchFamily="34" charset="0"/>
            </a:endParaRPr>
          </a:p>
        </p:txBody>
      </p:sp>
    </p:spTree>
  </p:cSld>
  <p:clrMapOvr>
    <a:masterClrMapping/>
  </p:clrMapOvr>
  <p:timing>
    <p:tnLst>
      <p:par>
        <p:cTn xmlns:p14="http://schemas.microsoft.com/office/powerpoint/2010/mai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5" name="Freeform 74"/>
          <p:cNvSpPr>
            <a:spLocks noEditPoints="1"/>
          </p:cNvSpPr>
          <p:nvPr userDrawn="1"/>
        </p:nvSpPr>
        <p:spPr bwMode="auto">
          <a:xfrm>
            <a:off x="4763" y="1924050"/>
            <a:ext cx="3871913" cy="3019425"/>
          </a:xfrm>
          <a:custGeom>
            <a:avLst/>
            <a:gdLst/>
            <a:ahLst/>
            <a:cxnLst>
              <a:cxn ang="0">
                <a:pos x="0" y="317"/>
              </a:cxn>
              <a:cxn ang="0">
                <a:pos x="365" y="317"/>
              </a:cxn>
              <a:cxn ang="0">
                <a:pos x="407" y="158"/>
              </a:cxn>
              <a:cxn ang="0">
                <a:pos x="403" y="0"/>
              </a:cxn>
              <a:cxn ang="0">
                <a:pos x="0" y="0"/>
              </a:cxn>
              <a:cxn ang="0">
                <a:pos x="0" y="317"/>
              </a:cxn>
              <a:cxn ang="0">
                <a:pos x="407" y="177"/>
              </a:cxn>
              <a:cxn ang="0">
                <a:pos x="407" y="157"/>
              </a:cxn>
              <a:cxn ang="0">
                <a:pos x="407" y="158"/>
              </a:cxn>
              <a:cxn ang="0">
                <a:pos x="407" y="177"/>
              </a:cxn>
            </a:cxnLst>
            <a:rect l="0" t="0" r="r" b="b"/>
            <a:pathLst>
              <a:path w="407" h="317">
                <a:moveTo>
                  <a:pt x="0" y="317"/>
                </a:moveTo>
                <a:lnTo>
                  <a:pt x="365" y="317"/>
                </a:lnTo>
                <a:lnTo>
                  <a:pt x="407" y="158"/>
                </a:lnTo>
                <a:lnTo>
                  <a:pt x="403" y="0"/>
                </a:lnTo>
                <a:lnTo>
                  <a:pt x="0" y="0"/>
                </a:lnTo>
                <a:lnTo>
                  <a:pt x="0" y="317"/>
                </a:lnTo>
                <a:close/>
                <a:moveTo>
                  <a:pt x="407" y="177"/>
                </a:moveTo>
                <a:lnTo>
                  <a:pt x="407" y="157"/>
                </a:lnTo>
                <a:lnTo>
                  <a:pt x="407" y="158"/>
                </a:lnTo>
                <a:lnTo>
                  <a:pt x="407" y="177"/>
                </a:lnTo>
                <a:close/>
              </a:path>
            </a:pathLst>
          </a:custGeom>
          <a:solidFill>
            <a:srgbClr val="57646B"/>
          </a:solidFill>
          <a:ln w="9525">
            <a:noFill/>
            <a:round/>
            <a:headEnd/>
            <a:tailEnd/>
          </a:ln>
        </p:spPr>
        <p:txBody>
          <a:bodyPr vert="horz" wrap="square" lIns="91440" tIns="45720" rIns="91440" bIns="45720" numCol="1" anchor="t" anchorCtr="0" compatLnSpc="1">
            <a:prstTxWarp prst="textNoShape">
              <a:avLst/>
            </a:prstTxWarp>
          </a:bodyPr>
          <a:lstStyle/>
          <a:p>
            <a:pPr defTabSz="914400"/>
            <a:endParaRPr lang="en-AU" dirty="0">
              <a:solidFill>
                <a:prstClr val="black"/>
              </a:solidFill>
              <a:latin typeface="Calibri"/>
            </a:endParaRPr>
          </a:p>
        </p:txBody>
      </p:sp>
      <p:sp>
        <p:nvSpPr>
          <p:cNvPr id="14" name="Rectangle 11"/>
          <p:cNvSpPr>
            <a:spLocks noChangeArrowheads="1"/>
          </p:cNvSpPr>
          <p:nvPr/>
        </p:nvSpPr>
        <p:spPr bwMode="auto">
          <a:xfrm>
            <a:off x="4763" y="1924050"/>
            <a:ext cx="3871913" cy="3019425"/>
          </a:xfrm>
          <a:prstGeom prst="rect">
            <a:avLst/>
          </a:prstGeom>
          <a:solidFill>
            <a:srgbClr val="565A5C"/>
          </a:solidFill>
          <a:ln w="9525">
            <a:noFill/>
            <a:miter lim="800000"/>
            <a:headEnd/>
            <a:tailEnd/>
          </a:ln>
        </p:spPr>
        <p:txBody>
          <a:bodyPr vert="horz" wrap="square" lIns="91440" tIns="45720" rIns="91440" bIns="45720" numCol="1" anchor="t" anchorCtr="0" compatLnSpc="1">
            <a:prstTxWarp prst="textNoShape">
              <a:avLst/>
            </a:prstTxWarp>
          </a:bodyPr>
          <a:lstStyle/>
          <a:p>
            <a:pPr defTabSz="914400"/>
            <a:endParaRPr lang="en-AU" dirty="0">
              <a:solidFill>
                <a:prstClr val="black"/>
              </a:solidFill>
              <a:latin typeface="Calibri"/>
            </a:endParaRPr>
          </a:p>
        </p:txBody>
      </p:sp>
      <p:sp>
        <p:nvSpPr>
          <p:cNvPr id="15" name="Freeform 12"/>
          <p:cNvSpPr>
            <a:spLocks/>
          </p:cNvSpPr>
          <p:nvPr/>
        </p:nvSpPr>
        <p:spPr bwMode="auto">
          <a:xfrm>
            <a:off x="2973388" y="0"/>
            <a:ext cx="1808163" cy="6858000"/>
          </a:xfrm>
          <a:custGeom>
            <a:avLst/>
            <a:gdLst/>
            <a:ahLst/>
            <a:cxnLst>
              <a:cxn ang="0">
                <a:pos x="85" y="0"/>
              </a:cxn>
              <a:cxn ang="0">
                <a:pos x="95" y="360"/>
              </a:cxn>
              <a:cxn ang="0">
                <a:pos x="0" y="720"/>
              </a:cxn>
              <a:cxn ang="0">
                <a:pos x="104" y="720"/>
              </a:cxn>
              <a:cxn ang="0">
                <a:pos x="95" y="360"/>
              </a:cxn>
              <a:cxn ang="0">
                <a:pos x="190" y="0"/>
              </a:cxn>
              <a:cxn ang="0">
                <a:pos x="85" y="0"/>
              </a:cxn>
            </a:cxnLst>
            <a:rect l="0" t="0" r="r" b="b"/>
            <a:pathLst>
              <a:path w="190" h="720">
                <a:moveTo>
                  <a:pt x="85" y="0"/>
                </a:moveTo>
                <a:lnTo>
                  <a:pt x="95" y="360"/>
                </a:lnTo>
                <a:lnTo>
                  <a:pt x="0" y="720"/>
                </a:lnTo>
                <a:lnTo>
                  <a:pt x="104" y="720"/>
                </a:lnTo>
                <a:lnTo>
                  <a:pt x="95" y="360"/>
                </a:lnTo>
                <a:lnTo>
                  <a:pt x="190" y="0"/>
                </a:lnTo>
                <a:lnTo>
                  <a:pt x="85"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defTabSz="914400"/>
            <a:endParaRPr lang="en-AU" dirty="0">
              <a:solidFill>
                <a:prstClr val="black"/>
              </a:solidFill>
              <a:latin typeface="Calibri"/>
            </a:endParaRPr>
          </a:p>
        </p:txBody>
      </p:sp>
      <p:sp>
        <p:nvSpPr>
          <p:cNvPr id="40" name="Line 39"/>
          <p:cNvSpPr>
            <a:spLocks noChangeShapeType="1"/>
          </p:cNvSpPr>
          <p:nvPr userDrawn="1"/>
        </p:nvSpPr>
        <p:spPr bwMode="auto">
          <a:xfrm flipV="1">
            <a:off x="3876676" y="0"/>
            <a:ext cx="904875" cy="3429000"/>
          </a:xfrm>
          <a:prstGeom prst="line">
            <a:avLst/>
          </a:prstGeom>
          <a:noFill/>
          <a:ln w="9525">
            <a:solidFill>
              <a:srgbClr val="988F86"/>
            </a:solid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AU" dirty="0">
              <a:solidFill>
                <a:prstClr val="black"/>
              </a:solidFill>
              <a:latin typeface="Calibri"/>
            </a:endParaRPr>
          </a:p>
        </p:txBody>
      </p:sp>
      <p:sp>
        <p:nvSpPr>
          <p:cNvPr id="41" name="Line 40"/>
          <p:cNvSpPr>
            <a:spLocks noChangeShapeType="1"/>
          </p:cNvSpPr>
          <p:nvPr/>
        </p:nvSpPr>
        <p:spPr bwMode="auto">
          <a:xfrm flipH="1">
            <a:off x="2973388" y="3429000"/>
            <a:ext cx="903288" cy="3429000"/>
          </a:xfrm>
          <a:prstGeom prst="line">
            <a:avLst/>
          </a:prstGeom>
          <a:noFill/>
          <a:ln w="9525">
            <a:solidFill>
              <a:srgbClr val="988F86"/>
            </a:solid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AU" dirty="0">
              <a:solidFill>
                <a:prstClr val="black"/>
              </a:solidFill>
              <a:latin typeface="Calibri"/>
            </a:endParaRPr>
          </a:p>
        </p:txBody>
      </p:sp>
      <p:sp>
        <p:nvSpPr>
          <p:cNvPr id="2" name="Title 1"/>
          <p:cNvSpPr>
            <a:spLocks noGrp="1"/>
          </p:cNvSpPr>
          <p:nvPr userDrawn="1">
            <p:ph type="ctrTitle" hasCustomPrompt="1"/>
          </p:nvPr>
        </p:nvSpPr>
        <p:spPr>
          <a:xfrm>
            <a:off x="285720" y="2143116"/>
            <a:ext cx="3143272" cy="2643206"/>
          </a:xfrm>
        </p:spPr>
        <p:txBody>
          <a:bodyPr>
            <a:normAutofit/>
          </a:bodyPr>
          <a:lstStyle>
            <a:lvl1pPr algn="l">
              <a:defRPr sz="2900">
                <a:solidFill>
                  <a:schemeClr val="bg1"/>
                </a:solidFill>
                <a:latin typeface="Arial" pitchFamily="34" charset="0"/>
                <a:cs typeface="Arial" pitchFamily="34" charset="0"/>
              </a:defRPr>
            </a:lvl1pPr>
          </a:lstStyle>
          <a:p>
            <a:r>
              <a:rPr lang="en-US" dirty="0" smtClean="0"/>
              <a:t>click to edit master title style</a:t>
            </a:r>
            <a:endParaRPr lang="en-AU" dirty="0"/>
          </a:p>
        </p:txBody>
      </p:sp>
      <p:sp>
        <p:nvSpPr>
          <p:cNvPr id="51" name="Freeform 72"/>
          <p:cNvSpPr>
            <a:spLocks/>
          </p:cNvSpPr>
          <p:nvPr userDrawn="1"/>
        </p:nvSpPr>
        <p:spPr bwMode="auto">
          <a:xfrm>
            <a:off x="6122988" y="1924050"/>
            <a:ext cx="3016250" cy="3019425"/>
          </a:xfrm>
          <a:custGeom>
            <a:avLst/>
            <a:gdLst/>
            <a:ahLst/>
            <a:cxnLst>
              <a:cxn ang="0">
                <a:pos x="55" y="317"/>
              </a:cxn>
              <a:cxn ang="0">
                <a:pos x="317" y="317"/>
              </a:cxn>
              <a:cxn ang="0">
                <a:pos x="317" y="0"/>
              </a:cxn>
              <a:cxn ang="0">
                <a:pos x="0" y="0"/>
              </a:cxn>
              <a:cxn ang="0">
                <a:pos x="0" y="0"/>
              </a:cxn>
              <a:cxn ang="0">
                <a:pos x="140" y="0"/>
              </a:cxn>
              <a:cxn ang="0">
                <a:pos x="55" y="317"/>
              </a:cxn>
            </a:cxnLst>
            <a:rect l="0" t="0" r="r" b="b"/>
            <a:pathLst>
              <a:path w="317" h="317">
                <a:moveTo>
                  <a:pt x="55" y="317"/>
                </a:moveTo>
                <a:lnTo>
                  <a:pt x="317" y="317"/>
                </a:lnTo>
                <a:lnTo>
                  <a:pt x="317" y="0"/>
                </a:lnTo>
                <a:lnTo>
                  <a:pt x="0" y="0"/>
                </a:lnTo>
                <a:lnTo>
                  <a:pt x="0" y="0"/>
                </a:lnTo>
                <a:lnTo>
                  <a:pt x="140" y="0"/>
                </a:lnTo>
                <a:lnTo>
                  <a:pt x="55" y="317"/>
                </a:lnTo>
                <a:close/>
              </a:path>
            </a:pathLst>
          </a:custGeom>
          <a:solidFill>
            <a:srgbClr val="D6D1CC"/>
          </a:solidFill>
          <a:ln w="9525">
            <a:noFill/>
            <a:round/>
            <a:headEnd/>
            <a:tailEnd/>
          </a:ln>
        </p:spPr>
        <p:txBody>
          <a:bodyPr vert="horz" wrap="square" lIns="91440" tIns="45720" rIns="91440" bIns="45720" numCol="1" anchor="t" anchorCtr="0" compatLnSpc="1">
            <a:prstTxWarp prst="textNoShape">
              <a:avLst/>
            </a:prstTxWarp>
          </a:bodyPr>
          <a:lstStyle/>
          <a:p>
            <a:pPr defTabSz="914400"/>
            <a:endParaRPr lang="en-AU" dirty="0">
              <a:solidFill>
                <a:prstClr val="black"/>
              </a:solidFill>
              <a:latin typeface="Calibri"/>
            </a:endParaRPr>
          </a:p>
        </p:txBody>
      </p:sp>
      <p:sp>
        <p:nvSpPr>
          <p:cNvPr id="52" name="Freeform 75"/>
          <p:cNvSpPr>
            <a:spLocks/>
          </p:cNvSpPr>
          <p:nvPr userDrawn="1"/>
        </p:nvSpPr>
        <p:spPr bwMode="auto">
          <a:xfrm>
            <a:off x="3876676" y="1924050"/>
            <a:ext cx="3578225" cy="3019425"/>
          </a:xfrm>
          <a:custGeom>
            <a:avLst/>
            <a:gdLst/>
            <a:ahLst/>
            <a:cxnLst>
              <a:cxn ang="0">
                <a:pos x="0" y="157"/>
              </a:cxn>
              <a:cxn ang="0">
                <a:pos x="0" y="177"/>
              </a:cxn>
              <a:cxn ang="0">
                <a:pos x="4" y="317"/>
              </a:cxn>
              <a:cxn ang="0">
                <a:pos x="291" y="317"/>
              </a:cxn>
              <a:cxn ang="0">
                <a:pos x="376" y="0"/>
              </a:cxn>
              <a:cxn ang="0">
                <a:pos x="42" y="0"/>
              </a:cxn>
              <a:cxn ang="0">
                <a:pos x="0" y="157"/>
              </a:cxn>
            </a:cxnLst>
            <a:rect l="0" t="0" r="r" b="b"/>
            <a:pathLst>
              <a:path w="376" h="317">
                <a:moveTo>
                  <a:pt x="0" y="157"/>
                </a:moveTo>
                <a:lnTo>
                  <a:pt x="0" y="177"/>
                </a:lnTo>
                <a:lnTo>
                  <a:pt x="4" y="317"/>
                </a:lnTo>
                <a:lnTo>
                  <a:pt x="291" y="317"/>
                </a:lnTo>
                <a:lnTo>
                  <a:pt x="376" y="0"/>
                </a:lnTo>
                <a:lnTo>
                  <a:pt x="42" y="0"/>
                </a:lnTo>
                <a:lnTo>
                  <a:pt x="0" y="157"/>
                </a:lnTo>
                <a:close/>
              </a:path>
            </a:pathLst>
          </a:custGeom>
          <a:solidFill>
            <a:srgbClr val="988F86"/>
          </a:solidFill>
          <a:ln w="9525">
            <a:noFill/>
            <a:round/>
            <a:headEnd/>
            <a:tailEnd/>
          </a:ln>
        </p:spPr>
        <p:txBody>
          <a:bodyPr vert="horz" wrap="square" lIns="91440" tIns="45720" rIns="91440" bIns="45720" numCol="1" anchor="t" anchorCtr="0" compatLnSpc="1">
            <a:prstTxWarp prst="textNoShape">
              <a:avLst/>
            </a:prstTxWarp>
          </a:bodyPr>
          <a:lstStyle/>
          <a:p>
            <a:pPr defTabSz="914400"/>
            <a:endParaRPr lang="en-AU" dirty="0">
              <a:solidFill>
                <a:prstClr val="black"/>
              </a:solidFill>
              <a:latin typeface="Calibri"/>
            </a:endParaRPr>
          </a:p>
        </p:txBody>
      </p:sp>
    </p:spTree>
  </p:cSld>
  <p:clrMapOvr>
    <a:masterClrMapping/>
  </p:clrMapOvr>
  <p:timing>
    <p:tnLst>
      <p:par>
        <p:cTn xmlns:p14="http://schemas.microsoft.com/office/powerpoint/2010/mai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Slide Option 1">
    <p:spTree>
      <p:nvGrpSpPr>
        <p:cNvPr id="1" name=""/>
        <p:cNvGrpSpPr/>
        <p:nvPr/>
      </p:nvGrpSpPr>
      <p:grpSpPr>
        <a:xfrm>
          <a:off x="0" y="0"/>
          <a:ext cx="0" cy="0"/>
          <a:chOff x="0" y="0"/>
          <a:chExt cx="0" cy="0"/>
        </a:xfrm>
      </p:grpSpPr>
      <p:sp>
        <p:nvSpPr>
          <p:cNvPr id="56335" name="Freeform 15"/>
          <p:cNvSpPr>
            <a:spLocks/>
          </p:cNvSpPr>
          <p:nvPr userDrawn="1"/>
        </p:nvSpPr>
        <p:spPr bwMode="auto">
          <a:xfrm>
            <a:off x="2176463" y="1012825"/>
            <a:ext cx="1527175" cy="5791200"/>
          </a:xfrm>
          <a:custGeom>
            <a:avLst/>
            <a:gdLst/>
            <a:ahLst/>
            <a:cxnLst>
              <a:cxn ang="0">
                <a:pos x="3517" y="0"/>
              </a:cxn>
              <a:cxn ang="0">
                <a:pos x="3607" y="3411"/>
              </a:cxn>
              <a:cxn ang="0">
                <a:pos x="0" y="17089"/>
              </a:cxn>
              <a:cxn ang="0">
                <a:pos x="3946" y="17089"/>
              </a:cxn>
              <a:cxn ang="0">
                <a:pos x="3607" y="3411"/>
              </a:cxn>
              <a:cxn ang="0">
                <a:pos x="4510" y="0"/>
              </a:cxn>
              <a:cxn ang="0">
                <a:pos x="3517" y="0"/>
              </a:cxn>
            </a:cxnLst>
            <a:rect l="0" t="0" r="r" b="b"/>
            <a:pathLst>
              <a:path w="4510" h="17089">
                <a:moveTo>
                  <a:pt x="3517" y="0"/>
                </a:moveTo>
                <a:lnTo>
                  <a:pt x="3607" y="3411"/>
                </a:lnTo>
                <a:lnTo>
                  <a:pt x="0" y="17089"/>
                </a:lnTo>
                <a:lnTo>
                  <a:pt x="3946" y="17089"/>
                </a:lnTo>
                <a:lnTo>
                  <a:pt x="3607" y="3411"/>
                </a:lnTo>
                <a:lnTo>
                  <a:pt x="4510" y="0"/>
                </a:lnTo>
                <a:lnTo>
                  <a:pt x="3517"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defTabSz="914400"/>
            <a:endParaRPr lang="en-AU" dirty="0">
              <a:solidFill>
                <a:prstClr val="black"/>
              </a:solidFill>
              <a:latin typeface="Calibri"/>
            </a:endParaRPr>
          </a:p>
        </p:txBody>
      </p:sp>
      <p:sp>
        <p:nvSpPr>
          <p:cNvPr id="56336" name="Freeform 16"/>
          <p:cNvSpPr>
            <a:spLocks noEditPoints="1"/>
          </p:cNvSpPr>
          <p:nvPr userDrawn="1"/>
        </p:nvSpPr>
        <p:spPr bwMode="auto">
          <a:xfrm>
            <a:off x="3397250" y="1012825"/>
            <a:ext cx="5746750" cy="3848100"/>
          </a:xfrm>
          <a:custGeom>
            <a:avLst/>
            <a:gdLst/>
            <a:ahLst/>
            <a:cxnLst>
              <a:cxn ang="0">
                <a:pos x="903" y="0"/>
              </a:cxn>
              <a:cxn ang="0">
                <a:pos x="0" y="3411"/>
              </a:cxn>
              <a:cxn ang="0">
                <a:pos x="196" y="11355"/>
              </a:cxn>
              <a:cxn ang="0">
                <a:pos x="16720" y="11355"/>
              </a:cxn>
              <a:cxn ang="0">
                <a:pos x="16720" y="0"/>
              </a:cxn>
              <a:cxn ang="0">
                <a:pos x="903" y="0"/>
              </a:cxn>
              <a:cxn ang="0">
                <a:pos x="0" y="3411"/>
              </a:cxn>
            </a:cxnLst>
            <a:rect l="0" t="0" r="r" b="b"/>
            <a:pathLst>
              <a:path w="16720" h="11355">
                <a:moveTo>
                  <a:pt x="903" y="0"/>
                </a:moveTo>
                <a:lnTo>
                  <a:pt x="0" y="3411"/>
                </a:lnTo>
                <a:lnTo>
                  <a:pt x="196" y="11355"/>
                </a:lnTo>
                <a:lnTo>
                  <a:pt x="16720" y="11355"/>
                </a:lnTo>
                <a:lnTo>
                  <a:pt x="16720" y="0"/>
                </a:lnTo>
                <a:lnTo>
                  <a:pt x="903" y="0"/>
                </a:lnTo>
                <a:close/>
                <a:moveTo>
                  <a:pt x="0" y="3411"/>
                </a:moveTo>
                <a:close/>
              </a:path>
            </a:pathLst>
          </a:custGeom>
          <a:solidFill>
            <a:srgbClr val="988F86"/>
          </a:solidFill>
          <a:ln w="9525">
            <a:noFill/>
            <a:round/>
            <a:headEnd/>
            <a:tailEnd/>
          </a:ln>
        </p:spPr>
        <p:txBody>
          <a:bodyPr vert="horz" wrap="square" lIns="91440" tIns="45720" rIns="91440" bIns="45720" numCol="1" anchor="t" anchorCtr="0" compatLnSpc="1">
            <a:prstTxWarp prst="textNoShape">
              <a:avLst/>
            </a:prstTxWarp>
          </a:bodyPr>
          <a:lstStyle/>
          <a:p>
            <a:pPr defTabSz="914400"/>
            <a:endParaRPr lang="en-AU" dirty="0">
              <a:solidFill>
                <a:prstClr val="black"/>
              </a:solidFill>
              <a:latin typeface="Calibri"/>
            </a:endParaRPr>
          </a:p>
        </p:txBody>
      </p:sp>
      <p:sp>
        <p:nvSpPr>
          <p:cNvPr id="56337" name="Freeform 17"/>
          <p:cNvSpPr>
            <a:spLocks/>
          </p:cNvSpPr>
          <p:nvPr userDrawn="1"/>
        </p:nvSpPr>
        <p:spPr bwMode="auto">
          <a:xfrm>
            <a:off x="9525" y="1022350"/>
            <a:ext cx="3384550" cy="3838575"/>
          </a:xfrm>
          <a:custGeom>
            <a:avLst/>
            <a:gdLst/>
            <a:ahLst/>
            <a:cxnLst>
              <a:cxn ang="0">
                <a:pos x="0" y="11326"/>
              </a:cxn>
              <a:cxn ang="0">
                <a:pos x="7917" y="11326"/>
              </a:cxn>
              <a:cxn ang="0">
                <a:pos x="10001" y="3423"/>
              </a:cxn>
              <a:cxn ang="0">
                <a:pos x="10001" y="2969"/>
              </a:cxn>
              <a:cxn ang="0">
                <a:pos x="9923" y="0"/>
              </a:cxn>
              <a:cxn ang="0">
                <a:pos x="0" y="0"/>
              </a:cxn>
              <a:cxn ang="0">
                <a:pos x="0" y="11326"/>
              </a:cxn>
            </a:cxnLst>
            <a:rect l="0" t="0" r="r" b="b"/>
            <a:pathLst>
              <a:path w="10001" h="11326">
                <a:moveTo>
                  <a:pt x="0" y="11326"/>
                </a:moveTo>
                <a:lnTo>
                  <a:pt x="7917" y="11326"/>
                </a:lnTo>
                <a:lnTo>
                  <a:pt x="10001" y="3423"/>
                </a:lnTo>
                <a:lnTo>
                  <a:pt x="10001" y="2969"/>
                </a:lnTo>
                <a:lnTo>
                  <a:pt x="9923" y="0"/>
                </a:lnTo>
                <a:lnTo>
                  <a:pt x="0" y="0"/>
                </a:lnTo>
                <a:lnTo>
                  <a:pt x="0" y="11326"/>
                </a:lnTo>
                <a:close/>
              </a:path>
            </a:pathLst>
          </a:custGeom>
          <a:solidFill>
            <a:srgbClr val="69923A"/>
          </a:solidFill>
          <a:ln w="9525">
            <a:noFill/>
            <a:round/>
            <a:headEnd/>
            <a:tailEnd/>
          </a:ln>
        </p:spPr>
        <p:txBody>
          <a:bodyPr vert="horz" wrap="square" lIns="91440" tIns="45720" rIns="91440" bIns="45720" numCol="1" anchor="t" anchorCtr="0" compatLnSpc="1">
            <a:prstTxWarp prst="textNoShape">
              <a:avLst/>
            </a:prstTxWarp>
          </a:bodyPr>
          <a:lstStyle/>
          <a:p>
            <a:pPr defTabSz="914400"/>
            <a:endParaRPr lang="en-AU" dirty="0">
              <a:solidFill>
                <a:prstClr val="black"/>
              </a:solidFill>
              <a:latin typeface="Calibri"/>
            </a:endParaRPr>
          </a:p>
        </p:txBody>
      </p:sp>
      <p:sp>
        <p:nvSpPr>
          <p:cNvPr id="56333" name="Line 13"/>
          <p:cNvSpPr>
            <a:spLocks noChangeShapeType="1"/>
          </p:cNvSpPr>
          <p:nvPr userDrawn="1"/>
        </p:nvSpPr>
        <p:spPr bwMode="auto">
          <a:xfrm>
            <a:off x="3340100" y="0"/>
            <a:ext cx="182563" cy="6804025"/>
          </a:xfrm>
          <a:prstGeom prst="line">
            <a:avLst/>
          </a:prstGeom>
          <a:noFill/>
          <a:ln w="9525" cap="flat">
            <a:solidFill>
              <a:srgbClr val="988F86"/>
            </a:solidFill>
            <a:prstDash val="solid"/>
            <a:miter lim="800000"/>
            <a:headEnd/>
            <a:tailEnd/>
          </a:ln>
        </p:spPr>
        <p:txBody>
          <a:bodyPr vert="horz" wrap="square" lIns="91440" tIns="45720" rIns="91440" bIns="45720" numCol="1" anchor="t" anchorCtr="0" compatLnSpc="1">
            <a:prstTxWarp prst="textNoShape">
              <a:avLst/>
            </a:prstTxWarp>
          </a:bodyPr>
          <a:lstStyle/>
          <a:p>
            <a:pPr defTabSz="914400"/>
            <a:endParaRPr lang="en-AU" dirty="0">
              <a:solidFill>
                <a:prstClr val="black"/>
              </a:solidFill>
              <a:latin typeface="Calibri"/>
            </a:endParaRPr>
          </a:p>
        </p:txBody>
      </p:sp>
      <p:sp>
        <p:nvSpPr>
          <p:cNvPr id="9" name="Title 1"/>
          <p:cNvSpPr>
            <a:spLocks noGrp="1"/>
          </p:cNvSpPr>
          <p:nvPr>
            <p:ph type="ctrTitle" hasCustomPrompt="1"/>
          </p:nvPr>
        </p:nvSpPr>
        <p:spPr>
          <a:xfrm>
            <a:off x="3500430" y="1428737"/>
            <a:ext cx="5429288" cy="2071702"/>
          </a:xfrm>
        </p:spPr>
        <p:txBody>
          <a:bodyPr anchor="b">
            <a:normAutofit/>
          </a:bodyPr>
          <a:lstStyle>
            <a:lvl1pPr algn="l">
              <a:defRPr sz="2900">
                <a:solidFill>
                  <a:srgbClr val="FFFFFF"/>
                </a:solidFill>
                <a:latin typeface="Arial" pitchFamily="34" charset="0"/>
                <a:cs typeface="Arial" pitchFamily="34" charset="0"/>
              </a:defRPr>
            </a:lvl1pPr>
          </a:lstStyle>
          <a:p>
            <a:r>
              <a:rPr lang="en-US" dirty="0" smtClean="0"/>
              <a:t>CLICK TO EDIT MASTER TITLE STYLE</a:t>
            </a:r>
            <a:endParaRPr lang="en-AU" dirty="0"/>
          </a:p>
        </p:txBody>
      </p:sp>
      <p:sp>
        <p:nvSpPr>
          <p:cNvPr id="10" name="Subtitle 2"/>
          <p:cNvSpPr>
            <a:spLocks noGrp="1"/>
          </p:cNvSpPr>
          <p:nvPr>
            <p:ph type="subTitle" idx="1"/>
          </p:nvPr>
        </p:nvSpPr>
        <p:spPr>
          <a:xfrm>
            <a:off x="3500430" y="3571876"/>
            <a:ext cx="5429288" cy="928694"/>
          </a:xfrm>
        </p:spPr>
        <p:txBody>
          <a:bodyPr>
            <a:normAutofit/>
          </a:bodyPr>
          <a:lstStyle>
            <a:lvl1pPr marL="0" indent="0" algn="l">
              <a:buNone/>
              <a:defRPr sz="1300">
                <a:solidFill>
                  <a:srgbClr val="FFFFFF"/>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AU" dirty="0"/>
          </a:p>
        </p:txBody>
      </p:sp>
    </p:spTree>
  </p:cSld>
  <p:clrMapOvr>
    <a:masterClrMapping/>
  </p:clrMapOvr>
  <p:timing>
    <p:tnLst>
      <p:par>
        <p:cTn xmlns:p14="http://schemas.microsoft.com/office/powerpoint/2010/mai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Section Slide Option 5">
    <p:spTree>
      <p:nvGrpSpPr>
        <p:cNvPr id="1" name=""/>
        <p:cNvGrpSpPr/>
        <p:nvPr/>
      </p:nvGrpSpPr>
      <p:grpSpPr>
        <a:xfrm>
          <a:off x="0" y="0"/>
          <a:ext cx="0" cy="0"/>
          <a:chOff x="0" y="0"/>
          <a:chExt cx="0" cy="0"/>
        </a:xfrm>
      </p:grpSpPr>
      <p:sp>
        <p:nvSpPr>
          <p:cNvPr id="56335" name="Freeform 15"/>
          <p:cNvSpPr>
            <a:spLocks/>
          </p:cNvSpPr>
          <p:nvPr userDrawn="1"/>
        </p:nvSpPr>
        <p:spPr bwMode="auto">
          <a:xfrm>
            <a:off x="2176463" y="1012825"/>
            <a:ext cx="1527175" cy="5791200"/>
          </a:xfrm>
          <a:custGeom>
            <a:avLst/>
            <a:gdLst/>
            <a:ahLst/>
            <a:cxnLst>
              <a:cxn ang="0">
                <a:pos x="3517" y="0"/>
              </a:cxn>
              <a:cxn ang="0">
                <a:pos x="3607" y="3411"/>
              </a:cxn>
              <a:cxn ang="0">
                <a:pos x="0" y="17089"/>
              </a:cxn>
              <a:cxn ang="0">
                <a:pos x="3946" y="17089"/>
              </a:cxn>
              <a:cxn ang="0">
                <a:pos x="3607" y="3411"/>
              </a:cxn>
              <a:cxn ang="0">
                <a:pos x="4510" y="0"/>
              </a:cxn>
              <a:cxn ang="0">
                <a:pos x="3517" y="0"/>
              </a:cxn>
            </a:cxnLst>
            <a:rect l="0" t="0" r="r" b="b"/>
            <a:pathLst>
              <a:path w="4510" h="17089">
                <a:moveTo>
                  <a:pt x="3517" y="0"/>
                </a:moveTo>
                <a:lnTo>
                  <a:pt x="3607" y="3411"/>
                </a:lnTo>
                <a:lnTo>
                  <a:pt x="0" y="17089"/>
                </a:lnTo>
                <a:lnTo>
                  <a:pt x="3946" y="17089"/>
                </a:lnTo>
                <a:lnTo>
                  <a:pt x="3607" y="3411"/>
                </a:lnTo>
                <a:lnTo>
                  <a:pt x="4510" y="0"/>
                </a:lnTo>
                <a:lnTo>
                  <a:pt x="3517"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defTabSz="914400"/>
            <a:endParaRPr lang="en-AU" dirty="0">
              <a:solidFill>
                <a:prstClr val="black"/>
              </a:solidFill>
              <a:latin typeface="Calibri"/>
            </a:endParaRPr>
          </a:p>
        </p:txBody>
      </p:sp>
      <p:sp>
        <p:nvSpPr>
          <p:cNvPr id="56336" name="Freeform 16"/>
          <p:cNvSpPr>
            <a:spLocks noEditPoints="1"/>
          </p:cNvSpPr>
          <p:nvPr userDrawn="1"/>
        </p:nvSpPr>
        <p:spPr bwMode="auto">
          <a:xfrm>
            <a:off x="3397250" y="1012825"/>
            <a:ext cx="5746750" cy="3848100"/>
          </a:xfrm>
          <a:custGeom>
            <a:avLst/>
            <a:gdLst/>
            <a:ahLst/>
            <a:cxnLst>
              <a:cxn ang="0">
                <a:pos x="903" y="0"/>
              </a:cxn>
              <a:cxn ang="0">
                <a:pos x="0" y="3411"/>
              </a:cxn>
              <a:cxn ang="0">
                <a:pos x="196" y="11355"/>
              </a:cxn>
              <a:cxn ang="0">
                <a:pos x="16720" y="11355"/>
              </a:cxn>
              <a:cxn ang="0">
                <a:pos x="16720" y="0"/>
              </a:cxn>
              <a:cxn ang="0">
                <a:pos x="903" y="0"/>
              </a:cxn>
              <a:cxn ang="0">
                <a:pos x="0" y="3411"/>
              </a:cxn>
            </a:cxnLst>
            <a:rect l="0" t="0" r="r" b="b"/>
            <a:pathLst>
              <a:path w="16720" h="11355">
                <a:moveTo>
                  <a:pt x="903" y="0"/>
                </a:moveTo>
                <a:lnTo>
                  <a:pt x="0" y="3411"/>
                </a:lnTo>
                <a:lnTo>
                  <a:pt x="196" y="11355"/>
                </a:lnTo>
                <a:lnTo>
                  <a:pt x="16720" y="11355"/>
                </a:lnTo>
                <a:lnTo>
                  <a:pt x="16720" y="0"/>
                </a:lnTo>
                <a:lnTo>
                  <a:pt x="903" y="0"/>
                </a:lnTo>
                <a:close/>
                <a:moveTo>
                  <a:pt x="0" y="3411"/>
                </a:moveTo>
                <a:close/>
              </a:path>
            </a:pathLst>
          </a:custGeom>
          <a:solidFill>
            <a:srgbClr val="988F86"/>
          </a:solidFill>
          <a:ln w="9525">
            <a:noFill/>
            <a:round/>
            <a:headEnd/>
            <a:tailEnd/>
          </a:ln>
        </p:spPr>
        <p:txBody>
          <a:bodyPr vert="horz" wrap="square" lIns="91440" tIns="45720" rIns="91440" bIns="45720" numCol="1" anchor="t" anchorCtr="0" compatLnSpc="1">
            <a:prstTxWarp prst="textNoShape">
              <a:avLst/>
            </a:prstTxWarp>
          </a:bodyPr>
          <a:lstStyle/>
          <a:p>
            <a:pPr defTabSz="914400"/>
            <a:endParaRPr lang="en-AU" dirty="0">
              <a:solidFill>
                <a:prstClr val="black"/>
              </a:solidFill>
              <a:latin typeface="Calibri"/>
            </a:endParaRPr>
          </a:p>
        </p:txBody>
      </p:sp>
      <p:sp>
        <p:nvSpPr>
          <p:cNvPr id="56337" name="Freeform 17"/>
          <p:cNvSpPr>
            <a:spLocks/>
          </p:cNvSpPr>
          <p:nvPr userDrawn="1"/>
        </p:nvSpPr>
        <p:spPr bwMode="auto">
          <a:xfrm>
            <a:off x="9525" y="1022350"/>
            <a:ext cx="3384550" cy="3838575"/>
          </a:xfrm>
          <a:custGeom>
            <a:avLst/>
            <a:gdLst/>
            <a:ahLst/>
            <a:cxnLst>
              <a:cxn ang="0">
                <a:pos x="0" y="11326"/>
              </a:cxn>
              <a:cxn ang="0">
                <a:pos x="7917" y="11326"/>
              </a:cxn>
              <a:cxn ang="0">
                <a:pos x="10001" y="3423"/>
              </a:cxn>
              <a:cxn ang="0">
                <a:pos x="10001" y="2969"/>
              </a:cxn>
              <a:cxn ang="0">
                <a:pos x="9923" y="0"/>
              </a:cxn>
              <a:cxn ang="0">
                <a:pos x="0" y="0"/>
              </a:cxn>
              <a:cxn ang="0">
                <a:pos x="0" y="11326"/>
              </a:cxn>
            </a:cxnLst>
            <a:rect l="0" t="0" r="r" b="b"/>
            <a:pathLst>
              <a:path w="10001" h="11326">
                <a:moveTo>
                  <a:pt x="0" y="11326"/>
                </a:moveTo>
                <a:lnTo>
                  <a:pt x="7917" y="11326"/>
                </a:lnTo>
                <a:lnTo>
                  <a:pt x="10001" y="3423"/>
                </a:lnTo>
                <a:lnTo>
                  <a:pt x="10001" y="2969"/>
                </a:lnTo>
                <a:lnTo>
                  <a:pt x="9923" y="0"/>
                </a:lnTo>
                <a:lnTo>
                  <a:pt x="0" y="0"/>
                </a:lnTo>
                <a:lnTo>
                  <a:pt x="0" y="11326"/>
                </a:lnTo>
                <a:close/>
              </a:path>
            </a:pathLst>
          </a:custGeom>
          <a:solidFill>
            <a:srgbClr val="878800"/>
          </a:solidFill>
          <a:ln w="9525">
            <a:noFill/>
            <a:round/>
            <a:headEnd/>
            <a:tailEnd/>
          </a:ln>
        </p:spPr>
        <p:txBody>
          <a:bodyPr vert="horz" wrap="square" lIns="91440" tIns="45720" rIns="91440" bIns="45720" numCol="1" anchor="t" anchorCtr="0" compatLnSpc="1">
            <a:prstTxWarp prst="textNoShape">
              <a:avLst/>
            </a:prstTxWarp>
          </a:bodyPr>
          <a:lstStyle/>
          <a:p>
            <a:pPr defTabSz="914400"/>
            <a:endParaRPr lang="en-AU" dirty="0">
              <a:solidFill>
                <a:prstClr val="black"/>
              </a:solidFill>
              <a:latin typeface="Calibri"/>
            </a:endParaRPr>
          </a:p>
        </p:txBody>
      </p:sp>
      <p:sp>
        <p:nvSpPr>
          <p:cNvPr id="56333" name="Line 13"/>
          <p:cNvSpPr>
            <a:spLocks noChangeShapeType="1"/>
          </p:cNvSpPr>
          <p:nvPr userDrawn="1"/>
        </p:nvSpPr>
        <p:spPr bwMode="auto">
          <a:xfrm>
            <a:off x="3340100" y="0"/>
            <a:ext cx="182563" cy="6804025"/>
          </a:xfrm>
          <a:prstGeom prst="line">
            <a:avLst/>
          </a:prstGeom>
          <a:noFill/>
          <a:ln w="9525" cap="flat">
            <a:solidFill>
              <a:srgbClr val="988F86"/>
            </a:solidFill>
            <a:prstDash val="solid"/>
            <a:miter lim="800000"/>
            <a:headEnd/>
            <a:tailEnd/>
          </a:ln>
        </p:spPr>
        <p:txBody>
          <a:bodyPr vert="horz" wrap="square" lIns="91440" tIns="45720" rIns="91440" bIns="45720" numCol="1" anchor="t" anchorCtr="0" compatLnSpc="1">
            <a:prstTxWarp prst="textNoShape">
              <a:avLst/>
            </a:prstTxWarp>
          </a:bodyPr>
          <a:lstStyle/>
          <a:p>
            <a:pPr defTabSz="914400"/>
            <a:endParaRPr lang="en-AU" dirty="0">
              <a:solidFill>
                <a:prstClr val="black"/>
              </a:solidFill>
              <a:latin typeface="Calibri"/>
            </a:endParaRPr>
          </a:p>
        </p:txBody>
      </p:sp>
      <p:sp>
        <p:nvSpPr>
          <p:cNvPr id="9" name="Title 1"/>
          <p:cNvSpPr>
            <a:spLocks noGrp="1"/>
          </p:cNvSpPr>
          <p:nvPr>
            <p:ph type="ctrTitle" hasCustomPrompt="1"/>
          </p:nvPr>
        </p:nvSpPr>
        <p:spPr>
          <a:xfrm>
            <a:off x="3500430" y="1428737"/>
            <a:ext cx="5429288" cy="2071702"/>
          </a:xfrm>
        </p:spPr>
        <p:txBody>
          <a:bodyPr anchor="b">
            <a:normAutofit/>
          </a:bodyPr>
          <a:lstStyle>
            <a:lvl1pPr algn="l">
              <a:defRPr sz="2900">
                <a:solidFill>
                  <a:srgbClr val="FFFFFF"/>
                </a:solidFill>
                <a:latin typeface="Arial" pitchFamily="34" charset="0"/>
                <a:cs typeface="Arial" pitchFamily="34" charset="0"/>
              </a:defRPr>
            </a:lvl1pPr>
          </a:lstStyle>
          <a:p>
            <a:r>
              <a:rPr lang="en-US" dirty="0" smtClean="0"/>
              <a:t>CLICK TO EDIT MASTER TITLE STYLE</a:t>
            </a:r>
            <a:endParaRPr lang="en-AU" dirty="0"/>
          </a:p>
        </p:txBody>
      </p:sp>
      <p:sp>
        <p:nvSpPr>
          <p:cNvPr id="10" name="Subtitle 2"/>
          <p:cNvSpPr>
            <a:spLocks noGrp="1"/>
          </p:cNvSpPr>
          <p:nvPr>
            <p:ph type="subTitle" idx="1"/>
          </p:nvPr>
        </p:nvSpPr>
        <p:spPr>
          <a:xfrm>
            <a:off x="3500430" y="3571876"/>
            <a:ext cx="5429288" cy="928694"/>
          </a:xfrm>
        </p:spPr>
        <p:txBody>
          <a:bodyPr>
            <a:normAutofit/>
          </a:bodyPr>
          <a:lstStyle>
            <a:lvl1pPr marL="0" indent="0" algn="l">
              <a:buNone/>
              <a:defRPr sz="1300">
                <a:solidFill>
                  <a:srgbClr val="FFFFFF"/>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AU" dirty="0"/>
          </a:p>
        </p:txBody>
      </p:sp>
    </p:spTree>
    <p:extLst>
      <p:ext uri="{BB962C8B-B14F-4D97-AF65-F5344CB8AC3E}">
        <p14:creationId xmlns:p14="http://schemas.microsoft.com/office/powerpoint/2010/main" val="3812085627"/>
      </p:ext>
    </p:extLst>
  </p:cSld>
  <p:clrMapOvr>
    <a:masterClrMapping/>
  </p:clrMapOvr>
  <p:timing>
    <p:tnLst>
      <p:par>
        <p:cTn xmlns:p14="http://schemas.microsoft.com/office/powerpoint/2010/mai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Section Slide Option 2">
    <p:spTree>
      <p:nvGrpSpPr>
        <p:cNvPr id="1" name=""/>
        <p:cNvGrpSpPr/>
        <p:nvPr/>
      </p:nvGrpSpPr>
      <p:grpSpPr>
        <a:xfrm>
          <a:off x="0" y="0"/>
          <a:ext cx="0" cy="0"/>
          <a:chOff x="0" y="0"/>
          <a:chExt cx="0" cy="0"/>
        </a:xfrm>
      </p:grpSpPr>
      <p:sp>
        <p:nvSpPr>
          <p:cNvPr id="56335" name="Freeform 15"/>
          <p:cNvSpPr>
            <a:spLocks/>
          </p:cNvSpPr>
          <p:nvPr userDrawn="1"/>
        </p:nvSpPr>
        <p:spPr bwMode="auto">
          <a:xfrm>
            <a:off x="2176463" y="1012825"/>
            <a:ext cx="1527175" cy="5791200"/>
          </a:xfrm>
          <a:custGeom>
            <a:avLst/>
            <a:gdLst/>
            <a:ahLst/>
            <a:cxnLst>
              <a:cxn ang="0">
                <a:pos x="3517" y="0"/>
              </a:cxn>
              <a:cxn ang="0">
                <a:pos x="3607" y="3411"/>
              </a:cxn>
              <a:cxn ang="0">
                <a:pos x="0" y="17089"/>
              </a:cxn>
              <a:cxn ang="0">
                <a:pos x="3946" y="17089"/>
              </a:cxn>
              <a:cxn ang="0">
                <a:pos x="3607" y="3411"/>
              </a:cxn>
              <a:cxn ang="0">
                <a:pos x="4510" y="0"/>
              </a:cxn>
              <a:cxn ang="0">
                <a:pos x="3517" y="0"/>
              </a:cxn>
            </a:cxnLst>
            <a:rect l="0" t="0" r="r" b="b"/>
            <a:pathLst>
              <a:path w="4510" h="17089">
                <a:moveTo>
                  <a:pt x="3517" y="0"/>
                </a:moveTo>
                <a:lnTo>
                  <a:pt x="3607" y="3411"/>
                </a:lnTo>
                <a:lnTo>
                  <a:pt x="0" y="17089"/>
                </a:lnTo>
                <a:lnTo>
                  <a:pt x="3946" y="17089"/>
                </a:lnTo>
                <a:lnTo>
                  <a:pt x="3607" y="3411"/>
                </a:lnTo>
                <a:lnTo>
                  <a:pt x="4510" y="0"/>
                </a:lnTo>
                <a:lnTo>
                  <a:pt x="3517"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defTabSz="914400"/>
            <a:endParaRPr lang="en-AU" dirty="0">
              <a:solidFill>
                <a:prstClr val="black"/>
              </a:solidFill>
              <a:latin typeface="Calibri"/>
            </a:endParaRPr>
          </a:p>
        </p:txBody>
      </p:sp>
      <p:sp>
        <p:nvSpPr>
          <p:cNvPr id="56336" name="Freeform 16"/>
          <p:cNvSpPr>
            <a:spLocks noEditPoints="1"/>
          </p:cNvSpPr>
          <p:nvPr userDrawn="1"/>
        </p:nvSpPr>
        <p:spPr bwMode="auto">
          <a:xfrm>
            <a:off x="3397250" y="1012825"/>
            <a:ext cx="5746750" cy="3848100"/>
          </a:xfrm>
          <a:custGeom>
            <a:avLst/>
            <a:gdLst/>
            <a:ahLst/>
            <a:cxnLst>
              <a:cxn ang="0">
                <a:pos x="903" y="0"/>
              </a:cxn>
              <a:cxn ang="0">
                <a:pos x="0" y="3411"/>
              </a:cxn>
              <a:cxn ang="0">
                <a:pos x="196" y="11355"/>
              </a:cxn>
              <a:cxn ang="0">
                <a:pos x="16720" y="11355"/>
              </a:cxn>
              <a:cxn ang="0">
                <a:pos x="16720" y="0"/>
              </a:cxn>
              <a:cxn ang="0">
                <a:pos x="903" y="0"/>
              </a:cxn>
              <a:cxn ang="0">
                <a:pos x="0" y="3411"/>
              </a:cxn>
            </a:cxnLst>
            <a:rect l="0" t="0" r="r" b="b"/>
            <a:pathLst>
              <a:path w="16720" h="11355">
                <a:moveTo>
                  <a:pt x="903" y="0"/>
                </a:moveTo>
                <a:lnTo>
                  <a:pt x="0" y="3411"/>
                </a:lnTo>
                <a:lnTo>
                  <a:pt x="196" y="11355"/>
                </a:lnTo>
                <a:lnTo>
                  <a:pt x="16720" y="11355"/>
                </a:lnTo>
                <a:lnTo>
                  <a:pt x="16720" y="0"/>
                </a:lnTo>
                <a:lnTo>
                  <a:pt x="903" y="0"/>
                </a:lnTo>
                <a:close/>
                <a:moveTo>
                  <a:pt x="0" y="3411"/>
                </a:moveTo>
                <a:close/>
              </a:path>
            </a:pathLst>
          </a:custGeom>
          <a:solidFill>
            <a:srgbClr val="988F86"/>
          </a:solidFill>
          <a:ln w="9525">
            <a:noFill/>
            <a:round/>
            <a:headEnd/>
            <a:tailEnd/>
          </a:ln>
        </p:spPr>
        <p:txBody>
          <a:bodyPr vert="horz" wrap="square" lIns="91440" tIns="45720" rIns="91440" bIns="45720" numCol="1" anchor="t" anchorCtr="0" compatLnSpc="1">
            <a:prstTxWarp prst="textNoShape">
              <a:avLst/>
            </a:prstTxWarp>
          </a:bodyPr>
          <a:lstStyle/>
          <a:p>
            <a:pPr defTabSz="914400"/>
            <a:endParaRPr lang="en-AU" dirty="0">
              <a:solidFill>
                <a:prstClr val="black"/>
              </a:solidFill>
              <a:latin typeface="Calibri"/>
            </a:endParaRPr>
          </a:p>
        </p:txBody>
      </p:sp>
      <p:sp>
        <p:nvSpPr>
          <p:cNvPr id="56337" name="Freeform 17"/>
          <p:cNvSpPr>
            <a:spLocks/>
          </p:cNvSpPr>
          <p:nvPr userDrawn="1"/>
        </p:nvSpPr>
        <p:spPr bwMode="auto">
          <a:xfrm>
            <a:off x="9525" y="1022350"/>
            <a:ext cx="3384550" cy="3838575"/>
          </a:xfrm>
          <a:custGeom>
            <a:avLst/>
            <a:gdLst/>
            <a:ahLst/>
            <a:cxnLst>
              <a:cxn ang="0">
                <a:pos x="0" y="11326"/>
              </a:cxn>
              <a:cxn ang="0">
                <a:pos x="7917" y="11326"/>
              </a:cxn>
              <a:cxn ang="0">
                <a:pos x="10001" y="3423"/>
              </a:cxn>
              <a:cxn ang="0">
                <a:pos x="10001" y="2969"/>
              </a:cxn>
              <a:cxn ang="0">
                <a:pos x="9923" y="0"/>
              </a:cxn>
              <a:cxn ang="0">
                <a:pos x="0" y="0"/>
              </a:cxn>
              <a:cxn ang="0">
                <a:pos x="0" y="11326"/>
              </a:cxn>
            </a:cxnLst>
            <a:rect l="0" t="0" r="r" b="b"/>
            <a:pathLst>
              <a:path w="10001" h="11326">
                <a:moveTo>
                  <a:pt x="0" y="11326"/>
                </a:moveTo>
                <a:lnTo>
                  <a:pt x="7917" y="11326"/>
                </a:lnTo>
                <a:lnTo>
                  <a:pt x="10001" y="3423"/>
                </a:lnTo>
                <a:lnTo>
                  <a:pt x="10001" y="2969"/>
                </a:lnTo>
                <a:lnTo>
                  <a:pt x="9923" y="0"/>
                </a:lnTo>
                <a:lnTo>
                  <a:pt x="0" y="0"/>
                </a:lnTo>
                <a:lnTo>
                  <a:pt x="0" y="11326"/>
                </a:lnTo>
                <a:close/>
              </a:path>
            </a:pathLst>
          </a:custGeom>
          <a:solidFill>
            <a:srgbClr val="7090B7"/>
          </a:solidFill>
          <a:ln w="9525">
            <a:noFill/>
            <a:round/>
            <a:headEnd/>
            <a:tailEnd/>
          </a:ln>
        </p:spPr>
        <p:txBody>
          <a:bodyPr vert="horz" wrap="square" lIns="91440" tIns="45720" rIns="91440" bIns="45720" numCol="1" anchor="t" anchorCtr="0" compatLnSpc="1">
            <a:prstTxWarp prst="textNoShape">
              <a:avLst/>
            </a:prstTxWarp>
          </a:bodyPr>
          <a:lstStyle/>
          <a:p>
            <a:pPr defTabSz="914400"/>
            <a:endParaRPr lang="en-AU" dirty="0">
              <a:solidFill>
                <a:prstClr val="black"/>
              </a:solidFill>
              <a:latin typeface="Calibri"/>
            </a:endParaRPr>
          </a:p>
        </p:txBody>
      </p:sp>
      <p:sp>
        <p:nvSpPr>
          <p:cNvPr id="2" name="Title 1"/>
          <p:cNvSpPr>
            <a:spLocks noGrp="1"/>
          </p:cNvSpPr>
          <p:nvPr userDrawn="1">
            <p:ph type="ctrTitle" hasCustomPrompt="1"/>
          </p:nvPr>
        </p:nvSpPr>
        <p:spPr>
          <a:xfrm>
            <a:off x="3500430" y="1428737"/>
            <a:ext cx="5429288" cy="2071702"/>
          </a:xfrm>
        </p:spPr>
        <p:txBody>
          <a:bodyPr anchor="b">
            <a:normAutofit/>
          </a:bodyPr>
          <a:lstStyle>
            <a:lvl1pPr algn="l">
              <a:defRPr sz="2900">
                <a:solidFill>
                  <a:srgbClr val="FFFFFF"/>
                </a:solidFill>
                <a:latin typeface="Arial" pitchFamily="34" charset="0"/>
                <a:cs typeface="Arial" pitchFamily="34" charset="0"/>
              </a:defRPr>
            </a:lvl1pPr>
          </a:lstStyle>
          <a:p>
            <a:r>
              <a:rPr lang="en-US" dirty="0" smtClean="0"/>
              <a:t>CLICK TO EDIT MASTER TITLE STYLE</a:t>
            </a:r>
            <a:endParaRPr lang="en-AU" dirty="0"/>
          </a:p>
        </p:txBody>
      </p:sp>
      <p:sp>
        <p:nvSpPr>
          <p:cNvPr id="3" name="Subtitle 2"/>
          <p:cNvSpPr>
            <a:spLocks noGrp="1"/>
          </p:cNvSpPr>
          <p:nvPr userDrawn="1">
            <p:ph type="subTitle" idx="1"/>
          </p:nvPr>
        </p:nvSpPr>
        <p:spPr>
          <a:xfrm>
            <a:off x="3500430" y="3571876"/>
            <a:ext cx="5429288" cy="928694"/>
          </a:xfrm>
        </p:spPr>
        <p:txBody>
          <a:bodyPr>
            <a:normAutofit/>
          </a:bodyPr>
          <a:lstStyle>
            <a:lvl1pPr marL="0" indent="0" algn="l">
              <a:buNone/>
              <a:defRPr sz="1300">
                <a:solidFill>
                  <a:srgbClr val="FFFFFF"/>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AU" dirty="0"/>
          </a:p>
        </p:txBody>
      </p:sp>
      <p:sp>
        <p:nvSpPr>
          <p:cNvPr id="56333" name="Line 13"/>
          <p:cNvSpPr>
            <a:spLocks noChangeShapeType="1"/>
          </p:cNvSpPr>
          <p:nvPr userDrawn="1"/>
        </p:nvSpPr>
        <p:spPr bwMode="auto">
          <a:xfrm>
            <a:off x="3340100" y="0"/>
            <a:ext cx="182563" cy="6804025"/>
          </a:xfrm>
          <a:prstGeom prst="line">
            <a:avLst/>
          </a:prstGeom>
          <a:noFill/>
          <a:ln w="9525" cap="flat">
            <a:solidFill>
              <a:srgbClr val="988F86"/>
            </a:solidFill>
            <a:prstDash val="solid"/>
            <a:miter lim="800000"/>
            <a:headEnd/>
            <a:tailEnd/>
          </a:ln>
        </p:spPr>
        <p:txBody>
          <a:bodyPr vert="horz" wrap="square" lIns="91440" tIns="45720" rIns="91440" bIns="45720" numCol="1" anchor="t" anchorCtr="0" compatLnSpc="1">
            <a:prstTxWarp prst="textNoShape">
              <a:avLst/>
            </a:prstTxWarp>
          </a:bodyPr>
          <a:lstStyle/>
          <a:p>
            <a:pPr defTabSz="914400"/>
            <a:endParaRPr lang="en-AU" dirty="0">
              <a:solidFill>
                <a:prstClr val="black"/>
              </a:solidFill>
              <a:latin typeface="Calibri"/>
            </a:endParaRPr>
          </a:p>
        </p:txBody>
      </p:sp>
    </p:spTree>
  </p:cSld>
  <p:clrMapOvr>
    <a:masterClrMapping/>
  </p:clrMapOvr>
  <p:timing>
    <p:tnLst>
      <p:par>
        <p:cTn xmlns:p14="http://schemas.microsoft.com/office/powerpoint/2010/mai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Section Slide Option 5">
    <p:spTree>
      <p:nvGrpSpPr>
        <p:cNvPr id="1" name=""/>
        <p:cNvGrpSpPr/>
        <p:nvPr/>
      </p:nvGrpSpPr>
      <p:grpSpPr>
        <a:xfrm>
          <a:off x="0" y="0"/>
          <a:ext cx="0" cy="0"/>
          <a:chOff x="0" y="0"/>
          <a:chExt cx="0" cy="0"/>
        </a:xfrm>
      </p:grpSpPr>
      <p:sp>
        <p:nvSpPr>
          <p:cNvPr id="56335" name="Freeform 15"/>
          <p:cNvSpPr>
            <a:spLocks/>
          </p:cNvSpPr>
          <p:nvPr userDrawn="1"/>
        </p:nvSpPr>
        <p:spPr bwMode="auto">
          <a:xfrm>
            <a:off x="2176463" y="1012825"/>
            <a:ext cx="1527175" cy="5791200"/>
          </a:xfrm>
          <a:custGeom>
            <a:avLst/>
            <a:gdLst/>
            <a:ahLst/>
            <a:cxnLst>
              <a:cxn ang="0">
                <a:pos x="3517" y="0"/>
              </a:cxn>
              <a:cxn ang="0">
                <a:pos x="3607" y="3411"/>
              </a:cxn>
              <a:cxn ang="0">
                <a:pos x="0" y="17089"/>
              </a:cxn>
              <a:cxn ang="0">
                <a:pos x="3946" y="17089"/>
              </a:cxn>
              <a:cxn ang="0">
                <a:pos x="3607" y="3411"/>
              </a:cxn>
              <a:cxn ang="0">
                <a:pos x="4510" y="0"/>
              </a:cxn>
              <a:cxn ang="0">
                <a:pos x="3517" y="0"/>
              </a:cxn>
            </a:cxnLst>
            <a:rect l="0" t="0" r="r" b="b"/>
            <a:pathLst>
              <a:path w="4510" h="17089">
                <a:moveTo>
                  <a:pt x="3517" y="0"/>
                </a:moveTo>
                <a:lnTo>
                  <a:pt x="3607" y="3411"/>
                </a:lnTo>
                <a:lnTo>
                  <a:pt x="0" y="17089"/>
                </a:lnTo>
                <a:lnTo>
                  <a:pt x="3946" y="17089"/>
                </a:lnTo>
                <a:lnTo>
                  <a:pt x="3607" y="3411"/>
                </a:lnTo>
                <a:lnTo>
                  <a:pt x="4510" y="0"/>
                </a:lnTo>
                <a:lnTo>
                  <a:pt x="3517"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defTabSz="914400"/>
            <a:endParaRPr lang="en-AU" dirty="0">
              <a:solidFill>
                <a:prstClr val="black"/>
              </a:solidFill>
              <a:latin typeface="Calibri"/>
            </a:endParaRPr>
          </a:p>
        </p:txBody>
      </p:sp>
      <p:sp>
        <p:nvSpPr>
          <p:cNvPr id="56336" name="Freeform 16"/>
          <p:cNvSpPr>
            <a:spLocks noEditPoints="1"/>
          </p:cNvSpPr>
          <p:nvPr userDrawn="1"/>
        </p:nvSpPr>
        <p:spPr bwMode="auto">
          <a:xfrm>
            <a:off x="3397250" y="1012825"/>
            <a:ext cx="5746750" cy="3848100"/>
          </a:xfrm>
          <a:custGeom>
            <a:avLst/>
            <a:gdLst/>
            <a:ahLst/>
            <a:cxnLst>
              <a:cxn ang="0">
                <a:pos x="903" y="0"/>
              </a:cxn>
              <a:cxn ang="0">
                <a:pos x="0" y="3411"/>
              </a:cxn>
              <a:cxn ang="0">
                <a:pos x="196" y="11355"/>
              </a:cxn>
              <a:cxn ang="0">
                <a:pos x="16720" y="11355"/>
              </a:cxn>
              <a:cxn ang="0">
                <a:pos x="16720" y="0"/>
              </a:cxn>
              <a:cxn ang="0">
                <a:pos x="903" y="0"/>
              </a:cxn>
              <a:cxn ang="0">
                <a:pos x="0" y="3411"/>
              </a:cxn>
            </a:cxnLst>
            <a:rect l="0" t="0" r="r" b="b"/>
            <a:pathLst>
              <a:path w="16720" h="11355">
                <a:moveTo>
                  <a:pt x="903" y="0"/>
                </a:moveTo>
                <a:lnTo>
                  <a:pt x="0" y="3411"/>
                </a:lnTo>
                <a:lnTo>
                  <a:pt x="196" y="11355"/>
                </a:lnTo>
                <a:lnTo>
                  <a:pt x="16720" y="11355"/>
                </a:lnTo>
                <a:lnTo>
                  <a:pt x="16720" y="0"/>
                </a:lnTo>
                <a:lnTo>
                  <a:pt x="903" y="0"/>
                </a:lnTo>
                <a:close/>
                <a:moveTo>
                  <a:pt x="0" y="3411"/>
                </a:moveTo>
                <a:close/>
              </a:path>
            </a:pathLst>
          </a:custGeom>
          <a:solidFill>
            <a:srgbClr val="988F86"/>
          </a:solidFill>
          <a:ln w="9525">
            <a:noFill/>
            <a:round/>
            <a:headEnd/>
            <a:tailEnd/>
          </a:ln>
        </p:spPr>
        <p:txBody>
          <a:bodyPr vert="horz" wrap="square" lIns="91440" tIns="45720" rIns="91440" bIns="45720" numCol="1" anchor="t" anchorCtr="0" compatLnSpc="1">
            <a:prstTxWarp prst="textNoShape">
              <a:avLst/>
            </a:prstTxWarp>
          </a:bodyPr>
          <a:lstStyle/>
          <a:p>
            <a:pPr defTabSz="914400"/>
            <a:endParaRPr lang="en-AU" dirty="0">
              <a:solidFill>
                <a:prstClr val="black"/>
              </a:solidFill>
              <a:latin typeface="Calibri"/>
            </a:endParaRPr>
          </a:p>
        </p:txBody>
      </p:sp>
      <p:sp>
        <p:nvSpPr>
          <p:cNvPr id="56337" name="Freeform 17"/>
          <p:cNvSpPr>
            <a:spLocks/>
          </p:cNvSpPr>
          <p:nvPr userDrawn="1"/>
        </p:nvSpPr>
        <p:spPr bwMode="auto">
          <a:xfrm>
            <a:off x="9525" y="1022350"/>
            <a:ext cx="3384550" cy="3838575"/>
          </a:xfrm>
          <a:custGeom>
            <a:avLst/>
            <a:gdLst/>
            <a:ahLst/>
            <a:cxnLst>
              <a:cxn ang="0">
                <a:pos x="0" y="11326"/>
              </a:cxn>
              <a:cxn ang="0">
                <a:pos x="7917" y="11326"/>
              </a:cxn>
              <a:cxn ang="0">
                <a:pos x="10001" y="3423"/>
              </a:cxn>
              <a:cxn ang="0">
                <a:pos x="10001" y="2969"/>
              </a:cxn>
              <a:cxn ang="0">
                <a:pos x="9923" y="0"/>
              </a:cxn>
              <a:cxn ang="0">
                <a:pos x="0" y="0"/>
              </a:cxn>
              <a:cxn ang="0">
                <a:pos x="0" y="11326"/>
              </a:cxn>
            </a:cxnLst>
            <a:rect l="0" t="0" r="r" b="b"/>
            <a:pathLst>
              <a:path w="10001" h="11326">
                <a:moveTo>
                  <a:pt x="0" y="11326"/>
                </a:moveTo>
                <a:lnTo>
                  <a:pt x="7917" y="11326"/>
                </a:lnTo>
                <a:lnTo>
                  <a:pt x="10001" y="3423"/>
                </a:lnTo>
                <a:lnTo>
                  <a:pt x="10001" y="2969"/>
                </a:lnTo>
                <a:lnTo>
                  <a:pt x="9923" y="0"/>
                </a:lnTo>
                <a:lnTo>
                  <a:pt x="0" y="0"/>
                </a:lnTo>
                <a:lnTo>
                  <a:pt x="0" y="11326"/>
                </a:lnTo>
                <a:close/>
              </a:path>
            </a:pathLst>
          </a:custGeom>
          <a:solidFill>
            <a:srgbClr val="477F80"/>
          </a:solidFill>
          <a:ln w="9525">
            <a:noFill/>
            <a:round/>
            <a:headEnd/>
            <a:tailEnd/>
          </a:ln>
        </p:spPr>
        <p:txBody>
          <a:bodyPr vert="horz" wrap="square" lIns="91440" tIns="45720" rIns="91440" bIns="45720" numCol="1" anchor="t" anchorCtr="0" compatLnSpc="1">
            <a:prstTxWarp prst="textNoShape">
              <a:avLst/>
            </a:prstTxWarp>
          </a:bodyPr>
          <a:lstStyle/>
          <a:p>
            <a:pPr defTabSz="914400"/>
            <a:endParaRPr lang="en-AU" dirty="0">
              <a:solidFill>
                <a:prstClr val="black"/>
              </a:solidFill>
              <a:latin typeface="Calibri"/>
            </a:endParaRPr>
          </a:p>
        </p:txBody>
      </p:sp>
      <p:sp>
        <p:nvSpPr>
          <p:cNvPr id="56333" name="Line 13"/>
          <p:cNvSpPr>
            <a:spLocks noChangeShapeType="1"/>
          </p:cNvSpPr>
          <p:nvPr userDrawn="1"/>
        </p:nvSpPr>
        <p:spPr bwMode="auto">
          <a:xfrm>
            <a:off x="3340100" y="0"/>
            <a:ext cx="182563" cy="6804025"/>
          </a:xfrm>
          <a:prstGeom prst="line">
            <a:avLst/>
          </a:prstGeom>
          <a:noFill/>
          <a:ln w="9525" cap="flat">
            <a:solidFill>
              <a:srgbClr val="988F86"/>
            </a:solidFill>
            <a:prstDash val="solid"/>
            <a:miter lim="800000"/>
            <a:headEnd/>
            <a:tailEnd/>
          </a:ln>
        </p:spPr>
        <p:txBody>
          <a:bodyPr vert="horz" wrap="square" lIns="91440" tIns="45720" rIns="91440" bIns="45720" numCol="1" anchor="t" anchorCtr="0" compatLnSpc="1">
            <a:prstTxWarp prst="textNoShape">
              <a:avLst/>
            </a:prstTxWarp>
          </a:bodyPr>
          <a:lstStyle/>
          <a:p>
            <a:pPr defTabSz="914400"/>
            <a:endParaRPr lang="en-AU" dirty="0">
              <a:solidFill>
                <a:prstClr val="black"/>
              </a:solidFill>
              <a:latin typeface="Calibri"/>
            </a:endParaRPr>
          </a:p>
        </p:txBody>
      </p:sp>
      <p:sp>
        <p:nvSpPr>
          <p:cNvPr id="9" name="Title 1"/>
          <p:cNvSpPr>
            <a:spLocks noGrp="1"/>
          </p:cNvSpPr>
          <p:nvPr>
            <p:ph type="ctrTitle" hasCustomPrompt="1"/>
          </p:nvPr>
        </p:nvSpPr>
        <p:spPr>
          <a:xfrm>
            <a:off x="3500430" y="1428737"/>
            <a:ext cx="5429288" cy="2071702"/>
          </a:xfrm>
        </p:spPr>
        <p:txBody>
          <a:bodyPr anchor="b">
            <a:normAutofit/>
          </a:bodyPr>
          <a:lstStyle>
            <a:lvl1pPr algn="l">
              <a:defRPr sz="2900">
                <a:solidFill>
                  <a:srgbClr val="FFFFFF"/>
                </a:solidFill>
                <a:latin typeface="Arial" pitchFamily="34" charset="0"/>
                <a:cs typeface="Arial" pitchFamily="34" charset="0"/>
              </a:defRPr>
            </a:lvl1pPr>
          </a:lstStyle>
          <a:p>
            <a:r>
              <a:rPr lang="en-US" dirty="0" smtClean="0"/>
              <a:t>CLICK TO EDIT MASTER TITLE STYLE</a:t>
            </a:r>
            <a:endParaRPr lang="en-AU" dirty="0"/>
          </a:p>
        </p:txBody>
      </p:sp>
      <p:sp>
        <p:nvSpPr>
          <p:cNvPr id="10" name="Subtitle 2"/>
          <p:cNvSpPr>
            <a:spLocks noGrp="1"/>
          </p:cNvSpPr>
          <p:nvPr>
            <p:ph type="subTitle" idx="1"/>
          </p:nvPr>
        </p:nvSpPr>
        <p:spPr>
          <a:xfrm>
            <a:off x="3500430" y="3571876"/>
            <a:ext cx="5429288" cy="928694"/>
          </a:xfrm>
        </p:spPr>
        <p:txBody>
          <a:bodyPr>
            <a:normAutofit/>
          </a:bodyPr>
          <a:lstStyle>
            <a:lvl1pPr marL="0" indent="0" algn="l">
              <a:buNone/>
              <a:defRPr sz="1300">
                <a:solidFill>
                  <a:srgbClr val="FFFFFF"/>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AU" dirty="0"/>
          </a:p>
        </p:txBody>
      </p:sp>
    </p:spTree>
    <p:extLst>
      <p:ext uri="{BB962C8B-B14F-4D97-AF65-F5344CB8AC3E}">
        <p14:creationId xmlns:p14="http://schemas.microsoft.com/office/powerpoint/2010/main" val="1759175070"/>
      </p:ext>
    </p:extLst>
  </p:cSld>
  <p:clrMapOvr>
    <a:masterClrMapping/>
  </p:clrMapOvr>
  <p:timing>
    <p:tnLst>
      <p:par>
        <p:cTn xmlns:p14="http://schemas.microsoft.com/office/powerpoint/2010/mai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_Section Slide Option 5">
    <p:spTree>
      <p:nvGrpSpPr>
        <p:cNvPr id="1" name=""/>
        <p:cNvGrpSpPr/>
        <p:nvPr/>
      </p:nvGrpSpPr>
      <p:grpSpPr>
        <a:xfrm>
          <a:off x="0" y="0"/>
          <a:ext cx="0" cy="0"/>
          <a:chOff x="0" y="0"/>
          <a:chExt cx="0" cy="0"/>
        </a:xfrm>
      </p:grpSpPr>
      <p:sp>
        <p:nvSpPr>
          <p:cNvPr id="56335" name="Freeform 15"/>
          <p:cNvSpPr>
            <a:spLocks/>
          </p:cNvSpPr>
          <p:nvPr userDrawn="1"/>
        </p:nvSpPr>
        <p:spPr bwMode="auto">
          <a:xfrm>
            <a:off x="2176463" y="1012825"/>
            <a:ext cx="1527175" cy="5791200"/>
          </a:xfrm>
          <a:custGeom>
            <a:avLst/>
            <a:gdLst/>
            <a:ahLst/>
            <a:cxnLst>
              <a:cxn ang="0">
                <a:pos x="3517" y="0"/>
              </a:cxn>
              <a:cxn ang="0">
                <a:pos x="3607" y="3411"/>
              </a:cxn>
              <a:cxn ang="0">
                <a:pos x="0" y="17089"/>
              </a:cxn>
              <a:cxn ang="0">
                <a:pos x="3946" y="17089"/>
              </a:cxn>
              <a:cxn ang="0">
                <a:pos x="3607" y="3411"/>
              </a:cxn>
              <a:cxn ang="0">
                <a:pos x="4510" y="0"/>
              </a:cxn>
              <a:cxn ang="0">
                <a:pos x="3517" y="0"/>
              </a:cxn>
            </a:cxnLst>
            <a:rect l="0" t="0" r="r" b="b"/>
            <a:pathLst>
              <a:path w="4510" h="17089">
                <a:moveTo>
                  <a:pt x="3517" y="0"/>
                </a:moveTo>
                <a:lnTo>
                  <a:pt x="3607" y="3411"/>
                </a:lnTo>
                <a:lnTo>
                  <a:pt x="0" y="17089"/>
                </a:lnTo>
                <a:lnTo>
                  <a:pt x="3946" y="17089"/>
                </a:lnTo>
                <a:lnTo>
                  <a:pt x="3607" y="3411"/>
                </a:lnTo>
                <a:lnTo>
                  <a:pt x="4510" y="0"/>
                </a:lnTo>
                <a:lnTo>
                  <a:pt x="3517"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defTabSz="914400"/>
            <a:endParaRPr lang="en-AU" dirty="0">
              <a:solidFill>
                <a:prstClr val="black"/>
              </a:solidFill>
              <a:latin typeface="Calibri"/>
            </a:endParaRPr>
          </a:p>
        </p:txBody>
      </p:sp>
      <p:sp>
        <p:nvSpPr>
          <p:cNvPr id="56336" name="Freeform 16"/>
          <p:cNvSpPr>
            <a:spLocks noEditPoints="1"/>
          </p:cNvSpPr>
          <p:nvPr userDrawn="1"/>
        </p:nvSpPr>
        <p:spPr bwMode="auto">
          <a:xfrm>
            <a:off x="3397250" y="1012825"/>
            <a:ext cx="5746750" cy="3848100"/>
          </a:xfrm>
          <a:custGeom>
            <a:avLst/>
            <a:gdLst/>
            <a:ahLst/>
            <a:cxnLst>
              <a:cxn ang="0">
                <a:pos x="903" y="0"/>
              </a:cxn>
              <a:cxn ang="0">
                <a:pos x="0" y="3411"/>
              </a:cxn>
              <a:cxn ang="0">
                <a:pos x="196" y="11355"/>
              </a:cxn>
              <a:cxn ang="0">
                <a:pos x="16720" y="11355"/>
              </a:cxn>
              <a:cxn ang="0">
                <a:pos x="16720" y="0"/>
              </a:cxn>
              <a:cxn ang="0">
                <a:pos x="903" y="0"/>
              </a:cxn>
              <a:cxn ang="0">
                <a:pos x="0" y="3411"/>
              </a:cxn>
            </a:cxnLst>
            <a:rect l="0" t="0" r="r" b="b"/>
            <a:pathLst>
              <a:path w="16720" h="11355">
                <a:moveTo>
                  <a:pt x="903" y="0"/>
                </a:moveTo>
                <a:lnTo>
                  <a:pt x="0" y="3411"/>
                </a:lnTo>
                <a:lnTo>
                  <a:pt x="196" y="11355"/>
                </a:lnTo>
                <a:lnTo>
                  <a:pt x="16720" y="11355"/>
                </a:lnTo>
                <a:lnTo>
                  <a:pt x="16720" y="0"/>
                </a:lnTo>
                <a:lnTo>
                  <a:pt x="903" y="0"/>
                </a:lnTo>
                <a:close/>
                <a:moveTo>
                  <a:pt x="0" y="3411"/>
                </a:moveTo>
                <a:close/>
              </a:path>
            </a:pathLst>
          </a:custGeom>
          <a:solidFill>
            <a:srgbClr val="988F86"/>
          </a:solidFill>
          <a:ln w="9525">
            <a:noFill/>
            <a:round/>
            <a:headEnd/>
            <a:tailEnd/>
          </a:ln>
        </p:spPr>
        <p:txBody>
          <a:bodyPr vert="horz" wrap="square" lIns="91440" tIns="45720" rIns="91440" bIns="45720" numCol="1" anchor="t" anchorCtr="0" compatLnSpc="1">
            <a:prstTxWarp prst="textNoShape">
              <a:avLst/>
            </a:prstTxWarp>
          </a:bodyPr>
          <a:lstStyle/>
          <a:p>
            <a:pPr defTabSz="914400"/>
            <a:endParaRPr lang="en-AU" dirty="0">
              <a:solidFill>
                <a:prstClr val="black"/>
              </a:solidFill>
              <a:latin typeface="Calibri"/>
            </a:endParaRPr>
          </a:p>
        </p:txBody>
      </p:sp>
      <p:sp>
        <p:nvSpPr>
          <p:cNvPr id="56337" name="Freeform 17"/>
          <p:cNvSpPr>
            <a:spLocks/>
          </p:cNvSpPr>
          <p:nvPr userDrawn="1"/>
        </p:nvSpPr>
        <p:spPr bwMode="auto">
          <a:xfrm>
            <a:off x="9525" y="1022350"/>
            <a:ext cx="3384550" cy="3838575"/>
          </a:xfrm>
          <a:custGeom>
            <a:avLst/>
            <a:gdLst/>
            <a:ahLst/>
            <a:cxnLst>
              <a:cxn ang="0">
                <a:pos x="0" y="11326"/>
              </a:cxn>
              <a:cxn ang="0">
                <a:pos x="7917" y="11326"/>
              </a:cxn>
              <a:cxn ang="0">
                <a:pos x="10001" y="3423"/>
              </a:cxn>
              <a:cxn ang="0">
                <a:pos x="10001" y="2969"/>
              </a:cxn>
              <a:cxn ang="0">
                <a:pos x="9923" y="0"/>
              </a:cxn>
              <a:cxn ang="0">
                <a:pos x="0" y="0"/>
              </a:cxn>
              <a:cxn ang="0">
                <a:pos x="0" y="11326"/>
              </a:cxn>
            </a:cxnLst>
            <a:rect l="0" t="0" r="r" b="b"/>
            <a:pathLst>
              <a:path w="10001" h="11326">
                <a:moveTo>
                  <a:pt x="0" y="11326"/>
                </a:moveTo>
                <a:lnTo>
                  <a:pt x="7917" y="11326"/>
                </a:lnTo>
                <a:lnTo>
                  <a:pt x="10001" y="3423"/>
                </a:lnTo>
                <a:lnTo>
                  <a:pt x="10001" y="2969"/>
                </a:lnTo>
                <a:lnTo>
                  <a:pt x="9923" y="0"/>
                </a:lnTo>
                <a:lnTo>
                  <a:pt x="0" y="0"/>
                </a:lnTo>
                <a:lnTo>
                  <a:pt x="0" y="11326"/>
                </a:lnTo>
                <a:close/>
              </a:path>
            </a:pathLst>
          </a:custGeom>
          <a:solidFill>
            <a:srgbClr val="91785B"/>
          </a:solidFill>
          <a:ln w="9525">
            <a:noFill/>
            <a:round/>
            <a:headEnd/>
            <a:tailEnd/>
          </a:ln>
        </p:spPr>
        <p:txBody>
          <a:bodyPr vert="horz" wrap="square" lIns="91440" tIns="45720" rIns="91440" bIns="45720" numCol="1" anchor="t" anchorCtr="0" compatLnSpc="1">
            <a:prstTxWarp prst="textNoShape">
              <a:avLst/>
            </a:prstTxWarp>
          </a:bodyPr>
          <a:lstStyle/>
          <a:p>
            <a:pPr defTabSz="914400"/>
            <a:endParaRPr lang="en-AU" dirty="0">
              <a:solidFill>
                <a:prstClr val="black"/>
              </a:solidFill>
              <a:latin typeface="Calibri"/>
            </a:endParaRPr>
          </a:p>
        </p:txBody>
      </p:sp>
      <p:sp>
        <p:nvSpPr>
          <p:cNvPr id="56333" name="Line 13"/>
          <p:cNvSpPr>
            <a:spLocks noChangeShapeType="1"/>
          </p:cNvSpPr>
          <p:nvPr userDrawn="1"/>
        </p:nvSpPr>
        <p:spPr bwMode="auto">
          <a:xfrm>
            <a:off x="3340100" y="0"/>
            <a:ext cx="182563" cy="6804025"/>
          </a:xfrm>
          <a:prstGeom prst="line">
            <a:avLst/>
          </a:prstGeom>
          <a:noFill/>
          <a:ln w="9525" cap="flat">
            <a:solidFill>
              <a:srgbClr val="988F86"/>
            </a:solidFill>
            <a:prstDash val="solid"/>
            <a:miter lim="800000"/>
            <a:headEnd/>
            <a:tailEnd/>
          </a:ln>
        </p:spPr>
        <p:txBody>
          <a:bodyPr vert="horz" wrap="square" lIns="91440" tIns="45720" rIns="91440" bIns="45720" numCol="1" anchor="t" anchorCtr="0" compatLnSpc="1">
            <a:prstTxWarp prst="textNoShape">
              <a:avLst/>
            </a:prstTxWarp>
          </a:bodyPr>
          <a:lstStyle/>
          <a:p>
            <a:pPr defTabSz="914400"/>
            <a:endParaRPr lang="en-AU" dirty="0">
              <a:solidFill>
                <a:prstClr val="black"/>
              </a:solidFill>
              <a:latin typeface="Calibri"/>
            </a:endParaRPr>
          </a:p>
        </p:txBody>
      </p:sp>
      <p:sp>
        <p:nvSpPr>
          <p:cNvPr id="9" name="Title 1"/>
          <p:cNvSpPr>
            <a:spLocks noGrp="1"/>
          </p:cNvSpPr>
          <p:nvPr>
            <p:ph type="ctrTitle" hasCustomPrompt="1"/>
          </p:nvPr>
        </p:nvSpPr>
        <p:spPr>
          <a:xfrm>
            <a:off x="3500430" y="1428737"/>
            <a:ext cx="5429288" cy="2071702"/>
          </a:xfrm>
        </p:spPr>
        <p:txBody>
          <a:bodyPr anchor="b">
            <a:normAutofit/>
          </a:bodyPr>
          <a:lstStyle>
            <a:lvl1pPr algn="l">
              <a:defRPr sz="2900">
                <a:solidFill>
                  <a:srgbClr val="FFFFFF"/>
                </a:solidFill>
                <a:latin typeface="Arial" pitchFamily="34" charset="0"/>
                <a:cs typeface="Arial" pitchFamily="34" charset="0"/>
              </a:defRPr>
            </a:lvl1pPr>
          </a:lstStyle>
          <a:p>
            <a:r>
              <a:rPr lang="en-US" dirty="0" smtClean="0"/>
              <a:t>CLICK TO EDIT MASTER TITLE STYLE</a:t>
            </a:r>
            <a:endParaRPr lang="en-AU" dirty="0"/>
          </a:p>
        </p:txBody>
      </p:sp>
      <p:sp>
        <p:nvSpPr>
          <p:cNvPr id="10" name="Subtitle 2"/>
          <p:cNvSpPr>
            <a:spLocks noGrp="1"/>
          </p:cNvSpPr>
          <p:nvPr>
            <p:ph type="subTitle" idx="1"/>
          </p:nvPr>
        </p:nvSpPr>
        <p:spPr>
          <a:xfrm>
            <a:off x="3500430" y="3571876"/>
            <a:ext cx="5429288" cy="928694"/>
          </a:xfrm>
        </p:spPr>
        <p:txBody>
          <a:bodyPr>
            <a:normAutofit/>
          </a:bodyPr>
          <a:lstStyle>
            <a:lvl1pPr marL="0" indent="0" algn="l">
              <a:buNone/>
              <a:defRPr sz="1300">
                <a:solidFill>
                  <a:srgbClr val="FFFFFF"/>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AU" dirty="0"/>
          </a:p>
        </p:txBody>
      </p:sp>
    </p:spTree>
    <p:extLst>
      <p:ext uri="{BB962C8B-B14F-4D97-AF65-F5344CB8AC3E}">
        <p14:creationId xmlns:p14="http://schemas.microsoft.com/office/powerpoint/2010/main" val="3172635875"/>
      </p:ext>
    </p:extLst>
  </p:cSld>
  <p:clrMapOvr>
    <a:masterClrMapping/>
  </p:clrMapOvr>
  <p:timing>
    <p:tnLst>
      <p:par>
        <p:cTn xmlns:p14="http://schemas.microsoft.com/office/powerpoint/2010/mai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Slide Option 5">
    <p:spTree>
      <p:nvGrpSpPr>
        <p:cNvPr id="1" name=""/>
        <p:cNvGrpSpPr/>
        <p:nvPr/>
      </p:nvGrpSpPr>
      <p:grpSpPr>
        <a:xfrm>
          <a:off x="0" y="0"/>
          <a:ext cx="0" cy="0"/>
          <a:chOff x="0" y="0"/>
          <a:chExt cx="0" cy="0"/>
        </a:xfrm>
      </p:grpSpPr>
      <p:sp>
        <p:nvSpPr>
          <p:cNvPr id="56335" name="Freeform 15"/>
          <p:cNvSpPr>
            <a:spLocks/>
          </p:cNvSpPr>
          <p:nvPr userDrawn="1"/>
        </p:nvSpPr>
        <p:spPr bwMode="auto">
          <a:xfrm>
            <a:off x="2176463" y="1012825"/>
            <a:ext cx="1527175" cy="5791200"/>
          </a:xfrm>
          <a:custGeom>
            <a:avLst/>
            <a:gdLst/>
            <a:ahLst/>
            <a:cxnLst>
              <a:cxn ang="0">
                <a:pos x="3517" y="0"/>
              </a:cxn>
              <a:cxn ang="0">
                <a:pos x="3607" y="3411"/>
              </a:cxn>
              <a:cxn ang="0">
                <a:pos x="0" y="17089"/>
              </a:cxn>
              <a:cxn ang="0">
                <a:pos x="3946" y="17089"/>
              </a:cxn>
              <a:cxn ang="0">
                <a:pos x="3607" y="3411"/>
              </a:cxn>
              <a:cxn ang="0">
                <a:pos x="4510" y="0"/>
              </a:cxn>
              <a:cxn ang="0">
                <a:pos x="3517" y="0"/>
              </a:cxn>
            </a:cxnLst>
            <a:rect l="0" t="0" r="r" b="b"/>
            <a:pathLst>
              <a:path w="4510" h="17089">
                <a:moveTo>
                  <a:pt x="3517" y="0"/>
                </a:moveTo>
                <a:lnTo>
                  <a:pt x="3607" y="3411"/>
                </a:lnTo>
                <a:lnTo>
                  <a:pt x="0" y="17089"/>
                </a:lnTo>
                <a:lnTo>
                  <a:pt x="3946" y="17089"/>
                </a:lnTo>
                <a:lnTo>
                  <a:pt x="3607" y="3411"/>
                </a:lnTo>
                <a:lnTo>
                  <a:pt x="4510" y="0"/>
                </a:lnTo>
                <a:lnTo>
                  <a:pt x="3517"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defTabSz="914400"/>
            <a:endParaRPr lang="en-AU" dirty="0">
              <a:solidFill>
                <a:prstClr val="black"/>
              </a:solidFill>
              <a:latin typeface="Calibri"/>
            </a:endParaRPr>
          </a:p>
        </p:txBody>
      </p:sp>
      <p:sp>
        <p:nvSpPr>
          <p:cNvPr id="56336" name="Freeform 16"/>
          <p:cNvSpPr>
            <a:spLocks noEditPoints="1"/>
          </p:cNvSpPr>
          <p:nvPr userDrawn="1"/>
        </p:nvSpPr>
        <p:spPr bwMode="auto">
          <a:xfrm>
            <a:off x="3397250" y="1012825"/>
            <a:ext cx="5746750" cy="3848100"/>
          </a:xfrm>
          <a:custGeom>
            <a:avLst/>
            <a:gdLst/>
            <a:ahLst/>
            <a:cxnLst>
              <a:cxn ang="0">
                <a:pos x="903" y="0"/>
              </a:cxn>
              <a:cxn ang="0">
                <a:pos x="0" y="3411"/>
              </a:cxn>
              <a:cxn ang="0">
                <a:pos x="196" y="11355"/>
              </a:cxn>
              <a:cxn ang="0">
                <a:pos x="16720" y="11355"/>
              </a:cxn>
              <a:cxn ang="0">
                <a:pos x="16720" y="0"/>
              </a:cxn>
              <a:cxn ang="0">
                <a:pos x="903" y="0"/>
              </a:cxn>
              <a:cxn ang="0">
                <a:pos x="0" y="3411"/>
              </a:cxn>
            </a:cxnLst>
            <a:rect l="0" t="0" r="r" b="b"/>
            <a:pathLst>
              <a:path w="16720" h="11355">
                <a:moveTo>
                  <a:pt x="903" y="0"/>
                </a:moveTo>
                <a:lnTo>
                  <a:pt x="0" y="3411"/>
                </a:lnTo>
                <a:lnTo>
                  <a:pt x="196" y="11355"/>
                </a:lnTo>
                <a:lnTo>
                  <a:pt x="16720" y="11355"/>
                </a:lnTo>
                <a:lnTo>
                  <a:pt x="16720" y="0"/>
                </a:lnTo>
                <a:lnTo>
                  <a:pt x="903" y="0"/>
                </a:lnTo>
                <a:close/>
                <a:moveTo>
                  <a:pt x="0" y="3411"/>
                </a:moveTo>
                <a:close/>
              </a:path>
            </a:pathLst>
          </a:custGeom>
          <a:solidFill>
            <a:srgbClr val="988F86"/>
          </a:solidFill>
          <a:ln w="9525">
            <a:noFill/>
            <a:round/>
            <a:headEnd/>
            <a:tailEnd/>
          </a:ln>
        </p:spPr>
        <p:txBody>
          <a:bodyPr vert="horz" wrap="square" lIns="91440" tIns="45720" rIns="91440" bIns="45720" numCol="1" anchor="t" anchorCtr="0" compatLnSpc="1">
            <a:prstTxWarp prst="textNoShape">
              <a:avLst/>
            </a:prstTxWarp>
          </a:bodyPr>
          <a:lstStyle/>
          <a:p>
            <a:pPr defTabSz="914400"/>
            <a:endParaRPr lang="en-AU" dirty="0">
              <a:solidFill>
                <a:prstClr val="black"/>
              </a:solidFill>
              <a:latin typeface="Calibri"/>
            </a:endParaRPr>
          </a:p>
        </p:txBody>
      </p:sp>
      <p:sp>
        <p:nvSpPr>
          <p:cNvPr id="56337" name="Freeform 17"/>
          <p:cNvSpPr>
            <a:spLocks/>
          </p:cNvSpPr>
          <p:nvPr userDrawn="1"/>
        </p:nvSpPr>
        <p:spPr bwMode="auto">
          <a:xfrm>
            <a:off x="9525" y="1022350"/>
            <a:ext cx="3384550" cy="3838575"/>
          </a:xfrm>
          <a:custGeom>
            <a:avLst/>
            <a:gdLst/>
            <a:ahLst/>
            <a:cxnLst>
              <a:cxn ang="0">
                <a:pos x="0" y="11326"/>
              </a:cxn>
              <a:cxn ang="0">
                <a:pos x="7917" y="11326"/>
              </a:cxn>
              <a:cxn ang="0">
                <a:pos x="10001" y="3423"/>
              </a:cxn>
              <a:cxn ang="0">
                <a:pos x="10001" y="2969"/>
              </a:cxn>
              <a:cxn ang="0">
                <a:pos x="9923" y="0"/>
              </a:cxn>
              <a:cxn ang="0">
                <a:pos x="0" y="0"/>
              </a:cxn>
              <a:cxn ang="0">
                <a:pos x="0" y="11326"/>
              </a:cxn>
            </a:cxnLst>
            <a:rect l="0" t="0" r="r" b="b"/>
            <a:pathLst>
              <a:path w="10001" h="11326">
                <a:moveTo>
                  <a:pt x="0" y="11326"/>
                </a:moveTo>
                <a:lnTo>
                  <a:pt x="7917" y="11326"/>
                </a:lnTo>
                <a:lnTo>
                  <a:pt x="10001" y="3423"/>
                </a:lnTo>
                <a:lnTo>
                  <a:pt x="10001" y="2969"/>
                </a:lnTo>
                <a:lnTo>
                  <a:pt x="9923" y="0"/>
                </a:lnTo>
                <a:lnTo>
                  <a:pt x="0" y="0"/>
                </a:lnTo>
                <a:lnTo>
                  <a:pt x="0" y="11326"/>
                </a:lnTo>
                <a:close/>
              </a:path>
            </a:pathLst>
          </a:custGeom>
          <a:solidFill>
            <a:srgbClr val="D95E00"/>
          </a:solidFill>
          <a:ln w="9525">
            <a:noFill/>
            <a:round/>
            <a:headEnd/>
            <a:tailEnd/>
          </a:ln>
        </p:spPr>
        <p:txBody>
          <a:bodyPr vert="horz" wrap="square" lIns="91440" tIns="45720" rIns="91440" bIns="45720" numCol="1" anchor="t" anchorCtr="0" compatLnSpc="1">
            <a:prstTxWarp prst="textNoShape">
              <a:avLst/>
            </a:prstTxWarp>
          </a:bodyPr>
          <a:lstStyle/>
          <a:p>
            <a:pPr defTabSz="914400"/>
            <a:endParaRPr lang="en-AU" dirty="0">
              <a:solidFill>
                <a:prstClr val="black"/>
              </a:solidFill>
              <a:latin typeface="Calibri"/>
            </a:endParaRPr>
          </a:p>
        </p:txBody>
      </p:sp>
      <p:sp>
        <p:nvSpPr>
          <p:cNvPr id="56333" name="Line 13"/>
          <p:cNvSpPr>
            <a:spLocks noChangeShapeType="1"/>
          </p:cNvSpPr>
          <p:nvPr userDrawn="1"/>
        </p:nvSpPr>
        <p:spPr bwMode="auto">
          <a:xfrm>
            <a:off x="3340100" y="0"/>
            <a:ext cx="182563" cy="6804025"/>
          </a:xfrm>
          <a:prstGeom prst="line">
            <a:avLst/>
          </a:prstGeom>
          <a:noFill/>
          <a:ln w="9525" cap="flat">
            <a:solidFill>
              <a:srgbClr val="988F86"/>
            </a:solidFill>
            <a:prstDash val="solid"/>
            <a:miter lim="800000"/>
            <a:headEnd/>
            <a:tailEnd/>
          </a:ln>
        </p:spPr>
        <p:txBody>
          <a:bodyPr vert="horz" wrap="square" lIns="91440" tIns="45720" rIns="91440" bIns="45720" numCol="1" anchor="t" anchorCtr="0" compatLnSpc="1">
            <a:prstTxWarp prst="textNoShape">
              <a:avLst/>
            </a:prstTxWarp>
          </a:bodyPr>
          <a:lstStyle/>
          <a:p>
            <a:pPr defTabSz="914400"/>
            <a:endParaRPr lang="en-AU" dirty="0">
              <a:solidFill>
                <a:prstClr val="black"/>
              </a:solidFill>
              <a:latin typeface="Calibri"/>
            </a:endParaRPr>
          </a:p>
        </p:txBody>
      </p:sp>
      <p:sp>
        <p:nvSpPr>
          <p:cNvPr id="9" name="Title 1"/>
          <p:cNvSpPr>
            <a:spLocks noGrp="1"/>
          </p:cNvSpPr>
          <p:nvPr>
            <p:ph type="ctrTitle" hasCustomPrompt="1"/>
          </p:nvPr>
        </p:nvSpPr>
        <p:spPr>
          <a:xfrm>
            <a:off x="3500430" y="1428737"/>
            <a:ext cx="5429288" cy="2071702"/>
          </a:xfrm>
        </p:spPr>
        <p:txBody>
          <a:bodyPr anchor="b">
            <a:normAutofit/>
          </a:bodyPr>
          <a:lstStyle>
            <a:lvl1pPr algn="l">
              <a:defRPr sz="2900">
                <a:solidFill>
                  <a:srgbClr val="FFFFFF"/>
                </a:solidFill>
                <a:latin typeface="Arial" pitchFamily="34" charset="0"/>
                <a:cs typeface="Arial" pitchFamily="34" charset="0"/>
              </a:defRPr>
            </a:lvl1pPr>
          </a:lstStyle>
          <a:p>
            <a:r>
              <a:rPr lang="en-US" dirty="0" smtClean="0"/>
              <a:t>CLICK TO EDIT MASTER TITLE STYLE</a:t>
            </a:r>
            <a:endParaRPr lang="en-AU" dirty="0"/>
          </a:p>
        </p:txBody>
      </p:sp>
      <p:sp>
        <p:nvSpPr>
          <p:cNvPr id="10" name="Subtitle 2"/>
          <p:cNvSpPr>
            <a:spLocks noGrp="1"/>
          </p:cNvSpPr>
          <p:nvPr>
            <p:ph type="subTitle" idx="1"/>
          </p:nvPr>
        </p:nvSpPr>
        <p:spPr>
          <a:xfrm>
            <a:off x="3500430" y="3571876"/>
            <a:ext cx="5429288" cy="928694"/>
          </a:xfrm>
        </p:spPr>
        <p:txBody>
          <a:bodyPr>
            <a:normAutofit/>
          </a:bodyPr>
          <a:lstStyle>
            <a:lvl1pPr marL="0" indent="0" algn="l">
              <a:buNone/>
              <a:defRPr sz="1300">
                <a:solidFill>
                  <a:srgbClr val="FFFFFF"/>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AU" dirty="0"/>
          </a:p>
        </p:txBody>
      </p:sp>
    </p:spTree>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3" name="Content Placeholder 2"/>
          <p:cNvSpPr>
            <a:spLocks noGrp="1"/>
          </p:cNvSpPr>
          <p:nvPr>
            <p:ph idx="1"/>
          </p:nvPr>
        </p:nvSpPr>
        <p:spPr/>
        <p:txBody>
          <a:body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Date Placeholder 3"/>
          <p:cNvSpPr>
            <a:spLocks noGrp="1"/>
          </p:cNvSpPr>
          <p:nvPr>
            <p:ph type="dt" sz="half" idx="10"/>
          </p:nvPr>
        </p:nvSpPr>
        <p:spPr/>
        <p:txBody>
          <a:bodyPr/>
          <a:lstStyle/>
          <a:p>
            <a:fld id="{DAF6ACF0-E303-8A49-AC5D-CE53D899398C}" type="datetimeFigureOut">
              <a:rPr lang="en-US" smtClean="0"/>
              <a:t>22/05/16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AA25FE4-BCBB-D64C-8E91-9DC6305B2677}" type="slidenum">
              <a:rPr lang="en-US" smtClean="0"/>
              <a:t>‹#›</a:t>
            </a:fld>
            <a:endParaRPr lang="en-US" dirty="0"/>
          </a:p>
        </p:txBody>
      </p:sp>
    </p:spTree>
    <p:extLst>
      <p:ext uri="{BB962C8B-B14F-4D97-AF65-F5344CB8AC3E}">
        <p14:creationId xmlns:p14="http://schemas.microsoft.com/office/powerpoint/2010/main" val="586575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Section Slide Option 5">
    <p:spTree>
      <p:nvGrpSpPr>
        <p:cNvPr id="1" name=""/>
        <p:cNvGrpSpPr/>
        <p:nvPr/>
      </p:nvGrpSpPr>
      <p:grpSpPr>
        <a:xfrm>
          <a:off x="0" y="0"/>
          <a:ext cx="0" cy="0"/>
          <a:chOff x="0" y="0"/>
          <a:chExt cx="0" cy="0"/>
        </a:xfrm>
      </p:grpSpPr>
      <p:sp>
        <p:nvSpPr>
          <p:cNvPr id="56335" name="Freeform 15"/>
          <p:cNvSpPr>
            <a:spLocks/>
          </p:cNvSpPr>
          <p:nvPr userDrawn="1"/>
        </p:nvSpPr>
        <p:spPr bwMode="auto">
          <a:xfrm>
            <a:off x="2176463" y="1012825"/>
            <a:ext cx="1527175" cy="5791200"/>
          </a:xfrm>
          <a:custGeom>
            <a:avLst/>
            <a:gdLst/>
            <a:ahLst/>
            <a:cxnLst>
              <a:cxn ang="0">
                <a:pos x="3517" y="0"/>
              </a:cxn>
              <a:cxn ang="0">
                <a:pos x="3607" y="3411"/>
              </a:cxn>
              <a:cxn ang="0">
                <a:pos x="0" y="17089"/>
              </a:cxn>
              <a:cxn ang="0">
                <a:pos x="3946" y="17089"/>
              </a:cxn>
              <a:cxn ang="0">
                <a:pos x="3607" y="3411"/>
              </a:cxn>
              <a:cxn ang="0">
                <a:pos x="4510" y="0"/>
              </a:cxn>
              <a:cxn ang="0">
                <a:pos x="3517" y="0"/>
              </a:cxn>
            </a:cxnLst>
            <a:rect l="0" t="0" r="r" b="b"/>
            <a:pathLst>
              <a:path w="4510" h="17089">
                <a:moveTo>
                  <a:pt x="3517" y="0"/>
                </a:moveTo>
                <a:lnTo>
                  <a:pt x="3607" y="3411"/>
                </a:lnTo>
                <a:lnTo>
                  <a:pt x="0" y="17089"/>
                </a:lnTo>
                <a:lnTo>
                  <a:pt x="3946" y="17089"/>
                </a:lnTo>
                <a:lnTo>
                  <a:pt x="3607" y="3411"/>
                </a:lnTo>
                <a:lnTo>
                  <a:pt x="4510" y="0"/>
                </a:lnTo>
                <a:lnTo>
                  <a:pt x="3517"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defTabSz="914400"/>
            <a:endParaRPr lang="en-AU" dirty="0">
              <a:solidFill>
                <a:prstClr val="black"/>
              </a:solidFill>
              <a:latin typeface="Calibri"/>
            </a:endParaRPr>
          </a:p>
        </p:txBody>
      </p:sp>
      <p:sp>
        <p:nvSpPr>
          <p:cNvPr id="56336" name="Freeform 16"/>
          <p:cNvSpPr>
            <a:spLocks noEditPoints="1"/>
          </p:cNvSpPr>
          <p:nvPr userDrawn="1"/>
        </p:nvSpPr>
        <p:spPr bwMode="auto">
          <a:xfrm>
            <a:off x="3397250" y="1012825"/>
            <a:ext cx="5746750" cy="3848100"/>
          </a:xfrm>
          <a:custGeom>
            <a:avLst/>
            <a:gdLst/>
            <a:ahLst/>
            <a:cxnLst>
              <a:cxn ang="0">
                <a:pos x="903" y="0"/>
              </a:cxn>
              <a:cxn ang="0">
                <a:pos x="0" y="3411"/>
              </a:cxn>
              <a:cxn ang="0">
                <a:pos x="196" y="11355"/>
              </a:cxn>
              <a:cxn ang="0">
                <a:pos x="16720" y="11355"/>
              </a:cxn>
              <a:cxn ang="0">
                <a:pos x="16720" y="0"/>
              </a:cxn>
              <a:cxn ang="0">
                <a:pos x="903" y="0"/>
              </a:cxn>
              <a:cxn ang="0">
                <a:pos x="0" y="3411"/>
              </a:cxn>
            </a:cxnLst>
            <a:rect l="0" t="0" r="r" b="b"/>
            <a:pathLst>
              <a:path w="16720" h="11355">
                <a:moveTo>
                  <a:pt x="903" y="0"/>
                </a:moveTo>
                <a:lnTo>
                  <a:pt x="0" y="3411"/>
                </a:lnTo>
                <a:lnTo>
                  <a:pt x="196" y="11355"/>
                </a:lnTo>
                <a:lnTo>
                  <a:pt x="16720" y="11355"/>
                </a:lnTo>
                <a:lnTo>
                  <a:pt x="16720" y="0"/>
                </a:lnTo>
                <a:lnTo>
                  <a:pt x="903" y="0"/>
                </a:lnTo>
                <a:close/>
                <a:moveTo>
                  <a:pt x="0" y="3411"/>
                </a:moveTo>
                <a:close/>
              </a:path>
            </a:pathLst>
          </a:custGeom>
          <a:solidFill>
            <a:srgbClr val="988F86"/>
          </a:solidFill>
          <a:ln w="9525">
            <a:noFill/>
            <a:round/>
            <a:headEnd/>
            <a:tailEnd/>
          </a:ln>
        </p:spPr>
        <p:txBody>
          <a:bodyPr vert="horz" wrap="square" lIns="91440" tIns="45720" rIns="91440" bIns="45720" numCol="1" anchor="t" anchorCtr="0" compatLnSpc="1">
            <a:prstTxWarp prst="textNoShape">
              <a:avLst/>
            </a:prstTxWarp>
          </a:bodyPr>
          <a:lstStyle/>
          <a:p>
            <a:pPr defTabSz="914400"/>
            <a:endParaRPr lang="en-AU" dirty="0">
              <a:solidFill>
                <a:prstClr val="black"/>
              </a:solidFill>
              <a:latin typeface="Calibri"/>
            </a:endParaRPr>
          </a:p>
        </p:txBody>
      </p:sp>
      <p:sp>
        <p:nvSpPr>
          <p:cNvPr id="56337" name="Freeform 17"/>
          <p:cNvSpPr>
            <a:spLocks/>
          </p:cNvSpPr>
          <p:nvPr userDrawn="1"/>
        </p:nvSpPr>
        <p:spPr bwMode="auto">
          <a:xfrm>
            <a:off x="9525" y="1022350"/>
            <a:ext cx="3384550" cy="3838575"/>
          </a:xfrm>
          <a:custGeom>
            <a:avLst/>
            <a:gdLst/>
            <a:ahLst/>
            <a:cxnLst>
              <a:cxn ang="0">
                <a:pos x="0" y="11326"/>
              </a:cxn>
              <a:cxn ang="0">
                <a:pos x="7917" y="11326"/>
              </a:cxn>
              <a:cxn ang="0">
                <a:pos x="10001" y="3423"/>
              </a:cxn>
              <a:cxn ang="0">
                <a:pos x="10001" y="2969"/>
              </a:cxn>
              <a:cxn ang="0">
                <a:pos x="9923" y="0"/>
              </a:cxn>
              <a:cxn ang="0">
                <a:pos x="0" y="0"/>
              </a:cxn>
              <a:cxn ang="0">
                <a:pos x="0" y="11326"/>
              </a:cxn>
            </a:cxnLst>
            <a:rect l="0" t="0" r="r" b="b"/>
            <a:pathLst>
              <a:path w="10001" h="11326">
                <a:moveTo>
                  <a:pt x="0" y="11326"/>
                </a:moveTo>
                <a:lnTo>
                  <a:pt x="7917" y="11326"/>
                </a:lnTo>
                <a:lnTo>
                  <a:pt x="10001" y="3423"/>
                </a:lnTo>
                <a:lnTo>
                  <a:pt x="10001" y="2969"/>
                </a:lnTo>
                <a:lnTo>
                  <a:pt x="9923" y="0"/>
                </a:lnTo>
                <a:lnTo>
                  <a:pt x="0" y="0"/>
                </a:lnTo>
                <a:lnTo>
                  <a:pt x="0" y="11326"/>
                </a:lnTo>
                <a:close/>
              </a:path>
            </a:pathLst>
          </a:custGeom>
          <a:solidFill>
            <a:srgbClr val="818A8F"/>
          </a:solidFill>
          <a:ln w="9525">
            <a:noFill/>
            <a:round/>
            <a:headEnd/>
            <a:tailEnd/>
          </a:ln>
        </p:spPr>
        <p:txBody>
          <a:bodyPr vert="horz" wrap="square" lIns="91440" tIns="45720" rIns="91440" bIns="45720" numCol="1" anchor="t" anchorCtr="0" compatLnSpc="1">
            <a:prstTxWarp prst="textNoShape">
              <a:avLst/>
            </a:prstTxWarp>
          </a:bodyPr>
          <a:lstStyle/>
          <a:p>
            <a:pPr defTabSz="914400"/>
            <a:endParaRPr lang="en-AU" dirty="0">
              <a:solidFill>
                <a:prstClr val="black"/>
              </a:solidFill>
              <a:latin typeface="Calibri"/>
            </a:endParaRPr>
          </a:p>
        </p:txBody>
      </p:sp>
      <p:sp>
        <p:nvSpPr>
          <p:cNvPr id="56333" name="Line 13"/>
          <p:cNvSpPr>
            <a:spLocks noChangeShapeType="1"/>
          </p:cNvSpPr>
          <p:nvPr userDrawn="1"/>
        </p:nvSpPr>
        <p:spPr bwMode="auto">
          <a:xfrm>
            <a:off x="3340100" y="0"/>
            <a:ext cx="182563" cy="6804025"/>
          </a:xfrm>
          <a:prstGeom prst="line">
            <a:avLst/>
          </a:prstGeom>
          <a:noFill/>
          <a:ln w="9525" cap="flat">
            <a:solidFill>
              <a:srgbClr val="988F86"/>
            </a:solidFill>
            <a:prstDash val="solid"/>
            <a:miter lim="800000"/>
            <a:headEnd/>
            <a:tailEnd/>
          </a:ln>
        </p:spPr>
        <p:txBody>
          <a:bodyPr vert="horz" wrap="square" lIns="91440" tIns="45720" rIns="91440" bIns="45720" numCol="1" anchor="t" anchorCtr="0" compatLnSpc="1">
            <a:prstTxWarp prst="textNoShape">
              <a:avLst/>
            </a:prstTxWarp>
          </a:bodyPr>
          <a:lstStyle/>
          <a:p>
            <a:pPr defTabSz="914400"/>
            <a:endParaRPr lang="en-AU" dirty="0">
              <a:solidFill>
                <a:prstClr val="black"/>
              </a:solidFill>
              <a:latin typeface="Calibri"/>
            </a:endParaRPr>
          </a:p>
        </p:txBody>
      </p:sp>
      <p:sp>
        <p:nvSpPr>
          <p:cNvPr id="9" name="Title 1"/>
          <p:cNvSpPr>
            <a:spLocks noGrp="1"/>
          </p:cNvSpPr>
          <p:nvPr>
            <p:ph type="ctrTitle" hasCustomPrompt="1"/>
          </p:nvPr>
        </p:nvSpPr>
        <p:spPr>
          <a:xfrm>
            <a:off x="3500430" y="1428737"/>
            <a:ext cx="5429288" cy="2071702"/>
          </a:xfrm>
        </p:spPr>
        <p:txBody>
          <a:bodyPr anchor="b">
            <a:normAutofit/>
          </a:bodyPr>
          <a:lstStyle>
            <a:lvl1pPr algn="l">
              <a:defRPr sz="2900">
                <a:solidFill>
                  <a:srgbClr val="FFFFFF"/>
                </a:solidFill>
                <a:latin typeface="Arial" pitchFamily="34" charset="0"/>
                <a:cs typeface="Arial" pitchFamily="34" charset="0"/>
              </a:defRPr>
            </a:lvl1pPr>
          </a:lstStyle>
          <a:p>
            <a:r>
              <a:rPr lang="en-US" dirty="0" smtClean="0"/>
              <a:t>CLICK TO EDIT MASTER TITLE STYLE</a:t>
            </a:r>
            <a:endParaRPr lang="en-AU" dirty="0"/>
          </a:p>
        </p:txBody>
      </p:sp>
      <p:sp>
        <p:nvSpPr>
          <p:cNvPr id="10" name="Subtitle 2"/>
          <p:cNvSpPr>
            <a:spLocks noGrp="1"/>
          </p:cNvSpPr>
          <p:nvPr>
            <p:ph type="subTitle" idx="1"/>
          </p:nvPr>
        </p:nvSpPr>
        <p:spPr>
          <a:xfrm>
            <a:off x="3500430" y="3571876"/>
            <a:ext cx="5429288" cy="928694"/>
          </a:xfrm>
        </p:spPr>
        <p:txBody>
          <a:bodyPr>
            <a:normAutofit/>
          </a:bodyPr>
          <a:lstStyle>
            <a:lvl1pPr marL="0" indent="0" algn="l">
              <a:buNone/>
              <a:defRPr sz="1300">
                <a:solidFill>
                  <a:srgbClr val="FFFFFF"/>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AU" dirty="0"/>
          </a:p>
        </p:txBody>
      </p:sp>
    </p:spTree>
  </p:cSld>
  <p:clrMapOvr>
    <a:masterClrMapping/>
  </p:clrMapOvr>
  <p:timing>
    <p:tnLst>
      <p:par>
        <p:cTn xmlns:p14="http://schemas.microsoft.com/office/powerpoint/2010/mai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Slide Option 3">
    <p:spTree>
      <p:nvGrpSpPr>
        <p:cNvPr id="1" name=""/>
        <p:cNvGrpSpPr/>
        <p:nvPr/>
      </p:nvGrpSpPr>
      <p:grpSpPr>
        <a:xfrm>
          <a:off x="0" y="0"/>
          <a:ext cx="0" cy="0"/>
          <a:chOff x="0" y="0"/>
          <a:chExt cx="0" cy="0"/>
        </a:xfrm>
      </p:grpSpPr>
      <p:pic>
        <p:nvPicPr>
          <p:cNvPr id="11" name="Picture 10" descr="CardnoLogo__registered_rgb_stf.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143768" y="6357958"/>
            <a:ext cx="1649745" cy="360000"/>
          </a:xfrm>
          <a:prstGeom prst="rect">
            <a:avLst/>
          </a:prstGeom>
        </p:spPr>
      </p:pic>
      <p:sp>
        <p:nvSpPr>
          <p:cNvPr id="56335" name="Freeform 15"/>
          <p:cNvSpPr>
            <a:spLocks/>
          </p:cNvSpPr>
          <p:nvPr userDrawn="1"/>
        </p:nvSpPr>
        <p:spPr bwMode="auto">
          <a:xfrm>
            <a:off x="2176463" y="1012825"/>
            <a:ext cx="1527175" cy="5791200"/>
          </a:xfrm>
          <a:custGeom>
            <a:avLst/>
            <a:gdLst/>
            <a:ahLst/>
            <a:cxnLst>
              <a:cxn ang="0">
                <a:pos x="3517" y="0"/>
              </a:cxn>
              <a:cxn ang="0">
                <a:pos x="3607" y="3411"/>
              </a:cxn>
              <a:cxn ang="0">
                <a:pos x="0" y="17089"/>
              </a:cxn>
              <a:cxn ang="0">
                <a:pos x="3946" y="17089"/>
              </a:cxn>
              <a:cxn ang="0">
                <a:pos x="3607" y="3411"/>
              </a:cxn>
              <a:cxn ang="0">
                <a:pos x="4510" y="0"/>
              </a:cxn>
              <a:cxn ang="0">
                <a:pos x="3517" y="0"/>
              </a:cxn>
            </a:cxnLst>
            <a:rect l="0" t="0" r="r" b="b"/>
            <a:pathLst>
              <a:path w="4510" h="17089">
                <a:moveTo>
                  <a:pt x="3517" y="0"/>
                </a:moveTo>
                <a:lnTo>
                  <a:pt x="3607" y="3411"/>
                </a:lnTo>
                <a:lnTo>
                  <a:pt x="0" y="17089"/>
                </a:lnTo>
                <a:lnTo>
                  <a:pt x="3946" y="17089"/>
                </a:lnTo>
                <a:lnTo>
                  <a:pt x="3607" y="3411"/>
                </a:lnTo>
                <a:lnTo>
                  <a:pt x="4510" y="0"/>
                </a:lnTo>
                <a:lnTo>
                  <a:pt x="3517"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defTabSz="914400"/>
            <a:endParaRPr lang="en-AU" dirty="0">
              <a:solidFill>
                <a:prstClr val="black"/>
              </a:solidFill>
              <a:latin typeface="Calibri"/>
            </a:endParaRPr>
          </a:p>
        </p:txBody>
      </p:sp>
      <p:sp>
        <p:nvSpPr>
          <p:cNvPr id="56336" name="Freeform 16"/>
          <p:cNvSpPr>
            <a:spLocks noEditPoints="1"/>
          </p:cNvSpPr>
          <p:nvPr userDrawn="1"/>
        </p:nvSpPr>
        <p:spPr bwMode="auto">
          <a:xfrm>
            <a:off x="3397250" y="1012825"/>
            <a:ext cx="5746750" cy="3848100"/>
          </a:xfrm>
          <a:custGeom>
            <a:avLst/>
            <a:gdLst/>
            <a:ahLst/>
            <a:cxnLst>
              <a:cxn ang="0">
                <a:pos x="903" y="0"/>
              </a:cxn>
              <a:cxn ang="0">
                <a:pos x="0" y="3411"/>
              </a:cxn>
              <a:cxn ang="0">
                <a:pos x="196" y="11355"/>
              </a:cxn>
              <a:cxn ang="0">
                <a:pos x="16720" y="11355"/>
              </a:cxn>
              <a:cxn ang="0">
                <a:pos x="16720" y="0"/>
              </a:cxn>
              <a:cxn ang="0">
                <a:pos x="903" y="0"/>
              </a:cxn>
              <a:cxn ang="0">
                <a:pos x="0" y="3411"/>
              </a:cxn>
            </a:cxnLst>
            <a:rect l="0" t="0" r="r" b="b"/>
            <a:pathLst>
              <a:path w="16720" h="11355">
                <a:moveTo>
                  <a:pt x="903" y="0"/>
                </a:moveTo>
                <a:lnTo>
                  <a:pt x="0" y="3411"/>
                </a:lnTo>
                <a:lnTo>
                  <a:pt x="196" y="11355"/>
                </a:lnTo>
                <a:lnTo>
                  <a:pt x="16720" y="11355"/>
                </a:lnTo>
                <a:lnTo>
                  <a:pt x="16720" y="0"/>
                </a:lnTo>
                <a:lnTo>
                  <a:pt x="903" y="0"/>
                </a:lnTo>
                <a:close/>
                <a:moveTo>
                  <a:pt x="0" y="3411"/>
                </a:moveTo>
                <a:close/>
              </a:path>
            </a:pathLst>
          </a:custGeom>
          <a:solidFill>
            <a:srgbClr val="988F86"/>
          </a:solidFill>
          <a:ln w="9525">
            <a:noFill/>
            <a:round/>
            <a:headEnd/>
            <a:tailEnd/>
          </a:ln>
        </p:spPr>
        <p:txBody>
          <a:bodyPr vert="horz" wrap="square" lIns="91440" tIns="45720" rIns="91440" bIns="45720" numCol="1" anchor="t" anchorCtr="0" compatLnSpc="1">
            <a:prstTxWarp prst="textNoShape">
              <a:avLst/>
            </a:prstTxWarp>
          </a:bodyPr>
          <a:lstStyle/>
          <a:p>
            <a:pPr defTabSz="914400"/>
            <a:endParaRPr lang="en-AU" dirty="0">
              <a:solidFill>
                <a:prstClr val="black"/>
              </a:solidFill>
              <a:latin typeface="Calibri"/>
            </a:endParaRPr>
          </a:p>
        </p:txBody>
      </p:sp>
      <p:sp>
        <p:nvSpPr>
          <p:cNvPr id="56337" name="Freeform 17"/>
          <p:cNvSpPr>
            <a:spLocks/>
          </p:cNvSpPr>
          <p:nvPr userDrawn="1"/>
        </p:nvSpPr>
        <p:spPr bwMode="auto">
          <a:xfrm>
            <a:off x="9525" y="1022350"/>
            <a:ext cx="3384550" cy="3838575"/>
          </a:xfrm>
          <a:custGeom>
            <a:avLst/>
            <a:gdLst/>
            <a:ahLst/>
            <a:cxnLst>
              <a:cxn ang="0">
                <a:pos x="0" y="11326"/>
              </a:cxn>
              <a:cxn ang="0">
                <a:pos x="7917" y="11326"/>
              </a:cxn>
              <a:cxn ang="0">
                <a:pos x="10001" y="3423"/>
              </a:cxn>
              <a:cxn ang="0">
                <a:pos x="10001" y="2969"/>
              </a:cxn>
              <a:cxn ang="0">
                <a:pos x="9923" y="0"/>
              </a:cxn>
              <a:cxn ang="0">
                <a:pos x="0" y="0"/>
              </a:cxn>
              <a:cxn ang="0">
                <a:pos x="0" y="11326"/>
              </a:cxn>
            </a:cxnLst>
            <a:rect l="0" t="0" r="r" b="b"/>
            <a:pathLst>
              <a:path w="10001" h="11326">
                <a:moveTo>
                  <a:pt x="0" y="11326"/>
                </a:moveTo>
                <a:lnTo>
                  <a:pt x="7917" y="11326"/>
                </a:lnTo>
                <a:lnTo>
                  <a:pt x="10001" y="3423"/>
                </a:lnTo>
                <a:lnTo>
                  <a:pt x="10001" y="2969"/>
                </a:lnTo>
                <a:lnTo>
                  <a:pt x="9923" y="0"/>
                </a:lnTo>
                <a:lnTo>
                  <a:pt x="0" y="0"/>
                </a:lnTo>
                <a:lnTo>
                  <a:pt x="0" y="11326"/>
                </a:lnTo>
                <a:close/>
              </a:path>
            </a:pathLst>
          </a:custGeom>
          <a:solidFill>
            <a:srgbClr val="565A5C"/>
          </a:solidFill>
          <a:ln w="9525">
            <a:noFill/>
            <a:round/>
            <a:headEnd/>
            <a:tailEnd/>
          </a:ln>
        </p:spPr>
        <p:txBody>
          <a:bodyPr vert="horz" wrap="square" lIns="91440" tIns="45720" rIns="91440" bIns="45720" numCol="1" anchor="t" anchorCtr="0" compatLnSpc="1">
            <a:prstTxWarp prst="textNoShape">
              <a:avLst/>
            </a:prstTxWarp>
          </a:bodyPr>
          <a:lstStyle/>
          <a:p>
            <a:pPr defTabSz="914400"/>
            <a:endParaRPr lang="en-AU" dirty="0">
              <a:solidFill>
                <a:prstClr val="black"/>
              </a:solidFill>
              <a:latin typeface="Calibri"/>
            </a:endParaRPr>
          </a:p>
        </p:txBody>
      </p:sp>
      <p:sp>
        <p:nvSpPr>
          <p:cNvPr id="56333" name="Line 13"/>
          <p:cNvSpPr>
            <a:spLocks noChangeShapeType="1"/>
          </p:cNvSpPr>
          <p:nvPr userDrawn="1"/>
        </p:nvSpPr>
        <p:spPr bwMode="auto">
          <a:xfrm>
            <a:off x="3340100" y="0"/>
            <a:ext cx="182563" cy="6804025"/>
          </a:xfrm>
          <a:prstGeom prst="line">
            <a:avLst/>
          </a:prstGeom>
          <a:noFill/>
          <a:ln w="9525" cap="flat">
            <a:solidFill>
              <a:srgbClr val="988F86"/>
            </a:solidFill>
            <a:prstDash val="solid"/>
            <a:miter lim="800000"/>
            <a:headEnd/>
            <a:tailEnd/>
          </a:ln>
        </p:spPr>
        <p:txBody>
          <a:bodyPr vert="horz" wrap="square" lIns="91440" tIns="45720" rIns="91440" bIns="45720" numCol="1" anchor="t" anchorCtr="0" compatLnSpc="1">
            <a:prstTxWarp prst="textNoShape">
              <a:avLst/>
            </a:prstTxWarp>
          </a:bodyPr>
          <a:lstStyle/>
          <a:p>
            <a:pPr defTabSz="914400"/>
            <a:endParaRPr lang="en-AU" dirty="0">
              <a:solidFill>
                <a:prstClr val="black"/>
              </a:solidFill>
              <a:latin typeface="Calibri"/>
            </a:endParaRPr>
          </a:p>
        </p:txBody>
      </p:sp>
      <p:sp>
        <p:nvSpPr>
          <p:cNvPr id="9" name="Title 1"/>
          <p:cNvSpPr>
            <a:spLocks noGrp="1"/>
          </p:cNvSpPr>
          <p:nvPr>
            <p:ph type="ctrTitle" hasCustomPrompt="1"/>
          </p:nvPr>
        </p:nvSpPr>
        <p:spPr>
          <a:xfrm>
            <a:off x="3500430" y="1428737"/>
            <a:ext cx="5429288" cy="2071702"/>
          </a:xfrm>
        </p:spPr>
        <p:txBody>
          <a:bodyPr anchor="b">
            <a:normAutofit/>
          </a:bodyPr>
          <a:lstStyle>
            <a:lvl1pPr algn="l">
              <a:defRPr sz="2900">
                <a:solidFill>
                  <a:srgbClr val="FFFFFF"/>
                </a:solidFill>
                <a:latin typeface="Arial" pitchFamily="34" charset="0"/>
                <a:cs typeface="Arial" pitchFamily="34" charset="0"/>
              </a:defRPr>
            </a:lvl1pPr>
          </a:lstStyle>
          <a:p>
            <a:r>
              <a:rPr lang="en-US" dirty="0" smtClean="0"/>
              <a:t>CLICK TO EDIT MASTER TITLE STYLE</a:t>
            </a:r>
            <a:endParaRPr lang="en-AU" dirty="0"/>
          </a:p>
        </p:txBody>
      </p:sp>
      <p:sp>
        <p:nvSpPr>
          <p:cNvPr id="10" name="Subtitle 2"/>
          <p:cNvSpPr>
            <a:spLocks noGrp="1"/>
          </p:cNvSpPr>
          <p:nvPr>
            <p:ph type="subTitle" idx="1"/>
          </p:nvPr>
        </p:nvSpPr>
        <p:spPr>
          <a:xfrm>
            <a:off x="3500430" y="3571876"/>
            <a:ext cx="5429288" cy="928694"/>
          </a:xfrm>
        </p:spPr>
        <p:txBody>
          <a:bodyPr>
            <a:normAutofit/>
          </a:bodyPr>
          <a:lstStyle>
            <a:lvl1pPr marL="0" indent="0" algn="l">
              <a:buNone/>
              <a:defRPr sz="1300">
                <a:solidFill>
                  <a:srgbClr val="FFFFFF"/>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AU" dirty="0"/>
          </a:p>
        </p:txBody>
      </p:sp>
    </p:spTree>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x-none"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x-none" smtClean="0"/>
              <a:t>Click to edit Master text styles</a:t>
            </a:r>
          </a:p>
        </p:txBody>
      </p:sp>
      <p:sp>
        <p:nvSpPr>
          <p:cNvPr id="4" name="Date Placeholder 3"/>
          <p:cNvSpPr>
            <a:spLocks noGrp="1"/>
          </p:cNvSpPr>
          <p:nvPr>
            <p:ph type="dt" sz="half" idx="10"/>
          </p:nvPr>
        </p:nvSpPr>
        <p:spPr/>
        <p:txBody>
          <a:bodyPr/>
          <a:lstStyle/>
          <a:p>
            <a:fld id="{DAF6ACF0-E303-8A49-AC5D-CE53D899398C}" type="datetimeFigureOut">
              <a:rPr lang="en-US" smtClean="0"/>
              <a:t>22/05/16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AA25FE4-BCBB-D64C-8E91-9DC6305B2677}" type="slidenum">
              <a:rPr lang="en-US" smtClean="0"/>
              <a:t>‹#›</a:t>
            </a:fld>
            <a:endParaRPr lang="en-US" dirty="0"/>
          </a:p>
        </p:txBody>
      </p:sp>
    </p:spTree>
    <p:extLst>
      <p:ext uri="{BB962C8B-B14F-4D97-AF65-F5344CB8AC3E}">
        <p14:creationId xmlns:p14="http://schemas.microsoft.com/office/powerpoint/2010/main" val="36469045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5" name="Date Placeholder 4"/>
          <p:cNvSpPr>
            <a:spLocks noGrp="1"/>
          </p:cNvSpPr>
          <p:nvPr>
            <p:ph type="dt" sz="half" idx="10"/>
          </p:nvPr>
        </p:nvSpPr>
        <p:spPr/>
        <p:txBody>
          <a:bodyPr/>
          <a:lstStyle/>
          <a:p>
            <a:fld id="{DAF6ACF0-E303-8A49-AC5D-CE53D899398C}" type="datetimeFigureOut">
              <a:rPr lang="en-US" smtClean="0"/>
              <a:t>22/05/16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AA25FE4-BCBB-D64C-8E91-9DC6305B2677}" type="slidenum">
              <a:rPr lang="en-US" smtClean="0"/>
              <a:t>‹#›</a:t>
            </a:fld>
            <a:endParaRPr lang="en-US" dirty="0"/>
          </a:p>
        </p:txBody>
      </p:sp>
    </p:spTree>
    <p:extLst>
      <p:ext uri="{BB962C8B-B14F-4D97-AF65-F5344CB8AC3E}">
        <p14:creationId xmlns:p14="http://schemas.microsoft.com/office/powerpoint/2010/main" val="37061630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x-none"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7" name="Date Placeholder 6"/>
          <p:cNvSpPr>
            <a:spLocks noGrp="1"/>
          </p:cNvSpPr>
          <p:nvPr>
            <p:ph type="dt" sz="half" idx="10"/>
          </p:nvPr>
        </p:nvSpPr>
        <p:spPr/>
        <p:txBody>
          <a:bodyPr/>
          <a:lstStyle/>
          <a:p>
            <a:fld id="{DAF6ACF0-E303-8A49-AC5D-CE53D899398C}" type="datetimeFigureOut">
              <a:rPr lang="en-US" smtClean="0"/>
              <a:t>22/05/16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AA25FE4-BCBB-D64C-8E91-9DC6305B2677}" type="slidenum">
              <a:rPr lang="en-US" smtClean="0"/>
              <a:t>‹#›</a:t>
            </a:fld>
            <a:endParaRPr lang="en-US" dirty="0"/>
          </a:p>
        </p:txBody>
      </p:sp>
    </p:spTree>
    <p:extLst>
      <p:ext uri="{BB962C8B-B14F-4D97-AF65-F5344CB8AC3E}">
        <p14:creationId xmlns:p14="http://schemas.microsoft.com/office/powerpoint/2010/main" val="5247370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3" name="Date Placeholder 2"/>
          <p:cNvSpPr>
            <a:spLocks noGrp="1"/>
          </p:cNvSpPr>
          <p:nvPr>
            <p:ph type="dt" sz="half" idx="10"/>
          </p:nvPr>
        </p:nvSpPr>
        <p:spPr/>
        <p:txBody>
          <a:bodyPr/>
          <a:lstStyle/>
          <a:p>
            <a:fld id="{DAF6ACF0-E303-8A49-AC5D-CE53D899398C}" type="datetimeFigureOut">
              <a:rPr lang="en-US" smtClean="0"/>
              <a:t>22/05/16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AA25FE4-BCBB-D64C-8E91-9DC6305B2677}" type="slidenum">
              <a:rPr lang="en-US" smtClean="0"/>
              <a:t>‹#›</a:t>
            </a:fld>
            <a:endParaRPr lang="en-US" dirty="0"/>
          </a:p>
        </p:txBody>
      </p:sp>
    </p:spTree>
    <p:extLst>
      <p:ext uri="{BB962C8B-B14F-4D97-AF65-F5344CB8AC3E}">
        <p14:creationId xmlns:p14="http://schemas.microsoft.com/office/powerpoint/2010/main" val="28936357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49084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x-none"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smtClean="0"/>
              <a:t>Click to edit Master text styles</a:t>
            </a:r>
          </a:p>
        </p:txBody>
      </p:sp>
      <p:sp>
        <p:nvSpPr>
          <p:cNvPr id="5" name="Date Placeholder 4"/>
          <p:cNvSpPr>
            <a:spLocks noGrp="1"/>
          </p:cNvSpPr>
          <p:nvPr>
            <p:ph type="dt" sz="half" idx="10"/>
          </p:nvPr>
        </p:nvSpPr>
        <p:spPr/>
        <p:txBody>
          <a:bodyPr/>
          <a:lstStyle/>
          <a:p>
            <a:fld id="{DAF6ACF0-E303-8A49-AC5D-CE53D899398C}" type="datetimeFigureOut">
              <a:rPr lang="en-US" smtClean="0"/>
              <a:t>22/05/16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AA25FE4-BCBB-D64C-8E91-9DC6305B2677}" type="slidenum">
              <a:rPr lang="en-US" smtClean="0"/>
              <a:t>‹#›</a:t>
            </a:fld>
            <a:endParaRPr lang="en-US" dirty="0"/>
          </a:p>
        </p:txBody>
      </p:sp>
    </p:spTree>
    <p:extLst>
      <p:ext uri="{BB962C8B-B14F-4D97-AF65-F5344CB8AC3E}">
        <p14:creationId xmlns:p14="http://schemas.microsoft.com/office/powerpoint/2010/main" val="8327679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x-none"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smtClean="0"/>
              <a:t>Click to edit Master text styles</a:t>
            </a:r>
          </a:p>
        </p:txBody>
      </p:sp>
      <p:sp>
        <p:nvSpPr>
          <p:cNvPr id="5" name="Date Placeholder 4"/>
          <p:cNvSpPr>
            <a:spLocks noGrp="1"/>
          </p:cNvSpPr>
          <p:nvPr>
            <p:ph type="dt" sz="half" idx="10"/>
          </p:nvPr>
        </p:nvSpPr>
        <p:spPr/>
        <p:txBody>
          <a:bodyPr/>
          <a:lstStyle/>
          <a:p>
            <a:fld id="{DAF6ACF0-E303-8A49-AC5D-CE53D899398C}" type="datetimeFigureOut">
              <a:rPr lang="en-US" smtClean="0"/>
              <a:t>22/05/16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AA25FE4-BCBB-D64C-8E91-9DC6305B2677}" type="slidenum">
              <a:rPr lang="en-US" smtClean="0"/>
              <a:t>‹#›</a:t>
            </a:fld>
            <a:endParaRPr lang="en-US" dirty="0"/>
          </a:p>
        </p:txBody>
      </p:sp>
    </p:spTree>
    <p:extLst>
      <p:ext uri="{BB962C8B-B14F-4D97-AF65-F5344CB8AC3E}">
        <p14:creationId xmlns:p14="http://schemas.microsoft.com/office/powerpoint/2010/main" val="312614958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 Id="rId9" Type="http://schemas.openxmlformats.org/officeDocument/2006/relationships/slideLayout" Target="../slideLayouts/slideLayout21.xml"/><Relationship Id="rId10" Type="http://schemas.openxmlformats.org/officeDocument/2006/relationships/theme" Target="../theme/theme2.xml"/><Relationship Id="rId1" Type="http://schemas.openxmlformats.org/officeDocument/2006/relationships/slideLayout" Target="../slideLayouts/slideLayout13.xml"/><Relationship Id="rId2"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x-none"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F6ACF0-E303-8A49-AC5D-CE53D899398C}" type="datetimeFigureOut">
              <a:rPr lang="en-US" smtClean="0"/>
              <a:t>22/05/16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A25FE4-BCBB-D64C-8E91-9DC6305B2677}" type="slidenum">
              <a:rPr lang="en-US" smtClean="0"/>
              <a:t>‹#›</a:t>
            </a:fld>
            <a:endParaRPr lang="en-US" dirty="0"/>
          </a:p>
        </p:txBody>
      </p:sp>
    </p:spTree>
    <p:extLst>
      <p:ext uri="{BB962C8B-B14F-4D97-AF65-F5344CB8AC3E}">
        <p14:creationId xmlns:p14="http://schemas.microsoft.com/office/powerpoint/2010/main" val="27932565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AU"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endParaRPr lang="en-AU" dirty="0">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AU" dirty="0">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40F88AD2-6FE1-4329-86BD-5145C2A35D35}" type="slidenum">
              <a:rPr lang="en-AU" smtClean="0">
                <a:solidFill>
                  <a:prstClr val="black">
                    <a:tint val="75000"/>
                  </a:prstClr>
                </a:solidFill>
                <a:latin typeface="Calibri"/>
              </a:rPr>
              <a:pPr defTabSz="914400"/>
              <a:t>‹#›</a:t>
            </a:fld>
            <a:endParaRPr lang="en-AU" dirty="0">
              <a:solidFill>
                <a:prstClr val="black">
                  <a:tint val="75000"/>
                </a:prstClr>
              </a:solidFill>
              <a:latin typeface="Calibri"/>
            </a:endParaRPr>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Lst>
  <p:timing>
    <p:tnLst>
      <p:par>
        <p:cTn xmlns:p14="http://schemas.microsoft.com/office/powerpoint/2010/main" id="1" dur="indefinite" restart="never" nodeType="tmRoot"/>
      </p:par>
    </p:tnLst>
  </p:timing>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emf"/><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1" Type="http://schemas.openxmlformats.org/officeDocument/2006/relationships/slideLayout" Target="../slideLayouts/slideLayout1.xml"/><Relationship Id="rId2"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6.png"/><Relationship Id="rId1" Type="http://schemas.openxmlformats.org/officeDocument/2006/relationships/slideLayout" Target="../slideLayouts/slideLayout14.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28.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4" Type="http://schemas.openxmlformats.org/officeDocument/2006/relationships/image" Target="../media/image30.png"/><Relationship Id="rId5" Type="http://schemas.openxmlformats.org/officeDocument/2006/relationships/image" Target="../media/image31.jpeg"/><Relationship Id="rId6" Type="http://schemas.openxmlformats.org/officeDocument/2006/relationships/image" Target="../media/image32.png"/><Relationship Id="rId7" Type="http://schemas.openxmlformats.org/officeDocument/2006/relationships/image" Target="../media/image33.png"/><Relationship Id="rId8" Type="http://schemas.openxmlformats.org/officeDocument/2006/relationships/image" Target="../media/image34.png"/><Relationship Id="rId1" Type="http://schemas.openxmlformats.org/officeDocument/2006/relationships/slideLayout" Target="../slideLayouts/slideLayout14.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3" Type="http://schemas.openxmlformats.org/officeDocument/2006/relationships/image" Target="../media/image35.png"/><Relationship Id="rId4" Type="http://schemas.openxmlformats.org/officeDocument/2006/relationships/image" Target="../media/image30.png"/><Relationship Id="rId1" Type="http://schemas.openxmlformats.org/officeDocument/2006/relationships/slideLayout" Target="../slideLayouts/slideLayout14.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36.pn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3" Type="http://schemas.openxmlformats.org/officeDocument/2006/relationships/image" Target="../media/image37.png"/><Relationship Id="rId4" Type="http://schemas.openxmlformats.org/officeDocument/2006/relationships/image" Target="../media/image38.png"/><Relationship Id="rId1" Type="http://schemas.openxmlformats.org/officeDocument/2006/relationships/slideLayout" Target="../slideLayouts/slideLayout14.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3" Type="http://schemas.openxmlformats.org/officeDocument/2006/relationships/image" Target="../media/image36.png"/><Relationship Id="rId4" Type="http://schemas.openxmlformats.org/officeDocument/2006/relationships/image" Target="../media/image37.pn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3" Type="http://schemas.openxmlformats.org/officeDocument/2006/relationships/image" Target="../media/image37.png"/><Relationship Id="rId4" Type="http://schemas.openxmlformats.org/officeDocument/2006/relationships/image" Target="../media/image38.png"/><Relationship Id="rId1" Type="http://schemas.openxmlformats.org/officeDocument/2006/relationships/slideLayout" Target="../slideLayouts/slideLayout14.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4" Type="http://schemas.openxmlformats.org/officeDocument/2006/relationships/image" Target="../media/image37.pn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3" Type="http://schemas.openxmlformats.org/officeDocument/2006/relationships/image" Target="../media/image39.png"/><Relationship Id="rId4" Type="http://schemas.openxmlformats.org/officeDocument/2006/relationships/image" Target="../media/image37.png"/><Relationship Id="rId1" Type="http://schemas.openxmlformats.org/officeDocument/2006/relationships/slideLayout" Target="../slideLayouts/slideLayout14.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3" Type="http://schemas.openxmlformats.org/officeDocument/2006/relationships/image" Target="../media/image40.png"/><Relationship Id="rId4"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3" Type="http://schemas.openxmlformats.org/officeDocument/2006/relationships/image" Target="../media/image41.png"/><Relationship Id="rId4" Type="http://schemas.openxmlformats.org/officeDocument/2006/relationships/image" Target="../media/image42.png"/><Relationship Id="rId1" Type="http://schemas.openxmlformats.org/officeDocument/2006/relationships/slideLayout" Target="../slideLayouts/slideLayout16.xml"/><Relationship Id="rId2"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1" Type="http://schemas.openxmlformats.org/officeDocument/2006/relationships/slideLayout" Target="../slideLayouts/slideLayout16.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1" Type="http://schemas.openxmlformats.org/officeDocument/2006/relationships/slideLayout" Target="../slideLayouts/slideLayout14.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23.png"/><Relationship Id="rId8" Type="http://schemas.openxmlformats.org/officeDocument/2006/relationships/image" Target="../media/image24.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9333" y="461430"/>
            <a:ext cx="8686800" cy="1214967"/>
          </a:xfrm>
          <a:prstGeom prst="rect">
            <a:avLst/>
          </a:prstGeom>
        </p:spPr>
      </p:pic>
      <p:sp>
        <p:nvSpPr>
          <p:cNvPr id="14" name="Text Box 15"/>
          <p:cNvSpPr txBox="1"/>
          <p:nvPr/>
        </p:nvSpPr>
        <p:spPr>
          <a:xfrm>
            <a:off x="2438400" y="461430"/>
            <a:ext cx="4284134" cy="1018649"/>
          </a:xfrm>
          <a:prstGeom prst="rect">
            <a:avLst/>
          </a:prstGeom>
          <a:noFill/>
          <a:ln>
            <a:noFill/>
          </a:ln>
          <a:effectLst/>
          <a:extLst>
            <a:ext uri="{C572A759-6A51-4108-AA02-DFA0A04FC94B}">
              <ma14:wrappingTextBoxFlag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1200"/>
              </a:spcBef>
              <a:spcAft>
                <a:spcPts val="0"/>
              </a:spcAft>
            </a:pPr>
            <a:r>
              <a:rPr lang="en-GB" sz="2400" dirty="0">
                <a:effectLst/>
                <a:latin typeface="Gill Sans MT" panose="020B0502020104020203" pitchFamily="34" charset="0"/>
                <a:ea typeface="ＭＳ 明朝"/>
                <a:cs typeface="Times New Roman"/>
              </a:rPr>
              <a:t>European Union / South Sudan </a:t>
            </a:r>
            <a:endParaRPr lang="en-US" sz="1200" dirty="0">
              <a:effectLst/>
              <a:latin typeface="Gill Sans MT" panose="020B0502020104020203" pitchFamily="34" charset="0"/>
              <a:ea typeface="ＭＳ 明朝"/>
              <a:cs typeface="Times New Roman"/>
            </a:endParaRPr>
          </a:p>
          <a:p>
            <a:pPr algn="ctr">
              <a:spcAft>
                <a:spcPts val="0"/>
              </a:spcAft>
            </a:pPr>
            <a:r>
              <a:rPr lang="en-GB" sz="2400" dirty="0">
                <a:effectLst/>
                <a:latin typeface="Gill Sans MT" panose="020B0502020104020203" pitchFamily="34" charset="0"/>
                <a:ea typeface="ＭＳ 明朝"/>
                <a:cs typeface="Times New Roman"/>
              </a:rPr>
              <a:t>Cooperation</a:t>
            </a:r>
            <a:endParaRPr lang="en-US" sz="1200" dirty="0">
              <a:effectLst/>
              <a:latin typeface="Gill Sans MT" panose="020B0502020104020203" pitchFamily="34" charset="0"/>
              <a:ea typeface="ＭＳ 明朝"/>
              <a:cs typeface="Times New Roman"/>
            </a:endParaRPr>
          </a:p>
          <a:p>
            <a:pPr>
              <a:spcAft>
                <a:spcPts val="0"/>
              </a:spcAft>
            </a:pPr>
            <a:r>
              <a:rPr lang="en-GB" sz="2400" dirty="0">
                <a:effectLst/>
                <a:latin typeface="Gill Sans MT" panose="020B0502020104020203" pitchFamily="34" charset="0"/>
                <a:ea typeface="ＭＳ 明朝"/>
                <a:cs typeface="Times New Roman"/>
              </a:rPr>
              <a:t> </a:t>
            </a:r>
            <a:endParaRPr lang="en-US" sz="1200" dirty="0">
              <a:effectLst/>
              <a:latin typeface="Gill Sans MT" panose="020B0502020104020203" pitchFamily="34" charset="0"/>
              <a:ea typeface="ＭＳ 明朝"/>
              <a:cs typeface="Times New Roman"/>
            </a:endParaRPr>
          </a:p>
        </p:txBody>
      </p:sp>
      <p:sp>
        <p:nvSpPr>
          <p:cNvPr id="15" name="Text Box 84"/>
          <p:cNvSpPr txBox="1"/>
          <p:nvPr/>
        </p:nvSpPr>
        <p:spPr>
          <a:xfrm>
            <a:off x="169333" y="1813983"/>
            <a:ext cx="3098800" cy="571500"/>
          </a:xfrm>
          <a:prstGeom prst="rect">
            <a:avLst/>
          </a:prstGeom>
          <a:noFill/>
          <a:ln>
            <a:noFill/>
          </a:ln>
          <a:effectLst/>
          <a:extLst>
            <a:ext uri="{C572A759-6A51-4108-AA02-DFA0A04FC94B}">
              <ma14:wrappingTextBoxFlag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n-GB" sz="1200" dirty="0">
                <a:effectLst/>
                <a:latin typeface="Gill Sans MT" panose="020B0502020104020203" pitchFamily="34" charset="0"/>
                <a:ea typeface="ＭＳ 明朝"/>
                <a:cs typeface="Times New Roman"/>
              </a:rPr>
              <a:t>Funded by the European Union</a:t>
            </a:r>
            <a:endParaRPr lang="en-US" sz="1200" dirty="0">
              <a:effectLst/>
              <a:latin typeface="Gill Sans MT" panose="020B0502020104020203" pitchFamily="34" charset="0"/>
              <a:ea typeface="ＭＳ 明朝"/>
              <a:cs typeface="Times New Roman"/>
            </a:endParaRPr>
          </a:p>
        </p:txBody>
      </p:sp>
      <p:sp>
        <p:nvSpPr>
          <p:cNvPr id="16" name="Text Box 85"/>
          <p:cNvSpPr txBox="1"/>
          <p:nvPr/>
        </p:nvSpPr>
        <p:spPr>
          <a:xfrm>
            <a:off x="6877229" y="1813983"/>
            <a:ext cx="1978904" cy="480478"/>
          </a:xfrm>
          <a:prstGeom prst="rect">
            <a:avLst/>
          </a:prstGeom>
          <a:noFill/>
          <a:ln>
            <a:noFill/>
          </a:ln>
          <a:effectLst/>
          <a:extLst>
            <a:ext uri="{C572A759-6A51-4108-AA02-DFA0A04FC94B}">
              <ma14:wrappingTextBoxFlag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n-GB" sz="1200" dirty="0">
                <a:effectLst/>
                <a:latin typeface="Gill Sans MT" panose="020B0502020104020203" pitchFamily="34" charset="0"/>
                <a:ea typeface="ＭＳ 明朝"/>
                <a:cs typeface="Times New Roman"/>
              </a:rPr>
              <a:t>Government of South Sudan</a:t>
            </a:r>
            <a:endParaRPr lang="en-US" sz="1200" dirty="0">
              <a:effectLst/>
              <a:latin typeface="Gill Sans MT" panose="020B0502020104020203" pitchFamily="34" charset="0"/>
              <a:ea typeface="ＭＳ 明朝"/>
              <a:cs typeface="Times New Roman"/>
            </a:endParaRPr>
          </a:p>
        </p:txBody>
      </p:sp>
      <p:sp>
        <p:nvSpPr>
          <p:cNvPr id="18" name="Text Box 64"/>
          <p:cNvSpPr txBox="1"/>
          <p:nvPr/>
        </p:nvSpPr>
        <p:spPr>
          <a:xfrm>
            <a:off x="342900" y="1727207"/>
            <a:ext cx="8458200" cy="2853260"/>
          </a:xfrm>
          <a:prstGeom prst="rect">
            <a:avLst/>
          </a:prstGeom>
          <a:noFill/>
          <a:ln>
            <a:noFill/>
          </a:ln>
          <a:effectLst/>
          <a:extLst>
            <a:ext uri="{C572A759-6A51-4108-AA02-DFA0A04FC94B}">
              <ma14:wrappingTextBoxFlag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600"/>
              </a:spcAft>
            </a:pPr>
            <a:endParaRPr lang="en-GB" sz="2400" b="1" dirty="0" smtClean="0">
              <a:solidFill>
                <a:srgbClr val="345A8A"/>
              </a:solidFill>
              <a:latin typeface="Gill Sans MT" panose="020B0502020104020203" pitchFamily="34" charset="0"/>
              <a:ea typeface="ＭＳ ゴシック"/>
              <a:cs typeface="Times New Roman"/>
            </a:endParaRPr>
          </a:p>
          <a:p>
            <a:pPr algn="ctr">
              <a:spcAft>
                <a:spcPts val="600"/>
              </a:spcAft>
            </a:pPr>
            <a:r>
              <a:rPr lang="en-GB" sz="2400" b="1" dirty="0" smtClean="0">
                <a:solidFill>
                  <a:srgbClr val="345A8A"/>
                </a:solidFill>
                <a:latin typeface="Gill Sans MT" panose="020B0502020104020203" pitchFamily="34" charset="0"/>
                <a:ea typeface="ＭＳ ゴシック"/>
                <a:cs typeface="Times New Roman"/>
              </a:rPr>
              <a:t>EU </a:t>
            </a:r>
            <a:r>
              <a:rPr lang="en-GB" sz="2400" b="1" dirty="0">
                <a:solidFill>
                  <a:srgbClr val="345A8A"/>
                </a:solidFill>
                <a:latin typeface="Gill Sans MT" panose="020B0502020104020203" pitchFamily="34" charset="0"/>
                <a:ea typeface="ＭＳ ゴシック"/>
                <a:cs typeface="Times New Roman"/>
              </a:rPr>
              <a:t>Pro-Resilience Action (PRO-ACT</a:t>
            </a:r>
            <a:r>
              <a:rPr lang="en-GB" sz="2400" b="1" dirty="0" smtClean="0">
                <a:solidFill>
                  <a:srgbClr val="345A8A"/>
                </a:solidFill>
                <a:latin typeface="Gill Sans MT" panose="020B0502020104020203" pitchFamily="34" charset="0"/>
                <a:ea typeface="ＭＳ ゴシック"/>
                <a:cs typeface="Times New Roman"/>
              </a:rPr>
              <a:t>)</a:t>
            </a:r>
            <a:endParaRPr lang="en-GB" sz="2400" b="1" dirty="0">
              <a:solidFill>
                <a:srgbClr val="345A8A"/>
              </a:solidFill>
              <a:latin typeface="Gill Sans MT" panose="020B0502020104020203" pitchFamily="34" charset="0"/>
              <a:ea typeface="ＭＳ ゴシック"/>
              <a:cs typeface="Times New Roman"/>
            </a:endParaRPr>
          </a:p>
          <a:p>
            <a:pPr algn="ctr">
              <a:spcAft>
                <a:spcPts val="600"/>
              </a:spcAft>
            </a:pPr>
            <a:endParaRPr lang="en-US" sz="900" dirty="0">
              <a:effectLst/>
              <a:latin typeface="Gill Sans MT" panose="020B0502020104020203" pitchFamily="34" charset="0"/>
              <a:ea typeface="Times New Roman"/>
              <a:cs typeface="Times New Roman"/>
            </a:endParaRPr>
          </a:p>
          <a:p>
            <a:pPr algn="ctr">
              <a:spcAft>
                <a:spcPts val="600"/>
              </a:spcAft>
            </a:pPr>
            <a:r>
              <a:rPr lang="en-US" sz="2400" b="1" cap="small" dirty="0" smtClean="0">
                <a:solidFill>
                  <a:srgbClr val="345A8A"/>
                </a:solidFill>
                <a:latin typeface="Gill Sans MT" panose="020B0502020104020203" pitchFamily="34" charset="0"/>
                <a:ea typeface="ＭＳ ゴシック"/>
                <a:cs typeface="Times New Roman"/>
              </a:rPr>
              <a:t>Food Security Thematic Programme </a:t>
            </a:r>
            <a:r>
              <a:rPr lang="en-US" sz="2400" b="1" cap="small" dirty="0">
                <a:solidFill>
                  <a:srgbClr val="345A8A"/>
                </a:solidFill>
                <a:latin typeface="Gill Sans MT" panose="020B0502020104020203" pitchFamily="34" charset="0"/>
                <a:ea typeface="ＭＳ ゴシック"/>
                <a:cs typeface="Times New Roman"/>
              </a:rPr>
              <a:t>C</a:t>
            </a:r>
            <a:r>
              <a:rPr lang="en-US" sz="2400" b="1" cap="small" dirty="0" smtClean="0">
                <a:solidFill>
                  <a:srgbClr val="345A8A"/>
                </a:solidFill>
                <a:latin typeface="Gill Sans MT" panose="020B0502020104020203" pitchFamily="34" charset="0"/>
                <a:ea typeface="ＭＳ ゴシック"/>
                <a:cs typeface="Times New Roman"/>
              </a:rPr>
              <a:t>risis Prevention </a:t>
            </a:r>
            <a:r>
              <a:rPr lang="en-US" sz="2400" b="1" cap="small" dirty="0">
                <a:solidFill>
                  <a:srgbClr val="345A8A"/>
                </a:solidFill>
                <a:latin typeface="Gill Sans MT" panose="020B0502020104020203" pitchFamily="34" charset="0"/>
                <a:ea typeface="ＭＳ ゴシック"/>
                <a:cs typeface="Times New Roman"/>
              </a:rPr>
              <a:t>and </a:t>
            </a:r>
            <a:r>
              <a:rPr lang="en-US" sz="2400" b="1" cap="small" dirty="0" smtClean="0">
                <a:solidFill>
                  <a:srgbClr val="345A8A"/>
                </a:solidFill>
                <a:latin typeface="Gill Sans MT" panose="020B0502020104020203" pitchFamily="34" charset="0"/>
                <a:ea typeface="ＭＳ ゴシック"/>
                <a:cs typeface="Times New Roman"/>
              </a:rPr>
              <a:t>Post-Crisis Response Strategy Projects </a:t>
            </a:r>
          </a:p>
          <a:p>
            <a:pPr algn="ctr">
              <a:spcAft>
                <a:spcPts val="600"/>
              </a:spcAft>
            </a:pPr>
            <a:endParaRPr lang="en-US" sz="1400" b="1" cap="small" dirty="0">
              <a:solidFill>
                <a:srgbClr val="345A8A"/>
              </a:solidFill>
              <a:latin typeface="Gill Sans MT" panose="020B0502020104020203" pitchFamily="34" charset="0"/>
              <a:ea typeface="ＭＳ ゴシック"/>
              <a:cs typeface="Times New Roman"/>
            </a:endParaRPr>
          </a:p>
          <a:p>
            <a:pPr algn="ctr">
              <a:spcAft>
                <a:spcPts val="600"/>
              </a:spcAft>
            </a:pPr>
            <a:r>
              <a:rPr lang="en-US" sz="2400" b="1" cap="small" dirty="0">
                <a:solidFill>
                  <a:srgbClr val="345A8A"/>
                </a:solidFill>
                <a:latin typeface="Gill Sans MT" panose="020B0502020104020203" pitchFamily="34" charset="0"/>
                <a:ea typeface="ＭＳ ゴシック"/>
                <a:cs typeface="Times New Roman"/>
              </a:rPr>
              <a:t>Greater Upper Nile (GUN) and Greater Bahr el Ghazal (GBEG)</a:t>
            </a:r>
            <a:endParaRPr lang="en-US" sz="2400" b="1" cap="small" dirty="0" smtClean="0">
              <a:solidFill>
                <a:srgbClr val="345A8A"/>
              </a:solidFill>
              <a:latin typeface="Gill Sans MT" panose="020B0502020104020203" pitchFamily="34" charset="0"/>
              <a:ea typeface="ＭＳ ゴシック"/>
              <a:cs typeface="Times New Roman"/>
            </a:endParaRPr>
          </a:p>
          <a:p>
            <a:pPr algn="ctr">
              <a:spcAft>
                <a:spcPts val="600"/>
              </a:spcAft>
            </a:pPr>
            <a:endParaRPr lang="en-US" sz="900" b="1" cap="small" dirty="0" smtClean="0">
              <a:solidFill>
                <a:srgbClr val="345A8A"/>
              </a:solidFill>
              <a:latin typeface="Gill Sans MT" panose="020B0502020104020203" pitchFamily="34" charset="0"/>
              <a:ea typeface="ＭＳ ゴシック"/>
              <a:cs typeface="Times New Roman"/>
            </a:endParaRPr>
          </a:p>
          <a:p>
            <a:pPr algn="ctr">
              <a:spcAft>
                <a:spcPts val="600"/>
              </a:spcAft>
            </a:pPr>
            <a:r>
              <a:rPr lang="en-US" sz="2400" b="1" cap="small" dirty="0">
                <a:solidFill>
                  <a:srgbClr val="345A8A"/>
                </a:solidFill>
                <a:latin typeface="Gill Sans MT" panose="020B0502020104020203" pitchFamily="34" charset="0"/>
                <a:ea typeface="ＭＳ ゴシック"/>
                <a:cs typeface="Times New Roman"/>
              </a:rPr>
              <a:t>INTER-REGIONAL THEMATIC WORKSHOP</a:t>
            </a:r>
            <a:r>
              <a:rPr lang="en-GB" b="1" dirty="0">
                <a:solidFill>
                  <a:srgbClr val="345A8A"/>
                </a:solidFill>
                <a:effectLst/>
                <a:latin typeface="Gill Sans MT" panose="020B0502020104020203" pitchFamily="34" charset="0"/>
                <a:ea typeface="ＭＳ ゴシック"/>
                <a:cs typeface="Times New Roman"/>
              </a:rPr>
              <a:t> </a:t>
            </a:r>
            <a:endParaRPr lang="en-US" sz="900" dirty="0">
              <a:effectLst/>
              <a:latin typeface="Gill Sans MT" panose="020B0502020104020203" pitchFamily="34" charset="0"/>
              <a:ea typeface="Times New Roman"/>
              <a:cs typeface="Times New Roman"/>
            </a:endParaRPr>
          </a:p>
          <a:p>
            <a:pPr>
              <a:spcAft>
                <a:spcPts val="0"/>
              </a:spcAft>
            </a:pPr>
            <a:r>
              <a:rPr lang="en-GB" sz="1000" dirty="0">
                <a:effectLst/>
                <a:latin typeface="Gill Sans MT" panose="020B0502020104020203" pitchFamily="34" charset="0"/>
                <a:ea typeface="ＭＳ 明朝"/>
                <a:cs typeface="Times New Roman"/>
              </a:rPr>
              <a:t> </a:t>
            </a:r>
            <a:endParaRPr lang="en-US" sz="1000" dirty="0">
              <a:effectLst/>
              <a:latin typeface="Gill Sans MT" panose="020B0502020104020203" pitchFamily="34" charset="0"/>
              <a:ea typeface="ＭＳ 明朝"/>
              <a:cs typeface="Times New Roman"/>
            </a:endParaRPr>
          </a:p>
        </p:txBody>
      </p:sp>
      <p:sp>
        <p:nvSpPr>
          <p:cNvPr id="23" name="TextBox 22"/>
          <p:cNvSpPr txBox="1"/>
          <p:nvPr/>
        </p:nvSpPr>
        <p:spPr>
          <a:xfrm>
            <a:off x="6044375" y="6266503"/>
            <a:ext cx="571500" cy="246221"/>
          </a:xfrm>
          <a:prstGeom prst="rect">
            <a:avLst/>
          </a:prstGeom>
          <a:solidFill>
            <a:schemeClr val="bg1"/>
          </a:solidFill>
        </p:spPr>
        <p:txBody>
          <a:bodyPr wrap="square" rtlCol="0">
            <a:spAutoFit/>
          </a:bodyPr>
          <a:lstStyle/>
          <a:p>
            <a:endParaRPr lang="en-US" sz="1000" dirty="0"/>
          </a:p>
        </p:txBody>
      </p:sp>
      <p:pic>
        <p:nvPicPr>
          <p:cNvPr id="24" name="Picture 23"/>
          <p:cNvPicPr/>
          <p:nvPr/>
        </p:nvPicPr>
        <p:blipFill>
          <a:blip r:embed="rId3">
            <a:extLst>
              <a:ext uri="{28A0092B-C50C-407E-A947-70E740481C1C}">
                <a14:useLocalDpi xmlns:a14="http://schemas.microsoft.com/office/drawing/2010/main"/>
              </a:ext>
            </a:extLst>
          </a:blip>
          <a:stretch>
            <a:fillRect/>
          </a:stretch>
        </p:blipFill>
        <p:spPr>
          <a:xfrm>
            <a:off x="6877228" y="474131"/>
            <a:ext cx="1923872" cy="1214966"/>
          </a:xfrm>
          <a:prstGeom prst="rect">
            <a:avLst/>
          </a:prstGeom>
          <a:extLst>
            <a:ext uri="{FAA26D3D-D897-4be2-8F04-BA451C77F1D7}">
              <ma14:placeholderFlag xmlns:ma14="http://schemas.microsoft.com/office/mac/drawingml/2011/main"/>
            </a:ext>
          </a:extLst>
        </p:spPr>
      </p:pic>
      <p:grpSp>
        <p:nvGrpSpPr>
          <p:cNvPr id="17" name="Group 16"/>
          <p:cNvGrpSpPr/>
          <p:nvPr/>
        </p:nvGrpSpPr>
        <p:grpSpPr>
          <a:xfrm>
            <a:off x="1790636" y="5288604"/>
            <a:ext cx="5274310" cy="1259840"/>
            <a:chOff x="0" y="0"/>
            <a:chExt cx="6465318" cy="1426845"/>
          </a:xfrm>
        </p:grpSpPr>
        <p:pic>
          <p:nvPicPr>
            <p:cNvPr id="21" name="Picture 20"/>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0"/>
              <a:ext cx="5141595" cy="1426845"/>
            </a:xfrm>
            <a:prstGeom prst="rect">
              <a:avLst/>
            </a:prstGeom>
            <a:noFill/>
            <a:ln>
              <a:noFill/>
            </a:ln>
            <a:extLst>
              <a:ext uri="{FAA26D3D-D897-4be2-8F04-BA451C77F1D7}">
                <ma14:placeholderFlag xmlns:ma14="http://schemas.microsoft.com/office/mac/drawingml/2011/main"/>
              </a:ext>
            </a:extLst>
          </p:spPr>
        </p:pic>
        <p:pic>
          <p:nvPicPr>
            <p:cNvPr id="22" name="Picture 21" descr="zoa.png"/>
            <p:cNvPicPr>
              <a:picLocks noChangeAspect="1"/>
            </p:cNvPicPr>
            <p:nvPr/>
          </p:nvPicPr>
          <p:blipFill rotWithShape="1">
            <a:blip r:embed="rId5" cstate="email">
              <a:extLst>
                <a:ext uri="{28A0092B-C50C-407E-A947-70E740481C1C}">
                  <a14:useLocalDpi xmlns:a14="http://schemas.microsoft.com/office/drawing/2010/main"/>
                </a:ext>
              </a:extLst>
            </a:blip>
            <a:srcRect l="63033" t="27059" r="4530" b="39681"/>
            <a:stretch/>
          </p:blipFill>
          <p:spPr>
            <a:xfrm>
              <a:off x="5188678" y="798607"/>
              <a:ext cx="676023" cy="628238"/>
            </a:xfrm>
            <a:prstGeom prst="rect">
              <a:avLst/>
            </a:prstGeom>
          </p:spPr>
        </p:pic>
        <p:pic>
          <p:nvPicPr>
            <p:cNvPr id="25" name="Picture 24" descr="cordaid.png"/>
            <p:cNvPicPr>
              <a:picLocks noChangeAspect="1"/>
            </p:cNvPicPr>
            <p:nvPr/>
          </p:nvPicPr>
          <p:blipFill rotWithShape="1">
            <a:blip r:embed="rId6" cstate="email">
              <a:extLst>
                <a:ext uri="{28A0092B-C50C-407E-A947-70E740481C1C}">
                  <a14:useLocalDpi xmlns:a14="http://schemas.microsoft.com/office/drawing/2010/main"/>
                </a:ext>
              </a:extLst>
            </a:blip>
            <a:srcRect l="27473" r="60333"/>
            <a:stretch/>
          </p:blipFill>
          <p:spPr>
            <a:xfrm>
              <a:off x="5817618" y="798607"/>
              <a:ext cx="647700" cy="582707"/>
            </a:xfrm>
            <a:prstGeom prst="rect">
              <a:avLst/>
            </a:prstGeom>
          </p:spPr>
        </p:pic>
        <p:pic>
          <p:nvPicPr>
            <p:cNvPr id="26" name="Picture 25" descr="oxfam.png"/>
            <p:cNvPicPr>
              <a:picLocks noChangeAspect="1"/>
            </p:cNvPicPr>
            <p:nvPr/>
          </p:nvPicPr>
          <p:blipFill rotWithShape="1">
            <a:blip r:embed="rId7" cstate="email">
              <a:extLst>
                <a:ext uri="{28A0092B-C50C-407E-A947-70E740481C1C}">
                  <a14:useLocalDpi xmlns:a14="http://schemas.microsoft.com/office/drawing/2010/main"/>
                </a:ext>
              </a:extLst>
            </a:blip>
            <a:srcRect r="57962"/>
            <a:stretch/>
          </p:blipFill>
          <p:spPr>
            <a:xfrm>
              <a:off x="5188678" y="0"/>
              <a:ext cx="628940" cy="600937"/>
            </a:xfrm>
            <a:prstGeom prst="rect">
              <a:avLst/>
            </a:prstGeom>
          </p:spPr>
        </p:pic>
        <p:pic>
          <p:nvPicPr>
            <p:cNvPr id="27" name="Picture 26" descr="irc logo.png"/>
            <p:cNvPicPr>
              <a:picLocks noChangeAspect="1"/>
            </p:cNvPicPr>
            <p:nvPr/>
          </p:nvPicPr>
          <p:blipFill rotWithShape="1">
            <a:blip r:embed="rId8" cstate="email">
              <a:extLst>
                <a:ext uri="{28A0092B-C50C-407E-A947-70E740481C1C}">
                  <a14:useLocalDpi xmlns:a14="http://schemas.microsoft.com/office/drawing/2010/main"/>
                </a:ext>
              </a:extLst>
            </a:blip>
            <a:srcRect l="5122" t="4561" r="5264" b="30382"/>
            <a:stretch/>
          </p:blipFill>
          <p:spPr>
            <a:xfrm>
              <a:off x="5864701" y="30475"/>
              <a:ext cx="532743" cy="570462"/>
            </a:xfrm>
            <a:prstGeom prst="rect">
              <a:avLst/>
            </a:prstGeom>
          </p:spPr>
        </p:pic>
      </p:grpSp>
    </p:spTree>
    <p:extLst>
      <p:ext uri="{BB962C8B-B14F-4D97-AF65-F5344CB8AC3E}">
        <p14:creationId xmlns:p14="http://schemas.microsoft.com/office/powerpoint/2010/main" val="317183534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0" y="1021947"/>
            <a:ext cx="3124033" cy="1343131"/>
          </a:xfrm>
          <a:prstGeom prst="rect">
            <a:avLst/>
          </a:prstGeom>
        </p:spPr>
        <p:txBody>
          <a:bodyPr vert="horz" lIns="91440" tIns="45720" rIns="91440" bIns="45720" rtlCol="0" anchor="ctr">
            <a:normAutofit fontScale="97500"/>
          </a:bodyPr>
          <a:lstStyle>
            <a:lvl1pPr algn="l" defTabSz="457200" rtl="0" eaLnBrk="1" latinLnBrk="0" hangingPunct="1">
              <a:spcBef>
                <a:spcPct val="0"/>
              </a:spcBef>
              <a:buNone/>
              <a:defRPr sz="2900" kern="1200">
                <a:solidFill>
                  <a:schemeClr val="bg1"/>
                </a:solidFill>
                <a:latin typeface="Arial" pitchFamily="34" charset="0"/>
                <a:ea typeface="+mj-ea"/>
                <a:cs typeface="Arial" pitchFamily="34" charset="0"/>
              </a:defRPr>
            </a:lvl1pPr>
          </a:lstStyle>
          <a:p>
            <a:pPr algn="ctr" fontAlgn="base">
              <a:spcBef>
                <a:spcPct val="20000"/>
              </a:spcBef>
              <a:spcAft>
                <a:spcPct val="0"/>
              </a:spcAft>
            </a:pPr>
            <a:r>
              <a:rPr lang="en-US" dirty="0" smtClean="0"/>
              <a:t>3. </a:t>
            </a:r>
            <a:endParaRPr lang="en-US" dirty="0"/>
          </a:p>
        </p:txBody>
      </p:sp>
      <p:sp>
        <p:nvSpPr>
          <p:cNvPr id="10" name="Title 1"/>
          <p:cNvSpPr txBox="1">
            <a:spLocks/>
          </p:cNvSpPr>
          <p:nvPr/>
        </p:nvSpPr>
        <p:spPr>
          <a:xfrm>
            <a:off x="3695700" y="1021947"/>
            <a:ext cx="5234018" cy="616353"/>
          </a:xfrm>
          <a:prstGeom prst="rect">
            <a:avLst/>
          </a:prstGeom>
        </p:spPr>
        <p:txBody>
          <a:bodyPr vert="horz" lIns="91440" tIns="45720" rIns="91440" bIns="45720" rtlCol="0" anchor="b">
            <a:normAutofit/>
          </a:bodyPr>
          <a:lstStyle>
            <a:lvl1pPr algn="l" defTabSz="457200" rtl="0" eaLnBrk="1" latinLnBrk="0" hangingPunct="1">
              <a:spcBef>
                <a:spcPct val="0"/>
              </a:spcBef>
              <a:buNone/>
              <a:defRPr sz="2900" kern="1200">
                <a:solidFill>
                  <a:srgbClr val="FFFFFF"/>
                </a:solidFill>
                <a:latin typeface="Arial" pitchFamily="34" charset="0"/>
                <a:ea typeface="+mj-ea"/>
                <a:cs typeface="Arial" pitchFamily="34" charset="0"/>
              </a:defRPr>
            </a:lvl1pPr>
          </a:lstStyle>
          <a:p>
            <a:endParaRPr lang="en-AU" dirty="0"/>
          </a:p>
        </p:txBody>
      </p:sp>
      <p:sp>
        <p:nvSpPr>
          <p:cNvPr id="11" name="Title 1"/>
          <p:cNvSpPr txBox="1">
            <a:spLocks/>
          </p:cNvSpPr>
          <p:nvPr/>
        </p:nvSpPr>
        <p:spPr>
          <a:xfrm>
            <a:off x="0" y="2365078"/>
            <a:ext cx="2692400" cy="1927522"/>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900" kern="1200">
                <a:solidFill>
                  <a:srgbClr val="FFFFFF"/>
                </a:solidFill>
                <a:latin typeface="Arial" pitchFamily="34" charset="0"/>
                <a:ea typeface="+mj-ea"/>
                <a:cs typeface="Arial" pitchFamily="34" charset="0"/>
              </a:defRPr>
            </a:lvl1pPr>
          </a:lstStyle>
          <a:p>
            <a:pPr algn="ctr" fontAlgn="base">
              <a:spcBef>
                <a:spcPct val="20000"/>
              </a:spcBef>
              <a:spcAft>
                <a:spcPct val="0"/>
              </a:spcAft>
            </a:pPr>
            <a:r>
              <a:rPr lang="en-US" dirty="0" smtClean="0"/>
              <a:t>Progress</a:t>
            </a:r>
            <a:endParaRPr lang="en-US" dirty="0"/>
          </a:p>
        </p:txBody>
      </p:sp>
      <p:sp>
        <p:nvSpPr>
          <p:cNvPr id="8" name="Rectangle 7"/>
          <p:cNvSpPr/>
          <p:nvPr/>
        </p:nvSpPr>
        <p:spPr>
          <a:xfrm>
            <a:off x="3695700" y="1037385"/>
            <a:ext cx="5464984" cy="3816429"/>
          </a:xfrm>
          <a:prstGeom prst="rect">
            <a:avLst/>
          </a:prstGeom>
        </p:spPr>
        <p:txBody>
          <a:bodyPr wrap="square">
            <a:spAutoFit/>
          </a:bodyPr>
          <a:lstStyle/>
          <a:p>
            <a:pPr marL="342900" indent="-342900">
              <a:lnSpc>
                <a:spcPct val="100000"/>
              </a:lnSpc>
              <a:buFont typeface="Wingdings" panose="05000000000000000000" pitchFamily="2" charset="2"/>
              <a:buChar char="ü"/>
              <a:tabLst>
                <a:tab pos="457200" algn="l"/>
              </a:tabLst>
            </a:pPr>
            <a:r>
              <a:rPr lang="en-US" dirty="0" smtClean="0">
                <a:solidFill>
                  <a:schemeClr val="bg1"/>
                </a:solidFill>
                <a:latin typeface="Gill Sans MT" panose="020B0502020104020203" pitchFamily="34" charset="0"/>
              </a:rPr>
              <a:t>Community sensitization &amp; mobilization conducted in all the project locations </a:t>
            </a:r>
          </a:p>
          <a:p>
            <a:pPr>
              <a:lnSpc>
                <a:spcPct val="100000"/>
              </a:lnSpc>
              <a:tabLst>
                <a:tab pos="457200" algn="l"/>
              </a:tabLst>
            </a:pPr>
            <a:endParaRPr lang="en-US" sz="1400" dirty="0" smtClean="0">
              <a:solidFill>
                <a:schemeClr val="bg1"/>
              </a:solidFill>
              <a:latin typeface="Gill Sans MT" panose="020B0502020104020203" pitchFamily="34" charset="0"/>
            </a:endParaRPr>
          </a:p>
          <a:p>
            <a:pPr marL="342900" indent="-342900">
              <a:lnSpc>
                <a:spcPct val="100000"/>
              </a:lnSpc>
              <a:buFont typeface="Wingdings" panose="05000000000000000000" pitchFamily="2" charset="2"/>
              <a:buChar char="ü"/>
              <a:tabLst>
                <a:tab pos="457200" algn="l"/>
              </a:tabLst>
            </a:pPr>
            <a:r>
              <a:rPr lang="en-US" dirty="0" smtClean="0">
                <a:solidFill>
                  <a:schemeClr val="bg1"/>
                </a:solidFill>
                <a:latin typeface="Gill Sans MT" panose="020B0502020104020203" pitchFamily="34" charset="0"/>
              </a:rPr>
              <a:t>Groups formed &amp; operational – </a:t>
            </a:r>
          </a:p>
          <a:p>
            <a:pPr marL="800100" lvl="1" indent="-342900">
              <a:buFont typeface="Wingdings" panose="05000000000000000000" pitchFamily="2" charset="2"/>
              <a:buChar char="ü"/>
              <a:tabLst>
                <a:tab pos="457200" algn="l"/>
              </a:tabLst>
            </a:pPr>
            <a:r>
              <a:rPr lang="en-US" sz="1400" dirty="0" smtClean="0">
                <a:solidFill>
                  <a:schemeClr val="bg1"/>
                </a:solidFill>
                <a:latin typeface="Gill Sans MT" panose="020B0502020104020203" pitchFamily="34" charset="0"/>
              </a:rPr>
              <a:t>108 groups </a:t>
            </a:r>
          </a:p>
          <a:p>
            <a:pPr marL="800100" lvl="1" indent="-342900">
              <a:buFont typeface="Wingdings" panose="05000000000000000000" pitchFamily="2" charset="2"/>
              <a:buChar char="ü"/>
              <a:tabLst>
                <a:tab pos="457200" algn="l"/>
              </a:tabLst>
            </a:pPr>
            <a:r>
              <a:rPr lang="en-US" sz="1400" dirty="0" smtClean="0">
                <a:solidFill>
                  <a:schemeClr val="bg1"/>
                </a:solidFill>
                <a:latin typeface="Gill Sans MT" panose="020B0502020104020203" pitchFamily="34" charset="0"/>
              </a:rPr>
              <a:t>Over SSP. 197,000 in savings  </a:t>
            </a:r>
          </a:p>
          <a:p>
            <a:pPr marL="800100" lvl="1" indent="-342900">
              <a:buFont typeface="Wingdings" panose="05000000000000000000" pitchFamily="2" charset="2"/>
              <a:buChar char="ü"/>
              <a:tabLst>
                <a:tab pos="457200" algn="l"/>
              </a:tabLst>
            </a:pPr>
            <a:r>
              <a:rPr lang="en-US" sz="1400" dirty="0" smtClean="0">
                <a:solidFill>
                  <a:schemeClr val="bg1"/>
                </a:solidFill>
                <a:latin typeface="Gill Sans MT" panose="020B0502020104020203" pitchFamily="34" charset="0"/>
              </a:rPr>
              <a:t>Over SSP. 115,000 loaned to members</a:t>
            </a:r>
          </a:p>
          <a:p>
            <a:pPr>
              <a:lnSpc>
                <a:spcPct val="100000"/>
              </a:lnSpc>
              <a:tabLst>
                <a:tab pos="457200" algn="l"/>
              </a:tabLst>
            </a:pPr>
            <a:endParaRPr lang="en-US" sz="1400" dirty="0" smtClean="0">
              <a:solidFill>
                <a:schemeClr val="bg1"/>
              </a:solidFill>
              <a:latin typeface="Gill Sans MT" panose="020B0502020104020203" pitchFamily="34" charset="0"/>
            </a:endParaRPr>
          </a:p>
          <a:p>
            <a:pPr marL="342900" indent="-342900">
              <a:lnSpc>
                <a:spcPct val="100000"/>
              </a:lnSpc>
              <a:buFont typeface="Wingdings" panose="05000000000000000000" pitchFamily="2" charset="2"/>
              <a:buChar char="ü"/>
              <a:tabLst>
                <a:tab pos="457200" algn="l"/>
              </a:tabLst>
            </a:pPr>
            <a:r>
              <a:rPr lang="en-US" dirty="0" smtClean="0">
                <a:solidFill>
                  <a:schemeClr val="bg1"/>
                </a:solidFill>
                <a:latin typeface="Gill Sans MT" panose="020B0502020104020203" pitchFamily="34" charset="0"/>
              </a:rPr>
              <a:t>Some groups have shared out the money after finishing one cycle</a:t>
            </a:r>
          </a:p>
          <a:p>
            <a:pPr marL="800100" lvl="1" indent="-342900">
              <a:buFont typeface="Wingdings" panose="05000000000000000000" pitchFamily="2" charset="2"/>
              <a:buChar char="ü"/>
              <a:tabLst>
                <a:tab pos="457200" algn="l"/>
              </a:tabLst>
            </a:pPr>
            <a:r>
              <a:rPr lang="en-US" sz="1400" dirty="0" smtClean="0">
                <a:solidFill>
                  <a:schemeClr val="bg1"/>
                </a:solidFill>
                <a:latin typeface="Gill Sans MT" panose="020B0502020104020203" pitchFamily="34" charset="0"/>
              </a:rPr>
              <a:t>Some groups have started another cycle </a:t>
            </a:r>
          </a:p>
          <a:p>
            <a:pPr marL="800100" lvl="1" indent="-342900">
              <a:buFont typeface="Wingdings" panose="05000000000000000000" pitchFamily="2" charset="2"/>
              <a:buChar char="ü"/>
              <a:tabLst>
                <a:tab pos="457200" algn="l"/>
              </a:tabLst>
            </a:pPr>
            <a:r>
              <a:rPr lang="en-US" sz="1400" dirty="0" smtClean="0">
                <a:solidFill>
                  <a:schemeClr val="bg1"/>
                </a:solidFill>
                <a:latin typeface="Gill Sans MT" panose="020B0502020104020203" pitchFamily="34" charset="0"/>
              </a:rPr>
              <a:t>Other groups </a:t>
            </a:r>
          </a:p>
          <a:p>
            <a:pPr marL="0" lvl="1">
              <a:buFont typeface="Wingdings" panose="05000000000000000000" pitchFamily="2" charset="2"/>
              <a:buChar char="ü"/>
              <a:tabLst>
                <a:tab pos="0" algn="l"/>
              </a:tabLst>
            </a:pPr>
            <a:endParaRPr lang="en-US" sz="1400" dirty="0" smtClean="0">
              <a:solidFill>
                <a:schemeClr val="bg1"/>
              </a:solidFill>
              <a:latin typeface="Gill Sans MT" panose="020B0502020104020203" pitchFamily="34" charset="0"/>
            </a:endParaRPr>
          </a:p>
          <a:p>
            <a:pPr marL="342900" indent="-342900">
              <a:lnSpc>
                <a:spcPct val="100000"/>
              </a:lnSpc>
              <a:buFont typeface="Wingdings" panose="05000000000000000000" pitchFamily="2" charset="2"/>
              <a:buChar char="ü"/>
              <a:tabLst>
                <a:tab pos="457200" algn="l"/>
              </a:tabLst>
            </a:pPr>
            <a:r>
              <a:rPr lang="en-US" dirty="0" smtClean="0">
                <a:solidFill>
                  <a:schemeClr val="bg1"/>
                </a:solidFill>
                <a:latin typeface="Gill Sans MT" panose="020B0502020104020203" pitchFamily="34" charset="0"/>
              </a:rPr>
              <a:t>In some locations, farmers did not form VSLA groups possibly because they were not aware </a:t>
            </a:r>
            <a:endParaRPr lang="en-IE" dirty="0">
              <a:solidFill>
                <a:schemeClr val="bg1"/>
              </a:solidFill>
              <a:latin typeface="Gill Sans MT" panose="020B0502020104020203" pitchFamily="34" charset="0"/>
            </a:endParaRPr>
          </a:p>
        </p:txBody>
      </p:sp>
      <p:pic>
        <p:nvPicPr>
          <p:cNvPr id="614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0062" y="5972423"/>
            <a:ext cx="1196138" cy="8066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515225" y="5972423"/>
            <a:ext cx="1414493" cy="7379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2431245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604584775"/>
              </p:ext>
            </p:extLst>
          </p:nvPr>
        </p:nvGraphicFramePr>
        <p:xfrm>
          <a:off x="457200" y="1533883"/>
          <a:ext cx="8317517" cy="4207640"/>
        </p:xfrm>
        <a:graphic>
          <a:graphicData uri="http://schemas.openxmlformats.org/drawingml/2006/table">
            <a:tbl>
              <a:tblPr firstRow="1" bandRow="1">
                <a:tableStyleId>{5C22544A-7EE6-4342-B048-85BDC9FD1C3A}</a:tableStyleId>
              </a:tblPr>
              <a:tblGrid>
                <a:gridCol w="978188"/>
                <a:gridCol w="838200"/>
                <a:gridCol w="409893"/>
                <a:gridCol w="478777"/>
                <a:gridCol w="650431"/>
                <a:gridCol w="823099"/>
                <a:gridCol w="857250"/>
                <a:gridCol w="509587"/>
                <a:gridCol w="509587"/>
                <a:gridCol w="650431"/>
                <a:gridCol w="841819"/>
                <a:gridCol w="770255"/>
              </a:tblGrid>
              <a:tr h="370840">
                <a:tc>
                  <a:txBody>
                    <a:bodyPr/>
                    <a:lstStyle/>
                    <a:p>
                      <a:endParaRPr lang="en-IE" sz="1600" b="1" dirty="0">
                        <a:latin typeface="Gill Sans MT" panose="020B0502020104020203" pitchFamily="34" charset="0"/>
                      </a:endParaRPr>
                    </a:p>
                  </a:txBody>
                  <a:tcPr/>
                </a:tc>
                <a:tc gridSpan="5">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smtClean="0">
                          <a:latin typeface="Gill Sans MT" panose="020B0502020104020203" pitchFamily="34" charset="0"/>
                        </a:rPr>
                        <a:t>Year</a:t>
                      </a:r>
                      <a:r>
                        <a:rPr lang="en-US" sz="1600" b="1" baseline="0" dirty="0" smtClean="0">
                          <a:latin typeface="Gill Sans MT" panose="020B0502020104020203" pitchFamily="34" charset="0"/>
                        </a:rPr>
                        <a:t> 1</a:t>
                      </a:r>
                      <a:endParaRPr lang="en-IE" sz="1600" b="1" dirty="0" smtClean="0">
                        <a:latin typeface="Gill Sans MT" panose="020B0502020104020203" pitchFamily="34" charset="0"/>
                      </a:endParaRPr>
                    </a:p>
                  </a:txBody>
                  <a:tcPr anchor="ctr"/>
                </a:tc>
                <a:tc hMerge="1">
                  <a:txBody>
                    <a:bodyPr/>
                    <a:lstStyle/>
                    <a:p>
                      <a:endParaRPr lang="en-IE" sz="1400" dirty="0">
                        <a:latin typeface="Gill Sans MT" panose="020B0502020104020203" pitchFamily="34" charset="0"/>
                      </a:endParaRPr>
                    </a:p>
                  </a:txBody>
                  <a:tcPr/>
                </a:tc>
                <a:tc hMerge="1">
                  <a:txBody>
                    <a:bodyPr/>
                    <a:lstStyle/>
                    <a:p>
                      <a:endParaRPr lang="en-IE" dirty="0"/>
                    </a:p>
                  </a:txBody>
                  <a:tcPr/>
                </a:tc>
                <a:tc hMerge="1">
                  <a:txBody>
                    <a:bodyPr/>
                    <a:lstStyle/>
                    <a:p>
                      <a:endParaRPr lang="en-IE" dirty="0"/>
                    </a:p>
                  </a:txBody>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IE" sz="1600" b="1" dirty="0" smtClean="0">
                        <a:latin typeface="Gill Sans MT" panose="020B0502020104020203" pitchFamily="34" charset="0"/>
                      </a:endParaRPr>
                    </a:p>
                  </a:txBody>
                  <a:tcPr anchor="ctr"/>
                </a:tc>
                <a:tc gridSpan="6">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smtClean="0">
                          <a:latin typeface="Gill Sans MT" panose="020B0502020104020203" pitchFamily="34" charset="0"/>
                        </a:rPr>
                        <a:t>Year 2</a:t>
                      </a:r>
                      <a:endParaRPr lang="en-IE" sz="1600" b="1" dirty="0" smtClean="0">
                        <a:latin typeface="Gill Sans MT" panose="020B0502020104020203" pitchFamily="34" charset="0"/>
                      </a:endParaRPr>
                    </a:p>
                  </a:txBody>
                  <a:tcPr anchor="ctr"/>
                </a:tc>
                <a:tc hMerge="1">
                  <a:txBody>
                    <a:bodyPr/>
                    <a:lstStyle/>
                    <a:p>
                      <a:pPr algn="ctr"/>
                      <a:endParaRPr lang="en-IE" sz="1400" dirty="0">
                        <a:latin typeface="Gill Sans MT" panose="020B0502020104020203" pitchFamily="34" charset="0"/>
                      </a:endParaRPr>
                    </a:p>
                  </a:txBody>
                  <a:tcPr anchor="ctr"/>
                </a:tc>
                <a:tc hMerge="1">
                  <a:txBody>
                    <a:bodyPr/>
                    <a:lstStyle/>
                    <a:p>
                      <a:pPr algn="ctr"/>
                      <a:endParaRPr lang="en-IE" sz="1400" dirty="0">
                        <a:latin typeface="Gill Sans MT" panose="020B0502020104020203" pitchFamily="34" charset="0"/>
                      </a:endParaRPr>
                    </a:p>
                  </a:txBody>
                  <a:tcPr anchor="ctr"/>
                </a:tc>
                <a:tc hMerge="1">
                  <a:txBody>
                    <a:bodyPr/>
                    <a:lstStyle/>
                    <a:p>
                      <a:pPr algn="ctr"/>
                      <a:endParaRPr lang="en-IE" sz="1400" dirty="0">
                        <a:latin typeface="Gill Sans MT" panose="020B0502020104020203" pitchFamily="34" charset="0"/>
                      </a:endParaRPr>
                    </a:p>
                  </a:txBody>
                  <a:tcPr anchor="ctr"/>
                </a:tc>
                <a:tc hMerge="1">
                  <a:txBody>
                    <a:bodyPr/>
                    <a:lstStyle/>
                    <a:p>
                      <a:pPr algn="ctr"/>
                      <a:endParaRPr lang="en-IE" sz="1400" dirty="0">
                        <a:latin typeface="Gill Sans MT" panose="020B0502020104020203" pitchFamily="34" charset="0"/>
                      </a:endParaRPr>
                    </a:p>
                  </a:txBody>
                  <a:tcPr anchor="ctr"/>
                </a:tc>
                <a:tc hMerge="1">
                  <a:txBody>
                    <a:bodyPr/>
                    <a:lstStyle/>
                    <a:p>
                      <a:pPr algn="ctr"/>
                      <a:endParaRPr lang="en-IE" sz="1400" dirty="0">
                        <a:latin typeface="Gill Sans MT" panose="020B0502020104020203" pitchFamily="34" charset="0"/>
                      </a:endParaRPr>
                    </a:p>
                  </a:txBody>
                  <a:tcPr anchor="ctr"/>
                </a:tc>
              </a:tr>
              <a:tr h="370840">
                <a:tc rowSpan="3">
                  <a:txBody>
                    <a:bodyPr/>
                    <a:lstStyle/>
                    <a:p>
                      <a:pPr algn="ctr"/>
                      <a:r>
                        <a:rPr lang="en-US" sz="1400" b="1" dirty="0" smtClean="0">
                          <a:latin typeface="Gill Sans MT" panose="020B0502020104020203" pitchFamily="34" charset="0"/>
                        </a:rPr>
                        <a:t>County</a:t>
                      </a:r>
                      <a:r>
                        <a:rPr lang="en-US" sz="1400" b="1" baseline="0" dirty="0" smtClean="0">
                          <a:latin typeface="Gill Sans MT" panose="020B0502020104020203" pitchFamily="34" charset="0"/>
                        </a:rPr>
                        <a:t> </a:t>
                      </a:r>
                      <a:endParaRPr lang="en-IE" sz="1400" b="1" dirty="0">
                        <a:latin typeface="Gill Sans MT" panose="020B0502020104020203" pitchFamily="34" charset="0"/>
                      </a:endParaRPr>
                    </a:p>
                  </a:txBody>
                  <a:tcPr anchor="ctr"/>
                </a:tc>
                <a:tc rowSpan="3">
                  <a:txBody>
                    <a:bodyPr/>
                    <a:lstStyle/>
                    <a:p>
                      <a:pPr algn="ctr"/>
                      <a:r>
                        <a:rPr lang="en-US" sz="1400" b="1" dirty="0" smtClean="0">
                          <a:latin typeface="Gill Sans MT" panose="020B0502020104020203" pitchFamily="34" charset="0"/>
                        </a:rPr>
                        <a:t>#</a:t>
                      </a:r>
                      <a:r>
                        <a:rPr lang="en-US" sz="1400" b="1" baseline="0" dirty="0" smtClean="0">
                          <a:latin typeface="Gill Sans MT" panose="020B0502020104020203" pitchFamily="34" charset="0"/>
                        </a:rPr>
                        <a:t> of VSLA groups </a:t>
                      </a:r>
                      <a:r>
                        <a:rPr lang="en-US" sz="1400" b="1" dirty="0" smtClean="0">
                          <a:latin typeface="Gill Sans MT" panose="020B0502020104020203" pitchFamily="34" charset="0"/>
                        </a:rPr>
                        <a:t> </a:t>
                      </a:r>
                      <a:endParaRPr lang="en-IE" sz="1400" b="1" dirty="0">
                        <a:latin typeface="Gill Sans MT" panose="020B0502020104020203" pitchFamily="34" charset="0"/>
                      </a:endParaRPr>
                    </a:p>
                  </a:txBody>
                  <a:tcPr anchor="ctr"/>
                </a:tc>
                <a:tc rowSpan="2" gridSpan="3">
                  <a:txBody>
                    <a:bodyPr/>
                    <a:lstStyle/>
                    <a:p>
                      <a:pPr algn="ctr"/>
                      <a:r>
                        <a:rPr lang="en-US" sz="1400" b="1" dirty="0" smtClean="0">
                          <a:latin typeface="Gill Sans MT" panose="020B0502020104020203" pitchFamily="34" charset="0"/>
                        </a:rPr>
                        <a:t>Membership </a:t>
                      </a:r>
                      <a:endParaRPr lang="en-IE" sz="1400" b="1" dirty="0">
                        <a:latin typeface="Gill Sans MT" panose="020B0502020104020203" pitchFamily="34" charset="0"/>
                      </a:endParaRPr>
                    </a:p>
                  </a:txBody>
                  <a:tcPr anchor="ctr"/>
                </a:tc>
                <a:tc rowSpan="2" hMerge="1">
                  <a:txBody>
                    <a:bodyPr/>
                    <a:lstStyle/>
                    <a:p>
                      <a:endParaRPr lang="en-IE"/>
                    </a:p>
                  </a:txBody>
                  <a:tcPr/>
                </a:tc>
                <a:tc rowSpan="2" hMerge="1">
                  <a:txBody>
                    <a:bodyPr/>
                    <a:lstStyle/>
                    <a:p>
                      <a:endParaRPr lang="en-IE"/>
                    </a:p>
                  </a:txBody>
                  <a:tcPr/>
                </a:tc>
                <a:tc rowSpan="3">
                  <a:txBody>
                    <a:bodyPr/>
                    <a:lstStyle/>
                    <a:p>
                      <a:pPr algn="ctr"/>
                      <a:r>
                        <a:rPr lang="en-US" sz="1400" b="1" dirty="0" smtClean="0">
                          <a:latin typeface="Gill Sans MT" panose="020B0502020104020203" pitchFamily="34" charset="0"/>
                        </a:rPr>
                        <a:t>Savings (SSP.)</a:t>
                      </a:r>
                      <a:endParaRPr lang="en-IE" sz="1400" b="1" dirty="0">
                        <a:latin typeface="Gill Sans MT" panose="020B0502020104020203" pitchFamily="34" charset="0"/>
                      </a:endParaRPr>
                    </a:p>
                  </a:txBody>
                  <a:tcPr anchor="ctr"/>
                </a:tc>
                <a:tc rowSpan="3">
                  <a:txBody>
                    <a:bodyPr/>
                    <a:lstStyle/>
                    <a:p>
                      <a:pPr algn="ctr"/>
                      <a:r>
                        <a:rPr lang="en-US" sz="1400" b="1" dirty="0" smtClean="0">
                          <a:latin typeface="Gill Sans MT" panose="020B0502020104020203" pitchFamily="34" charset="0"/>
                        </a:rPr>
                        <a:t>#</a:t>
                      </a:r>
                      <a:r>
                        <a:rPr lang="en-US" sz="1400" b="1" baseline="0" dirty="0" smtClean="0">
                          <a:latin typeface="Gill Sans MT" panose="020B0502020104020203" pitchFamily="34" charset="0"/>
                        </a:rPr>
                        <a:t> of VSLA groups </a:t>
                      </a:r>
                      <a:r>
                        <a:rPr lang="en-US" sz="1400" b="1" dirty="0" smtClean="0">
                          <a:latin typeface="Gill Sans MT" panose="020B0502020104020203" pitchFamily="34" charset="0"/>
                        </a:rPr>
                        <a:t> </a:t>
                      </a:r>
                      <a:endParaRPr lang="en-IE" sz="1400" b="1" dirty="0">
                        <a:latin typeface="Gill Sans MT" panose="020B0502020104020203" pitchFamily="34" charset="0"/>
                      </a:endParaRPr>
                    </a:p>
                  </a:txBody>
                  <a:tcPr anchor="ctr"/>
                </a:tc>
                <a:tc gridSpan="3">
                  <a:txBody>
                    <a:bodyPr/>
                    <a:lstStyle/>
                    <a:p>
                      <a:pPr algn="ctr"/>
                      <a:r>
                        <a:rPr lang="en-US" sz="1400" b="1" dirty="0" smtClean="0">
                          <a:latin typeface="Gill Sans MT" panose="020B0502020104020203" pitchFamily="34" charset="0"/>
                        </a:rPr>
                        <a:t>Membership </a:t>
                      </a:r>
                      <a:endParaRPr lang="en-IE" sz="1400" b="1" dirty="0">
                        <a:latin typeface="Gill Sans MT" panose="020B0502020104020203" pitchFamily="34" charset="0"/>
                      </a:endParaRPr>
                    </a:p>
                  </a:txBody>
                  <a:tcPr anchor="ctr"/>
                </a:tc>
                <a:tc hMerge="1">
                  <a:txBody>
                    <a:bodyPr/>
                    <a:lstStyle/>
                    <a:p>
                      <a:endParaRPr lang="en-IE"/>
                    </a:p>
                  </a:txBody>
                  <a:tcPr/>
                </a:tc>
                <a:tc hMerge="1">
                  <a:txBody>
                    <a:bodyPr/>
                    <a:lstStyle/>
                    <a:p>
                      <a:pPr algn="ctr"/>
                      <a:endParaRPr lang="en-IE" b="1" dirty="0"/>
                    </a:p>
                  </a:txBody>
                  <a:tcPr anchor="ctr"/>
                </a:tc>
                <a:tc rowSpan="3">
                  <a:txBody>
                    <a:bodyPr/>
                    <a:lstStyle/>
                    <a:p>
                      <a:pPr algn="ctr"/>
                      <a:r>
                        <a:rPr lang="en-US" sz="1400" b="1" dirty="0" smtClean="0">
                          <a:latin typeface="Gill Sans MT" panose="020B0502020104020203" pitchFamily="34" charset="0"/>
                        </a:rPr>
                        <a:t>Savings</a:t>
                      </a:r>
                      <a:r>
                        <a:rPr lang="en-US" sz="1400" b="1" baseline="0" dirty="0" smtClean="0">
                          <a:latin typeface="Gill Sans MT" panose="020B0502020104020203" pitchFamily="34" charset="0"/>
                        </a:rPr>
                        <a:t> (SSP.)</a:t>
                      </a:r>
                      <a:endParaRPr lang="en-IE" sz="1400" b="1" dirty="0">
                        <a:latin typeface="Gill Sans MT" panose="020B0502020104020203" pitchFamily="34" charset="0"/>
                      </a:endParaRPr>
                    </a:p>
                  </a:txBody>
                  <a:tcPr anchor="ctr"/>
                </a:tc>
                <a:tc rowSpan="3">
                  <a:txBody>
                    <a:bodyPr/>
                    <a:lstStyle/>
                    <a:p>
                      <a:pPr algn="ctr"/>
                      <a:r>
                        <a:rPr lang="en-US" sz="1400" b="1" dirty="0" smtClean="0">
                          <a:latin typeface="Gill Sans MT" panose="020B0502020104020203" pitchFamily="34" charset="0"/>
                        </a:rPr>
                        <a:t>Loans</a:t>
                      </a:r>
                      <a:r>
                        <a:rPr lang="en-US" sz="1400" b="1" baseline="0" dirty="0" smtClean="0">
                          <a:latin typeface="Gill Sans MT" panose="020B0502020104020203" pitchFamily="34" charset="0"/>
                        </a:rPr>
                        <a:t> (SSP.)</a:t>
                      </a:r>
                      <a:endParaRPr lang="en-IE" sz="1400" b="1" dirty="0">
                        <a:latin typeface="Gill Sans MT" panose="020B0502020104020203" pitchFamily="34" charset="0"/>
                      </a:endParaRPr>
                    </a:p>
                  </a:txBody>
                  <a:tcPr anchor="ctr"/>
                </a:tc>
              </a:tr>
              <a:tr h="0">
                <a:tc vMerge="1">
                  <a:txBody>
                    <a:bodyPr/>
                    <a:lstStyle/>
                    <a:p>
                      <a:pPr algn="ctr"/>
                      <a:endParaRPr lang="en-IE" sz="1400" dirty="0">
                        <a:latin typeface="Gill Sans MT" panose="020B0502020104020203" pitchFamily="34" charset="0"/>
                      </a:endParaRPr>
                    </a:p>
                  </a:txBody>
                  <a:tcPr anchor="ctr"/>
                </a:tc>
                <a:tc vMerge="1">
                  <a:txBody>
                    <a:bodyPr/>
                    <a:lstStyle/>
                    <a:p>
                      <a:pPr algn="ctr"/>
                      <a:endParaRPr lang="en-IE" b="1" dirty="0"/>
                    </a:p>
                  </a:txBody>
                  <a:tcPr anchor="ctr"/>
                </a:tc>
                <a:tc gridSpan="3" vMerge="1">
                  <a:txBody>
                    <a:bodyPr/>
                    <a:lstStyle/>
                    <a:p>
                      <a:pPr algn="ctr"/>
                      <a:endParaRPr lang="en-IE" sz="1400" b="1" dirty="0">
                        <a:latin typeface="Gill Sans MT" panose="020B0502020104020203" pitchFamily="34" charset="0"/>
                      </a:endParaRPr>
                    </a:p>
                  </a:txBody>
                  <a:tcPr anchor="ctr"/>
                </a:tc>
                <a:tc hMerge="1" vMerge="1">
                  <a:txBody>
                    <a:bodyPr/>
                    <a:lstStyle/>
                    <a:p>
                      <a:pPr algn="ctr"/>
                      <a:endParaRPr lang="en-IE" sz="1400" b="1" dirty="0">
                        <a:latin typeface="Gill Sans MT" panose="020B0502020104020203" pitchFamily="34" charset="0"/>
                      </a:endParaRPr>
                    </a:p>
                  </a:txBody>
                  <a:tcPr anchor="ctr"/>
                </a:tc>
                <a:tc hMerge="1" vMerge="1">
                  <a:txBody>
                    <a:bodyPr/>
                    <a:lstStyle/>
                    <a:p>
                      <a:pPr algn="ctr"/>
                      <a:endParaRPr lang="en-IE" sz="1400" b="1" dirty="0">
                        <a:latin typeface="Gill Sans MT" panose="020B0502020104020203" pitchFamily="34" charset="0"/>
                      </a:endParaRPr>
                    </a:p>
                  </a:txBody>
                  <a:tcPr anchor="ctr"/>
                </a:tc>
                <a:tc vMerge="1">
                  <a:txBody>
                    <a:bodyPr/>
                    <a:lstStyle/>
                    <a:p>
                      <a:endParaRPr lang="en-IE"/>
                    </a:p>
                  </a:txBody>
                  <a:tcPr/>
                </a:tc>
                <a:tc vMerge="1">
                  <a:txBody>
                    <a:bodyPr/>
                    <a:lstStyle/>
                    <a:p>
                      <a:pPr algn="ctr"/>
                      <a:endParaRPr lang="en-IE" b="1" dirty="0"/>
                    </a:p>
                  </a:txBody>
                  <a:tcPr anchor="ctr"/>
                </a:tc>
                <a:tc rowSpan="2">
                  <a:txBody>
                    <a:bodyPr/>
                    <a:lstStyle/>
                    <a:p>
                      <a:pPr algn="ctr"/>
                      <a:r>
                        <a:rPr lang="en-US" sz="1400" b="1" dirty="0" smtClean="0">
                          <a:latin typeface="Gill Sans MT" panose="020B0502020104020203" pitchFamily="34" charset="0"/>
                        </a:rPr>
                        <a:t>M</a:t>
                      </a:r>
                      <a:endParaRPr lang="en-IE" sz="1400" b="1" dirty="0">
                        <a:latin typeface="Gill Sans MT" panose="020B0502020104020203" pitchFamily="34" charset="0"/>
                      </a:endParaRPr>
                    </a:p>
                  </a:txBody>
                  <a:tcPr anchor="ctr"/>
                </a:tc>
                <a:tc rowSpan="2">
                  <a:txBody>
                    <a:bodyPr/>
                    <a:lstStyle/>
                    <a:p>
                      <a:pPr algn="ctr"/>
                      <a:r>
                        <a:rPr lang="en-US" sz="1400" b="1" dirty="0" smtClean="0">
                          <a:latin typeface="Gill Sans MT" panose="020B0502020104020203" pitchFamily="34" charset="0"/>
                        </a:rPr>
                        <a:t>F</a:t>
                      </a:r>
                      <a:endParaRPr lang="en-IE" sz="1400" b="1" dirty="0">
                        <a:latin typeface="Gill Sans MT" panose="020B0502020104020203" pitchFamily="34" charset="0"/>
                      </a:endParaRPr>
                    </a:p>
                  </a:txBody>
                  <a:tcPr anchor="ctr"/>
                </a:tc>
                <a:tc rowSpan="2">
                  <a:txBody>
                    <a:bodyPr/>
                    <a:lstStyle/>
                    <a:p>
                      <a:pPr algn="ctr"/>
                      <a:r>
                        <a:rPr lang="en-US" sz="1400" b="1" dirty="0" smtClean="0">
                          <a:latin typeface="Gill Sans MT" panose="020B0502020104020203" pitchFamily="34" charset="0"/>
                        </a:rPr>
                        <a:t>Total</a:t>
                      </a:r>
                      <a:endParaRPr lang="en-IE" sz="1400" b="1" dirty="0">
                        <a:latin typeface="Gill Sans MT" panose="020B0502020104020203" pitchFamily="34" charset="0"/>
                      </a:endParaRPr>
                    </a:p>
                  </a:txBody>
                  <a:tcPr anchor="ctr"/>
                </a:tc>
                <a:tc vMerge="1">
                  <a:txBody>
                    <a:bodyPr/>
                    <a:lstStyle/>
                    <a:p>
                      <a:pPr algn="ctr"/>
                      <a:endParaRPr lang="en-IE" b="1" dirty="0"/>
                    </a:p>
                  </a:txBody>
                  <a:tcPr anchor="ctr"/>
                </a:tc>
                <a:tc vMerge="1">
                  <a:txBody>
                    <a:bodyPr/>
                    <a:lstStyle/>
                    <a:p>
                      <a:pPr algn="ctr"/>
                      <a:endParaRPr lang="en-IE" b="1" dirty="0"/>
                    </a:p>
                  </a:txBody>
                  <a:tcPr anchor="ctr"/>
                </a:tc>
              </a:tr>
              <a:tr h="370840">
                <a:tc vMerge="1">
                  <a:txBody>
                    <a:bodyPr/>
                    <a:lstStyle/>
                    <a:p>
                      <a:endParaRPr lang="en-IE"/>
                    </a:p>
                  </a:txBody>
                  <a:tcPr/>
                </a:tc>
                <a:tc vMerge="1">
                  <a:txBody>
                    <a:bodyPr/>
                    <a:lstStyle/>
                    <a:p>
                      <a:endParaRPr lang="en-IE"/>
                    </a:p>
                  </a:txBody>
                  <a:tcPr/>
                </a:tc>
                <a:tc>
                  <a:txBody>
                    <a:bodyPr/>
                    <a:lstStyle/>
                    <a:p>
                      <a:pPr algn="ctr"/>
                      <a:r>
                        <a:rPr lang="en-US" sz="1400" b="1" dirty="0" smtClean="0">
                          <a:latin typeface="Gill Sans MT" panose="020B0502020104020203" pitchFamily="34" charset="0"/>
                        </a:rPr>
                        <a:t>M</a:t>
                      </a:r>
                      <a:endParaRPr lang="en-IE" sz="1400" b="1" dirty="0">
                        <a:latin typeface="Gill Sans MT" panose="020B0502020104020203" pitchFamily="34" charset="0"/>
                      </a:endParaRPr>
                    </a:p>
                  </a:txBody>
                  <a:tcPr anchor="ctr"/>
                </a:tc>
                <a:tc>
                  <a:txBody>
                    <a:bodyPr/>
                    <a:lstStyle/>
                    <a:p>
                      <a:pPr algn="ctr"/>
                      <a:r>
                        <a:rPr lang="en-US" sz="1400" b="1" dirty="0" smtClean="0">
                          <a:latin typeface="Gill Sans MT" panose="020B0502020104020203" pitchFamily="34" charset="0"/>
                        </a:rPr>
                        <a:t>F</a:t>
                      </a:r>
                      <a:endParaRPr lang="en-IE" sz="1400" b="1" dirty="0">
                        <a:latin typeface="Gill Sans MT" panose="020B0502020104020203" pitchFamily="34" charset="0"/>
                      </a:endParaRPr>
                    </a:p>
                  </a:txBody>
                  <a:tcPr anchor="ctr"/>
                </a:tc>
                <a:tc>
                  <a:txBody>
                    <a:bodyPr/>
                    <a:lstStyle/>
                    <a:p>
                      <a:pPr algn="ctr"/>
                      <a:r>
                        <a:rPr lang="en-US" sz="1400" b="1" dirty="0" smtClean="0">
                          <a:latin typeface="Gill Sans MT" panose="020B0502020104020203" pitchFamily="34" charset="0"/>
                        </a:rPr>
                        <a:t>Total</a:t>
                      </a:r>
                      <a:endParaRPr lang="en-IE" sz="1400" b="1" dirty="0">
                        <a:latin typeface="Gill Sans MT" panose="020B0502020104020203" pitchFamily="34" charset="0"/>
                      </a:endParaRPr>
                    </a:p>
                  </a:txBody>
                  <a:tcPr anchor="ctr"/>
                </a:tc>
                <a:tc vMerge="1">
                  <a:txBody>
                    <a:bodyPr/>
                    <a:lstStyle/>
                    <a:p>
                      <a:endParaRPr lang="en-IE" dirty="0"/>
                    </a:p>
                  </a:txBody>
                  <a:tcPr anchor="ctr"/>
                </a:tc>
                <a:tc vMerge="1">
                  <a:txBody>
                    <a:bodyPr/>
                    <a:lstStyle/>
                    <a:p>
                      <a:endParaRPr lang="en-IE"/>
                    </a:p>
                  </a:txBody>
                  <a:tcPr/>
                </a:tc>
                <a:tc vMerge="1">
                  <a:txBody>
                    <a:bodyPr/>
                    <a:lstStyle/>
                    <a:p>
                      <a:endParaRPr lang="en-IE"/>
                    </a:p>
                  </a:txBody>
                  <a:tcPr/>
                </a:tc>
                <a:tc vMerge="1">
                  <a:txBody>
                    <a:bodyPr/>
                    <a:lstStyle/>
                    <a:p>
                      <a:endParaRPr lang="en-IE"/>
                    </a:p>
                  </a:txBody>
                  <a:tcPr/>
                </a:tc>
                <a:tc vMerge="1">
                  <a:txBody>
                    <a:bodyPr/>
                    <a:lstStyle/>
                    <a:p>
                      <a:endParaRPr lang="en-IE"/>
                    </a:p>
                  </a:txBody>
                  <a:tcPr/>
                </a:tc>
                <a:tc vMerge="1">
                  <a:txBody>
                    <a:bodyPr/>
                    <a:lstStyle/>
                    <a:p>
                      <a:endParaRPr lang="en-IE"/>
                    </a:p>
                  </a:txBody>
                  <a:tcPr/>
                </a:tc>
                <a:tc vMerge="1">
                  <a:txBody>
                    <a:bodyPr/>
                    <a:lstStyle/>
                    <a:p>
                      <a:endParaRPr lang="en-IE"/>
                    </a:p>
                  </a:txBody>
                  <a:tcPr/>
                </a:tc>
              </a:tr>
              <a:tr h="756000">
                <a:tc>
                  <a:txBody>
                    <a:bodyPr/>
                    <a:lstStyle/>
                    <a:p>
                      <a:r>
                        <a:rPr lang="en-US" sz="1400" b="1" dirty="0" smtClean="0">
                          <a:latin typeface="Gill Sans MT" panose="020B0502020104020203" pitchFamily="34" charset="0"/>
                        </a:rPr>
                        <a:t>Aweil Centre </a:t>
                      </a:r>
                      <a:endParaRPr lang="en-IE" sz="1400" b="1" dirty="0">
                        <a:latin typeface="Gill Sans MT" panose="020B0502020104020203" pitchFamily="34" charset="0"/>
                      </a:endParaRPr>
                    </a:p>
                  </a:txBody>
                  <a:tcPr anchor="ctr"/>
                </a:tc>
                <a:tc>
                  <a:txBody>
                    <a:bodyPr/>
                    <a:lstStyle/>
                    <a:p>
                      <a:pPr algn="ctr"/>
                      <a:r>
                        <a:rPr lang="en-US" sz="1400" dirty="0" smtClean="0">
                          <a:latin typeface="Gill Sans MT" panose="020B0502020104020203" pitchFamily="34" charset="0"/>
                        </a:rPr>
                        <a:t>00</a:t>
                      </a:r>
                      <a:endParaRPr lang="en-IE" sz="1400" dirty="0">
                        <a:latin typeface="Gill Sans MT" panose="020B0502020104020203" pitchFamily="34" charset="0"/>
                      </a:endParaRPr>
                    </a:p>
                  </a:txBody>
                  <a:tcPr anchor="ctr"/>
                </a:tc>
                <a:tc>
                  <a:txBody>
                    <a:bodyPr/>
                    <a:lstStyle/>
                    <a:p>
                      <a:pPr algn="ctr"/>
                      <a:r>
                        <a:rPr lang="en-US" sz="1400" dirty="0" smtClean="0">
                          <a:latin typeface="Gill Sans MT" panose="020B0502020104020203" pitchFamily="34" charset="0"/>
                        </a:rPr>
                        <a:t>00</a:t>
                      </a:r>
                      <a:endParaRPr lang="en-IE" sz="1400" dirty="0">
                        <a:latin typeface="Gill Sans MT" panose="020B0502020104020203" pitchFamily="34" charset="0"/>
                      </a:endParaRPr>
                    </a:p>
                  </a:txBody>
                  <a:tcPr anchor="ctr"/>
                </a:tc>
                <a:tc>
                  <a:txBody>
                    <a:bodyPr/>
                    <a:lstStyle/>
                    <a:p>
                      <a:pPr algn="ctr"/>
                      <a:r>
                        <a:rPr lang="en-US" sz="1400" dirty="0" smtClean="0"/>
                        <a:t>00</a:t>
                      </a:r>
                      <a:endParaRPr lang="en-IE" sz="1400" dirty="0"/>
                    </a:p>
                  </a:txBody>
                  <a:tcPr anchor="ctr"/>
                </a:tc>
                <a:tc>
                  <a:txBody>
                    <a:bodyPr/>
                    <a:lstStyle/>
                    <a:p>
                      <a:pPr algn="ctr"/>
                      <a:r>
                        <a:rPr lang="en-US" sz="1400" dirty="0" smtClean="0"/>
                        <a:t>00</a:t>
                      </a:r>
                      <a:endParaRPr lang="en-IE" sz="1400" dirty="0"/>
                    </a:p>
                  </a:txBody>
                  <a:tcPr anchor="ctr"/>
                </a:tc>
                <a:tc>
                  <a:txBody>
                    <a:bodyPr/>
                    <a:lstStyle/>
                    <a:p>
                      <a:pPr algn="ctr" fontAlgn="ctr"/>
                      <a:r>
                        <a:rPr lang="en-GB" sz="1400" b="0" i="0" u="none" strike="noStrike" dirty="0" smtClean="0">
                          <a:solidFill>
                            <a:srgbClr val="000000"/>
                          </a:solidFill>
                          <a:effectLst/>
                          <a:latin typeface="Gill Sans MT" panose="020B0502020104020203" pitchFamily="34" charset="0"/>
                        </a:rPr>
                        <a:t>00</a:t>
                      </a:r>
                      <a:endParaRPr lang="en-GB" sz="1400" b="0" i="0" u="none" strike="noStrike" dirty="0">
                        <a:solidFill>
                          <a:srgbClr val="000000"/>
                        </a:solidFill>
                        <a:effectLst/>
                        <a:latin typeface="Gill Sans MT" panose="020B0502020104020203" pitchFamily="34" charset="0"/>
                      </a:endParaRPr>
                    </a:p>
                  </a:txBody>
                  <a:tcPr marL="9525" marR="9525" marT="9525" marB="0" anchor="ctr"/>
                </a:tc>
                <a:tc>
                  <a:txBody>
                    <a:bodyPr/>
                    <a:lstStyle/>
                    <a:p>
                      <a:pPr algn="ctr" fontAlgn="ctr"/>
                      <a:r>
                        <a:rPr lang="en-GB" sz="1400" b="0" i="0" u="none" strike="noStrike" dirty="0">
                          <a:solidFill>
                            <a:srgbClr val="000000"/>
                          </a:solidFill>
                          <a:effectLst/>
                          <a:latin typeface="Gill Sans MT" panose="020B0502020104020203" pitchFamily="34" charset="0"/>
                        </a:rPr>
                        <a:t>20</a:t>
                      </a:r>
                    </a:p>
                  </a:txBody>
                  <a:tcPr marL="9525" marR="9525" marT="9525" marB="0" anchor="ctr"/>
                </a:tc>
                <a:tc>
                  <a:txBody>
                    <a:bodyPr/>
                    <a:lstStyle/>
                    <a:p>
                      <a:pPr algn="ctr" fontAlgn="ctr"/>
                      <a:r>
                        <a:rPr lang="en-GB" sz="1400" b="0" i="0" u="none" strike="noStrike" dirty="0">
                          <a:solidFill>
                            <a:srgbClr val="000000"/>
                          </a:solidFill>
                          <a:effectLst/>
                          <a:latin typeface="Gill Sans MT" panose="020B0502020104020203" pitchFamily="34" charset="0"/>
                        </a:rPr>
                        <a:t>283</a:t>
                      </a:r>
                    </a:p>
                  </a:txBody>
                  <a:tcPr marL="9525" marR="9525" marT="9525" marB="0" anchor="ctr"/>
                </a:tc>
                <a:tc>
                  <a:txBody>
                    <a:bodyPr/>
                    <a:lstStyle/>
                    <a:p>
                      <a:pPr algn="ctr" fontAlgn="ctr"/>
                      <a:r>
                        <a:rPr lang="en-GB" sz="1400" b="0" i="0" u="none" strike="noStrike" dirty="0">
                          <a:solidFill>
                            <a:srgbClr val="000000"/>
                          </a:solidFill>
                          <a:effectLst/>
                          <a:latin typeface="Gill Sans MT" panose="020B0502020104020203" pitchFamily="34" charset="0"/>
                        </a:rPr>
                        <a:t>189</a:t>
                      </a:r>
                    </a:p>
                  </a:txBody>
                  <a:tcPr marL="9525" marR="9525" marT="9525" marB="0" anchor="ctr"/>
                </a:tc>
                <a:tc>
                  <a:txBody>
                    <a:bodyPr/>
                    <a:lstStyle/>
                    <a:p>
                      <a:pPr algn="ctr" fontAlgn="ctr"/>
                      <a:r>
                        <a:rPr lang="en-GB" sz="1400" b="0" i="0" u="none" strike="noStrike" dirty="0">
                          <a:solidFill>
                            <a:srgbClr val="000000"/>
                          </a:solidFill>
                          <a:effectLst/>
                          <a:latin typeface="Gill Sans MT" panose="020B0502020104020203" pitchFamily="34" charset="0"/>
                        </a:rPr>
                        <a:t>472</a:t>
                      </a:r>
                    </a:p>
                  </a:txBody>
                  <a:tcPr marL="9525" marR="9525" marT="9525" marB="0" anchor="ctr"/>
                </a:tc>
                <a:tc>
                  <a:txBody>
                    <a:bodyPr/>
                    <a:lstStyle/>
                    <a:p>
                      <a:pPr algn="ctr" fontAlgn="ctr"/>
                      <a:r>
                        <a:rPr lang="en-GB" sz="1400" b="0" i="0" u="none" strike="noStrike" dirty="0">
                          <a:solidFill>
                            <a:srgbClr val="000000"/>
                          </a:solidFill>
                          <a:effectLst/>
                          <a:latin typeface="Gill Sans MT" panose="020B0502020104020203" pitchFamily="34" charset="0"/>
                        </a:rPr>
                        <a:t>27,502</a:t>
                      </a:r>
                    </a:p>
                  </a:txBody>
                  <a:tcPr marL="9525" marR="9525" marT="9525" marB="0" anchor="ctr"/>
                </a:tc>
                <a:tc>
                  <a:txBody>
                    <a:bodyPr/>
                    <a:lstStyle/>
                    <a:p>
                      <a:pPr algn="ctr" fontAlgn="ctr"/>
                      <a:r>
                        <a:rPr lang="en-GB" sz="1400" b="0" i="0" u="none" strike="noStrike">
                          <a:solidFill>
                            <a:srgbClr val="000000"/>
                          </a:solidFill>
                          <a:effectLst/>
                          <a:latin typeface="Gill Sans MT" panose="020B0502020104020203" pitchFamily="34" charset="0"/>
                        </a:rPr>
                        <a:t>23,519</a:t>
                      </a:r>
                    </a:p>
                  </a:txBody>
                  <a:tcPr marL="9525" marR="9525" marT="9525" marB="0" anchor="ctr"/>
                </a:tc>
              </a:tr>
              <a:tr h="756000">
                <a:tc>
                  <a:txBody>
                    <a:bodyPr/>
                    <a:lstStyle/>
                    <a:p>
                      <a:r>
                        <a:rPr lang="en-US" sz="1400" b="1" dirty="0" smtClean="0">
                          <a:latin typeface="Gill Sans MT" panose="020B0502020104020203" pitchFamily="34" charset="0"/>
                        </a:rPr>
                        <a:t>Aweil North</a:t>
                      </a:r>
                      <a:r>
                        <a:rPr lang="en-US" sz="1400" b="1" baseline="0" dirty="0" smtClean="0">
                          <a:latin typeface="Gill Sans MT" panose="020B0502020104020203" pitchFamily="34" charset="0"/>
                        </a:rPr>
                        <a:t> </a:t>
                      </a:r>
                      <a:endParaRPr lang="en-IE" sz="1400" b="1" dirty="0">
                        <a:latin typeface="Gill Sans MT" panose="020B0502020104020203" pitchFamily="34" charset="0"/>
                      </a:endParaRPr>
                    </a:p>
                  </a:txBody>
                  <a:tcPr anchor="ctr"/>
                </a:tc>
                <a:tc>
                  <a:txBody>
                    <a:bodyPr/>
                    <a:lstStyle/>
                    <a:p>
                      <a:pPr algn="ctr"/>
                      <a:r>
                        <a:rPr lang="en-US" sz="1400" dirty="0" smtClean="0">
                          <a:latin typeface="Gill Sans MT" panose="020B0502020104020203" pitchFamily="34" charset="0"/>
                        </a:rPr>
                        <a:t>04</a:t>
                      </a:r>
                      <a:endParaRPr lang="en-IE" sz="1400" dirty="0">
                        <a:latin typeface="Gill Sans MT" panose="020B0502020104020203" pitchFamily="34" charset="0"/>
                      </a:endParaRPr>
                    </a:p>
                  </a:txBody>
                  <a:tcPr anchor="ctr"/>
                </a:tc>
                <a:tc>
                  <a:txBody>
                    <a:bodyPr/>
                    <a:lstStyle/>
                    <a:p>
                      <a:pPr algn="ctr"/>
                      <a:r>
                        <a:rPr lang="en-US" sz="1400" dirty="0" smtClean="0">
                          <a:latin typeface="Gill Sans MT" panose="020B0502020104020203" pitchFamily="34" charset="0"/>
                        </a:rPr>
                        <a:t>67</a:t>
                      </a:r>
                      <a:endParaRPr lang="en-IE" sz="1400" dirty="0">
                        <a:latin typeface="Gill Sans MT" panose="020B0502020104020203" pitchFamily="34" charset="0"/>
                      </a:endParaRPr>
                    </a:p>
                  </a:txBody>
                  <a:tcPr anchor="ctr"/>
                </a:tc>
                <a:tc>
                  <a:txBody>
                    <a:bodyPr/>
                    <a:lstStyle/>
                    <a:p>
                      <a:pPr algn="ctr"/>
                      <a:r>
                        <a:rPr lang="en-US" sz="1400" dirty="0" smtClean="0"/>
                        <a:t>15</a:t>
                      </a:r>
                      <a:endParaRPr lang="en-IE" sz="1400" dirty="0"/>
                    </a:p>
                  </a:txBody>
                  <a:tcPr anchor="ctr"/>
                </a:tc>
                <a:tc>
                  <a:txBody>
                    <a:bodyPr/>
                    <a:lstStyle/>
                    <a:p>
                      <a:pPr algn="ctr"/>
                      <a:r>
                        <a:rPr lang="en-US" sz="1400" dirty="0" smtClean="0"/>
                        <a:t>82</a:t>
                      </a:r>
                      <a:endParaRPr lang="en-IE" sz="1400" dirty="0"/>
                    </a:p>
                  </a:txBody>
                  <a:tcPr anchor="ctr"/>
                </a:tc>
                <a:tc>
                  <a:txBody>
                    <a:bodyPr/>
                    <a:lstStyle/>
                    <a:p>
                      <a:pPr algn="ctr" fontAlgn="ctr"/>
                      <a:r>
                        <a:rPr lang="en-GB" sz="1400" b="0" i="0" u="none" strike="noStrike" dirty="0" smtClean="0">
                          <a:solidFill>
                            <a:srgbClr val="000000"/>
                          </a:solidFill>
                          <a:effectLst/>
                          <a:latin typeface="Gill Sans MT" panose="020B0502020104020203" pitchFamily="34" charset="0"/>
                        </a:rPr>
                        <a:t>2,930</a:t>
                      </a:r>
                      <a:endParaRPr lang="en-GB" sz="1400" b="0" i="0" u="none" strike="noStrike" dirty="0">
                        <a:solidFill>
                          <a:srgbClr val="000000"/>
                        </a:solidFill>
                        <a:effectLst/>
                        <a:latin typeface="Gill Sans MT" panose="020B0502020104020203" pitchFamily="34" charset="0"/>
                      </a:endParaRPr>
                    </a:p>
                  </a:txBody>
                  <a:tcPr marL="9525" marR="9525" marT="9525" marB="0" anchor="ctr"/>
                </a:tc>
                <a:tc>
                  <a:txBody>
                    <a:bodyPr/>
                    <a:lstStyle/>
                    <a:p>
                      <a:pPr algn="ctr" fontAlgn="ctr"/>
                      <a:r>
                        <a:rPr lang="en-GB" sz="1400" b="0" i="0" u="none" strike="noStrike" dirty="0">
                          <a:solidFill>
                            <a:srgbClr val="000000"/>
                          </a:solidFill>
                          <a:effectLst/>
                          <a:latin typeface="Gill Sans MT" panose="020B0502020104020203" pitchFamily="34" charset="0"/>
                        </a:rPr>
                        <a:t>30</a:t>
                      </a:r>
                    </a:p>
                  </a:txBody>
                  <a:tcPr marL="9525" marR="9525" marT="9525" marB="0" anchor="ctr"/>
                </a:tc>
                <a:tc>
                  <a:txBody>
                    <a:bodyPr/>
                    <a:lstStyle/>
                    <a:p>
                      <a:pPr algn="ctr" fontAlgn="ctr"/>
                      <a:r>
                        <a:rPr lang="en-GB" sz="1400" b="0" i="0" u="none" strike="noStrike">
                          <a:solidFill>
                            <a:srgbClr val="000000"/>
                          </a:solidFill>
                          <a:effectLst/>
                          <a:latin typeface="Gill Sans MT" panose="020B0502020104020203" pitchFamily="34" charset="0"/>
                        </a:rPr>
                        <a:t>399</a:t>
                      </a:r>
                    </a:p>
                  </a:txBody>
                  <a:tcPr marL="9525" marR="9525" marT="9525" marB="0" anchor="ctr"/>
                </a:tc>
                <a:tc>
                  <a:txBody>
                    <a:bodyPr/>
                    <a:lstStyle/>
                    <a:p>
                      <a:pPr algn="ctr" fontAlgn="ctr"/>
                      <a:r>
                        <a:rPr lang="en-GB" sz="1400" b="0" i="0" u="none" strike="noStrike" dirty="0">
                          <a:solidFill>
                            <a:srgbClr val="000000"/>
                          </a:solidFill>
                          <a:effectLst/>
                          <a:latin typeface="Gill Sans MT" panose="020B0502020104020203" pitchFamily="34" charset="0"/>
                        </a:rPr>
                        <a:t>337</a:t>
                      </a:r>
                    </a:p>
                  </a:txBody>
                  <a:tcPr marL="9525" marR="9525" marT="9525" marB="0" anchor="ctr"/>
                </a:tc>
                <a:tc>
                  <a:txBody>
                    <a:bodyPr/>
                    <a:lstStyle/>
                    <a:p>
                      <a:pPr algn="ctr" fontAlgn="ctr"/>
                      <a:r>
                        <a:rPr lang="en-GB" sz="1400" b="0" i="0" u="none" strike="noStrike">
                          <a:solidFill>
                            <a:srgbClr val="000000"/>
                          </a:solidFill>
                          <a:effectLst/>
                          <a:latin typeface="Gill Sans MT" panose="020B0502020104020203" pitchFamily="34" charset="0"/>
                        </a:rPr>
                        <a:t>736</a:t>
                      </a:r>
                    </a:p>
                  </a:txBody>
                  <a:tcPr marL="9525" marR="9525" marT="9525" marB="0" anchor="ctr"/>
                </a:tc>
                <a:tc>
                  <a:txBody>
                    <a:bodyPr/>
                    <a:lstStyle/>
                    <a:p>
                      <a:pPr algn="ctr" fontAlgn="ctr"/>
                      <a:r>
                        <a:rPr lang="en-GB" sz="1400" b="0" i="0" u="none" strike="noStrike">
                          <a:solidFill>
                            <a:srgbClr val="000000"/>
                          </a:solidFill>
                          <a:effectLst/>
                          <a:latin typeface="Gill Sans MT" panose="020B0502020104020203" pitchFamily="34" charset="0"/>
                        </a:rPr>
                        <a:t>74,329</a:t>
                      </a:r>
                    </a:p>
                  </a:txBody>
                  <a:tcPr marL="9525" marR="9525" marT="9525" marB="0" anchor="ctr"/>
                </a:tc>
                <a:tc>
                  <a:txBody>
                    <a:bodyPr/>
                    <a:lstStyle/>
                    <a:p>
                      <a:pPr algn="ctr" fontAlgn="ctr"/>
                      <a:r>
                        <a:rPr lang="en-GB" sz="1400" b="0" i="0" u="none" strike="noStrike" dirty="0">
                          <a:solidFill>
                            <a:srgbClr val="000000"/>
                          </a:solidFill>
                          <a:effectLst/>
                          <a:latin typeface="Gill Sans MT" panose="020B0502020104020203" pitchFamily="34" charset="0"/>
                        </a:rPr>
                        <a:t>59,079</a:t>
                      </a:r>
                    </a:p>
                  </a:txBody>
                  <a:tcPr marL="9525" marR="9525" marT="9525" marB="0" anchor="ctr"/>
                </a:tc>
              </a:tr>
              <a:tr h="756000">
                <a:tc>
                  <a:txBody>
                    <a:bodyPr/>
                    <a:lstStyle/>
                    <a:p>
                      <a:r>
                        <a:rPr lang="en-US" sz="1400" b="1" dirty="0" smtClean="0">
                          <a:latin typeface="Gill Sans MT" panose="020B0502020104020203" pitchFamily="34" charset="0"/>
                        </a:rPr>
                        <a:t>Aweil West </a:t>
                      </a:r>
                      <a:endParaRPr lang="en-IE" sz="1400" b="1" dirty="0">
                        <a:latin typeface="Gill Sans MT" panose="020B0502020104020203" pitchFamily="34" charset="0"/>
                      </a:endParaRPr>
                    </a:p>
                  </a:txBody>
                  <a:tcPr anchor="ctr"/>
                </a:tc>
                <a:tc>
                  <a:txBody>
                    <a:bodyPr/>
                    <a:lstStyle/>
                    <a:p>
                      <a:pPr algn="ctr"/>
                      <a:r>
                        <a:rPr lang="en-US" sz="1400" dirty="0" smtClean="0">
                          <a:latin typeface="Gill Sans MT" panose="020B0502020104020203" pitchFamily="34" charset="0"/>
                        </a:rPr>
                        <a:t>03</a:t>
                      </a:r>
                      <a:endParaRPr lang="en-IE" sz="1400" dirty="0">
                        <a:latin typeface="Gill Sans MT" panose="020B0502020104020203" pitchFamily="34" charset="0"/>
                      </a:endParaRPr>
                    </a:p>
                  </a:txBody>
                  <a:tcPr anchor="ctr"/>
                </a:tc>
                <a:tc>
                  <a:txBody>
                    <a:bodyPr/>
                    <a:lstStyle/>
                    <a:p>
                      <a:pPr algn="ctr"/>
                      <a:r>
                        <a:rPr lang="en-US" sz="1400" dirty="0" smtClean="0">
                          <a:latin typeface="Gill Sans MT" panose="020B0502020104020203" pitchFamily="34" charset="0"/>
                        </a:rPr>
                        <a:t>26</a:t>
                      </a:r>
                      <a:endParaRPr lang="en-IE" sz="1400" dirty="0">
                        <a:latin typeface="Gill Sans MT" panose="020B0502020104020203" pitchFamily="34" charset="0"/>
                      </a:endParaRPr>
                    </a:p>
                  </a:txBody>
                  <a:tcPr anchor="ctr"/>
                </a:tc>
                <a:tc>
                  <a:txBody>
                    <a:bodyPr/>
                    <a:lstStyle/>
                    <a:p>
                      <a:pPr algn="ctr"/>
                      <a:r>
                        <a:rPr lang="en-US" sz="1400" dirty="0" smtClean="0"/>
                        <a:t>53</a:t>
                      </a:r>
                      <a:endParaRPr lang="en-IE" sz="1400" dirty="0"/>
                    </a:p>
                  </a:txBody>
                  <a:tcPr anchor="ctr"/>
                </a:tc>
                <a:tc>
                  <a:txBody>
                    <a:bodyPr/>
                    <a:lstStyle/>
                    <a:p>
                      <a:pPr algn="ctr"/>
                      <a:r>
                        <a:rPr lang="en-US" sz="1400" dirty="0" smtClean="0"/>
                        <a:t>79</a:t>
                      </a:r>
                      <a:endParaRPr lang="en-IE" sz="1400" dirty="0"/>
                    </a:p>
                  </a:txBody>
                  <a:tcPr anchor="ctr"/>
                </a:tc>
                <a:tc>
                  <a:txBody>
                    <a:bodyPr/>
                    <a:lstStyle/>
                    <a:p>
                      <a:pPr algn="ctr" fontAlgn="ctr"/>
                      <a:r>
                        <a:rPr lang="en-GB" sz="1400" b="0" i="0" u="none" strike="noStrike" dirty="0" smtClean="0">
                          <a:solidFill>
                            <a:srgbClr val="000000"/>
                          </a:solidFill>
                          <a:effectLst/>
                          <a:latin typeface="Gill Sans MT" panose="020B0502020104020203" pitchFamily="34" charset="0"/>
                        </a:rPr>
                        <a:t>5,850</a:t>
                      </a:r>
                      <a:endParaRPr lang="en-GB" sz="1400" b="0" i="0" u="none" strike="noStrike" dirty="0">
                        <a:solidFill>
                          <a:srgbClr val="000000"/>
                        </a:solidFill>
                        <a:effectLst/>
                        <a:latin typeface="Gill Sans MT" panose="020B0502020104020203" pitchFamily="34" charset="0"/>
                      </a:endParaRPr>
                    </a:p>
                  </a:txBody>
                  <a:tcPr marL="9525" marR="9525" marT="9525" marB="0" anchor="ctr"/>
                </a:tc>
                <a:tc>
                  <a:txBody>
                    <a:bodyPr/>
                    <a:lstStyle/>
                    <a:p>
                      <a:pPr algn="ctr" fontAlgn="ctr"/>
                      <a:r>
                        <a:rPr lang="en-GB" sz="1400" b="0" i="0" u="none" strike="noStrike" dirty="0">
                          <a:solidFill>
                            <a:srgbClr val="000000"/>
                          </a:solidFill>
                          <a:effectLst/>
                          <a:latin typeface="Gill Sans MT" panose="020B0502020104020203" pitchFamily="34" charset="0"/>
                        </a:rPr>
                        <a:t>58</a:t>
                      </a:r>
                    </a:p>
                  </a:txBody>
                  <a:tcPr marL="9525" marR="9525" marT="9525" marB="0" anchor="ctr"/>
                </a:tc>
                <a:tc>
                  <a:txBody>
                    <a:bodyPr/>
                    <a:lstStyle/>
                    <a:p>
                      <a:pPr algn="ctr" fontAlgn="ctr"/>
                      <a:r>
                        <a:rPr lang="en-GB" sz="1400" b="0" i="0" u="none" strike="noStrike">
                          <a:solidFill>
                            <a:srgbClr val="000000"/>
                          </a:solidFill>
                          <a:effectLst/>
                          <a:latin typeface="Gill Sans MT" panose="020B0502020104020203" pitchFamily="34" charset="0"/>
                        </a:rPr>
                        <a:t>478</a:t>
                      </a:r>
                    </a:p>
                  </a:txBody>
                  <a:tcPr marL="9525" marR="9525" marT="9525" marB="0" anchor="ctr"/>
                </a:tc>
                <a:tc>
                  <a:txBody>
                    <a:bodyPr/>
                    <a:lstStyle/>
                    <a:p>
                      <a:pPr algn="ctr" fontAlgn="ctr"/>
                      <a:r>
                        <a:rPr lang="en-GB" sz="1400" b="0" i="0" u="none" strike="noStrike" dirty="0">
                          <a:solidFill>
                            <a:srgbClr val="000000"/>
                          </a:solidFill>
                          <a:effectLst/>
                          <a:latin typeface="Gill Sans MT" panose="020B0502020104020203" pitchFamily="34" charset="0"/>
                        </a:rPr>
                        <a:t>787</a:t>
                      </a:r>
                    </a:p>
                  </a:txBody>
                  <a:tcPr marL="9525" marR="9525" marT="9525" marB="0" anchor="ctr"/>
                </a:tc>
                <a:tc>
                  <a:txBody>
                    <a:bodyPr/>
                    <a:lstStyle/>
                    <a:p>
                      <a:pPr algn="ctr" fontAlgn="ctr"/>
                      <a:r>
                        <a:rPr lang="en-GB" sz="1400" b="0" i="0" u="none" strike="noStrike">
                          <a:solidFill>
                            <a:srgbClr val="000000"/>
                          </a:solidFill>
                          <a:effectLst/>
                          <a:latin typeface="Gill Sans MT" panose="020B0502020104020203" pitchFamily="34" charset="0"/>
                        </a:rPr>
                        <a:t>1,265</a:t>
                      </a:r>
                    </a:p>
                  </a:txBody>
                  <a:tcPr marL="9525" marR="9525" marT="9525" marB="0" anchor="ctr"/>
                </a:tc>
                <a:tc>
                  <a:txBody>
                    <a:bodyPr/>
                    <a:lstStyle/>
                    <a:p>
                      <a:pPr algn="ctr" fontAlgn="ctr"/>
                      <a:r>
                        <a:rPr lang="en-GB" sz="1400" b="0" i="0" u="none" strike="noStrike" dirty="0">
                          <a:solidFill>
                            <a:srgbClr val="000000"/>
                          </a:solidFill>
                          <a:effectLst/>
                          <a:latin typeface="Gill Sans MT" panose="020B0502020104020203" pitchFamily="34" charset="0"/>
                        </a:rPr>
                        <a:t>95,544</a:t>
                      </a:r>
                    </a:p>
                  </a:txBody>
                  <a:tcPr marL="9525" marR="9525" marT="9525" marB="0" anchor="ctr"/>
                </a:tc>
                <a:tc>
                  <a:txBody>
                    <a:bodyPr/>
                    <a:lstStyle/>
                    <a:p>
                      <a:pPr algn="ctr" fontAlgn="ctr"/>
                      <a:r>
                        <a:rPr lang="en-GB" sz="1400" b="0" i="0" u="none" strike="noStrike" dirty="0">
                          <a:solidFill>
                            <a:srgbClr val="000000"/>
                          </a:solidFill>
                          <a:effectLst/>
                          <a:latin typeface="Gill Sans MT" panose="020B0502020104020203" pitchFamily="34" charset="0"/>
                        </a:rPr>
                        <a:t>32,502</a:t>
                      </a:r>
                    </a:p>
                  </a:txBody>
                  <a:tcPr marL="9525" marR="9525" marT="9525" marB="0" anchor="ctr"/>
                </a:tc>
              </a:tr>
              <a:tr h="756000">
                <a:tc>
                  <a:txBody>
                    <a:bodyPr/>
                    <a:lstStyle/>
                    <a:p>
                      <a:r>
                        <a:rPr lang="en-US" sz="1400" b="1" dirty="0" smtClean="0">
                          <a:latin typeface="Gill Sans MT" panose="020B0502020104020203" pitchFamily="34" charset="0"/>
                        </a:rPr>
                        <a:t>Total</a:t>
                      </a:r>
                      <a:endParaRPr lang="en-IE" sz="1400" b="1" dirty="0">
                        <a:latin typeface="Gill Sans MT" panose="020B0502020104020203" pitchFamily="34" charset="0"/>
                      </a:endParaRPr>
                    </a:p>
                  </a:txBody>
                  <a:tcPr anchor="ctr"/>
                </a:tc>
                <a:tc>
                  <a:txBody>
                    <a:bodyPr/>
                    <a:lstStyle/>
                    <a:p>
                      <a:pPr algn="ctr"/>
                      <a:r>
                        <a:rPr lang="en-US" sz="1400" b="1" dirty="0" smtClean="0">
                          <a:latin typeface="Gill Sans MT" panose="020B0502020104020203" pitchFamily="34" charset="0"/>
                        </a:rPr>
                        <a:t>07</a:t>
                      </a:r>
                      <a:endParaRPr lang="en-IE" sz="1400" b="1" dirty="0">
                        <a:latin typeface="Gill Sans MT" panose="020B0502020104020203" pitchFamily="34" charset="0"/>
                      </a:endParaRPr>
                    </a:p>
                  </a:txBody>
                  <a:tcPr anchor="ctr"/>
                </a:tc>
                <a:tc>
                  <a:txBody>
                    <a:bodyPr/>
                    <a:lstStyle/>
                    <a:p>
                      <a:pPr algn="ctr"/>
                      <a:r>
                        <a:rPr lang="en-US" sz="1400" b="1" dirty="0" smtClean="0">
                          <a:latin typeface="Gill Sans MT" panose="020B0502020104020203" pitchFamily="34" charset="0"/>
                        </a:rPr>
                        <a:t>93</a:t>
                      </a:r>
                      <a:endParaRPr lang="en-IE" sz="1400" b="1" dirty="0">
                        <a:latin typeface="Gill Sans MT" panose="020B0502020104020203" pitchFamily="34" charset="0"/>
                      </a:endParaRPr>
                    </a:p>
                  </a:txBody>
                  <a:tcPr anchor="ctr"/>
                </a:tc>
                <a:tc>
                  <a:txBody>
                    <a:bodyPr/>
                    <a:lstStyle/>
                    <a:p>
                      <a:pPr algn="ctr"/>
                      <a:r>
                        <a:rPr lang="en-US" sz="1400" dirty="0" smtClean="0"/>
                        <a:t>68</a:t>
                      </a:r>
                      <a:endParaRPr lang="en-IE" sz="1400" dirty="0"/>
                    </a:p>
                  </a:txBody>
                  <a:tcPr anchor="ctr"/>
                </a:tc>
                <a:tc>
                  <a:txBody>
                    <a:bodyPr/>
                    <a:lstStyle/>
                    <a:p>
                      <a:pPr algn="ctr"/>
                      <a:r>
                        <a:rPr lang="en-US" sz="1400" dirty="0" smtClean="0"/>
                        <a:t>161</a:t>
                      </a:r>
                      <a:endParaRPr lang="en-IE" sz="1400" dirty="0"/>
                    </a:p>
                  </a:txBody>
                  <a:tcPr anchor="ctr"/>
                </a:tc>
                <a:tc>
                  <a:txBody>
                    <a:bodyPr/>
                    <a:lstStyle/>
                    <a:p>
                      <a:pPr algn="ctr" fontAlgn="ctr"/>
                      <a:r>
                        <a:rPr lang="en-GB" sz="1400" b="1" i="0" u="none" strike="noStrike" dirty="0" smtClean="0">
                          <a:solidFill>
                            <a:srgbClr val="000000"/>
                          </a:solidFill>
                          <a:effectLst/>
                          <a:latin typeface="Gill Sans MT" panose="020B0502020104020203" pitchFamily="34" charset="0"/>
                        </a:rPr>
                        <a:t>8,780</a:t>
                      </a:r>
                      <a:endParaRPr lang="en-GB" sz="1400" b="1" i="0" u="none" strike="noStrike" dirty="0">
                        <a:solidFill>
                          <a:srgbClr val="000000"/>
                        </a:solidFill>
                        <a:effectLst/>
                        <a:latin typeface="Gill Sans MT" panose="020B0502020104020203" pitchFamily="34" charset="0"/>
                      </a:endParaRPr>
                    </a:p>
                  </a:txBody>
                  <a:tcPr marL="9525" marR="9525" marT="9525" marB="0" anchor="ctr"/>
                </a:tc>
                <a:tc>
                  <a:txBody>
                    <a:bodyPr/>
                    <a:lstStyle/>
                    <a:p>
                      <a:pPr algn="ctr" fontAlgn="ctr"/>
                      <a:r>
                        <a:rPr lang="en-GB" sz="1400" b="1" i="0" u="none" strike="noStrike" dirty="0">
                          <a:solidFill>
                            <a:srgbClr val="000000"/>
                          </a:solidFill>
                          <a:effectLst/>
                          <a:latin typeface="Gill Sans MT" panose="020B0502020104020203" pitchFamily="34" charset="0"/>
                        </a:rPr>
                        <a:t>108</a:t>
                      </a:r>
                    </a:p>
                  </a:txBody>
                  <a:tcPr marL="9525" marR="9525" marT="9525" marB="0" anchor="ctr"/>
                </a:tc>
                <a:tc>
                  <a:txBody>
                    <a:bodyPr/>
                    <a:lstStyle/>
                    <a:p>
                      <a:pPr algn="ctr" fontAlgn="ctr"/>
                      <a:r>
                        <a:rPr lang="en-GB" sz="1400" b="1" i="0" u="none" strike="noStrike" dirty="0">
                          <a:solidFill>
                            <a:srgbClr val="000000"/>
                          </a:solidFill>
                          <a:effectLst/>
                          <a:latin typeface="Gill Sans MT" panose="020B0502020104020203" pitchFamily="34" charset="0"/>
                        </a:rPr>
                        <a:t>1,160</a:t>
                      </a:r>
                    </a:p>
                  </a:txBody>
                  <a:tcPr marL="9525" marR="9525" marT="9525" marB="0" anchor="ctr"/>
                </a:tc>
                <a:tc>
                  <a:txBody>
                    <a:bodyPr/>
                    <a:lstStyle/>
                    <a:p>
                      <a:pPr algn="ctr" fontAlgn="ctr"/>
                      <a:r>
                        <a:rPr lang="en-GB" sz="1400" b="1" i="0" u="none" strike="noStrike" dirty="0">
                          <a:solidFill>
                            <a:srgbClr val="000000"/>
                          </a:solidFill>
                          <a:effectLst/>
                          <a:latin typeface="Gill Sans MT" panose="020B0502020104020203" pitchFamily="34" charset="0"/>
                        </a:rPr>
                        <a:t>1,313</a:t>
                      </a:r>
                    </a:p>
                  </a:txBody>
                  <a:tcPr marL="9525" marR="9525" marT="9525" marB="0" anchor="ctr"/>
                </a:tc>
                <a:tc>
                  <a:txBody>
                    <a:bodyPr/>
                    <a:lstStyle/>
                    <a:p>
                      <a:pPr algn="ctr" fontAlgn="ctr"/>
                      <a:r>
                        <a:rPr lang="en-GB" sz="1400" b="1" i="0" u="none" strike="noStrike" dirty="0">
                          <a:solidFill>
                            <a:srgbClr val="000000"/>
                          </a:solidFill>
                          <a:effectLst/>
                          <a:latin typeface="Gill Sans MT" panose="020B0502020104020203" pitchFamily="34" charset="0"/>
                        </a:rPr>
                        <a:t>2,473</a:t>
                      </a:r>
                    </a:p>
                  </a:txBody>
                  <a:tcPr marL="9525" marR="9525" marT="9525" marB="0" anchor="ctr"/>
                </a:tc>
                <a:tc>
                  <a:txBody>
                    <a:bodyPr/>
                    <a:lstStyle/>
                    <a:p>
                      <a:pPr algn="ctr" fontAlgn="ctr"/>
                      <a:r>
                        <a:rPr lang="en-GB" sz="1400" b="1" i="0" u="none" strike="noStrike">
                          <a:solidFill>
                            <a:srgbClr val="000000"/>
                          </a:solidFill>
                          <a:effectLst/>
                          <a:latin typeface="Gill Sans MT" panose="020B0502020104020203" pitchFamily="34" charset="0"/>
                        </a:rPr>
                        <a:t>197,375</a:t>
                      </a:r>
                    </a:p>
                  </a:txBody>
                  <a:tcPr marL="9525" marR="9525" marT="9525" marB="0" anchor="ctr"/>
                </a:tc>
                <a:tc>
                  <a:txBody>
                    <a:bodyPr/>
                    <a:lstStyle/>
                    <a:p>
                      <a:pPr algn="ctr" fontAlgn="ctr"/>
                      <a:r>
                        <a:rPr lang="en-GB" sz="1400" b="1" i="0" u="none" strike="noStrike" dirty="0">
                          <a:solidFill>
                            <a:srgbClr val="000000"/>
                          </a:solidFill>
                          <a:effectLst/>
                          <a:latin typeface="Gill Sans MT" panose="020B0502020104020203" pitchFamily="34" charset="0"/>
                        </a:rPr>
                        <a:t>115,100</a:t>
                      </a:r>
                    </a:p>
                  </a:txBody>
                  <a:tcPr marL="9525" marR="9525" marT="9525" marB="0" anchor="ctr"/>
                </a:tc>
              </a:tr>
            </a:tbl>
          </a:graphicData>
        </a:graphic>
      </p:graphicFrame>
      <p:pic>
        <p:nvPicPr>
          <p:cNvPr id="717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74625" y="6093358"/>
            <a:ext cx="1044575" cy="704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648575" y="6113792"/>
            <a:ext cx="1338579" cy="6983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itle 7"/>
          <p:cNvSpPr>
            <a:spLocks noGrp="1"/>
          </p:cNvSpPr>
          <p:nvPr>
            <p:ph type="title"/>
          </p:nvPr>
        </p:nvSpPr>
        <p:spPr>
          <a:xfrm>
            <a:off x="457200" y="274638"/>
            <a:ext cx="8229600" cy="935037"/>
          </a:xfrm>
        </p:spPr>
        <p:txBody>
          <a:bodyPr>
            <a:normAutofit/>
          </a:bodyPr>
          <a:lstStyle/>
          <a:p>
            <a:r>
              <a:rPr lang="en-US" sz="2800" b="1" dirty="0">
                <a:latin typeface="Gill Sans MT" panose="020B0502020104020203" pitchFamily="34" charset="0"/>
              </a:rPr>
              <a:t>VSLA progress by end of year </a:t>
            </a:r>
            <a:r>
              <a:rPr lang="en-US" sz="2800" b="1" dirty="0" smtClean="0">
                <a:latin typeface="Gill Sans MT" panose="020B0502020104020203" pitchFamily="34" charset="0"/>
              </a:rPr>
              <a:t>2</a:t>
            </a:r>
            <a:endParaRPr lang="en-IE" sz="2800" dirty="0"/>
          </a:p>
        </p:txBody>
      </p:sp>
    </p:spTree>
    <p:extLst>
      <p:ext uri="{BB962C8B-B14F-4D97-AF65-F5344CB8AC3E}">
        <p14:creationId xmlns:p14="http://schemas.microsoft.com/office/powerpoint/2010/main" val="419568118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2102" y="3445424"/>
            <a:ext cx="184666" cy="369332"/>
          </a:xfrm>
          <a:prstGeom prst="rect">
            <a:avLst/>
          </a:prstGeom>
          <a:noFill/>
        </p:spPr>
        <p:txBody>
          <a:bodyPr wrap="none" rtlCol="0">
            <a:spAutoFit/>
          </a:bodyPr>
          <a:lstStyle/>
          <a:p>
            <a:endParaRPr lang="en-US" dirty="0"/>
          </a:p>
        </p:txBody>
      </p:sp>
      <p:sp>
        <p:nvSpPr>
          <p:cNvPr id="9" name="Title 1"/>
          <p:cNvSpPr txBox="1">
            <a:spLocks/>
          </p:cNvSpPr>
          <p:nvPr/>
        </p:nvSpPr>
        <p:spPr>
          <a:xfrm>
            <a:off x="1" y="1021947"/>
            <a:ext cx="2477386" cy="1343131"/>
          </a:xfrm>
          <a:prstGeom prst="rect">
            <a:avLst/>
          </a:prstGeom>
        </p:spPr>
        <p:txBody>
          <a:bodyPr vert="horz" lIns="91440" tIns="45720" rIns="91440" bIns="45720" rtlCol="0" anchor="ctr">
            <a:normAutofit fontScale="97500"/>
          </a:bodyPr>
          <a:lstStyle>
            <a:lvl1pPr algn="l" defTabSz="457200" rtl="0" eaLnBrk="1" latinLnBrk="0" hangingPunct="1">
              <a:spcBef>
                <a:spcPct val="0"/>
              </a:spcBef>
              <a:buNone/>
              <a:defRPr sz="2900" kern="1200">
                <a:solidFill>
                  <a:schemeClr val="bg1"/>
                </a:solidFill>
                <a:latin typeface="Arial" pitchFamily="34" charset="0"/>
                <a:ea typeface="+mj-ea"/>
                <a:cs typeface="Arial" pitchFamily="34" charset="0"/>
              </a:defRPr>
            </a:lvl1pPr>
          </a:lstStyle>
          <a:p>
            <a:pPr algn="just" fontAlgn="base">
              <a:spcBef>
                <a:spcPct val="20000"/>
              </a:spcBef>
              <a:spcAft>
                <a:spcPct val="0"/>
              </a:spcAft>
            </a:pPr>
            <a:r>
              <a:rPr lang="en-US" dirty="0" smtClean="0"/>
              <a:t>Photos</a:t>
            </a:r>
            <a:endParaRPr lang="en-US" dirty="0"/>
          </a:p>
        </p:txBody>
      </p:sp>
      <p:sp>
        <p:nvSpPr>
          <p:cNvPr id="6" name="Title 1"/>
          <p:cNvSpPr txBox="1">
            <a:spLocks/>
          </p:cNvSpPr>
          <p:nvPr/>
        </p:nvSpPr>
        <p:spPr>
          <a:xfrm>
            <a:off x="3695700" y="1021948"/>
            <a:ext cx="5234018" cy="308176"/>
          </a:xfrm>
          <a:prstGeom prst="rect">
            <a:avLst/>
          </a:prstGeom>
        </p:spPr>
        <p:txBody>
          <a:bodyPr vert="horz" lIns="91440" tIns="45720" rIns="91440" bIns="45720" rtlCol="0" anchor="b">
            <a:normAutofit fontScale="55000" lnSpcReduction="20000"/>
          </a:bodyPr>
          <a:lstStyle>
            <a:lvl1pPr algn="l" defTabSz="457200" rtl="0" eaLnBrk="1" latinLnBrk="0" hangingPunct="1">
              <a:spcBef>
                <a:spcPct val="0"/>
              </a:spcBef>
              <a:buNone/>
              <a:defRPr sz="2900" kern="1200">
                <a:solidFill>
                  <a:srgbClr val="FFFFFF"/>
                </a:solidFill>
                <a:latin typeface="Arial" pitchFamily="34" charset="0"/>
                <a:ea typeface="+mj-ea"/>
                <a:cs typeface="Arial" pitchFamily="34" charset="0"/>
              </a:defRPr>
            </a:lvl1pPr>
          </a:lstStyle>
          <a:p>
            <a:endParaRPr lang="en-AU" dirty="0"/>
          </a:p>
        </p:txBody>
      </p:sp>
      <p:pic>
        <p:nvPicPr>
          <p:cNvPr id="8194"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00577" y="5943601"/>
            <a:ext cx="1355834"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660810" y="5943600"/>
            <a:ext cx="1268908" cy="661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6" name="Picture 4" descr="C:\Users\sthsud.aweilfm\Desktop\Lewis\Concern\Photos\DSC00579.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0017" y="3204012"/>
            <a:ext cx="3332855" cy="2499641"/>
          </a:xfrm>
          <a:prstGeom prst="rect">
            <a:avLst/>
          </a:prstGeom>
          <a:noFill/>
          <a:extLst>
            <a:ext uri="{909E8E84-426E-40dd-AFC4-6F175D3DCCD1}">
              <a14:hiddenFill xmlns:a14="http://schemas.microsoft.com/office/drawing/2010/main">
                <a:solidFill>
                  <a:srgbClr val="FFFFFF"/>
                </a:solidFill>
              </a14:hiddenFill>
            </a:ext>
          </a:extLst>
        </p:spPr>
      </p:pic>
      <p:sp>
        <p:nvSpPr>
          <p:cNvPr id="3" name="Subtitle 2"/>
          <p:cNvSpPr>
            <a:spLocks noGrp="1"/>
          </p:cNvSpPr>
          <p:nvPr>
            <p:ph type="subTitle" idx="1"/>
          </p:nvPr>
        </p:nvSpPr>
        <p:spPr>
          <a:xfrm>
            <a:off x="3500430" y="3204012"/>
            <a:ext cx="5429288" cy="491818"/>
          </a:xfrm>
        </p:spPr>
        <p:txBody>
          <a:bodyPr anchor="ctr">
            <a:normAutofit/>
          </a:bodyPr>
          <a:lstStyle/>
          <a:p>
            <a:pPr algn="ctr"/>
            <a:r>
              <a:rPr lang="en-US" sz="1800" dirty="0" smtClean="0">
                <a:solidFill>
                  <a:schemeClr val="tx1"/>
                </a:solidFill>
                <a:latin typeface="Gill Sans MT" panose="020B0502020104020203" pitchFamily="34" charset="0"/>
              </a:rPr>
              <a:t>Lead farmers training on VSLA</a:t>
            </a:r>
            <a:endParaRPr lang="en-IE" sz="1800" dirty="0">
              <a:solidFill>
                <a:schemeClr val="tx1"/>
              </a:solidFill>
              <a:latin typeface="Gill Sans MT" panose="020B0502020104020203" pitchFamily="34" charset="0"/>
            </a:endParaRPr>
          </a:p>
        </p:txBody>
      </p:sp>
      <p:pic>
        <p:nvPicPr>
          <p:cNvPr id="8198" name="Picture 6"/>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879805" y="466890"/>
            <a:ext cx="2951163" cy="2219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5805376" y="2748703"/>
            <a:ext cx="3338623" cy="276999"/>
          </a:xfrm>
          <a:prstGeom prst="rect">
            <a:avLst/>
          </a:prstGeom>
        </p:spPr>
        <p:txBody>
          <a:bodyPr wrap="square">
            <a:spAutoFit/>
          </a:bodyPr>
          <a:lstStyle/>
          <a:p>
            <a:r>
              <a:rPr lang="en-IE" sz="1200" dirty="0">
                <a:solidFill>
                  <a:schemeClr val="bg1"/>
                </a:solidFill>
                <a:latin typeface="Gill Sans MT" panose="020B0502020104020203" pitchFamily="34" charset="0"/>
              </a:rPr>
              <a:t>Lead farmer makes a presentation during </a:t>
            </a:r>
            <a:r>
              <a:rPr lang="en-IE" sz="1200" dirty="0" smtClean="0">
                <a:solidFill>
                  <a:schemeClr val="bg1"/>
                </a:solidFill>
                <a:latin typeface="Gill Sans MT" panose="020B0502020104020203" pitchFamily="34" charset="0"/>
              </a:rPr>
              <a:t>training</a:t>
            </a:r>
            <a:endParaRPr lang="en-IE" sz="1200" dirty="0">
              <a:solidFill>
                <a:schemeClr val="bg1"/>
              </a:solidFill>
              <a:latin typeface="Gill Sans MT" panose="020B0502020104020203" pitchFamily="34" charset="0"/>
            </a:endParaRPr>
          </a:p>
        </p:txBody>
      </p:sp>
      <p:sp>
        <p:nvSpPr>
          <p:cNvPr id="5" name="TextBox 4"/>
          <p:cNvSpPr txBox="1"/>
          <p:nvPr/>
        </p:nvSpPr>
        <p:spPr>
          <a:xfrm>
            <a:off x="137925" y="5624899"/>
            <a:ext cx="3106706" cy="276999"/>
          </a:xfrm>
          <a:prstGeom prst="rect">
            <a:avLst/>
          </a:prstGeom>
          <a:noFill/>
        </p:spPr>
        <p:txBody>
          <a:bodyPr wrap="square" rtlCol="0">
            <a:spAutoFit/>
          </a:bodyPr>
          <a:lstStyle/>
          <a:p>
            <a:r>
              <a:rPr lang="en-US" sz="1200" dirty="0" smtClean="0">
                <a:latin typeface="Gill Sans MT" panose="020B0502020104020203" pitchFamily="34" charset="0"/>
              </a:rPr>
              <a:t>Training on record keeping for lead farmers </a:t>
            </a:r>
            <a:endParaRPr lang="en-IE" sz="1200" dirty="0">
              <a:latin typeface="Gill Sans MT" panose="020B0502020104020203" pitchFamily="34" charset="0"/>
            </a:endParaRPr>
          </a:p>
        </p:txBody>
      </p:sp>
      <p:pic>
        <p:nvPicPr>
          <p:cNvPr id="8199" name="Picture 7"/>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695699" y="3891516"/>
            <a:ext cx="3343053" cy="2208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3695700" y="6274594"/>
            <a:ext cx="3259507" cy="276999"/>
          </a:xfrm>
          <a:prstGeom prst="rect">
            <a:avLst/>
          </a:prstGeom>
          <a:noFill/>
        </p:spPr>
        <p:txBody>
          <a:bodyPr wrap="square" rtlCol="0">
            <a:spAutoFit/>
          </a:bodyPr>
          <a:lstStyle/>
          <a:p>
            <a:r>
              <a:rPr lang="en-US" sz="1200" dirty="0" smtClean="0">
                <a:latin typeface="Gill Sans MT" panose="020B0502020104020203" pitchFamily="34" charset="0"/>
              </a:rPr>
              <a:t>Group discussion during the training </a:t>
            </a:r>
            <a:endParaRPr lang="en-IE" sz="1200" dirty="0">
              <a:latin typeface="Gill Sans MT" panose="020B0502020104020203" pitchFamily="34" charset="0"/>
            </a:endParaRPr>
          </a:p>
        </p:txBody>
      </p:sp>
      <p:pic>
        <p:nvPicPr>
          <p:cNvPr id="8200" name="Picture 8"/>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2076506" y="466890"/>
            <a:ext cx="3070631" cy="2281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1988288" y="2834680"/>
            <a:ext cx="3158849" cy="276999"/>
          </a:xfrm>
          <a:prstGeom prst="rect">
            <a:avLst/>
          </a:prstGeom>
          <a:noFill/>
        </p:spPr>
        <p:txBody>
          <a:bodyPr wrap="square" rtlCol="0">
            <a:spAutoFit/>
          </a:bodyPr>
          <a:lstStyle/>
          <a:p>
            <a:r>
              <a:rPr lang="en-US" sz="1200" dirty="0" smtClean="0">
                <a:solidFill>
                  <a:schemeClr val="bg1"/>
                </a:solidFill>
                <a:latin typeface="Gill Sans MT" panose="020B0502020104020203" pitchFamily="34" charset="0"/>
              </a:rPr>
              <a:t>Concern staff </a:t>
            </a:r>
            <a:r>
              <a:rPr lang="en-US" sz="1200" dirty="0" smtClean="0">
                <a:latin typeface="Gill Sans MT" panose="020B0502020104020203" pitchFamily="34" charset="0"/>
              </a:rPr>
              <a:t>training the farmers</a:t>
            </a:r>
            <a:endParaRPr lang="en-IE" sz="1200" dirty="0">
              <a:latin typeface="Gill Sans MT" panose="020B0502020104020203" pitchFamily="34" charset="0"/>
            </a:endParaRPr>
          </a:p>
        </p:txBody>
      </p:sp>
    </p:spTree>
    <p:extLst>
      <p:ext uri="{BB962C8B-B14F-4D97-AF65-F5344CB8AC3E}">
        <p14:creationId xmlns:p14="http://schemas.microsoft.com/office/powerpoint/2010/main" val="391841035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2102" y="3445424"/>
            <a:ext cx="184666" cy="369332"/>
          </a:xfrm>
          <a:prstGeom prst="rect">
            <a:avLst/>
          </a:prstGeom>
          <a:noFill/>
        </p:spPr>
        <p:txBody>
          <a:bodyPr wrap="none" rtlCol="0">
            <a:spAutoFit/>
          </a:bodyPr>
          <a:lstStyle/>
          <a:p>
            <a:endParaRPr lang="en-US" dirty="0"/>
          </a:p>
        </p:txBody>
      </p:sp>
      <p:sp>
        <p:nvSpPr>
          <p:cNvPr id="7" name="Subtitle 3"/>
          <p:cNvSpPr>
            <a:spLocks noGrp="1"/>
          </p:cNvSpPr>
          <p:nvPr>
            <p:ph type="subTitle" idx="1"/>
          </p:nvPr>
        </p:nvSpPr>
        <p:spPr>
          <a:xfrm>
            <a:off x="3500430" y="1021949"/>
            <a:ext cx="5429288" cy="3807226"/>
          </a:xfrm>
        </p:spPr>
        <p:txBody>
          <a:bodyPr>
            <a:noAutofit/>
          </a:bodyPr>
          <a:lstStyle/>
          <a:p>
            <a:pPr marL="285750" indent="-285750">
              <a:buFont typeface="Symbol" panose="05050102010706020507" pitchFamily="18" charset="2"/>
              <a:buChar char=""/>
            </a:pPr>
            <a:r>
              <a:rPr lang="en-AU" sz="1800" dirty="0">
                <a:latin typeface="Gill Sans MT" panose="020B0502020104020203" pitchFamily="34" charset="0"/>
              </a:rPr>
              <a:t>VSLA discussed during inception meetings at all </a:t>
            </a:r>
            <a:r>
              <a:rPr lang="en-AU" sz="1800" dirty="0" smtClean="0">
                <a:latin typeface="Gill Sans MT" panose="020B0502020104020203" pitchFamily="34" charset="0"/>
              </a:rPr>
              <a:t>level </a:t>
            </a:r>
          </a:p>
          <a:p>
            <a:pPr marL="742950" lvl="1" indent="-285750" algn="just">
              <a:buFont typeface="Symbol" panose="05050102010706020507" pitchFamily="18" charset="2"/>
              <a:buChar char=""/>
            </a:pPr>
            <a:r>
              <a:rPr lang="en-AU" sz="1400" dirty="0" smtClean="0">
                <a:solidFill>
                  <a:schemeClr val="bg1"/>
                </a:solidFill>
                <a:latin typeface="Gill Sans MT" panose="020B0502020104020203" pitchFamily="34" charset="0"/>
              </a:rPr>
              <a:t>State</a:t>
            </a:r>
            <a:r>
              <a:rPr lang="en-AU" sz="1400" dirty="0">
                <a:solidFill>
                  <a:schemeClr val="bg1"/>
                </a:solidFill>
                <a:latin typeface="Gill Sans MT" panose="020B0502020104020203" pitchFamily="34" charset="0"/>
              </a:rPr>
              <a:t>, County, Payam, Boma </a:t>
            </a:r>
            <a:endParaRPr lang="en-AU" sz="1400" dirty="0" smtClean="0">
              <a:solidFill>
                <a:schemeClr val="bg1"/>
              </a:solidFill>
              <a:latin typeface="Gill Sans MT" panose="020B0502020104020203" pitchFamily="34" charset="0"/>
            </a:endParaRPr>
          </a:p>
          <a:p>
            <a:pPr marL="285750" indent="-285750">
              <a:buFont typeface="Symbol" panose="05050102010706020507" pitchFamily="18" charset="2"/>
              <a:buChar char=""/>
            </a:pPr>
            <a:r>
              <a:rPr lang="en-AU" sz="1800" dirty="0" smtClean="0">
                <a:solidFill>
                  <a:schemeClr val="bg1"/>
                </a:solidFill>
                <a:latin typeface="Gill Sans MT" panose="020B0502020104020203" pitchFamily="34" charset="0"/>
              </a:rPr>
              <a:t>Staff trained as ToTs - to train VSLA members in </a:t>
            </a:r>
            <a:r>
              <a:rPr lang="en-AU" sz="1800" dirty="0" smtClean="0">
                <a:latin typeface="Gill Sans MT" panose="020B0502020104020203" pitchFamily="34" charset="0"/>
              </a:rPr>
              <a:t>turn </a:t>
            </a:r>
          </a:p>
          <a:p>
            <a:pPr marL="285750" indent="-285750">
              <a:buFont typeface="Symbol" panose="05050102010706020507" pitchFamily="18" charset="2"/>
              <a:buChar char=""/>
            </a:pPr>
            <a:r>
              <a:rPr lang="en-AU" sz="1800" dirty="0" smtClean="0">
                <a:latin typeface="Gill Sans MT" panose="020B0502020104020203" pitchFamily="34" charset="0"/>
              </a:rPr>
              <a:t>Selected group officials trained on VSLA</a:t>
            </a:r>
          </a:p>
          <a:p>
            <a:pPr marL="742950" lvl="1" indent="-285750" algn="l">
              <a:buFont typeface="Symbol" panose="05050102010706020507" pitchFamily="18" charset="2"/>
              <a:buChar char=""/>
            </a:pPr>
            <a:r>
              <a:rPr lang="en-AU" sz="1400" dirty="0" smtClean="0">
                <a:solidFill>
                  <a:schemeClr val="bg1"/>
                </a:solidFill>
                <a:latin typeface="Gill Sans MT" panose="020B0502020104020203" pitchFamily="34" charset="0"/>
              </a:rPr>
              <a:t>to be ambassadors of this new concept in the community </a:t>
            </a:r>
          </a:p>
          <a:p>
            <a:pPr marL="714375" lvl="1" indent="-257175" algn="l">
              <a:buFont typeface="Symbol" panose="05050102010706020507" pitchFamily="18" charset="2"/>
              <a:buChar char=""/>
              <a:tabLst>
                <a:tab pos="714375" algn="l"/>
              </a:tabLst>
            </a:pPr>
            <a:r>
              <a:rPr lang="en-AU" sz="1400" dirty="0" smtClean="0">
                <a:solidFill>
                  <a:schemeClr val="bg1"/>
                </a:solidFill>
                <a:latin typeface="Gill Sans MT" panose="020B0502020104020203" pitchFamily="34" charset="0"/>
              </a:rPr>
              <a:t>pass the message about the training to beneficiaries </a:t>
            </a:r>
          </a:p>
          <a:p>
            <a:pPr marL="285750" indent="-285750">
              <a:buFont typeface="Symbol" panose="05050102010706020507" pitchFamily="18" charset="2"/>
              <a:buChar char=""/>
            </a:pPr>
            <a:r>
              <a:rPr lang="en-AU" sz="1600" dirty="0" smtClean="0">
                <a:latin typeface="Gill Sans MT" panose="020B0502020104020203" pitchFamily="34" charset="0"/>
              </a:rPr>
              <a:t>Lead farmers trained as field agents to support groups</a:t>
            </a:r>
          </a:p>
          <a:p>
            <a:pPr marL="285750" indent="-285750">
              <a:buFont typeface="Symbol" panose="05050102010706020507" pitchFamily="18" charset="2"/>
              <a:buChar char=""/>
            </a:pPr>
            <a:r>
              <a:rPr lang="en-AU" sz="1600" dirty="0" smtClean="0">
                <a:latin typeface="Gill Sans MT" panose="020B0502020104020203" pitchFamily="34" charset="0"/>
              </a:rPr>
              <a:t>Groups formed &amp; trained by Project staff </a:t>
            </a:r>
          </a:p>
          <a:p>
            <a:pPr marL="714375" lvl="1" indent="-266700" algn="l" defTabSz="247650">
              <a:buFont typeface="Symbol" panose="05050102010706020507" pitchFamily="18" charset="2"/>
              <a:buChar char=""/>
              <a:tabLst>
                <a:tab pos="1257300" algn="l"/>
              </a:tabLst>
            </a:pPr>
            <a:r>
              <a:rPr lang="en-AU" sz="1400" dirty="0" smtClean="0">
                <a:solidFill>
                  <a:schemeClr val="bg1"/>
                </a:solidFill>
                <a:latin typeface="Gill Sans MT" panose="020B0502020104020203" pitchFamily="34" charset="0"/>
              </a:rPr>
              <a:t>Regular monitoring visits conducted </a:t>
            </a:r>
          </a:p>
          <a:p>
            <a:pPr marL="285750" indent="-285750">
              <a:buFont typeface="Symbol" panose="05050102010706020507" pitchFamily="18" charset="2"/>
              <a:buChar char=""/>
            </a:pPr>
            <a:r>
              <a:rPr lang="en-AU" sz="1600" dirty="0" smtClean="0">
                <a:latin typeface="Gill Sans MT" panose="020B0502020104020203" pitchFamily="34" charset="0"/>
              </a:rPr>
              <a:t>Groups provided with starter kits </a:t>
            </a:r>
          </a:p>
          <a:p>
            <a:pPr marL="285750" indent="-285750">
              <a:buFont typeface="Symbol" panose="05050102010706020507" pitchFamily="18" charset="2"/>
              <a:buChar char=""/>
            </a:pPr>
            <a:r>
              <a:rPr lang="en-AU" sz="1600" dirty="0" smtClean="0">
                <a:solidFill>
                  <a:schemeClr val="bg1"/>
                </a:solidFill>
                <a:latin typeface="Gill Sans MT" panose="020B0502020104020203" pitchFamily="34" charset="0"/>
              </a:rPr>
              <a:t>No cash grants given to the groups – all is own savings </a:t>
            </a:r>
          </a:p>
        </p:txBody>
      </p:sp>
      <p:sp>
        <p:nvSpPr>
          <p:cNvPr id="9" name="Title 1"/>
          <p:cNvSpPr txBox="1">
            <a:spLocks/>
          </p:cNvSpPr>
          <p:nvPr/>
        </p:nvSpPr>
        <p:spPr>
          <a:xfrm>
            <a:off x="0" y="1021947"/>
            <a:ext cx="3124033" cy="1343131"/>
          </a:xfrm>
          <a:prstGeom prst="rect">
            <a:avLst/>
          </a:prstGeom>
        </p:spPr>
        <p:txBody>
          <a:bodyPr vert="horz" lIns="91440" tIns="45720" rIns="91440" bIns="45720" rtlCol="0" anchor="ctr">
            <a:normAutofit fontScale="97500"/>
          </a:bodyPr>
          <a:lstStyle>
            <a:lvl1pPr algn="l" defTabSz="457200" rtl="0" eaLnBrk="1" latinLnBrk="0" hangingPunct="1">
              <a:spcBef>
                <a:spcPct val="0"/>
              </a:spcBef>
              <a:buNone/>
              <a:defRPr sz="2900" kern="1200">
                <a:solidFill>
                  <a:schemeClr val="bg1"/>
                </a:solidFill>
                <a:latin typeface="Arial" pitchFamily="34" charset="0"/>
                <a:ea typeface="+mj-ea"/>
                <a:cs typeface="Arial" pitchFamily="34" charset="0"/>
              </a:defRPr>
            </a:lvl1pPr>
          </a:lstStyle>
          <a:p>
            <a:pPr algn="ctr" fontAlgn="base">
              <a:spcBef>
                <a:spcPct val="20000"/>
              </a:spcBef>
              <a:spcAft>
                <a:spcPct val="0"/>
              </a:spcAft>
            </a:pPr>
            <a:r>
              <a:rPr lang="en-US" dirty="0"/>
              <a:t>4</a:t>
            </a:r>
            <a:r>
              <a:rPr lang="en-US" dirty="0" smtClean="0"/>
              <a:t>. </a:t>
            </a:r>
            <a:endParaRPr lang="en-US" dirty="0"/>
          </a:p>
        </p:txBody>
      </p:sp>
      <p:sp>
        <p:nvSpPr>
          <p:cNvPr id="6" name="Title 1"/>
          <p:cNvSpPr txBox="1">
            <a:spLocks/>
          </p:cNvSpPr>
          <p:nvPr/>
        </p:nvSpPr>
        <p:spPr>
          <a:xfrm>
            <a:off x="3695700" y="1021948"/>
            <a:ext cx="5234018" cy="308176"/>
          </a:xfrm>
          <a:prstGeom prst="rect">
            <a:avLst/>
          </a:prstGeom>
        </p:spPr>
        <p:txBody>
          <a:bodyPr vert="horz" lIns="91440" tIns="45720" rIns="91440" bIns="45720" rtlCol="0" anchor="b">
            <a:normAutofit fontScale="55000" lnSpcReduction="20000"/>
          </a:bodyPr>
          <a:lstStyle>
            <a:lvl1pPr algn="l" defTabSz="457200" rtl="0" eaLnBrk="1" latinLnBrk="0" hangingPunct="1">
              <a:spcBef>
                <a:spcPct val="0"/>
              </a:spcBef>
              <a:buNone/>
              <a:defRPr sz="2900" kern="1200">
                <a:solidFill>
                  <a:srgbClr val="FFFFFF"/>
                </a:solidFill>
                <a:latin typeface="Arial" pitchFamily="34" charset="0"/>
                <a:ea typeface="+mj-ea"/>
                <a:cs typeface="Arial" pitchFamily="34" charset="0"/>
              </a:defRPr>
            </a:lvl1pPr>
          </a:lstStyle>
          <a:p>
            <a:endParaRPr lang="en-AU" dirty="0"/>
          </a:p>
        </p:txBody>
      </p:sp>
      <p:sp>
        <p:nvSpPr>
          <p:cNvPr id="10" name="Title 1"/>
          <p:cNvSpPr txBox="1">
            <a:spLocks/>
          </p:cNvSpPr>
          <p:nvPr/>
        </p:nvSpPr>
        <p:spPr>
          <a:xfrm>
            <a:off x="0" y="2365078"/>
            <a:ext cx="2692400" cy="1927522"/>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900" kern="1200">
                <a:solidFill>
                  <a:srgbClr val="FFFFFF"/>
                </a:solidFill>
                <a:latin typeface="Arial" pitchFamily="34" charset="0"/>
                <a:ea typeface="+mj-ea"/>
                <a:cs typeface="Arial" pitchFamily="34" charset="0"/>
              </a:defRPr>
            </a:lvl1pPr>
          </a:lstStyle>
          <a:p>
            <a:pPr algn="ctr" fontAlgn="base">
              <a:spcBef>
                <a:spcPct val="20000"/>
              </a:spcBef>
              <a:spcAft>
                <a:spcPct val="0"/>
              </a:spcAft>
            </a:pPr>
            <a:r>
              <a:rPr lang="en-US" dirty="0" smtClean="0">
                <a:latin typeface="Gill Sans MT" panose="020B0502020104020203" pitchFamily="34" charset="0"/>
              </a:rPr>
              <a:t>Approach</a:t>
            </a:r>
            <a:endParaRPr lang="en-AU" dirty="0" smtClean="0">
              <a:latin typeface="Gill Sans MT" panose="020B0502020104020203" pitchFamily="34" charset="0"/>
            </a:endParaRPr>
          </a:p>
        </p:txBody>
      </p:sp>
      <p:pic>
        <p:nvPicPr>
          <p:cNvPr id="8194"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41810" y="6152885"/>
            <a:ext cx="863090" cy="5820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660810" y="5943600"/>
            <a:ext cx="1268908" cy="661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9469327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46050" y="5884714"/>
            <a:ext cx="1111250" cy="749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562850" y="5932679"/>
            <a:ext cx="1344613" cy="7014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itle 10"/>
          <p:cNvSpPr txBox="1">
            <a:spLocks noGrp="1"/>
          </p:cNvSpPr>
          <p:nvPr>
            <p:ph type="title"/>
          </p:nvPr>
        </p:nvSpPr>
        <p:spPr>
          <a:xfrm>
            <a:off x="457200" y="396704"/>
            <a:ext cx="8450263" cy="523220"/>
          </a:xfrm>
          <a:prstGeom prst="rect">
            <a:avLst/>
          </a:prstGeom>
          <a:noFill/>
        </p:spPr>
        <p:txBody>
          <a:bodyPr wrap="square" rtlCol="0">
            <a:spAutoFit/>
          </a:bodyPr>
          <a:lstStyle/>
          <a:p>
            <a:r>
              <a:rPr lang="en-US" sz="2800" dirty="0" smtClean="0">
                <a:latin typeface="Gill Sans MT" panose="020B0502020104020203" pitchFamily="34" charset="0"/>
              </a:rPr>
              <a:t>What changes has VSLAs made?</a:t>
            </a:r>
            <a:endParaRPr lang="en-IE" sz="2800" dirty="0">
              <a:latin typeface="Gill Sans MT" panose="020B0502020104020203" pitchFamily="34" charset="0"/>
            </a:endParaRPr>
          </a:p>
        </p:txBody>
      </p:sp>
      <p:sp>
        <p:nvSpPr>
          <p:cNvPr id="9" name="Content Placeholder 8"/>
          <p:cNvSpPr>
            <a:spLocks noGrp="1"/>
          </p:cNvSpPr>
          <p:nvPr>
            <p:ph idx="1"/>
          </p:nvPr>
        </p:nvSpPr>
        <p:spPr>
          <a:xfrm>
            <a:off x="457200" y="1158949"/>
            <a:ext cx="8612372" cy="4613201"/>
          </a:xfrm>
        </p:spPr>
        <p:txBody>
          <a:bodyPr>
            <a:normAutofit lnSpcReduction="10000"/>
          </a:bodyPr>
          <a:lstStyle/>
          <a:p>
            <a:pPr marL="285750" indent="-285750">
              <a:buFont typeface="Wingdings" panose="05000000000000000000" pitchFamily="2" charset="2"/>
              <a:buChar char="ü"/>
            </a:pPr>
            <a:r>
              <a:rPr lang="en-US" sz="1800" dirty="0">
                <a:latin typeface="Gill Sans MT" panose="020B0502020104020203" pitchFamily="34" charset="0"/>
              </a:rPr>
              <a:t>Success stories about how VSLA has changed the members lives: </a:t>
            </a:r>
          </a:p>
          <a:p>
            <a:pPr marL="285750" indent="-285750">
              <a:buFont typeface="Wingdings" panose="05000000000000000000" pitchFamily="2" charset="2"/>
              <a:buChar char="ü"/>
            </a:pPr>
            <a:r>
              <a:rPr lang="en-US" sz="1800" dirty="0" smtClean="0">
                <a:latin typeface="Gill Sans MT" panose="020B0502020104020203" pitchFamily="34" charset="0"/>
              </a:rPr>
              <a:t>Marial </a:t>
            </a:r>
            <a:r>
              <a:rPr lang="en-US" sz="1800" dirty="0">
                <a:latin typeface="Gill Sans MT" panose="020B0502020104020203" pitchFamily="34" charset="0"/>
              </a:rPr>
              <a:t>Bai (Ayat East Payam – Aweil West County) </a:t>
            </a:r>
          </a:p>
          <a:p>
            <a:pPr lvl="1" algn="just">
              <a:buFont typeface="Wingdings" panose="05000000000000000000" pitchFamily="2" charset="2"/>
              <a:buChar char="ü"/>
            </a:pPr>
            <a:r>
              <a:rPr lang="en-US" sz="1400" dirty="0">
                <a:latin typeface="Gill Sans MT" panose="020B0502020104020203" pitchFamily="34" charset="0"/>
              </a:rPr>
              <a:t>One member of the </a:t>
            </a:r>
            <a:r>
              <a:rPr lang="en-US" sz="1400" dirty="0" err="1">
                <a:latin typeface="Gill Sans MT" panose="020B0502020104020203" pitchFamily="34" charset="0"/>
              </a:rPr>
              <a:t>Kongdai</a:t>
            </a:r>
            <a:r>
              <a:rPr lang="en-US" sz="1400" dirty="0">
                <a:latin typeface="Gill Sans MT" panose="020B0502020104020203" pitchFamily="34" charset="0"/>
              </a:rPr>
              <a:t> group commented that the VSLA has helped her a great deal. Before she joined the group, she used to brew alcohol and sell to the soldiers in the barracks nearby.  To do this, she had to walk for long distances making her home very late. This used to cause problems with her husbands and there were fights all the time. However since joining the group, she has stopped brewing alcohol and now sells tea and groundnuts in the Marial Bai and this has helped bring harmony at home. There are no more fights and she is able to provide for her family. </a:t>
            </a:r>
          </a:p>
          <a:p>
            <a:pPr lvl="1"/>
            <a:endParaRPr lang="en-US" sz="1800" dirty="0">
              <a:latin typeface="Gill Sans MT" panose="020B0502020104020203" pitchFamily="34" charset="0"/>
            </a:endParaRPr>
          </a:p>
          <a:p>
            <a:pPr marL="285750" indent="-285750">
              <a:buFont typeface="Wingdings" panose="05000000000000000000" pitchFamily="2" charset="2"/>
              <a:buChar char="ü"/>
            </a:pPr>
            <a:r>
              <a:rPr lang="en-US" sz="1800" dirty="0" smtClean="0">
                <a:latin typeface="Gill Sans MT" panose="020B0502020104020203" pitchFamily="34" charset="0"/>
              </a:rPr>
              <a:t>Lion group (</a:t>
            </a:r>
            <a:r>
              <a:rPr lang="en-US" sz="1800" dirty="0" err="1" smtClean="0">
                <a:latin typeface="Gill Sans MT" panose="020B0502020104020203" pitchFamily="34" charset="0"/>
              </a:rPr>
              <a:t>Lulic</a:t>
            </a:r>
            <a:r>
              <a:rPr lang="en-US" sz="1800" dirty="0" smtClean="0">
                <a:latin typeface="Gill Sans MT" panose="020B0502020104020203" pitchFamily="34" charset="0"/>
              </a:rPr>
              <a:t> Boma, Ayat East </a:t>
            </a:r>
            <a:r>
              <a:rPr lang="en-US" sz="1800" dirty="0">
                <a:latin typeface="Gill Sans MT" panose="020B0502020104020203" pitchFamily="34" charset="0"/>
              </a:rPr>
              <a:t>Payam – Aweil West County) . </a:t>
            </a:r>
          </a:p>
          <a:p>
            <a:pPr lvl="1">
              <a:buFont typeface="Wingdings" panose="05000000000000000000" pitchFamily="2" charset="2"/>
              <a:buChar char="ü"/>
            </a:pPr>
            <a:r>
              <a:rPr lang="en-US" sz="1400" dirty="0" err="1">
                <a:latin typeface="Gill Sans MT" panose="020B0502020104020203" pitchFamily="34" charset="0"/>
              </a:rPr>
              <a:t>Abuk</a:t>
            </a:r>
            <a:r>
              <a:rPr lang="en-US" sz="1400" dirty="0">
                <a:latin typeface="Gill Sans MT" panose="020B0502020104020203" pitchFamily="34" charset="0"/>
              </a:rPr>
              <a:t> Mayom volunteers “For the first time in my 45 years of life I had SSP. 1,200 to my own” she states with excitement and joy visible all over her face. </a:t>
            </a:r>
          </a:p>
          <a:p>
            <a:pPr lvl="1">
              <a:buFont typeface="Wingdings" panose="05000000000000000000" pitchFamily="2" charset="2"/>
              <a:buChar char="ü"/>
            </a:pPr>
            <a:r>
              <a:rPr lang="en-US" sz="1400" dirty="0">
                <a:latin typeface="Gill Sans MT" panose="020B0502020104020203" pitchFamily="34" charset="0"/>
              </a:rPr>
              <a:t>The total transactions of the group for 2015 stands at SSP. 54,000. </a:t>
            </a:r>
          </a:p>
          <a:p>
            <a:pPr lvl="1">
              <a:buFont typeface="Wingdings" panose="05000000000000000000" pitchFamily="2" charset="2"/>
              <a:buChar char="ü"/>
            </a:pPr>
            <a:r>
              <a:rPr lang="en-US" sz="1400" dirty="0">
                <a:latin typeface="Gill Sans MT" panose="020B0502020104020203" pitchFamily="34" charset="0"/>
              </a:rPr>
              <a:t>Excitedly, these women feel that if they maintain the momentum, they should be able to fund CWW in the </a:t>
            </a:r>
            <a:r>
              <a:rPr lang="en-US" sz="1400" dirty="0" smtClean="0">
                <a:latin typeface="Gill Sans MT" panose="020B0502020104020203" pitchFamily="34" charset="0"/>
              </a:rPr>
              <a:t>next </a:t>
            </a:r>
            <a:r>
              <a:rPr lang="en-US" sz="1400" dirty="0">
                <a:latin typeface="Gill Sans MT" panose="020B0502020104020203" pitchFamily="34" charset="0"/>
              </a:rPr>
              <a:t>5 years</a:t>
            </a:r>
            <a:r>
              <a:rPr lang="en-US" sz="1400" dirty="0" smtClean="0">
                <a:latin typeface="Gill Sans MT" panose="020B0502020104020203" pitchFamily="34" charset="0"/>
              </a:rPr>
              <a:t>!!</a:t>
            </a:r>
          </a:p>
          <a:p>
            <a:pPr marL="457200" lvl="1" indent="0">
              <a:buNone/>
            </a:pPr>
            <a:endParaRPr lang="en-US" sz="1400" dirty="0" smtClean="0">
              <a:latin typeface="Gill Sans MT" panose="020B0502020104020203" pitchFamily="34" charset="0"/>
            </a:endParaRPr>
          </a:p>
          <a:p>
            <a:pPr marL="446088" lvl="1" indent="-446088">
              <a:buFont typeface="Wingdings" panose="05000000000000000000" pitchFamily="2" charset="2"/>
              <a:buChar char="ü"/>
            </a:pPr>
            <a:r>
              <a:rPr lang="en-US" sz="1800" dirty="0" smtClean="0">
                <a:latin typeface="Gill Sans MT" panose="020B0502020104020203" pitchFamily="34" charset="0"/>
              </a:rPr>
              <a:t>Join hands group (</a:t>
            </a:r>
            <a:r>
              <a:rPr lang="en-US" sz="1800" dirty="0" err="1" smtClean="0">
                <a:latin typeface="Gill Sans MT" panose="020B0502020104020203" pitchFamily="34" charset="0"/>
              </a:rPr>
              <a:t>Aguat</a:t>
            </a:r>
            <a:r>
              <a:rPr lang="en-US" sz="1800" dirty="0" smtClean="0">
                <a:latin typeface="Gill Sans MT" panose="020B0502020104020203" pitchFamily="34" charset="0"/>
              </a:rPr>
              <a:t> Boma, Gumjuer East Payam </a:t>
            </a:r>
          </a:p>
          <a:p>
            <a:pPr lvl="1">
              <a:buFont typeface="Wingdings" panose="05000000000000000000" pitchFamily="2" charset="2"/>
              <a:buChar char="ü"/>
            </a:pPr>
            <a:r>
              <a:rPr lang="en-US" sz="1400" dirty="0" smtClean="0">
                <a:latin typeface="Gill Sans MT" panose="020B0502020104020203" pitchFamily="34" charset="0"/>
              </a:rPr>
              <a:t>Had saved over SSP. 20,000 </a:t>
            </a:r>
          </a:p>
          <a:p>
            <a:pPr lvl="1">
              <a:buFont typeface="Wingdings" panose="05000000000000000000" pitchFamily="2" charset="2"/>
              <a:buChar char="ü"/>
            </a:pPr>
            <a:r>
              <a:rPr lang="en-US" sz="1400" dirty="0" smtClean="0">
                <a:latin typeface="Gill Sans MT" panose="020B0502020104020203" pitchFamily="34" charset="0"/>
              </a:rPr>
              <a:t>Produced groundnuts that they have sold for over SSP. 93,000  (50 bags)</a:t>
            </a:r>
            <a:endParaRPr lang="en-IE" sz="1400" dirty="0">
              <a:latin typeface="Gill Sans MT" panose="020B0502020104020203" pitchFamily="34" charset="0"/>
            </a:endParaRPr>
          </a:p>
        </p:txBody>
      </p:sp>
    </p:spTree>
    <p:extLst>
      <p:ext uri="{BB962C8B-B14F-4D97-AF65-F5344CB8AC3E}">
        <p14:creationId xmlns:p14="http://schemas.microsoft.com/office/powerpoint/2010/main" val="3807539201"/>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2102" y="3445424"/>
            <a:ext cx="184666" cy="369332"/>
          </a:xfrm>
          <a:prstGeom prst="rect">
            <a:avLst/>
          </a:prstGeom>
          <a:noFill/>
        </p:spPr>
        <p:txBody>
          <a:bodyPr wrap="none" rtlCol="0">
            <a:spAutoFit/>
          </a:bodyPr>
          <a:lstStyle/>
          <a:p>
            <a:endParaRPr lang="en-US" dirty="0"/>
          </a:p>
        </p:txBody>
      </p:sp>
      <p:sp>
        <p:nvSpPr>
          <p:cNvPr id="7" name="Subtitle 3"/>
          <p:cNvSpPr>
            <a:spLocks noGrp="1"/>
          </p:cNvSpPr>
          <p:nvPr>
            <p:ph type="subTitle" idx="1"/>
          </p:nvPr>
        </p:nvSpPr>
        <p:spPr>
          <a:xfrm>
            <a:off x="3500430" y="1021947"/>
            <a:ext cx="5643570" cy="3673878"/>
          </a:xfrm>
        </p:spPr>
        <p:txBody>
          <a:bodyPr anchor="ctr">
            <a:noAutofit/>
          </a:bodyPr>
          <a:lstStyle/>
          <a:p>
            <a:pPr marL="285750" indent="-285750">
              <a:buFont typeface="Symbol" panose="05050102010706020507" pitchFamily="18" charset="2"/>
              <a:buChar char="Ö"/>
            </a:pPr>
            <a:r>
              <a:rPr lang="en-AU" sz="1800" dirty="0" smtClean="0">
                <a:latin typeface="Gill Sans MT" panose="020B0502020104020203" pitchFamily="34" charset="0"/>
              </a:rPr>
              <a:t>VSLA was a new idea that was not known in the area but which has brought a lot of change in many HHs</a:t>
            </a:r>
          </a:p>
          <a:p>
            <a:pPr marL="285750" indent="-285750">
              <a:buFont typeface="Symbol" panose="05050102010706020507" pitchFamily="18" charset="2"/>
              <a:buChar char="Ö"/>
            </a:pPr>
            <a:endParaRPr lang="en-AU" sz="1400" dirty="0" smtClean="0">
              <a:latin typeface="Gill Sans MT" panose="020B0502020104020203" pitchFamily="34" charset="0"/>
            </a:endParaRPr>
          </a:p>
          <a:p>
            <a:pPr marL="285750" indent="-285750">
              <a:buFont typeface="Symbol" panose="05050102010706020507" pitchFamily="18" charset="2"/>
              <a:buChar char="Ö"/>
            </a:pPr>
            <a:r>
              <a:rPr lang="en-AU" sz="1800" dirty="0" smtClean="0">
                <a:latin typeface="Gill Sans MT" panose="020B0502020104020203" pitchFamily="34" charset="0"/>
              </a:rPr>
              <a:t>A lot still needs to be done to sensitize community about the benefits of VSLAs</a:t>
            </a:r>
          </a:p>
          <a:p>
            <a:pPr marL="285750" indent="-285750">
              <a:buFont typeface="Symbol" panose="05050102010706020507" pitchFamily="18" charset="2"/>
              <a:buChar char="Ö"/>
            </a:pPr>
            <a:endParaRPr lang="en-AU" sz="1400" dirty="0" smtClean="0">
              <a:latin typeface="Gill Sans MT" panose="020B0502020104020203" pitchFamily="34" charset="0"/>
            </a:endParaRPr>
          </a:p>
          <a:p>
            <a:pPr marL="285750" indent="-285750">
              <a:buFont typeface="Symbol" panose="05050102010706020507" pitchFamily="18" charset="2"/>
              <a:buChar char="Ö"/>
            </a:pPr>
            <a:r>
              <a:rPr lang="en-AU" sz="1800" dirty="0" smtClean="0">
                <a:latin typeface="Gill Sans MT" panose="020B0502020104020203" pitchFamily="34" charset="0"/>
              </a:rPr>
              <a:t>New groups have emerged on seeing the benefits that VSLAs are bringing to the members’ HHs </a:t>
            </a:r>
          </a:p>
          <a:p>
            <a:pPr marL="285750" indent="-285750">
              <a:buFont typeface="Symbol" panose="05050102010706020507" pitchFamily="18" charset="2"/>
              <a:buChar char="Ö"/>
            </a:pPr>
            <a:endParaRPr lang="en-AU" sz="1800" dirty="0">
              <a:latin typeface="Gill Sans MT" panose="020B0502020104020203" pitchFamily="34" charset="0"/>
            </a:endParaRPr>
          </a:p>
          <a:p>
            <a:pPr marL="285750" indent="-285750">
              <a:buFont typeface="Symbol" panose="05050102010706020507" pitchFamily="18" charset="2"/>
              <a:buChar char="Ö"/>
            </a:pPr>
            <a:r>
              <a:rPr lang="en-AU" sz="1800" dirty="0" smtClean="0">
                <a:latin typeface="Gill Sans MT" panose="020B0502020104020203" pitchFamily="34" charset="0"/>
              </a:rPr>
              <a:t>VSLAs near market places doing better than those far</a:t>
            </a:r>
          </a:p>
          <a:p>
            <a:pPr marL="742950" lvl="1" indent="-285750" algn="just">
              <a:buFont typeface="Symbol" panose="05050102010706020507" pitchFamily="18" charset="2"/>
              <a:buChar char="Ö"/>
            </a:pPr>
            <a:r>
              <a:rPr lang="en-AU" sz="1400" dirty="0" smtClean="0">
                <a:solidFill>
                  <a:schemeClr val="bg1"/>
                </a:solidFill>
                <a:latin typeface="Gill Sans MT" panose="020B0502020104020203" pitchFamily="34" charset="0"/>
              </a:rPr>
              <a:t>Possibly due to availability of market opportunities </a:t>
            </a:r>
          </a:p>
        </p:txBody>
      </p:sp>
      <p:sp>
        <p:nvSpPr>
          <p:cNvPr id="9" name="Title 1"/>
          <p:cNvSpPr txBox="1">
            <a:spLocks/>
          </p:cNvSpPr>
          <p:nvPr/>
        </p:nvSpPr>
        <p:spPr>
          <a:xfrm>
            <a:off x="0" y="1021947"/>
            <a:ext cx="3124033" cy="1343131"/>
          </a:xfrm>
          <a:prstGeom prst="rect">
            <a:avLst/>
          </a:prstGeom>
        </p:spPr>
        <p:txBody>
          <a:bodyPr vert="horz" lIns="91440" tIns="45720" rIns="91440" bIns="45720" rtlCol="0" anchor="ctr">
            <a:normAutofit fontScale="97500"/>
          </a:bodyPr>
          <a:lstStyle>
            <a:lvl1pPr algn="l" defTabSz="457200" rtl="0" eaLnBrk="1" latinLnBrk="0" hangingPunct="1">
              <a:spcBef>
                <a:spcPct val="0"/>
              </a:spcBef>
              <a:buNone/>
              <a:defRPr sz="2900" kern="1200">
                <a:solidFill>
                  <a:schemeClr val="bg1"/>
                </a:solidFill>
                <a:latin typeface="Arial" pitchFamily="34" charset="0"/>
                <a:ea typeface="+mj-ea"/>
                <a:cs typeface="Arial" pitchFamily="34" charset="0"/>
              </a:defRPr>
            </a:lvl1pPr>
          </a:lstStyle>
          <a:p>
            <a:pPr algn="ctr" fontAlgn="base">
              <a:spcBef>
                <a:spcPct val="20000"/>
              </a:spcBef>
              <a:spcAft>
                <a:spcPct val="0"/>
              </a:spcAft>
            </a:pPr>
            <a:r>
              <a:rPr lang="en-US" dirty="0"/>
              <a:t>5</a:t>
            </a:r>
            <a:r>
              <a:rPr lang="en-US" dirty="0" smtClean="0"/>
              <a:t>. </a:t>
            </a:r>
            <a:endParaRPr lang="en-US" dirty="0"/>
          </a:p>
        </p:txBody>
      </p:sp>
      <p:sp>
        <p:nvSpPr>
          <p:cNvPr id="6" name="Title 1"/>
          <p:cNvSpPr txBox="1">
            <a:spLocks/>
          </p:cNvSpPr>
          <p:nvPr/>
        </p:nvSpPr>
        <p:spPr>
          <a:xfrm>
            <a:off x="3695700" y="1021947"/>
            <a:ext cx="5234018" cy="616353"/>
          </a:xfrm>
          <a:prstGeom prst="rect">
            <a:avLst/>
          </a:prstGeom>
        </p:spPr>
        <p:txBody>
          <a:bodyPr vert="horz" lIns="91440" tIns="45720" rIns="91440" bIns="45720" rtlCol="0" anchor="b">
            <a:normAutofit/>
          </a:bodyPr>
          <a:lstStyle>
            <a:lvl1pPr algn="l" defTabSz="457200" rtl="0" eaLnBrk="1" latinLnBrk="0" hangingPunct="1">
              <a:spcBef>
                <a:spcPct val="0"/>
              </a:spcBef>
              <a:buNone/>
              <a:defRPr sz="2900" kern="1200">
                <a:solidFill>
                  <a:srgbClr val="FFFFFF"/>
                </a:solidFill>
                <a:latin typeface="Arial" pitchFamily="34" charset="0"/>
                <a:ea typeface="+mj-ea"/>
                <a:cs typeface="Arial" pitchFamily="34" charset="0"/>
              </a:defRPr>
            </a:lvl1pPr>
          </a:lstStyle>
          <a:p>
            <a:r>
              <a:rPr lang="en-AU" dirty="0" smtClean="0"/>
              <a:t>-</a:t>
            </a:r>
            <a:endParaRPr lang="en-AU" dirty="0"/>
          </a:p>
        </p:txBody>
      </p:sp>
      <p:sp>
        <p:nvSpPr>
          <p:cNvPr id="10" name="Title 1"/>
          <p:cNvSpPr txBox="1">
            <a:spLocks/>
          </p:cNvSpPr>
          <p:nvPr/>
        </p:nvSpPr>
        <p:spPr>
          <a:xfrm>
            <a:off x="0" y="2365078"/>
            <a:ext cx="2692400" cy="1927522"/>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900" kern="1200">
                <a:solidFill>
                  <a:srgbClr val="FFFFFF"/>
                </a:solidFill>
                <a:latin typeface="Arial" pitchFamily="34" charset="0"/>
                <a:ea typeface="+mj-ea"/>
                <a:cs typeface="Arial" pitchFamily="34" charset="0"/>
              </a:defRPr>
            </a:lvl1pPr>
          </a:lstStyle>
          <a:p>
            <a:r>
              <a:rPr lang="en-US" dirty="0">
                <a:latin typeface="Gill Sans MT" panose="020B0502020104020203" pitchFamily="34" charset="0"/>
              </a:rPr>
              <a:t>Lessons Learnt</a:t>
            </a:r>
            <a:endParaRPr lang="en-AU" dirty="0">
              <a:latin typeface="Gill Sans MT" panose="020B0502020104020203" pitchFamily="34" charset="0"/>
            </a:endParaRPr>
          </a:p>
        </p:txBody>
      </p:sp>
      <p:pic>
        <p:nvPicPr>
          <p:cNvPr id="10242"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69334" y="5867399"/>
            <a:ext cx="1139276" cy="7683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533007" y="5867399"/>
            <a:ext cx="1396711" cy="728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75456680"/>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22675" y="5905500"/>
            <a:ext cx="1341938" cy="700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69334" y="5867399"/>
            <a:ext cx="1139276" cy="7683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274638"/>
            <a:ext cx="8229600" cy="830262"/>
          </a:xfrm>
        </p:spPr>
        <p:txBody>
          <a:bodyPr>
            <a:normAutofit/>
          </a:bodyPr>
          <a:lstStyle/>
          <a:p>
            <a:r>
              <a:rPr lang="en-US" sz="2800" b="1" dirty="0">
                <a:latin typeface="Gill Sans MT" panose="020B0502020104020203" pitchFamily="34" charset="0"/>
              </a:rPr>
              <a:t>Lessons Learnt Cont’d</a:t>
            </a:r>
            <a:r>
              <a:rPr lang="en-US" sz="2800" b="1" dirty="0" smtClean="0">
                <a:latin typeface="Gill Sans MT" panose="020B0502020104020203" pitchFamily="34" charset="0"/>
              </a:rPr>
              <a:t>…</a:t>
            </a:r>
            <a:endParaRPr lang="en-IE" sz="2800" b="1" dirty="0">
              <a:latin typeface="Gill Sans MT" panose="020B0502020104020203" pitchFamily="34" charset="0"/>
            </a:endParaRPr>
          </a:p>
        </p:txBody>
      </p:sp>
      <p:sp>
        <p:nvSpPr>
          <p:cNvPr id="5" name="Content Placeholder 4"/>
          <p:cNvSpPr>
            <a:spLocks noGrp="1"/>
          </p:cNvSpPr>
          <p:nvPr>
            <p:ph idx="1"/>
          </p:nvPr>
        </p:nvSpPr>
        <p:spPr>
          <a:xfrm>
            <a:off x="457200" y="1285877"/>
            <a:ext cx="8229600" cy="4391024"/>
          </a:xfrm>
        </p:spPr>
        <p:txBody>
          <a:bodyPr>
            <a:normAutofit/>
          </a:bodyPr>
          <a:lstStyle/>
          <a:p>
            <a:pPr>
              <a:buFont typeface="Wingdings" panose="05000000000000000000" pitchFamily="2" charset="2"/>
              <a:buChar char="ü"/>
            </a:pPr>
            <a:r>
              <a:rPr lang="en-IE" sz="1800" dirty="0">
                <a:latin typeface="Gill Sans MT" panose="020B0502020104020203" pitchFamily="34" charset="0"/>
              </a:rPr>
              <a:t>Income generating activities (IGAs) – income during difficult economic times</a:t>
            </a:r>
          </a:p>
          <a:p>
            <a:pPr>
              <a:buFont typeface="Wingdings" panose="05000000000000000000" pitchFamily="2" charset="2"/>
              <a:buChar char="ü"/>
            </a:pPr>
            <a:endParaRPr lang="en-IE" sz="1800" dirty="0">
              <a:latin typeface="Gill Sans MT" panose="020B0502020104020203" pitchFamily="34" charset="0"/>
            </a:endParaRPr>
          </a:p>
          <a:p>
            <a:pPr>
              <a:buFont typeface="Wingdings" panose="05000000000000000000" pitchFamily="2" charset="2"/>
              <a:buChar char="ü"/>
            </a:pPr>
            <a:r>
              <a:rPr lang="en-IE" sz="1800" dirty="0">
                <a:latin typeface="Gill Sans MT" panose="020B0502020104020203" pitchFamily="34" charset="0"/>
              </a:rPr>
              <a:t>Literacy training for the members important – women groups have 01 or 02 male members as secretaries </a:t>
            </a:r>
          </a:p>
          <a:p>
            <a:pPr>
              <a:buFont typeface="Wingdings" panose="05000000000000000000" pitchFamily="2" charset="2"/>
              <a:buChar char="ü"/>
            </a:pPr>
            <a:endParaRPr lang="en-IE" sz="1800" dirty="0">
              <a:latin typeface="Gill Sans MT" panose="020B0502020104020203" pitchFamily="34" charset="0"/>
            </a:endParaRPr>
          </a:p>
          <a:p>
            <a:pPr>
              <a:buFont typeface="Wingdings" panose="05000000000000000000" pitchFamily="2" charset="2"/>
              <a:buChar char="ü"/>
            </a:pPr>
            <a:r>
              <a:rPr lang="en-IE" sz="1800" dirty="0">
                <a:latin typeface="Gill Sans MT" panose="020B0502020104020203" pitchFamily="34" charset="0"/>
              </a:rPr>
              <a:t>Communities not too poor to save – have resources &amp; are </a:t>
            </a:r>
            <a:r>
              <a:rPr lang="en-IE" sz="1800" dirty="0" smtClean="0">
                <a:latin typeface="Gill Sans MT" panose="020B0502020104020203" pitchFamily="34" charset="0"/>
              </a:rPr>
              <a:t>resourceful</a:t>
            </a:r>
          </a:p>
          <a:p>
            <a:pPr>
              <a:buFont typeface="Wingdings" panose="05000000000000000000" pitchFamily="2" charset="2"/>
              <a:buChar char="ü"/>
            </a:pPr>
            <a:endParaRPr lang="en-IE" sz="1800" dirty="0" smtClean="0">
              <a:latin typeface="Gill Sans MT" panose="020B0502020104020203" pitchFamily="34" charset="0"/>
            </a:endParaRPr>
          </a:p>
          <a:p>
            <a:pPr>
              <a:buFont typeface="Wingdings" panose="05000000000000000000" pitchFamily="2" charset="2"/>
              <a:buChar char="ü"/>
            </a:pPr>
            <a:r>
              <a:rPr lang="en-US" sz="1800" dirty="0" smtClean="0">
                <a:latin typeface="Gill Sans MT" panose="020B0502020104020203" pitchFamily="34" charset="0"/>
              </a:rPr>
              <a:t>More sensitization needs to be done on why the group members should borrow </a:t>
            </a:r>
          </a:p>
          <a:p>
            <a:pPr lvl="1">
              <a:buFont typeface="Wingdings" panose="05000000000000000000" pitchFamily="2" charset="2"/>
              <a:buChar char="ü"/>
            </a:pPr>
            <a:r>
              <a:rPr lang="en-US" sz="1400" dirty="0" smtClean="0">
                <a:latin typeface="Gill Sans MT" panose="020B0502020104020203" pitchFamily="34" charset="0"/>
              </a:rPr>
              <a:t>Loan fund does not grow </a:t>
            </a:r>
          </a:p>
          <a:p>
            <a:pPr marL="457200" lvl="1" indent="0">
              <a:buNone/>
            </a:pPr>
            <a:endParaRPr lang="en-IE" sz="1400" dirty="0">
              <a:latin typeface="Gill Sans MT" panose="020B0502020104020203" pitchFamily="34" charset="0"/>
            </a:endParaRPr>
          </a:p>
        </p:txBody>
      </p:sp>
    </p:spTree>
    <p:extLst>
      <p:ext uri="{BB962C8B-B14F-4D97-AF65-F5344CB8AC3E}">
        <p14:creationId xmlns:p14="http://schemas.microsoft.com/office/powerpoint/2010/main" val="3630806337"/>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2102" y="3445424"/>
            <a:ext cx="184666" cy="369332"/>
          </a:xfrm>
          <a:prstGeom prst="rect">
            <a:avLst/>
          </a:prstGeom>
          <a:noFill/>
        </p:spPr>
        <p:txBody>
          <a:bodyPr wrap="none" rtlCol="0">
            <a:spAutoFit/>
          </a:bodyPr>
          <a:lstStyle/>
          <a:p>
            <a:endParaRPr lang="en-US" dirty="0"/>
          </a:p>
        </p:txBody>
      </p:sp>
      <p:sp>
        <p:nvSpPr>
          <p:cNvPr id="7" name="Subtitle 3"/>
          <p:cNvSpPr>
            <a:spLocks noGrp="1"/>
          </p:cNvSpPr>
          <p:nvPr>
            <p:ph type="subTitle" idx="1"/>
          </p:nvPr>
        </p:nvSpPr>
        <p:spPr>
          <a:xfrm>
            <a:off x="3500430" y="1523999"/>
            <a:ext cx="5548320" cy="3171825"/>
          </a:xfrm>
        </p:spPr>
        <p:txBody>
          <a:bodyPr>
            <a:noAutofit/>
          </a:bodyPr>
          <a:lstStyle/>
          <a:p>
            <a:pPr marL="285750" indent="-285750">
              <a:buFont typeface="Symbol" panose="05050102010706020507" pitchFamily="18" charset="2"/>
              <a:buChar char="Ö"/>
            </a:pPr>
            <a:r>
              <a:rPr lang="en-IE" sz="1800" dirty="0">
                <a:solidFill>
                  <a:schemeClr val="bg1"/>
                </a:solidFill>
                <a:latin typeface="Gill Sans MT" panose="020B0502020104020203" pitchFamily="34" charset="0"/>
              </a:rPr>
              <a:t>Economic downturn </a:t>
            </a:r>
          </a:p>
          <a:p>
            <a:pPr marL="742950" lvl="1" indent="-285750" algn="just">
              <a:buFont typeface="Symbol" panose="05050102010706020507" pitchFamily="18" charset="2"/>
              <a:buChar char="Ö"/>
            </a:pPr>
            <a:r>
              <a:rPr lang="en-IE" sz="1400" dirty="0">
                <a:solidFill>
                  <a:schemeClr val="bg1"/>
                </a:solidFill>
                <a:latin typeface="Gill Sans MT" panose="020B0502020104020203" pitchFamily="34" charset="0"/>
              </a:rPr>
              <a:t>Affecting savings in many groups – priority changes to consumption than feeding </a:t>
            </a:r>
          </a:p>
          <a:p>
            <a:pPr marL="742950" lvl="1" indent="-285750" algn="just">
              <a:buFont typeface="Symbol" panose="05050102010706020507" pitchFamily="18" charset="2"/>
              <a:buChar char="Ö"/>
            </a:pPr>
            <a:r>
              <a:rPr lang="en-IE" sz="1400" dirty="0">
                <a:solidFill>
                  <a:schemeClr val="bg1"/>
                </a:solidFill>
                <a:latin typeface="Gill Sans MT" panose="020B0502020104020203" pitchFamily="34" charset="0"/>
              </a:rPr>
              <a:t>May be important to support some IGAs for the groups </a:t>
            </a:r>
          </a:p>
          <a:p>
            <a:pPr marL="742950" lvl="1" indent="-285750" algn="just">
              <a:buFont typeface="Symbol" panose="05050102010706020507" pitchFamily="18" charset="2"/>
              <a:buChar char="Ö"/>
            </a:pPr>
            <a:r>
              <a:rPr lang="en-IE" sz="1400" dirty="0">
                <a:solidFill>
                  <a:schemeClr val="bg1"/>
                </a:solidFill>
                <a:latin typeface="Gill Sans MT" panose="020B0502020104020203" pitchFamily="34" charset="0"/>
              </a:rPr>
              <a:t>Important to train members in business skills </a:t>
            </a:r>
          </a:p>
          <a:p>
            <a:pPr marL="285750" indent="-285750">
              <a:buFont typeface="Symbol" panose="05050102010706020507" pitchFamily="18" charset="2"/>
              <a:buChar char="Ö"/>
            </a:pPr>
            <a:endParaRPr lang="en-IE" sz="1800" dirty="0">
              <a:solidFill>
                <a:schemeClr val="bg1"/>
              </a:solidFill>
              <a:latin typeface="Gill Sans MT" panose="020B0502020104020203" pitchFamily="34" charset="0"/>
            </a:endParaRPr>
          </a:p>
          <a:p>
            <a:pPr marL="285750" indent="-285750">
              <a:buFont typeface="Symbol" panose="05050102010706020507" pitchFamily="18" charset="2"/>
              <a:buChar char="Ö"/>
            </a:pPr>
            <a:r>
              <a:rPr lang="en-IE" sz="1800" dirty="0">
                <a:solidFill>
                  <a:schemeClr val="bg1"/>
                </a:solidFill>
                <a:latin typeface="Gill Sans MT" panose="020B0502020104020203" pitchFamily="34" charset="0"/>
              </a:rPr>
              <a:t>Low literacy levels –</a:t>
            </a:r>
          </a:p>
          <a:p>
            <a:pPr marL="742950" lvl="1" indent="-285750" algn="just">
              <a:buFont typeface="Symbol" panose="05050102010706020507" pitchFamily="18" charset="2"/>
              <a:buChar char="Ö"/>
            </a:pPr>
            <a:r>
              <a:rPr lang="en-IE" sz="1400" dirty="0">
                <a:solidFill>
                  <a:schemeClr val="bg1"/>
                </a:solidFill>
                <a:latin typeface="Gill Sans MT" panose="020B0502020104020203" pitchFamily="34" charset="0"/>
              </a:rPr>
              <a:t>Need to train the members on simple numeracy &amp; literacy </a:t>
            </a:r>
            <a:r>
              <a:rPr lang="en-IE" sz="1400" dirty="0" smtClean="0">
                <a:solidFill>
                  <a:schemeClr val="bg1"/>
                </a:solidFill>
                <a:latin typeface="Gill Sans MT" panose="020B0502020104020203" pitchFamily="34" charset="0"/>
              </a:rPr>
              <a:t>skills</a:t>
            </a:r>
          </a:p>
          <a:p>
            <a:pPr marL="742950" lvl="1" indent="-285750" algn="just">
              <a:buFont typeface="Symbol" panose="05050102010706020507" pitchFamily="18" charset="2"/>
              <a:buChar char="Ö"/>
            </a:pPr>
            <a:r>
              <a:rPr lang="en-IE" sz="1400" dirty="0" smtClean="0">
                <a:solidFill>
                  <a:schemeClr val="bg1"/>
                </a:solidFill>
                <a:latin typeface="Gill Sans MT" panose="020B0502020104020203" pitchFamily="34" charset="0"/>
              </a:rPr>
              <a:t> Affecting </a:t>
            </a:r>
            <a:r>
              <a:rPr lang="en-IE" sz="1400" dirty="0">
                <a:solidFill>
                  <a:schemeClr val="bg1"/>
                </a:solidFill>
                <a:latin typeface="Gill Sans MT" panose="020B0502020104020203" pitchFamily="34" charset="0"/>
              </a:rPr>
              <a:t>record keeping </a:t>
            </a:r>
          </a:p>
          <a:p>
            <a:pPr marL="285750" indent="-285750">
              <a:buFont typeface="Symbol" panose="05050102010706020507" pitchFamily="18" charset="2"/>
              <a:buChar char="Ö"/>
            </a:pPr>
            <a:endParaRPr lang="en-AU" sz="1800" dirty="0" smtClean="0">
              <a:solidFill>
                <a:schemeClr val="bg1"/>
              </a:solidFill>
              <a:latin typeface="Gill Sans MT" panose="020B0502020104020203" pitchFamily="34" charset="0"/>
            </a:endParaRPr>
          </a:p>
        </p:txBody>
      </p:sp>
      <p:sp>
        <p:nvSpPr>
          <p:cNvPr id="9" name="Title 1"/>
          <p:cNvSpPr txBox="1">
            <a:spLocks/>
          </p:cNvSpPr>
          <p:nvPr/>
        </p:nvSpPr>
        <p:spPr>
          <a:xfrm>
            <a:off x="0" y="1021947"/>
            <a:ext cx="3124033" cy="1343131"/>
          </a:xfrm>
          <a:prstGeom prst="rect">
            <a:avLst/>
          </a:prstGeom>
        </p:spPr>
        <p:txBody>
          <a:bodyPr vert="horz" lIns="91440" tIns="45720" rIns="91440" bIns="45720" rtlCol="0" anchor="ctr">
            <a:normAutofit fontScale="97500"/>
          </a:bodyPr>
          <a:lstStyle>
            <a:lvl1pPr algn="l" defTabSz="457200" rtl="0" eaLnBrk="1" latinLnBrk="0" hangingPunct="1">
              <a:spcBef>
                <a:spcPct val="0"/>
              </a:spcBef>
              <a:buNone/>
              <a:defRPr sz="2900" kern="1200">
                <a:solidFill>
                  <a:schemeClr val="bg1"/>
                </a:solidFill>
                <a:latin typeface="Arial" pitchFamily="34" charset="0"/>
                <a:ea typeface="+mj-ea"/>
                <a:cs typeface="Arial" pitchFamily="34" charset="0"/>
              </a:defRPr>
            </a:lvl1pPr>
          </a:lstStyle>
          <a:p>
            <a:pPr algn="ctr" fontAlgn="base">
              <a:spcBef>
                <a:spcPct val="20000"/>
              </a:spcBef>
              <a:spcAft>
                <a:spcPct val="0"/>
              </a:spcAft>
            </a:pPr>
            <a:endParaRPr lang="en-US" dirty="0"/>
          </a:p>
        </p:txBody>
      </p:sp>
      <p:sp>
        <p:nvSpPr>
          <p:cNvPr id="6" name="Title 1"/>
          <p:cNvSpPr txBox="1">
            <a:spLocks/>
          </p:cNvSpPr>
          <p:nvPr/>
        </p:nvSpPr>
        <p:spPr>
          <a:xfrm>
            <a:off x="3695700" y="1021947"/>
            <a:ext cx="5234018" cy="616353"/>
          </a:xfrm>
          <a:prstGeom prst="rect">
            <a:avLst/>
          </a:prstGeom>
        </p:spPr>
        <p:txBody>
          <a:bodyPr vert="horz" lIns="91440" tIns="45720" rIns="91440" bIns="45720" rtlCol="0" anchor="b">
            <a:normAutofit/>
          </a:bodyPr>
          <a:lstStyle>
            <a:lvl1pPr algn="l" defTabSz="457200" rtl="0" eaLnBrk="1" latinLnBrk="0" hangingPunct="1">
              <a:spcBef>
                <a:spcPct val="0"/>
              </a:spcBef>
              <a:buNone/>
              <a:defRPr sz="2900" kern="1200">
                <a:solidFill>
                  <a:srgbClr val="FFFFFF"/>
                </a:solidFill>
                <a:latin typeface="Arial" pitchFamily="34" charset="0"/>
                <a:ea typeface="+mj-ea"/>
                <a:cs typeface="Arial" pitchFamily="34" charset="0"/>
              </a:defRPr>
            </a:lvl1pPr>
          </a:lstStyle>
          <a:p>
            <a:endParaRPr lang="en-AU" dirty="0"/>
          </a:p>
        </p:txBody>
      </p:sp>
      <p:sp>
        <p:nvSpPr>
          <p:cNvPr id="10" name="Title 1"/>
          <p:cNvSpPr txBox="1">
            <a:spLocks/>
          </p:cNvSpPr>
          <p:nvPr/>
        </p:nvSpPr>
        <p:spPr>
          <a:xfrm>
            <a:off x="0" y="2365078"/>
            <a:ext cx="2692400" cy="1927522"/>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900" kern="1200">
                <a:solidFill>
                  <a:srgbClr val="FFFFFF"/>
                </a:solidFill>
                <a:latin typeface="Arial" pitchFamily="34" charset="0"/>
                <a:ea typeface="+mj-ea"/>
                <a:cs typeface="Arial" pitchFamily="34" charset="0"/>
              </a:defRPr>
            </a:lvl1pPr>
          </a:lstStyle>
          <a:p>
            <a:endParaRPr lang="en-AU" dirty="0">
              <a:latin typeface="Gill Sans MT" panose="020B0502020104020203" pitchFamily="34" charset="0"/>
            </a:endParaRPr>
          </a:p>
        </p:txBody>
      </p:sp>
      <p:pic>
        <p:nvPicPr>
          <p:cNvPr id="10242"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69334" y="5867399"/>
            <a:ext cx="1139276" cy="7683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533007" y="5867399"/>
            <a:ext cx="1396711" cy="728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p:cNvSpPr txBox="1"/>
          <p:nvPr/>
        </p:nvSpPr>
        <p:spPr>
          <a:xfrm>
            <a:off x="66676" y="1693512"/>
            <a:ext cx="3305174" cy="461665"/>
          </a:xfrm>
          <a:prstGeom prst="rect">
            <a:avLst/>
          </a:prstGeom>
          <a:noFill/>
        </p:spPr>
        <p:txBody>
          <a:bodyPr wrap="square" rtlCol="0">
            <a:spAutoFit/>
          </a:bodyPr>
          <a:lstStyle/>
          <a:p>
            <a:pPr algn="ctr"/>
            <a:r>
              <a:rPr lang="en-US" sz="2400" dirty="0" smtClean="0">
                <a:solidFill>
                  <a:schemeClr val="bg1"/>
                </a:solidFill>
                <a:latin typeface="Gill Sans MT" panose="020B0502020104020203" pitchFamily="34" charset="0"/>
              </a:rPr>
              <a:t>6</a:t>
            </a:r>
            <a:r>
              <a:rPr lang="en-US" dirty="0" smtClean="0"/>
              <a:t>.</a:t>
            </a:r>
            <a:endParaRPr lang="en-IE" dirty="0"/>
          </a:p>
        </p:txBody>
      </p:sp>
      <p:sp>
        <p:nvSpPr>
          <p:cNvPr id="15" name="TextBox 14"/>
          <p:cNvSpPr txBox="1"/>
          <p:nvPr/>
        </p:nvSpPr>
        <p:spPr>
          <a:xfrm>
            <a:off x="109539" y="2488257"/>
            <a:ext cx="3202516" cy="461665"/>
          </a:xfrm>
          <a:prstGeom prst="rect">
            <a:avLst/>
          </a:prstGeom>
          <a:noFill/>
        </p:spPr>
        <p:txBody>
          <a:bodyPr wrap="square" rtlCol="0" anchor="ctr">
            <a:spAutoFit/>
          </a:bodyPr>
          <a:lstStyle/>
          <a:p>
            <a:pPr algn="ctr"/>
            <a:r>
              <a:rPr lang="en-US" sz="2400" dirty="0" smtClean="0">
                <a:solidFill>
                  <a:schemeClr val="bg1"/>
                </a:solidFill>
                <a:latin typeface="Gill Sans MT" panose="020B0502020104020203" pitchFamily="34" charset="0"/>
              </a:rPr>
              <a:t>Challenges </a:t>
            </a:r>
            <a:endParaRPr lang="en-IE" sz="2400" dirty="0">
              <a:solidFill>
                <a:schemeClr val="bg1"/>
              </a:solidFill>
              <a:latin typeface="Gill Sans MT" panose="020B0502020104020203" pitchFamily="34" charset="0"/>
            </a:endParaRPr>
          </a:p>
        </p:txBody>
      </p:sp>
    </p:spTree>
    <p:extLst>
      <p:ext uri="{BB962C8B-B14F-4D97-AF65-F5344CB8AC3E}">
        <p14:creationId xmlns:p14="http://schemas.microsoft.com/office/powerpoint/2010/main" val="2462956428"/>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22675" y="5905500"/>
            <a:ext cx="1341938" cy="700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69334" y="5867399"/>
            <a:ext cx="1139276" cy="7683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274638"/>
            <a:ext cx="8229600" cy="830262"/>
          </a:xfrm>
        </p:spPr>
        <p:txBody>
          <a:bodyPr>
            <a:normAutofit/>
          </a:bodyPr>
          <a:lstStyle/>
          <a:p>
            <a:r>
              <a:rPr lang="en-US" sz="2800" b="1" dirty="0" smtClean="0">
                <a:latin typeface="Gill Sans MT" panose="020B0502020104020203" pitchFamily="34" charset="0"/>
              </a:rPr>
              <a:t>Challenges Cont’d…</a:t>
            </a:r>
            <a:endParaRPr lang="en-IE" sz="2800" b="1" dirty="0">
              <a:latin typeface="Gill Sans MT" panose="020B0502020104020203" pitchFamily="34" charset="0"/>
            </a:endParaRPr>
          </a:p>
        </p:txBody>
      </p:sp>
      <p:sp>
        <p:nvSpPr>
          <p:cNvPr id="5" name="Content Placeholder 4"/>
          <p:cNvSpPr>
            <a:spLocks noGrp="1"/>
          </p:cNvSpPr>
          <p:nvPr>
            <p:ph idx="1"/>
          </p:nvPr>
        </p:nvSpPr>
        <p:spPr>
          <a:xfrm>
            <a:off x="457200" y="1285877"/>
            <a:ext cx="8229600" cy="4391024"/>
          </a:xfrm>
        </p:spPr>
        <p:txBody>
          <a:bodyPr>
            <a:normAutofit/>
          </a:bodyPr>
          <a:lstStyle/>
          <a:p>
            <a:pPr>
              <a:buFont typeface="Wingdings" panose="05000000000000000000" pitchFamily="2" charset="2"/>
              <a:buChar char="ü"/>
            </a:pPr>
            <a:endParaRPr lang="en-US" sz="1800" dirty="0" smtClean="0">
              <a:latin typeface="Gill Sans MT" panose="020B0502020104020203" pitchFamily="34" charset="0"/>
            </a:endParaRPr>
          </a:p>
          <a:p>
            <a:pPr>
              <a:buFont typeface="Wingdings" panose="05000000000000000000" pitchFamily="2" charset="2"/>
              <a:buChar char="ü"/>
            </a:pPr>
            <a:r>
              <a:rPr lang="en-US" sz="1800" dirty="0" smtClean="0">
                <a:latin typeface="Gill Sans MT" panose="020B0502020104020203" pitchFamily="34" charset="0"/>
              </a:rPr>
              <a:t>Poor crop yields experienced in 2015 </a:t>
            </a:r>
          </a:p>
          <a:p>
            <a:pPr lvl="1">
              <a:buFont typeface="Wingdings" panose="05000000000000000000" pitchFamily="2" charset="2"/>
              <a:buChar char="ü"/>
            </a:pPr>
            <a:r>
              <a:rPr lang="en-US" sz="1400" dirty="0" smtClean="0">
                <a:latin typeface="Gill Sans MT" panose="020B0502020104020203" pitchFamily="34" charset="0"/>
              </a:rPr>
              <a:t>Farmers left with very little or no surpluses to sell to earn an income </a:t>
            </a:r>
          </a:p>
          <a:p>
            <a:pPr lvl="1">
              <a:buFont typeface="Wingdings" panose="05000000000000000000" pitchFamily="2" charset="2"/>
              <a:buChar char="ü"/>
            </a:pPr>
            <a:endParaRPr lang="en-US" sz="1400" dirty="0" smtClean="0">
              <a:latin typeface="Gill Sans MT" panose="020B0502020104020203" pitchFamily="34" charset="0"/>
            </a:endParaRPr>
          </a:p>
          <a:p>
            <a:pPr>
              <a:buFont typeface="Wingdings" panose="05000000000000000000" pitchFamily="2" charset="2"/>
              <a:buChar char="ü"/>
            </a:pPr>
            <a:r>
              <a:rPr lang="en-US" sz="1800" dirty="0" smtClean="0">
                <a:latin typeface="Gill Sans MT" panose="020B0502020104020203" pitchFamily="34" charset="0"/>
              </a:rPr>
              <a:t>Need to borrow </a:t>
            </a:r>
          </a:p>
          <a:p>
            <a:pPr lvl="1">
              <a:buFont typeface="Wingdings" panose="05000000000000000000" pitchFamily="2" charset="2"/>
              <a:buChar char="ü"/>
            </a:pPr>
            <a:r>
              <a:rPr lang="en-US" sz="1400" dirty="0" smtClean="0">
                <a:latin typeface="Gill Sans MT" panose="020B0502020104020203" pitchFamily="34" charset="0"/>
              </a:rPr>
              <a:t>Some group members not willing to borrow money from the groups – fund not growing </a:t>
            </a:r>
          </a:p>
          <a:p>
            <a:pPr lvl="1">
              <a:buFont typeface="Wingdings" panose="05000000000000000000" pitchFamily="2" charset="2"/>
              <a:buChar char="ü"/>
            </a:pPr>
            <a:r>
              <a:rPr lang="en-US" sz="1400" dirty="0" smtClean="0">
                <a:latin typeface="Gill Sans MT" panose="020B0502020104020203" pitchFamily="34" charset="0"/>
              </a:rPr>
              <a:t>Understanding the need to meet more frequently – monthly meetings or bi-weekly meetings </a:t>
            </a:r>
          </a:p>
          <a:p>
            <a:pPr lvl="1">
              <a:buFont typeface="Wingdings" panose="05000000000000000000" pitchFamily="2" charset="2"/>
              <a:buChar char="ü"/>
            </a:pPr>
            <a:endParaRPr lang="en-US" sz="1400" dirty="0" smtClean="0">
              <a:latin typeface="Gill Sans MT" panose="020B0502020104020203" pitchFamily="34" charset="0"/>
            </a:endParaRPr>
          </a:p>
          <a:p>
            <a:pPr marL="361950" lvl="1" indent="-361950">
              <a:buFont typeface="Wingdings" panose="05000000000000000000" pitchFamily="2" charset="2"/>
              <a:buChar char="ü"/>
            </a:pPr>
            <a:r>
              <a:rPr lang="en-US" sz="1800" dirty="0" smtClean="0">
                <a:latin typeface="Gill Sans MT" panose="020B0502020104020203" pitchFamily="34" charset="0"/>
              </a:rPr>
              <a:t>Lack of understanding on how the VSLA works </a:t>
            </a:r>
          </a:p>
          <a:p>
            <a:pPr marL="762000" lvl="2" indent="-361950">
              <a:buFont typeface="Wingdings" panose="05000000000000000000" pitchFamily="2" charset="2"/>
              <a:buChar char="ü"/>
            </a:pPr>
            <a:r>
              <a:rPr lang="en-US" sz="1400" dirty="0" smtClean="0">
                <a:latin typeface="Gill Sans MT" panose="020B0502020104020203" pitchFamily="34" charset="0"/>
              </a:rPr>
              <a:t>Some members do not want to borrow the cash – not because they do not have business ideas but because they want the money to remain in the box for fear of losing the money</a:t>
            </a:r>
          </a:p>
          <a:p>
            <a:pPr marL="361950" lvl="1" indent="-361950">
              <a:buFont typeface="Wingdings" panose="05000000000000000000" pitchFamily="2" charset="2"/>
              <a:buChar char="ü"/>
            </a:pPr>
            <a:endParaRPr lang="en-IE" sz="1800" dirty="0">
              <a:latin typeface="Gill Sans MT" panose="020B0502020104020203" pitchFamily="34" charset="0"/>
            </a:endParaRPr>
          </a:p>
        </p:txBody>
      </p:sp>
    </p:spTree>
    <p:extLst>
      <p:ext uri="{BB962C8B-B14F-4D97-AF65-F5344CB8AC3E}">
        <p14:creationId xmlns:p14="http://schemas.microsoft.com/office/powerpoint/2010/main" val="213864648"/>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2102" y="3445424"/>
            <a:ext cx="184666" cy="369332"/>
          </a:xfrm>
          <a:prstGeom prst="rect">
            <a:avLst/>
          </a:prstGeom>
          <a:noFill/>
        </p:spPr>
        <p:txBody>
          <a:bodyPr wrap="none" rtlCol="0">
            <a:spAutoFit/>
          </a:bodyPr>
          <a:lstStyle/>
          <a:p>
            <a:endParaRPr lang="en-US" dirty="0"/>
          </a:p>
        </p:txBody>
      </p:sp>
      <p:sp>
        <p:nvSpPr>
          <p:cNvPr id="7" name="Subtitle 3"/>
          <p:cNvSpPr>
            <a:spLocks noGrp="1"/>
          </p:cNvSpPr>
          <p:nvPr>
            <p:ph type="subTitle" idx="1"/>
          </p:nvPr>
        </p:nvSpPr>
        <p:spPr>
          <a:xfrm>
            <a:off x="3500430" y="1021947"/>
            <a:ext cx="5643570" cy="3890295"/>
          </a:xfrm>
        </p:spPr>
        <p:txBody>
          <a:bodyPr>
            <a:noAutofit/>
          </a:bodyPr>
          <a:lstStyle/>
          <a:p>
            <a:pPr marL="285750" indent="-285750">
              <a:buFont typeface="Symbol" panose="05050102010706020507" pitchFamily="18" charset="2"/>
              <a:buChar char="Ö"/>
            </a:pPr>
            <a:r>
              <a:rPr lang="en-AU" sz="1800" dirty="0" smtClean="0">
                <a:latin typeface="Gill Sans MT" panose="020B0502020104020203" pitchFamily="34" charset="0"/>
              </a:rPr>
              <a:t>Evidence from the VSLAs shows that the transitioning is happening</a:t>
            </a:r>
            <a:endParaRPr lang="en-AU" sz="1400" dirty="0">
              <a:latin typeface="Gill Sans MT" panose="020B0502020104020203" pitchFamily="34" charset="0"/>
            </a:endParaRPr>
          </a:p>
          <a:p>
            <a:pPr marL="742950" lvl="1" indent="-295275" algn="just">
              <a:buFont typeface="Symbol" panose="05050102010706020507" pitchFamily="18" charset="2"/>
              <a:buChar char="Ö"/>
            </a:pPr>
            <a:r>
              <a:rPr lang="en-AU" sz="1400" dirty="0" smtClean="0">
                <a:solidFill>
                  <a:schemeClr val="bg1"/>
                </a:solidFill>
                <a:latin typeface="Gill Sans MT" panose="020B0502020104020203" pitchFamily="34" charset="0"/>
              </a:rPr>
              <a:t>Finished a cycle &amp; started a new one </a:t>
            </a:r>
          </a:p>
          <a:p>
            <a:pPr marL="742950" lvl="1" indent="-295275" algn="just">
              <a:buFont typeface="Symbol" panose="05050102010706020507" pitchFamily="18" charset="2"/>
              <a:buChar char="Ö"/>
            </a:pPr>
            <a:r>
              <a:rPr lang="en-AU" sz="1400" dirty="0" smtClean="0">
                <a:solidFill>
                  <a:schemeClr val="bg1"/>
                </a:solidFill>
                <a:latin typeface="Gill Sans MT" panose="020B0502020104020203" pitchFamily="34" charset="0"/>
              </a:rPr>
              <a:t>Savings from members only – no cash injection from CWW</a:t>
            </a:r>
          </a:p>
          <a:p>
            <a:pPr marL="742950" lvl="1" indent="-295275" algn="just">
              <a:buFont typeface="Symbol" panose="05050102010706020507" pitchFamily="18" charset="2"/>
              <a:buChar char="Ö"/>
            </a:pPr>
            <a:r>
              <a:rPr lang="en-AU" sz="1400" dirty="0" smtClean="0">
                <a:solidFill>
                  <a:schemeClr val="bg1"/>
                </a:solidFill>
                <a:latin typeface="Gill Sans MT" panose="020B0502020104020203" pitchFamily="34" charset="0"/>
              </a:rPr>
              <a:t>Amounts saved &amp; loaned out </a:t>
            </a:r>
          </a:p>
          <a:p>
            <a:pPr marL="742950" lvl="1" indent="-295275" algn="just">
              <a:buFont typeface="Symbol" panose="05050102010706020507" pitchFamily="18" charset="2"/>
              <a:buChar char="Ö"/>
            </a:pPr>
            <a:r>
              <a:rPr lang="en-AU" sz="1400" dirty="0" smtClean="0">
                <a:solidFill>
                  <a:schemeClr val="bg1"/>
                </a:solidFill>
                <a:latin typeface="Gill Sans MT" panose="020B0502020104020203" pitchFamily="34" charset="0"/>
              </a:rPr>
              <a:t>New groups being formed – benefits accruing to members </a:t>
            </a:r>
          </a:p>
          <a:p>
            <a:pPr marL="742950" lvl="1" indent="-295275" algn="just">
              <a:buFont typeface="Symbol" panose="05050102010706020507" pitchFamily="18" charset="2"/>
              <a:buChar char="Ö"/>
            </a:pPr>
            <a:endParaRPr lang="en-AU" sz="1400" dirty="0" smtClean="0">
              <a:solidFill>
                <a:schemeClr val="bg1"/>
              </a:solidFill>
              <a:latin typeface="Gill Sans MT" panose="020B0502020104020203" pitchFamily="34" charset="0"/>
            </a:endParaRPr>
          </a:p>
          <a:p>
            <a:pPr marL="266700" lvl="1" indent="-266700" algn="just">
              <a:buFont typeface="Symbol" panose="05050102010706020507" pitchFamily="18" charset="2"/>
              <a:buChar char="Ö"/>
            </a:pPr>
            <a:r>
              <a:rPr lang="en-AU" sz="1800" dirty="0" smtClean="0">
                <a:solidFill>
                  <a:schemeClr val="bg1"/>
                </a:solidFill>
                <a:latin typeface="Gill Sans MT" panose="020B0502020104020203" pitchFamily="34" charset="0"/>
              </a:rPr>
              <a:t>But more still needs to be done: </a:t>
            </a:r>
          </a:p>
          <a:p>
            <a:pPr marL="723900" lvl="2" indent="-266700" algn="just">
              <a:buFont typeface="Symbol" panose="05050102010706020507" pitchFamily="18" charset="2"/>
              <a:buChar char="Ö"/>
            </a:pPr>
            <a:r>
              <a:rPr lang="en-AU" sz="1400" dirty="0" smtClean="0">
                <a:solidFill>
                  <a:schemeClr val="bg1"/>
                </a:solidFill>
                <a:latin typeface="Gill Sans MT" panose="020B0502020104020203" pitchFamily="34" charset="0"/>
              </a:rPr>
              <a:t>Sensitising the community on VSLA &amp; its benefits </a:t>
            </a:r>
          </a:p>
          <a:p>
            <a:pPr marL="723900" lvl="2" indent="-266700" algn="just">
              <a:buFont typeface="Symbol" panose="05050102010706020507" pitchFamily="18" charset="2"/>
              <a:buChar char="Ö"/>
            </a:pPr>
            <a:r>
              <a:rPr lang="en-AU" sz="1400" dirty="0" smtClean="0">
                <a:solidFill>
                  <a:schemeClr val="bg1"/>
                </a:solidFill>
                <a:latin typeface="Gill Sans MT" panose="020B0502020104020203" pitchFamily="34" charset="0"/>
              </a:rPr>
              <a:t>Change of mind set on handouts – Need to believe in themselves </a:t>
            </a:r>
          </a:p>
          <a:p>
            <a:pPr marL="723900" lvl="2" indent="-266700" algn="just">
              <a:buFont typeface="Symbol" panose="05050102010706020507" pitchFamily="18" charset="2"/>
              <a:buChar char="Ö"/>
            </a:pPr>
            <a:r>
              <a:rPr lang="en-AU" sz="1400" dirty="0" smtClean="0">
                <a:solidFill>
                  <a:schemeClr val="bg1"/>
                </a:solidFill>
                <a:latin typeface="Gill Sans MT" panose="020B0502020104020203" pitchFamily="34" charset="0"/>
              </a:rPr>
              <a:t>Need to understand why the need to borrow </a:t>
            </a:r>
          </a:p>
          <a:p>
            <a:pPr marL="723900" lvl="2" indent="-266700" algn="just">
              <a:buFont typeface="Symbol" panose="05050102010706020507" pitchFamily="18" charset="2"/>
              <a:buChar char="Ö"/>
            </a:pPr>
            <a:r>
              <a:rPr lang="en-AU" sz="1400" dirty="0" smtClean="0">
                <a:solidFill>
                  <a:schemeClr val="bg1"/>
                </a:solidFill>
                <a:latin typeface="Gill Sans MT" panose="020B0502020104020203" pitchFamily="34" charset="0"/>
              </a:rPr>
              <a:t>To grow the VSLA groups to stronger financial services provider </a:t>
            </a:r>
          </a:p>
          <a:p>
            <a:pPr marL="723900" lvl="2" indent="-266700" algn="just">
              <a:buFont typeface="Symbol" panose="05050102010706020507" pitchFamily="18" charset="2"/>
              <a:buChar char="Ö"/>
            </a:pPr>
            <a:endParaRPr lang="en-AU" sz="1400" dirty="0" smtClean="0">
              <a:solidFill>
                <a:schemeClr val="bg1"/>
              </a:solidFill>
              <a:latin typeface="Gill Sans MT" panose="020B0502020104020203" pitchFamily="34" charset="0"/>
            </a:endParaRPr>
          </a:p>
        </p:txBody>
      </p:sp>
      <p:sp>
        <p:nvSpPr>
          <p:cNvPr id="9" name="Title 1"/>
          <p:cNvSpPr txBox="1">
            <a:spLocks/>
          </p:cNvSpPr>
          <p:nvPr/>
        </p:nvSpPr>
        <p:spPr>
          <a:xfrm>
            <a:off x="0" y="1021947"/>
            <a:ext cx="3124033" cy="1343131"/>
          </a:xfrm>
          <a:prstGeom prst="rect">
            <a:avLst/>
          </a:prstGeom>
        </p:spPr>
        <p:txBody>
          <a:bodyPr vert="horz" lIns="91440" tIns="45720" rIns="91440" bIns="45720" rtlCol="0" anchor="ctr">
            <a:normAutofit fontScale="97500"/>
          </a:bodyPr>
          <a:lstStyle>
            <a:lvl1pPr algn="l" defTabSz="457200" rtl="0" eaLnBrk="1" latinLnBrk="0" hangingPunct="1">
              <a:spcBef>
                <a:spcPct val="0"/>
              </a:spcBef>
              <a:buNone/>
              <a:defRPr sz="2900" kern="1200">
                <a:solidFill>
                  <a:schemeClr val="bg1"/>
                </a:solidFill>
                <a:latin typeface="Arial" pitchFamily="34" charset="0"/>
                <a:ea typeface="+mj-ea"/>
                <a:cs typeface="Arial" pitchFamily="34" charset="0"/>
              </a:defRPr>
            </a:lvl1pPr>
          </a:lstStyle>
          <a:p>
            <a:pPr algn="ctr" fontAlgn="base">
              <a:spcBef>
                <a:spcPct val="20000"/>
              </a:spcBef>
              <a:spcAft>
                <a:spcPct val="0"/>
              </a:spcAft>
            </a:pPr>
            <a:r>
              <a:rPr lang="en-US" dirty="0" smtClean="0"/>
              <a:t>7.</a:t>
            </a:r>
            <a:endParaRPr lang="en-US" dirty="0"/>
          </a:p>
        </p:txBody>
      </p:sp>
      <p:sp>
        <p:nvSpPr>
          <p:cNvPr id="10" name="Title 1"/>
          <p:cNvSpPr txBox="1">
            <a:spLocks/>
          </p:cNvSpPr>
          <p:nvPr/>
        </p:nvSpPr>
        <p:spPr>
          <a:xfrm>
            <a:off x="0" y="2365078"/>
            <a:ext cx="2857500" cy="1927522"/>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900" kern="1200">
                <a:solidFill>
                  <a:srgbClr val="FFFFFF"/>
                </a:solidFill>
                <a:latin typeface="Arial" pitchFamily="34" charset="0"/>
                <a:ea typeface="+mj-ea"/>
                <a:cs typeface="Arial" pitchFamily="34" charset="0"/>
              </a:defRPr>
            </a:lvl1pPr>
          </a:lstStyle>
          <a:p>
            <a:pPr algn="just"/>
            <a:r>
              <a:rPr lang="en-IE" sz="2400" dirty="0">
                <a:latin typeface="Gill Sans MT" panose="020B0502020104020203" pitchFamily="34" charset="0"/>
              </a:rPr>
              <a:t>Transitioning from emergency response to resilience building: is it working </a:t>
            </a:r>
            <a:r>
              <a:rPr lang="en-IE" sz="2400" dirty="0" smtClean="0">
                <a:latin typeface="Gill Sans MT" panose="020B0502020104020203" pitchFamily="34" charset="0"/>
              </a:rPr>
              <a:t>?</a:t>
            </a:r>
            <a:endParaRPr lang="en-IE" sz="2400" dirty="0">
              <a:latin typeface="Gill Sans MT" panose="020B0502020104020203" pitchFamily="34" charset="0"/>
            </a:endParaRPr>
          </a:p>
        </p:txBody>
      </p:sp>
      <p:pic>
        <p:nvPicPr>
          <p:cNvPr id="23554"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372350" y="5892512"/>
            <a:ext cx="1439863" cy="75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69334" y="5867399"/>
            <a:ext cx="1139276" cy="7683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1888700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6786" y="1904909"/>
            <a:ext cx="3759890" cy="2755991"/>
          </a:xfrm>
        </p:spPr>
        <p:txBody>
          <a:bodyPr>
            <a:normAutofit/>
          </a:bodyPr>
          <a:lstStyle/>
          <a:p>
            <a:pPr lvl="0" fontAlgn="base">
              <a:spcBef>
                <a:spcPct val="20000"/>
              </a:spcBef>
              <a:spcAft>
                <a:spcPct val="0"/>
              </a:spcAft>
            </a:pPr>
            <a:r>
              <a:rPr lang="en-US" sz="2900" dirty="0" smtClean="0">
                <a:solidFill>
                  <a:schemeClr val="bg1"/>
                </a:solidFill>
                <a:latin typeface="Gill Sans MT" panose="020B0502020104020203" pitchFamily="34" charset="0"/>
              </a:rPr>
              <a:t/>
            </a:r>
            <a:br>
              <a:rPr lang="en-US" sz="2900" dirty="0" smtClean="0">
                <a:solidFill>
                  <a:schemeClr val="bg1"/>
                </a:solidFill>
                <a:latin typeface="Gill Sans MT" panose="020B0502020104020203" pitchFamily="34" charset="0"/>
              </a:rPr>
            </a:br>
            <a:r>
              <a:rPr lang="en-AU" sz="1600" dirty="0" smtClean="0">
                <a:latin typeface="Gill Sans MT" panose="020B0502020104020203" pitchFamily="34" charset="0"/>
                <a:ea typeface="+mn-ea"/>
                <a:cs typeface="Arial" charset="0"/>
              </a:rPr>
              <a:t>Name of Presenter: </a:t>
            </a:r>
            <a:r>
              <a:rPr lang="en-AU" sz="1600" b="1" dirty="0" smtClean="0">
                <a:latin typeface="Gill Sans MT" panose="020B0502020104020203" pitchFamily="34" charset="0"/>
                <a:ea typeface="+mn-ea"/>
                <a:cs typeface="Arial" charset="0"/>
              </a:rPr>
              <a:t>Lewis Karienyeh </a:t>
            </a:r>
            <a:r>
              <a:rPr lang="en-AU" sz="1600" dirty="0" smtClean="0">
                <a:latin typeface="Gill Sans MT" panose="020B0502020104020203" pitchFamily="34" charset="0"/>
                <a:ea typeface="+mn-ea"/>
                <a:cs typeface="Arial" charset="0"/>
              </a:rPr>
              <a:t/>
            </a:r>
            <a:br>
              <a:rPr lang="en-AU" sz="1600" dirty="0" smtClean="0">
                <a:latin typeface="Gill Sans MT" panose="020B0502020104020203" pitchFamily="34" charset="0"/>
                <a:ea typeface="+mn-ea"/>
                <a:cs typeface="Arial" charset="0"/>
              </a:rPr>
            </a:br>
            <a:r>
              <a:rPr lang="en-AU" sz="1600" dirty="0" smtClean="0">
                <a:latin typeface="Gill Sans MT" panose="020B0502020104020203" pitchFamily="34" charset="0"/>
                <a:ea typeface="+mn-ea"/>
                <a:cs typeface="Arial" charset="0"/>
              </a:rPr>
              <a:t>Agency: </a:t>
            </a:r>
            <a:r>
              <a:rPr lang="en-AU" sz="1600" b="1" dirty="0" smtClean="0">
                <a:latin typeface="Gill Sans MT" panose="020B0502020104020203" pitchFamily="34" charset="0"/>
                <a:ea typeface="+mn-ea"/>
                <a:cs typeface="Arial" charset="0"/>
              </a:rPr>
              <a:t>Concern Worldwide </a:t>
            </a:r>
            <a:r>
              <a:rPr lang="en-AU" sz="1600" dirty="0" smtClean="0">
                <a:latin typeface="Gill Sans MT" panose="020B0502020104020203" pitchFamily="34" charset="0"/>
                <a:ea typeface="+mn-ea"/>
                <a:cs typeface="Arial" charset="0"/>
              </a:rPr>
              <a:t/>
            </a:r>
            <a:br>
              <a:rPr lang="en-AU" sz="1600" dirty="0" smtClean="0">
                <a:latin typeface="Gill Sans MT" panose="020B0502020104020203" pitchFamily="34" charset="0"/>
                <a:ea typeface="+mn-ea"/>
                <a:cs typeface="Arial" charset="0"/>
              </a:rPr>
            </a:br>
            <a:r>
              <a:rPr lang="en-AU" sz="1600" dirty="0" smtClean="0">
                <a:latin typeface="Gill Sans MT" panose="020B0502020104020203" pitchFamily="34" charset="0"/>
                <a:ea typeface="+mn-ea"/>
                <a:cs typeface="Arial" charset="0"/>
              </a:rPr>
              <a:t/>
            </a:r>
            <a:br>
              <a:rPr lang="en-AU" sz="1600" dirty="0" smtClean="0">
                <a:latin typeface="Gill Sans MT" panose="020B0502020104020203" pitchFamily="34" charset="0"/>
                <a:ea typeface="+mn-ea"/>
                <a:cs typeface="Arial" charset="0"/>
              </a:rPr>
            </a:br>
            <a:r>
              <a:rPr lang="en-AU" sz="1600" dirty="0" smtClean="0">
                <a:latin typeface="Gill Sans MT" panose="020B0502020104020203" pitchFamily="34" charset="0"/>
                <a:ea typeface="+mn-ea"/>
                <a:cs typeface="Arial" charset="0"/>
              </a:rPr>
              <a:t/>
            </a:r>
            <a:br>
              <a:rPr lang="en-AU" sz="1600" dirty="0" smtClean="0">
                <a:latin typeface="Gill Sans MT" panose="020B0502020104020203" pitchFamily="34" charset="0"/>
                <a:ea typeface="+mn-ea"/>
                <a:cs typeface="Arial" charset="0"/>
              </a:rPr>
            </a:br>
            <a:r>
              <a:rPr lang="en-AU" sz="1600" dirty="0" smtClean="0">
                <a:latin typeface="Gill Sans MT" panose="020B0502020104020203" pitchFamily="34" charset="0"/>
                <a:ea typeface="+mn-ea"/>
                <a:cs typeface="Arial" charset="0"/>
              </a:rPr>
              <a:t>Contract Reference: </a:t>
            </a:r>
            <a:br>
              <a:rPr lang="en-AU" sz="1600" dirty="0" smtClean="0">
                <a:latin typeface="Gill Sans MT" panose="020B0502020104020203" pitchFamily="34" charset="0"/>
                <a:ea typeface="+mn-ea"/>
                <a:cs typeface="Arial" charset="0"/>
              </a:rPr>
            </a:br>
            <a:r>
              <a:rPr lang="en-AU" sz="1600" dirty="0" smtClean="0">
                <a:latin typeface="Gill Sans MT" panose="020B0502020104020203" pitchFamily="34" charset="0"/>
                <a:ea typeface="+mn-ea"/>
                <a:cs typeface="Arial" charset="0"/>
              </a:rPr>
              <a:t>Project: </a:t>
            </a:r>
            <a:r>
              <a:rPr lang="en-IE" sz="1600" b="1" dirty="0">
                <a:latin typeface="Gill Sans MT" panose="020B0502020104020203" pitchFamily="34" charset="0"/>
                <a:ea typeface="+mn-ea"/>
                <a:cs typeface="Arial" charset="0"/>
              </a:rPr>
              <a:t>Implementation of SORUDEV Smallholders' Component in </a:t>
            </a:r>
            <a:r>
              <a:rPr lang="en-IE" sz="1600" b="1" dirty="0" smtClean="0">
                <a:latin typeface="Gill Sans MT" panose="020B0502020104020203" pitchFamily="34" charset="0"/>
                <a:ea typeface="+mn-ea"/>
                <a:cs typeface="Arial" charset="0"/>
              </a:rPr>
              <a:t>Northern Bahr </a:t>
            </a:r>
            <a:r>
              <a:rPr lang="en-IE" sz="1600" b="1" dirty="0">
                <a:latin typeface="Gill Sans MT" panose="020B0502020104020203" pitchFamily="34" charset="0"/>
                <a:ea typeface="+mn-ea"/>
                <a:cs typeface="Arial" charset="0"/>
              </a:rPr>
              <a:t>el Ghazal State</a:t>
            </a:r>
            <a:endParaRPr lang="en-AU" sz="1600" b="1" dirty="0">
              <a:latin typeface="Gill Sans MT" panose="020B0502020104020203" pitchFamily="34" charset="0"/>
            </a:endParaRPr>
          </a:p>
        </p:txBody>
      </p:sp>
      <p:sp>
        <p:nvSpPr>
          <p:cNvPr id="1094" name="AutoShape 70"/>
          <p:cNvSpPr>
            <a:spLocks noChangeAspect="1" noChangeArrowheads="1" noTextEdit="1"/>
          </p:cNvSpPr>
          <p:nvPr/>
        </p:nvSpPr>
        <p:spPr bwMode="auto">
          <a:xfrm>
            <a:off x="4763" y="0"/>
            <a:ext cx="9134475" cy="6858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AU" dirty="0"/>
          </a:p>
        </p:txBody>
      </p:sp>
      <p:sp>
        <p:nvSpPr>
          <p:cNvPr id="1096" name="Freeform 72"/>
          <p:cNvSpPr>
            <a:spLocks/>
          </p:cNvSpPr>
          <p:nvPr/>
        </p:nvSpPr>
        <p:spPr bwMode="auto">
          <a:xfrm>
            <a:off x="6122988" y="1924050"/>
            <a:ext cx="3016250" cy="3019425"/>
          </a:xfrm>
          <a:custGeom>
            <a:avLst/>
            <a:gdLst/>
            <a:ahLst/>
            <a:cxnLst>
              <a:cxn ang="0">
                <a:pos x="55" y="317"/>
              </a:cxn>
              <a:cxn ang="0">
                <a:pos x="317" y="317"/>
              </a:cxn>
              <a:cxn ang="0">
                <a:pos x="317" y="0"/>
              </a:cxn>
              <a:cxn ang="0">
                <a:pos x="0" y="0"/>
              </a:cxn>
              <a:cxn ang="0">
                <a:pos x="0" y="0"/>
              </a:cxn>
              <a:cxn ang="0">
                <a:pos x="140" y="0"/>
              </a:cxn>
              <a:cxn ang="0">
                <a:pos x="55" y="317"/>
              </a:cxn>
            </a:cxnLst>
            <a:rect l="0" t="0" r="r" b="b"/>
            <a:pathLst>
              <a:path w="317" h="317">
                <a:moveTo>
                  <a:pt x="55" y="317"/>
                </a:moveTo>
                <a:lnTo>
                  <a:pt x="317" y="317"/>
                </a:lnTo>
                <a:lnTo>
                  <a:pt x="317" y="0"/>
                </a:lnTo>
                <a:lnTo>
                  <a:pt x="0" y="0"/>
                </a:lnTo>
                <a:lnTo>
                  <a:pt x="0" y="0"/>
                </a:lnTo>
                <a:lnTo>
                  <a:pt x="140" y="0"/>
                </a:lnTo>
                <a:lnTo>
                  <a:pt x="55" y="317"/>
                </a:lnTo>
                <a:close/>
              </a:path>
            </a:pathLst>
          </a:custGeom>
          <a:solidFill>
            <a:srgbClr val="988F86"/>
          </a:solidFill>
          <a:ln w="3175">
            <a:noFill/>
            <a:round/>
            <a:headEnd/>
            <a:tailEnd/>
          </a:ln>
        </p:spPr>
        <p:txBody>
          <a:bodyPr vert="horz" wrap="square" lIns="91440" tIns="45720" rIns="91440" bIns="45720" numCol="1" anchor="t" anchorCtr="0" compatLnSpc="1">
            <a:prstTxWarp prst="textNoShape">
              <a:avLst/>
            </a:prstTxWarp>
          </a:bodyPr>
          <a:lstStyle/>
          <a:p>
            <a:endParaRPr lang="en-AU" dirty="0"/>
          </a:p>
        </p:txBody>
      </p:sp>
      <p:sp>
        <p:nvSpPr>
          <p:cNvPr id="1099" name="Freeform 75"/>
          <p:cNvSpPr>
            <a:spLocks/>
          </p:cNvSpPr>
          <p:nvPr/>
        </p:nvSpPr>
        <p:spPr bwMode="auto">
          <a:xfrm>
            <a:off x="3876676" y="1924050"/>
            <a:ext cx="3578225" cy="3019425"/>
          </a:xfrm>
          <a:custGeom>
            <a:avLst/>
            <a:gdLst/>
            <a:ahLst/>
            <a:cxnLst>
              <a:cxn ang="0">
                <a:pos x="0" y="157"/>
              </a:cxn>
              <a:cxn ang="0">
                <a:pos x="0" y="177"/>
              </a:cxn>
              <a:cxn ang="0">
                <a:pos x="4" y="317"/>
              </a:cxn>
              <a:cxn ang="0">
                <a:pos x="291" y="317"/>
              </a:cxn>
              <a:cxn ang="0">
                <a:pos x="376" y="0"/>
              </a:cxn>
              <a:cxn ang="0">
                <a:pos x="42" y="0"/>
              </a:cxn>
              <a:cxn ang="0">
                <a:pos x="0" y="157"/>
              </a:cxn>
            </a:cxnLst>
            <a:rect l="0" t="0" r="r" b="b"/>
            <a:pathLst>
              <a:path w="376" h="317">
                <a:moveTo>
                  <a:pt x="0" y="157"/>
                </a:moveTo>
                <a:lnTo>
                  <a:pt x="0" y="177"/>
                </a:lnTo>
                <a:lnTo>
                  <a:pt x="4" y="317"/>
                </a:lnTo>
                <a:lnTo>
                  <a:pt x="291" y="317"/>
                </a:lnTo>
                <a:lnTo>
                  <a:pt x="376" y="0"/>
                </a:lnTo>
                <a:lnTo>
                  <a:pt x="42" y="0"/>
                </a:lnTo>
                <a:lnTo>
                  <a:pt x="0" y="157"/>
                </a:lnTo>
                <a:close/>
              </a:path>
            </a:pathLst>
          </a:custGeom>
          <a:solidFill>
            <a:srgbClr val="D95E00"/>
          </a:solidFill>
          <a:ln w="3175">
            <a:noFill/>
            <a:round/>
            <a:headEnd/>
            <a:tailEnd/>
          </a:ln>
        </p:spPr>
        <p:txBody>
          <a:bodyPr vert="horz" wrap="square" lIns="91440" tIns="45720" rIns="91440" bIns="45720" numCol="1" anchor="t" anchorCtr="0" compatLnSpc="1">
            <a:prstTxWarp prst="textNoShape">
              <a:avLst/>
            </a:prstTxWarp>
          </a:bodyPr>
          <a:lstStyle/>
          <a:p>
            <a:endParaRPr lang="en-AU" dirty="0">
              <a:latin typeface="Gill Sans MT" panose="020B0502020104020203" pitchFamily="34" charset="0"/>
            </a:endParaRPr>
          </a:p>
        </p:txBody>
      </p:sp>
      <p:sp>
        <p:nvSpPr>
          <p:cNvPr id="6" name="Title 1"/>
          <p:cNvSpPr txBox="1">
            <a:spLocks/>
          </p:cNvSpPr>
          <p:nvPr/>
        </p:nvSpPr>
        <p:spPr>
          <a:xfrm>
            <a:off x="4016123" y="1914171"/>
            <a:ext cx="3366061" cy="1019529"/>
          </a:xfrm>
          <a:prstGeom prst="rect">
            <a:avLst/>
          </a:prstGeom>
        </p:spPr>
        <p:txBody>
          <a:bodyPr vert="horz" lIns="91440" tIns="45720" rIns="91440" bIns="45720" rtlCol="0" anchor="ctr">
            <a:normAutofit fontScale="97500" lnSpcReduction="10000"/>
          </a:bodyPr>
          <a:lstStyle>
            <a:lvl1pPr algn="l" defTabSz="457200" rtl="0" eaLnBrk="1" latinLnBrk="0" hangingPunct="1">
              <a:spcBef>
                <a:spcPct val="0"/>
              </a:spcBef>
              <a:buNone/>
              <a:defRPr sz="2900" kern="1200">
                <a:solidFill>
                  <a:schemeClr val="bg1"/>
                </a:solidFill>
                <a:latin typeface="Arial" pitchFamily="34" charset="0"/>
                <a:ea typeface="+mj-ea"/>
                <a:cs typeface="Arial" pitchFamily="34" charset="0"/>
              </a:defRPr>
            </a:lvl1pPr>
          </a:lstStyle>
          <a:p>
            <a:pPr fontAlgn="base">
              <a:spcBef>
                <a:spcPct val="20000"/>
              </a:spcBef>
              <a:spcAft>
                <a:spcPct val="0"/>
              </a:spcAft>
            </a:pPr>
            <a:r>
              <a:rPr lang="en-US" dirty="0" smtClean="0">
                <a:latin typeface="Gill Sans MT" panose="020B0502020104020203" pitchFamily="34" charset="0"/>
              </a:rPr>
              <a:t>  </a:t>
            </a:r>
            <a:r>
              <a:rPr lang="en-US" sz="3200" dirty="0" smtClean="0">
                <a:latin typeface="Gill Sans MT" panose="020B0502020104020203" pitchFamily="34" charset="0"/>
              </a:rPr>
              <a:t>EU </a:t>
            </a:r>
            <a:r>
              <a:rPr lang="en-US" sz="3200" dirty="0">
                <a:latin typeface="Gill Sans MT" panose="020B0502020104020203" pitchFamily="34" charset="0"/>
              </a:rPr>
              <a:t>Pro-Resilience Action (PRO-ACT</a:t>
            </a:r>
            <a:r>
              <a:rPr lang="en-US" sz="3200" dirty="0" smtClean="0">
                <a:latin typeface="Gill Sans MT" panose="020B0502020104020203" pitchFamily="34" charset="0"/>
              </a:rPr>
              <a:t>)</a:t>
            </a:r>
            <a:endParaRPr lang="en-US" dirty="0">
              <a:latin typeface="Gill Sans MT" panose="020B0502020104020203" pitchFamily="34" charset="0"/>
            </a:endParaRPr>
          </a:p>
        </p:txBody>
      </p:sp>
      <p:sp>
        <p:nvSpPr>
          <p:cNvPr id="9" name="Title 1"/>
          <p:cNvSpPr txBox="1">
            <a:spLocks/>
          </p:cNvSpPr>
          <p:nvPr/>
        </p:nvSpPr>
        <p:spPr>
          <a:xfrm>
            <a:off x="116784" y="160591"/>
            <a:ext cx="4404416" cy="1343131"/>
          </a:xfrm>
          <a:prstGeom prst="rect">
            <a:avLst/>
          </a:prstGeom>
        </p:spPr>
        <p:txBody>
          <a:bodyPr vert="horz" lIns="91440" tIns="45720" rIns="91440" bIns="45720" rtlCol="0" anchor="ctr">
            <a:normAutofit fontScale="97500"/>
          </a:bodyPr>
          <a:lstStyle>
            <a:lvl1pPr algn="l" defTabSz="457200" rtl="0" eaLnBrk="1" latinLnBrk="0" hangingPunct="1">
              <a:spcBef>
                <a:spcPct val="0"/>
              </a:spcBef>
              <a:buNone/>
              <a:defRPr sz="2900" kern="1200">
                <a:solidFill>
                  <a:schemeClr val="bg1"/>
                </a:solidFill>
                <a:latin typeface="Arial" pitchFamily="34" charset="0"/>
                <a:ea typeface="+mj-ea"/>
                <a:cs typeface="Arial" pitchFamily="34" charset="0"/>
              </a:defRPr>
            </a:lvl1pPr>
          </a:lstStyle>
          <a:p>
            <a:pPr fontAlgn="base">
              <a:spcBef>
                <a:spcPct val="20000"/>
              </a:spcBef>
              <a:spcAft>
                <a:spcPct val="0"/>
              </a:spcAft>
            </a:pPr>
            <a:r>
              <a:rPr lang="en-US" sz="2800" dirty="0" smtClean="0">
                <a:solidFill>
                  <a:schemeClr val="tx1"/>
                </a:solidFill>
              </a:rPr>
              <a:t>Juba, 24 - 25 May 2016</a:t>
            </a:r>
            <a:endParaRPr lang="en-US" sz="2800" dirty="0"/>
          </a:p>
        </p:txBody>
      </p:sp>
      <p:sp>
        <p:nvSpPr>
          <p:cNvPr id="4" name="TextBox 3"/>
          <p:cNvSpPr txBox="1"/>
          <p:nvPr/>
        </p:nvSpPr>
        <p:spPr>
          <a:xfrm>
            <a:off x="7382184" y="1297978"/>
            <a:ext cx="184666" cy="369332"/>
          </a:xfrm>
          <a:prstGeom prst="rect">
            <a:avLst/>
          </a:prstGeom>
          <a:noFill/>
        </p:spPr>
        <p:txBody>
          <a:bodyPr wrap="none" rtlCol="0">
            <a:spAutoFit/>
          </a:bodyPr>
          <a:lstStyle/>
          <a:p>
            <a:endParaRPr lang="en-US" dirty="0"/>
          </a:p>
        </p:txBody>
      </p:sp>
      <p:sp>
        <p:nvSpPr>
          <p:cNvPr id="10" name="Rectangle 9"/>
          <p:cNvSpPr/>
          <p:nvPr/>
        </p:nvSpPr>
        <p:spPr>
          <a:xfrm>
            <a:off x="7187560" y="2539973"/>
            <a:ext cx="1951678" cy="2677656"/>
          </a:xfrm>
          <a:prstGeom prst="rect">
            <a:avLst/>
          </a:prstGeom>
          <a:ln>
            <a:noFill/>
          </a:ln>
        </p:spPr>
        <p:txBody>
          <a:bodyPr wrap="square">
            <a:spAutoFit/>
          </a:bodyPr>
          <a:lstStyle/>
          <a:p>
            <a:pPr algn="ctr"/>
            <a:r>
              <a:rPr lang="en-GB" sz="1400" b="1" dirty="0" smtClean="0">
                <a:solidFill>
                  <a:schemeClr val="bg1"/>
                </a:solidFill>
                <a:latin typeface="Gill Sans MT" panose="020B0502020104020203" pitchFamily="34" charset="0"/>
              </a:rPr>
              <a:t> </a:t>
            </a:r>
            <a:r>
              <a:rPr lang="en-GB" sz="1400" b="1" u="sng" dirty="0" smtClean="0">
                <a:solidFill>
                  <a:schemeClr val="bg1"/>
                </a:solidFill>
                <a:latin typeface="Gill Sans MT" panose="020B0502020104020203" pitchFamily="34" charset="0"/>
              </a:rPr>
              <a:t>Outline</a:t>
            </a:r>
          </a:p>
          <a:p>
            <a:pPr marL="180975" indent="-180975">
              <a:buFontTx/>
              <a:buChar char="-"/>
              <a:tabLst>
                <a:tab pos="180975" algn="l"/>
              </a:tabLst>
            </a:pPr>
            <a:r>
              <a:rPr lang="en-GB" sz="1400" dirty="0" smtClean="0">
                <a:solidFill>
                  <a:schemeClr val="bg1"/>
                </a:solidFill>
                <a:latin typeface="Gill Sans MT" panose="020B0502020104020203" pitchFamily="34" charset="0"/>
              </a:rPr>
              <a:t>Purpose of workshop </a:t>
            </a:r>
            <a:endParaRPr lang="en-GB" sz="1400" dirty="0">
              <a:solidFill>
                <a:schemeClr val="bg1"/>
              </a:solidFill>
              <a:latin typeface="Gill Sans MT" panose="020B0502020104020203" pitchFamily="34" charset="0"/>
            </a:endParaRPr>
          </a:p>
          <a:p>
            <a:pPr marL="180975" indent="-180975">
              <a:buFontTx/>
              <a:buChar char="-"/>
              <a:tabLst>
                <a:tab pos="180975" algn="l"/>
              </a:tabLst>
            </a:pPr>
            <a:r>
              <a:rPr lang="en-GB" sz="1400" dirty="0" smtClean="0">
                <a:solidFill>
                  <a:schemeClr val="bg1"/>
                </a:solidFill>
                <a:latin typeface="Gill Sans MT" panose="020B0502020104020203" pitchFamily="34" charset="0"/>
              </a:rPr>
              <a:t>Presentations </a:t>
            </a:r>
          </a:p>
          <a:p>
            <a:pPr marL="180975" indent="-180975">
              <a:buFontTx/>
              <a:buChar char="-"/>
              <a:tabLst>
                <a:tab pos="180975" algn="l"/>
              </a:tabLst>
            </a:pPr>
            <a:r>
              <a:rPr lang="en-GB" sz="1400" dirty="0" smtClean="0">
                <a:solidFill>
                  <a:schemeClr val="bg1"/>
                </a:solidFill>
                <a:latin typeface="Gill Sans MT" panose="020B0502020104020203" pitchFamily="34" charset="0"/>
              </a:rPr>
              <a:t>Background of SORUDEV</a:t>
            </a:r>
          </a:p>
          <a:p>
            <a:pPr marL="180975" indent="-180975">
              <a:buFontTx/>
              <a:buChar char="-"/>
              <a:tabLst>
                <a:tab pos="180975" algn="l"/>
              </a:tabLst>
            </a:pPr>
            <a:r>
              <a:rPr lang="en-GB" sz="1400" dirty="0" smtClean="0">
                <a:solidFill>
                  <a:schemeClr val="bg1"/>
                </a:solidFill>
                <a:latin typeface="Gill Sans MT" panose="020B0502020104020203" pitchFamily="34" charset="0"/>
              </a:rPr>
              <a:t>Goals &amp; objectives </a:t>
            </a:r>
          </a:p>
          <a:p>
            <a:pPr marL="180975" indent="-180975">
              <a:buFontTx/>
              <a:buChar char="-"/>
              <a:tabLst>
                <a:tab pos="180975" algn="l"/>
              </a:tabLst>
            </a:pPr>
            <a:r>
              <a:rPr lang="en-GB" sz="1400" dirty="0" smtClean="0">
                <a:solidFill>
                  <a:schemeClr val="bg1"/>
                </a:solidFill>
                <a:latin typeface="Gill Sans MT" panose="020B0502020104020203" pitchFamily="34" charset="0"/>
              </a:rPr>
              <a:t>VSLAs</a:t>
            </a:r>
          </a:p>
          <a:p>
            <a:pPr marL="180975" indent="-180975">
              <a:buFontTx/>
              <a:buChar char="-"/>
              <a:tabLst>
                <a:tab pos="180975" algn="l"/>
              </a:tabLst>
            </a:pPr>
            <a:r>
              <a:rPr lang="en-GB" sz="1400" dirty="0" smtClean="0">
                <a:solidFill>
                  <a:schemeClr val="bg1"/>
                </a:solidFill>
                <a:latin typeface="Gill Sans MT" panose="020B0502020104020203" pitchFamily="34" charset="0"/>
              </a:rPr>
              <a:t>Approach</a:t>
            </a:r>
          </a:p>
          <a:p>
            <a:pPr marL="180975" indent="-180975">
              <a:buFontTx/>
              <a:buChar char="-"/>
              <a:tabLst>
                <a:tab pos="180975" algn="l"/>
              </a:tabLst>
            </a:pPr>
            <a:r>
              <a:rPr lang="en-GB" sz="1400" dirty="0" smtClean="0">
                <a:solidFill>
                  <a:schemeClr val="bg1"/>
                </a:solidFill>
                <a:latin typeface="Gill Sans MT" panose="020B0502020104020203" pitchFamily="34" charset="0"/>
              </a:rPr>
              <a:t>Progress </a:t>
            </a:r>
          </a:p>
          <a:p>
            <a:pPr marL="180975" indent="-180975">
              <a:buFontTx/>
              <a:buChar char="-"/>
              <a:tabLst>
                <a:tab pos="180975" algn="l"/>
              </a:tabLst>
            </a:pPr>
            <a:r>
              <a:rPr lang="en-GB" sz="1400" dirty="0" smtClean="0">
                <a:solidFill>
                  <a:schemeClr val="bg1"/>
                </a:solidFill>
                <a:latin typeface="Gill Sans MT" panose="020B0502020104020203" pitchFamily="34" charset="0"/>
              </a:rPr>
              <a:t>Lessons Learnt </a:t>
            </a:r>
          </a:p>
          <a:p>
            <a:pPr marL="180975" indent="-180975">
              <a:buFontTx/>
              <a:buChar char="-"/>
              <a:tabLst>
                <a:tab pos="180975" algn="l"/>
              </a:tabLst>
            </a:pPr>
            <a:r>
              <a:rPr lang="en-GB" sz="1400" dirty="0" smtClean="0">
                <a:solidFill>
                  <a:schemeClr val="bg1"/>
                </a:solidFill>
                <a:latin typeface="Gill Sans MT" panose="020B0502020104020203" pitchFamily="34" charset="0"/>
              </a:rPr>
              <a:t>Challenges </a:t>
            </a:r>
          </a:p>
          <a:p>
            <a:pPr marL="180975" indent="-180975">
              <a:buFontTx/>
              <a:buChar char="-"/>
              <a:tabLst>
                <a:tab pos="180975" algn="l"/>
              </a:tabLst>
            </a:pPr>
            <a:r>
              <a:rPr lang="en-GB" sz="1400" dirty="0" smtClean="0">
                <a:latin typeface="Gill Sans MT" panose="020B0502020104020203" pitchFamily="34" charset="0"/>
              </a:rPr>
              <a:t>Workshop theme</a:t>
            </a:r>
          </a:p>
        </p:txBody>
      </p:sp>
      <p:pic>
        <p:nvPicPr>
          <p:cNvPr id="8" name="Picture 7" descr="EU flag.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3400" y="5705134"/>
            <a:ext cx="1158240" cy="768096"/>
          </a:xfrm>
          <a:prstGeom prst="rect">
            <a:avLst/>
          </a:prstGeom>
        </p:spPr>
      </p:pic>
      <p:sp>
        <p:nvSpPr>
          <p:cNvPr id="19" name="TextBox 18"/>
          <p:cNvSpPr txBox="1"/>
          <p:nvPr/>
        </p:nvSpPr>
        <p:spPr>
          <a:xfrm>
            <a:off x="4622800" y="303394"/>
            <a:ext cx="4569650" cy="1446550"/>
          </a:xfrm>
          <a:prstGeom prst="rect">
            <a:avLst/>
          </a:prstGeom>
          <a:noFill/>
        </p:spPr>
        <p:txBody>
          <a:bodyPr wrap="square" rtlCol="0">
            <a:spAutoFit/>
          </a:bodyPr>
          <a:lstStyle/>
          <a:p>
            <a:r>
              <a:rPr lang="en-US" sz="2200" b="1" dirty="0" smtClean="0">
                <a:latin typeface="Gill Sans MT" panose="020B0502020104020203" pitchFamily="34" charset="0"/>
              </a:rPr>
              <a:t>Greater </a:t>
            </a:r>
            <a:r>
              <a:rPr lang="en-US" sz="2200" b="1" dirty="0">
                <a:latin typeface="Gill Sans MT" panose="020B0502020104020203" pitchFamily="34" charset="0"/>
              </a:rPr>
              <a:t>Upper Nile (GUN) and Greater Bahr el Ghazal (GBEG</a:t>
            </a:r>
            <a:r>
              <a:rPr lang="en-US" sz="2200" b="1" dirty="0" smtClean="0">
                <a:latin typeface="Gill Sans MT" panose="020B0502020104020203" pitchFamily="34" charset="0"/>
              </a:rPr>
              <a:t>)</a:t>
            </a:r>
            <a:endParaRPr lang="en-US" sz="2200" b="1" dirty="0">
              <a:latin typeface="Gill Sans MT" panose="020B0502020104020203" pitchFamily="34" charset="0"/>
            </a:endParaRPr>
          </a:p>
          <a:p>
            <a:r>
              <a:rPr lang="en-US" sz="2200" b="1" dirty="0" smtClean="0">
                <a:latin typeface="Gill Sans MT" panose="020B0502020104020203" pitchFamily="34" charset="0"/>
              </a:rPr>
              <a:t>Inter-regional Thematic Workshop</a:t>
            </a:r>
            <a:endParaRPr lang="en-US" sz="2200" b="1" dirty="0">
              <a:latin typeface="Gill Sans MT" panose="020B0502020104020203" pitchFamily="34" charset="0"/>
            </a:endParaRPr>
          </a:p>
        </p:txBody>
      </p:sp>
      <p:sp>
        <p:nvSpPr>
          <p:cNvPr id="20" name="Title 1"/>
          <p:cNvSpPr txBox="1">
            <a:spLocks/>
          </p:cNvSpPr>
          <p:nvPr/>
        </p:nvSpPr>
        <p:spPr>
          <a:xfrm>
            <a:off x="3907517" y="2933700"/>
            <a:ext cx="2747283" cy="2039059"/>
          </a:xfrm>
          <a:prstGeom prst="rect">
            <a:avLst/>
          </a:prstGeom>
        </p:spPr>
        <p:txBody>
          <a:bodyPr vert="horz" lIns="91440" tIns="45720" rIns="91440" bIns="45720" rtlCol="0" anchor="ctr">
            <a:normAutofit fontScale="97500"/>
          </a:bodyPr>
          <a:lstStyle>
            <a:lvl1pPr algn="l" defTabSz="457200" rtl="0" eaLnBrk="1" latinLnBrk="0" hangingPunct="1">
              <a:spcBef>
                <a:spcPct val="0"/>
              </a:spcBef>
              <a:buNone/>
              <a:defRPr sz="2900" kern="1200">
                <a:solidFill>
                  <a:schemeClr val="bg1"/>
                </a:solidFill>
                <a:latin typeface="Arial" pitchFamily="34" charset="0"/>
                <a:ea typeface="+mj-ea"/>
                <a:cs typeface="Arial" pitchFamily="34" charset="0"/>
              </a:defRPr>
            </a:lvl1pPr>
          </a:lstStyle>
          <a:p>
            <a:pPr algn="ctr" fontAlgn="base">
              <a:spcBef>
                <a:spcPct val="20000"/>
              </a:spcBef>
              <a:spcAft>
                <a:spcPct val="0"/>
              </a:spcAft>
            </a:pPr>
            <a:endParaRPr lang="en-US" sz="1600" b="1" dirty="0" smtClean="0">
              <a:latin typeface="Gill Sans MT" panose="020B0502020104020203" pitchFamily="34" charset="0"/>
            </a:endParaRPr>
          </a:p>
          <a:p>
            <a:pPr algn="ctr" fontAlgn="base">
              <a:spcBef>
                <a:spcPct val="20000"/>
              </a:spcBef>
              <a:spcAft>
                <a:spcPct val="0"/>
              </a:spcAft>
            </a:pPr>
            <a:r>
              <a:rPr lang="en-US" sz="1600" b="1" dirty="0" smtClean="0">
                <a:latin typeface="Gill Sans MT" panose="020B0502020104020203" pitchFamily="34" charset="0"/>
              </a:rPr>
              <a:t>WORKSHOP THEME</a:t>
            </a:r>
          </a:p>
          <a:p>
            <a:pPr algn="ctr" fontAlgn="base">
              <a:spcBef>
                <a:spcPct val="20000"/>
              </a:spcBef>
              <a:spcAft>
                <a:spcPct val="0"/>
              </a:spcAft>
            </a:pPr>
            <a:endParaRPr lang="en-US" sz="1600" b="1" dirty="0">
              <a:latin typeface="Gill Sans MT" panose="020B0502020104020203" pitchFamily="34" charset="0"/>
            </a:endParaRPr>
          </a:p>
          <a:p>
            <a:pPr algn="ctr" fontAlgn="base">
              <a:spcBef>
                <a:spcPct val="20000"/>
              </a:spcBef>
              <a:spcAft>
                <a:spcPct val="0"/>
              </a:spcAft>
            </a:pPr>
            <a:r>
              <a:rPr lang="en-US" sz="1600" b="1" dirty="0" smtClean="0">
                <a:latin typeface="Gill Sans MT" panose="020B0502020104020203" pitchFamily="34" charset="0"/>
              </a:rPr>
              <a:t>Transitioning </a:t>
            </a:r>
            <a:r>
              <a:rPr lang="en-US" sz="1600" b="1" dirty="0">
                <a:latin typeface="Gill Sans MT" panose="020B0502020104020203" pitchFamily="34" charset="0"/>
              </a:rPr>
              <a:t>from emergency response to resilience building: is it working </a:t>
            </a:r>
            <a:r>
              <a:rPr lang="en-US" sz="1600" b="1" dirty="0" smtClean="0">
                <a:latin typeface="Gill Sans MT" panose="020B0502020104020203" pitchFamily="34" charset="0"/>
              </a:rPr>
              <a:t>?</a:t>
            </a:r>
            <a:endParaRPr lang="en-US" sz="1400" b="1" dirty="0">
              <a:latin typeface="Gill Sans MT" panose="020B0502020104020203" pitchFamily="34" charset="0"/>
            </a:endParaRPr>
          </a:p>
          <a:p>
            <a:pPr algn="ctr" fontAlgn="base">
              <a:spcBef>
                <a:spcPct val="20000"/>
              </a:spcBef>
              <a:spcAft>
                <a:spcPct val="0"/>
              </a:spcAft>
            </a:pPr>
            <a:endParaRPr lang="en-US" sz="1400" dirty="0" smtClean="0">
              <a:latin typeface="Gill Sans MT" panose="020B0502020104020203" pitchFamily="34" charset="0"/>
            </a:endParaRPr>
          </a:p>
          <a:p>
            <a:pPr algn="ctr" fontAlgn="base">
              <a:spcBef>
                <a:spcPct val="20000"/>
              </a:spcBef>
              <a:spcAft>
                <a:spcPct val="0"/>
              </a:spcAft>
            </a:pPr>
            <a:endParaRPr lang="en-US" sz="1400" dirty="0">
              <a:latin typeface="Gill Sans MT" panose="020B0502020104020203" pitchFamily="34" charset="0"/>
            </a:endParaRPr>
          </a:p>
        </p:txBody>
      </p:sp>
      <p:sp>
        <p:nvSpPr>
          <p:cNvPr id="36" name="TextBox 35"/>
          <p:cNvSpPr txBox="1"/>
          <p:nvPr/>
        </p:nvSpPr>
        <p:spPr>
          <a:xfrm>
            <a:off x="8411265" y="6497433"/>
            <a:ext cx="571500" cy="276999"/>
          </a:xfrm>
          <a:prstGeom prst="rect">
            <a:avLst/>
          </a:prstGeom>
          <a:solidFill>
            <a:schemeClr val="bg1"/>
          </a:solidFill>
        </p:spPr>
        <p:txBody>
          <a:bodyPr wrap="square" rtlCol="0">
            <a:spAutoFit/>
          </a:bodyPr>
          <a:lstStyle/>
          <a:p>
            <a:endParaRPr lang="en-US" sz="1200" dirty="0"/>
          </a:p>
        </p:txBody>
      </p:sp>
      <p:sp>
        <p:nvSpPr>
          <p:cNvPr id="5" name="TextBox 4"/>
          <p:cNvSpPr txBox="1"/>
          <p:nvPr/>
        </p:nvSpPr>
        <p:spPr>
          <a:xfrm>
            <a:off x="3370521" y="5299721"/>
            <a:ext cx="4314566" cy="1200329"/>
          </a:xfrm>
          <a:prstGeom prst="rect">
            <a:avLst/>
          </a:prstGeom>
          <a:noFill/>
        </p:spPr>
        <p:txBody>
          <a:bodyPr wrap="square" rtlCol="0">
            <a:spAutoFit/>
          </a:bodyPr>
          <a:lstStyle/>
          <a:p>
            <a:pPr lvl="0"/>
            <a:r>
              <a:rPr lang="en-GB" dirty="0">
                <a:latin typeface="Gill Sans MT" panose="020B0502020104020203" pitchFamily="34" charset="0"/>
              </a:rPr>
              <a:t>Two-day information sharing and learning and coordination </a:t>
            </a:r>
            <a:r>
              <a:rPr lang="en-GB" dirty="0" smtClean="0">
                <a:latin typeface="Gill Sans MT" panose="020B0502020104020203" pitchFamily="34" charset="0"/>
              </a:rPr>
              <a:t>workshop</a:t>
            </a:r>
            <a:r>
              <a:rPr lang="en-US" dirty="0">
                <a:latin typeface="Gill Sans MT" panose="020B0502020104020203" pitchFamily="34" charset="0"/>
              </a:rPr>
              <a:t> </a:t>
            </a:r>
            <a:r>
              <a:rPr lang="en-US" dirty="0" smtClean="0">
                <a:latin typeface="Gill Sans MT" panose="020B0502020104020203" pitchFamily="34" charset="0"/>
              </a:rPr>
              <a:t>to </a:t>
            </a:r>
            <a:r>
              <a:rPr lang="en-US" dirty="0">
                <a:latin typeface="Gill Sans MT" panose="020B0502020104020203" pitchFamily="34" charset="0"/>
              </a:rPr>
              <a:t>Reflect on the strategies and progress of EU funded </a:t>
            </a:r>
            <a:r>
              <a:rPr lang="en-US" dirty="0" smtClean="0">
                <a:latin typeface="Gill Sans MT" panose="020B0502020104020203" pitchFamily="34" charset="0"/>
              </a:rPr>
              <a:t>projects. </a:t>
            </a:r>
            <a:endParaRPr lang="en-US" dirty="0">
              <a:latin typeface="Gill Sans MT" panose="020B0502020104020203" pitchFamily="34" charset="0"/>
            </a:endParaRPr>
          </a:p>
        </p:txBody>
      </p:sp>
      <p:pic>
        <p:nvPicPr>
          <p:cNvPr id="21506"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685087" y="6089182"/>
            <a:ext cx="1297678" cy="676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36550" y="5537200"/>
            <a:ext cx="1365250" cy="920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169150" y="5537200"/>
            <a:ext cx="1719263" cy="896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457200" y="1600201"/>
            <a:ext cx="8229600" cy="3937000"/>
          </a:xfrm>
        </p:spPr>
        <p:txBody>
          <a:bodyPr anchor="ctr">
            <a:normAutofit/>
          </a:bodyPr>
          <a:lstStyle/>
          <a:p>
            <a:pPr marL="0" indent="0" algn="ctr">
              <a:buNone/>
            </a:pPr>
            <a:r>
              <a:rPr lang="en-US" dirty="0" smtClean="0">
                <a:latin typeface="Gill Sans MT" panose="020B0502020104020203" pitchFamily="34" charset="0"/>
              </a:rPr>
              <a:t>Thank you and God bless you!</a:t>
            </a:r>
            <a:endParaRPr lang="en-IE" dirty="0">
              <a:latin typeface="Gill Sans MT" panose="020B0502020104020203" pitchFamily="34" charset="0"/>
            </a:endParaRPr>
          </a:p>
        </p:txBody>
      </p:sp>
    </p:spTree>
    <p:extLst>
      <p:ext uri="{BB962C8B-B14F-4D97-AF65-F5344CB8AC3E}">
        <p14:creationId xmlns:p14="http://schemas.microsoft.com/office/powerpoint/2010/main" val="817489120"/>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1021947"/>
            <a:ext cx="3124033" cy="1343131"/>
          </a:xfrm>
          <a:prstGeom prst="rect">
            <a:avLst/>
          </a:prstGeom>
        </p:spPr>
        <p:txBody>
          <a:bodyPr vert="horz" lIns="91440" tIns="45720" rIns="91440" bIns="45720" rtlCol="0" anchor="ctr">
            <a:normAutofit fontScale="97500"/>
          </a:bodyPr>
          <a:lstStyle>
            <a:lvl1pPr algn="l" defTabSz="457200" rtl="0" eaLnBrk="1" latinLnBrk="0" hangingPunct="1">
              <a:spcBef>
                <a:spcPct val="0"/>
              </a:spcBef>
              <a:buNone/>
              <a:defRPr sz="2900" kern="1200">
                <a:solidFill>
                  <a:schemeClr val="bg1"/>
                </a:solidFill>
                <a:latin typeface="Arial" pitchFamily="34" charset="0"/>
                <a:ea typeface="+mj-ea"/>
                <a:cs typeface="Arial" pitchFamily="34" charset="0"/>
              </a:defRPr>
            </a:lvl1pPr>
          </a:lstStyle>
          <a:p>
            <a:pPr algn="ctr" fontAlgn="base">
              <a:spcBef>
                <a:spcPct val="20000"/>
              </a:spcBef>
              <a:spcAft>
                <a:spcPct val="0"/>
              </a:spcAft>
            </a:pPr>
            <a:endParaRPr lang="en-US" dirty="0"/>
          </a:p>
        </p:txBody>
      </p:sp>
      <p:sp>
        <p:nvSpPr>
          <p:cNvPr id="6" name="Title 1"/>
          <p:cNvSpPr txBox="1">
            <a:spLocks/>
          </p:cNvSpPr>
          <p:nvPr/>
        </p:nvSpPr>
        <p:spPr>
          <a:xfrm>
            <a:off x="3695700" y="1021947"/>
            <a:ext cx="5234018" cy="616353"/>
          </a:xfrm>
          <a:prstGeom prst="rect">
            <a:avLst/>
          </a:prstGeom>
        </p:spPr>
        <p:txBody>
          <a:bodyPr vert="horz" lIns="91440" tIns="45720" rIns="91440" bIns="45720" rtlCol="0" anchor="b">
            <a:normAutofit/>
          </a:bodyPr>
          <a:lstStyle>
            <a:lvl1pPr algn="l" defTabSz="457200" rtl="0" eaLnBrk="1" latinLnBrk="0" hangingPunct="1">
              <a:spcBef>
                <a:spcPct val="0"/>
              </a:spcBef>
              <a:buNone/>
              <a:defRPr sz="2900" kern="1200">
                <a:solidFill>
                  <a:srgbClr val="FFFFFF"/>
                </a:solidFill>
                <a:latin typeface="Arial" pitchFamily="34" charset="0"/>
                <a:ea typeface="+mj-ea"/>
                <a:cs typeface="Arial" pitchFamily="34" charset="0"/>
              </a:defRPr>
            </a:lvl1pPr>
          </a:lstStyle>
          <a:p>
            <a:r>
              <a:rPr lang="en-AU" dirty="0" smtClean="0"/>
              <a:t>-</a:t>
            </a:r>
            <a:endParaRPr lang="en-AU" dirty="0"/>
          </a:p>
        </p:txBody>
      </p:sp>
      <p:sp>
        <p:nvSpPr>
          <p:cNvPr id="8" name="Title 1"/>
          <p:cNvSpPr txBox="1">
            <a:spLocks/>
          </p:cNvSpPr>
          <p:nvPr/>
        </p:nvSpPr>
        <p:spPr>
          <a:xfrm>
            <a:off x="0" y="2365078"/>
            <a:ext cx="2692400" cy="1927522"/>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900" kern="1200">
                <a:solidFill>
                  <a:srgbClr val="FFFFFF"/>
                </a:solidFill>
                <a:latin typeface="Arial" pitchFamily="34" charset="0"/>
                <a:ea typeface="+mj-ea"/>
                <a:cs typeface="Arial" pitchFamily="34" charset="0"/>
              </a:defRPr>
            </a:lvl1pPr>
          </a:lstStyle>
          <a:p>
            <a:pPr algn="ctr"/>
            <a:r>
              <a:rPr lang="en-AU" dirty="0" smtClean="0">
                <a:latin typeface="Gill Sans MT" panose="020B0502020104020203" pitchFamily="34" charset="0"/>
              </a:rPr>
              <a:t>Questions</a:t>
            </a:r>
          </a:p>
          <a:p>
            <a:pPr algn="ctr"/>
            <a:endParaRPr lang="en-AU" dirty="0">
              <a:latin typeface="Gill Sans MT" panose="020B0502020104020203" pitchFamily="34" charset="0"/>
            </a:endParaRPr>
          </a:p>
        </p:txBody>
      </p:sp>
      <p:pic>
        <p:nvPicPr>
          <p:cNvPr id="20482"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96766" y="5924550"/>
            <a:ext cx="1149434" cy="77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3"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551264" y="5924550"/>
            <a:ext cx="1378454" cy="719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6223289" y="2225159"/>
            <a:ext cx="731290" cy="1569660"/>
          </a:xfrm>
          <a:prstGeom prst="rect">
            <a:avLst/>
          </a:prstGeom>
        </p:spPr>
        <p:txBody>
          <a:bodyPr wrap="none" anchor="ctr">
            <a:spAutoFit/>
          </a:bodyPr>
          <a:lstStyle/>
          <a:p>
            <a:pPr algn="ctr"/>
            <a:r>
              <a:rPr lang="en-AU" sz="9600" dirty="0">
                <a:latin typeface="Gill Sans MT" panose="020B0502020104020203" pitchFamily="34" charset="0"/>
                <a:sym typeface="Symbol"/>
              </a:rPr>
              <a:t></a:t>
            </a:r>
            <a:endParaRPr lang="en-AU" sz="9600" dirty="0">
              <a:latin typeface="Gill Sans MT" panose="020B0502020104020203" pitchFamily="34" charset="0"/>
            </a:endParaRPr>
          </a:p>
        </p:txBody>
      </p:sp>
    </p:spTree>
    <p:extLst>
      <p:ext uri="{BB962C8B-B14F-4D97-AF65-F5344CB8AC3E}">
        <p14:creationId xmlns:p14="http://schemas.microsoft.com/office/powerpoint/2010/main" val="349166412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a:xfrm>
            <a:off x="754912" y="561616"/>
            <a:ext cx="8079113" cy="598219"/>
          </a:xfrm>
          <a:prstGeom prst="rect">
            <a:avLst/>
          </a:prstGeom>
        </p:spPr>
        <p:txBody>
          <a:bodyPr anchor="ct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AU" dirty="0" smtClean="0">
                <a:latin typeface="Gill Sans MT" panose="020B0502020104020203" pitchFamily="34" charset="0"/>
              </a:rPr>
              <a:t> </a:t>
            </a:r>
            <a:endParaRPr lang="en-AU" dirty="0">
              <a:latin typeface="Gill Sans MT" panose="020B0502020104020203" pitchFamily="34" charset="0"/>
            </a:endParaRPr>
          </a:p>
        </p:txBody>
      </p:sp>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65125" y="5961300"/>
            <a:ext cx="1177925" cy="794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434323" y="5961300"/>
            <a:ext cx="1495395" cy="7801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276447"/>
            <a:ext cx="8229600" cy="883388"/>
          </a:xfrm>
        </p:spPr>
        <p:txBody>
          <a:bodyPr>
            <a:normAutofit/>
          </a:bodyPr>
          <a:lstStyle/>
          <a:p>
            <a:r>
              <a:rPr lang="en-AU" sz="3200" b="1" dirty="0">
                <a:latin typeface="Gill Sans MT" panose="020B0502020104020203" pitchFamily="34" charset="0"/>
              </a:rPr>
              <a:t>Purpose of the workshop </a:t>
            </a:r>
            <a:endParaRPr lang="en-IE" sz="3200" b="1" dirty="0"/>
          </a:p>
        </p:txBody>
      </p:sp>
      <p:sp>
        <p:nvSpPr>
          <p:cNvPr id="5" name="Content Placeholder 4"/>
          <p:cNvSpPr>
            <a:spLocks noGrp="1"/>
          </p:cNvSpPr>
          <p:nvPr>
            <p:ph idx="1"/>
          </p:nvPr>
        </p:nvSpPr>
        <p:spPr>
          <a:xfrm>
            <a:off x="457200" y="1159835"/>
            <a:ext cx="8229600" cy="4525963"/>
          </a:xfrm>
        </p:spPr>
        <p:txBody>
          <a:bodyPr>
            <a:normAutofit/>
          </a:bodyPr>
          <a:lstStyle/>
          <a:p>
            <a:pPr marL="446088" lvl="1" indent="-265113">
              <a:buNone/>
            </a:pPr>
            <a:r>
              <a:rPr lang="en-GB" sz="1800" b="1" u="sng" dirty="0">
                <a:latin typeface="Gill Sans MT" panose="020B0502020104020203" pitchFamily="34" charset="0"/>
              </a:rPr>
              <a:t>Aim:</a:t>
            </a:r>
          </a:p>
          <a:p>
            <a:pPr marL="542925" lvl="1" indent="-361950">
              <a:buFont typeface="Wingdings" panose="05000000000000000000" pitchFamily="2" charset="2"/>
              <a:buChar char="ü"/>
            </a:pPr>
            <a:r>
              <a:rPr lang="en-GB" sz="1800" dirty="0">
                <a:latin typeface="Gill Sans MT" panose="020B0502020104020203" pitchFamily="34" charset="0"/>
              </a:rPr>
              <a:t>Inform GBEG region project managers on emerging innovative programmatic trends in the GUN region,  </a:t>
            </a:r>
          </a:p>
          <a:p>
            <a:pPr marL="542925" lvl="1" indent="-361950">
              <a:buFont typeface="Wingdings" panose="05000000000000000000" pitchFamily="2" charset="2"/>
              <a:buChar char="ü"/>
            </a:pPr>
            <a:r>
              <a:rPr lang="en-GB" sz="1800" dirty="0">
                <a:latin typeface="Gill Sans MT" panose="020B0502020104020203" pitchFamily="34" charset="0"/>
              </a:rPr>
              <a:t>Sensitize PRO-ACT projects in the GUN region on resilience measures underway with EU funded projects in the GBEG region</a:t>
            </a:r>
            <a:r>
              <a:rPr lang="en-GB" sz="1800" dirty="0" smtClean="0">
                <a:latin typeface="Gill Sans MT" panose="020B0502020104020203" pitchFamily="34" charset="0"/>
              </a:rPr>
              <a:t>.</a:t>
            </a:r>
          </a:p>
          <a:p>
            <a:pPr marL="457200" lvl="1" indent="-276225">
              <a:buNone/>
            </a:pPr>
            <a:endParaRPr lang="en-GB" sz="1800" dirty="0" smtClean="0">
              <a:latin typeface="Gill Sans MT" panose="020B0502020104020203" pitchFamily="34" charset="0"/>
            </a:endParaRPr>
          </a:p>
          <a:p>
            <a:pPr marL="457200" lvl="1" indent="-276225">
              <a:buNone/>
            </a:pPr>
            <a:r>
              <a:rPr lang="en-GB" sz="1800" b="1" u="sng" dirty="0" smtClean="0">
                <a:latin typeface="Gill Sans MT" panose="020B0502020104020203" pitchFamily="34" charset="0"/>
              </a:rPr>
              <a:t>Theme</a:t>
            </a:r>
            <a:r>
              <a:rPr lang="en-GB" sz="1800" b="1" u="sng" dirty="0">
                <a:latin typeface="Gill Sans MT" panose="020B0502020104020203" pitchFamily="34" charset="0"/>
              </a:rPr>
              <a:t>:</a:t>
            </a:r>
          </a:p>
          <a:p>
            <a:pPr marL="542925" lvl="1" indent="-361950">
              <a:buFont typeface="Wingdings" panose="05000000000000000000" pitchFamily="2" charset="2"/>
              <a:buChar char="ü"/>
            </a:pPr>
            <a:r>
              <a:rPr lang="en-GB" sz="1800" dirty="0">
                <a:latin typeface="Gill Sans MT" panose="020B0502020104020203" pitchFamily="34" charset="0"/>
              </a:rPr>
              <a:t>Transitioning from emergency response to resilience building: is it working?</a:t>
            </a:r>
          </a:p>
          <a:p>
            <a:pPr marL="542925" lvl="1" indent="-361950">
              <a:buNone/>
            </a:pPr>
            <a:endParaRPr lang="en-GB" sz="1800" dirty="0" smtClean="0">
              <a:latin typeface="Gill Sans MT" panose="020B0502020104020203" pitchFamily="34" charset="0"/>
            </a:endParaRPr>
          </a:p>
          <a:p>
            <a:pPr marL="542925" lvl="1" indent="-361950">
              <a:buNone/>
            </a:pPr>
            <a:r>
              <a:rPr lang="en-GB" sz="1800" b="1" u="sng" dirty="0" smtClean="0">
                <a:latin typeface="Gill Sans MT" panose="020B0502020104020203" pitchFamily="34" charset="0"/>
              </a:rPr>
              <a:t>Frame:</a:t>
            </a:r>
          </a:p>
          <a:p>
            <a:pPr marL="523875" lvl="1" indent="-342900">
              <a:buFont typeface="Wingdings" panose="05000000000000000000" pitchFamily="2" charset="2"/>
              <a:buChar char="ü"/>
            </a:pPr>
            <a:r>
              <a:rPr lang="en-GB" sz="1800" dirty="0" smtClean="0">
                <a:latin typeface="Gill Sans MT" panose="020B0502020104020203" pitchFamily="34" charset="0"/>
              </a:rPr>
              <a:t>Highlight </a:t>
            </a:r>
            <a:r>
              <a:rPr lang="en-GB" sz="1800" dirty="0">
                <a:latin typeface="Gill Sans MT" panose="020B0502020104020203" pitchFamily="34" charset="0"/>
              </a:rPr>
              <a:t>successful innovations and challenges to the realization of the EU funded projects and regional programme short to medium term results.</a:t>
            </a:r>
          </a:p>
          <a:p>
            <a:endParaRPr lang="en-IE" sz="1800" dirty="0"/>
          </a:p>
        </p:txBody>
      </p:sp>
    </p:spTree>
    <p:extLst>
      <p:ext uri="{BB962C8B-B14F-4D97-AF65-F5344CB8AC3E}">
        <p14:creationId xmlns:p14="http://schemas.microsoft.com/office/powerpoint/2010/main" val="425588133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a:xfrm>
            <a:off x="244253" y="-427212"/>
            <a:ext cx="5208618" cy="598219"/>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AU" dirty="0" smtClean="0">
                <a:latin typeface="Gill Sans MT" panose="020B0502020104020203" pitchFamily="34" charset="0"/>
              </a:rPr>
              <a:t> </a:t>
            </a:r>
            <a:endParaRPr lang="en-AU" dirty="0">
              <a:latin typeface="Gill Sans MT" panose="020B0502020104020203" pitchFamily="34" charset="0"/>
            </a:endParaRPr>
          </a:p>
        </p:txBody>
      </p:sp>
      <p:pic>
        <p:nvPicPr>
          <p:cNvPr id="3074"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9036" y="6087381"/>
            <a:ext cx="1082728" cy="730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316818" y="5849863"/>
            <a:ext cx="1612900" cy="8414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a:bodyPr>
          <a:lstStyle/>
          <a:p>
            <a:r>
              <a:rPr lang="en-AU" dirty="0" smtClean="0">
                <a:latin typeface="Gill Sans MT" panose="020B0502020104020203" pitchFamily="34" charset="0"/>
              </a:rPr>
              <a:t>Presentations</a:t>
            </a:r>
            <a:endParaRPr lang="en-IE" dirty="0"/>
          </a:p>
        </p:txBody>
      </p:sp>
      <p:sp>
        <p:nvSpPr>
          <p:cNvPr id="5" name="Content Placeholder 4"/>
          <p:cNvSpPr>
            <a:spLocks noGrp="1"/>
          </p:cNvSpPr>
          <p:nvPr>
            <p:ph idx="1"/>
          </p:nvPr>
        </p:nvSpPr>
        <p:spPr>
          <a:xfrm>
            <a:off x="457200" y="1318437"/>
            <a:ext cx="8229600" cy="4388625"/>
          </a:xfrm>
        </p:spPr>
        <p:txBody>
          <a:bodyPr>
            <a:normAutofit fontScale="62500" lnSpcReduction="20000"/>
          </a:bodyPr>
          <a:lstStyle/>
          <a:p>
            <a:pPr marL="361950" lvl="1" indent="-180975">
              <a:buNone/>
            </a:pPr>
            <a:r>
              <a:rPr lang="en-GB" b="1" u="sng" dirty="0">
                <a:latin typeface="Gill Sans MT" panose="020B0502020104020203" pitchFamily="34" charset="0"/>
              </a:rPr>
              <a:t>Day 1: </a:t>
            </a:r>
          </a:p>
          <a:p>
            <a:pPr lvl="1"/>
            <a:r>
              <a:rPr lang="en-GB" dirty="0">
                <a:latin typeface="Gill Sans MT" panose="020B0502020104020203" pitchFamily="34" charset="0"/>
              </a:rPr>
              <a:t>NRC (Institutional &amp; CBO Support), </a:t>
            </a:r>
          </a:p>
          <a:p>
            <a:pPr lvl="1"/>
            <a:r>
              <a:rPr lang="en-GB" dirty="0">
                <a:latin typeface="Gill Sans MT" panose="020B0502020104020203" pitchFamily="34" charset="0"/>
              </a:rPr>
              <a:t>NPA (Blacksmiths &amp; Implements), </a:t>
            </a:r>
          </a:p>
          <a:p>
            <a:pPr lvl="1"/>
            <a:r>
              <a:rPr lang="en-GB" dirty="0">
                <a:latin typeface="Gill Sans MT" panose="020B0502020104020203" pitchFamily="34" charset="0"/>
              </a:rPr>
              <a:t>Concern (Savings &amp; Loans Associations), </a:t>
            </a:r>
          </a:p>
          <a:p>
            <a:pPr lvl="1"/>
            <a:r>
              <a:rPr lang="en-GB" dirty="0">
                <a:latin typeface="Gill Sans MT" panose="020B0502020104020203" pitchFamily="34" charset="0"/>
              </a:rPr>
              <a:t>HARD (Extension Skills &amp; Group Loans), </a:t>
            </a:r>
          </a:p>
          <a:p>
            <a:pPr lvl="1"/>
            <a:r>
              <a:rPr lang="en-GB" dirty="0">
                <a:latin typeface="Gill Sans MT" panose="020B0502020104020203" pitchFamily="34" charset="0"/>
              </a:rPr>
              <a:t>PIN (Organisation of Agro-dealers), </a:t>
            </a:r>
          </a:p>
          <a:p>
            <a:pPr lvl="1"/>
            <a:r>
              <a:rPr lang="en-GB" dirty="0">
                <a:latin typeface="Gill Sans MT" panose="020B0502020104020203" pitchFamily="34" charset="0"/>
              </a:rPr>
              <a:t>World Vision (Seed-multiplication &amp; Storage), </a:t>
            </a:r>
          </a:p>
          <a:p>
            <a:pPr lvl="1"/>
            <a:r>
              <a:rPr lang="en-GB" dirty="0">
                <a:latin typeface="Gill Sans MT" panose="020B0502020104020203" pitchFamily="34" charset="0"/>
              </a:rPr>
              <a:t>VSF-G (Poultry &amp; Youth Groups), </a:t>
            </a:r>
          </a:p>
          <a:p>
            <a:pPr lvl="1"/>
            <a:r>
              <a:rPr lang="en-GB" dirty="0">
                <a:latin typeface="Gill Sans MT" panose="020B0502020104020203" pitchFamily="34" charset="0"/>
              </a:rPr>
              <a:t>FAO (Vocational Training &amp; Extension).</a:t>
            </a:r>
            <a:endParaRPr lang="en-US" dirty="0">
              <a:latin typeface="Gill Sans MT" panose="020B0502020104020203" pitchFamily="34" charset="0"/>
            </a:endParaRPr>
          </a:p>
          <a:p>
            <a:pPr lvl="1"/>
            <a:endParaRPr lang="en-GB" dirty="0">
              <a:latin typeface="Gill Sans MT" panose="020B0502020104020203" pitchFamily="34" charset="0"/>
            </a:endParaRPr>
          </a:p>
          <a:p>
            <a:pPr marL="457200" lvl="1" indent="-276225">
              <a:buNone/>
            </a:pPr>
            <a:r>
              <a:rPr lang="en-GB" b="1" u="sng" dirty="0">
                <a:latin typeface="Gill Sans MT" panose="020B0502020104020203" pitchFamily="34" charset="0"/>
              </a:rPr>
              <a:t>Day 2: </a:t>
            </a:r>
          </a:p>
          <a:p>
            <a:pPr lvl="1"/>
            <a:r>
              <a:rPr lang="en-GB" dirty="0">
                <a:latin typeface="Gill Sans MT" panose="020B0502020104020203" pitchFamily="34" charset="0"/>
              </a:rPr>
              <a:t>IRC (Multi-sector Collaboration), </a:t>
            </a:r>
          </a:p>
          <a:p>
            <a:pPr lvl="1"/>
            <a:r>
              <a:rPr lang="en-GB" dirty="0">
                <a:latin typeface="Gill Sans MT" panose="020B0502020104020203" pitchFamily="34" charset="0"/>
              </a:rPr>
              <a:t>Cordaid (Community Planning and Monitoring), </a:t>
            </a:r>
          </a:p>
          <a:p>
            <a:pPr lvl="1"/>
            <a:r>
              <a:rPr lang="en-GB" dirty="0">
                <a:latin typeface="Gill Sans MT" panose="020B0502020104020203" pitchFamily="34" charset="0"/>
              </a:rPr>
              <a:t>ZOA (Nutrition Education and Promotion), </a:t>
            </a:r>
          </a:p>
          <a:p>
            <a:pPr lvl="1"/>
            <a:r>
              <a:rPr lang="en-GB" dirty="0">
                <a:latin typeface="Gill Sans MT" panose="020B0502020104020203" pitchFamily="34" charset="0"/>
              </a:rPr>
              <a:t>Oxfam (Vouchers and Market Development).</a:t>
            </a:r>
            <a:endParaRPr lang="en-US" dirty="0">
              <a:latin typeface="Gill Sans MT" panose="020B0502020104020203" pitchFamily="34" charset="0"/>
            </a:endParaRPr>
          </a:p>
          <a:p>
            <a:endParaRPr lang="en-IE" dirty="0"/>
          </a:p>
        </p:txBody>
      </p:sp>
    </p:spTree>
    <p:extLst>
      <p:ext uri="{BB962C8B-B14F-4D97-AF65-F5344CB8AC3E}">
        <p14:creationId xmlns:p14="http://schemas.microsoft.com/office/powerpoint/2010/main" val="353504813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721100" y="1040081"/>
            <a:ext cx="5208618" cy="407719"/>
          </a:xfrm>
        </p:spPr>
        <p:txBody>
          <a:bodyPr>
            <a:normAutofit fontScale="90000"/>
          </a:bodyPr>
          <a:lstStyle/>
          <a:p>
            <a:r>
              <a:rPr lang="en-AU" dirty="0" smtClean="0">
                <a:latin typeface="Gill Sans MT" panose="020B0502020104020203" pitchFamily="34" charset="0"/>
              </a:rPr>
              <a:t> </a:t>
            </a:r>
            <a:endParaRPr lang="en-AU" dirty="0">
              <a:latin typeface="Gill Sans MT" panose="020B0502020104020203" pitchFamily="34" charset="0"/>
            </a:endParaRPr>
          </a:p>
        </p:txBody>
      </p:sp>
      <p:sp>
        <p:nvSpPr>
          <p:cNvPr id="2" name="Subtitle 1"/>
          <p:cNvSpPr>
            <a:spLocks noGrp="1"/>
          </p:cNvSpPr>
          <p:nvPr>
            <p:ph type="subTitle" idx="1"/>
          </p:nvPr>
        </p:nvSpPr>
        <p:spPr>
          <a:xfrm>
            <a:off x="3695700" y="1123950"/>
            <a:ext cx="5448300" cy="3686175"/>
          </a:xfrm>
        </p:spPr>
        <p:txBody>
          <a:bodyPr>
            <a:noAutofit/>
          </a:bodyPr>
          <a:lstStyle/>
          <a:p>
            <a:r>
              <a:rPr lang="en-IE" sz="1800" b="1" u="sng" dirty="0">
                <a:latin typeface="Gill Sans MT" panose="020B0502020104020203" pitchFamily="34" charset="0"/>
              </a:rPr>
              <a:t>Project Period:</a:t>
            </a:r>
            <a:r>
              <a:rPr lang="en-IE" sz="1800" dirty="0">
                <a:latin typeface="Gill Sans MT" panose="020B0502020104020203" pitchFamily="34" charset="0"/>
              </a:rPr>
              <a:t>	</a:t>
            </a:r>
            <a:r>
              <a:rPr lang="en-IE" sz="1600" dirty="0">
                <a:latin typeface="Gill Sans MT" panose="020B0502020104020203" pitchFamily="34" charset="0"/>
              </a:rPr>
              <a:t>15th </a:t>
            </a:r>
            <a:r>
              <a:rPr lang="en-IE" sz="1600" dirty="0" smtClean="0">
                <a:latin typeface="Gill Sans MT" panose="020B0502020104020203" pitchFamily="34" charset="0"/>
              </a:rPr>
              <a:t>Feb. </a:t>
            </a:r>
            <a:r>
              <a:rPr lang="en-IE" sz="1600" dirty="0">
                <a:latin typeface="Gill Sans MT" panose="020B0502020104020203" pitchFamily="34" charset="0"/>
              </a:rPr>
              <a:t>2014 – 14th </a:t>
            </a:r>
            <a:r>
              <a:rPr lang="en-IE" sz="1600" dirty="0" smtClean="0">
                <a:latin typeface="Gill Sans MT" panose="020B0502020104020203" pitchFamily="34" charset="0"/>
              </a:rPr>
              <a:t>Feb. </a:t>
            </a:r>
            <a:r>
              <a:rPr lang="en-IE" sz="1600" dirty="0">
                <a:latin typeface="Gill Sans MT" panose="020B0502020104020203" pitchFamily="34" charset="0"/>
              </a:rPr>
              <a:t>2017</a:t>
            </a:r>
          </a:p>
          <a:p>
            <a:endParaRPr lang="en-AU" sz="1600" dirty="0" smtClean="0">
              <a:latin typeface="Gill Sans MT" panose="020B0502020104020203" pitchFamily="34" charset="0"/>
            </a:endParaRPr>
          </a:p>
          <a:p>
            <a:r>
              <a:rPr lang="en-AU" sz="1800" b="1" u="sng" dirty="0" smtClean="0">
                <a:latin typeface="Gill Sans MT" panose="020B0502020104020203" pitchFamily="34" charset="0"/>
              </a:rPr>
              <a:t>Total </a:t>
            </a:r>
            <a:r>
              <a:rPr lang="en-AU" sz="1800" b="1" u="sng" dirty="0">
                <a:latin typeface="Gill Sans MT" panose="020B0502020104020203" pitchFamily="34" charset="0"/>
              </a:rPr>
              <a:t>budget:</a:t>
            </a:r>
            <a:r>
              <a:rPr lang="en-AU" sz="1800" dirty="0">
                <a:latin typeface="Gill Sans MT" panose="020B0502020104020203" pitchFamily="34" charset="0"/>
              </a:rPr>
              <a:t>	</a:t>
            </a:r>
            <a:r>
              <a:rPr lang="en-AU" sz="1600" dirty="0">
                <a:latin typeface="Gill Sans MT" panose="020B0502020104020203" pitchFamily="34" charset="0"/>
              </a:rPr>
              <a:t>€ 2,222,222 </a:t>
            </a:r>
          </a:p>
          <a:p>
            <a:endParaRPr lang="en-AU" sz="1800" b="1" u="sng" dirty="0" smtClean="0">
              <a:latin typeface="Gill Sans MT" panose="020B0502020104020203" pitchFamily="34" charset="0"/>
            </a:endParaRPr>
          </a:p>
          <a:p>
            <a:r>
              <a:rPr lang="en-AU" sz="1800" b="1" u="sng" dirty="0" smtClean="0">
                <a:latin typeface="Gill Sans MT" panose="020B0502020104020203" pitchFamily="34" charset="0"/>
              </a:rPr>
              <a:t>Implementing </a:t>
            </a:r>
            <a:r>
              <a:rPr lang="en-AU" sz="1800" b="1" u="sng" dirty="0">
                <a:latin typeface="Gill Sans MT" panose="020B0502020104020203" pitchFamily="34" charset="0"/>
              </a:rPr>
              <a:t>partners: </a:t>
            </a:r>
            <a:r>
              <a:rPr lang="en-AU" sz="1800" dirty="0">
                <a:latin typeface="Gill Sans MT" panose="020B0502020104020203" pitchFamily="34" charset="0"/>
              </a:rPr>
              <a:t>	</a:t>
            </a:r>
            <a:r>
              <a:rPr lang="en-AU" sz="1600" dirty="0">
                <a:latin typeface="Gill Sans MT" panose="020B0502020104020203" pitchFamily="34" charset="0"/>
              </a:rPr>
              <a:t>Concern </a:t>
            </a:r>
            <a:r>
              <a:rPr lang="en-AU" sz="1600" dirty="0" smtClean="0">
                <a:latin typeface="Gill Sans MT" panose="020B0502020104020203" pitchFamily="34" charset="0"/>
              </a:rPr>
              <a:t>Worldwide (CWW); Langich </a:t>
            </a:r>
            <a:r>
              <a:rPr lang="en-AU" sz="1600" dirty="0">
                <a:latin typeface="Gill Sans MT" panose="020B0502020104020203" pitchFamily="34" charset="0"/>
              </a:rPr>
              <a:t>United Youth Development Association (LUYDA)</a:t>
            </a:r>
            <a:r>
              <a:rPr lang="en-AU" sz="1800" dirty="0">
                <a:latin typeface="Gill Sans MT" panose="020B0502020104020203" pitchFamily="34" charset="0"/>
              </a:rPr>
              <a:t> </a:t>
            </a:r>
            <a:endParaRPr lang="en-AU" sz="1800" dirty="0" smtClean="0">
              <a:latin typeface="Gill Sans MT" panose="020B0502020104020203" pitchFamily="34" charset="0"/>
            </a:endParaRPr>
          </a:p>
          <a:p>
            <a:r>
              <a:rPr lang="en-AU" sz="1600" dirty="0" smtClean="0">
                <a:latin typeface="Gill Sans MT" panose="020B0502020104020203" pitchFamily="34" charset="0"/>
              </a:rPr>
              <a:t>Aweil </a:t>
            </a:r>
            <a:r>
              <a:rPr lang="en-AU" sz="1600" dirty="0">
                <a:latin typeface="Gill Sans MT" panose="020B0502020104020203" pitchFamily="34" charset="0"/>
              </a:rPr>
              <a:t>Project for Agriculture Development (</a:t>
            </a:r>
            <a:r>
              <a:rPr lang="en-AU" sz="1600" dirty="0" smtClean="0">
                <a:latin typeface="Gill Sans MT" panose="020B0502020104020203" pitchFamily="34" charset="0"/>
              </a:rPr>
              <a:t>APAD)</a:t>
            </a:r>
            <a:endParaRPr lang="en-AU" sz="1800" dirty="0" smtClean="0">
              <a:latin typeface="Gill Sans MT" panose="020B0502020104020203" pitchFamily="34" charset="0"/>
            </a:endParaRPr>
          </a:p>
          <a:p>
            <a:pPr marL="1343025" indent="-1343025"/>
            <a:endParaRPr lang="en-AU" sz="1800" b="1" u="sng" dirty="0" smtClean="0">
              <a:latin typeface="Gill Sans MT" panose="020B0502020104020203" pitchFamily="34" charset="0"/>
            </a:endParaRPr>
          </a:p>
          <a:p>
            <a:pPr marL="1343025" indent="-1343025"/>
            <a:r>
              <a:rPr lang="en-AU" sz="1800" b="1" u="sng" dirty="0" smtClean="0">
                <a:latin typeface="Gill Sans MT" panose="020B0502020104020203" pitchFamily="34" charset="0"/>
              </a:rPr>
              <a:t>Coverage:</a:t>
            </a:r>
            <a:r>
              <a:rPr lang="en-AU" sz="1800" dirty="0">
                <a:latin typeface="Gill Sans MT" panose="020B0502020104020203" pitchFamily="34" charset="0"/>
              </a:rPr>
              <a:t>	</a:t>
            </a:r>
            <a:r>
              <a:rPr lang="en-AU" sz="1600" dirty="0" smtClean="0">
                <a:latin typeface="Gill Sans MT" panose="020B0502020104020203" pitchFamily="34" charset="0"/>
              </a:rPr>
              <a:t>Aweil Centre County:  3 Payams – 18 Bomas Aweil North County:  4 Payams – 24 Bomas; Aweil </a:t>
            </a:r>
            <a:r>
              <a:rPr lang="en-AU" sz="1600" dirty="0">
                <a:latin typeface="Gill Sans MT" panose="020B0502020104020203" pitchFamily="34" charset="0"/>
              </a:rPr>
              <a:t>West County: 7 Payams – 39 Bomas;</a:t>
            </a:r>
          </a:p>
        </p:txBody>
      </p:sp>
      <p:sp>
        <p:nvSpPr>
          <p:cNvPr id="5" name="Title 1"/>
          <p:cNvSpPr txBox="1">
            <a:spLocks/>
          </p:cNvSpPr>
          <p:nvPr/>
        </p:nvSpPr>
        <p:spPr>
          <a:xfrm>
            <a:off x="0" y="1021947"/>
            <a:ext cx="3124033" cy="1343131"/>
          </a:xfrm>
          <a:prstGeom prst="rect">
            <a:avLst/>
          </a:prstGeom>
        </p:spPr>
        <p:txBody>
          <a:bodyPr vert="horz" lIns="91440" tIns="45720" rIns="91440" bIns="45720" rtlCol="0" anchor="ctr">
            <a:normAutofit fontScale="97500"/>
          </a:bodyPr>
          <a:lstStyle>
            <a:lvl1pPr algn="l" defTabSz="457200" rtl="0" eaLnBrk="1" latinLnBrk="0" hangingPunct="1">
              <a:spcBef>
                <a:spcPct val="0"/>
              </a:spcBef>
              <a:buNone/>
              <a:defRPr sz="2900" kern="1200">
                <a:solidFill>
                  <a:schemeClr val="bg1"/>
                </a:solidFill>
                <a:latin typeface="Arial" pitchFamily="34" charset="0"/>
                <a:ea typeface="+mj-ea"/>
                <a:cs typeface="Arial" pitchFamily="34" charset="0"/>
              </a:defRPr>
            </a:lvl1pPr>
          </a:lstStyle>
          <a:p>
            <a:pPr algn="ctr" fontAlgn="base">
              <a:spcBef>
                <a:spcPct val="20000"/>
              </a:spcBef>
              <a:spcAft>
                <a:spcPct val="0"/>
              </a:spcAft>
            </a:pPr>
            <a:r>
              <a:rPr lang="en-US" dirty="0">
                <a:latin typeface="Gill Sans MT" panose="020B0502020104020203" pitchFamily="34" charset="0"/>
              </a:rPr>
              <a:t>1</a:t>
            </a:r>
            <a:r>
              <a:rPr lang="en-US" dirty="0" smtClean="0">
                <a:latin typeface="Gill Sans MT" panose="020B0502020104020203" pitchFamily="34" charset="0"/>
              </a:rPr>
              <a:t>. Background </a:t>
            </a:r>
            <a:endParaRPr lang="en-US" dirty="0">
              <a:latin typeface="Gill Sans MT" panose="020B0502020104020203" pitchFamily="34" charset="0"/>
            </a:endParaRPr>
          </a:p>
        </p:txBody>
      </p:sp>
      <p:sp>
        <p:nvSpPr>
          <p:cNvPr id="6" name="Title 1"/>
          <p:cNvSpPr txBox="1">
            <a:spLocks/>
          </p:cNvSpPr>
          <p:nvPr/>
        </p:nvSpPr>
        <p:spPr>
          <a:xfrm>
            <a:off x="3695700" y="1021947"/>
            <a:ext cx="5234018" cy="425853"/>
          </a:xfrm>
          <a:prstGeom prst="rect">
            <a:avLst/>
          </a:prstGeom>
        </p:spPr>
        <p:txBody>
          <a:bodyPr vert="horz" lIns="91440" tIns="45720" rIns="91440" bIns="45720" rtlCol="0" anchor="b">
            <a:normAutofit fontScale="92500" lnSpcReduction="20000"/>
          </a:bodyPr>
          <a:lstStyle>
            <a:lvl1pPr algn="l" defTabSz="457200" rtl="0" eaLnBrk="1" latinLnBrk="0" hangingPunct="1">
              <a:spcBef>
                <a:spcPct val="0"/>
              </a:spcBef>
              <a:buNone/>
              <a:defRPr sz="2900" kern="1200">
                <a:solidFill>
                  <a:srgbClr val="FFFFFF"/>
                </a:solidFill>
                <a:latin typeface="Arial" pitchFamily="34" charset="0"/>
                <a:ea typeface="+mj-ea"/>
                <a:cs typeface="Arial" pitchFamily="34" charset="0"/>
              </a:defRPr>
            </a:lvl1pPr>
          </a:lstStyle>
          <a:p>
            <a:pPr algn="ctr"/>
            <a:endParaRPr lang="en-AU" dirty="0"/>
          </a:p>
        </p:txBody>
      </p:sp>
      <p:sp>
        <p:nvSpPr>
          <p:cNvPr id="3" name="TextBox 2"/>
          <p:cNvSpPr txBox="1"/>
          <p:nvPr/>
        </p:nvSpPr>
        <p:spPr>
          <a:xfrm>
            <a:off x="3924300" y="1447800"/>
            <a:ext cx="184666" cy="369332"/>
          </a:xfrm>
          <a:prstGeom prst="rect">
            <a:avLst/>
          </a:prstGeom>
          <a:noFill/>
        </p:spPr>
        <p:txBody>
          <a:bodyPr wrap="none" rtlCol="0">
            <a:spAutoFit/>
          </a:bodyPr>
          <a:lstStyle/>
          <a:p>
            <a:endParaRPr lang="en-US" dirty="0"/>
          </a:p>
        </p:txBody>
      </p:sp>
      <p:sp>
        <p:nvSpPr>
          <p:cNvPr id="7" name="Title 1"/>
          <p:cNvSpPr txBox="1">
            <a:spLocks/>
          </p:cNvSpPr>
          <p:nvPr/>
        </p:nvSpPr>
        <p:spPr>
          <a:xfrm>
            <a:off x="0" y="2365078"/>
            <a:ext cx="2692400" cy="1927522"/>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900" kern="1200">
                <a:solidFill>
                  <a:srgbClr val="FFFFFF"/>
                </a:solidFill>
                <a:latin typeface="Arial" pitchFamily="34" charset="0"/>
                <a:ea typeface="+mj-ea"/>
                <a:cs typeface="Arial" pitchFamily="34" charset="0"/>
              </a:defRPr>
            </a:lvl1pPr>
          </a:lstStyle>
          <a:p>
            <a:pPr algn="ctr"/>
            <a:r>
              <a:rPr lang="en-AU" dirty="0" smtClean="0"/>
              <a:t>SORUDEV</a:t>
            </a:r>
          </a:p>
        </p:txBody>
      </p:sp>
      <p:pic>
        <p:nvPicPr>
          <p:cNvPr id="4098"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96766" y="6067424"/>
            <a:ext cx="1110786" cy="749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496175" y="5895810"/>
            <a:ext cx="1433543" cy="747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23528" y="5877272"/>
            <a:ext cx="1366069" cy="917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988175" y="5877272"/>
            <a:ext cx="1719263" cy="896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3"/>
          <p:cNvSpPr>
            <a:spLocks noGrp="1"/>
          </p:cNvSpPr>
          <p:nvPr>
            <p:ph type="title"/>
          </p:nvPr>
        </p:nvSpPr>
        <p:spPr/>
        <p:txBody>
          <a:bodyPr>
            <a:normAutofit/>
          </a:bodyPr>
          <a:lstStyle/>
          <a:p>
            <a:r>
              <a:rPr lang="en-US" sz="2800" dirty="0" smtClean="0">
                <a:latin typeface="Gill Sans MT" panose="020B0502020104020203" pitchFamily="34" charset="0"/>
              </a:rPr>
              <a:t>Goal &amp; Objectives</a:t>
            </a:r>
            <a:endParaRPr lang="en-IE" sz="2800" dirty="0">
              <a:latin typeface="Gill Sans MT" panose="020B0502020104020203" pitchFamily="34" charset="0"/>
            </a:endParaRPr>
          </a:p>
        </p:txBody>
      </p:sp>
      <p:sp>
        <p:nvSpPr>
          <p:cNvPr id="5" name="Content Placeholder 4"/>
          <p:cNvSpPr>
            <a:spLocks noGrp="1"/>
          </p:cNvSpPr>
          <p:nvPr>
            <p:ph idx="1"/>
          </p:nvPr>
        </p:nvSpPr>
        <p:spPr/>
        <p:txBody>
          <a:bodyPr>
            <a:normAutofit/>
          </a:bodyPr>
          <a:lstStyle/>
          <a:p>
            <a:pPr marL="0" indent="0">
              <a:buNone/>
            </a:pPr>
            <a:r>
              <a:rPr lang="en-IE" sz="1800" b="1" i="1" u="sng" dirty="0">
                <a:latin typeface="Gill Sans MT" panose="020B0502020104020203" pitchFamily="34" charset="0"/>
              </a:rPr>
              <a:t>Goal:</a:t>
            </a:r>
            <a:r>
              <a:rPr lang="en-IE" sz="1800" dirty="0">
                <a:latin typeface="Gill Sans MT" panose="020B0502020104020203" pitchFamily="34" charset="0"/>
              </a:rPr>
              <a:t>	To contribute to increased food security, reduced vulnerability and enhanced  livelihoods of rural households in NBeG, SSD</a:t>
            </a:r>
          </a:p>
          <a:p>
            <a:pPr marL="0" indent="0">
              <a:buNone/>
            </a:pPr>
            <a:endParaRPr lang="en-IE" sz="1800" b="1" i="1" u="sng" dirty="0" smtClean="0">
              <a:latin typeface="Gill Sans MT" panose="020B0502020104020203" pitchFamily="34" charset="0"/>
            </a:endParaRPr>
          </a:p>
          <a:p>
            <a:pPr marL="0" indent="0">
              <a:buNone/>
            </a:pPr>
            <a:r>
              <a:rPr lang="en-IE" sz="1800" b="1" i="1" u="sng" dirty="0" smtClean="0">
                <a:latin typeface="Gill Sans MT" panose="020B0502020104020203" pitchFamily="34" charset="0"/>
              </a:rPr>
              <a:t>Specific </a:t>
            </a:r>
            <a:r>
              <a:rPr lang="en-IE" sz="1800" b="1" i="1" u="sng" dirty="0">
                <a:latin typeface="Gill Sans MT" panose="020B0502020104020203" pitchFamily="34" charset="0"/>
              </a:rPr>
              <a:t>Objective: </a:t>
            </a:r>
            <a:r>
              <a:rPr lang="en-IE" sz="1800" dirty="0">
                <a:latin typeface="Gill Sans MT" panose="020B0502020104020203" pitchFamily="34" charset="0"/>
              </a:rPr>
              <a:t>	To increase agricultural production &amp; income of smallholder farmers in NBeG.</a:t>
            </a:r>
          </a:p>
          <a:p>
            <a:endParaRPr lang="en-IE" sz="1800" dirty="0">
              <a:latin typeface="Gill Sans MT" panose="020B0502020104020203" pitchFamily="34" charset="0"/>
            </a:endParaRPr>
          </a:p>
          <a:p>
            <a:pPr marL="0" indent="0">
              <a:buNone/>
            </a:pPr>
            <a:r>
              <a:rPr lang="en-IE" sz="1800" dirty="0">
                <a:latin typeface="Gill Sans MT" panose="020B0502020104020203" pitchFamily="34" charset="0"/>
              </a:rPr>
              <a:t>The </a:t>
            </a:r>
            <a:r>
              <a:rPr lang="en-IE" sz="1800" b="1" i="1" u="sng" dirty="0">
                <a:latin typeface="Gill Sans MT" panose="020B0502020104020203" pitchFamily="34" charset="0"/>
              </a:rPr>
              <a:t>specific objective </a:t>
            </a:r>
            <a:r>
              <a:rPr lang="en-IE" sz="1800" dirty="0">
                <a:latin typeface="Gill Sans MT" panose="020B0502020104020203" pitchFamily="34" charset="0"/>
              </a:rPr>
              <a:t>will be achieved by:</a:t>
            </a:r>
          </a:p>
          <a:p>
            <a:pPr>
              <a:buFont typeface="+mj-lt"/>
              <a:buAutoNum type="alphaLcParenR"/>
            </a:pPr>
            <a:r>
              <a:rPr lang="en-IE" sz="1800" dirty="0">
                <a:latin typeface="Gill Sans MT" panose="020B0502020104020203" pitchFamily="34" charset="0"/>
              </a:rPr>
              <a:t>Strengthening extension services, use of good practices &amp; reduced losses</a:t>
            </a:r>
          </a:p>
          <a:p>
            <a:pPr>
              <a:buFont typeface="+mj-lt"/>
              <a:buAutoNum type="alphaLcParenR"/>
            </a:pPr>
            <a:r>
              <a:rPr lang="en-IE" sz="1800" dirty="0">
                <a:latin typeface="Gill Sans MT" panose="020B0502020104020203" pitchFamily="34" charset="0"/>
              </a:rPr>
              <a:t>Facilitating the adoption of animal draught cultivation throughout the State </a:t>
            </a:r>
          </a:p>
          <a:p>
            <a:pPr>
              <a:buFont typeface="+mj-lt"/>
              <a:buAutoNum type="alphaLcParenR"/>
            </a:pPr>
            <a:r>
              <a:rPr lang="en-IE" sz="1800" dirty="0">
                <a:latin typeface="Gill Sans MT" panose="020B0502020104020203" pitchFamily="34" charset="0"/>
              </a:rPr>
              <a:t>Increasing market access &amp; linkages between value chain actors</a:t>
            </a:r>
          </a:p>
          <a:p>
            <a:endParaRPr lang="en-IE" sz="1800" b="1" i="1" u="sng" dirty="0">
              <a:latin typeface="Gill Sans MT" panose="020B0502020104020203" pitchFamily="34" charset="0"/>
            </a:endParaRPr>
          </a:p>
          <a:p>
            <a:pPr marL="0" indent="0">
              <a:buNone/>
            </a:pPr>
            <a:r>
              <a:rPr lang="en-IE" sz="1800" b="1" i="1" u="sng" dirty="0">
                <a:latin typeface="Gill Sans MT" panose="020B0502020104020203" pitchFamily="34" charset="0"/>
              </a:rPr>
              <a:t>Target:</a:t>
            </a:r>
            <a:r>
              <a:rPr lang="en-IE" sz="1800" b="1" i="1" dirty="0">
                <a:latin typeface="Gill Sans MT" panose="020B0502020104020203" pitchFamily="34" charset="0"/>
              </a:rPr>
              <a:t>	</a:t>
            </a:r>
            <a:r>
              <a:rPr lang="en-IE" sz="1800" dirty="0">
                <a:latin typeface="Gill Sans MT" panose="020B0502020104020203" pitchFamily="34" charset="0"/>
              </a:rPr>
              <a:t>4,500 active smallholder (SH) farmer households (HHs)</a:t>
            </a:r>
            <a:endParaRPr lang="en-IE" sz="1800" dirty="0"/>
          </a:p>
        </p:txBody>
      </p:sp>
    </p:spTree>
    <p:extLst>
      <p:ext uri="{BB962C8B-B14F-4D97-AF65-F5344CB8AC3E}">
        <p14:creationId xmlns:p14="http://schemas.microsoft.com/office/powerpoint/2010/main" val="332336076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3"/>
          <p:cNvSpPr>
            <a:spLocks noGrp="1"/>
          </p:cNvSpPr>
          <p:nvPr>
            <p:ph type="subTitle" idx="1"/>
          </p:nvPr>
        </p:nvSpPr>
        <p:spPr>
          <a:xfrm>
            <a:off x="3493309" y="1021947"/>
            <a:ext cx="5638800" cy="3816753"/>
          </a:xfrm>
        </p:spPr>
        <p:txBody>
          <a:bodyPr>
            <a:noAutofit/>
          </a:bodyPr>
          <a:lstStyle/>
          <a:p>
            <a:pPr marL="285750" indent="-285750">
              <a:buFontTx/>
              <a:buChar char="-"/>
            </a:pPr>
            <a:r>
              <a:rPr lang="en-IE" sz="1800" dirty="0" smtClean="0">
                <a:latin typeface="Gill Sans MT" panose="020B0502020104020203" pitchFamily="34" charset="0"/>
              </a:rPr>
              <a:t>A </a:t>
            </a:r>
            <a:r>
              <a:rPr lang="en-IE" sz="1800" dirty="0">
                <a:latin typeface="Gill Sans MT" panose="020B0502020104020203" pitchFamily="34" charset="0"/>
              </a:rPr>
              <a:t>self-selected group of </a:t>
            </a:r>
            <a:r>
              <a:rPr lang="en-IE" sz="1800" dirty="0" smtClean="0">
                <a:latin typeface="Gill Sans MT" panose="020B0502020104020203" pitchFamily="34" charset="0"/>
              </a:rPr>
              <a:t>people who </a:t>
            </a:r>
            <a:r>
              <a:rPr lang="en-IE" sz="1800" dirty="0">
                <a:latin typeface="Gill Sans MT" panose="020B0502020104020203" pitchFamily="34" charset="0"/>
              </a:rPr>
              <a:t>pool their money into a fund from which members can borrow. </a:t>
            </a:r>
            <a:endParaRPr lang="en-IE" sz="1800" dirty="0" smtClean="0">
              <a:latin typeface="Gill Sans MT" panose="020B0502020104020203" pitchFamily="34" charset="0"/>
            </a:endParaRPr>
          </a:p>
          <a:p>
            <a:pPr marL="285750" indent="-285750">
              <a:buFontTx/>
              <a:buChar char="-"/>
            </a:pPr>
            <a:endParaRPr lang="en-IE" sz="1400" dirty="0" smtClean="0">
              <a:latin typeface="Gill Sans MT" panose="020B0502020104020203" pitchFamily="34" charset="0"/>
            </a:endParaRPr>
          </a:p>
          <a:p>
            <a:pPr marL="285750" indent="-285750">
              <a:buFontTx/>
              <a:buChar char="-"/>
            </a:pPr>
            <a:r>
              <a:rPr lang="en-US" sz="1800" dirty="0" smtClean="0">
                <a:latin typeface="Gill Sans MT" panose="020B0502020104020203" pitchFamily="34" charset="0"/>
              </a:rPr>
              <a:t>Groups governed by  set of rules developed by members </a:t>
            </a:r>
          </a:p>
          <a:p>
            <a:pPr marL="285750" indent="-285750">
              <a:buFontTx/>
              <a:buChar char="-"/>
            </a:pPr>
            <a:endParaRPr lang="en-US" sz="1400" dirty="0" smtClean="0">
              <a:latin typeface="Gill Sans MT" panose="020B0502020104020203" pitchFamily="34" charset="0"/>
            </a:endParaRPr>
          </a:p>
          <a:p>
            <a:pPr marL="285750" indent="-285750">
              <a:buFontTx/>
              <a:buChar char="-"/>
            </a:pPr>
            <a:r>
              <a:rPr lang="en-US" sz="1800" dirty="0" smtClean="0">
                <a:latin typeface="Gill Sans MT" panose="020B0502020104020203" pitchFamily="34" charset="0"/>
              </a:rPr>
              <a:t>Members decide on how much to save , when &amp; where to meet, elect officials, interest rates for loans, etc. </a:t>
            </a:r>
            <a:endParaRPr lang="en-IE" sz="1800" dirty="0" smtClean="0">
              <a:latin typeface="Gill Sans MT" panose="020B0502020104020203" pitchFamily="34" charset="0"/>
            </a:endParaRPr>
          </a:p>
          <a:p>
            <a:pPr marL="285750" indent="-285750">
              <a:buFontTx/>
              <a:buChar char="-"/>
            </a:pPr>
            <a:endParaRPr lang="en-IE" sz="1400" dirty="0" smtClean="0">
              <a:latin typeface="Gill Sans MT" panose="020B0502020104020203" pitchFamily="34" charset="0"/>
            </a:endParaRPr>
          </a:p>
          <a:p>
            <a:pPr marL="285750" indent="-285750">
              <a:buFontTx/>
              <a:buChar char="-"/>
            </a:pPr>
            <a:r>
              <a:rPr lang="en-IE" sz="1800" dirty="0" smtClean="0">
                <a:latin typeface="Gill Sans MT" panose="020B0502020104020203" pitchFamily="34" charset="0"/>
              </a:rPr>
              <a:t>Any money borrowed is </a:t>
            </a:r>
            <a:r>
              <a:rPr lang="en-IE" sz="1800" dirty="0">
                <a:latin typeface="Gill Sans MT" panose="020B0502020104020203" pitchFamily="34" charset="0"/>
              </a:rPr>
              <a:t>paid back with interest, </a:t>
            </a:r>
            <a:r>
              <a:rPr lang="en-IE" sz="1800" dirty="0" smtClean="0">
                <a:latin typeface="Gill Sans MT" panose="020B0502020104020203" pitchFamily="34" charset="0"/>
              </a:rPr>
              <a:t>making the fund to grow</a:t>
            </a:r>
          </a:p>
          <a:p>
            <a:pPr marL="285750" indent="-285750">
              <a:buFontTx/>
              <a:buChar char="-"/>
            </a:pPr>
            <a:endParaRPr lang="en-IE" sz="1400" dirty="0" smtClean="0">
              <a:latin typeface="Gill Sans MT" panose="020B0502020104020203" pitchFamily="34" charset="0"/>
            </a:endParaRPr>
          </a:p>
          <a:p>
            <a:pPr marL="285750" indent="-285750">
              <a:buFontTx/>
              <a:buChar char="-"/>
            </a:pPr>
            <a:r>
              <a:rPr lang="en-IE" sz="1800" dirty="0" smtClean="0">
                <a:latin typeface="Gill Sans MT" panose="020B0502020104020203" pitchFamily="34" charset="0"/>
              </a:rPr>
              <a:t>After a cycle of 12 months, the members can share all </a:t>
            </a:r>
            <a:r>
              <a:rPr lang="en-IE" sz="1800" dirty="0" smtClean="0">
                <a:solidFill>
                  <a:schemeClr val="tx1"/>
                </a:solidFill>
                <a:latin typeface="Gill Sans MT" panose="020B0502020104020203" pitchFamily="34" charset="0"/>
              </a:rPr>
              <a:t>or part of the money saved </a:t>
            </a:r>
            <a:endParaRPr lang="en-AU" sz="1800" dirty="0" smtClean="0">
              <a:solidFill>
                <a:schemeClr val="tx1"/>
              </a:solidFill>
              <a:latin typeface="Gill Sans MT" panose="020B0502020104020203" pitchFamily="34" charset="0"/>
            </a:endParaRPr>
          </a:p>
        </p:txBody>
      </p:sp>
      <p:sp>
        <p:nvSpPr>
          <p:cNvPr id="9" name="Title 1"/>
          <p:cNvSpPr txBox="1">
            <a:spLocks/>
          </p:cNvSpPr>
          <p:nvPr/>
        </p:nvSpPr>
        <p:spPr>
          <a:xfrm>
            <a:off x="0" y="1021947"/>
            <a:ext cx="3124033" cy="1343131"/>
          </a:xfrm>
          <a:prstGeom prst="rect">
            <a:avLst/>
          </a:prstGeom>
        </p:spPr>
        <p:txBody>
          <a:bodyPr vert="horz" lIns="91440" tIns="45720" rIns="91440" bIns="45720" rtlCol="0" anchor="ctr">
            <a:normAutofit fontScale="97500"/>
          </a:bodyPr>
          <a:lstStyle>
            <a:lvl1pPr algn="l" defTabSz="457200" rtl="0" eaLnBrk="1" latinLnBrk="0" hangingPunct="1">
              <a:spcBef>
                <a:spcPct val="0"/>
              </a:spcBef>
              <a:buNone/>
              <a:defRPr sz="2900" kern="1200">
                <a:solidFill>
                  <a:schemeClr val="bg1"/>
                </a:solidFill>
                <a:latin typeface="Arial" pitchFamily="34" charset="0"/>
                <a:ea typeface="+mj-ea"/>
                <a:cs typeface="Arial" pitchFamily="34" charset="0"/>
              </a:defRPr>
            </a:lvl1pPr>
          </a:lstStyle>
          <a:p>
            <a:pPr algn="ctr" fontAlgn="base">
              <a:spcBef>
                <a:spcPct val="20000"/>
              </a:spcBef>
              <a:spcAft>
                <a:spcPct val="0"/>
              </a:spcAft>
            </a:pPr>
            <a:r>
              <a:rPr lang="en-US" dirty="0">
                <a:latin typeface="Gill Sans MT" panose="020B0502020104020203" pitchFamily="34" charset="0"/>
              </a:rPr>
              <a:t>2</a:t>
            </a:r>
            <a:r>
              <a:rPr lang="en-US" dirty="0" smtClean="0">
                <a:latin typeface="Gill Sans MT" panose="020B0502020104020203" pitchFamily="34" charset="0"/>
              </a:rPr>
              <a:t>. </a:t>
            </a:r>
          </a:p>
        </p:txBody>
      </p:sp>
      <p:sp>
        <p:nvSpPr>
          <p:cNvPr id="6" name="Subtitle 3"/>
          <p:cNvSpPr txBox="1">
            <a:spLocks/>
          </p:cNvSpPr>
          <p:nvPr/>
        </p:nvSpPr>
        <p:spPr>
          <a:xfrm>
            <a:off x="0" y="2197100"/>
            <a:ext cx="3124033" cy="2171700"/>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itchFamily="34" charset="0"/>
              <a:buNone/>
              <a:defRPr sz="1300" kern="1200">
                <a:solidFill>
                  <a:srgbClr val="FFFFFF"/>
                </a:solidFill>
                <a:latin typeface="Arial" pitchFamily="34" charset="0"/>
                <a:ea typeface="+mn-ea"/>
                <a:cs typeface="Arial" pitchFamily="34" charset="0"/>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en-AU" sz="1400" dirty="0"/>
          </a:p>
          <a:p>
            <a:pPr marL="285750" indent="-285750">
              <a:buFont typeface="Arial"/>
              <a:buChar char="•"/>
            </a:pPr>
            <a:endParaRPr lang="en-AU" sz="1400" dirty="0"/>
          </a:p>
          <a:p>
            <a:pPr marL="285750" indent="-285750">
              <a:buFont typeface="Arial"/>
              <a:buChar char="•"/>
            </a:pPr>
            <a:r>
              <a:rPr lang="en-AU" sz="2400" dirty="0">
                <a:latin typeface="Gill Sans MT" panose="020B0502020104020203" pitchFamily="34" charset="0"/>
              </a:rPr>
              <a:t>Village Savings &amp; Loans Associations (VSLAs)</a:t>
            </a:r>
          </a:p>
          <a:p>
            <a:endParaRPr lang="en-AU" sz="2400" dirty="0" smtClean="0">
              <a:latin typeface="Gill Sans MT" panose="020B0502020104020203" pitchFamily="34" charset="0"/>
            </a:endParaRPr>
          </a:p>
          <a:p>
            <a:endParaRPr lang="en-AU" sz="1400" dirty="0" smtClean="0"/>
          </a:p>
          <a:p>
            <a:endParaRPr lang="en-AU" sz="1400" dirty="0" smtClean="0"/>
          </a:p>
        </p:txBody>
      </p:sp>
      <p:sp>
        <p:nvSpPr>
          <p:cNvPr id="10" name="Title 1"/>
          <p:cNvSpPr txBox="1">
            <a:spLocks/>
          </p:cNvSpPr>
          <p:nvPr/>
        </p:nvSpPr>
        <p:spPr>
          <a:xfrm>
            <a:off x="3695700" y="1021947"/>
            <a:ext cx="5234018" cy="616353"/>
          </a:xfrm>
          <a:prstGeom prst="rect">
            <a:avLst/>
          </a:prstGeom>
        </p:spPr>
        <p:txBody>
          <a:bodyPr vert="horz" lIns="91440" tIns="45720" rIns="91440" bIns="45720" rtlCol="0" anchor="b">
            <a:normAutofit/>
          </a:bodyPr>
          <a:lstStyle>
            <a:lvl1pPr algn="l" defTabSz="457200" rtl="0" eaLnBrk="1" latinLnBrk="0" hangingPunct="1">
              <a:spcBef>
                <a:spcPct val="0"/>
              </a:spcBef>
              <a:buNone/>
              <a:defRPr sz="2900" kern="1200">
                <a:solidFill>
                  <a:srgbClr val="FFFFFF"/>
                </a:solidFill>
                <a:latin typeface="Arial" pitchFamily="34" charset="0"/>
                <a:ea typeface="+mj-ea"/>
                <a:cs typeface="Arial" pitchFamily="34" charset="0"/>
              </a:defRPr>
            </a:lvl1pPr>
          </a:lstStyle>
          <a:p>
            <a:endParaRPr lang="en-AU" dirty="0">
              <a:latin typeface="Gill Sans MT" panose="020B0502020104020203" pitchFamily="34" charset="0"/>
            </a:endParaRPr>
          </a:p>
        </p:txBody>
      </p:sp>
      <p:sp>
        <p:nvSpPr>
          <p:cNvPr id="11" name="Title 1"/>
          <p:cNvSpPr txBox="1">
            <a:spLocks/>
          </p:cNvSpPr>
          <p:nvPr/>
        </p:nvSpPr>
        <p:spPr>
          <a:xfrm>
            <a:off x="0" y="2365078"/>
            <a:ext cx="2692400" cy="1927522"/>
          </a:xfrm>
          <a:prstGeom prst="rect">
            <a:avLst/>
          </a:prstGeom>
        </p:spPr>
        <p:txBody>
          <a:bodyPr vert="horz" lIns="91440" tIns="45720" rIns="91440" bIns="45720" rtlCol="0" anchor="b">
            <a:normAutofit/>
          </a:bodyPr>
          <a:lstStyle>
            <a:lvl1pPr algn="l" defTabSz="457200" rtl="0" eaLnBrk="1" latinLnBrk="0" hangingPunct="1">
              <a:spcBef>
                <a:spcPct val="0"/>
              </a:spcBef>
              <a:buNone/>
              <a:defRPr sz="2900" kern="1200">
                <a:solidFill>
                  <a:srgbClr val="FFFFFF"/>
                </a:solidFill>
                <a:latin typeface="Arial" pitchFamily="34" charset="0"/>
                <a:ea typeface="+mj-ea"/>
                <a:cs typeface="Arial" pitchFamily="34" charset="0"/>
              </a:defRPr>
            </a:lvl1pPr>
          </a:lstStyle>
          <a:p>
            <a:endParaRPr lang="en-AU" dirty="0" smtClean="0"/>
          </a:p>
          <a:p>
            <a:endParaRPr lang="en-AU" dirty="0"/>
          </a:p>
          <a:p>
            <a:endParaRPr lang="en-AU" dirty="0" smtClean="0"/>
          </a:p>
          <a:p>
            <a:endParaRPr lang="en-AU" dirty="0"/>
          </a:p>
        </p:txBody>
      </p:sp>
      <p:pic>
        <p:nvPicPr>
          <p:cNvPr id="5122"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96766" y="6046067"/>
            <a:ext cx="1041484" cy="7023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478234" y="5991225"/>
            <a:ext cx="1451484" cy="757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0310480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23528" y="5877272"/>
            <a:ext cx="1366069" cy="917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988175" y="5877272"/>
            <a:ext cx="1719263" cy="896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itle 10"/>
          <p:cNvSpPr>
            <a:spLocks noGrp="1"/>
          </p:cNvSpPr>
          <p:nvPr>
            <p:ph type="title"/>
          </p:nvPr>
        </p:nvSpPr>
        <p:spPr>
          <a:xfrm>
            <a:off x="457200" y="274638"/>
            <a:ext cx="8229600" cy="925512"/>
          </a:xfrm>
        </p:spPr>
        <p:txBody>
          <a:bodyPr>
            <a:normAutofit/>
          </a:bodyPr>
          <a:lstStyle/>
          <a:p>
            <a:r>
              <a:rPr lang="en-IE" sz="3200" dirty="0">
                <a:latin typeface="Gill Sans MT" panose="020B0502020104020203" pitchFamily="34" charset="0"/>
              </a:rPr>
              <a:t>Why VSLAs?</a:t>
            </a:r>
          </a:p>
        </p:txBody>
      </p:sp>
      <p:sp>
        <p:nvSpPr>
          <p:cNvPr id="10" name="Content Placeholder 9"/>
          <p:cNvSpPr>
            <a:spLocks noGrp="1"/>
          </p:cNvSpPr>
          <p:nvPr>
            <p:ph idx="1"/>
          </p:nvPr>
        </p:nvSpPr>
        <p:spPr>
          <a:xfrm>
            <a:off x="419099" y="1181100"/>
            <a:ext cx="8372475" cy="4696171"/>
          </a:xfrm>
        </p:spPr>
        <p:txBody>
          <a:bodyPr>
            <a:normAutofit fontScale="92500" lnSpcReduction="10000"/>
          </a:bodyPr>
          <a:lstStyle/>
          <a:p>
            <a:pPr>
              <a:buFont typeface="Wingdings" panose="05000000000000000000" pitchFamily="2" charset="2"/>
              <a:buChar char="ü"/>
              <a:tabLst>
                <a:tab pos="457200" algn="l"/>
              </a:tabLst>
            </a:pPr>
            <a:r>
              <a:rPr lang="en-US" sz="1900" dirty="0">
                <a:latin typeface="Gill Sans MT" panose="020B0502020104020203" pitchFamily="34" charset="0"/>
              </a:rPr>
              <a:t>Financial services providers (i.e. banks, Cooperatives, Unions, SACCO, etc. ) missing in the communities </a:t>
            </a:r>
          </a:p>
          <a:p>
            <a:pPr lvl="1">
              <a:buFont typeface="Wingdings" panose="05000000000000000000" pitchFamily="2" charset="2"/>
              <a:buChar char="ü"/>
              <a:tabLst>
                <a:tab pos="457200" algn="l"/>
              </a:tabLst>
            </a:pPr>
            <a:r>
              <a:rPr lang="en-US" sz="1500" dirty="0">
                <a:latin typeface="Gill Sans MT" panose="020B0502020104020203" pitchFamily="34" charset="0"/>
              </a:rPr>
              <a:t>Create financial services in the communities where the project was being implemented</a:t>
            </a:r>
          </a:p>
          <a:p>
            <a:pPr lvl="1">
              <a:buFont typeface="Wingdings" panose="05000000000000000000" pitchFamily="2" charset="2"/>
              <a:buChar char="ü"/>
              <a:tabLst>
                <a:tab pos="457200" algn="l"/>
              </a:tabLst>
            </a:pPr>
            <a:endParaRPr lang="en-US" sz="1400" dirty="0">
              <a:latin typeface="Gill Sans MT" panose="020B0502020104020203" pitchFamily="34" charset="0"/>
            </a:endParaRPr>
          </a:p>
          <a:p>
            <a:pPr>
              <a:buFont typeface="Wingdings" panose="05000000000000000000" pitchFamily="2" charset="2"/>
              <a:buChar char="ü"/>
              <a:tabLst>
                <a:tab pos="457200" algn="l"/>
              </a:tabLst>
            </a:pPr>
            <a:r>
              <a:rPr lang="en-US" sz="1900" dirty="0">
                <a:latin typeface="Gill Sans MT" panose="020B0502020104020203" pitchFamily="34" charset="0"/>
              </a:rPr>
              <a:t> Beneficiaries to pool their resources together</a:t>
            </a:r>
          </a:p>
          <a:p>
            <a:pPr lvl="1">
              <a:buFont typeface="Wingdings" panose="05000000000000000000" pitchFamily="2" charset="2"/>
              <a:buChar char="ü"/>
              <a:tabLst>
                <a:tab pos="457200" algn="l"/>
              </a:tabLst>
            </a:pPr>
            <a:r>
              <a:rPr lang="en-US" sz="1500" dirty="0">
                <a:latin typeface="Gill Sans MT" panose="020B0502020104020203" pitchFamily="34" charset="0"/>
              </a:rPr>
              <a:t>Be able to borrow to buy agricultural input </a:t>
            </a:r>
            <a:r>
              <a:rPr lang="en-US" sz="1500" dirty="0" smtClean="0">
                <a:latin typeface="Gill Sans MT" panose="020B0502020104020203" pitchFamily="34" charset="0"/>
              </a:rPr>
              <a:t>&amp; treat </a:t>
            </a:r>
            <a:r>
              <a:rPr lang="en-US" sz="1500" dirty="0">
                <a:latin typeface="Gill Sans MT" panose="020B0502020104020203" pitchFamily="34" charset="0"/>
              </a:rPr>
              <a:t>their animals </a:t>
            </a:r>
          </a:p>
          <a:p>
            <a:pPr lvl="1">
              <a:buFont typeface="Wingdings" panose="05000000000000000000" pitchFamily="2" charset="2"/>
              <a:buChar char="ü"/>
              <a:tabLst>
                <a:tab pos="457200" algn="l"/>
              </a:tabLst>
            </a:pPr>
            <a:r>
              <a:rPr lang="en-US" sz="1500" dirty="0">
                <a:latin typeface="Gill Sans MT" panose="020B0502020104020203" pitchFamily="34" charset="0"/>
              </a:rPr>
              <a:t>Fund to borrow for repair or replacement of worn out or missing parts, etc.</a:t>
            </a:r>
          </a:p>
          <a:p>
            <a:pPr lvl="1">
              <a:buFont typeface="Wingdings" panose="05000000000000000000" pitchFamily="2" charset="2"/>
              <a:buChar char="ü"/>
              <a:tabLst>
                <a:tab pos="457200" algn="l"/>
              </a:tabLst>
            </a:pPr>
            <a:endParaRPr lang="en-US" sz="1400" dirty="0">
              <a:latin typeface="Gill Sans MT" panose="020B0502020104020203" pitchFamily="34" charset="0"/>
            </a:endParaRPr>
          </a:p>
          <a:p>
            <a:pPr>
              <a:buFont typeface="Wingdings" panose="05000000000000000000" pitchFamily="2" charset="2"/>
              <a:buChar char="ü"/>
              <a:tabLst>
                <a:tab pos="457200" algn="l"/>
              </a:tabLst>
            </a:pPr>
            <a:r>
              <a:rPr lang="en-US" sz="1900" dirty="0">
                <a:latin typeface="Gill Sans MT" panose="020B0502020104020203" pitchFamily="34" charset="0"/>
              </a:rPr>
              <a:t>Provide social safety </a:t>
            </a:r>
            <a:r>
              <a:rPr lang="en-US" sz="1900" dirty="0" smtClean="0">
                <a:latin typeface="Gill Sans MT" panose="020B0502020104020203" pitchFamily="34" charset="0"/>
              </a:rPr>
              <a:t>net</a:t>
            </a:r>
          </a:p>
          <a:p>
            <a:pPr lvl="1">
              <a:buFont typeface="Wingdings" panose="05000000000000000000" pitchFamily="2" charset="2"/>
              <a:buChar char="ü"/>
              <a:tabLst>
                <a:tab pos="457200" algn="l"/>
              </a:tabLst>
            </a:pPr>
            <a:r>
              <a:rPr lang="en-US" sz="1500" dirty="0" smtClean="0">
                <a:latin typeface="Gill Sans MT" panose="020B0502020104020203" pitchFamily="34" charset="0"/>
              </a:rPr>
              <a:t>Social fund – death, sickness, loss of property, etc.</a:t>
            </a:r>
          </a:p>
          <a:p>
            <a:pPr>
              <a:buFont typeface="Wingdings" panose="05000000000000000000" pitchFamily="2" charset="2"/>
              <a:buChar char="ü"/>
              <a:tabLst>
                <a:tab pos="457200" algn="l"/>
              </a:tabLst>
            </a:pPr>
            <a:endParaRPr lang="en-US" sz="1800" dirty="0">
              <a:latin typeface="Gill Sans MT" panose="020B0502020104020203" pitchFamily="34" charset="0"/>
            </a:endParaRPr>
          </a:p>
          <a:p>
            <a:pPr>
              <a:buFont typeface="Wingdings" panose="05000000000000000000" pitchFamily="2" charset="2"/>
              <a:buChar char="ü"/>
              <a:tabLst>
                <a:tab pos="457200" algn="l"/>
              </a:tabLst>
            </a:pPr>
            <a:r>
              <a:rPr lang="en-US" sz="1900" dirty="0">
                <a:latin typeface="Gill Sans MT" panose="020B0502020104020203" pitchFamily="34" charset="0"/>
              </a:rPr>
              <a:t>Guaranteed returns </a:t>
            </a:r>
          </a:p>
          <a:p>
            <a:pPr lvl="1">
              <a:buFont typeface="Wingdings" panose="05000000000000000000" pitchFamily="2" charset="2"/>
              <a:buChar char="ü"/>
              <a:tabLst>
                <a:tab pos="457200" algn="l"/>
              </a:tabLst>
            </a:pPr>
            <a:r>
              <a:rPr lang="en-US" sz="1500" dirty="0">
                <a:latin typeface="Gill Sans MT" panose="020B0502020104020203" pitchFamily="34" charset="0"/>
              </a:rPr>
              <a:t>Money earns interest as it is rent to members (&amp; non-members) at an interest rate </a:t>
            </a:r>
          </a:p>
          <a:p>
            <a:pPr lvl="1">
              <a:buFont typeface="Wingdings" panose="05000000000000000000" pitchFamily="2" charset="2"/>
              <a:buChar char="ü"/>
              <a:tabLst>
                <a:tab pos="457200" algn="l"/>
              </a:tabLst>
            </a:pPr>
            <a:endParaRPr lang="en-US" sz="1800" dirty="0">
              <a:latin typeface="Gill Sans MT" panose="020B0502020104020203" pitchFamily="34" charset="0"/>
            </a:endParaRPr>
          </a:p>
          <a:p>
            <a:pPr>
              <a:buFont typeface="Wingdings" panose="05000000000000000000" pitchFamily="2" charset="2"/>
              <a:buChar char="ü"/>
              <a:tabLst>
                <a:tab pos="457200" algn="l"/>
              </a:tabLst>
            </a:pPr>
            <a:r>
              <a:rPr lang="en-IE" sz="1900" dirty="0">
                <a:latin typeface="Gill Sans MT" panose="020B0502020104020203" pitchFamily="34" charset="0"/>
              </a:rPr>
              <a:t>Provides short-term financial needs for income generating </a:t>
            </a:r>
            <a:r>
              <a:rPr lang="en-IE" sz="1900" dirty="0" smtClean="0">
                <a:latin typeface="Gill Sans MT" panose="020B0502020104020203" pitchFamily="34" charset="0"/>
              </a:rPr>
              <a:t>activities (IGAs), </a:t>
            </a:r>
            <a:r>
              <a:rPr lang="en-IE" sz="1900" dirty="0">
                <a:latin typeface="Gill Sans MT" panose="020B0502020104020203" pitchFamily="34" charset="0"/>
              </a:rPr>
              <a:t>social obligations and emergencies </a:t>
            </a:r>
          </a:p>
          <a:p>
            <a:pPr lvl="1">
              <a:buFont typeface="Wingdings" panose="05000000000000000000" pitchFamily="2" charset="2"/>
              <a:buChar char="ü"/>
              <a:tabLst>
                <a:tab pos="457200" algn="l"/>
              </a:tabLst>
            </a:pPr>
            <a:r>
              <a:rPr lang="en-US" sz="1500" dirty="0">
                <a:latin typeface="Gill Sans MT" panose="020B0502020104020203" pitchFamily="34" charset="0"/>
              </a:rPr>
              <a:t>Not at the mercy of shylocks (money lenders</a:t>
            </a:r>
            <a:r>
              <a:rPr lang="en-US" sz="1500" dirty="0" smtClean="0">
                <a:latin typeface="Gill Sans MT" panose="020B0502020104020203" pitchFamily="34" charset="0"/>
              </a:rPr>
              <a:t>)</a:t>
            </a:r>
            <a:endParaRPr lang="en-US" sz="1500" dirty="0">
              <a:latin typeface="Gill Sans MT" panose="020B0502020104020203" pitchFamily="34" charset="0"/>
            </a:endParaRPr>
          </a:p>
        </p:txBody>
      </p:sp>
    </p:spTree>
    <p:extLst>
      <p:ext uri="{BB962C8B-B14F-4D97-AF65-F5344CB8AC3E}">
        <p14:creationId xmlns:p14="http://schemas.microsoft.com/office/powerpoint/2010/main" val="31835869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64040" y="5877272"/>
            <a:ext cx="1366069" cy="917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988175" y="5877272"/>
            <a:ext cx="1719263" cy="896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itle 10"/>
          <p:cNvSpPr>
            <a:spLocks noGrp="1"/>
          </p:cNvSpPr>
          <p:nvPr>
            <p:ph type="title"/>
          </p:nvPr>
        </p:nvSpPr>
        <p:spPr>
          <a:xfrm>
            <a:off x="457200" y="274638"/>
            <a:ext cx="8229600" cy="544069"/>
          </a:xfrm>
        </p:spPr>
        <p:txBody>
          <a:bodyPr>
            <a:normAutofit fontScale="90000"/>
          </a:bodyPr>
          <a:lstStyle/>
          <a:p>
            <a:r>
              <a:rPr lang="en-US" sz="3200" dirty="0" smtClean="0">
                <a:latin typeface="Gill Sans MT" panose="020B0502020104020203" pitchFamily="34" charset="0"/>
              </a:rPr>
              <a:t>Photos</a:t>
            </a:r>
            <a:endParaRPr lang="en-IE" sz="3200" dirty="0">
              <a:latin typeface="Gill Sans MT" panose="020B0502020104020203" pitchFamily="34" charset="0"/>
            </a:endParaRPr>
          </a:p>
        </p:txBody>
      </p:sp>
      <p:pic>
        <p:nvPicPr>
          <p:cNvPr id="24578"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925865" y="973527"/>
            <a:ext cx="2865709" cy="2190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579" name="Picture 3"/>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23528" y="973527"/>
            <a:ext cx="2902688" cy="2194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580" name="Picture 4"/>
          <p:cNvPicPr>
            <a:picLocks noGrp="1" noChangeAspect="1" noChangeArrowheads="1"/>
          </p:cNvPicPr>
          <p:nvPr>
            <p:ph idx="1"/>
          </p:nvPr>
        </p:nvPicPr>
        <p:blipFill>
          <a:blip r:embed="rId7" cstate="email">
            <a:extLst>
              <a:ext uri="{28A0092B-C50C-407E-A947-70E740481C1C}">
                <a14:useLocalDpi xmlns:a14="http://schemas.microsoft.com/office/drawing/2010/main"/>
              </a:ext>
            </a:extLst>
          </a:blip>
          <a:srcRect/>
          <a:stretch>
            <a:fillRect/>
          </a:stretch>
        </p:blipFill>
        <p:spPr bwMode="auto">
          <a:xfrm>
            <a:off x="1148827" y="3593443"/>
            <a:ext cx="2909769" cy="2182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56692" y="3316082"/>
            <a:ext cx="3036360" cy="276999"/>
          </a:xfrm>
          <a:prstGeom prst="rect">
            <a:avLst/>
          </a:prstGeom>
          <a:noFill/>
        </p:spPr>
        <p:txBody>
          <a:bodyPr wrap="square" rtlCol="0">
            <a:spAutoFit/>
          </a:bodyPr>
          <a:lstStyle/>
          <a:p>
            <a:r>
              <a:rPr lang="en-US" sz="1200" dirty="0" smtClean="0">
                <a:latin typeface="Gill Sans MT" panose="020B0502020104020203" pitchFamily="34" charset="0"/>
              </a:rPr>
              <a:t>Money counter confirming money received </a:t>
            </a:r>
            <a:endParaRPr lang="en-IE" sz="1200" dirty="0">
              <a:latin typeface="Gill Sans MT" panose="020B0502020104020203" pitchFamily="34" charset="0"/>
            </a:endParaRPr>
          </a:p>
        </p:txBody>
      </p:sp>
      <p:sp>
        <p:nvSpPr>
          <p:cNvPr id="3" name="TextBox 2"/>
          <p:cNvSpPr txBox="1"/>
          <p:nvPr/>
        </p:nvSpPr>
        <p:spPr>
          <a:xfrm>
            <a:off x="6142067" y="3316444"/>
            <a:ext cx="2433304" cy="276999"/>
          </a:xfrm>
          <a:prstGeom prst="rect">
            <a:avLst/>
          </a:prstGeom>
          <a:noFill/>
        </p:spPr>
        <p:txBody>
          <a:bodyPr wrap="square" rtlCol="0">
            <a:spAutoFit/>
          </a:bodyPr>
          <a:lstStyle/>
          <a:p>
            <a:r>
              <a:rPr lang="en-US" sz="1200" dirty="0" smtClean="0">
                <a:latin typeface="Gill Sans MT" panose="020B0502020104020203" pitchFamily="34" charset="0"/>
              </a:rPr>
              <a:t>Key holders opening the VSLA box</a:t>
            </a:r>
            <a:endParaRPr lang="en-IE" sz="1200" dirty="0">
              <a:latin typeface="Gill Sans MT" panose="020B0502020104020203" pitchFamily="34" charset="0"/>
            </a:endParaRPr>
          </a:p>
        </p:txBody>
      </p:sp>
      <p:sp>
        <p:nvSpPr>
          <p:cNvPr id="4" name="TextBox 3"/>
          <p:cNvSpPr txBox="1"/>
          <p:nvPr/>
        </p:nvSpPr>
        <p:spPr>
          <a:xfrm>
            <a:off x="1530109" y="5877272"/>
            <a:ext cx="2418729" cy="461665"/>
          </a:xfrm>
          <a:prstGeom prst="rect">
            <a:avLst/>
          </a:prstGeom>
          <a:noFill/>
        </p:spPr>
        <p:txBody>
          <a:bodyPr wrap="square" rtlCol="0">
            <a:spAutoFit/>
          </a:bodyPr>
          <a:lstStyle/>
          <a:p>
            <a:r>
              <a:rPr lang="en-US" sz="1200" dirty="0" smtClean="0">
                <a:latin typeface="Gill Sans MT" panose="020B0502020104020203" pitchFamily="34" charset="0"/>
              </a:rPr>
              <a:t>Money counter confirming the cash  in Malual West</a:t>
            </a:r>
            <a:endParaRPr lang="en-IE" sz="1200" dirty="0">
              <a:latin typeface="Gill Sans MT" panose="020B0502020104020203" pitchFamily="34" charset="0"/>
            </a:endParaRPr>
          </a:p>
        </p:txBody>
      </p:sp>
      <p:sp>
        <p:nvSpPr>
          <p:cNvPr id="7" name="TextBox 6"/>
          <p:cNvSpPr txBox="1"/>
          <p:nvPr/>
        </p:nvSpPr>
        <p:spPr>
          <a:xfrm>
            <a:off x="4369981" y="5956408"/>
            <a:ext cx="2953359" cy="461665"/>
          </a:xfrm>
          <a:prstGeom prst="rect">
            <a:avLst/>
          </a:prstGeom>
          <a:noFill/>
        </p:spPr>
        <p:txBody>
          <a:bodyPr wrap="square" rtlCol="0">
            <a:spAutoFit/>
          </a:bodyPr>
          <a:lstStyle/>
          <a:p>
            <a:r>
              <a:rPr lang="en-US" sz="1200" dirty="0" smtClean="0">
                <a:latin typeface="Gill Sans MT" panose="020B0502020104020203" pitchFamily="34" charset="0"/>
              </a:rPr>
              <a:t>Community meeting in </a:t>
            </a:r>
            <a:r>
              <a:rPr lang="en-US" sz="1200" dirty="0" err="1" smtClean="0">
                <a:latin typeface="Gill Sans MT" panose="020B0502020104020203" pitchFamily="34" charset="0"/>
              </a:rPr>
              <a:t>Lanager</a:t>
            </a:r>
            <a:r>
              <a:rPr lang="en-US" sz="1200" dirty="0" smtClean="0">
                <a:latin typeface="Gill Sans MT" panose="020B0502020104020203" pitchFamily="34" charset="0"/>
              </a:rPr>
              <a:t> boma, Ariath Payam to discuss about VSLA</a:t>
            </a:r>
            <a:endParaRPr lang="en-IE" sz="1200" dirty="0">
              <a:latin typeface="Gill Sans MT" panose="020B0502020104020203" pitchFamily="34" charset="0"/>
            </a:endParaRPr>
          </a:p>
        </p:txBody>
      </p:sp>
      <p:pic>
        <p:nvPicPr>
          <p:cNvPr id="24582" name="Picture 6"/>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4546434" y="3593080"/>
            <a:ext cx="2971763" cy="2228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72658081"/>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4136</TotalTime>
  <Words>1492</Words>
  <Application>Microsoft Macintosh PowerPoint</Application>
  <PresentationFormat>On-screen Show (4:3)</PresentationFormat>
  <Paragraphs>313</Paragraphs>
  <Slides>21</Slides>
  <Notes>20</Notes>
  <HiddenSlides>0</HiddenSlides>
  <MMClips>0</MMClips>
  <ScaleCrop>false</ScaleCrop>
  <HeadingPairs>
    <vt:vector size="4" baseType="variant">
      <vt:variant>
        <vt:lpstr>Theme</vt:lpstr>
      </vt:variant>
      <vt:variant>
        <vt:i4>2</vt:i4>
      </vt:variant>
      <vt:variant>
        <vt:lpstr>Slide Titles</vt:lpstr>
      </vt:variant>
      <vt:variant>
        <vt:i4>21</vt:i4>
      </vt:variant>
    </vt:vector>
  </HeadingPairs>
  <TitlesOfParts>
    <vt:vector size="23" baseType="lpstr">
      <vt:lpstr>Office Theme</vt:lpstr>
      <vt:lpstr>Custom Design</vt:lpstr>
      <vt:lpstr>PowerPoint Presentation</vt:lpstr>
      <vt:lpstr> Name of Presenter: Lewis Karienyeh  Agency: Concern Worldwide    Contract Reference:  Project: Implementation of SORUDEV Smallholders' Component in Northern Bahr el Ghazal State</vt:lpstr>
      <vt:lpstr>Purpose of the workshop </vt:lpstr>
      <vt:lpstr>Presentations</vt:lpstr>
      <vt:lpstr> </vt:lpstr>
      <vt:lpstr>Goal &amp; Objectives</vt:lpstr>
      <vt:lpstr>PowerPoint Presentation</vt:lpstr>
      <vt:lpstr>Why VSLAs?</vt:lpstr>
      <vt:lpstr>Photos</vt:lpstr>
      <vt:lpstr>PowerPoint Presentation</vt:lpstr>
      <vt:lpstr>VSLA progress by end of year 2</vt:lpstr>
      <vt:lpstr>PowerPoint Presentation</vt:lpstr>
      <vt:lpstr>PowerPoint Presentation</vt:lpstr>
      <vt:lpstr>What changes has VSLAs made?</vt:lpstr>
      <vt:lpstr>PowerPoint Presentation</vt:lpstr>
      <vt:lpstr>Lessons Learnt Cont’d…</vt:lpstr>
      <vt:lpstr>PowerPoint Presentation</vt:lpstr>
      <vt:lpstr>Challenges Cont’d…</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Angus Duncan Graham</dc:creator>
  <cp:keywords/>
  <dc:description/>
  <cp:lastModifiedBy>Angus Duncan Graham</cp:lastModifiedBy>
  <cp:revision>786</cp:revision>
  <dcterms:created xsi:type="dcterms:W3CDTF">2014-08-12T13:03:27Z</dcterms:created>
  <dcterms:modified xsi:type="dcterms:W3CDTF">2016-05-22T17:38:33Z</dcterms:modified>
  <cp:category/>
</cp:coreProperties>
</file>