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420" r:id="rId3"/>
    <p:sldId id="269" r:id="rId4"/>
    <p:sldId id="442" r:id="rId5"/>
    <p:sldId id="441" r:id="rId6"/>
    <p:sldId id="446" r:id="rId7"/>
    <p:sldId id="454" r:id="rId8"/>
    <p:sldId id="447" r:id="rId9"/>
    <p:sldId id="455" r:id="rId10"/>
    <p:sldId id="456" r:id="rId11"/>
    <p:sldId id="457" r:id="rId12"/>
    <p:sldId id="458" r:id="rId13"/>
    <p:sldId id="271" r:id="rId14"/>
    <p:sldId id="450" r:id="rId15"/>
    <p:sldId id="448" r:id="rId16"/>
    <p:sldId id="449" r:id="rId17"/>
    <p:sldId id="451" r:id="rId18"/>
    <p:sldId id="452" r:id="rId19"/>
    <p:sldId id="445" r:id="rId20"/>
    <p:sldId id="45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462" autoAdjust="0"/>
  </p:normalViewPr>
  <p:slideViewPr>
    <p:cSldViewPr snapToGrid="0" snapToObjects="1">
      <p:cViewPr varScale="1">
        <p:scale>
          <a:sx n="101" d="100"/>
          <a:sy n="101" d="100"/>
        </p:scale>
        <p:origin x="-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7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9B19F53-464F-AB4F-8E5B-64CA71399A99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9D8F63F-D217-4147-9C49-F8F581098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A795D3-B48A-AB4C-B652-AA0D46448A0F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32BF5E-E47F-8B40-9D16-9B9F0B1C9585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15CAE0-DF3D-FE43-88BB-6ACE2F22B9B1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 </a:t>
            </a:r>
            <a:endParaRPr lang="en-US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B311DD-6E72-9F4B-B8F9-76A1F1A3051C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BCFD6-393A-404E-A304-7427B42DFF32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083B-1E42-CF46-8BC3-D7E38DD69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8DFF6-A1AC-954E-92B6-861C20AAAA3A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41C9E-FB13-5348-A055-E66ABB070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C2A08-9B59-DF47-8E5E-20BC55E2D0CC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608C-EC74-1146-B2DA-A4A655BDC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2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763" y="1924050"/>
            <a:ext cx="3871912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2973388" y="0"/>
            <a:ext cx="1808162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 flipV="1">
            <a:off x="3876675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7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reeform 75"/>
          <p:cNvSpPr>
            <a:spLocks/>
          </p:cNvSpPr>
          <p:nvPr userDrawn="1"/>
        </p:nvSpPr>
        <p:spPr bwMode="auto">
          <a:xfrm>
            <a:off x="3876675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476250" y="6489700"/>
            <a:ext cx="1244600" cy="3317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algn="ctr" defTabSz="914400">
              <a:spcAft>
                <a:spcPts val="0"/>
              </a:spcAft>
              <a:defRPr/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ea typeface="+mn-ea"/>
                <a:cs typeface="Arial" pitchFamily="34" charset="0"/>
              </a:rPr>
              <a:t>Funded by</a:t>
            </a:r>
          </a:p>
          <a:p>
            <a:pPr algn="ctr" defTabSz="914400">
              <a:spcAft>
                <a:spcPts val="0"/>
              </a:spcAft>
              <a:defRPr/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ea typeface="+mn-ea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61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2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763" y="1924050"/>
            <a:ext cx="3871912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2973388" y="0"/>
            <a:ext cx="1808162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 flipV="1">
            <a:off x="3876675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7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75"/>
          <p:cNvSpPr>
            <a:spLocks/>
          </p:cNvSpPr>
          <p:nvPr userDrawn="1"/>
        </p:nvSpPr>
        <p:spPr bwMode="auto">
          <a:xfrm>
            <a:off x="3876675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35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78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56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79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9056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08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15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7E5322-A40E-0146-B4F0-F6C288A695A9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34B2-FA66-A941-9A04-ECD84E095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11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05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rdnoLogo__registered_rgb_st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57938"/>
            <a:ext cx="16494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29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62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EF82D-467F-7E45-9616-84701136CC7F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3919-054B-9D47-8F0C-7EF3BF459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46466-E40F-004A-AD37-11FB7E6094B6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2E1E-C4D2-EB4E-9684-0D0264823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4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ECF1C-FA7F-7944-8E00-CFD1C9A6BA9E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927C-1203-4D4F-A9F1-0F65405A8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5E4F3-EE64-274A-A91F-FE5EFD31435D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AF4C-DF6D-B44E-B699-BAA4BFCF3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6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F1C87-5618-9A4E-8A7F-8ED71F838540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9669F-5FA7-924B-9B6D-5FDEF4845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C042C-E882-8F4B-8E24-EEF3B2EAE824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A4917-33F0-D644-8C9A-78AFD21FB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5AADE15-8478-3840-A2FC-A44B5BC40732}" type="datetimeFigureOut">
              <a:rPr lang="en-US"/>
              <a:pPr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E711E6C-8FFC-E94A-BE83-F92E585DE2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7" r:id="rId7"/>
    <p:sldLayoutId id="2147483793" r:id="rId8"/>
    <p:sldLayoutId id="2147483794" r:id="rId9"/>
    <p:sldLayoutId id="2147483795" r:id="rId10"/>
    <p:sldLayoutId id="2147483796" r:id="rId11"/>
    <p:sldLayoutId id="214748379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E752313-7477-F04B-A173-4D5A7F91FB0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1963"/>
            <a:ext cx="86868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/>
          <p:nvPr/>
        </p:nvSpPr>
        <p:spPr>
          <a:xfrm>
            <a:off x="2438400" y="461963"/>
            <a:ext cx="4284663" cy="10175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MS Mincho" charset="0"/>
                <a:cs typeface="Times New Roman" charset="0"/>
              </a:rPr>
              <a:t>European Union / South Sudan </a:t>
            </a:r>
            <a:endParaRPr lang="en-US" sz="1200">
              <a:solidFill>
                <a:srgbClr val="000000"/>
              </a:solidFill>
              <a:latin typeface="Calibri" charset="0"/>
              <a:ea typeface="MS Mincho" charset="0"/>
              <a:cs typeface="Times New Roman" charset="0"/>
            </a:endParaRPr>
          </a:p>
          <a:p>
            <a:pPr algn="ctr" eaLnBrk="1" hangingPunct="1"/>
            <a:r>
              <a:rPr lang="en-GB" sz="2400">
                <a:solidFill>
                  <a:srgbClr val="000000"/>
                </a:solidFill>
                <a:latin typeface="Calibri" charset="0"/>
                <a:ea typeface="MS Mincho" charset="0"/>
                <a:cs typeface="Times New Roman" charset="0"/>
              </a:rPr>
              <a:t>Cooperation</a:t>
            </a:r>
            <a:endParaRPr lang="en-US" sz="1200">
              <a:solidFill>
                <a:srgbClr val="000000"/>
              </a:solidFill>
              <a:latin typeface="Calibri" charset="0"/>
              <a:ea typeface="MS Mincho" charset="0"/>
              <a:cs typeface="Times New Roman" charset="0"/>
            </a:endParaRPr>
          </a:p>
          <a:p>
            <a:pPr eaLnBrk="1" hangingPunct="1"/>
            <a:r>
              <a:rPr lang="en-GB" sz="2400">
                <a:solidFill>
                  <a:srgbClr val="000000"/>
                </a:solidFill>
                <a:latin typeface="Calibri" charset="0"/>
                <a:ea typeface="MS Mincho" charset="0"/>
                <a:cs typeface="Times New Roman" charset="0"/>
              </a:rPr>
              <a:t> </a:t>
            </a:r>
            <a:endParaRPr lang="en-US" sz="1200">
              <a:solidFill>
                <a:srgbClr val="000000"/>
              </a:solidFill>
              <a:latin typeface="Calibri" charset="0"/>
              <a:ea typeface="MS Mincho" charset="0"/>
              <a:cs typeface="Times New Roman" charset="0"/>
            </a:endParaRPr>
          </a:p>
        </p:txBody>
      </p:sp>
      <p:sp>
        <p:nvSpPr>
          <p:cNvPr id="15" name="Text Box 84"/>
          <p:cNvSpPr txBox="1"/>
          <p:nvPr/>
        </p:nvSpPr>
        <p:spPr>
          <a:xfrm>
            <a:off x="169863" y="1814513"/>
            <a:ext cx="3098800" cy="5715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a typeface="ＭＳ 明朝"/>
                <a:cs typeface="Times New Roman"/>
              </a:rPr>
              <a:t>Funded by the European Union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6" name="Text Box 85"/>
          <p:cNvSpPr txBox="1"/>
          <p:nvPr/>
        </p:nvSpPr>
        <p:spPr>
          <a:xfrm>
            <a:off x="6877050" y="1814513"/>
            <a:ext cx="1979613" cy="47942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ea typeface="ＭＳ 明朝"/>
                <a:cs typeface="Times New Roman"/>
              </a:rPr>
              <a:t>Government of South Sudan</a:t>
            </a:r>
            <a:endParaRPr lang="en-US" sz="1200" dirty="0">
              <a:ea typeface="ＭＳ 明朝"/>
              <a:cs typeface="Times New Roman"/>
            </a:endParaRPr>
          </a:p>
        </p:txBody>
      </p:sp>
      <p:sp>
        <p:nvSpPr>
          <p:cNvPr id="18" name="Text Box 64"/>
          <p:cNvSpPr txBox="1"/>
          <p:nvPr/>
        </p:nvSpPr>
        <p:spPr>
          <a:xfrm>
            <a:off x="342900" y="1727200"/>
            <a:ext cx="8458200" cy="2852738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GB" sz="2400" b="1">
              <a:solidFill>
                <a:srgbClr val="345A8A"/>
              </a:solidFill>
              <a:latin typeface="Calibri" charset="0"/>
              <a:ea typeface="MS Gothic" charset="0"/>
              <a:cs typeface="Times New Roman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GB" sz="2400" b="1">
                <a:solidFill>
                  <a:srgbClr val="345A8A"/>
                </a:solidFill>
                <a:latin typeface="Calibri" charset="0"/>
                <a:ea typeface="MS Gothic" charset="0"/>
                <a:cs typeface="Times New Roman" charset="0"/>
              </a:rPr>
              <a:t>EU Pro-Resilience Action (PRO-ACT)</a:t>
            </a:r>
          </a:p>
          <a:p>
            <a:pPr algn="ctr" eaLnBrk="1" hangingPunct="1">
              <a:spcAft>
                <a:spcPts val="600"/>
              </a:spcAft>
            </a:pPr>
            <a:endParaRPr lang="en-US" sz="900">
              <a:solidFill>
                <a:srgbClr val="000000"/>
              </a:solidFill>
              <a:ea typeface="MS Gothic" charset="0"/>
              <a:cs typeface="Times New Roman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sz="2400" b="1">
                <a:solidFill>
                  <a:srgbClr val="345A8A"/>
                </a:solidFill>
                <a:latin typeface="Calibri" charset="0"/>
                <a:ea typeface="MS Gothic" charset="0"/>
                <a:cs typeface="Times New Roman" charset="0"/>
              </a:rPr>
              <a:t>FOOD SECURITY THEMATIC PROGRAMME CRISIS PREVENTION AND POST-CRISIS RESPONSE STRATEGY PROJECTS </a:t>
            </a:r>
          </a:p>
          <a:p>
            <a:pPr algn="ctr" eaLnBrk="1" hangingPunct="1">
              <a:spcAft>
                <a:spcPts val="600"/>
              </a:spcAft>
            </a:pPr>
            <a:endParaRPr lang="en-US" sz="1400" b="1">
              <a:solidFill>
                <a:srgbClr val="345A8A"/>
              </a:solidFill>
              <a:latin typeface="Calibri" charset="0"/>
              <a:ea typeface="MS Gothic" charset="0"/>
              <a:cs typeface="Times New Roman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sz="2400" b="1">
                <a:solidFill>
                  <a:srgbClr val="345A8A"/>
                </a:solidFill>
                <a:latin typeface="Calibri" charset="0"/>
                <a:ea typeface="MS Gothic" charset="0"/>
                <a:cs typeface="Times New Roman" charset="0"/>
              </a:rPr>
              <a:t>GREATER UPPER NILE (GUN) AND GREATER BAHR EL GHAZAL (GBEG)</a:t>
            </a:r>
          </a:p>
          <a:p>
            <a:pPr algn="ctr" eaLnBrk="1" hangingPunct="1">
              <a:spcAft>
                <a:spcPts val="600"/>
              </a:spcAft>
            </a:pPr>
            <a:endParaRPr lang="en-US" sz="900" b="1">
              <a:solidFill>
                <a:srgbClr val="345A8A"/>
              </a:solidFill>
              <a:latin typeface="Calibri" charset="0"/>
              <a:ea typeface="MS Gothic" charset="0"/>
              <a:cs typeface="Times New Roman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sz="2400" b="1">
                <a:solidFill>
                  <a:srgbClr val="345A8A"/>
                </a:solidFill>
                <a:latin typeface="Calibri" charset="0"/>
                <a:ea typeface="MS Gothic" charset="0"/>
                <a:cs typeface="Times New Roman" charset="0"/>
              </a:rPr>
              <a:t>INTER-REGIONAL THEMATIC WORKSHOP</a:t>
            </a:r>
            <a:r>
              <a:rPr lang="en-GB" b="1">
                <a:solidFill>
                  <a:srgbClr val="345A8A"/>
                </a:solidFill>
                <a:latin typeface="Calibri" charset="0"/>
                <a:ea typeface="MS Gothic" charset="0"/>
                <a:cs typeface="Times New Roman" charset="0"/>
              </a:rPr>
              <a:t> </a:t>
            </a:r>
            <a:endParaRPr lang="en-US" sz="900">
              <a:solidFill>
                <a:srgbClr val="000000"/>
              </a:solidFill>
              <a:cs typeface="Times New Roman" charset="0"/>
            </a:endParaRPr>
          </a:p>
          <a:p>
            <a:pPr eaLnBrk="1" hangingPunct="1"/>
            <a:r>
              <a:rPr lang="en-GB" sz="1000">
                <a:solidFill>
                  <a:srgbClr val="000000"/>
                </a:solidFill>
                <a:latin typeface="Calibri" charset="0"/>
                <a:ea typeface="MS Mincho" charset="0"/>
                <a:cs typeface="MS Mincho" charset="0"/>
              </a:rPr>
              <a:t> </a:t>
            </a:r>
            <a:endParaRPr lang="en-US" sz="1000">
              <a:solidFill>
                <a:srgbClr val="000000"/>
              </a:solidFill>
              <a:latin typeface="Calibri" charset="0"/>
              <a:ea typeface="MS Mincho" charset="0"/>
              <a:cs typeface="MS Mincho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6043613" y="6265863"/>
            <a:ext cx="571500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000">
              <a:latin typeface="Calibri" charset="0"/>
            </a:endParaRPr>
          </a:p>
        </p:txBody>
      </p:sp>
      <p:pic>
        <p:nvPicPr>
          <p:cNvPr id="1536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4663"/>
            <a:ext cx="19240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1790700" y="5287963"/>
            <a:ext cx="5273675" cy="1260475"/>
            <a:chOff x="0" y="0"/>
            <a:chExt cx="6465318" cy="1426845"/>
          </a:xfrm>
        </p:grpSpPr>
        <p:pic>
          <p:nvPicPr>
            <p:cNvPr id="15370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41595" cy="142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1" descr="zo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33" t="27058" r="4530" b="39680"/>
            <a:stretch>
              <a:fillRect/>
            </a:stretch>
          </p:blipFill>
          <p:spPr bwMode="auto">
            <a:xfrm>
              <a:off x="5188678" y="798607"/>
              <a:ext cx="676023" cy="62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4" descr="cordai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3" r="60333"/>
            <a:stretch>
              <a:fillRect/>
            </a:stretch>
          </p:blipFill>
          <p:spPr bwMode="auto">
            <a:xfrm>
              <a:off x="5817618" y="798607"/>
              <a:ext cx="647700" cy="58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5" descr="oxf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62"/>
            <a:stretch>
              <a:fillRect/>
            </a:stretch>
          </p:blipFill>
          <p:spPr bwMode="auto">
            <a:xfrm>
              <a:off x="5188678" y="0"/>
              <a:ext cx="628940" cy="60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6" descr="irc 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4561" r="5264" b="30382"/>
            <a:stretch>
              <a:fillRect/>
            </a:stretch>
          </p:blipFill>
          <p:spPr bwMode="auto">
            <a:xfrm>
              <a:off x="5864701" y="30475"/>
              <a:ext cx="532743" cy="57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85800" y="646113"/>
            <a:ext cx="7772400" cy="1349375"/>
          </a:xfrm>
        </p:spPr>
        <p:txBody>
          <a:bodyPr/>
          <a:lstStyle/>
          <a:p>
            <a:r>
              <a:rPr lang="nl-NL">
                <a:latin typeface="Calibri" charset="0"/>
              </a:rPr>
              <a:t>Nutrition: education &amp; promotion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1371600" y="1995488"/>
            <a:ext cx="6400800" cy="3643312"/>
          </a:xfrm>
        </p:spPr>
        <p:txBody>
          <a:bodyPr/>
          <a:lstStyle/>
          <a:p>
            <a:pPr marL="514350" indent="-514350"/>
            <a:r>
              <a:rPr lang="nl-NL">
                <a:solidFill>
                  <a:schemeClr val="tx1"/>
                </a:solidFill>
                <a:latin typeface="Calibri" charset="0"/>
              </a:rPr>
              <a:t>Intensive awareness campaigns</a:t>
            </a:r>
          </a:p>
          <a:p>
            <a:pPr marL="514350" indent="-514350"/>
            <a:r>
              <a:rPr lang="nl-NL">
                <a:solidFill>
                  <a:schemeClr val="tx1"/>
                </a:solidFill>
                <a:latin typeface="Calibri" charset="0"/>
              </a:rPr>
              <a:t>with messages on healthy eating and food hygiene:</a:t>
            </a:r>
          </a:p>
          <a:p>
            <a:pPr marL="514350" indent="-514350" algn="l"/>
            <a:r>
              <a:rPr lang="nl-NL">
                <a:solidFill>
                  <a:schemeClr val="tx1"/>
                </a:solidFill>
                <a:latin typeface="Calibri" charset="0"/>
              </a:rPr>
              <a:t>		-Science based</a:t>
            </a:r>
          </a:p>
          <a:p>
            <a:pPr marL="514350" indent="-514350" algn="l"/>
            <a:r>
              <a:rPr lang="nl-NL">
                <a:solidFill>
                  <a:schemeClr val="tx1"/>
                </a:solidFill>
                <a:latin typeface="Calibri" charset="0"/>
              </a:rPr>
              <a:t>		-Behaviour focused</a:t>
            </a:r>
          </a:p>
          <a:p>
            <a:pPr marL="514350" indent="-514350" algn="l"/>
            <a:r>
              <a:rPr lang="nl-NL">
                <a:solidFill>
                  <a:schemeClr val="tx1"/>
                </a:solidFill>
                <a:latin typeface="Calibri" charset="0"/>
              </a:rPr>
              <a:t>		-Motivational</a:t>
            </a:r>
          </a:p>
        </p:txBody>
      </p:sp>
    </p:spTree>
    <p:extLst>
      <p:ext uri="{BB962C8B-B14F-4D97-AF65-F5344CB8AC3E}">
        <p14:creationId xmlns:p14="http://schemas.microsoft.com/office/powerpoint/2010/main" val="30174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Design of the Action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5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Still in progress</a:t>
            </a:r>
          </a:p>
          <a:p>
            <a:r>
              <a:rPr lang="en-US">
                <a:latin typeface="Calibri" charset="0"/>
              </a:rPr>
              <a:t>All education and promotion at least as cross cutting in all PG training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Our learning point for now:  listening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Transitioning: Is it working?</a:t>
            </a:r>
          </a:p>
          <a:p>
            <a:pPr lvl="2"/>
            <a:r>
              <a:rPr lang="en-US">
                <a:latin typeface="Calibri" charset="0"/>
              </a:rPr>
              <a:t>Too early for ZOA/Nile Hope to confirm</a:t>
            </a:r>
          </a:p>
        </p:txBody>
      </p:sp>
    </p:spTree>
    <p:extLst>
      <p:ext uri="{BB962C8B-B14F-4D97-AF65-F5344CB8AC3E}">
        <p14:creationId xmlns:p14="http://schemas.microsoft.com/office/powerpoint/2010/main" val="150135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3721100" y="1039813"/>
            <a:ext cx="5208588" cy="598487"/>
          </a:xfrm>
        </p:spPr>
        <p:txBody>
          <a:bodyPr/>
          <a:lstStyle/>
          <a:p>
            <a:pPr eaLnBrk="1" hangingPunct="1"/>
            <a:r>
              <a:rPr lang="en-A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459" name="Subtitle 1"/>
          <p:cNvSpPr>
            <a:spLocks noGrp="1"/>
          </p:cNvSpPr>
          <p:nvPr>
            <p:ph type="subTitle" idx="1"/>
          </p:nvPr>
        </p:nvSpPr>
        <p:spPr>
          <a:xfrm>
            <a:off x="3500438" y="1022350"/>
            <a:ext cx="5643562" cy="379095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Nutrition Education and Promotion.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Activities involved are; </a:t>
            </a:r>
          </a:p>
          <a:p>
            <a:pPr marL="342900" indent="-342900" eaLnBrk="1" hangingPunct="1">
              <a:buFont typeface="Arial" pitchFamily="34" charset="0"/>
              <a:buAutoNum type="arabicPeriod"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Campaigns to promote healthy nutrition within the group. Group members to train new beneficiary within their communities..</a:t>
            </a:r>
          </a:p>
          <a:p>
            <a:pPr marL="342900" indent="-342900" eaLnBrk="1" hangingPunct="1">
              <a:buFont typeface="Arial" pitchFamily="34" charset="0"/>
              <a:buNone/>
              <a:defRPr/>
            </a:pPr>
            <a:endParaRPr lang="en-GB" sz="2400" dirty="0" smtClean="0">
              <a:latin typeface="Calibri" pitchFamily="34" charset="0"/>
              <a:ea typeface="+mn-ea"/>
            </a:endParaRP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en-GB" sz="2400" dirty="0" smtClean="0">
                <a:latin typeface="Calibri" pitchFamily="34" charset="0"/>
                <a:ea typeface="+mn-ea"/>
              </a:rPr>
              <a:t>2. Farmer groups training on proper food cooking and handling hygiene, consumption of balanced diet, breast feeding for the young ones,  promote eating vegetables.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AU" sz="2400" dirty="0" smtClean="0"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22350"/>
            <a:ext cx="3124200" cy="13430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ct val="20000"/>
              </a:spcBef>
              <a:defRPr/>
            </a:pPr>
            <a:r>
              <a:rPr lang="en-US" dirty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9" name="Title 1"/>
          <p:cNvSpPr txBox="1">
            <a:spLocks/>
          </p:cNvSpPr>
          <p:nvPr/>
        </p:nvSpPr>
        <p:spPr bwMode="auto">
          <a:xfrm>
            <a:off x="3695700" y="1022350"/>
            <a:ext cx="52339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29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3924300" y="144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11" name="Title 1"/>
          <p:cNvSpPr txBox="1">
            <a:spLocks/>
          </p:cNvSpPr>
          <p:nvPr/>
        </p:nvSpPr>
        <p:spPr bwMode="auto">
          <a:xfrm>
            <a:off x="0" y="2365375"/>
            <a:ext cx="26924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2900">
                <a:solidFill>
                  <a:srgbClr val="FFFFFF"/>
                </a:solidFill>
              </a:rPr>
              <a:t>-</a:t>
            </a:r>
          </a:p>
          <a:p>
            <a:pPr eaLnBrk="1" hangingPunct="1"/>
            <a:endParaRPr lang="en-AU" sz="2900">
              <a:solidFill>
                <a:srgbClr val="FFFFFF"/>
              </a:solidFill>
            </a:endParaRPr>
          </a:p>
          <a:p>
            <a:pPr eaLnBrk="1" hangingPunct="1"/>
            <a:endParaRPr lang="en-AU" sz="2900">
              <a:solidFill>
                <a:srgbClr val="FFFFFF"/>
              </a:solidFill>
            </a:endParaRPr>
          </a:p>
          <a:p>
            <a:pPr eaLnBrk="1" hangingPunct="1"/>
            <a:endParaRPr lang="en-AU" sz="2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</a:rPr>
              <a:t>1. Campaigns to promote healthy nutrition.</a:t>
            </a:r>
            <a:endParaRPr lang="en-US">
              <a:latin typeface="Calibri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5200"/>
          </a:xfrm>
        </p:spPr>
        <p:txBody>
          <a:bodyPr/>
          <a:lstStyle/>
          <a:p>
            <a:r>
              <a:rPr lang="en-US">
                <a:latin typeface="Calibri" charset="0"/>
              </a:rPr>
              <a:t>Prepare for appropriate vegetable cooking demonstration, especially the leafy ones.</a:t>
            </a:r>
          </a:p>
          <a:p>
            <a:r>
              <a:rPr lang="en-US">
                <a:latin typeface="Calibri" charset="0"/>
              </a:rPr>
              <a:t>Promote consumption of locally nutritious vegetables. </a:t>
            </a:r>
          </a:p>
          <a:p>
            <a:r>
              <a:rPr lang="en-US">
                <a:latin typeface="Calibri" charset="0"/>
              </a:rPr>
              <a:t>Identify the substitute of mothers milk at the weaning stage.</a:t>
            </a:r>
          </a:p>
          <a:p>
            <a:r>
              <a:rPr lang="en-US">
                <a:latin typeface="Calibri" charset="0"/>
              </a:rPr>
              <a:t>Weaning age at 4-6 months and introduce the weaning food like porridge and other light liquid food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cs typeface="Calibri" charset="0"/>
              </a:rPr>
              <a:t>2. Training and awareness raising ;</a:t>
            </a:r>
            <a:br>
              <a:rPr lang="en-GB">
                <a:latin typeface="Calibri" charset="0"/>
                <a:cs typeface="Calibri" charset="0"/>
              </a:rPr>
            </a:br>
            <a:endParaRPr lang="en-US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96963"/>
            <a:ext cx="8791575" cy="5199062"/>
          </a:xfrm>
        </p:spPr>
        <p:txBody>
          <a:bodyPr anchor="ctr"/>
          <a:lstStyle/>
          <a:p>
            <a:pPr marL="742950" indent="-742950">
              <a:buFont typeface="Arial" charset="0"/>
              <a:buNone/>
            </a:pPr>
            <a:endParaRPr lang="en-GB" sz="3600">
              <a:latin typeface="Calibri" charset="0"/>
              <a:cs typeface="Calibri" charset="0"/>
            </a:endParaRP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a. Promote child breast feeding.</a:t>
            </a: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. Mother’s milk boosts the child immunity.</a:t>
            </a: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</a:rPr>
              <a:t>. Milk is rich in nutrients and water.</a:t>
            </a: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</a:rPr>
              <a:t>. Exclusive breast feeding for 4-6 mnths.</a:t>
            </a: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</a:rPr>
              <a:t>. Introduce weaning foods that are rich in nutrients like porridge with milk, fruits, </a:t>
            </a:r>
          </a:p>
          <a:p>
            <a:pPr marL="742950" indent="-742950">
              <a:buFont typeface="Arial" charset="0"/>
              <a:buNone/>
            </a:pPr>
            <a:r>
              <a:rPr lang="en-GB" sz="3600">
                <a:latin typeface="Calibri" charset="0"/>
              </a:rPr>
              <a:t>. Promote consumption of porridge among the breast feeding mothers.</a:t>
            </a:r>
            <a:endParaRPr lang="en-US" sz="3600">
              <a:latin typeface="Calibri" charset="0"/>
            </a:endParaRPr>
          </a:p>
          <a:p>
            <a:pPr marL="742950" indent="-742950"/>
            <a:endParaRPr lang="en-US" sz="3600"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cs typeface="Calibri" charset="0"/>
              </a:rPr>
              <a:t>b. Encourage and promote eating of balance diet food.</a:t>
            </a:r>
            <a:endParaRPr lang="en-US">
              <a:latin typeface="Calibri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850" cy="4722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 . Balanced diet contains; Carbohydrates, Vitamins, animal and pulses proteins and micro nutrients from other source like fish, milk.</a:t>
            </a:r>
          </a:p>
          <a:p>
            <a:pPr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. Consumption of well cooked vegetables improve body health.</a:t>
            </a:r>
          </a:p>
          <a:p>
            <a:pPr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. Fruits consumption improves body immunity.</a:t>
            </a:r>
            <a:endParaRPr lang="en-GB" sz="3600">
              <a:latin typeface="Calibri" charset="0"/>
            </a:endParaRPr>
          </a:p>
          <a:p>
            <a:endParaRPr lang="en-US" sz="360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cs typeface="Calibri" charset="0"/>
              </a:rPr>
              <a:t>c. Hand washing using soap.</a:t>
            </a:r>
            <a:endParaRPr lang="en-US">
              <a:latin typeface="Calibri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Toilets are a major source of disease causing germs like cholera. Therefore , always wash your hands after visiting toilet to kills the germs.</a:t>
            </a:r>
          </a:p>
          <a:p>
            <a:pPr>
              <a:buFont typeface="Arial" charset="0"/>
              <a:buNone/>
            </a:pPr>
            <a:r>
              <a:rPr lang="en-GB" sz="3600">
                <a:latin typeface="Calibri" charset="0"/>
                <a:cs typeface="Calibri" charset="0"/>
              </a:rPr>
              <a:t>Hand washing using soap kills the disease causing organisms.</a:t>
            </a:r>
          </a:p>
          <a:p>
            <a:pPr>
              <a:buFont typeface="Arial" charset="0"/>
              <a:buNone/>
            </a:pPr>
            <a:endParaRPr lang="en-GB" sz="3600">
              <a:latin typeface="Calibri" charset="0"/>
              <a:cs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cs typeface="Calibri" charset="0"/>
              </a:rPr>
              <a:t>d. Proper storage of food and proper food covering.</a:t>
            </a:r>
            <a:endParaRPr lang="en-US">
              <a:latin typeface="Calibri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>
                <a:latin typeface="Calibri" charset="0"/>
                <a:cs typeface="Calibri" charset="0"/>
              </a:rPr>
              <a:t>Properly cooked food should be covered to avoid flies, cockroaches and other insect depositing germs in the food.</a:t>
            </a:r>
          </a:p>
          <a:p>
            <a:endParaRPr lang="en-GB" sz="3600">
              <a:latin typeface="Calibri" charset="0"/>
              <a:cs typeface="Calibri" charset="0"/>
            </a:endParaRPr>
          </a:p>
          <a:p>
            <a:r>
              <a:rPr lang="en-GB" sz="3600">
                <a:latin typeface="Calibri" charset="0"/>
                <a:cs typeface="Calibri" charset="0"/>
              </a:rPr>
              <a:t>Always store your cooked food in a dry, cool place to avoid the food going bad.</a:t>
            </a:r>
            <a:endParaRPr lang="en-US" sz="3600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09588" y="469900"/>
            <a:ext cx="8242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600">
                <a:cs typeface="Calibri" charset="0"/>
              </a:rPr>
              <a:t> </a:t>
            </a:r>
          </a:p>
          <a:p>
            <a:endParaRPr lang="en-GB" sz="3600">
              <a:cs typeface="Calibri" charset="0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CONCLUSION.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These campaigns and promotion of Nutrition and food hygiene will be incorporated into the all trainings. This topic will be allocated some 30 minutes in every training.</a:t>
            </a:r>
          </a:p>
          <a:p>
            <a:r>
              <a:rPr lang="en-US">
                <a:latin typeface="Calibri" charset="0"/>
              </a:rPr>
              <a:t>Young mothers will be selected within the group as the key healthy eating and nutrition promoters.  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1125"/>
          </a:xfrm>
        </p:spPr>
        <p:txBody>
          <a:bodyPr/>
          <a:lstStyle/>
          <a:p>
            <a:r>
              <a:rPr lang="en-US" i="1">
                <a:latin typeface="Calibri" charset="0"/>
              </a:rPr>
              <a:t>Abona  oroth.  (</a:t>
            </a:r>
            <a:r>
              <a:rPr lang="en-US" sz="2000" i="1">
                <a:latin typeface="Calibri" charset="0"/>
              </a:rPr>
              <a:t>Murle</a:t>
            </a:r>
            <a:r>
              <a:rPr lang="en-US" i="1">
                <a:latin typeface="Calibri" charset="0"/>
              </a:rPr>
              <a:t>)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457200" y="2925763"/>
            <a:ext cx="8229600" cy="3200400"/>
          </a:xfrm>
        </p:spPr>
        <p:txBody>
          <a:bodyPr/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en-US" sz="3600">
                <a:latin typeface="Calibri" charset="0"/>
              </a:rPr>
              <a:t>THANK YOU FOR LISTENING.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75" y="1905000"/>
            <a:ext cx="3759200" cy="2755900"/>
          </a:xfrm>
        </p:spPr>
        <p:txBody>
          <a:bodyPr rtlCol="0"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200" dirty="0" smtClean="0">
                <a:ea typeface="+mj-ea"/>
              </a:rPr>
              <a:t/>
            </a:r>
            <a:br>
              <a:rPr lang="en-US" sz="2200" dirty="0" smtClean="0">
                <a:ea typeface="+mj-ea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Name of Presenter, 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Agency: ZOA South Sudan.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Contract Reference: EUROAID/136723/DD/ACT/SS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Project: Resilience Recovery for food and Nutrition Security in Jonglei State including the GPAA.</a:t>
            </a:r>
            <a:endParaRPr lang="en-AU" sz="1600" dirty="0">
              <a:ea typeface="+mj-ea"/>
            </a:endParaRPr>
          </a:p>
        </p:txBody>
      </p:sp>
      <p:sp>
        <p:nvSpPr>
          <p:cNvPr id="16387" name="AutoShape 70"/>
          <p:cNvSpPr>
            <a:spLocks noChangeAspect="1" noChangeArrowheads="1" noTextEdit="1"/>
          </p:cNvSpPr>
          <p:nvPr/>
        </p:nvSpPr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Freeform 72"/>
          <p:cNvSpPr>
            <a:spLocks/>
          </p:cNvSpPr>
          <p:nvPr/>
        </p:nvSpPr>
        <p:spPr bwMode="auto">
          <a:xfrm>
            <a:off x="6122988" y="1924050"/>
            <a:ext cx="3016250" cy="3019425"/>
          </a:xfrm>
          <a:custGeom>
            <a:avLst/>
            <a:gdLst>
              <a:gd name="T0" fmla="*/ 2147483647 w 317"/>
              <a:gd name="T1" fmla="*/ 2147483647 h 317"/>
              <a:gd name="T2" fmla="*/ 2147483647 w 317"/>
              <a:gd name="T3" fmla="*/ 2147483647 h 317"/>
              <a:gd name="T4" fmla="*/ 2147483647 w 317"/>
              <a:gd name="T5" fmla="*/ 0 h 317"/>
              <a:gd name="T6" fmla="*/ 0 w 317"/>
              <a:gd name="T7" fmla="*/ 0 h 317"/>
              <a:gd name="T8" fmla="*/ 0 w 317"/>
              <a:gd name="T9" fmla="*/ 0 h 317"/>
              <a:gd name="T10" fmla="*/ 2147483647 w 317"/>
              <a:gd name="T11" fmla="*/ 0 h 317"/>
              <a:gd name="T12" fmla="*/ 2147483647 w 317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317"/>
              <a:gd name="T23" fmla="*/ 317 w 317"/>
              <a:gd name="T24" fmla="*/ 317 h 3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988F86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>
              <a:latin typeface="Calibri" charset="0"/>
            </a:endParaRPr>
          </a:p>
        </p:txBody>
      </p:sp>
      <p:sp>
        <p:nvSpPr>
          <p:cNvPr id="16389" name="Freeform 75"/>
          <p:cNvSpPr>
            <a:spLocks/>
          </p:cNvSpPr>
          <p:nvPr/>
        </p:nvSpPr>
        <p:spPr bwMode="auto">
          <a:xfrm>
            <a:off x="3876675" y="1924050"/>
            <a:ext cx="3578225" cy="3019425"/>
          </a:xfrm>
          <a:custGeom>
            <a:avLst/>
            <a:gdLst>
              <a:gd name="T0" fmla="*/ 0 w 376"/>
              <a:gd name="T1" fmla="*/ 2147483647 h 317"/>
              <a:gd name="T2" fmla="*/ 0 w 376"/>
              <a:gd name="T3" fmla="*/ 2147483647 h 317"/>
              <a:gd name="T4" fmla="*/ 2147483647 w 376"/>
              <a:gd name="T5" fmla="*/ 2147483647 h 317"/>
              <a:gd name="T6" fmla="*/ 2147483647 w 376"/>
              <a:gd name="T7" fmla="*/ 2147483647 h 317"/>
              <a:gd name="T8" fmla="*/ 2147483647 w 376"/>
              <a:gd name="T9" fmla="*/ 0 h 317"/>
              <a:gd name="T10" fmla="*/ 2147483647 w 376"/>
              <a:gd name="T11" fmla="*/ 0 h 317"/>
              <a:gd name="T12" fmla="*/ 0 w 376"/>
              <a:gd name="T13" fmla="*/ 2147483647 h 3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6"/>
              <a:gd name="T22" fmla="*/ 0 h 317"/>
              <a:gd name="T23" fmla="*/ 376 w 376"/>
              <a:gd name="T24" fmla="*/ 317 h 3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D95E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>
              <a:latin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16375" y="1914525"/>
            <a:ext cx="3546475" cy="101917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US" dirty="0" smtClean="0"/>
              <a:t>    </a:t>
            </a:r>
            <a:r>
              <a:rPr lang="en-US" sz="3200" dirty="0"/>
              <a:t>EU Pro-Resilience Action (PRO-ACT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7475" y="160338"/>
            <a:ext cx="4403725" cy="13430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Juba, 24 - 25 May 2016</a:t>
            </a:r>
            <a:endParaRPr lang="en-US" sz="2800" dirty="0"/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7381875" y="129857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381875" y="2205038"/>
            <a:ext cx="18113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Calibri" charset="0"/>
              </a:rPr>
              <a:t> Outline</a:t>
            </a:r>
          </a:p>
          <a:p>
            <a:endParaRPr lang="en-GB" sz="1000">
              <a:solidFill>
                <a:schemeClr val="bg1"/>
              </a:solidFill>
              <a:latin typeface="Calibri" charset="0"/>
            </a:endParaRP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  <a:p>
            <a:r>
              <a:rPr lang="en-GB" sz="1600">
                <a:solidFill>
                  <a:schemeClr val="bg1"/>
                </a:solidFill>
                <a:latin typeface="Calibri" charset="0"/>
              </a:rPr>
              <a:t>-</a:t>
            </a:r>
          </a:p>
        </p:txBody>
      </p:sp>
      <p:pic>
        <p:nvPicPr>
          <p:cNvPr id="16394" name="Picture 7" descr="EU fl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05475"/>
            <a:ext cx="1158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8"/>
          <p:cNvSpPr txBox="1">
            <a:spLocks noChangeArrowheads="1"/>
          </p:cNvSpPr>
          <p:nvPr/>
        </p:nvSpPr>
        <p:spPr bwMode="auto">
          <a:xfrm>
            <a:off x="4622800" y="303213"/>
            <a:ext cx="457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Calibri" charset="0"/>
              </a:rPr>
              <a:t>Greater Upper Nile (GUN) and Greater Bahr el Ghazal (GBEG)</a:t>
            </a:r>
          </a:p>
          <a:p>
            <a:pPr eaLnBrk="1" hangingPunct="1"/>
            <a:r>
              <a:rPr lang="en-US" sz="2400" b="1">
                <a:latin typeface="Calibri" charset="0"/>
              </a:rPr>
              <a:t>Inter-regional Thematic Workshop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06838" y="2933700"/>
            <a:ext cx="2747962" cy="20383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ct val="20000"/>
              </a:spcBef>
              <a:defRPr/>
            </a:pPr>
            <a:endParaRPr lang="en-US" sz="1600" b="1" dirty="0" smtClean="0"/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 smtClean="0"/>
              <a:t>WORKSHOP THEME</a:t>
            </a:r>
          </a:p>
          <a:p>
            <a:pPr algn="ctr">
              <a:spcBef>
                <a:spcPct val="20000"/>
              </a:spcBef>
              <a:defRPr/>
            </a:pPr>
            <a:endParaRPr lang="en-US" sz="1600" b="1" dirty="0"/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 smtClean="0"/>
              <a:t>Transitioning </a:t>
            </a:r>
            <a:r>
              <a:rPr lang="en-US" sz="1600" b="1" dirty="0"/>
              <a:t>from emergency response to resilience building: is it working </a:t>
            </a:r>
            <a:r>
              <a:rPr lang="en-US" sz="1600" b="1" dirty="0" smtClean="0"/>
              <a:t>?</a:t>
            </a:r>
            <a:endParaRPr lang="en-US" sz="1400" b="1" dirty="0"/>
          </a:p>
          <a:p>
            <a:pPr algn="ctr">
              <a:spcBef>
                <a:spcPct val="20000"/>
              </a:spcBef>
              <a:defRPr/>
            </a:pPr>
            <a:endParaRPr lang="en-US" sz="1400" dirty="0" smtClean="0"/>
          </a:p>
          <a:p>
            <a:pPr algn="ctr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6397" name="TextBox 35"/>
          <p:cNvSpPr txBox="1">
            <a:spLocks noChangeArrowheads="1"/>
          </p:cNvSpPr>
          <p:nvPr/>
        </p:nvSpPr>
        <p:spPr bwMode="auto">
          <a:xfrm>
            <a:off x="8410575" y="6497638"/>
            <a:ext cx="5715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Calibri" charset="0"/>
            </a:endParaRPr>
          </a:p>
        </p:txBody>
      </p:sp>
      <p:sp>
        <p:nvSpPr>
          <p:cNvPr id="16398" name="TextBox 4"/>
          <p:cNvSpPr txBox="1">
            <a:spLocks noChangeArrowheads="1"/>
          </p:cNvSpPr>
          <p:nvPr/>
        </p:nvSpPr>
        <p:spPr bwMode="auto">
          <a:xfrm>
            <a:off x="3568700" y="5430838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Two-day information sharing and learning and coordination workshop</a:t>
            </a:r>
            <a:r>
              <a:rPr lang="en-US">
                <a:latin typeface="Calibri" charset="0"/>
              </a:rPr>
              <a:t> to Reflect on the strategies and progress of EU funded projects. 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60400" y="1928813"/>
            <a:ext cx="78105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•	Aim: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Inform GBEG region project managers on emerging innovative programmatic trends in the GUN region, 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Sensitize PRO-ACT projects in the GUN region on resilience measures underway with EU funded projects in the GBEG region.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  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•	Theme: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Transitioning from emergency response to resilience building: is it working?</a:t>
            </a:r>
          </a:p>
          <a:p>
            <a:pPr lvl="1" eaLnBrk="1" hangingPunct="1"/>
            <a:endParaRPr lang="en-GB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•	Frame: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Highlight successful innovations and challenges to the realization of the EU funded projects and regional programme short to medium term results.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7411" name="Title 3"/>
          <p:cNvSpPr txBox="1">
            <a:spLocks/>
          </p:cNvSpPr>
          <p:nvPr/>
        </p:nvSpPr>
        <p:spPr bwMode="auto">
          <a:xfrm>
            <a:off x="3721100" y="1039813"/>
            <a:ext cx="52085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4400">
                <a:latin typeface="Calibri" charset="0"/>
              </a:rPr>
              <a:t> Purpose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60400" y="1928813"/>
            <a:ext cx="7810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GB" b="1">
                <a:latin typeface="Calibri" charset="0"/>
                <a:ea typeface="ＭＳ Ｐゴシック" charset="0"/>
              </a:rPr>
              <a:t>Day 1: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NRC (Institutional &amp; CBO Support),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NPA (Blacksmiths &amp; Implements),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Concern (Savings &amp; Loans Associations),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HARD (Extension Skills &amp; Group Loans),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PIN (Organisation of Agro-dealers),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World Vision (Seed-multiplication &amp; Storage),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VSF-G (Poultry &amp; Youth Groups),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FAO (Vocational Training &amp; Extension).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/>
            <a:endParaRPr lang="en-GB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GB" b="1">
                <a:latin typeface="Calibri" charset="0"/>
                <a:ea typeface="ＭＳ Ｐゴシック" charset="0"/>
              </a:rPr>
              <a:t>Day 2: 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IRC (Multi-sector Collaboration),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Cordaid (Community Planning and Monitoring),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ZOA (Nutrition Education and Promotion), </a:t>
            </a:r>
          </a:p>
          <a:p>
            <a:pPr lvl="1" eaLnBrk="1" hangingPunct="1"/>
            <a:r>
              <a:rPr lang="en-GB">
                <a:latin typeface="Calibri" charset="0"/>
                <a:ea typeface="ＭＳ Ｐゴシック" charset="0"/>
              </a:rPr>
              <a:t>Oxfam (Vouchers and Market Development).</a:t>
            </a:r>
            <a:endParaRPr lang="en-US">
              <a:latin typeface="Calibri" charset="0"/>
              <a:ea typeface="ＭＳ Ｐゴシック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5" name="Title 3"/>
          <p:cNvSpPr txBox="1">
            <a:spLocks/>
          </p:cNvSpPr>
          <p:nvPr/>
        </p:nvSpPr>
        <p:spPr bwMode="auto">
          <a:xfrm>
            <a:off x="3721100" y="1039813"/>
            <a:ext cx="52085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4400">
                <a:latin typeface="Calibri" charset="0"/>
              </a:rPr>
              <a:t> Presentations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92150" y="549275"/>
            <a:ext cx="76819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US"/>
          </a:p>
        </p:txBody>
      </p:sp>
      <p:sp>
        <p:nvSpPr>
          <p:cNvPr id="1945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PROJECT TITTLE.</a:t>
            </a:r>
          </a:p>
        </p:txBody>
      </p:sp>
      <p:sp>
        <p:nvSpPr>
          <p:cNvPr id="19460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Arial" charset="0"/>
                <a:cs typeface="Arial" charset="0"/>
              </a:rPr>
              <a:t>Resilience Recovery for food and Nutrition Security in Jonglei State including the GPAA.</a:t>
            </a:r>
          </a:p>
          <a:p>
            <a:endParaRPr lang="en-AU">
              <a:latin typeface="Arial" charset="0"/>
              <a:cs typeface="Arial" charset="0"/>
            </a:endParaRPr>
          </a:p>
          <a:p>
            <a:r>
              <a:rPr lang="en-AU">
                <a:latin typeface="Arial" charset="0"/>
                <a:cs typeface="Arial" charset="0"/>
              </a:rPr>
              <a:t>Project implementation regions;</a:t>
            </a:r>
          </a:p>
          <a:p>
            <a:r>
              <a:rPr lang="en-AU">
                <a:latin typeface="Arial" charset="0"/>
                <a:cs typeface="Arial" charset="0"/>
              </a:rPr>
              <a:t>Akobo East, Bor South, and Pibor.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73225"/>
          </a:xfrm>
        </p:spPr>
        <p:txBody>
          <a:bodyPr/>
          <a:lstStyle/>
          <a:p>
            <a:r>
              <a:rPr lang="nl-NL">
                <a:latin typeface="Calibri" charset="0"/>
              </a:rPr>
              <a:t>Overall and Specific objectives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3290888"/>
          </a:xfrm>
        </p:spPr>
        <p:txBody>
          <a:bodyPr/>
          <a:lstStyle/>
          <a:p>
            <a:r>
              <a:rPr lang="nl-NL" b="1">
                <a:solidFill>
                  <a:schemeClr val="tx1"/>
                </a:solidFill>
                <a:latin typeface="Calibri" charset="0"/>
              </a:rPr>
              <a:t>OO: Incidences of Malnutrition reduced</a:t>
            </a:r>
          </a:p>
          <a:p>
            <a:r>
              <a:rPr lang="nl-NL" b="1">
                <a:solidFill>
                  <a:schemeClr val="tx1"/>
                </a:solidFill>
                <a:latin typeface="Calibri" charset="0"/>
              </a:rPr>
              <a:t>SO: To have capacity to produce or access sufficient quality food</a:t>
            </a:r>
          </a:p>
        </p:txBody>
      </p:sp>
    </p:spTree>
    <p:extLst>
      <p:ext uri="{BB962C8B-B14F-4D97-AF65-F5344CB8AC3E}">
        <p14:creationId xmlns:p14="http://schemas.microsoft.com/office/powerpoint/2010/main" val="32738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RESULT AREA.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u="sng">
                <a:latin typeface="Calibri" charset="0"/>
              </a:rPr>
              <a:t>RESULT 3</a:t>
            </a:r>
            <a:r>
              <a:rPr lang="en-US">
                <a:latin typeface="Calibri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3600">
                <a:latin typeface="Calibri" charset="0"/>
              </a:rPr>
              <a:t>Access to healthy and diverse types of food increased.</a:t>
            </a:r>
          </a:p>
          <a:p>
            <a:pPr>
              <a:buFont typeface="Arial" charset="0"/>
              <a:buNone/>
            </a:pPr>
            <a:r>
              <a:rPr lang="en-US" sz="3600" u="sng">
                <a:latin typeface="Calibri" charset="0"/>
              </a:rPr>
              <a:t>MAIN ACTIVITY</a:t>
            </a:r>
            <a:r>
              <a:rPr lang="en-US" sz="3600">
                <a:latin typeface="Calibri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3600">
                <a:latin typeface="Calibri" charset="0"/>
              </a:rPr>
              <a:t>Facilitate improved understanding of nutrition and food hygiene.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RESULT AREA.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373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u="sng">
                <a:latin typeface="Calibri" charset="0"/>
              </a:rPr>
              <a:t>RESULT 3</a:t>
            </a:r>
            <a:r>
              <a:rPr lang="en-US">
                <a:latin typeface="Calibri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3600">
                <a:latin typeface="Calibri" charset="0"/>
              </a:rPr>
              <a:t>Year-round access to healthy and diverse types of food increased.</a:t>
            </a:r>
          </a:p>
          <a:p>
            <a:pPr>
              <a:buFont typeface="Arial" charset="0"/>
              <a:buNone/>
            </a:pPr>
            <a:r>
              <a:rPr lang="en-US" sz="3600" u="sng">
                <a:latin typeface="Calibri" charset="0"/>
              </a:rPr>
              <a:t>MAIN ACTIVITIES</a:t>
            </a:r>
            <a:r>
              <a:rPr lang="en-US" sz="3600">
                <a:latin typeface="Calibri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3600">
                <a:latin typeface="Calibri" charset="0"/>
              </a:rPr>
              <a:t>a. Facilitate formation + capacitate VPGs and FGs (Years 2 and 3)</a:t>
            </a:r>
          </a:p>
          <a:p>
            <a:pPr>
              <a:buFont typeface="Arial" charset="0"/>
              <a:buNone/>
            </a:pPr>
            <a:r>
              <a:rPr lang="en-US" sz="3600">
                <a:latin typeface="Calibri" charset="0"/>
              </a:rPr>
              <a:t>b. Facilitate improved understanding of nutrition and food hygiene; design 1HY, implementation Years 2HY, 2 and 3.</a:t>
            </a:r>
          </a:p>
        </p:txBody>
      </p:sp>
    </p:spTree>
    <p:extLst>
      <p:ext uri="{BB962C8B-B14F-4D97-AF65-F5344CB8AC3E}">
        <p14:creationId xmlns:p14="http://schemas.microsoft.com/office/powerpoint/2010/main" val="143302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769938"/>
            <a:ext cx="7772400" cy="936625"/>
          </a:xfrm>
        </p:spPr>
        <p:txBody>
          <a:bodyPr/>
          <a:lstStyle/>
          <a:p>
            <a:r>
              <a:rPr lang="nl-NL">
                <a:latin typeface="Calibri" charset="0"/>
              </a:rPr>
              <a:t>Year round access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371600" y="2554288"/>
            <a:ext cx="6400800" cy="3084512"/>
          </a:xfrm>
        </p:spPr>
        <p:txBody>
          <a:bodyPr/>
          <a:lstStyle/>
          <a:p>
            <a:pPr marL="514350" indent="-514350" algn="l">
              <a:buFont typeface="Arial" charset="0"/>
              <a:buAutoNum type="alphaLcPeriod"/>
            </a:pPr>
            <a:r>
              <a:rPr lang="nl-NL">
                <a:solidFill>
                  <a:schemeClr val="tx1"/>
                </a:solidFill>
                <a:latin typeface="Calibri" charset="0"/>
              </a:rPr>
              <a:t>Treadle pumps (vegetables)</a:t>
            </a:r>
          </a:p>
          <a:p>
            <a:pPr marL="514350" indent="-514350" algn="l">
              <a:buFont typeface="Arial" charset="0"/>
              <a:buAutoNum type="alphaLcPeriod"/>
            </a:pPr>
            <a:r>
              <a:rPr lang="nl-NL">
                <a:solidFill>
                  <a:schemeClr val="tx1"/>
                </a:solidFill>
                <a:latin typeface="Calibri" charset="0"/>
              </a:rPr>
              <a:t>Storage (staple)</a:t>
            </a:r>
          </a:p>
          <a:p>
            <a:pPr marL="514350" indent="-514350" algn="l">
              <a:buFont typeface="Arial" charset="0"/>
              <a:buAutoNum type="alphaLcPeriod"/>
            </a:pPr>
            <a:r>
              <a:rPr lang="nl-NL">
                <a:solidFill>
                  <a:schemeClr val="tx1"/>
                </a:solidFill>
                <a:latin typeface="Calibri" charset="0"/>
              </a:rPr>
              <a:t>Processing &amp; Drying (fish)</a:t>
            </a:r>
          </a:p>
        </p:txBody>
      </p:sp>
    </p:spTree>
    <p:extLst>
      <p:ext uri="{BB962C8B-B14F-4D97-AF65-F5344CB8AC3E}">
        <p14:creationId xmlns:p14="http://schemas.microsoft.com/office/powerpoint/2010/main" val="308327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768</Words>
  <Application>Microsoft Macintosh PowerPoint</Application>
  <PresentationFormat>On-screen Show (4:3)</PresentationFormat>
  <Paragraphs>148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 Name of Presenter,   Agency: ZOA South Sudan.  Contract Reference: EUROAID/136723/DD/ACT/SS Project: Resilience Recovery for food and Nutrition Security in Jonglei State including the GPAA.</vt:lpstr>
      <vt:lpstr>PowerPoint Presentation</vt:lpstr>
      <vt:lpstr>PowerPoint Presentation</vt:lpstr>
      <vt:lpstr>PROJECT TITTLE.</vt:lpstr>
      <vt:lpstr>Overall and Specific objectives</vt:lpstr>
      <vt:lpstr>RESULT AREA.</vt:lpstr>
      <vt:lpstr>RESULT AREA.</vt:lpstr>
      <vt:lpstr>Year round access</vt:lpstr>
      <vt:lpstr>Nutrition: education &amp; promotion</vt:lpstr>
      <vt:lpstr>Design of the Action</vt:lpstr>
      <vt:lpstr> </vt:lpstr>
      <vt:lpstr>1. Campaigns to promote healthy nutrition.</vt:lpstr>
      <vt:lpstr>2. Training and awareness raising ; </vt:lpstr>
      <vt:lpstr>b. Encourage and promote eating of balance diet food.</vt:lpstr>
      <vt:lpstr>c. Hand washing using soap.</vt:lpstr>
      <vt:lpstr>d. Proper storage of food and proper food covering.</vt:lpstr>
      <vt:lpstr>CONCLUSION.</vt:lpstr>
      <vt:lpstr>Abona  oroth.  (Murle)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Angus Duncan Graham</dc:creator>
  <cp:keywords/>
  <dc:description/>
  <cp:lastModifiedBy>Angus Duncan Graham</cp:lastModifiedBy>
  <cp:revision>639</cp:revision>
  <dcterms:created xsi:type="dcterms:W3CDTF">2014-08-12T13:03:27Z</dcterms:created>
  <dcterms:modified xsi:type="dcterms:W3CDTF">2016-05-23T14:50:41Z</dcterms:modified>
  <cp:category/>
</cp:coreProperties>
</file>