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66" r:id="rId2"/>
    <p:sldId id="303" r:id="rId3"/>
    <p:sldId id="305" r:id="rId4"/>
    <p:sldId id="317" r:id="rId5"/>
    <p:sldId id="316" r:id="rId6"/>
    <p:sldId id="358" r:id="rId7"/>
    <p:sldId id="359" r:id="rId8"/>
    <p:sldId id="360" r:id="rId9"/>
    <p:sldId id="355" r:id="rId10"/>
    <p:sldId id="332" r:id="rId11"/>
    <p:sldId id="338" r:id="rId12"/>
    <p:sldId id="353" r:id="rId13"/>
    <p:sldId id="369" r:id="rId14"/>
    <p:sldId id="371" r:id="rId15"/>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A5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502" autoAdjust="0"/>
  </p:normalViewPr>
  <p:slideViewPr>
    <p:cSldViewPr>
      <p:cViewPr>
        <p:scale>
          <a:sx n="50" d="100"/>
          <a:sy n="50" d="100"/>
        </p:scale>
        <p:origin x="-3144" y="-10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AD6B64-2D2E-504C-8592-10962284CF2C}"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fr-FR"/>
        </a:p>
      </dgm:t>
    </dgm:pt>
    <dgm:pt modelId="{93037C9A-61C4-4843-B99C-589D4F5789FF}">
      <dgm:prSet phldrT="[Texte]"/>
      <dgm:spPr>
        <a:solidFill>
          <a:schemeClr val="tx1"/>
        </a:solidFill>
      </dgm:spPr>
      <dgm:t>
        <a:bodyPr/>
        <a:lstStyle/>
        <a:p>
          <a:r>
            <a:rPr lang="en-GB" noProof="0" dirty="0" smtClean="0"/>
            <a:t>Do No Harm</a:t>
          </a:r>
        </a:p>
      </dgm:t>
    </dgm:pt>
    <dgm:pt modelId="{D81737FC-CEBC-1540-ACE1-0BB25923D7A7}" type="parTrans" cxnId="{4B022CDA-476A-1743-8A7C-DA2A67C6BE35}">
      <dgm:prSet/>
      <dgm:spPr/>
      <dgm:t>
        <a:bodyPr/>
        <a:lstStyle/>
        <a:p>
          <a:endParaRPr lang="fr-FR"/>
        </a:p>
      </dgm:t>
    </dgm:pt>
    <dgm:pt modelId="{441028ED-7F92-E54C-9801-10B9EAD9294F}" type="sibTrans" cxnId="{4B022CDA-476A-1743-8A7C-DA2A67C6BE35}">
      <dgm:prSet/>
      <dgm:spPr/>
      <dgm:t>
        <a:bodyPr/>
        <a:lstStyle/>
        <a:p>
          <a:endParaRPr lang="fr-FR"/>
        </a:p>
      </dgm:t>
    </dgm:pt>
    <dgm:pt modelId="{864D5FEC-09DF-7343-B20A-866B8D36912B}">
      <dgm:prSet phldrT="[Texte]"/>
      <dgm:spPr>
        <a:solidFill>
          <a:schemeClr val="bg2">
            <a:lumMod val="90000"/>
          </a:schemeClr>
        </a:solidFill>
        <a:ln>
          <a:noFill/>
        </a:ln>
      </dgm:spPr>
      <dgm:t>
        <a:bodyPr/>
        <a:lstStyle/>
        <a:p>
          <a:r>
            <a:rPr lang="en-GB" noProof="0" dirty="0" smtClean="0"/>
            <a:t>Design responses (cash, in-kind, vouchers)</a:t>
          </a:r>
          <a:endParaRPr lang="en-GB" noProof="0" dirty="0"/>
        </a:p>
      </dgm:t>
    </dgm:pt>
    <dgm:pt modelId="{9A115E85-9BB0-8D46-A784-81D55FDB06E5}" type="parTrans" cxnId="{A2CF4A89-5E5E-3647-A566-3E47E0D48019}">
      <dgm:prSet/>
      <dgm:spPr/>
      <dgm:t>
        <a:bodyPr/>
        <a:lstStyle/>
        <a:p>
          <a:endParaRPr lang="fr-FR"/>
        </a:p>
      </dgm:t>
    </dgm:pt>
    <dgm:pt modelId="{1167E519-FD55-2242-A61B-A40F34DCD7F4}" type="sibTrans" cxnId="{A2CF4A89-5E5E-3647-A566-3E47E0D48019}">
      <dgm:prSet/>
      <dgm:spPr/>
      <dgm:t>
        <a:bodyPr/>
        <a:lstStyle/>
        <a:p>
          <a:endParaRPr lang="fr-FR"/>
        </a:p>
      </dgm:t>
    </dgm:pt>
    <dgm:pt modelId="{32C980AD-0B66-CD47-82F2-B94A6B9883B6}">
      <dgm:prSet phldrT="[Texte]"/>
      <dgm:spPr>
        <a:solidFill>
          <a:schemeClr val="bg2">
            <a:lumMod val="90000"/>
          </a:schemeClr>
        </a:solidFill>
        <a:ln>
          <a:noFill/>
        </a:ln>
      </dgm:spPr>
      <dgm:t>
        <a:bodyPr/>
        <a:lstStyle/>
        <a:p>
          <a:r>
            <a:rPr lang="en-GB" noProof="0" dirty="0" smtClean="0"/>
            <a:t>Ensure no disincentive effects on supply</a:t>
          </a:r>
          <a:endParaRPr lang="en-GB" noProof="0" dirty="0"/>
        </a:p>
      </dgm:t>
    </dgm:pt>
    <dgm:pt modelId="{DFA3D4EB-CC46-834B-BE5D-18B5A5088B7E}" type="parTrans" cxnId="{B5F7A645-8AEE-6E40-9BE9-90BF138F67C0}">
      <dgm:prSet/>
      <dgm:spPr/>
      <dgm:t>
        <a:bodyPr/>
        <a:lstStyle/>
        <a:p>
          <a:endParaRPr lang="fr-FR"/>
        </a:p>
      </dgm:t>
    </dgm:pt>
    <dgm:pt modelId="{A223BBDA-39E6-5A48-952B-16239350AF67}" type="sibTrans" cxnId="{B5F7A645-8AEE-6E40-9BE9-90BF138F67C0}">
      <dgm:prSet/>
      <dgm:spPr/>
      <dgm:t>
        <a:bodyPr/>
        <a:lstStyle/>
        <a:p>
          <a:endParaRPr lang="fr-FR"/>
        </a:p>
      </dgm:t>
    </dgm:pt>
    <dgm:pt modelId="{B33B05DF-E8CD-7C45-B639-AA4D3977669B}">
      <dgm:prSet phldrT="[Texte]"/>
      <dgm:spPr>
        <a:solidFill>
          <a:schemeClr val="tx1"/>
        </a:solidFill>
      </dgm:spPr>
      <dgm:t>
        <a:bodyPr/>
        <a:lstStyle/>
        <a:p>
          <a:r>
            <a:rPr lang="en-GB" noProof="0" dirty="0" smtClean="0"/>
            <a:t>Increase efficiency and effectiveness</a:t>
          </a:r>
          <a:endParaRPr lang="en-GB" noProof="0" dirty="0"/>
        </a:p>
      </dgm:t>
    </dgm:pt>
    <dgm:pt modelId="{7E34CB8D-827A-FC41-B18B-BF42B3227FEE}" type="parTrans" cxnId="{9E82506A-3F87-0F46-8BAF-665E374827DB}">
      <dgm:prSet/>
      <dgm:spPr/>
      <dgm:t>
        <a:bodyPr/>
        <a:lstStyle/>
        <a:p>
          <a:endParaRPr lang="fr-FR"/>
        </a:p>
      </dgm:t>
    </dgm:pt>
    <dgm:pt modelId="{965E6C24-A4F1-2648-B7FE-571F4FB068B1}" type="sibTrans" cxnId="{9E82506A-3F87-0F46-8BAF-665E374827DB}">
      <dgm:prSet/>
      <dgm:spPr/>
      <dgm:t>
        <a:bodyPr/>
        <a:lstStyle/>
        <a:p>
          <a:endParaRPr lang="fr-FR"/>
        </a:p>
      </dgm:t>
    </dgm:pt>
    <dgm:pt modelId="{B70644C7-2D6C-3648-A3AA-B5471E673116}">
      <dgm:prSet phldrT="[Texte]"/>
      <dgm:spPr>
        <a:solidFill>
          <a:schemeClr val="bg2">
            <a:lumMod val="90000"/>
          </a:schemeClr>
        </a:solidFill>
        <a:ln>
          <a:noFill/>
        </a:ln>
      </dgm:spPr>
      <dgm:t>
        <a:bodyPr/>
        <a:lstStyle/>
        <a:p>
          <a:r>
            <a:rPr lang="en-GB" noProof="0" dirty="0" smtClean="0"/>
            <a:t>Ensuring minimisation of costs in delivery (cost efficiency)</a:t>
          </a:r>
          <a:endParaRPr lang="en-GB" noProof="0" dirty="0"/>
        </a:p>
      </dgm:t>
    </dgm:pt>
    <dgm:pt modelId="{5B323798-0C60-4E44-A85B-19226B85EFD8}" type="parTrans" cxnId="{7E5CA616-0D06-5143-97DD-EFF348FE83D6}">
      <dgm:prSet/>
      <dgm:spPr/>
      <dgm:t>
        <a:bodyPr/>
        <a:lstStyle/>
        <a:p>
          <a:endParaRPr lang="fr-FR"/>
        </a:p>
      </dgm:t>
    </dgm:pt>
    <dgm:pt modelId="{6F81878A-5FA2-CC45-9D54-D60ED76838E6}" type="sibTrans" cxnId="{7E5CA616-0D06-5143-97DD-EFF348FE83D6}">
      <dgm:prSet/>
      <dgm:spPr/>
      <dgm:t>
        <a:bodyPr/>
        <a:lstStyle/>
        <a:p>
          <a:endParaRPr lang="fr-FR"/>
        </a:p>
      </dgm:t>
    </dgm:pt>
    <dgm:pt modelId="{31638520-8547-364F-A0BB-293312DB1C58}">
      <dgm:prSet phldrT="[Texte]"/>
      <dgm:spPr>
        <a:solidFill>
          <a:schemeClr val="tx1"/>
        </a:solidFill>
      </dgm:spPr>
      <dgm:t>
        <a:bodyPr/>
        <a:lstStyle/>
        <a:p>
          <a:r>
            <a:rPr lang="en-GB" noProof="0" dirty="0" smtClean="0"/>
            <a:t>Strengthen interventions</a:t>
          </a:r>
          <a:endParaRPr lang="en-GB" noProof="0" dirty="0"/>
        </a:p>
      </dgm:t>
    </dgm:pt>
    <dgm:pt modelId="{EDA68547-C695-E442-A942-9BBFED14D1D3}" type="parTrans" cxnId="{166C9854-5FDD-A343-A300-829C8CEAE69B}">
      <dgm:prSet/>
      <dgm:spPr/>
      <dgm:t>
        <a:bodyPr/>
        <a:lstStyle/>
        <a:p>
          <a:endParaRPr lang="fr-FR"/>
        </a:p>
      </dgm:t>
    </dgm:pt>
    <dgm:pt modelId="{62F2EB15-1D39-8240-A9AF-99D8CD365F4F}" type="sibTrans" cxnId="{166C9854-5FDD-A343-A300-829C8CEAE69B}">
      <dgm:prSet/>
      <dgm:spPr/>
      <dgm:t>
        <a:bodyPr/>
        <a:lstStyle/>
        <a:p>
          <a:endParaRPr lang="fr-FR"/>
        </a:p>
      </dgm:t>
    </dgm:pt>
    <dgm:pt modelId="{7AFBBEF5-B38D-AC40-AC3F-B4BA60A2C483}">
      <dgm:prSet phldrT="[Texte]"/>
      <dgm:spPr>
        <a:solidFill>
          <a:schemeClr val="bg2">
            <a:lumMod val="90000"/>
          </a:schemeClr>
        </a:solidFill>
        <a:ln>
          <a:noFill/>
        </a:ln>
      </dgm:spPr>
      <dgm:t>
        <a:bodyPr/>
        <a:lstStyle/>
        <a:p>
          <a:r>
            <a:rPr lang="en-GB" noProof="0" dirty="0" smtClean="0"/>
            <a:t>Program alternative, more creative responses designed to strengthen capacities of individuals, communities and institutions.</a:t>
          </a:r>
          <a:endParaRPr lang="en-GB" noProof="0" dirty="0"/>
        </a:p>
      </dgm:t>
    </dgm:pt>
    <dgm:pt modelId="{C99424BA-E7A7-1A42-BBAC-E82FD7ADCFB0}" type="parTrans" cxnId="{3B16B7A6-6E79-D046-A6D8-CE2EBB88639A}">
      <dgm:prSet/>
      <dgm:spPr/>
      <dgm:t>
        <a:bodyPr/>
        <a:lstStyle/>
        <a:p>
          <a:endParaRPr lang="fr-FR"/>
        </a:p>
      </dgm:t>
    </dgm:pt>
    <dgm:pt modelId="{DEA7B389-4F96-CA4C-8C29-7DF5E750D171}" type="sibTrans" cxnId="{3B16B7A6-6E79-D046-A6D8-CE2EBB88639A}">
      <dgm:prSet/>
      <dgm:spPr/>
      <dgm:t>
        <a:bodyPr/>
        <a:lstStyle/>
        <a:p>
          <a:endParaRPr lang="fr-FR"/>
        </a:p>
      </dgm:t>
    </dgm:pt>
    <dgm:pt modelId="{F9F7F6E0-FA83-7E4A-BD44-2EF7EA8D74A8}">
      <dgm:prSet phldrT="[Texte]"/>
      <dgm:spPr>
        <a:solidFill>
          <a:schemeClr val="bg2">
            <a:lumMod val="90000"/>
          </a:schemeClr>
        </a:solidFill>
        <a:ln>
          <a:noFill/>
        </a:ln>
      </dgm:spPr>
      <dgm:t>
        <a:bodyPr/>
        <a:lstStyle/>
        <a:p>
          <a:r>
            <a:rPr lang="en-GB" noProof="0" dirty="0" smtClean="0"/>
            <a:t>For example, ensure no significant long term inflation as a result of intervention (</a:t>
          </a:r>
          <a:endParaRPr lang="en-GB" noProof="0" dirty="0"/>
        </a:p>
      </dgm:t>
    </dgm:pt>
    <dgm:pt modelId="{B7B751CC-DD22-AA43-AF3D-266CF1BFA734}" type="parTrans" cxnId="{6D618C60-0157-0F4C-832E-9203E6890A34}">
      <dgm:prSet/>
      <dgm:spPr/>
      <dgm:t>
        <a:bodyPr/>
        <a:lstStyle/>
        <a:p>
          <a:endParaRPr lang="fr-FR"/>
        </a:p>
      </dgm:t>
    </dgm:pt>
    <dgm:pt modelId="{85BD2E38-F759-1145-B182-FF6512B38DB5}" type="sibTrans" cxnId="{6D618C60-0157-0F4C-832E-9203E6890A34}">
      <dgm:prSet/>
      <dgm:spPr/>
      <dgm:t>
        <a:bodyPr/>
        <a:lstStyle/>
        <a:p>
          <a:endParaRPr lang="fr-FR"/>
        </a:p>
      </dgm:t>
    </dgm:pt>
    <dgm:pt modelId="{9F0C1B25-D836-E541-AD5F-C3BFF13459CF}">
      <dgm:prSet phldrT="[Texte]"/>
      <dgm:spPr>
        <a:solidFill>
          <a:schemeClr val="bg2">
            <a:lumMod val="90000"/>
          </a:schemeClr>
        </a:solidFill>
        <a:ln>
          <a:noFill/>
        </a:ln>
      </dgm:spPr>
      <dgm:t>
        <a:bodyPr/>
        <a:lstStyle/>
        <a:p>
          <a:r>
            <a:rPr lang="en-GB" noProof="0" dirty="0" smtClean="0"/>
            <a:t>Ensuring objectives are met in a cost-effective manner (e.g. delivering nutrition cost-effectively)</a:t>
          </a:r>
          <a:endParaRPr lang="en-GB" noProof="0" dirty="0"/>
        </a:p>
      </dgm:t>
    </dgm:pt>
    <dgm:pt modelId="{FF02E1AF-6507-9941-BE60-E1CE9F03B00A}" type="parTrans" cxnId="{2B5329FB-2AF6-5C4B-80E7-3AD69C0061A9}">
      <dgm:prSet/>
      <dgm:spPr/>
      <dgm:t>
        <a:bodyPr/>
        <a:lstStyle/>
        <a:p>
          <a:endParaRPr lang="fr-FR"/>
        </a:p>
      </dgm:t>
    </dgm:pt>
    <dgm:pt modelId="{5F1F8797-B6AA-0140-98A9-856B40A7AF83}" type="sibTrans" cxnId="{2B5329FB-2AF6-5C4B-80E7-3AD69C0061A9}">
      <dgm:prSet/>
      <dgm:spPr/>
      <dgm:t>
        <a:bodyPr/>
        <a:lstStyle/>
        <a:p>
          <a:endParaRPr lang="fr-FR"/>
        </a:p>
      </dgm:t>
    </dgm:pt>
    <dgm:pt modelId="{F3EE5628-1F05-C549-8926-B10B39DFEA3B}" type="pres">
      <dgm:prSet presAssocID="{D1AD6B64-2D2E-504C-8592-10962284CF2C}" presName="Name0" presStyleCnt="0">
        <dgm:presLayoutVars>
          <dgm:dir/>
          <dgm:animLvl val="lvl"/>
          <dgm:resizeHandles val="exact"/>
        </dgm:presLayoutVars>
      </dgm:prSet>
      <dgm:spPr/>
      <dgm:t>
        <a:bodyPr/>
        <a:lstStyle/>
        <a:p>
          <a:endParaRPr lang="fr-FR"/>
        </a:p>
      </dgm:t>
    </dgm:pt>
    <dgm:pt modelId="{61EA72A5-8562-1741-AFC0-6D137E0EA470}" type="pres">
      <dgm:prSet presAssocID="{93037C9A-61C4-4843-B99C-589D4F5789FF}" presName="linNode" presStyleCnt="0"/>
      <dgm:spPr/>
    </dgm:pt>
    <dgm:pt modelId="{6373D89E-C2ED-A045-93CA-BC196E5BFAB5}" type="pres">
      <dgm:prSet presAssocID="{93037C9A-61C4-4843-B99C-589D4F5789FF}" presName="parentText" presStyleLbl="node1" presStyleIdx="0" presStyleCnt="3">
        <dgm:presLayoutVars>
          <dgm:chMax val="1"/>
          <dgm:bulletEnabled val="1"/>
        </dgm:presLayoutVars>
      </dgm:prSet>
      <dgm:spPr/>
      <dgm:t>
        <a:bodyPr/>
        <a:lstStyle/>
        <a:p>
          <a:endParaRPr lang="fr-FR"/>
        </a:p>
      </dgm:t>
    </dgm:pt>
    <dgm:pt modelId="{AF40F0A5-45CC-174A-82F4-48064D902000}" type="pres">
      <dgm:prSet presAssocID="{93037C9A-61C4-4843-B99C-589D4F5789FF}" presName="descendantText" presStyleLbl="alignAccFollowNode1" presStyleIdx="0" presStyleCnt="3">
        <dgm:presLayoutVars>
          <dgm:bulletEnabled val="1"/>
        </dgm:presLayoutVars>
      </dgm:prSet>
      <dgm:spPr/>
      <dgm:t>
        <a:bodyPr/>
        <a:lstStyle/>
        <a:p>
          <a:endParaRPr lang="fr-FR"/>
        </a:p>
      </dgm:t>
    </dgm:pt>
    <dgm:pt modelId="{D41CB954-425A-324A-8414-7E5233755C13}" type="pres">
      <dgm:prSet presAssocID="{441028ED-7F92-E54C-9801-10B9EAD9294F}" presName="sp" presStyleCnt="0"/>
      <dgm:spPr/>
    </dgm:pt>
    <dgm:pt modelId="{6C9C58B5-7088-104D-BA0B-4DCC9DD35A08}" type="pres">
      <dgm:prSet presAssocID="{B33B05DF-E8CD-7C45-B639-AA4D3977669B}" presName="linNode" presStyleCnt="0"/>
      <dgm:spPr/>
    </dgm:pt>
    <dgm:pt modelId="{8E59CCB1-527A-3848-9949-F2EB46C981C5}" type="pres">
      <dgm:prSet presAssocID="{B33B05DF-E8CD-7C45-B639-AA4D3977669B}" presName="parentText" presStyleLbl="node1" presStyleIdx="1" presStyleCnt="3">
        <dgm:presLayoutVars>
          <dgm:chMax val="1"/>
          <dgm:bulletEnabled val="1"/>
        </dgm:presLayoutVars>
      </dgm:prSet>
      <dgm:spPr/>
      <dgm:t>
        <a:bodyPr/>
        <a:lstStyle/>
        <a:p>
          <a:endParaRPr lang="fr-FR"/>
        </a:p>
      </dgm:t>
    </dgm:pt>
    <dgm:pt modelId="{B6302C32-0211-3D45-BFA8-73F827EF808B}" type="pres">
      <dgm:prSet presAssocID="{B33B05DF-E8CD-7C45-B639-AA4D3977669B}" presName="descendantText" presStyleLbl="alignAccFollowNode1" presStyleIdx="1" presStyleCnt="3">
        <dgm:presLayoutVars>
          <dgm:bulletEnabled val="1"/>
        </dgm:presLayoutVars>
      </dgm:prSet>
      <dgm:spPr/>
      <dgm:t>
        <a:bodyPr/>
        <a:lstStyle/>
        <a:p>
          <a:endParaRPr lang="fr-FR"/>
        </a:p>
      </dgm:t>
    </dgm:pt>
    <dgm:pt modelId="{6716082F-FBE2-074E-954F-5E791B50F305}" type="pres">
      <dgm:prSet presAssocID="{965E6C24-A4F1-2648-B7FE-571F4FB068B1}" presName="sp" presStyleCnt="0"/>
      <dgm:spPr/>
    </dgm:pt>
    <dgm:pt modelId="{719083CC-220F-F34D-A8EA-9319D4BC8E26}" type="pres">
      <dgm:prSet presAssocID="{31638520-8547-364F-A0BB-293312DB1C58}" presName="linNode" presStyleCnt="0"/>
      <dgm:spPr/>
    </dgm:pt>
    <dgm:pt modelId="{8E69EEB7-05B8-AD45-8420-9B71277CCD8B}" type="pres">
      <dgm:prSet presAssocID="{31638520-8547-364F-A0BB-293312DB1C58}" presName="parentText" presStyleLbl="node1" presStyleIdx="2" presStyleCnt="3">
        <dgm:presLayoutVars>
          <dgm:chMax val="1"/>
          <dgm:bulletEnabled val="1"/>
        </dgm:presLayoutVars>
      </dgm:prSet>
      <dgm:spPr/>
      <dgm:t>
        <a:bodyPr/>
        <a:lstStyle/>
        <a:p>
          <a:endParaRPr lang="fr-FR"/>
        </a:p>
      </dgm:t>
    </dgm:pt>
    <dgm:pt modelId="{A3706D57-BF0E-8E41-9F32-7B07C6AD66BE}" type="pres">
      <dgm:prSet presAssocID="{31638520-8547-364F-A0BB-293312DB1C58}" presName="descendantText" presStyleLbl="alignAccFollowNode1" presStyleIdx="2" presStyleCnt="3">
        <dgm:presLayoutVars>
          <dgm:bulletEnabled val="1"/>
        </dgm:presLayoutVars>
      </dgm:prSet>
      <dgm:spPr/>
      <dgm:t>
        <a:bodyPr/>
        <a:lstStyle/>
        <a:p>
          <a:endParaRPr lang="fr-FR"/>
        </a:p>
      </dgm:t>
    </dgm:pt>
  </dgm:ptLst>
  <dgm:cxnLst>
    <dgm:cxn modelId="{D7AF4CB7-E2EC-47B4-B1D2-A570FD12E11A}" type="presOf" srcId="{32C980AD-0B66-CD47-82F2-B94A6B9883B6}" destId="{AF40F0A5-45CC-174A-82F4-48064D902000}" srcOrd="0" destOrd="2" presId="urn:microsoft.com/office/officeart/2005/8/layout/vList5"/>
    <dgm:cxn modelId="{3CC8FBBE-1038-44C3-B882-93E988FDFF99}" type="presOf" srcId="{B70644C7-2D6C-3648-A3AA-B5471E673116}" destId="{B6302C32-0211-3D45-BFA8-73F827EF808B}" srcOrd="0" destOrd="0" presId="urn:microsoft.com/office/officeart/2005/8/layout/vList5"/>
    <dgm:cxn modelId="{47F3FD18-051D-4BBC-A81E-5B8CD0A5DCC1}" type="presOf" srcId="{864D5FEC-09DF-7343-B20A-866B8D36912B}" destId="{AF40F0A5-45CC-174A-82F4-48064D902000}" srcOrd="0" destOrd="0" presId="urn:microsoft.com/office/officeart/2005/8/layout/vList5"/>
    <dgm:cxn modelId="{B5F7A645-8AEE-6E40-9BE9-90BF138F67C0}" srcId="{93037C9A-61C4-4843-B99C-589D4F5789FF}" destId="{32C980AD-0B66-CD47-82F2-B94A6B9883B6}" srcOrd="2" destOrd="0" parTransId="{DFA3D4EB-CC46-834B-BE5D-18B5A5088B7E}" sibTransId="{A223BBDA-39E6-5A48-952B-16239350AF67}"/>
    <dgm:cxn modelId="{4B022CDA-476A-1743-8A7C-DA2A67C6BE35}" srcId="{D1AD6B64-2D2E-504C-8592-10962284CF2C}" destId="{93037C9A-61C4-4843-B99C-589D4F5789FF}" srcOrd="0" destOrd="0" parTransId="{D81737FC-CEBC-1540-ACE1-0BB25923D7A7}" sibTransId="{441028ED-7F92-E54C-9801-10B9EAD9294F}"/>
    <dgm:cxn modelId="{3B16B7A6-6E79-D046-A6D8-CE2EBB88639A}" srcId="{31638520-8547-364F-A0BB-293312DB1C58}" destId="{7AFBBEF5-B38D-AC40-AC3F-B4BA60A2C483}" srcOrd="0" destOrd="0" parTransId="{C99424BA-E7A7-1A42-BBAC-E82FD7ADCFB0}" sibTransId="{DEA7B389-4F96-CA4C-8C29-7DF5E750D171}"/>
    <dgm:cxn modelId="{9E82506A-3F87-0F46-8BAF-665E374827DB}" srcId="{D1AD6B64-2D2E-504C-8592-10962284CF2C}" destId="{B33B05DF-E8CD-7C45-B639-AA4D3977669B}" srcOrd="1" destOrd="0" parTransId="{7E34CB8D-827A-FC41-B18B-BF42B3227FEE}" sibTransId="{965E6C24-A4F1-2648-B7FE-571F4FB068B1}"/>
    <dgm:cxn modelId="{6D618C60-0157-0F4C-832E-9203E6890A34}" srcId="{93037C9A-61C4-4843-B99C-589D4F5789FF}" destId="{F9F7F6E0-FA83-7E4A-BD44-2EF7EA8D74A8}" srcOrd="1" destOrd="0" parTransId="{B7B751CC-DD22-AA43-AF3D-266CF1BFA734}" sibTransId="{85BD2E38-F759-1145-B182-FF6512B38DB5}"/>
    <dgm:cxn modelId="{D9795A4D-6ADF-4533-B091-2AFC253173A5}" type="presOf" srcId="{93037C9A-61C4-4843-B99C-589D4F5789FF}" destId="{6373D89E-C2ED-A045-93CA-BC196E5BFAB5}" srcOrd="0" destOrd="0" presId="urn:microsoft.com/office/officeart/2005/8/layout/vList5"/>
    <dgm:cxn modelId="{8DAE4626-1144-4AF5-A299-57E7409F4F58}" type="presOf" srcId="{B33B05DF-E8CD-7C45-B639-AA4D3977669B}" destId="{8E59CCB1-527A-3848-9949-F2EB46C981C5}" srcOrd="0" destOrd="0" presId="urn:microsoft.com/office/officeart/2005/8/layout/vList5"/>
    <dgm:cxn modelId="{20CFAD39-42F5-449E-BA8D-B9251AB4965C}" type="presOf" srcId="{7AFBBEF5-B38D-AC40-AC3F-B4BA60A2C483}" destId="{A3706D57-BF0E-8E41-9F32-7B07C6AD66BE}" srcOrd="0" destOrd="0" presId="urn:microsoft.com/office/officeart/2005/8/layout/vList5"/>
    <dgm:cxn modelId="{492309BC-CA9D-4546-B6A1-B0C02ECAA731}" type="presOf" srcId="{F9F7F6E0-FA83-7E4A-BD44-2EF7EA8D74A8}" destId="{AF40F0A5-45CC-174A-82F4-48064D902000}" srcOrd="0" destOrd="1" presId="urn:microsoft.com/office/officeart/2005/8/layout/vList5"/>
    <dgm:cxn modelId="{2B5329FB-2AF6-5C4B-80E7-3AD69C0061A9}" srcId="{B33B05DF-E8CD-7C45-B639-AA4D3977669B}" destId="{9F0C1B25-D836-E541-AD5F-C3BFF13459CF}" srcOrd="1" destOrd="0" parTransId="{FF02E1AF-6507-9941-BE60-E1CE9F03B00A}" sibTransId="{5F1F8797-B6AA-0140-98A9-856B40A7AF83}"/>
    <dgm:cxn modelId="{840DB899-C762-470B-8CDE-7657EC2269FA}" type="presOf" srcId="{D1AD6B64-2D2E-504C-8592-10962284CF2C}" destId="{F3EE5628-1F05-C549-8926-B10B39DFEA3B}" srcOrd="0" destOrd="0" presId="urn:microsoft.com/office/officeart/2005/8/layout/vList5"/>
    <dgm:cxn modelId="{32F3069F-7847-447C-A831-6CF53E2136D2}" type="presOf" srcId="{9F0C1B25-D836-E541-AD5F-C3BFF13459CF}" destId="{B6302C32-0211-3D45-BFA8-73F827EF808B}" srcOrd="0" destOrd="1" presId="urn:microsoft.com/office/officeart/2005/8/layout/vList5"/>
    <dgm:cxn modelId="{5AD1190A-E24F-42F2-88F2-01ED9C184945}" type="presOf" srcId="{31638520-8547-364F-A0BB-293312DB1C58}" destId="{8E69EEB7-05B8-AD45-8420-9B71277CCD8B}" srcOrd="0" destOrd="0" presId="urn:microsoft.com/office/officeart/2005/8/layout/vList5"/>
    <dgm:cxn modelId="{166C9854-5FDD-A343-A300-829C8CEAE69B}" srcId="{D1AD6B64-2D2E-504C-8592-10962284CF2C}" destId="{31638520-8547-364F-A0BB-293312DB1C58}" srcOrd="2" destOrd="0" parTransId="{EDA68547-C695-E442-A942-9BBFED14D1D3}" sibTransId="{62F2EB15-1D39-8240-A9AF-99D8CD365F4F}"/>
    <dgm:cxn modelId="{A2CF4A89-5E5E-3647-A566-3E47E0D48019}" srcId="{93037C9A-61C4-4843-B99C-589D4F5789FF}" destId="{864D5FEC-09DF-7343-B20A-866B8D36912B}" srcOrd="0" destOrd="0" parTransId="{9A115E85-9BB0-8D46-A784-81D55FDB06E5}" sibTransId="{1167E519-FD55-2242-A61B-A40F34DCD7F4}"/>
    <dgm:cxn modelId="{7E5CA616-0D06-5143-97DD-EFF348FE83D6}" srcId="{B33B05DF-E8CD-7C45-B639-AA4D3977669B}" destId="{B70644C7-2D6C-3648-A3AA-B5471E673116}" srcOrd="0" destOrd="0" parTransId="{5B323798-0C60-4E44-A85B-19226B85EFD8}" sibTransId="{6F81878A-5FA2-CC45-9D54-D60ED76838E6}"/>
    <dgm:cxn modelId="{0D739068-2B96-44E3-A265-3AE4DBE457E5}" type="presParOf" srcId="{F3EE5628-1F05-C549-8926-B10B39DFEA3B}" destId="{61EA72A5-8562-1741-AFC0-6D137E0EA470}" srcOrd="0" destOrd="0" presId="urn:microsoft.com/office/officeart/2005/8/layout/vList5"/>
    <dgm:cxn modelId="{24BCCB4E-9207-45FA-955D-E0C6A0496888}" type="presParOf" srcId="{61EA72A5-8562-1741-AFC0-6D137E0EA470}" destId="{6373D89E-C2ED-A045-93CA-BC196E5BFAB5}" srcOrd="0" destOrd="0" presId="urn:microsoft.com/office/officeart/2005/8/layout/vList5"/>
    <dgm:cxn modelId="{24378813-112C-4DA4-8804-DD2B504941AD}" type="presParOf" srcId="{61EA72A5-8562-1741-AFC0-6D137E0EA470}" destId="{AF40F0A5-45CC-174A-82F4-48064D902000}" srcOrd="1" destOrd="0" presId="urn:microsoft.com/office/officeart/2005/8/layout/vList5"/>
    <dgm:cxn modelId="{DD0B2699-488A-4ACD-986E-F424293AB953}" type="presParOf" srcId="{F3EE5628-1F05-C549-8926-B10B39DFEA3B}" destId="{D41CB954-425A-324A-8414-7E5233755C13}" srcOrd="1" destOrd="0" presId="urn:microsoft.com/office/officeart/2005/8/layout/vList5"/>
    <dgm:cxn modelId="{CC347DA6-3D16-42C3-BC98-8682F747B55E}" type="presParOf" srcId="{F3EE5628-1F05-C549-8926-B10B39DFEA3B}" destId="{6C9C58B5-7088-104D-BA0B-4DCC9DD35A08}" srcOrd="2" destOrd="0" presId="urn:microsoft.com/office/officeart/2005/8/layout/vList5"/>
    <dgm:cxn modelId="{F2CAF5C8-7C9E-4C15-8655-99D83484116E}" type="presParOf" srcId="{6C9C58B5-7088-104D-BA0B-4DCC9DD35A08}" destId="{8E59CCB1-527A-3848-9949-F2EB46C981C5}" srcOrd="0" destOrd="0" presId="urn:microsoft.com/office/officeart/2005/8/layout/vList5"/>
    <dgm:cxn modelId="{E39F9016-1FD7-494B-B7A3-63B068ED41AC}" type="presParOf" srcId="{6C9C58B5-7088-104D-BA0B-4DCC9DD35A08}" destId="{B6302C32-0211-3D45-BFA8-73F827EF808B}" srcOrd="1" destOrd="0" presId="urn:microsoft.com/office/officeart/2005/8/layout/vList5"/>
    <dgm:cxn modelId="{1573C423-EED9-4448-90B1-79D191F0FCF7}" type="presParOf" srcId="{F3EE5628-1F05-C549-8926-B10B39DFEA3B}" destId="{6716082F-FBE2-074E-954F-5E791B50F305}" srcOrd="3" destOrd="0" presId="urn:microsoft.com/office/officeart/2005/8/layout/vList5"/>
    <dgm:cxn modelId="{A0FEA69D-7787-4830-9D07-043509DDB57F}" type="presParOf" srcId="{F3EE5628-1F05-C549-8926-B10B39DFEA3B}" destId="{719083CC-220F-F34D-A8EA-9319D4BC8E26}" srcOrd="4" destOrd="0" presId="urn:microsoft.com/office/officeart/2005/8/layout/vList5"/>
    <dgm:cxn modelId="{3D9B16A5-8C3B-409B-9753-97E9A6996C62}" type="presParOf" srcId="{719083CC-220F-F34D-A8EA-9319D4BC8E26}" destId="{8E69EEB7-05B8-AD45-8420-9B71277CCD8B}" srcOrd="0" destOrd="0" presId="urn:microsoft.com/office/officeart/2005/8/layout/vList5"/>
    <dgm:cxn modelId="{BE911D90-F61D-4D68-8A2A-E3572252ABE8}" type="presParOf" srcId="{719083CC-220F-F34D-A8EA-9319D4BC8E26}" destId="{A3706D57-BF0E-8E41-9F32-7B07C6AD66B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40F0A5-45CC-174A-82F4-48064D902000}">
      <dsp:nvSpPr>
        <dsp:cNvPr id="0" name=""/>
        <dsp:cNvSpPr/>
      </dsp:nvSpPr>
      <dsp:spPr>
        <a:xfrm rot="5400000">
          <a:off x="5431446" y="-2018884"/>
          <a:ext cx="1371528" cy="5757375"/>
        </a:xfrm>
        <a:prstGeom prst="round2SameRect">
          <a:avLst/>
        </a:prstGeom>
        <a:solidFill>
          <a:schemeClr val="bg2">
            <a:lumMod val="90000"/>
          </a:schemeClr>
        </a:solidFill>
        <a:ln w="9525"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GB" sz="1900" kern="1200" noProof="0" dirty="0" smtClean="0"/>
            <a:t>Design responses (cash, in-kind, vouchers)</a:t>
          </a:r>
          <a:endParaRPr lang="en-GB" sz="1900" kern="1200" noProof="0" dirty="0"/>
        </a:p>
        <a:p>
          <a:pPr marL="171450" lvl="1" indent="-171450" algn="l" defTabSz="844550">
            <a:lnSpc>
              <a:spcPct val="90000"/>
            </a:lnSpc>
            <a:spcBef>
              <a:spcPct val="0"/>
            </a:spcBef>
            <a:spcAft>
              <a:spcPct val="15000"/>
            </a:spcAft>
            <a:buChar char="••"/>
          </a:pPr>
          <a:r>
            <a:rPr lang="en-GB" sz="1900" kern="1200" noProof="0" dirty="0" smtClean="0"/>
            <a:t>For example, ensure no significant long term inflation as a result of intervention (</a:t>
          </a:r>
          <a:endParaRPr lang="en-GB" sz="1900" kern="1200" noProof="0" dirty="0"/>
        </a:p>
        <a:p>
          <a:pPr marL="171450" lvl="1" indent="-171450" algn="l" defTabSz="844550">
            <a:lnSpc>
              <a:spcPct val="90000"/>
            </a:lnSpc>
            <a:spcBef>
              <a:spcPct val="0"/>
            </a:spcBef>
            <a:spcAft>
              <a:spcPct val="15000"/>
            </a:spcAft>
            <a:buChar char="••"/>
          </a:pPr>
          <a:r>
            <a:rPr lang="en-GB" sz="1900" kern="1200" noProof="0" dirty="0" smtClean="0"/>
            <a:t>Ensure no disincentive effects on supply</a:t>
          </a:r>
          <a:endParaRPr lang="en-GB" sz="1900" kern="1200" noProof="0" dirty="0"/>
        </a:p>
      </dsp:txBody>
      <dsp:txXfrm rot="-5400000">
        <a:off x="3238523" y="240991"/>
        <a:ext cx="5690423" cy="1237624"/>
      </dsp:txXfrm>
    </dsp:sp>
    <dsp:sp modelId="{6373D89E-C2ED-A045-93CA-BC196E5BFAB5}">
      <dsp:nvSpPr>
        <dsp:cNvPr id="0" name=""/>
        <dsp:cNvSpPr/>
      </dsp:nvSpPr>
      <dsp:spPr>
        <a:xfrm>
          <a:off x="0" y="2597"/>
          <a:ext cx="3238523" cy="1714411"/>
        </a:xfrm>
        <a:prstGeom prst="roundRect">
          <a:avLst/>
        </a:prstGeom>
        <a:solidFill>
          <a:schemeClr val="tx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GB" sz="3400" kern="1200" noProof="0" dirty="0" smtClean="0"/>
            <a:t>Do No Harm</a:t>
          </a:r>
        </a:p>
      </dsp:txBody>
      <dsp:txXfrm>
        <a:off x="83691" y="86288"/>
        <a:ext cx="3071141" cy="1547029"/>
      </dsp:txXfrm>
    </dsp:sp>
    <dsp:sp modelId="{B6302C32-0211-3D45-BFA8-73F827EF808B}">
      <dsp:nvSpPr>
        <dsp:cNvPr id="0" name=""/>
        <dsp:cNvSpPr/>
      </dsp:nvSpPr>
      <dsp:spPr>
        <a:xfrm rot="5400000">
          <a:off x="5431446" y="-218752"/>
          <a:ext cx="1371528" cy="5757375"/>
        </a:xfrm>
        <a:prstGeom prst="round2SameRect">
          <a:avLst/>
        </a:prstGeom>
        <a:solidFill>
          <a:schemeClr val="bg2">
            <a:lumMod val="90000"/>
          </a:schemeClr>
        </a:solidFill>
        <a:ln w="9525"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GB" sz="1900" kern="1200" noProof="0" dirty="0" smtClean="0"/>
            <a:t>Ensuring minimisation of costs in delivery (cost efficiency)</a:t>
          </a:r>
          <a:endParaRPr lang="en-GB" sz="1900" kern="1200" noProof="0" dirty="0"/>
        </a:p>
        <a:p>
          <a:pPr marL="171450" lvl="1" indent="-171450" algn="l" defTabSz="844550">
            <a:lnSpc>
              <a:spcPct val="90000"/>
            </a:lnSpc>
            <a:spcBef>
              <a:spcPct val="0"/>
            </a:spcBef>
            <a:spcAft>
              <a:spcPct val="15000"/>
            </a:spcAft>
            <a:buChar char="••"/>
          </a:pPr>
          <a:r>
            <a:rPr lang="en-GB" sz="1900" kern="1200" noProof="0" dirty="0" smtClean="0"/>
            <a:t>Ensuring objectives are met in a cost-effective manner (e.g. delivering nutrition cost-effectively)</a:t>
          </a:r>
          <a:endParaRPr lang="en-GB" sz="1900" kern="1200" noProof="0" dirty="0"/>
        </a:p>
      </dsp:txBody>
      <dsp:txXfrm rot="-5400000">
        <a:off x="3238523" y="2041123"/>
        <a:ext cx="5690423" cy="1237624"/>
      </dsp:txXfrm>
    </dsp:sp>
    <dsp:sp modelId="{8E59CCB1-527A-3848-9949-F2EB46C981C5}">
      <dsp:nvSpPr>
        <dsp:cNvPr id="0" name=""/>
        <dsp:cNvSpPr/>
      </dsp:nvSpPr>
      <dsp:spPr>
        <a:xfrm>
          <a:off x="0" y="1802729"/>
          <a:ext cx="3238523" cy="1714411"/>
        </a:xfrm>
        <a:prstGeom prst="roundRect">
          <a:avLst/>
        </a:prstGeom>
        <a:solidFill>
          <a:schemeClr val="tx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GB" sz="3400" kern="1200" noProof="0" dirty="0" smtClean="0"/>
            <a:t>Increase efficiency and effectiveness</a:t>
          </a:r>
          <a:endParaRPr lang="en-GB" sz="3400" kern="1200" noProof="0" dirty="0"/>
        </a:p>
      </dsp:txBody>
      <dsp:txXfrm>
        <a:off x="83691" y="1886420"/>
        <a:ext cx="3071141" cy="1547029"/>
      </dsp:txXfrm>
    </dsp:sp>
    <dsp:sp modelId="{A3706D57-BF0E-8E41-9F32-7B07C6AD66BE}">
      <dsp:nvSpPr>
        <dsp:cNvPr id="0" name=""/>
        <dsp:cNvSpPr/>
      </dsp:nvSpPr>
      <dsp:spPr>
        <a:xfrm rot="5400000">
          <a:off x="5431446" y="1581379"/>
          <a:ext cx="1371528" cy="5757375"/>
        </a:xfrm>
        <a:prstGeom prst="round2SameRect">
          <a:avLst/>
        </a:prstGeom>
        <a:solidFill>
          <a:schemeClr val="bg2">
            <a:lumMod val="90000"/>
          </a:schemeClr>
        </a:solidFill>
        <a:ln w="9525"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GB" sz="1900" kern="1200" noProof="0" dirty="0" smtClean="0"/>
            <a:t>Program alternative, more creative responses designed to strengthen capacities of individuals, communities and institutions.</a:t>
          </a:r>
          <a:endParaRPr lang="en-GB" sz="1900" kern="1200" noProof="0" dirty="0"/>
        </a:p>
      </dsp:txBody>
      <dsp:txXfrm rot="-5400000">
        <a:off x="3238523" y="3841254"/>
        <a:ext cx="5690423" cy="1237624"/>
      </dsp:txXfrm>
    </dsp:sp>
    <dsp:sp modelId="{8E69EEB7-05B8-AD45-8420-9B71277CCD8B}">
      <dsp:nvSpPr>
        <dsp:cNvPr id="0" name=""/>
        <dsp:cNvSpPr/>
      </dsp:nvSpPr>
      <dsp:spPr>
        <a:xfrm>
          <a:off x="0" y="3602861"/>
          <a:ext cx="3238523" cy="1714411"/>
        </a:xfrm>
        <a:prstGeom prst="roundRect">
          <a:avLst/>
        </a:prstGeom>
        <a:solidFill>
          <a:schemeClr val="tx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GB" sz="3400" kern="1200" noProof="0" dirty="0" smtClean="0"/>
            <a:t>Strengthen interventions</a:t>
          </a:r>
          <a:endParaRPr lang="en-GB" sz="3400" kern="1200" noProof="0" dirty="0"/>
        </a:p>
      </dsp:txBody>
      <dsp:txXfrm>
        <a:off x="83691" y="3686552"/>
        <a:ext cx="3071141" cy="154702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ea typeface="ＭＳ Ｐゴシック" pitchFamily="34" charset="-128"/>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ＭＳ Ｐゴシック" charset="0"/>
              </a:defRPr>
            </a:lvl1pPr>
          </a:lstStyle>
          <a:p>
            <a:fld id="{A95AAECC-B13C-C74E-884E-7CE8CCFE14B8}" type="datetimeFigureOut">
              <a:rPr lang="en-GB"/>
              <a:pPr/>
              <a:t>23/05/16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ea typeface="ＭＳ Ｐゴシック" pitchFamily="34" charset="-128"/>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ＭＳ Ｐゴシック" charset="0"/>
              </a:defRPr>
            </a:lvl1pPr>
          </a:lstStyle>
          <a:p>
            <a:fld id="{CA087743-85DA-4A44-B639-86EB1D87A3EB}" type="slidenum">
              <a:rPr lang="en-GB"/>
              <a:pPr/>
              <a:t>‹#›</a:t>
            </a:fld>
            <a:endParaRPr lang="en-GB"/>
          </a:p>
        </p:txBody>
      </p:sp>
    </p:spTree>
    <p:extLst>
      <p:ext uri="{BB962C8B-B14F-4D97-AF65-F5344CB8AC3E}">
        <p14:creationId xmlns:p14="http://schemas.microsoft.com/office/powerpoint/2010/main" val="42427048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atin typeface="Calibri" charset="0"/>
            </a:endParaRP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DC5D4961-A263-6A44-A28D-8CBB6489D08C}" type="slidenum">
              <a:rPr lang="en-GB"/>
              <a:pPr eaLnBrk="1" hangingPunct="1"/>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atin typeface="Calibri" charset="0"/>
            </a:endParaRP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8685B78-30B7-9C42-B373-719DCCE6CBB7}" type="slidenum">
              <a:rPr lang="en-GB"/>
              <a:pPr eaLnBrk="1" hangingPunct="1"/>
              <a:t>10</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atin typeface="Calibri" charset="0"/>
              </a:rPr>
              <a:t>Along thematic areas (Justin and Alex)</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8C0B050-ACBE-3C46-AEEC-B9A90B3B98A1}" type="slidenum">
              <a:rPr lang="en-GB"/>
              <a:pPr eaLnBrk="1" hangingPunct="1"/>
              <a:t>12</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atin typeface="Calibri" charset="0"/>
              </a:rPr>
              <a:t>Along thematic areas (Justin and Alex)</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9C94B2BF-378E-A94A-BFEF-B147143EE77D}" type="slidenum">
              <a:rPr lang="en-GB"/>
              <a:pPr eaLnBrk="1" hangingPunct="1"/>
              <a:t>13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15" descr="OX_VL_W.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18450" y="5502275"/>
            <a:ext cx="919163"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7"/>
          <p:cNvSpPr>
            <a:spLocks noGrp="1" noChangeArrowheads="1"/>
          </p:cNvSpPr>
          <p:nvPr>
            <p:ph type="ctrTitle"/>
          </p:nvPr>
        </p:nvSpPr>
        <p:spPr>
          <a:xfrm>
            <a:off x="395288" y="2852738"/>
            <a:ext cx="8466137" cy="1655762"/>
          </a:xfrm>
          <a:extLst/>
        </p:spPr>
        <p:txBody>
          <a:bodyPr lIns="0" tIns="0" rIns="0" bIns="0" anchor="t"/>
          <a:lstStyle>
            <a:lvl1pPr>
              <a:defRPr sz="6000" b="1">
                <a:solidFill>
                  <a:schemeClr val="bg1"/>
                </a:solidFill>
                <a:latin typeface="Oxfam Global Headline Regular"/>
                <a:cs typeface="Oxfam Global Headline Regular"/>
              </a:defRPr>
            </a:lvl1pPr>
          </a:lstStyle>
          <a:p>
            <a:pPr lvl="0"/>
            <a:r>
              <a:rPr lang="en-US" noProof="0" smtClean="0"/>
              <a:t>Click to edit Master title style</a:t>
            </a:r>
            <a:endParaRPr lang="en-GB" noProof="0" dirty="0" smtClean="0"/>
          </a:p>
        </p:txBody>
      </p:sp>
      <p:sp>
        <p:nvSpPr>
          <p:cNvPr id="5128" name="Rectangle 8"/>
          <p:cNvSpPr>
            <a:spLocks noGrp="1" noChangeArrowheads="1"/>
          </p:cNvSpPr>
          <p:nvPr>
            <p:ph type="subTitle" idx="1"/>
          </p:nvPr>
        </p:nvSpPr>
        <p:spPr>
          <a:xfrm>
            <a:off x="395288" y="4737100"/>
            <a:ext cx="8380412" cy="504825"/>
          </a:xfrm>
        </p:spPr>
        <p:txBody>
          <a:bodyPr lIns="0" tIns="0" rIns="0" bIns="0"/>
          <a:lstStyle>
            <a:lvl1pPr marL="0" indent="0">
              <a:buFontTx/>
              <a:buNone/>
              <a:defRPr b="1">
                <a:solidFill>
                  <a:schemeClr val="bg1"/>
                </a:solidFill>
              </a:defRPr>
            </a:lvl1pPr>
          </a:lstStyle>
          <a:p>
            <a:pPr lvl="0"/>
            <a:r>
              <a:rPr lang="en-US" noProof="0" smtClean="0"/>
              <a:t>Click to edit Master subtitle style</a:t>
            </a:r>
            <a:endParaRPr lang="en-GB" noProof="0" dirty="0" smtClean="0"/>
          </a:p>
        </p:txBody>
      </p:sp>
    </p:spTree>
    <p:extLst>
      <p:ext uri="{BB962C8B-B14F-4D97-AF65-F5344CB8AC3E}">
        <p14:creationId xmlns:p14="http://schemas.microsoft.com/office/powerpoint/2010/main" val="314183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69294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603875"/>
          </a:xfrm>
        </p:spPr>
        <p:txBody>
          <a:bodyPr vert="eaVert"/>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457200" y="274638"/>
            <a:ext cx="6019800" cy="5603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68323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24470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5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74922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457200" y="1600200"/>
            <a:ext cx="4038600" cy="4278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278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65223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24995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2849497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958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07678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7173883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457200" y="1600200"/>
            <a:ext cx="82296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9" name="Text Box 10"/>
          <p:cNvSpPr txBox="1">
            <a:spLocks noChangeArrowheads="1"/>
          </p:cNvSpPr>
          <p:nvPr userDrawn="1"/>
        </p:nvSpPr>
        <p:spPr bwMode="auto">
          <a:xfrm>
            <a:off x="6823075" y="6453188"/>
            <a:ext cx="1227138" cy="165100"/>
          </a:xfrm>
          <a:prstGeom prst="rect">
            <a:avLst/>
          </a:prstGeom>
          <a:noFill/>
          <a:ln>
            <a:noFill/>
          </a:ln>
          <a:effectLs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pPr>
            <a:r>
              <a:rPr lang="en-GB" sz="1000"/>
              <a:t>Page </a:t>
            </a:r>
            <a:fld id="{3335BFD9-2DDD-9647-99E3-127049959ADE}" type="slidenum">
              <a:rPr lang="en-GB" sz="1000"/>
              <a:pPr eaLnBrk="1" hangingPunct="1">
                <a:spcBef>
                  <a:spcPct val="50000"/>
                </a:spcBef>
              </a:pPr>
              <a:t>‹#›</a:t>
            </a:fld>
            <a:endParaRPr lang="en-GB" sz="1000"/>
          </a:p>
        </p:txBody>
      </p:sp>
      <p:pic>
        <p:nvPicPr>
          <p:cNvPr id="2" name="Picture 7" descr="Black logo_06021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204200" y="6005513"/>
            <a:ext cx="600075"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91"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Lst>
  <p:txStyles>
    <p:titleStyle>
      <a:lvl1pPr algn="l" rtl="0" eaLnBrk="0" fontAlgn="base" hangingPunct="0">
        <a:spcBef>
          <a:spcPct val="0"/>
        </a:spcBef>
        <a:spcAft>
          <a:spcPct val="0"/>
        </a:spcAft>
        <a:defRPr sz="3500" b="1">
          <a:solidFill>
            <a:srgbClr val="61A534"/>
          </a:solidFill>
          <a:latin typeface="+mj-lt"/>
          <a:ea typeface="ＭＳ Ｐゴシック" charset="0"/>
          <a:cs typeface="ＭＳ Ｐゴシック" charset="0"/>
        </a:defRPr>
      </a:lvl1pPr>
      <a:lvl2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2pPr>
      <a:lvl3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3pPr>
      <a:lvl4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4pPr>
      <a:lvl5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5pPr>
      <a:lvl6pPr marL="457200" algn="l" rtl="0" fontAlgn="base">
        <a:spcBef>
          <a:spcPct val="0"/>
        </a:spcBef>
        <a:spcAft>
          <a:spcPct val="0"/>
        </a:spcAft>
        <a:defRPr sz="3500" b="1">
          <a:solidFill>
            <a:srgbClr val="61A534"/>
          </a:solidFill>
          <a:latin typeface="Arial" charset="0"/>
        </a:defRPr>
      </a:lvl6pPr>
      <a:lvl7pPr marL="914400" algn="l" rtl="0" fontAlgn="base">
        <a:spcBef>
          <a:spcPct val="0"/>
        </a:spcBef>
        <a:spcAft>
          <a:spcPct val="0"/>
        </a:spcAft>
        <a:defRPr sz="3500" b="1">
          <a:solidFill>
            <a:srgbClr val="61A534"/>
          </a:solidFill>
          <a:latin typeface="Arial" charset="0"/>
        </a:defRPr>
      </a:lvl7pPr>
      <a:lvl8pPr marL="1371600" algn="l" rtl="0" fontAlgn="base">
        <a:spcBef>
          <a:spcPct val="0"/>
        </a:spcBef>
        <a:spcAft>
          <a:spcPct val="0"/>
        </a:spcAft>
        <a:defRPr sz="3500" b="1">
          <a:solidFill>
            <a:srgbClr val="61A534"/>
          </a:solidFill>
          <a:latin typeface="Arial" charset="0"/>
        </a:defRPr>
      </a:lvl8pPr>
      <a:lvl9pPr marL="1828800" algn="l" rtl="0" fontAlgn="base">
        <a:spcBef>
          <a:spcPct val="0"/>
        </a:spcBef>
        <a:spcAft>
          <a:spcPct val="0"/>
        </a:spcAft>
        <a:defRPr sz="3500" b="1">
          <a:solidFill>
            <a:srgbClr val="61A534"/>
          </a:solidFill>
          <a:latin typeface="Arial" charset="0"/>
        </a:defRPr>
      </a:lvl9pPr>
    </p:titleStyle>
    <p:bodyStyle>
      <a:lvl1pPr marL="342900" indent="-342900" algn="l" rtl="0" eaLnBrk="0" fontAlgn="base" hangingPunct="0">
        <a:spcBef>
          <a:spcPts val="900"/>
        </a:spcBef>
        <a:spcAft>
          <a:spcPct val="0"/>
        </a:spcAft>
        <a:buChar char="•"/>
        <a:defRPr sz="2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a:solidFill>
            <a:schemeClr val="tx1"/>
          </a:solidFill>
          <a:latin typeface="+mn-lt"/>
          <a:ea typeface="ＭＳ Ｐゴシック"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 Id="rId3" Type="http://schemas.openxmlformats.org/officeDocument/2006/relationships/image" Target="../media/image5.emf"/></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5"/>
          <p:cNvSpPr txBox="1"/>
          <p:nvPr/>
        </p:nvSpPr>
        <p:spPr>
          <a:xfrm>
            <a:off x="2438400" y="461963"/>
            <a:ext cx="4284663" cy="1017587"/>
          </a:xfrm>
          <a:prstGeom prst="rect">
            <a:avLst/>
          </a:prstGeom>
          <a:noFill/>
          <a:ln>
            <a:noFill/>
          </a:ln>
          <a:effectLst/>
          <a:extLst/>
        </p:spPr>
        <p:style>
          <a:lnRef idx="0">
            <a:schemeClr val="accent1"/>
          </a:lnRef>
          <a:fillRef idx="0">
            <a:schemeClr val="accent1"/>
          </a:fillRef>
          <a:effectRef idx="0">
            <a:schemeClr val="accent1"/>
          </a:effectRef>
          <a:fontRef idx="minor">
            <a:schemeClr val="dk1"/>
          </a:fontRef>
        </p:style>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ts val="1200"/>
              </a:spcBef>
            </a:pPr>
            <a:r>
              <a:rPr lang="en-GB" sz="2400">
                <a:solidFill>
                  <a:srgbClr val="000000"/>
                </a:solidFill>
                <a:ea typeface="ＭＳ 明朝" charset="0"/>
                <a:cs typeface="Times New Roman" charset="0"/>
              </a:rPr>
              <a:t>European Union / South Sudan </a:t>
            </a:r>
            <a:endParaRPr lang="en-US" sz="1200">
              <a:solidFill>
                <a:srgbClr val="000000"/>
              </a:solidFill>
              <a:ea typeface="ＭＳ 明朝" charset="0"/>
              <a:cs typeface="Times New Roman" charset="0"/>
            </a:endParaRPr>
          </a:p>
          <a:p>
            <a:pPr algn="ctr" eaLnBrk="1" hangingPunct="1"/>
            <a:r>
              <a:rPr lang="en-GB" sz="2400">
                <a:solidFill>
                  <a:srgbClr val="000000"/>
                </a:solidFill>
                <a:ea typeface="ＭＳ 明朝" charset="0"/>
                <a:cs typeface="Times New Roman" charset="0"/>
              </a:rPr>
              <a:t>Cooperation</a:t>
            </a:r>
            <a:endParaRPr lang="en-US" sz="1200">
              <a:solidFill>
                <a:srgbClr val="000000"/>
              </a:solidFill>
              <a:ea typeface="ＭＳ 明朝" charset="0"/>
              <a:cs typeface="Times New Roman" charset="0"/>
            </a:endParaRPr>
          </a:p>
          <a:p>
            <a:pPr eaLnBrk="1" hangingPunct="1"/>
            <a:r>
              <a:rPr lang="en-GB" sz="2400">
                <a:solidFill>
                  <a:srgbClr val="000000"/>
                </a:solidFill>
                <a:ea typeface="ＭＳ 明朝" charset="0"/>
                <a:cs typeface="Times New Roman" charset="0"/>
              </a:rPr>
              <a:t> </a:t>
            </a:r>
            <a:endParaRPr lang="en-US" sz="1200">
              <a:solidFill>
                <a:srgbClr val="000000"/>
              </a:solidFill>
              <a:ea typeface="ＭＳ 明朝" charset="0"/>
              <a:cs typeface="Times New Roman" charset="0"/>
            </a:endParaRPr>
          </a:p>
        </p:txBody>
      </p:sp>
      <p:sp>
        <p:nvSpPr>
          <p:cNvPr id="15" name="Text Box 84"/>
          <p:cNvSpPr txBox="1"/>
          <p:nvPr/>
        </p:nvSpPr>
        <p:spPr>
          <a:xfrm>
            <a:off x="169863" y="1814513"/>
            <a:ext cx="3098800" cy="571500"/>
          </a:xfrm>
          <a:prstGeom prst="rect">
            <a:avLst/>
          </a:prstGeom>
          <a:noFill/>
          <a:ln>
            <a:noFill/>
          </a:ln>
          <a:effectLst/>
          <a:extLst/>
        </p:spPr>
        <p:style>
          <a:lnRef idx="0">
            <a:schemeClr val="accent1"/>
          </a:lnRef>
          <a:fillRef idx="0">
            <a:schemeClr val="accent1"/>
          </a:fillRef>
          <a:effectRef idx="0">
            <a:schemeClr val="accent1"/>
          </a:effectRef>
          <a:fontRef idx="minor">
            <a:schemeClr val="dk1"/>
          </a:fontRef>
        </p:style>
        <p:txBody>
          <a:bodyPr/>
          <a:lstStyle/>
          <a:p>
            <a:pPr fontAlgn="auto">
              <a:spcBef>
                <a:spcPts val="0"/>
              </a:spcBef>
              <a:spcAft>
                <a:spcPts val="0"/>
              </a:spcAft>
              <a:defRPr/>
            </a:pPr>
            <a:r>
              <a:rPr lang="en-GB" sz="1200" dirty="0">
                <a:ea typeface="ＭＳ 明朝"/>
                <a:cs typeface="Times New Roman"/>
              </a:rPr>
              <a:t>Funded by the European Union</a:t>
            </a:r>
            <a:endParaRPr lang="en-US" sz="1200" dirty="0">
              <a:ea typeface="ＭＳ 明朝"/>
              <a:cs typeface="Times New Roman"/>
            </a:endParaRPr>
          </a:p>
        </p:txBody>
      </p:sp>
      <p:sp>
        <p:nvSpPr>
          <p:cNvPr id="16" name="Text Box 85"/>
          <p:cNvSpPr txBox="1"/>
          <p:nvPr/>
        </p:nvSpPr>
        <p:spPr>
          <a:xfrm>
            <a:off x="6877050" y="1814513"/>
            <a:ext cx="1979613" cy="479425"/>
          </a:xfrm>
          <a:prstGeom prst="rect">
            <a:avLst/>
          </a:prstGeom>
          <a:noFill/>
          <a:ln>
            <a:noFill/>
          </a:ln>
          <a:effectLst/>
          <a:extLst/>
        </p:spPr>
        <p:style>
          <a:lnRef idx="0">
            <a:schemeClr val="accent1"/>
          </a:lnRef>
          <a:fillRef idx="0">
            <a:schemeClr val="accent1"/>
          </a:fillRef>
          <a:effectRef idx="0">
            <a:schemeClr val="accent1"/>
          </a:effectRef>
          <a:fontRef idx="minor">
            <a:schemeClr val="dk1"/>
          </a:fontRef>
        </p:style>
        <p:txBody>
          <a:bodyPr/>
          <a:lstStyle/>
          <a:p>
            <a:pPr fontAlgn="auto">
              <a:spcBef>
                <a:spcPts val="0"/>
              </a:spcBef>
              <a:spcAft>
                <a:spcPts val="0"/>
              </a:spcAft>
              <a:defRPr/>
            </a:pPr>
            <a:r>
              <a:rPr lang="en-GB" sz="1200" dirty="0">
                <a:ea typeface="ＭＳ 明朝"/>
                <a:cs typeface="Times New Roman"/>
              </a:rPr>
              <a:t>Government of South Sudan</a:t>
            </a:r>
            <a:endParaRPr lang="en-US" sz="1200" dirty="0">
              <a:ea typeface="ＭＳ 明朝"/>
              <a:cs typeface="Times New Roman"/>
            </a:endParaRPr>
          </a:p>
        </p:txBody>
      </p:sp>
      <p:sp>
        <p:nvSpPr>
          <p:cNvPr id="18" name="Text Box 64"/>
          <p:cNvSpPr txBox="1"/>
          <p:nvPr/>
        </p:nvSpPr>
        <p:spPr>
          <a:xfrm>
            <a:off x="342900" y="1727200"/>
            <a:ext cx="8458200" cy="3789363"/>
          </a:xfrm>
          <a:prstGeom prst="rect">
            <a:avLst/>
          </a:prstGeom>
          <a:ln/>
          <a:extLst/>
        </p:spPr>
        <p:style>
          <a:lnRef idx="2">
            <a:schemeClr val="dk1"/>
          </a:lnRef>
          <a:fillRef idx="1">
            <a:schemeClr val="lt1"/>
          </a:fillRef>
          <a:effectRef idx="0">
            <a:schemeClr val="dk1"/>
          </a:effectRef>
          <a:fontRef idx="minor">
            <a:schemeClr val="dk1"/>
          </a:fontRef>
        </p:style>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Aft>
                <a:spcPts val="600"/>
              </a:spcAft>
            </a:pPr>
            <a:endParaRPr lang="en-GB" sz="2400" b="1">
              <a:solidFill>
                <a:srgbClr val="345A8A"/>
              </a:solidFill>
              <a:ea typeface="ＭＳ ゴシック" charset="0"/>
              <a:cs typeface="Times New Roman" charset="0"/>
            </a:endParaRPr>
          </a:p>
          <a:p>
            <a:pPr algn="ctr" eaLnBrk="1" hangingPunct="1">
              <a:spcAft>
                <a:spcPts val="600"/>
              </a:spcAft>
            </a:pPr>
            <a:r>
              <a:rPr lang="en-GB" sz="2400" b="1">
                <a:solidFill>
                  <a:srgbClr val="345A8A"/>
                </a:solidFill>
                <a:ea typeface="ＭＳ ゴシック" charset="0"/>
                <a:cs typeface="Times New Roman" charset="0"/>
              </a:rPr>
              <a:t>EU Pro-Resilience Action (PRO-ACT)</a:t>
            </a:r>
          </a:p>
          <a:p>
            <a:pPr algn="ctr" eaLnBrk="1" hangingPunct="1">
              <a:spcAft>
                <a:spcPts val="600"/>
              </a:spcAft>
            </a:pPr>
            <a:endParaRPr lang="en-US" sz="900">
              <a:solidFill>
                <a:srgbClr val="000000"/>
              </a:solidFill>
              <a:ea typeface="ＭＳ ゴシック" charset="0"/>
              <a:cs typeface="Times New Roman" charset="0"/>
            </a:endParaRPr>
          </a:p>
          <a:p>
            <a:pPr algn="ctr" eaLnBrk="1" hangingPunct="1">
              <a:spcAft>
                <a:spcPts val="600"/>
              </a:spcAft>
            </a:pPr>
            <a:r>
              <a:rPr lang="en-US" sz="2400" b="1">
                <a:solidFill>
                  <a:srgbClr val="345A8A"/>
                </a:solidFill>
                <a:ea typeface="ＭＳ ゴシック" charset="0"/>
                <a:cs typeface="Times New Roman" charset="0"/>
              </a:rPr>
              <a:t>FOOD SECURITY THEMATIC PROGRAMME CRISIS PREVENTION AND POST-CRISIS RESPONSE STRATEGY PROJECTS </a:t>
            </a:r>
          </a:p>
          <a:p>
            <a:pPr algn="ctr" eaLnBrk="1" hangingPunct="1">
              <a:spcAft>
                <a:spcPts val="600"/>
              </a:spcAft>
            </a:pPr>
            <a:endParaRPr lang="en-US" sz="2400" b="1">
              <a:solidFill>
                <a:srgbClr val="345A8A"/>
              </a:solidFill>
              <a:ea typeface="ＭＳ ゴシック" charset="0"/>
              <a:cs typeface="Times New Roman" charset="0"/>
            </a:endParaRPr>
          </a:p>
          <a:p>
            <a:pPr algn="ctr" eaLnBrk="1" hangingPunct="1">
              <a:spcAft>
                <a:spcPts val="600"/>
              </a:spcAft>
            </a:pPr>
            <a:r>
              <a:rPr lang="en-US" sz="2400" b="1">
                <a:solidFill>
                  <a:srgbClr val="345A8A"/>
                </a:solidFill>
                <a:ea typeface="ＭＳ ゴシック" charset="0"/>
                <a:cs typeface="Times New Roman" charset="0"/>
              </a:rPr>
              <a:t>FOOD SEURITY &amp; LIVELIHOOD COORDINATOR</a:t>
            </a:r>
          </a:p>
          <a:p>
            <a:pPr algn="ctr" eaLnBrk="1" hangingPunct="1">
              <a:spcAft>
                <a:spcPts val="600"/>
              </a:spcAft>
            </a:pPr>
            <a:r>
              <a:rPr lang="en-US" sz="2400" b="1">
                <a:solidFill>
                  <a:srgbClr val="345A8A"/>
                </a:solidFill>
                <a:ea typeface="ＭＳ ゴシック" charset="0"/>
                <a:cs typeface="Times New Roman" charset="0"/>
              </a:rPr>
              <a:t>CLAYTON MASHAPA – OXFAM SOUTH SUDAN PROGRAMME</a:t>
            </a:r>
          </a:p>
          <a:p>
            <a:pPr algn="ctr" eaLnBrk="1" hangingPunct="1">
              <a:spcAft>
                <a:spcPts val="600"/>
              </a:spcAft>
            </a:pPr>
            <a:endParaRPr lang="en-US" sz="2400" b="1">
              <a:solidFill>
                <a:srgbClr val="345A8A"/>
              </a:solidFill>
              <a:ea typeface="ＭＳ ゴシック" charset="0"/>
              <a:cs typeface="Times New Roman" charset="0"/>
            </a:endParaRPr>
          </a:p>
          <a:p>
            <a:pPr algn="ctr" eaLnBrk="1" hangingPunct="1">
              <a:spcAft>
                <a:spcPts val="600"/>
              </a:spcAft>
            </a:pPr>
            <a:endParaRPr lang="en-US" sz="2400" b="1">
              <a:solidFill>
                <a:srgbClr val="345A8A"/>
              </a:solidFill>
              <a:ea typeface="ＭＳ ゴシック" charset="0"/>
              <a:cs typeface="Times New Roman" charset="0"/>
            </a:endParaRPr>
          </a:p>
          <a:p>
            <a:pPr algn="ctr" eaLnBrk="1" hangingPunct="1">
              <a:spcAft>
                <a:spcPts val="600"/>
              </a:spcAft>
            </a:pPr>
            <a:endParaRPr lang="en-US" sz="2400" b="1">
              <a:solidFill>
                <a:srgbClr val="345A8A"/>
              </a:solidFill>
              <a:ea typeface="ＭＳ ゴシック" charset="0"/>
              <a:cs typeface="Times New Roman" charset="0"/>
            </a:endParaRPr>
          </a:p>
          <a:p>
            <a:pPr algn="ctr" eaLnBrk="1" hangingPunct="1">
              <a:spcAft>
                <a:spcPts val="600"/>
              </a:spcAft>
            </a:pPr>
            <a:endParaRPr lang="en-US" sz="900" b="1">
              <a:solidFill>
                <a:srgbClr val="345A8A"/>
              </a:solidFill>
              <a:ea typeface="ＭＳ ゴシック" charset="0"/>
              <a:cs typeface="Times New Roman" charset="0"/>
            </a:endParaRPr>
          </a:p>
          <a:p>
            <a:pPr algn="ctr" eaLnBrk="1" hangingPunct="1">
              <a:spcAft>
                <a:spcPts val="600"/>
              </a:spcAft>
            </a:pPr>
            <a:r>
              <a:rPr lang="en-GB" b="1">
                <a:solidFill>
                  <a:srgbClr val="345A8A"/>
                </a:solidFill>
                <a:ea typeface="ＭＳ ゴシック" charset="0"/>
                <a:cs typeface="Times New Roman" charset="0"/>
              </a:rPr>
              <a:t> </a:t>
            </a:r>
            <a:endParaRPr lang="en-US" sz="900">
              <a:solidFill>
                <a:srgbClr val="000000"/>
              </a:solidFill>
              <a:cs typeface="Times New Roman" charset="0"/>
            </a:endParaRPr>
          </a:p>
          <a:p>
            <a:pPr algn="ctr" eaLnBrk="1" hangingPunct="1">
              <a:spcAft>
                <a:spcPts val="600"/>
              </a:spcAft>
            </a:pPr>
            <a:r>
              <a:rPr lang="en-GB" b="1">
                <a:solidFill>
                  <a:srgbClr val="345A8A"/>
                </a:solidFill>
                <a:ea typeface="ＭＳ ゴシック" charset="0"/>
                <a:cs typeface="ＭＳ ゴシック" charset="0"/>
              </a:rPr>
              <a:t> </a:t>
            </a:r>
            <a:endParaRPr lang="en-US" sz="900">
              <a:solidFill>
                <a:srgbClr val="000000"/>
              </a:solidFill>
              <a:cs typeface="Times New Roman" charset="0"/>
            </a:endParaRPr>
          </a:p>
          <a:p>
            <a:pPr eaLnBrk="1" hangingPunct="1"/>
            <a:r>
              <a:rPr lang="en-GB" sz="1000">
                <a:solidFill>
                  <a:srgbClr val="000000"/>
                </a:solidFill>
                <a:ea typeface="ＭＳ 明朝" charset="0"/>
                <a:cs typeface="ＭＳ 明朝" charset="0"/>
              </a:rPr>
              <a:t> </a:t>
            </a:r>
            <a:endParaRPr lang="en-US" sz="1000">
              <a:solidFill>
                <a:srgbClr val="000000"/>
              </a:solidFill>
              <a:ea typeface="ＭＳ 明朝" charset="0"/>
              <a:cs typeface="ＭＳ 明朝" charset="0"/>
            </a:endParaRPr>
          </a:p>
        </p:txBody>
      </p:sp>
      <p:pic>
        <p:nvPicPr>
          <p:cNvPr id="3078"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7050" y="474663"/>
            <a:ext cx="1924050"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9863" y="461963"/>
            <a:ext cx="8686800"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539750" y="260350"/>
            <a:ext cx="6696075" cy="1081088"/>
          </a:xfrm>
        </p:spPr>
        <p:txBody>
          <a:bodyPr anchor="t"/>
          <a:lstStyle/>
          <a:p>
            <a:r>
              <a:rPr lang="en-GB">
                <a:solidFill>
                  <a:schemeClr val="tx2"/>
                </a:solidFill>
                <a:latin typeface="Calibri" charset="0"/>
                <a:cs typeface="Calibri" charset="0"/>
              </a:rPr>
              <a:t>Market Analysis: Why?</a:t>
            </a:r>
          </a:p>
        </p:txBody>
      </p:sp>
      <p:graphicFrame>
        <p:nvGraphicFramePr>
          <p:cNvPr id="2" name="Diagramme 1"/>
          <p:cNvGraphicFramePr/>
          <p:nvPr/>
        </p:nvGraphicFramePr>
        <p:xfrm>
          <a:off x="148100" y="1538130"/>
          <a:ext cx="8995899" cy="5319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dgm id="{6373D89E-C2ED-A045-93CA-BC196E5BFAB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dgm id="{AF40F0A5-45CC-174A-82F4-48064D902000}"/>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dgm id="{8E59CCB1-527A-3848-9949-F2EB46C981C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dgm id="{B6302C32-0211-3D45-BFA8-73F827EF808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graphicEl>
                                              <a:dgm id="{8E69EEB7-05B8-AD45-8420-9B71277CCD8B}"/>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graphicEl>
                                              <a:dgm id="{A3706D57-BF0E-8E41-9F32-7B07C6AD66BE}"/>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atin typeface="Arial" charset="0"/>
              </a:rPr>
              <a:t>Market Assessments</a:t>
            </a:r>
          </a:p>
        </p:txBody>
      </p:sp>
      <p:sp>
        <p:nvSpPr>
          <p:cNvPr id="13315" name="Content Placeholder 2"/>
          <p:cNvSpPr>
            <a:spLocks noGrp="1"/>
          </p:cNvSpPr>
          <p:nvPr>
            <p:ph idx="1"/>
          </p:nvPr>
        </p:nvSpPr>
        <p:spPr>
          <a:xfrm>
            <a:off x="323850" y="836613"/>
            <a:ext cx="8229600" cy="5113337"/>
          </a:xfrm>
        </p:spPr>
        <p:txBody>
          <a:bodyPr/>
          <a:lstStyle/>
          <a:p>
            <a:pPr algn="just">
              <a:buFontTx/>
              <a:buNone/>
            </a:pPr>
            <a:r>
              <a:rPr lang="en-US">
                <a:latin typeface="Arial" charset="0"/>
              </a:rPr>
              <a:t>Multi-stakeholder vulnerability and risk analysis, including market analysis will enhance HEA baselines. This will enable stakeholders to identify the structural causes of risk and vulnerability including barriers that restrict economic opportunities.</a:t>
            </a:r>
          </a:p>
          <a:p>
            <a:pPr algn="just"/>
            <a:r>
              <a:rPr lang="en-GB">
                <a:latin typeface="Arial" charset="0"/>
              </a:rPr>
              <a:t>facilitating connection and links between other actors.  Oxfam will focus on the incentive structures within the market and influencing actors without taking over the roles of market actors.</a:t>
            </a:r>
          </a:p>
          <a:p>
            <a:pPr algn="just"/>
            <a:r>
              <a:rPr lang="en-US">
                <a:latin typeface="Arial" charset="0"/>
              </a:rPr>
              <a:t>Support </a:t>
            </a:r>
            <a:r>
              <a:rPr lang="en-US" u="sng">
                <a:latin typeface="Arial" charset="0"/>
              </a:rPr>
              <a:t>market actors: assisting</a:t>
            </a:r>
            <a:r>
              <a:rPr lang="en-US">
                <a:latin typeface="Arial" charset="0"/>
              </a:rPr>
              <a:t> traders to restock depending on need either by supporting transportation, provision of market storage facilities to enable goods to be available in markets.</a:t>
            </a:r>
            <a:endParaRPr lang="en-GB">
              <a:latin typeface="Arial" charset="0"/>
            </a:endParaRPr>
          </a:p>
          <a:p>
            <a:endParaRPr lang="en-GB">
              <a:latin typeface="Arial" charset="0"/>
            </a:endParaRPr>
          </a:p>
          <a:p>
            <a:endParaRPr lang="en-GB">
              <a:latin typeface="Arial" charset="0"/>
            </a:endParaRPr>
          </a:p>
        </p:txBody>
      </p:sp>
      <p:pic>
        <p:nvPicPr>
          <p:cNvPr id="13316"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atin typeface="Arial" charset="0"/>
              </a:rPr>
              <a:t>Examples of successful programming</a:t>
            </a:r>
          </a:p>
        </p:txBody>
      </p:sp>
      <p:sp>
        <p:nvSpPr>
          <p:cNvPr id="14339" name="Content Placeholder 2"/>
          <p:cNvSpPr>
            <a:spLocks noGrp="1"/>
          </p:cNvSpPr>
          <p:nvPr>
            <p:ph idx="1"/>
          </p:nvPr>
        </p:nvSpPr>
        <p:spPr>
          <a:xfrm>
            <a:off x="179388" y="981075"/>
            <a:ext cx="8785225" cy="5688013"/>
          </a:xfrm>
        </p:spPr>
        <p:txBody>
          <a:bodyPr/>
          <a:lstStyle/>
          <a:p>
            <a:pPr algn="just"/>
            <a:r>
              <a:rPr lang="en-GB">
                <a:latin typeface="Arial" charset="0"/>
              </a:rPr>
              <a:t>Cash for work programming to rehabilitate community infrastructures – secondary dykes, feeder roads, community irrigation schemes, school fencing, school rehabilitation</a:t>
            </a:r>
          </a:p>
          <a:p>
            <a:pPr algn="just"/>
            <a:r>
              <a:rPr lang="en-GB">
                <a:latin typeface="Arial" charset="0"/>
              </a:rPr>
              <a:t>Support to local seed multiplication programme (seed banks, cassava cuttings and groundnut)</a:t>
            </a:r>
          </a:p>
          <a:p>
            <a:pPr algn="just"/>
            <a:r>
              <a:rPr lang="en-GB">
                <a:latin typeface="Arial" charset="0"/>
              </a:rPr>
              <a:t> Value chain development. Promoting cooperative farming, fishing, Vocational training on livelihood skills – linking famers to markets.</a:t>
            </a:r>
          </a:p>
          <a:p>
            <a:pPr algn="just"/>
            <a:r>
              <a:rPr lang="en-GB">
                <a:latin typeface="Arial" charset="0"/>
              </a:rPr>
              <a:t>Livestock restocking – goat distributions, poultry distributions </a:t>
            </a:r>
          </a:p>
          <a:p>
            <a:pPr algn="just">
              <a:buFontTx/>
              <a:buChar char="-"/>
            </a:pPr>
            <a:r>
              <a:rPr lang="en-GB">
                <a:latin typeface="Arial" charset="0"/>
              </a:rPr>
              <a:t>Goats restocking / cross breeds with boar goats to improve quality </a:t>
            </a:r>
          </a:p>
          <a:p>
            <a:pPr algn="just">
              <a:buFontTx/>
              <a:buNone/>
            </a:pPr>
            <a:r>
              <a:rPr lang="en-GB">
                <a:latin typeface="Arial" charset="0"/>
              </a:rPr>
              <a:t>- Support for traders to pre-position food stock during the dry season</a:t>
            </a:r>
          </a:p>
          <a:p>
            <a:pPr>
              <a:buFontTx/>
              <a:buNone/>
            </a:pPr>
            <a:endParaRPr lang="en-GB">
              <a:latin typeface="Arial" charset="0"/>
            </a:endParaRPr>
          </a:p>
          <a:p>
            <a:endParaRPr lang="en-GB">
              <a:latin typeface="Arial" charset="0"/>
            </a:endParaRPr>
          </a:p>
        </p:txBody>
      </p:sp>
      <p:pic>
        <p:nvPicPr>
          <p:cNvPr id="14340" name="Picture 7" descr="EU flag.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490537"/>
          </a:xfrm>
        </p:spPr>
        <p:txBody>
          <a:bodyPr/>
          <a:lstStyle/>
          <a:p>
            <a:r>
              <a:rPr lang="en-GB">
                <a:latin typeface="Arial" charset="0"/>
              </a:rPr>
              <a:t>Market Map e.g Akobo Market system</a:t>
            </a:r>
          </a:p>
        </p:txBody>
      </p:sp>
      <p:sp>
        <p:nvSpPr>
          <p:cNvPr id="15363" name="Content Placeholder 2"/>
          <p:cNvSpPr>
            <a:spLocks noGrp="1"/>
          </p:cNvSpPr>
          <p:nvPr>
            <p:ph idx="1"/>
          </p:nvPr>
        </p:nvSpPr>
        <p:spPr>
          <a:xfrm>
            <a:off x="179388" y="981075"/>
            <a:ext cx="8785225" cy="5688013"/>
          </a:xfrm>
        </p:spPr>
        <p:txBody>
          <a:bodyPr/>
          <a:lstStyle/>
          <a:p>
            <a:endParaRPr lang="en-US">
              <a:latin typeface="Arial" charset="0"/>
            </a:endParaRPr>
          </a:p>
        </p:txBody>
      </p:sp>
      <p:pic>
        <p:nvPicPr>
          <p:cNvPr id="15364" name="Picture 7" descr="EU flag.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17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cs typeface="ＭＳ Ｐゴシック" charset="0"/>
            </a:endParaRPr>
          </a:p>
        </p:txBody>
      </p:sp>
      <p:sp>
        <p:nvSpPr>
          <p:cNvPr id="15366" name="Rectangle 7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cs typeface="ＭＳ Ｐゴシック" charset="0"/>
            </a:endParaRPr>
          </a:p>
        </p:txBody>
      </p:sp>
      <p:grpSp>
        <p:nvGrpSpPr>
          <p:cNvPr id="15367" name="Group 1"/>
          <p:cNvGrpSpPr>
            <a:grpSpLocks noChangeAspect="1"/>
          </p:cNvGrpSpPr>
          <p:nvPr/>
        </p:nvGrpSpPr>
        <p:grpSpPr bwMode="auto">
          <a:xfrm>
            <a:off x="395288" y="1196975"/>
            <a:ext cx="8280400" cy="5111750"/>
            <a:chOff x="1456" y="8046"/>
            <a:chExt cx="9524" cy="5925"/>
          </a:xfrm>
        </p:grpSpPr>
        <p:sp>
          <p:nvSpPr>
            <p:cNvPr id="15368" name="AutoShape 69"/>
            <p:cNvSpPr>
              <a:spLocks noChangeAspect="1" noChangeArrowheads="1" noTextEdit="1"/>
            </p:cNvSpPr>
            <p:nvPr/>
          </p:nvSpPr>
          <p:spPr bwMode="auto">
            <a:xfrm>
              <a:off x="1456" y="8046"/>
              <a:ext cx="9524" cy="5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369" name="Oval 11"/>
            <p:cNvSpPr>
              <a:spLocks noChangeArrowheads="1"/>
            </p:cNvSpPr>
            <p:nvPr/>
          </p:nvSpPr>
          <p:spPr bwMode="auto">
            <a:xfrm>
              <a:off x="3040" y="8935"/>
              <a:ext cx="1650"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INTERNATIONAL BORDERS </a:t>
              </a:r>
              <a:endParaRPr lang="en-GB" sz="1200">
                <a:cs typeface="ＭＳ Ｐゴシック" charset="0"/>
              </a:endParaRPr>
            </a:p>
            <a:p>
              <a:pPr algn="ctr" eaLnBrk="0" hangingPunct="0"/>
              <a:r>
                <a:rPr lang="en-US" sz="1200">
                  <a:solidFill>
                    <a:srgbClr val="000000"/>
                  </a:solidFill>
                  <a:cs typeface="ＭＳ Ｐゴシック" charset="0"/>
                </a:rPr>
                <a:t>OPEN /CLOSED</a:t>
              </a:r>
              <a:endParaRPr lang="en-US" sz="1200">
                <a:cs typeface="ＭＳ Ｐゴシック" charset="0"/>
              </a:endParaRPr>
            </a:p>
          </p:txBody>
        </p:sp>
        <p:sp>
          <p:nvSpPr>
            <p:cNvPr id="15370" name="Line 67"/>
            <p:cNvSpPr>
              <a:spLocks noChangeShapeType="1"/>
            </p:cNvSpPr>
            <p:nvPr/>
          </p:nvSpPr>
          <p:spPr bwMode="auto">
            <a:xfrm flipV="1">
              <a:off x="1768" y="9587"/>
              <a:ext cx="8715" cy="11"/>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1" name="AutoShape 4"/>
            <p:cNvSpPr>
              <a:spLocks noChangeArrowheads="1"/>
            </p:cNvSpPr>
            <p:nvPr/>
          </p:nvSpPr>
          <p:spPr bwMode="auto">
            <a:xfrm>
              <a:off x="3842" y="9462"/>
              <a:ext cx="273" cy="277"/>
            </a:xfrm>
            <a:prstGeom prst="downArrow">
              <a:avLst>
                <a:gd name="adj1" fmla="val 47907"/>
                <a:gd name="adj2" fmla="val 58742"/>
              </a:avLst>
            </a:prstGeom>
            <a:solidFill>
              <a:srgbClr val="FFFFFF"/>
            </a:solidFill>
            <a:ln w="12700">
              <a:solidFill>
                <a:srgbClr val="000000"/>
              </a:solidFill>
              <a:miter lim="800000"/>
              <a:headEnd/>
              <a:tailEnd/>
            </a:ln>
          </p:spPr>
          <p:txBody>
            <a:bodyPr lIns="36014" tIns="24011" rIns="36014" bIns="0" anchor="ctr"/>
            <a:lstStyle/>
            <a:p>
              <a:pPr eaLnBrk="0" hangingPunct="0"/>
              <a:endParaRPr lang="en-US" sz="1200">
                <a:cs typeface="ＭＳ Ｐゴシック" charset="0"/>
              </a:endParaRPr>
            </a:p>
          </p:txBody>
        </p:sp>
        <p:sp>
          <p:nvSpPr>
            <p:cNvPr id="15372" name="AutoShape 4"/>
            <p:cNvSpPr>
              <a:spLocks noChangeArrowheads="1"/>
            </p:cNvSpPr>
            <p:nvPr/>
          </p:nvSpPr>
          <p:spPr bwMode="auto">
            <a:xfrm>
              <a:off x="5791" y="9462"/>
              <a:ext cx="273" cy="277"/>
            </a:xfrm>
            <a:prstGeom prst="downArrow">
              <a:avLst>
                <a:gd name="adj1" fmla="val 47907"/>
                <a:gd name="adj2" fmla="val 58742"/>
              </a:avLst>
            </a:prstGeom>
            <a:solidFill>
              <a:srgbClr val="FFFFFF"/>
            </a:solidFill>
            <a:ln w="12700">
              <a:solidFill>
                <a:srgbClr val="000000"/>
              </a:solidFill>
              <a:miter lim="800000"/>
              <a:headEnd/>
              <a:tailEnd/>
            </a:ln>
          </p:spPr>
          <p:txBody>
            <a:bodyPr lIns="36014" tIns="24011" rIns="36014" bIns="0" anchor="ctr"/>
            <a:lstStyle/>
            <a:p>
              <a:pPr eaLnBrk="0" hangingPunct="0"/>
              <a:endParaRPr lang="en-US" sz="1200">
                <a:cs typeface="ＭＳ Ｐゴシック" charset="0"/>
              </a:endParaRPr>
            </a:p>
          </p:txBody>
        </p:sp>
        <p:sp>
          <p:nvSpPr>
            <p:cNvPr id="15373" name="AutoShape 4"/>
            <p:cNvSpPr>
              <a:spLocks noChangeArrowheads="1"/>
            </p:cNvSpPr>
            <p:nvPr/>
          </p:nvSpPr>
          <p:spPr bwMode="auto">
            <a:xfrm>
              <a:off x="7828" y="9462"/>
              <a:ext cx="273" cy="277"/>
            </a:xfrm>
            <a:prstGeom prst="downArrow">
              <a:avLst>
                <a:gd name="adj1" fmla="val 47907"/>
                <a:gd name="adj2" fmla="val 58742"/>
              </a:avLst>
            </a:prstGeom>
            <a:solidFill>
              <a:srgbClr val="FFFFFF"/>
            </a:solidFill>
            <a:ln w="12700">
              <a:solidFill>
                <a:srgbClr val="000000"/>
              </a:solidFill>
              <a:miter lim="800000"/>
              <a:headEnd/>
              <a:tailEnd/>
            </a:ln>
          </p:spPr>
          <p:txBody>
            <a:bodyPr lIns="36014" tIns="24011" rIns="36014" bIns="0" anchor="ctr"/>
            <a:lstStyle/>
            <a:p>
              <a:pPr eaLnBrk="0" hangingPunct="0"/>
              <a:endParaRPr lang="en-US" sz="1200">
                <a:cs typeface="ＭＳ Ｐゴシック" charset="0"/>
              </a:endParaRPr>
            </a:p>
          </p:txBody>
        </p:sp>
        <p:sp>
          <p:nvSpPr>
            <p:cNvPr id="15374" name="Text Box 17"/>
            <p:cNvSpPr txBox="1">
              <a:spLocks noChangeArrowheads="1"/>
            </p:cNvSpPr>
            <p:nvPr/>
          </p:nvSpPr>
          <p:spPr bwMode="auto">
            <a:xfrm>
              <a:off x="1577" y="8456"/>
              <a:ext cx="2279" cy="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36014" tIns="36000" rIns="36014"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US" sz="1200" b="1">
                  <a:solidFill>
                    <a:srgbClr val="000000"/>
                  </a:solidFill>
                </a:rPr>
                <a:t>The market environment: </a:t>
              </a:r>
              <a:br>
                <a:rPr lang="en-US" sz="1200" b="1">
                  <a:solidFill>
                    <a:srgbClr val="000000"/>
                  </a:solidFill>
                </a:rPr>
              </a:br>
              <a:r>
                <a:rPr lang="en-US" sz="1200" b="1">
                  <a:solidFill>
                    <a:srgbClr val="000000"/>
                  </a:solidFill>
                </a:rPr>
                <a:t>institutions, rules, </a:t>
              </a:r>
              <a:br>
                <a:rPr lang="en-US" sz="1200" b="1">
                  <a:solidFill>
                    <a:srgbClr val="000000"/>
                  </a:solidFill>
                </a:rPr>
              </a:br>
              <a:r>
                <a:rPr lang="en-US" sz="1200" b="1">
                  <a:solidFill>
                    <a:srgbClr val="000000"/>
                  </a:solidFill>
                </a:rPr>
                <a:t>norms &amp; trends</a:t>
              </a:r>
              <a:endParaRPr lang="en-US" sz="1200"/>
            </a:p>
          </p:txBody>
        </p:sp>
        <p:sp>
          <p:nvSpPr>
            <p:cNvPr id="15375" name="Text Box 18"/>
            <p:cNvSpPr txBox="1">
              <a:spLocks noChangeArrowheads="1"/>
            </p:cNvSpPr>
            <p:nvPr/>
          </p:nvSpPr>
          <p:spPr bwMode="auto">
            <a:xfrm>
              <a:off x="1577" y="9587"/>
              <a:ext cx="2161" cy="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36014" tIns="24011" rIns="36014" bIns="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US" sz="1200" b="1">
                  <a:solidFill>
                    <a:srgbClr val="000000"/>
                  </a:solidFill>
                </a:rPr>
                <a:t>The market chain:</a:t>
              </a:r>
              <a:r>
                <a:rPr lang="en-US" sz="1200" b="1" i="1">
                  <a:solidFill>
                    <a:srgbClr val="000000"/>
                  </a:solidFill>
                </a:rPr>
                <a:t> </a:t>
              </a:r>
              <a:br>
                <a:rPr lang="en-US" sz="1200" b="1" i="1">
                  <a:solidFill>
                    <a:srgbClr val="000000"/>
                  </a:solidFill>
                </a:rPr>
              </a:br>
              <a:r>
                <a:rPr lang="en-US" sz="1200" b="1">
                  <a:solidFill>
                    <a:srgbClr val="000000"/>
                  </a:solidFill>
                </a:rPr>
                <a:t>market actors &amp; their linkages</a:t>
              </a:r>
              <a:endParaRPr lang="en-US" sz="1200"/>
            </a:p>
          </p:txBody>
        </p:sp>
        <p:sp>
          <p:nvSpPr>
            <p:cNvPr id="15376" name="Line 61"/>
            <p:cNvSpPr>
              <a:spLocks noChangeShapeType="1"/>
            </p:cNvSpPr>
            <p:nvPr/>
          </p:nvSpPr>
          <p:spPr bwMode="auto">
            <a:xfrm>
              <a:off x="1880" y="12654"/>
              <a:ext cx="8764" cy="1"/>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7" name="AutoShape 60"/>
            <p:cNvSpPr>
              <a:spLocks noChangeArrowheads="1"/>
            </p:cNvSpPr>
            <p:nvPr/>
          </p:nvSpPr>
          <p:spPr bwMode="auto">
            <a:xfrm>
              <a:off x="9177" y="13107"/>
              <a:ext cx="1254" cy="460"/>
            </a:xfrm>
            <a:prstGeom prst="octagon">
              <a:avLst>
                <a:gd name="adj" fmla="val 1903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Transport – donkey/human</a:t>
              </a:r>
              <a:endParaRPr lang="en-US" sz="1200">
                <a:cs typeface="ＭＳ Ｐゴシック" charset="0"/>
              </a:endParaRPr>
            </a:p>
          </p:txBody>
        </p:sp>
        <p:cxnSp>
          <p:nvCxnSpPr>
            <p:cNvPr id="15378" name="AutoShape 59"/>
            <p:cNvCxnSpPr>
              <a:cxnSpLocks noChangeShapeType="1"/>
            </p:cNvCxnSpPr>
            <p:nvPr/>
          </p:nvCxnSpPr>
          <p:spPr bwMode="auto">
            <a:xfrm flipH="1" flipV="1">
              <a:off x="9801" y="12671"/>
              <a:ext cx="3" cy="436"/>
            </a:xfrm>
            <a:prstGeom prst="straightConnector1">
              <a:avLst/>
            </a:prstGeom>
            <a:noFill/>
            <a:ln w="9525">
              <a:solidFill>
                <a:srgbClr val="000000"/>
              </a:solidFill>
              <a:round/>
              <a:headEnd type="none" w="lg" len="lg"/>
              <a:tailEnd type="oval" w="med" len="med"/>
            </a:ln>
            <a:extLst>
              <a:ext uri="{909E8E84-426E-40dd-AFC4-6F175D3DCCD1}">
                <a14:hiddenFill xmlns:a14="http://schemas.microsoft.com/office/drawing/2010/main">
                  <a:noFill/>
                </a14:hiddenFill>
              </a:ext>
            </a:extLst>
          </p:spPr>
        </p:cxnSp>
        <p:sp>
          <p:nvSpPr>
            <p:cNvPr id="15379" name="Text Box 58"/>
            <p:cNvSpPr txBox="1">
              <a:spLocks noChangeArrowheads="1"/>
            </p:cNvSpPr>
            <p:nvPr/>
          </p:nvSpPr>
          <p:spPr bwMode="auto">
            <a:xfrm>
              <a:off x="1837" y="10136"/>
              <a:ext cx="935" cy="513"/>
            </a:xfrm>
            <a:prstGeom prst="rect">
              <a:avLst/>
            </a:prstGeom>
            <a:solidFill>
              <a:srgbClr val="FF99CC"/>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WFP</a:t>
              </a:r>
              <a:endParaRPr lang="en-US" sz="1200"/>
            </a:p>
          </p:txBody>
        </p:sp>
        <p:sp>
          <p:nvSpPr>
            <p:cNvPr id="15380" name="AutoShape 57"/>
            <p:cNvSpPr>
              <a:spLocks noChangeArrowheads="1"/>
            </p:cNvSpPr>
            <p:nvPr/>
          </p:nvSpPr>
          <p:spPr bwMode="auto">
            <a:xfrm>
              <a:off x="7012" y="10238"/>
              <a:ext cx="1347" cy="411"/>
            </a:xfrm>
            <a:prstGeom prst="roundRect">
              <a:avLst>
                <a:gd name="adj" fmla="val 16667"/>
              </a:avLst>
            </a:prstGeom>
            <a:solidFill>
              <a:srgbClr val="CCFFFF"/>
            </a:solidFill>
            <a:ln w="12700">
              <a:solidFill>
                <a:srgbClr val="000000"/>
              </a:solidFill>
              <a:round/>
              <a:headEnd/>
              <a:tailEnd/>
            </a:ln>
          </p:spPr>
          <p:txBody>
            <a:bodyPr lIns="0" tIns="0" rIns="0" bIns="0" anchor="ctr" anchorCtr="1"/>
            <a:lstStyle/>
            <a:p>
              <a:pPr algn="ctr" eaLnBrk="0" hangingPunct="0"/>
              <a:r>
                <a:rPr lang="en-US" sz="1200">
                  <a:solidFill>
                    <a:srgbClr val="000000"/>
                  </a:solidFill>
                  <a:cs typeface="ＭＳ Ｐゴシック" charset="0"/>
                </a:rPr>
                <a:t>Smaller Retailer (Nyandit, Dengjok)</a:t>
              </a:r>
              <a:endParaRPr lang="en-US" sz="1200">
                <a:cs typeface="ＭＳ Ｐゴシック" charset="0"/>
              </a:endParaRPr>
            </a:p>
          </p:txBody>
        </p:sp>
        <p:sp>
          <p:nvSpPr>
            <p:cNvPr id="15381" name="Text Box 56"/>
            <p:cNvSpPr txBox="1">
              <a:spLocks noChangeArrowheads="1"/>
            </p:cNvSpPr>
            <p:nvPr/>
          </p:nvSpPr>
          <p:spPr bwMode="auto">
            <a:xfrm>
              <a:off x="9005" y="9613"/>
              <a:ext cx="1653" cy="744"/>
            </a:xfrm>
            <a:prstGeom prst="rect">
              <a:avLst/>
            </a:prstGeom>
            <a:solidFill>
              <a:srgbClr val="FF99CC"/>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Target Group (vulnerable Households=FFW, FA)</a:t>
              </a:r>
              <a:endParaRPr lang="en-US" sz="1200"/>
            </a:p>
          </p:txBody>
        </p:sp>
        <p:sp>
          <p:nvSpPr>
            <p:cNvPr id="15382" name="Text Box 55"/>
            <p:cNvSpPr txBox="1">
              <a:spLocks noChangeArrowheads="1"/>
            </p:cNvSpPr>
            <p:nvPr/>
          </p:nvSpPr>
          <p:spPr bwMode="auto">
            <a:xfrm>
              <a:off x="1550" y="8122"/>
              <a:ext cx="5715" cy="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US" sz="1200" b="1"/>
                <a:t>Akobo Market-system Map Template – Red sorghum Pre-Crisis</a:t>
              </a:r>
              <a:endParaRPr lang="en-US" sz="1200"/>
            </a:p>
          </p:txBody>
        </p:sp>
        <p:sp>
          <p:nvSpPr>
            <p:cNvPr id="15383" name="Text Box 54"/>
            <p:cNvSpPr txBox="1">
              <a:spLocks noChangeArrowheads="1"/>
            </p:cNvSpPr>
            <p:nvPr/>
          </p:nvSpPr>
          <p:spPr bwMode="auto">
            <a:xfrm>
              <a:off x="9401" y="8153"/>
              <a:ext cx="1403" cy="1136"/>
            </a:xfrm>
            <a:prstGeom prst="rect">
              <a:avLst/>
            </a:prstGeom>
            <a:solidFill>
              <a:srgbClr val="FFFFFF"/>
            </a:solidFill>
            <a:ln w="9525">
              <a:solidFill>
                <a:srgbClr val="000000"/>
              </a:solidFill>
              <a:miter lim="800000"/>
              <a:headEnd/>
              <a:tailEnd/>
            </a:ln>
          </p:spPr>
          <p:txBody>
            <a:bodyPr lIns="36000" tIns="36000" rIns="36000"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US" sz="1200" b="1">
                  <a:solidFill>
                    <a:srgbClr val="000000"/>
                  </a:solidFill>
                </a:rPr>
                <a:t>Symbol Key</a:t>
              </a:r>
              <a:endParaRPr lang="en-GB" sz="1200"/>
            </a:p>
            <a:p>
              <a:r>
                <a:rPr lang="en-US" sz="1200">
                  <a:solidFill>
                    <a:srgbClr val="000000"/>
                  </a:solidFill>
                </a:rPr>
                <a:t>Critical issue</a:t>
              </a:r>
              <a:endParaRPr lang="en-GB" sz="1200"/>
            </a:p>
            <a:p>
              <a:r>
                <a:rPr lang="en-US" sz="1200">
                  <a:solidFill>
                    <a:srgbClr val="000000"/>
                  </a:solidFill>
                </a:rPr>
                <a:t>Major disruption</a:t>
              </a:r>
              <a:endParaRPr lang="en-GB" sz="1200"/>
            </a:p>
            <a:p>
              <a:r>
                <a:rPr lang="en-US" sz="1200">
                  <a:solidFill>
                    <a:srgbClr val="000000"/>
                  </a:solidFill>
                </a:rPr>
                <a:t>Partial disruption</a:t>
              </a:r>
              <a:endParaRPr lang="en-GB" sz="1200"/>
            </a:p>
            <a:p>
              <a:endParaRPr lang="en-GB" sz="1200"/>
            </a:p>
          </p:txBody>
        </p:sp>
        <p:grpSp>
          <p:nvGrpSpPr>
            <p:cNvPr id="15384" name="Group 51"/>
            <p:cNvGrpSpPr>
              <a:grpSpLocks/>
            </p:cNvGrpSpPr>
            <p:nvPr/>
          </p:nvGrpSpPr>
          <p:grpSpPr bwMode="auto">
            <a:xfrm>
              <a:off x="10426" y="8747"/>
              <a:ext cx="247" cy="121"/>
              <a:chOff x="431" y="1536"/>
              <a:chExt cx="506" cy="234"/>
            </a:xfrm>
          </p:grpSpPr>
          <p:sp>
            <p:nvSpPr>
              <p:cNvPr id="15434" name="Freeform 53"/>
              <p:cNvSpPr>
                <a:spLocks/>
              </p:cNvSpPr>
              <p:nvPr/>
            </p:nvSpPr>
            <p:spPr bwMode="auto">
              <a:xfrm rot="1228336">
                <a:off x="431" y="1570"/>
                <a:ext cx="506" cy="159"/>
              </a:xfrm>
              <a:custGeom>
                <a:avLst/>
                <a:gdLst>
                  <a:gd name="T0" fmla="*/ 0 w 506"/>
                  <a:gd name="T1" fmla="*/ 0 h 159"/>
                  <a:gd name="T2" fmla="*/ 268 w 506"/>
                  <a:gd name="T3" fmla="*/ 61 h 159"/>
                  <a:gd name="T4" fmla="*/ 506 w 506"/>
                  <a:gd name="T5" fmla="*/ 159 h 159"/>
                  <a:gd name="T6" fmla="*/ 0 60000 65536"/>
                  <a:gd name="T7" fmla="*/ 0 60000 65536"/>
                  <a:gd name="T8" fmla="*/ 0 60000 65536"/>
                  <a:gd name="T9" fmla="*/ 0 w 506"/>
                  <a:gd name="T10" fmla="*/ 0 h 159"/>
                  <a:gd name="T11" fmla="*/ 506 w 506"/>
                  <a:gd name="T12" fmla="*/ 159 h 159"/>
                </a:gdLst>
                <a:ahLst/>
                <a:cxnLst>
                  <a:cxn ang="T6">
                    <a:pos x="T0" y="T1"/>
                  </a:cxn>
                  <a:cxn ang="T7">
                    <a:pos x="T2" y="T3"/>
                  </a:cxn>
                  <a:cxn ang="T8">
                    <a:pos x="T4" y="T5"/>
                  </a:cxn>
                </a:cxnLst>
                <a:rect l="T9" t="T10" r="T11" b="T12"/>
                <a:pathLst>
                  <a:path w="506" h="159">
                    <a:moveTo>
                      <a:pt x="0" y="0"/>
                    </a:moveTo>
                    <a:cubicBezTo>
                      <a:pt x="45" y="10"/>
                      <a:pt x="184" y="34"/>
                      <a:pt x="268" y="61"/>
                    </a:cubicBezTo>
                    <a:cubicBezTo>
                      <a:pt x="352" y="88"/>
                      <a:pt x="457" y="139"/>
                      <a:pt x="506" y="159"/>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35" name="Freeform 52"/>
              <p:cNvSpPr>
                <a:spLocks/>
              </p:cNvSpPr>
              <p:nvPr/>
            </p:nvSpPr>
            <p:spPr bwMode="auto">
              <a:xfrm rot="-792667">
                <a:off x="437" y="1536"/>
                <a:ext cx="469" cy="234"/>
              </a:xfrm>
              <a:custGeom>
                <a:avLst/>
                <a:gdLst>
                  <a:gd name="T0" fmla="*/ 430 w 512"/>
                  <a:gd name="T1" fmla="*/ 0 h 197"/>
                  <a:gd name="T2" fmla="*/ 245 w 512"/>
                  <a:gd name="T3" fmla="*/ 145 h 197"/>
                  <a:gd name="T4" fmla="*/ 0 w 512"/>
                  <a:gd name="T5" fmla="*/ 278 h 197"/>
                  <a:gd name="T6" fmla="*/ 0 60000 65536"/>
                  <a:gd name="T7" fmla="*/ 0 60000 65536"/>
                  <a:gd name="T8" fmla="*/ 0 60000 65536"/>
                  <a:gd name="T9" fmla="*/ 0 w 512"/>
                  <a:gd name="T10" fmla="*/ 0 h 197"/>
                  <a:gd name="T11" fmla="*/ 512 w 512"/>
                  <a:gd name="T12" fmla="*/ 197 h 197"/>
                </a:gdLst>
                <a:ahLst/>
                <a:cxnLst>
                  <a:cxn ang="T6">
                    <a:pos x="T0" y="T1"/>
                  </a:cxn>
                  <a:cxn ang="T7">
                    <a:pos x="T2" y="T3"/>
                  </a:cxn>
                  <a:cxn ang="T8">
                    <a:pos x="T4" y="T5"/>
                  </a:cxn>
                </a:cxnLst>
                <a:rect l="T9" t="T10" r="T11" b="T12"/>
                <a:pathLst>
                  <a:path w="512" h="197">
                    <a:moveTo>
                      <a:pt x="512" y="0"/>
                    </a:moveTo>
                    <a:cubicBezTo>
                      <a:pt x="475" y="17"/>
                      <a:pt x="378" y="70"/>
                      <a:pt x="293" y="103"/>
                    </a:cubicBezTo>
                    <a:cubicBezTo>
                      <a:pt x="208" y="136"/>
                      <a:pt x="61" y="177"/>
                      <a:pt x="0" y="197"/>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5385" name="Text Box 50"/>
            <p:cNvSpPr txBox="1">
              <a:spLocks noChangeArrowheads="1"/>
            </p:cNvSpPr>
            <p:nvPr/>
          </p:nvSpPr>
          <p:spPr bwMode="auto">
            <a:xfrm>
              <a:off x="10293" y="8238"/>
              <a:ext cx="351"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US" sz="1200" b="1" i="1">
                  <a:solidFill>
                    <a:srgbClr val="FF3300"/>
                  </a:solidFill>
                </a:rPr>
                <a:t>!</a:t>
              </a:r>
              <a:endParaRPr lang="en-US" sz="1200"/>
            </a:p>
          </p:txBody>
        </p:sp>
        <p:sp>
          <p:nvSpPr>
            <p:cNvPr id="15386" name="Freeform 49"/>
            <p:cNvSpPr>
              <a:spLocks/>
            </p:cNvSpPr>
            <p:nvPr/>
          </p:nvSpPr>
          <p:spPr bwMode="auto">
            <a:xfrm rot="455836">
              <a:off x="10427" y="9073"/>
              <a:ext cx="247" cy="96"/>
            </a:xfrm>
            <a:custGeom>
              <a:avLst/>
              <a:gdLst>
                <a:gd name="T0" fmla="*/ 0 w 506"/>
                <a:gd name="T1" fmla="*/ 0 h 159"/>
                <a:gd name="T2" fmla="*/ 64 w 506"/>
                <a:gd name="T3" fmla="*/ 22 h 159"/>
                <a:gd name="T4" fmla="*/ 121 w 506"/>
                <a:gd name="T5" fmla="*/ 58 h 159"/>
                <a:gd name="T6" fmla="*/ 0 60000 65536"/>
                <a:gd name="T7" fmla="*/ 0 60000 65536"/>
                <a:gd name="T8" fmla="*/ 0 60000 65536"/>
                <a:gd name="T9" fmla="*/ 0 w 506"/>
                <a:gd name="T10" fmla="*/ 0 h 159"/>
                <a:gd name="T11" fmla="*/ 506 w 506"/>
                <a:gd name="T12" fmla="*/ 159 h 159"/>
              </a:gdLst>
              <a:ahLst/>
              <a:cxnLst>
                <a:cxn ang="T6">
                  <a:pos x="T0" y="T1"/>
                </a:cxn>
                <a:cxn ang="T7">
                  <a:pos x="T2" y="T3"/>
                </a:cxn>
                <a:cxn ang="T8">
                  <a:pos x="T4" y="T5"/>
                </a:cxn>
              </a:cxnLst>
              <a:rect l="T9" t="T10" r="T11" b="T12"/>
              <a:pathLst>
                <a:path w="506" h="159">
                  <a:moveTo>
                    <a:pt x="0" y="0"/>
                  </a:moveTo>
                  <a:cubicBezTo>
                    <a:pt x="45" y="10"/>
                    <a:pt x="184" y="34"/>
                    <a:pt x="268" y="61"/>
                  </a:cubicBezTo>
                  <a:cubicBezTo>
                    <a:pt x="352" y="88"/>
                    <a:pt x="457" y="139"/>
                    <a:pt x="506" y="159"/>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387" name="Oval 11"/>
            <p:cNvSpPr>
              <a:spLocks noChangeArrowheads="1"/>
            </p:cNvSpPr>
            <p:nvPr/>
          </p:nvSpPr>
          <p:spPr bwMode="auto">
            <a:xfrm>
              <a:off x="5479" y="8956"/>
              <a:ext cx="1271"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CLEARING AGENTS/CUSTOMS </a:t>
              </a:r>
              <a:endParaRPr lang="en-US" sz="1200">
                <a:cs typeface="ＭＳ Ｐゴシック" charset="0"/>
              </a:endParaRPr>
            </a:p>
          </p:txBody>
        </p:sp>
        <p:sp>
          <p:nvSpPr>
            <p:cNvPr id="15388" name="Oval 11"/>
            <p:cNvSpPr>
              <a:spLocks noChangeArrowheads="1"/>
            </p:cNvSpPr>
            <p:nvPr/>
          </p:nvSpPr>
          <p:spPr bwMode="auto">
            <a:xfrm>
              <a:off x="6097" y="8369"/>
              <a:ext cx="978"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IMPORT LICENCES </a:t>
              </a:r>
              <a:endParaRPr lang="en-US" sz="1200">
                <a:cs typeface="ＭＳ Ｐゴシック" charset="0"/>
              </a:endParaRPr>
            </a:p>
          </p:txBody>
        </p:sp>
        <p:sp>
          <p:nvSpPr>
            <p:cNvPr id="15389" name="Oval 11"/>
            <p:cNvSpPr>
              <a:spLocks noChangeArrowheads="1"/>
            </p:cNvSpPr>
            <p:nvPr/>
          </p:nvSpPr>
          <p:spPr bwMode="auto">
            <a:xfrm>
              <a:off x="6826" y="8956"/>
              <a:ext cx="978"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TRADE LICENCES </a:t>
              </a:r>
              <a:endParaRPr lang="en-US" sz="1200">
                <a:cs typeface="ＭＳ Ｐゴシック" charset="0"/>
              </a:endParaRPr>
            </a:p>
          </p:txBody>
        </p:sp>
        <p:sp>
          <p:nvSpPr>
            <p:cNvPr id="15390" name="Oval 11"/>
            <p:cNvSpPr>
              <a:spLocks noChangeArrowheads="1"/>
            </p:cNvSpPr>
            <p:nvPr/>
          </p:nvSpPr>
          <p:spPr bwMode="auto">
            <a:xfrm>
              <a:off x="7265" y="8238"/>
              <a:ext cx="1166"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TRADE UNIONS</a:t>
              </a:r>
              <a:endParaRPr lang="en-GB" sz="1200">
                <a:cs typeface="ＭＳ Ｐゴシック" charset="0"/>
              </a:endParaRPr>
            </a:p>
            <a:p>
              <a:pPr algn="ctr" eaLnBrk="0" hangingPunct="0"/>
              <a:r>
                <a:rPr lang="en-US" sz="1200">
                  <a:solidFill>
                    <a:srgbClr val="000000"/>
                  </a:solidFill>
                  <a:cs typeface="ＭＳ Ｐゴシック" charset="0"/>
                </a:rPr>
                <a:t>/COOPERATIVES </a:t>
              </a:r>
              <a:endParaRPr lang="en-US" sz="1200">
                <a:cs typeface="ＭＳ Ｐゴシック" charset="0"/>
              </a:endParaRPr>
            </a:p>
          </p:txBody>
        </p:sp>
        <p:sp>
          <p:nvSpPr>
            <p:cNvPr id="15391" name="Oval 11"/>
            <p:cNvSpPr>
              <a:spLocks noChangeArrowheads="1"/>
            </p:cNvSpPr>
            <p:nvPr/>
          </p:nvSpPr>
          <p:spPr bwMode="auto">
            <a:xfrm>
              <a:off x="4611" y="8555"/>
              <a:ext cx="977"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IMPORT TAXATION</a:t>
              </a:r>
              <a:endParaRPr lang="en-US" sz="1200">
                <a:cs typeface="ＭＳ Ｐゴシック" charset="0"/>
              </a:endParaRPr>
            </a:p>
          </p:txBody>
        </p:sp>
        <p:sp>
          <p:nvSpPr>
            <p:cNvPr id="15392" name="Oval 11"/>
            <p:cNvSpPr>
              <a:spLocks noChangeArrowheads="1"/>
            </p:cNvSpPr>
            <p:nvPr/>
          </p:nvSpPr>
          <p:spPr bwMode="auto">
            <a:xfrm>
              <a:off x="8101" y="8935"/>
              <a:ext cx="1154" cy="54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POLICING/</a:t>
              </a:r>
              <a:endParaRPr lang="en-GB" sz="1200">
                <a:cs typeface="ＭＳ Ｐゴシック" charset="0"/>
              </a:endParaRPr>
            </a:p>
            <a:p>
              <a:pPr algn="ctr" eaLnBrk="0" hangingPunct="0"/>
              <a:r>
                <a:rPr lang="en-US" sz="1200">
                  <a:solidFill>
                    <a:srgbClr val="000000"/>
                  </a:solidFill>
                  <a:cs typeface="ＭＳ Ｐゴシック" charset="0"/>
                </a:rPr>
                <a:t>SECURITY AT NIGHT </a:t>
              </a:r>
              <a:endParaRPr lang="en-US" sz="1200">
                <a:cs typeface="ＭＳ Ｐゴシック" charset="0"/>
              </a:endParaRPr>
            </a:p>
          </p:txBody>
        </p:sp>
        <p:sp>
          <p:nvSpPr>
            <p:cNvPr id="15393" name="AutoShape 42"/>
            <p:cNvSpPr>
              <a:spLocks noChangeArrowheads="1"/>
            </p:cNvSpPr>
            <p:nvPr/>
          </p:nvSpPr>
          <p:spPr bwMode="auto">
            <a:xfrm>
              <a:off x="7864" y="13567"/>
              <a:ext cx="1254" cy="357"/>
            </a:xfrm>
            <a:prstGeom prst="octagon">
              <a:avLst>
                <a:gd name="adj" fmla="val 1903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Transport - boat</a:t>
              </a:r>
              <a:endParaRPr lang="en-US" sz="1200">
                <a:cs typeface="ＭＳ Ｐゴシック" charset="0"/>
              </a:endParaRPr>
            </a:p>
          </p:txBody>
        </p:sp>
        <p:cxnSp>
          <p:nvCxnSpPr>
            <p:cNvPr id="15394" name="AutoShape 41"/>
            <p:cNvCxnSpPr>
              <a:cxnSpLocks noChangeShapeType="1"/>
            </p:cNvCxnSpPr>
            <p:nvPr/>
          </p:nvCxnSpPr>
          <p:spPr bwMode="auto">
            <a:xfrm flipV="1">
              <a:off x="8491" y="12681"/>
              <a:ext cx="4" cy="886"/>
            </a:xfrm>
            <a:prstGeom prst="straightConnector1">
              <a:avLst/>
            </a:prstGeom>
            <a:noFill/>
            <a:ln w="9525">
              <a:solidFill>
                <a:srgbClr val="000000"/>
              </a:solidFill>
              <a:round/>
              <a:headEnd type="none" w="lg" len="lg"/>
              <a:tailEnd type="oval" w="med" len="med"/>
            </a:ln>
            <a:extLst>
              <a:ext uri="{909E8E84-426E-40dd-AFC4-6F175D3DCCD1}">
                <a14:hiddenFill xmlns:a14="http://schemas.microsoft.com/office/drawing/2010/main">
                  <a:noFill/>
                </a14:hiddenFill>
              </a:ext>
            </a:extLst>
          </p:spPr>
        </p:cxnSp>
        <p:sp>
          <p:nvSpPr>
            <p:cNvPr id="15395" name="AutoShape 40"/>
            <p:cNvSpPr>
              <a:spLocks noChangeArrowheads="1"/>
            </p:cNvSpPr>
            <p:nvPr/>
          </p:nvSpPr>
          <p:spPr bwMode="auto">
            <a:xfrm>
              <a:off x="4480" y="13524"/>
              <a:ext cx="1254" cy="357"/>
            </a:xfrm>
            <a:prstGeom prst="octagon">
              <a:avLst>
                <a:gd name="adj" fmla="val 1903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Waterways</a:t>
              </a:r>
              <a:endParaRPr lang="en-US" sz="1200">
                <a:cs typeface="ＭＳ Ｐゴシック" charset="0"/>
              </a:endParaRPr>
            </a:p>
          </p:txBody>
        </p:sp>
        <p:cxnSp>
          <p:nvCxnSpPr>
            <p:cNvPr id="15396" name="AutoShape 39"/>
            <p:cNvCxnSpPr>
              <a:cxnSpLocks noChangeShapeType="1"/>
            </p:cNvCxnSpPr>
            <p:nvPr/>
          </p:nvCxnSpPr>
          <p:spPr bwMode="auto">
            <a:xfrm flipV="1">
              <a:off x="5107" y="12643"/>
              <a:ext cx="7" cy="881"/>
            </a:xfrm>
            <a:prstGeom prst="straightConnector1">
              <a:avLst/>
            </a:prstGeom>
            <a:noFill/>
            <a:ln w="9525">
              <a:solidFill>
                <a:srgbClr val="000000"/>
              </a:solidFill>
              <a:round/>
              <a:headEnd type="none" w="lg" len="lg"/>
              <a:tailEnd type="oval" w="med" len="med"/>
            </a:ln>
            <a:extLst>
              <a:ext uri="{909E8E84-426E-40dd-AFC4-6F175D3DCCD1}">
                <a14:hiddenFill xmlns:a14="http://schemas.microsoft.com/office/drawing/2010/main">
                  <a:noFill/>
                </a14:hiddenFill>
              </a:ext>
            </a:extLst>
          </p:spPr>
        </p:cxnSp>
        <p:sp>
          <p:nvSpPr>
            <p:cNvPr id="15397" name="AutoShape 38"/>
            <p:cNvSpPr>
              <a:spLocks noChangeArrowheads="1"/>
            </p:cNvSpPr>
            <p:nvPr/>
          </p:nvSpPr>
          <p:spPr bwMode="auto">
            <a:xfrm>
              <a:off x="3521" y="13051"/>
              <a:ext cx="1254" cy="357"/>
            </a:xfrm>
            <a:prstGeom prst="octagon">
              <a:avLst>
                <a:gd name="adj" fmla="val 1903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Roads</a:t>
              </a:r>
              <a:endParaRPr lang="en-US" sz="1200">
                <a:cs typeface="ＭＳ Ｐゴシック" charset="0"/>
              </a:endParaRPr>
            </a:p>
          </p:txBody>
        </p:sp>
        <p:cxnSp>
          <p:nvCxnSpPr>
            <p:cNvPr id="15398" name="AutoShape 37"/>
            <p:cNvCxnSpPr>
              <a:cxnSpLocks noChangeShapeType="1"/>
            </p:cNvCxnSpPr>
            <p:nvPr/>
          </p:nvCxnSpPr>
          <p:spPr bwMode="auto">
            <a:xfrm flipH="1" flipV="1">
              <a:off x="4146" y="12653"/>
              <a:ext cx="2" cy="398"/>
            </a:xfrm>
            <a:prstGeom prst="straightConnector1">
              <a:avLst/>
            </a:prstGeom>
            <a:noFill/>
            <a:ln w="9525">
              <a:solidFill>
                <a:srgbClr val="000000"/>
              </a:solidFill>
              <a:round/>
              <a:headEnd type="none" w="lg" len="lg"/>
              <a:tailEnd type="oval" w="med" len="med"/>
            </a:ln>
            <a:extLst>
              <a:ext uri="{909E8E84-426E-40dd-AFC4-6F175D3DCCD1}">
                <a14:hiddenFill xmlns:a14="http://schemas.microsoft.com/office/drawing/2010/main">
                  <a:noFill/>
                </a14:hiddenFill>
              </a:ext>
            </a:extLst>
          </p:spPr>
        </p:cxnSp>
        <p:sp>
          <p:nvSpPr>
            <p:cNvPr id="15399" name="AutoShape 36"/>
            <p:cNvSpPr>
              <a:spLocks noChangeArrowheads="1"/>
            </p:cNvSpPr>
            <p:nvPr/>
          </p:nvSpPr>
          <p:spPr bwMode="auto">
            <a:xfrm>
              <a:off x="5531" y="13038"/>
              <a:ext cx="1254" cy="357"/>
            </a:xfrm>
            <a:prstGeom prst="octagon">
              <a:avLst>
                <a:gd name="adj" fmla="val 1903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Transport - truck</a:t>
              </a:r>
              <a:endParaRPr lang="en-US" sz="1200">
                <a:cs typeface="ＭＳ Ｐゴシック" charset="0"/>
              </a:endParaRPr>
            </a:p>
          </p:txBody>
        </p:sp>
        <p:cxnSp>
          <p:nvCxnSpPr>
            <p:cNvPr id="15400" name="AutoShape 35"/>
            <p:cNvCxnSpPr>
              <a:cxnSpLocks noChangeShapeType="1"/>
            </p:cNvCxnSpPr>
            <p:nvPr/>
          </p:nvCxnSpPr>
          <p:spPr bwMode="auto">
            <a:xfrm flipV="1">
              <a:off x="6158" y="12653"/>
              <a:ext cx="2" cy="385"/>
            </a:xfrm>
            <a:prstGeom prst="straightConnector1">
              <a:avLst/>
            </a:prstGeom>
            <a:noFill/>
            <a:ln w="9525">
              <a:solidFill>
                <a:srgbClr val="000000"/>
              </a:solidFill>
              <a:round/>
              <a:headEnd type="none" w="lg" len="lg"/>
              <a:tailEnd type="oval" w="med" len="med"/>
            </a:ln>
            <a:extLst>
              <a:ext uri="{909E8E84-426E-40dd-AFC4-6F175D3DCCD1}">
                <a14:hiddenFill xmlns:a14="http://schemas.microsoft.com/office/drawing/2010/main">
                  <a:noFill/>
                </a14:hiddenFill>
              </a:ext>
            </a:extLst>
          </p:spPr>
        </p:cxnSp>
        <p:sp>
          <p:nvSpPr>
            <p:cNvPr id="15401" name="Text Box 34"/>
            <p:cNvSpPr txBox="1">
              <a:spLocks noChangeArrowheads="1"/>
            </p:cNvSpPr>
            <p:nvPr/>
          </p:nvSpPr>
          <p:spPr bwMode="auto">
            <a:xfrm>
              <a:off x="1837" y="10749"/>
              <a:ext cx="935" cy="513"/>
            </a:xfrm>
            <a:prstGeom prst="rect">
              <a:avLst/>
            </a:prstGeom>
            <a:solidFill>
              <a:srgbClr val="FFFF99"/>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International Market –Sudan</a:t>
              </a:r>
              <a:endParaRPr lang="en-US" sz="1200"/>
            </a:p>
          </p:txBody>
        </p:sp>
        <p:sp>
          <p:nvSpPr>
            <p:cNvPr id="15402" name="Text Box 33"/>
            <p:cNvSpPr txBox="1">
              <a:spLocks noChangeArrowheads="1"/>
            </p:cNvSpPr>
            <p:nvPr/>
          </p:nvSpPr>
          <p:spPr bwMode="auto">
            <a:xfrm>
              <a:off x="6149" y="12000"/>
              <a:ext cx="935" cy="513"/>
            </a:xfrm>
            <a:prstGeom prst="rect">
              <a:avLst/>
            </a:prstGeom>
            <a:solidFill>
              <a:srgbClr val="8DB3E2"/>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Local producer</a:t>
              </a:r>
              <a:endParaRPr lang="en-US" sz="1200"/>
            </a:p>
          </p:txBody>
        </p:sp>
        <p:sp>
          <p:nvSpPr>
            <p:cNvPr id="15403" name="Text Box 32"/>
            <p:cNvSpPr txBox="1">
              <a:spLocks noChangeArrowheads="1"/>
            </p:cNvSpPr>
            <p:nvPr/>
          </p:nvSpPr>
          <p:spPr bwMode="auto">
            <a:xfrm>
              <a:off x="8550" y="10666"/>
              <a:ext cx="1199" cy="513"/>
            </a:xfrm>
            <a:prstGeom prst="rect">
              <a:avLst/>
            </a:prstGeom>
            <a:solidFill>
              <a:srgbClr val="EAF1DD"/>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Target group consumer</a:t>
              </a:r>
              <a:endParaRPr lang="en-US" sz="1200"/>
            </a:p>
          </p:txBody>
        </p:sp>
        <p:sp>
          <p:nvSpPr>
            <p:cNvPr id="15404" name="AutoShape 31"/>
            <p:cNvSpPr>
              <a:spLocks noChangeArrowheads="1"/>
            </p:cNvSpPr>
            <p:nvPr/>
          </p:nvSpPr>
          <p:spPr bwMode="auto">
            <a:xfrm>
              <a:off x="5255" y="11099"/>
              <a:ext cx="1077" cy="386"/>
            </a:xfrm>
            <a:prstGeom prst="roundRect">
              <a:avLst>
                <a:gd name="adj" fmla="val 16667"/>
              </a:avLst>
            </a:prstGeom>
            <a:solidFill>
              <a:srgbClr val="FFFFFF"/>
            </a:solidFill>
            <a:ln w="12700">
              <a:solidFill>
                <a:srgbClr val="000000"/>
              </a:solidFill>
              <a:round/>
              <a:headEnd/>
              <a:tailEnd/>
            </a:ln>
          </p:spPr>
          <p:txBody>
            <a:bodyPr lIns="0" tIns="0" rIns="0" bIns="0" anchor="ctr" anchorCtr="1"/>
            <a:lstStyle/>
            <a:p>
              <a:pPr algn="ctr" eaLnBrk="0" hangingPunct="0"/>
              <a:r>
                <a:rPr lang="en-US" sz="1200">
                  <a:solidFill>
                    <a:srgbClr val="000000"/>
                  </a:solidFill>
                  <a:cs typeface="ＭＳ Ｐゴシック" charset="0"/>
                </a:rPr>
                <a:t>Wholesaler </a:t>
              </a:r>
              <a:endParaRPr lang="en-GB" sz="1200">
                <a:cs typeface="ＭＳ Ｐゴシック" charset="0"/>
              </a:endParaRPr>
            </a:p>
            <a:p>
              <a:pPr algn="ctr" eaLnBrk="0" hangingPunct="0"/>
              <a:r>
                <a:rPr lang="en-US" sz="1200">
                  <a:solidFill>
                    <a:srgbClr val="000000"/>
                  </a:solidFill>
                  <a:cs typeface="ＭＳ Ｐゴシック" charset="0"/>
                </a:rPr>
                <a:t>(Akobo)</a:t>
              </a:r>
              <a:endParaRPr lang="en-US" sz="1200">
                <a:cs typeface="ＭＳ Ｐゴシック" charset="0"/>
              </a:endParaRPr>
            </a:p>
          </p:txBody>
        </p:sp>
        <p:sp>
          <p:nvSpPr>
            <p:cNvPr id="15405" name="AutoShape 30"/>
            <p:cNvSpPr>
              <a:spLocks noChangeArrowheads="1"/>
            </p:cNvSpPr>
            <p:nvPr/>
          </p:nvSpPr>
          <p:spPr bwMode="auto">
            <a:xfrm>
              <a:off x="6880" y="12913"/>
              <a:ext cx="1254" cy="357"/>
            </a:xfrm>
            <a:prstGeom prst="octagon">
              <a:avLst>
                <a:gd name="adj" fmla="val 1903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pPr algn="ctr" eaLnBrk="0" hangingPunct="0"/>
              <a:r>
                <a:rPr lang="en-US" sz="1200">
                  <a:solidFill>
                    <a:srgbClr val="000000"/>
                  </a:solidFill>
                  <a:cs typeface="ＭＳ Ｐゴシック" charset="0"/>
                </a:rPr>
                <a:t>Warehouse</a:t>
              </a:r>
              <a:endParaRPr lang="en-US" sz="1200">
                <a:cs typeface="ＭＳ Ｐゴシック" charset="0"/>
              </a:endParaRPr>
            </a:p>
          </p:txBody>
        </p:sp>
        <p:sp>
          <p:nvSpPr>
            <p:cNvPr id="15406" name="Text Box 29"/>
            <p:cNvSpPr txBox="1">
              <a:spLocks noChangeArrowheads="1"/>
            </p:cNvSpPr>
            <p:nvPr/>
          </p:nvSpPr>
          <p:spPr bwMode="auto">
            <a:xfrm>
              <a:off x="1837" y="11485"/>
              <a:ext cx="935" cy="513"/>
            </a:xfrm>
            <a:prstGeom prst="rect">
              <a:avLst/>
            </a:prstGeom>
            <a:solidFill>
              <a:srgbClr val="FFFF99"/>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International Market - Ethiopia</a:t>
              </a:r>
              <a:endParaRPr lang="en-US" sz="1200"/>
            </a:p>
          </p:txBody>
        </p:sp>
        <p:sp>
          <p:nvSpPr>
            <p:cNvPr id="15407" name="Text Box 28"/>
            <p:cNvSpPr txBox="1">
              <a:spLocks noChangeArrowheads="1"/>
            </p:cNvSpPr>
            <p:nvPr/>
          </p:nvSpPr>
          <p:spPr bwMode="auto">
            <a:xfrm>
              <a:off x="1837" y="12141"/>
              <a:ext cx="935" cy="513"/>
            </a:xfrm>
            <a:prstGeom prst="rect">
              <a:avLst/>
            </a:prstGeom>
            <a:solidFill>
              <a:srgbClr val="FFFF99"/>
            </a:solidFill>
            <a:ln w="12700">
              <a:solidFill>
                <a:srgbClr val="000000"/>
              </a:solidFill>
              <a:miter lim="800000"/>
              <a:headEnd/>
              <a:tailEnd/>
            </a:ln>
          </p:spPr>
          <p:txBody>
            <a:bodyPr lIns="36000" tIns="36000" rIns="36000" bIns="36000" anchor="ctr" anchorCtr="1"/>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a:solidFill>
                    <a:srgbClr val="000000"/>
                  </a:solidFill>
                </a:rPr>
                <a:t>International Market - Uganda</a:t>
              </a:r>
              <a:endParaRPr lang="en-US" sz="1200"/>
            </a:p>
          </p:txBody>
        </p:sp>
        <p:sp>
          <p:nvSpPr>
            <p:cNvPr id="15408" name="AutoShape 27"/>
            <p:cNvSpPr>
              <a:spLocks noChangeArrowheads="1"/>
            </p:cNvSpPr>
            <p:nvPr/>
          </p:nvSpPr>
          <p:spPr bwMode="auto">
            <a:xfrm>
              <a:off x="6907" y="11099"/>
              <a:ext cx="923" cy="386"/>
            </a:xfrm>
            <a:prstGeom prst="roundRect">
              <a:avLst>
                <a:gd name="adj" fmla="val 16667"/>
              </a:avLst>
            </a:prstGeom>
            <a:solidFill>
              <a:srgbClr val="CCFFFF"/>
            </a:solidFill>
            <a:ln w="12700">
              <a:solidFill>
                <a:srgbClr val="000000"/>
              </a:solidFill>
              <a:round/>
              <a:headEnd/>
              <a:tailEnd/>
            </a:ln>
          </p:spPr>
          <p:txBody>
            <a:bodyPr lIns="0" tIns="0" rIns="0" bIns="0" anchor="ctr" anchorCtr="1"/>
            <a:lstStyle/>
            <a:p>
              <a:pPr algn="ctr" eaLnBrk="0" hangingPunct="0"/>
              <a:r>
                <a:rPr lang="en-US" sz="1200">
                  <a:solidFill>
                    <a:srgbClr val="000000"/>
                  </a:solidFill>
                  <a:cs typeface="ＭＳ Ｐゴシック" charset="0"/>
                </a:rPr>
                <a:t>Big Retailer (Akobo)</a:t>
              </a:r>
              <a:endParaRPr lang="en-US" sz="1200">
                <a:cs typeface="ＭＳ Ｐゴシック" charset="0"/>
              </a:endParaRPr>
            </a:p>
          </p:txBody>
        </p:sp>
        <p:sp>
          <p:nvSpPr>
            <p:cNvPr id="15409" name="Arc 26"/>
            <p:cNvSpPr>
              <a:spLocks/>
            </p:cNvSpPr>
            <p:nvPr/>
          </p:nvSpPr>
          <p:spPr bwMode="auto">
            <a:xfrm flipV="1">
              <a:off x="7116" y="10357"/>
              <a:ext cx="2929" cy="1993"/>
            </a:xfrm>
            <a:custGeom>
              <a:avLst/>
              <a:gdLst>
                <a:gd name="T0" fmla="*/ 0 w 22302"/>
                <a:gd name="T1" fmla="*/ 0 h 22301"/>
                <a:gd name="T2" fmla="*/ 51 w 22302"/>
                <a:gd name="T3" fmla="*/ 16 h 22301"/>
                <a:gd name="T4" fmla="*/ 2 w 22302"/>
                <a:gd name="T5" fmla="*/ 15 h 22301"/>
                <a:gd name="T6" fmla="*/ 0 60000 65536"/>
                <a:gd name="T7" fmla="*/ 0 60000 65536"/>
                <a:gd name="T8" fmla="*/ 0 60000 65536"/>
                <a:gd name="T9" fmla="*/ 0 w 22302"/>
                <a:gd name="T10" fmla="*/ 0 h 22301"/>
                <a:gd name="T11" fmla="*/ 22302 w 22302"/>
                <a:gd name="T12" fmla="*/ 22301 h 22301"/>
              </a:gdLst>
              <a:ahLst/>
              <a:cxnLst>
                <a:cxn ang="T6">
                  <a:pos x="T0" y="T1"/>
                </a:cxn>
                <a:cxn ang="T7">
                  <a:pos x="T2" y="T3"/>
                </a:cxn>
                <a:cxn ang="T8">
                  <a:pos x="T4" y="T5"/>
                </a:cxn>
              </a:cxnLst>
              <a:rect l="T9" t="T10" r="T11" b="T12"/>
              <a:pathLst>
                <a:path w="22302" h="22301" fill="none" extrusionOk="0">
                  <a:moveTo>
                    <a:pt x="0" y="11"/>
                  </a:moveTo>
                  <a:cubicBezTo>
                    <a:pt x="233" y="3"/>
                    <a:pt x="467" y="-1"/>
                    <a:pt x="702" y="0"/>
                  </a:cubicBezTo>
                  <a:cubicBezTo>
                    <a:pt x="12631" y="0"/>
                    <a:pt x="22302" y="9670"/>
                    <a:pt x="22302" y="21600"/>
                  </a:cubicBezTo>
                  <a:cubicBezTo>
                    <a:pt x="22302" y="21833"/>
                    <a:pt x="22298" y="22067"/>
                    <a:pt x="22290" y="22300"/>
                  </a:cubicBezTo>
                </a:path>
                <a:path w="22302" h="22301" stroke="0" extrusionOk="0">
                  <a:moveTo>
                    <a:pt x="0" y="11"/>
                  </a:moveTo>
                  <a:cubicBezTo>
                    <a:pt x="233" y="3"/>
                    <a:pt x="467" y="-1"/>
                    <a:pt x="702" y="0"/>
                  </a:cubicBezTo>
                  <a:cubicBezTo>
                    <a:pt x="12631" y="0"/>
                    <a:pt x="22302" y="9670"/>
                    <a:pt x="22302" y="21600"/>
                  </a:cubicBezTo>
                  <a:cubicBezTo>
                    <a:pt x="22302" y="21833"/>
                    <a:pt x="22298" y="22067"/>
                    <a:pt x="22290" y="22300"/>
                  </a:cubicBezTo>
                  <a:lnTo>
                    <a:pt x="702" y="21600"/>
                  </a:lnTo>
                  <a:close/>
                </a:path>
              </a:pathLst>
            </a:custGeom>
            <a:noFill/>
            <a:ln w="2857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10" name="Arc 25"/>
            <p:cNvSpPr>
              <a:spLocks/>
            </p:cNvSpPr>
            <p:nvPr/>
          </p:nvSpPr>
          <p:spPr bwMode="auto">
            <a:xfrm flipV="1">
              <a:off x="7126" y="9462"/>
              <a:ext cx="1919" cy="2604"/>
            </a:xfrm>
            <a:custGeom>
              <a:avLst/>
              <a:gdLst>
                <a:gd name="T0" fmla="*/ 0 w 18065"/>
                <a:gd name="T1" fmla="*/ 0 h 21600"/>
                <a:gd name="T2" fmla="*/ 22 w 18065"/>
                <a:gd name="T3" fmla="*/ 14 h 21600"/>
                <a:gd name="T4" fmla="*/ 2 w 18065"/>
                <a:gd name="T5" fmla="*/ 38 h 21600"/>
                <a:gd name="T6" fmla="*/ 0 60000 65536"/>
                <a:gd name="T7" fmla="*/ 0 60000 65536"/>
                <a:gd name="T8" fmla="*/ 0 60000 65536"/>
                <a:gd name="T9" fmla="*/ 0 w 18065"/>
                <a:gd name="T10" fmla="*/ 0 h 21600"/>
                <a:gd name="T11" fmla="*/ 18065 w 18065"/>
                <a:gd name="T12" fmla="*/ 21600 h 21600"/>
              </a:gdLst>
              <a:ahLst/>
              <a:cxnLst>
                <a:cxn ang="T6">
                  <a:pos x="T0" y="T1"/>
                </a:cxn>
                <a:cxn ang="T7">
                  <a:pos x="T2" y="T3"/>
                </a:cxn>
                <a:cxn ang="T8">
                  <a:pos x="T4" y="T5"/>
                </a:cxn>
              </a:cxnLst>
              <a:rect l="T9" t="T10" r="T11" b="T12"/>
              <a:pathLst>
                <a:path w="18065" h="21600" fill="none" extrusionOk="0">
                  <a:moveTo>
                    <a:pt x="-1" y="54"/>
                  </a:moveTo>
                  <a:cubicBezTo>
                    <a:pt x="510" y="18"/>
                    <a:pt x="1022" y="-1"/>
                    <a:pt x="1535" y="0"/>
                  </a:cubicBezTo>
                  <a:cubicBezTo>
                    <a:pt x="7910" y="0"/>
                    <a:pt x="13960" y="2816"/>
                    <a:pt x="18064" y="7696"/>
                  </a:cubicBezTo>
                </a:path>
                <a:path w="18065" h="21600" stroke="0" extrusionOk="0">
                  <a:moveTo>
                    <a:pt x="-1" y="54"/>
                  </a:moveTo>
                  <a:cubicBezTo>
                    <a:pt x="510" y="18"/>
                    <a:pt x="1022" y="-1"/>
                    <a:pt x="1535" y="0"/>
                  </a:cubicBezTo>
                  <a:cubicBezTo>
                    <a:pt x="7910" y="0"/>
                    <a:pt x="13960" y="2816"/>
                    <a:pt x="18064" y="7696"/>
                  </a:cubicBezTo>
                  <a:lnTo>
                    <a:pt x="1535" y="21600"/>
                  </a:lnTo>
                  <a:close/>
                </a:path>
              </a:pathLst>
            </a:custGeom>
            <a:noFill/>
            <a:ln w="2857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11" name="AutoShape 24"/>
            <p:cNvSpPr>
              <a:spLocks noChangeArrowheads="1"/>
            </p:cNvSpPr>
            <p:nvPr/>
          </p:nvSpPr>
          <p:spPr bwMode="auto">
            <a:xfrm>
              <a:off x="3477" y="10737"/>
              <a:ext cx="1421" cy="429"/>
            </a:xfrm>
            <a:prstGeom prst="roundRect">
              <a:avLst>
                <a:gd name="adj" fmla="val 16667"/>
              </a:avLst>
            </a:prstGeom>
            <a:solidFill>
              <a:srgbClr val="FFFFFF"/>
            </a:solidFill>
            <a:ln w="12700">
              <a:solidFill>
                <a:srgbClr val="000000"/>
              </a:solidFill>
              <a:round/>
              <a:headEnd/>
              <a:tailEnd/>
            </a:ln>
          </p:spPr>
          <p:txBody>
            <a:bodyPr lIns="0" tIns="0" rIns="0" bIns="0" anchor="ctr" anchorCtr="1"/>
            <a:lstStyle/>
            <a:p>
              <a:pPr algn="ctr" eaLnBrk="0" hangingPunct="0"/>
              <a:r>
                <a:rPr lang="en-US" sz="1200">
                  <a:solidFill>
                    <a:srgbClr val="000000"/>
                  </a:solidFill>
                  <a:cs typeface="ＭＳ Ｐゴシック" charset="0"/>
                </a:rPr>
                <a:t>Wholesaler (transit Malakal- Bor)</a:t>
              </a:r>
              <a:endParaRPr lang="en-US" sz="1200">
                <a:cs typeface="ＭＳ Ｐゴシック" charset="0"/>
              </a:endParaRPr>
            </a:p>
          </p:txBody>
        </p:sp>
        <p:sp>
          <p:nvSpPr>
            <p:cNvPr id="15412" name="Text Box 23"/>
            <p:cNvSpPr txBox="1">
              <a:spLocks noChangeArrowheads="1"/>
            </p:cNvSpPr>
            <p:nvPr/>
          </p:nvSpPr>
          <p:spPr bwMode="auto">
            <a:xfrm>
              <a:off x="6486" y="11618"/>
              <a:ext cx="1342" cy="25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b="1"/>
                <a:t>Local area</a:t>
              </a:r>
              <a:endParaRPr lang="en-US" sz="1200"/>
            </a:p>
          </p:txBody>
        </p:sp>
        <p:cxnSp>
          <p:nvCxnSpPr>
            <p:cNvPr id="15413" name="AutoShape 22"/>
            <p:cNvCxnSpPr>
              <a:cxnSpLocks noChangeShapeType="1"/>
            </p:cNvCxnSpPr>
            <p:nvPr/>
          </p:nvCxnSpPr>
          <p:spPr bwMode="auto">
            <a:xfrm>
              <a:off x="5085" y="9671"/>
              <a:ext cx="42" cy="3071"/>
            </a:xfrm>
            <a:prstGeom prst="straightConnector1">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15414" name="AutoShape 21"/>
            <p:cNvCxnSpPr>
              <a:cxnSpLocks noChangeShapeType="1"/>
            </p:cNvCxnSpPr>
            <p:nvPr/>
          </p:nvCxnSpPr>
          <p:spPr bwMode="auto">
            <a:xfrm>
              <a:off x="3281" y="9598"/>
              <a:ext cx="41" cy="3071"/>
            </a:xfrm>
            <a:prstGeom prst="straightConnector1">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sp>
          <p:nvSpPr>
            <p:cNvPr id="15415" name="Text Box 20"/>
            <p:cNvSpPr txBox="1">
              <a:spLocks noChangeArrowheads="1"/>
            </p:cNvSpPr>
            <p:nvPr/>
          </p:nvSpPr>
          <p:spPr bwMode="auto">
            <a:xfrm>
              <a:off x="3809" y="9613"/>
              <a:ext cx="1124" cy="52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b="1"/>
                <a:t>Within South Sudan</a:t>
              </a:r>
              <a:endParaRPr lang="en-US" sz="1200"/>
            </a:p>
          </p:txBody>
        </p:sp>
        <p:sp>
          <p:nvSpPr>
            <p:cNvPr id="15416" name="Text Box 19"/>
            <p:cNvSpPr txBox="1">
              <a:spLocks noChangeArrowheads="1"/>
            </p:cNvSpPr>
            <p:nvPr/>
          </p:nvSpPr>
          <p:spPr bwMode="auto">
            <a:xfrm>
              <a:off x="1456" y="11226"/>
              <a:ext cx="1125" cy="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n-US" sz="1200" b="1"/>
                <a:t>International</a:t>
              </a:r>
              <a:endParaRPr lang="en-US" sz="1200"/>
            </a:p>
          </p:txBody>
        </p:sp>
        <p:sp>
          <p:nvSpPr>
            <p:cNvPr id="15417" name="AutoShape 18"/>
            <p:cNvSpPr>
              <a:spLocks noChangeArrowheads="1"/>
            </p:cNvSpPr>
            <p:nvPr/>
          </p:nvSpPr>
          <p:spPr bwMode="auto">
            <a:xfrm>
              <a:off x="3477" y="11690"/>
              <a:ext cx="1316" cy="376"/>
            </a:xfrm>
            <a:prstGeom prst="roundRect">
              <a:avLst>
                <a:gd name="adj" fmla="val 16667"/>
              </a:avLst>
            </a:prstGeom>
            <a:solidFill>
              <a:srgbClr val="FFFFFF"/>
            </a:solidFill>
            <a:ln w="12700">
              <a:solidFill>
                <a:srgbClr val="000000"/>
              </a:solidFill>
              <a:round/>
              <a:headEnd/>
              <a:tailEnd/>
            </a:ln>
          </p:spPr>
          <p:txBody>
            <a:bodyPr lIns="0" tIns="0" rIns="0" bIns="0" anchor="ctr" anchorCtr="1"/>
            <a:lstStyle/>
            <a:p>
              <a:pPr algn="ctr" eaLnBrk="0" hangingPunct="0"/>
              <a:r>
                <a:rPr lang="en-US" sz="1200">
                  <a:cs typeface="ＭＳ Ｐゴシック" charset="0"/>
                </a:rPr>
                <a:t>Wholesaler (Transit Juba-Bor)</a:t>
              </a:r>
            </a:p>
          </p:txBody>
        </p:sp>
        <p:cxnSp>
          <p:nvCxnSpPr>
            <p:cNvPr id="15418" name="AutoShape 17"/>
            <p:cNvCxnSpPr>
              <a:cxnSpLocks noChangeShapeType="1"/>
            </p:cNvCxnSpPr>
            <p:nvPr/>
          </p:nvCxnSpPr>
          <p:spPr bwMode="auto">
            <a:xfrm flipV="1">
              <a:off x="2865" y="9985"/>
              <a:ext cx="6140" cy="37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19" name="AutoShape 16"/>
            <p:cNvCxnSpPr>
              <a:cxnSpLocks noChangeShapeType="1"/>
            </p:cNvCxnSpPr>
            <p:nvPr/>
          </p:nvCxnSpPr>
          <p:spPr bwMode="auto">
            <a:xfrm flipV="1">
              <a:off x="2772" y="10952"/>
              <a:ext cx="705" cy="54"/>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0" name="AutoShape 15"/>
            <p:cNvCxnSpPr>
              <a:cxnSpLocks noChangeShapeType="1"/>
            </p:cNvCxnSpPr>
            <p:nvPr/>
          </p:nvCxnSpPr>
          <p:spPr bwMode="auto">
            <a:xfrm flipV="1">
              <a:off x="2772" y="11292"/>
              <a:ext cx="2483" cy="450"/>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1" name="AutoShape 14"/>
            <p:cNvCxnSpPr>
              <a:cxnSpLocks noChangeShapeType="1"/>
            </p:cNvCxnSpPr>
            <p:nvPr/>
          </p:nvCxnSpPr>
          <p:spPr bwMode="auto">
            <a:xfrm flipV="1">
              <a:off x="2772" y="11878"/>
              <a:ext cx="705" cy="520"/>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2" name="AutoShape 13"/>
            <p:cNvCxnSpPr>
              <a:cxnSpLocks noChangeShapeType="1"/>
            </p:cNvCxnSpPr>
            <p:nvPr/>
          </p:nvCxnSpPr>
          <p:spPr bwMode="auto">
            <a:xfrm>
              <a:off x="4898" y="10952"/>
              <a:ext cx="357" cy="340"/>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3" name="AutoShape 12"/>
            <p:cNvCxnSpPr>
              <a:cxnSpLocks noChangeShapeType="1"/>
            </p:cNvCxnSpPr>
            <p:nvPr/>
          </p:nvCxnSpPr>
          <p:spPr bwMode="auto">
            <a:xfrm flipV="1">
              <a:off x="4793" y="11292"/>
              <a:ext cx="462" cy="586"/>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4" name="AutoShape 11"/>
            <p:cNvCxnSpPr>
              <a:cxnSpLocks noChangeShapeType="1"/>
            </p:cNvCxnSpPr>
            <p:nvPr/>
          </p:nvCxnSpPr>
          <p:spPr bwMode="auto">
            <a:xfrm>
              <a:off x="6332" y="11292"/>
              <a:ext cx="575" cy="1"/>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5" name="AutoShape 10"/>
            <p:cNvCxnSpPr>
              <a:cxnSpLocks noChangeShapeType="1"/>
            </p:cNvCxnSpPr>
            <p:nvPr/>
          </p:nvCxnSpPr>
          <p:spPr bwMode="auto">
            <a:xfrm>
              <a:off x="7126" y="12081"/>
              <a:ext cx="1" cy="1"/>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6" name="AutoShape 9"/>
            <p:cNvCxnSpPr>
              <a:cxnSpLocks noChangeShapeType="1"/>
            </p:cNvCxnSpPr>
            <p:nvPr/>
          </p:nvCxnSpPr>
          <p:spPr bwMode="auto">
            <a:xfrm rot="-5400000">
              <a:off x="7203" y="10652"/>
              <a:ext cx="577" cy="318"/>
            </a:xfrm>
            <a:prstGeom prst="curvedConnector3">
              <a:avLst>
                <a:gd name="adj1" fmla="val 49940"/>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7" name="AutoShape 8"/>
            <p:cNvCxnSpPr>
              <a:cxnSpLocks noChangeShapeType="1"/>
            </p:cNvCxnSpPr>
            <p:nvPr/>
          </p:nvCxnSpPr>
          <p:spPr bwMode="auto">
            <a:xfrm>
              <a:off x="9067" y="11138"/>
              <a:ext cx="1" cy="1"/>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8" name="AutoShape 7"/>
            <p:cNvCxnSpPr>
              <a:cxnSpLocks noChangeShapeType="1"/>
            </p:cNvCxnSpPr>
            <p:nvPr/>
          </p:nvCxnSpPr>
          <p:spPr bwMode="auto">
            <a:xfrm flipV="1">
              <a:off x="7830" y="10834"/>
              <a:ext cx="691" cy="392"/>
            </a:xfrm>
            <a:prstGeom prst="curvedConnector3">
              <a:avLst>
                <a:gd name="adj1" fmla="val 50000"/>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29" name="AutoShape 6"/>
            <p:cNvCxnSpPr>
              <a:cxnSpLocks noChangeShapeType="1"/>
            </p:cNvCxnSpPr>
            <p:nvPr/>
          </p:nvCxnSpPr>
          <p:spPr bwMode="auto">
            <a:xfrm rot="16200000" flipH="1">
              <a:off x="8357" y="10453"/>
              <a:ext cx="215" cy="212"/>
            </a:xfrm>
            <a:prstGeom prst="curvedConnector3">
              <a:avLst>
                <a:gd name="adj1" fmla="val 50000"/>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30" name="AutoShape 5"/>
            <p:cNvCxnSpPr>
              <a:cxnSpLocks noChangeShapeType="1"/>
            </p:cNvCxnSpPr>
            <p:nvPr/>
          </p:nvCxnSpPr>
          <p:spPr bwMode="auto">
            <a:xfrm rot="-5400000">
              <a:off x="6408" y="11501"/>
              <a:ext cx="708" cy="290"/>
            </a:xfrm>
            <a:prstGeom prst="curvedConnector2">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431" name="AutoShape 4"/>
            <p:cNvCxnSpPr>
              <a:cxnSpLocks noChangeShapeType="1"/>
            </p:cNvCxnSpPr>
            <p:nvPr/>
          </p:nvCxnSpPr>
          <p:spPr bwMode="auto">
            <a:xfrm rot="5400000" flipH="1">
              <a:off x="5968" y="11606"/>
              <a:ext cx="596" cy="234"/>
            </a:xfrm>
            <a:prstGeom prst="curvedConnector3">
              <a:avLst>
                <a:gd name="adj1" fmla="val 49944"/>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5432" name="AutoShape 3"/>
            <p:cNvSpPr>
              <a:spLocks noChangeArrowheads="1"/>
            </p:cNvSpPr>
            <p:nvPr/>
          </p:nvSpPr>
          <p:spPr bwMode="auto">
            <a:xfrm>
              <a:off x="6149" y="9671"/>
              <a:ext cx="1184" cy="361"/>
            </a:xfrm>
            <a:prstGeom prst="roundRect">
              <a:avLst>
                <a:gd name="adj" fmla="val 16667"/>
              </a:avLst>
            </a:prstGeom>
            <a:solidFill>
              <a:srgbClr val="FFFFFF"/>
            </a:solidFill>
            <a:ln w="12700">
              <a:solidFill>
                <a:srgbClr val="000000"/>
              </a:solidFill>
              <a:round/>
              <a:headEnd/>
              <a:tailEnd/>
            </a:ln>
          </p:spPr>
          <p:txBody>
            <a:bodyPr lIns="0" tIns="0" rIns="0" bIns="0" anchor="ctr" anchorCtr="1"/>
            <a:lstStyle/>
            <a:p>
              <a:pPr algn="ctr" eaLnBrk="0" hangingPunct="0"/>
              <a:r>
                <a:rPr lang="en-US" sz="1200">
                  <a:cs typeface="ＭＳ Ｐゴシック" charset="0"/>
                </a:rPr>
                <a:t>Retailer (WAAT/Lankien</a:t>
              </a:r>
            </a:p>
          </p:txBody>
        </p:sp>
        <p:cxnSp>
          <p:nvCxnSpPr>
            <p:cNvPr id="15433" name="AutoShape 2"/>
            <p:cNvCxnSpPr>
              <a:cxnSpLocks noChangeShapeType="1"/>
            </p:cNvCxnSpPr>
            <p:nvPr/>
          </p:nvCxnSpPr>
          <p:spPr bwMode="auto">
            <a:xfrm flipV="1">
              <a:off x="5794" y="9852"/>
              <a:ext cx="355" cy="1247"/>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50825" y="274638"/>
            <a:ext cx="8435975" cy="719137"/>
          </a:xfrm>
        </p:spPr>
        <p:txBody>
          <a:bodyPr/>
          <a:lstStyle/>
          <a:p>
            <a:pPr algn="ctr"/>
            <a:r>
              <a:rPr lang="en-US">
                <a:latin typeface="Arial" charset="0"/>
              </a:rPr>
              <a:t>The END</a:t>
            </a:r>
          </a:p>
        </p:txBody>
      </p:sp>
      <p:sp>
        <p:nvSpPr>
          <p:cNvPr id="16387" name="Content Placeholder 2"/>
          <p:cNvSpPr>
            <a:spLocks noGrp="1"/>
          </p:cNvSpPr>
          <p:nvPr>
            <p:ph idx="1"/>
          </p:nvPr>
        </p:nvSpPr>
        <p:spPr/>
        <p:txBody>
          <a:bodyPr/>
          <a:lstStyle/>
          <a:p>
            <a:pPr>
              <a:buFontTx/>
              <a:buNone/>
            </a:pPr>
            <a:endParaRPr lang="en-GB">
              <a:latin typeface="Arial" charset="0"/>
            </a:endParaRPr>
          </a:p>
          <a:p>
            <a:endParaRPr lang="en-GB">
              <a:latin typeface="Arial" charset="0"/>
            </a:endParaRPr>
          </a:p>
          <a:p>
            <a:endParaRPr lang="en-GB">
              <a:latin typeface="Arial" charset="0"/>
            </a:endParaRPr>
          </a:p>
          <a:p>
            <a:pPr algn="ctr"/>
            <a:r>
              <a:rPr lang="en-GB" b="1">
                <a:solidFill>
                  <a:srgbClr val="00B050"/>
                </a:solidFill>
                <a:latin typeface="Arial" charset="0"/>
              </a:rPr>
              <a:t>YES TOGETHER WE CAN</a:t>
            </a:r>
          </a:p>
          <a:p>
            <a:pPr algn="ctr">
              <a:buFontTx/>
              <a:buNone/>
            </a:pPr>
            <a:endParaRPr lang="en-GB">
              <a:latin typeface="Arial" charset="0"/>
            </a:endParaRPr>
          </a:p>
          <a:p>
            <a:pPr algn="ctr"/>
            <a:endParaRPr lang="en-GB">
              <a:latin typeface="Arial" charset="0"/>
            </a:endParaRPr>
          </a:p>
          <a:p>
            <a:pPr algn="ctr"/>
            <a:endParaRPr lang="en-GB">
              <a:latin typeface="Arial" charset="0"/>
            </a:endParaRPr>
          </a:p>
          <a:p>
            <a:pPr algn="ctr"/>
            <a:r>
              <a:rPr lang="en-GB">
                <a:solidFill>
                  <a:srgbClr val="FF0000"/>
                </a:solidFill>
                <a:latin typeface="Arial" charset="0"/>
              </a:rPr>
              <a:t>MARKETS CAN WORK FOR THE POOR</a:t>
            </a:r>
          </a:p>
        </p:txBody>
      </p:sp>
      <p:pic>
        <p:nvPicPr>
          <p:cNvPr id="16388"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23850" y="0"/>
            <a:ext cx="8362950" cy="765175"/>
          </a:xfrm>
        </p:spPr>
        <p:txBody>
          <a:bodyPr/>
          <a:lstStyle/>
          <a:p>
            <a:r>
              <a:rPr lang="en-GB">
                <a:latin typeface="Arial" charset="0"/>
              </a:rPr>
              <a:t>Purpose of the presentation </a:t>
            </a:r>
          </a:p>
        </p:txBody>
      </p:sp>
      <p:sp>
        <p:nvSpPr>
          <p:cNvPr id="4099" name="Content Placeholder 2"/>
          <p:cNvSpPr>
            <a:spLocks noGrp="1"/>
          </p:cNvSpPr>
          <p:nvPr>
            <p:ph idx="1"/>
          </p:nvPr>
        </p:nvSpPr>
        <p:spPr>
          <a:xfrm>
            <a:off x="0" y="765175"/>
            <a:ext cx="8893175" cy="5472113"/>
          </a:xfrm>
        </p:spPr>
        <p:txBody>
          <a:bodyPr/>
          <a:lstStyle/>
          <a:p>
            <a:pPr algn="just">
              <a:buFontTx/>
              <a:buNone/>
            </a:pPr>
            <a:r>
              <a:rPr lang="en-GB">
                <a:latin typeface="Arial" charset="0"/>
              </a:rPr>
              <a:t>For participants:</a:t>
            </a:r>
          </a:p>
          <a:p>
            <a:pPr algn="just">
              <a:buFontTx/>
              <a:buChar char="-"/>
            </a:pPr>
            <a:r>
              <a:rPr lang="en-GB">
                <a:latin typeface="Arial" charset="0"/>
              </a:rPr>
              <a:t>Better understanding of Food security and livelihood programming in Oxfam with specifics on protracted crisis/conflict context in relation to Pro-resilience interventions</a:t>
            </a:r>
          </a:p>
          <a:p>
            <a:pPr algn="just">
              <a:buFontTx/>
              <a:buNone/>
            </a:pPr>
            <a:endParaRPr lang="en-GB">
              <a:latin typeface="Arial" charset="0"/>
            </a:endParaRPr>
          </a:p>
          <a:p>
            <a:pPr algn="just">
              <a:buFontTx/>
              <a:buChar char="-"/>
            </a:pPr>
            <a:r>
              <a:rPr lang="en-GB">
                <a:latin typeface="Arial" charset="0"/>
              </a:rPr>
              <a:t>Demonstrate the needs for strong programme integrations (</a:t>
            </a:r>
            <a:r>
              <a:rPr lang="en-GB" b="1">
                <a:latin typeface="Arial" charset="0"/>
              </a:rPr>
              <a:t>Vouchers and Market Programming</a:t>
            </a:r>
            <a:r>
              <a:rPr lang="en-GB">
                <a:latin typeface="Arial" charset="0"/>
              </a:rPr>
              <a:t>) for positive outcome in FSL programming.</a:t>
            </a:r>
          </a:p>
          <a:p>
            <a:pPr algn="just">
              <a:buFontTx/>
              <a:buChar char="-"/>
            </a:pPr>
            <a:endParaRPr lang="en-GB">
              <a:latin typeface="Arial" charset="0"/>
            </a:endParaRPr>
          </a:p>
          <a:p>
            <a:pPr algn="just">
              <a:buFontTx/>
              <a:buChar char="-"/>
            </a:pPr>
            <a:r>
              <a:rPr lang="en-GB">
                <a:latin typeface="Arial" charset="0"/>
              </a:rPr>
              <a:t>Discussion on trends that will continue affecting FSL programming in South Sudan, (in addition to drivers and barriers already identified) and appropriate local and innovative solutions to the problem</a:t>
            </a:r>
          </a:p>
          <a:p>
            <a:pPr>
              <a:buFontTx/>
              <a:buNone/>
            </a:pPr>
            <a:endParaRPr lang="en-GB">
              <a:latin typeface="Arial" charset="0"/>
            </a:endParaRPr>
          </a:p>
          <a:p>
            <a:pPr>
              <a:buFontTx/>
              <a:buChar char="-"/>
            </a:pPr>
            <a:endParaRPr lang="en-GB">
              <a:latin typeface="Arial" charset="0"/>
            </a:endParaRPr>
          </a:p>
          <a:p>
            <a:pPr>
              <a:buFontTx/>
              <a:buChar char="-"/>
            </a:pPr>
            <a:endParaRPr lang="en-GB">
              <a:latin typeface="Arial" charset="0"/>
            </a:endParaRPr>
          </a:p>
          <a:p>
            <a:endParaRPr lang="en-GB">
              <a:latin typeface="Arial" charset="0"/>
            </a:endParaRPr>
          </a:p>
        </p:txBody>
      </p:sp>
      <p:pic>
        <p:nvPicPr>
          <p:cNvPr id="4100"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705475"/>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4294967295"/>
          </p:nvPr>
        </p:nvSpPr>
        <p:spPr bwMode="auto">
          <a:xfrm>
            <a:off x="6442075" y="6042025"/>
            <a:ext cx="51276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DF5D2A5-5BB2-774C-ACBC-7F3E78DCF604}" type="slidenum">
              <a:rPr lang="en-US"/>
              <a:pPr eaLnBrk="1" hangingPunct="1"/>
              <a:t>3</a:t>
            </a:fld>
            <a:endParaRPr lang="en-US"/>
          </a:p>
        </p:txBody>
      </p:sp>
      <p:pic>
        <p:nvPicPr>
          <p:cNvPr id="5123" name="Picture 4" descr="Sustainable livelihoods framewo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8588"/>
            <a:ext cx="9144000" cy="6296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5"/>
          <p:cNvSpPr>
            <a:spLocks noChangeArrowheads="1"/>
          </p:cNvSpPr>
          <p:nvPr/>
        </p:nvSpPr>
        <p:spPr bwMode="auto">
          <a:xfrm>
            <a:off x="0" y="6142038"/>
            <a:ext cx="4572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i="1">
              <a:cs typeface="ＭＳ Ｐゴシック" charset="0"/>
            </a:endParaRPr>
          </a:p>
          <a:p>
            <a:r>
              <a:rPr lang="en-US" i="1">
                <a:cs typeface="ＭＳ Ｐゴシック" charset="0"/>
              </a:rPr>
              <a:t>Sustainable livelihoods framework</a:t>
            </a:r>
            <a:r>
              <a:rPr lang="en-US">
                <a:cs typeface="ＭＳ Ｐゴシック" charset="0"/>
              </a:rPr>
              <a:t> </a:t>
            </a:r>
            <a:br>
              <a:rPr lang="en-US">
                <a:cs typeface="ＭＳ Ｐゴシック" charset="0"/>
              </a:rPr>
            </a:br>
            <a:endParaRPr lang="en-GB">
              <a:cs typeface="ＭＳ Ｐゴシック" charset="0"/>
            </a:endParaRPr>
          </a:p>
        </p:txBody>
      </p:sp>
      <p:pic>
        <p:nvPicPr>
          <p:cNvPr id="5125" name="Picture 7" descr="EU flag.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5705475"/>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z="3600">
                <a:latin typeface="Arial" charset="0"/>
              </a:rPr>
              <a:t>Thematic areas of Oxfam FSL  </a:t>
            </a:r>
            <a:endParaRPr lang="en-US">
              <a:latin typeface="Arial" charset="0"/>
            </a:endParaRPr>
          </a:p>
        </p:txBody>
      </p:sp>
      <p:sp>
        <p:nvSpPr>
          <p:cNvPr id="14339" name="Content Placeholder 2"/>
          <p:cNvSpPr>
            <a:spLocks noGrp="1"/>
          </p:cNvSpPr>
          <p:nvPr>
            <p:ph idx="1"/>
          </p:nvPr>
        </p:nvSpPr>
        <p:spPr>
          <a:xfrm>
            <a:off x="0" y="1052513"/>
            <a:ext cx="9144000" cy="5805487"/>
          </a:xfrm>
        </p:spPr>
        <p:txBody>
          <a:bodyPr/>
          <a:lstStyle/>
          <a:p>
            <a:pPr marL="457200" indent="-457200" algn="just">
              <a:buFontTx/>
              <a:buAutoNum type="arabicPeriod"/>
            </a:pPr>
            <a:r>
              <a:rPr lang="en-GB">
                <a:latin typeface="Arial" charset="0"/>
              </a:rPr>
              <a:t>Oxfam uses a </a:t>
            </a:r>
            <a:r>
              <a:rPr lang="en-GB" b="1">
                <a:latin typeface="Arial" charset="0"/>
              </a:rPr>
              <a:t>livelihoods</a:t>
            </a:r>
            <a:r>
              <a:rPr lang="en-GB">
                <a:latin typeface="Arial" charset="0"/>
              </a:rPr>
              <a:t> approach that focus not only on meeting immediate needs </a:t>
            </a:r>
            <a:r>
              <a:rPr lang="en-GB" b="1">
                <a:solidFill>
                  <a:srgbClr val="FF0000"/>
                </a:solidFill>
                <a:latin typeface="Arial" charset="0"/>
              </a:rPr>
              <a:t>(Livelihood provision) </a:t>
            </a:r>
            <a:r>
              <a:rPr lang="en-GB">
                <a:latin typeface="Arial" charset="0"/>
              </a:rPr>
              <a:t>but on ensuring we are protecting livelihoods, supporting livelihoods recovery, and working with vulnerable people and Oxfam</a:t>
            </a:r>
            <a:r>
              <a:rPr lang="ja-JP" altLang="en-GB">
                <a:latin typeface="Arial" charset="0"/>
              </a:rPr>
              <a:t>’</a:t>
            </a:r>
            <a:r>
              <a:rPr lang="en-GB">
                <a:latin typeface="Arial" charset="0"/>
              </a:rPr>
              <a:t>s longer-term livelihoods programs to identify ways to build resilience and pathways to viable livelihoods</a:t>
            </a:r>
            <a:r>
              <a:rPr lang="en-GB" b="1">
                <a:solidFill>
                  <a:srgbClr val="FF0000"/>
                </a:solidFill>
                <a:latin typeface="Arial" charset="0"/>
              </a:rPr>
              <a:t> (Livelihood promotion). </a:t>
            </a:r>
          </a:p>
          <a:p>
            <a:pPr marL="457200" indent="-457200" algn="just">
              <a:buFontTx/>
              <a:buNone/>
            </a:pPr>
            <a:endParaRPr lang="en-GB">
              <a:latin typeface="Arial" charset="0"/>
            </a:endParaRPr>
          </a:p>
          <a:p>
            <a:pPr marL="457200" indent="-457200" algn="just">
              <a:buFontTx/>
              <a:buNone/>
            </a:pPr>
            <a:endParaRPr lang="en-GB">
              <a:latin typeface="Arial" charset="0"/>
            </a:endParaRPr>
          </a:p>
          <a:p>
            <a:pPr marL="457200" indent="-457200" algn="just">
              <a:buFontTx/>
              <a:buNone/>
            </a:pPr>
            <a:endParaRPr lang="en-GB">
              <a:latin typeface="Arial" charset="0"/>
            </a:endParaRPr>
          </a:p>
          <a:p>
            <a:pPr marL="457200" indent="-457200" algn="just">
              <a:buFontTx/>
              <a:buNone/>
            </a:pPr>
            <a:r>
              <a:rPr lang="en-GB">
                <a:latin typeface="Arial" charset="0"/>
              </a:rPr>
              <a:t>2. We invest in </a:t>
            </a:r>
            <a:r>
              <a:rPr lang="en-GB" b="1">
                <a:latin typeface="Arial" charset="0"/>
              </a:rPr>
              <a:t>social protection/safety nets</a:t>
            </a:r>
            <a:r>
              <a:rPr lang="en-GB">
                <a:latin typeface="Arial" charset="0"/>
              </a:rPr>
              <a:t> mechanisms that enable vulnerable people to meet their basic needs and to better manage the impact of shocks (eg: predictable/seasonal cash transfer, flood events, droughts etc.. )</a:t>
            </a:r>
          </a:p>
        </p:txBody>
      </p:sp>
      <p:pic>
        <p:nvPicPr>
          <p:cNvPr id="6148"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23850" y="1052513"/>
            <a:ext cx="8712200" cy="5805487"/>
          </a:xfrm>
        </p:spPr>
        <p:txBody>
          <a:bodyPr/>
          <a:lstStyle/>
          <a:p>
            <a:endParaRPr lang="en-US" b="1">
              <a:latin typeface="Arial" charset="0"/>
            </a:endParaRPr>
          </a:p>
          <a:p>
            <a:pPr>
              <a:buFontTx/>
              <a:buNone/>
            </a:pPr>
            <a:r>
              <a:rPr lang="en-US" b="1">
                <a:latin typeface="Arial" charset="0"/>
              </a:rPr>
              <a:t>3. Markets </a:t>
            </a:r>
            <a:r>
              <a:rPr lang="en-US">
                <a:latin typeface="Arial" charset="0"/>
              </a:rPr>
              <a:t>are essential for accessing food, livelihoods inputs, and income before, during, and after a shock. We have a reputation as a leading voice in work on markets and to push the boundaries of market-based interventions </a:t>
            </a:r>
            <a:r>
              <a:rPr lang="en-US" b="1">
                <a:solidFill>
                  <a:srgbClr val="FF0000"/>
                </a:solidFill>
                <a:latin typeface="Arial" charset="0"/>
              </a:rPr>
              <a:t>(Livelihood protection)</a:t>
            </a:r>
          </a:p>
          <a:p>
            <a:pPr>
              <a:buFontTx/>
              <a:buNone/>
            </a:pPr>
            <a:endParaRPr lang="en-US">
              <a:latin typeface="Arial" charset="0"/>
            </a:endParaRPr>
          </a:p>
          <a:p>
            <a:pPr>
              <a:buFontTx/>
              <a:buNone/>
            </a:pPr>
            <a:endParaRPr lang="en-US">
              <a:latin typeface="Arial" charset="0"/>
            </a:endParaRPr>
          </a:p>
          <a:p>
            <a:pPr>
              <a:buFontTx/>
              <a:buNone/>
            </a:pPr>
            <a:r>
              <a:rPr lang="en-US" b="1">
                <a:latin typeface="Arial" charset="0"/>
              </a:rPr>
              <a:t>4. Cash programming</a:t>
            </a:r>
            <a:r>
              <a:rPr lang="en-US">
                <a:latin typeface="Arial" charset="0"/>
              </a:rPr>
              <a:t> to support food security and livelihoods in crisis context. Oxfam promotes a “cash first” approach, </a:t>
            </a:r>
            <a:r>
              <a:rPr lang="en-GB">
                <a:latin typeface="Arial" charset="0"/>
              </a:rPr>
              <a:t>so long as it is backed up by sufficient analysis of the market, wider context, and where it is not appropriate, we will utilize other modalities including in-kind support. </a:t>
            </a:r>
          </a:p>
        </p:txBody>
      </p:sp>
      <p:sp>
        <p:nvSpPr>
          <p:cNvPr id="5" name="Title 1"/>
          <p:cNvSpPr txBox="1">
            <a:spLocks/>
          </p:cNvSpPr>
          <p:nvPr/>
        </p:nvSpPr>
        <p:spPr bwMode="auto">
          <a:xfrm>
            <a:off x="609600" y="427038"/>
            <a:ext cx="8229600" cy="719137"/>
          </a:xfrm>
          <a:prstGeom prst="rect">
            <a:avLst/>
          </a:prstGeom>
          <a:noFill/>
          <a:ln w="9525">
            <a:noFill/>
            <a:miter lim="800000"/>
            <a:headEnd/>
            <a:tailEnd/>
          </a:ln>
        </p:spPr>
        <p:txBody>
          <a:bodyPr anchor="ct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US" sz="3600" b="1">
                <a:solidFill>
                  <a:srgbClr val="61A534"/>
                </a:solidFill>
              </a:rPr>
              <a:t>Thematic areas of Oxfam FSL…cont.  </a:t>
            </a:r>
            <a:endParaRPr lang="en-US" sz="3500" b="1">
              <a:solidFill>
                <a:srgbClr val="61A534"/>
              </a:solidFill>
            </a:endParaRPr>
          </a:p>
        </p:txBody>
      </p:sp>
      <p:pic>
        <p:nvPicPr>
          <p:cNvPr id="7172"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705475"/>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z="5400">
                <a:solidFill>
                  <a:srgbClr val="3333FF"/>
                </a:solidFill>
                <a:latin typeface="Arial" charset="0"/>
              </a:rPr>
              <a:t> </a:t>
            </a:r>
            <a:r>
              <a:rPr lang="en-US">
                <a:solidFill>
                  <a:srgbClr val="3333FF"/>
                </a:solidFill>
                <a:latin typeface="Arial" charset="0"/>
              </a:rPr>
              <a:t>Vouchers in Programming</a:t>
            </a:r>
            <a:endParaRPr lang="en-US">
              <a:latin typeface="Arial" charset="0"/>
            </a:endParaRPr>
          </a:p>
        </p:txBody>
      </p:sp>
      <p:sp>
        <p:nvSpPr>
          <p:cNvPr id="3" name="Content Placeholder 2"/>
          <p:cNvSpPr>
            <a:spLocks noGrp="1"/>
          </p:cNvSpPr>
          <p:nvPr>
            <p:ph idx="1"/>
          </p:nvPr>
        </p:nvSpPr>
        <p:spPr>
          <a:xfrm>
            <a:off x="457200" y="981075"/>
            <a:ext cx="8229600" cy="4897438"/>
          </a:xfrm>
        </p:spPr>
        <p:txBody>
          <a:bodyPr>
            <a:normAutofit/>
          </a:bodyPr>
          <a:lstStyle/>
          <a:p>
            <a:pPr marL="273050" indent="-273050" algn="just" eaLnBrk="1" hangingPunct="1">
              <a:buClr>
                <a:srgbClr val="53297D"/>
              </a:buClr>
            </a:pPr>
            <a:r>
              <a:rPr lang="en-US" sz="2800">
                <a:latin typeface="Arial" charset="0"/>
              </a:rPr>
              <a:t>Voucher programming refers to projects in which beneficiaries are paid in vouchers </a:t>
            </a:r>
          </a:p>
          <a:p>
            <a:pPr marL="273050" indent="-273050" algn="just" eaLnBrk="1" hangingPunct="1">
              <a:buClr>
                <a:srgbClr val="53297D"/>
              </a:buClr>
              <a:buFont typeface="Wingdings 2" charset="0"/>
              <a:buChar char=""/>
            </a:pPr>
            <a:r>
              <a:rPr lang="en-US" sz="2800">
                <a:latin typeface="Arial" charset="0"/>
              </a:rPr>
              <a:t>e.g (printed cards/paper vouchers designated as having monetary value in exchange for beneficiary entitlements </a:t>
            </a:r>
          </a:p>
          <a:p>
            <a:pPr marL="273050" indent="-273050" algn="just" eaLnBrk="1" hangingPunct="1">
              <a:buClr>
                <a:srgbClr val="53297D"/>
              </a:buClr>
            </a:pPr>
            <a:r>
              <a:rPr lang="en-US" sz="2800">
                <a:latin typeface="Arial" charset="0"/>
              </a:rPr>
              <a:t>Vouchers can be conditional or unconditional </a:t>
            </a:r>
          </a:p>
          <a:p>
            <a:pPr marL="273050" indent="-273050" algn="just" eaLnBrk="1" hangingPunct="1">
              <a:buClr>
                <a:srgbClr val="53297D"/>
              </a:buClr>
            </a:pPr>
            <a:r>
              <a:rPr lang="en-US" sz="2800">
                <a:latin typeface="Arial" charset="0"/>
              </a:rPr>
              <a:t>The vouchers can then be exchanged for specific items – beneficiary entitlements e.g</a:t>
            </a:r>
          </a:p>
          <a:p>
            <a:pPr marL="273050" indent="-273050" algn="just" eaLnBrk="1" hangingPunct="1">
              <a:buClr>
                <a:srgbClr val="53297D"/>
              </a:buClr>
              <a:buFont typeface="Wingdings 2" charset="0"/>
              <a:buNone/>
            </a:pPr>
            <a:r>
              <a:rPr lang="en-US" sz="2800">
                <a:latin typeface="Arial" charset="0"/>
              </a:rPr>
              <a:t>    ( agricultural inputs such as seeds, goats, tools, or food, cash etc ).</a:t>
            </a:r>
          </a:p>
          <a:p>
            <a:pPr marL="273050" indent="-273050" eaLnBrk="1" hangingPunct="1">
              <a:buClr>
                <a:srgbClr val="53297D"/>
              </a:buClr>
              <a:buFont typeface="Wingdings 2" charset="0"/>
              <a:buNone/>
            </a:pPr>
            <a:endParaRPr lang="en-GB" sz="2800">
              <a:latin typeface="Arial" charset="0"/>
            </a:endParaRPr>
          </a:p>
          <a:p>
            <a:pPr marL="273050" indent="-273050" eaLnBrk="1" hangingPunct="1">
              <a:buClr>
                <a:srgbClr val="53297D"/>
              </a:buClr>
              <a:buFont typeface="Wingdings 2" charset="0"/>
              <a:buChar char=""/>
            </a:pPr>
            <a:endParaRPr lang="en-US">
              <a:latin typeface="Arial" charset="0"/>
            </a:endParaRPr>
          </a:p>
        </p:txBody>
      </p:sp>
      <p:pic>
        <p:nvPicPr>
          <p:cNvPr id="8196"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0"/>
            <a:ext cx="8229600" cy="836613"/>
          </a:xfrm>
        </p:spPr>
        <p:txBody>
          <a:bodyPr/>
          <a:lstStyle/>
          <a:p>
            <a:pPr eaLnBrk="1" hangingPunct="1"/>
            <a:r>
              <a:rPr lang="en-US">
                <a:solidFill>
                  <a:schemeClr val="accent1"/>
                </a:solidFill>
                <a:latin typeface="Arial" charset="0"/>
              </a:rPr>
              <a:t>Why use Vouchers?</a:t>
            </a:r>
            <a:endParaRPr lang="en-US">
              <a:latin typeface="Arial" charset="0"/>
            </a:endParaRPr>
          </a:p>
        </p:txBody>
      </p:sp>
      <p:sp>
        <p:nvSpPr>
          <p:cNvPr id="9219" name="Content Placeholder 2"/>
          <p:cNvSpPr>
            <a:spLocks noGrp="1"/>
          </p:cNvSpPr>
          <p:nvPr>
            <p:ph idx="1"/>
          </p:nvPr>
        </p:nvSpPr>
        <p:spPr>
          <a:xfrm>
            <a:off x="457200" y="620713"/>
            <a:ext cx="8229600" cy="5761037"/>
          </a:xfrm>
        </p:spPr>
        <p:txBody>
          <a:bodyPr/>
          <a:lstStyle/>
          <a:p>
            <a:pPr algn="just" eaLnBrk="1" hangingPunct="1"/>
            <a:r>
              <a:rPr lang="en-US" sz="2400">
                <a:latin typeface="Arial" charset="0"/>
              </a:rPr>
              <a:t>Compared to construction projects in which agencies contract the work to external companies or procure goods and services to external entities, Vouchers in projects doubly benefit community members</a:t>
            </a:r>
          </a:p>
          <a:p>
            <a:pPr algn="just" eaLnBrk="1" hangingPunct="1">
              <a:buFontTx/>
              <a:buNone/>
            </a:pPr>
            <a:endParaRPr lang="en-US" sz="2400">
              <a:latin typeface="Arial" charset="0"/>
            </a:endParaRPr>
          </a:p>
          <a:p>
            <a:pPr algn="just" eaLnBrk="1" hangingPunct="1"/>
            <a:r>
              <a:rPr lang="en-US" sz="2400">
                <a:latin typeface="Arial" charset="0"/>
              </a:rPr>
              <a:t>The voucher value earned through voucher payments benefit individuals participating in the project, while the local business community re-deemimg vouchers benefit the community as a whole.</a:t>
            </a:r>
          </a:p>
          <a:p>
            <a:pPr algn="just" eaLnBrk="1" hangingPunct="1"/>
            <a:endParaRPr lang="en-US" sz="2400">
              <a:latin typeface="Arial" charset="0"/>
            </a:endParaRPr>
          </a:p>
          <a:p>
            <a:pPr algn="just" eaLnBrk="1" hangingPunct="1"/>
            <a:r>
              <a:rPr lang="en-US" sz="2400">
                <a:latin typeface="Arial" charset="0"/>
              </a:rPr>
              <a:t>Voucher Programming can strengthen the local market and promote local traders</a:t>
            </a:r>
          </a:p>
          <a:p>
            <a:pPr algn="just" eaLnBrk="1" hangingPunct="1"/>
            <a:endParaRPr lang="en-US" sz="2000">
              <a:latin typeface="Arial" charset="0"/>
            </a:endParaRPr>
          </a:p>
          <a:p>
            <a:pPr eaLnBrk="1" hangingPunct="1"/>
            <a:endParaRPr lang="en-US">
              <a:latin typeface="Arial" charset="0"/>
            </a:endParaRPr>
          </a:p>
        </p:txBody>
      </p:sp>
      <p:pic>
        <p:nvPicPr>
          <p:cNvPr id="9220"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533400"/>
            <a:ext cx="8229600" cy="762000"/>
          </a:xfrm>
        </p:spPr>
        <p:txBody>
          <a:bodyPr/>
          <a:lstStyle/>
          <a:p>
            <a:pPr eaLnBrk="1" hangingPunct="1"/>
            <a:r>
              <a:rPr lang="en-US">
                <a:solidFill>
                  <a:schemeClr val="accent1"/>
                </a:solidFill>
                <a:latin typeface="Arial" charset="0"/>
              </a:rPr>
              <a:t>Why use Vouchers …..continued</a:t>
            </a:r>
            <a:endParaRPr lang="en-US">
              <a:latin typeface="Arial" charset="0"/>
            </a:endParaRPr>
          </a:p>
        </p:txBody>
      </p:sp>
      <p:sp>
        <p:nvSpPr>
          <p:cNvPr id="10243" name="Content Placeholder 2"/>
          <p:cNvSpPr>
            <a:spLocks noGrp="1"/>
          </p:cNvSpPr>
          <p:nvPr>
            <p:ph idx="1"/>
          </p:nvPr>
        </p:nvSpPr>
        <p:spPr>
          <a:xfrm>
            <a:off x="457200" y="1371600"/>
            <a:ext cx="8229600" cy="4953000"/>
          </a:xfrm>
        </p:spPr>
        <p:txBody>
          <a:bodyPr/>
          <a:lstStyle/>
          <a:p>
            <a:pPr algn="just" eaLnBrk="1" hangingPunct="1"/>
            <a:r>
              <a:rPr lang="en-US" sz="2800">
                <a:latin typeface="Arial" charset="0"/>
              </a:rPr>
              <a:t>Vouchers in projects empower beneficiaries to choose the items they will be able to access </a:t>
            </a:r>
          </a:p>
          <a:p>
            <a:pPr algn="just" eaLnBrk="1" hangingPunct="1"/>
            <a:r>
              <a:rPr lang="en-US" sz="2800">
                <a:latin typeface="Arial" charset="0"/>
              </a:rPr>
              <a:t>This freedom of choice is a powerful way to mark the transition from relief settings and to reinstate a sense of normalcy and recovery among beneficiary communities.</a:t>
            </a:r>
          </a:p>
          <a:p>
            <a:pPr algn="just" eaLnBrk="1" hangingPunct="1"/>
            <a:r>
              <a:rPr lang="en-US" sz="2800">
                <a:latin typeface="Arial" charset="0"/>
              </a:rPr>
              <a:t>It can also bring about a sense of dignity and self-respect as beneficiaries are able to choose products of their choice.</a:t>
            </a:r>
          </a:p>
          <a:p>
            <a:pPr eaLnBrk="1" hangingPunct="1"/>
            <a:endParaRPr lang="en-US">
              <a:latin typeface="Arial" charset="0"/>
            </a:endParaRPr>
          </a:p>
        </p:txBody>
      </p:sp>
      <p:pic>
        <p:nvPicPr>
          <p:cNvPr id="10244"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atin typeface="Arial" charset="0"/>
              </a:rPr>
              <a:t>Market related factors affecting food security in South Sudan</a:t>
            </a:r>
          </a:p>
        </p:txBody>
      </p:sp>
      <p:sp>
        <p:nvSpPr>
          <p:cNvPr id="11267" name="Content Placeholder 2"/>
          <p:cNvSpPr>
            <a:spLocks noGrp="1"/>
          </p:cNvSpPr>
          <p:nvPr>
            <p:ph idx="1"/>
          </p:nvPr>
        </p:nvSpPr>
        <p:spPr>
          <a:xfrm>
            <a:off x="395288" y="1196975"/>
            <a:ext cx="8229600" cy="4278313"/>
          </a:xfrm>
        </p:spPr>
        <p:txBody>
          <a:bodyPr/>
          <a:lstStyle/>
          <a:p>
            <a:r>
              <a:rPr lang="en-GB">
                <a:latin typeface="Arial" charset="0"/>
              </a:rPr>
              <a:t>local currency depreciation, Staple food prices have increased, below-average 2015 production, fuel shortages that have increased transportation costs,</a:t>
            </a:r>
          </a:p>
          <a:p>
            <a:r>
              <a:rPr lang="en-GB">
                <a:latin typeface="Arial" charset="0"/>
              </a:rPr>
              <a:t>continued conflict that has reduced market functioning. </a:t>
            </a:r>
          </a:p>
          <a:p>
            <a:r>
              <a:rPr lang="en-GB">
                <a:latin typeface="Arial" charset="0"/>
              </a:rPr>
              <a:t>High prices continue to limit household food access, especially among market-dependent poor households in urban areas.</a:t>
            </a:r>
          </a:p>
          <a:p>
            <a:r>
              <a:rPr lang="en-GB">
                <a:latin typeface="Arial" charset="0"/>
              </a:rPr>
              <a:t> In Juba, the price of sorghum in March 2016 was 400 percent above the five-year average.</a:t>
            </a:r>
          </a:p>
          <a:p>
            <a:r>
              <a:rPr lang="en-GB">
                <a:latin typeface="Arial" charset="0"/>
              </a:rPr>
              <a:t> In both Greater Bahr el Ghazal and Greater Upper Nile, given the high cost of importing, a relatively low level of commercial stocks were prepositioned in markets in preparation for the rainy season, when road access will limit trade. </a:t>
            </a:r>
          </a:p>
          <a:p>
            <a:endParaRPr lang="en-GB">
              <a:latin typeface="Arial" charset="0"/>
            </a:endParaRPr>
          </a:p>
          <a:p>
            <a:pPr>
              <a:buFontTx/>
              <a:buNone/>
            </a:pPr>
            <a:endParaRPr lang="en-GB">
              <a:latin typeface="Arial" charset="0"/>
            </a:endParaRPr>
          </a:p>
        </p:txBody>
      </p:sp>
      <p:pic>
        <p:nvPicPr>
          <p:cNvPr id="11268" name="Picture 7" descr="EU fla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11588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Oxfam Global Identity">
      <a:dk1>
        <a:srgbClr val="000000"/>
      </a:dk1>
      <a:lt1>
        <a:srgbClr val="FFFFFF"/>
      </a:lt1>
      <a:dk2>
        <a:srgbClr val="61A534"/>
      </a:dk2>
      <a:lt2>
        <a:srgbClr val="0C884A"/>
      </a:lt2>
      <a:accent1>
        <a:srgbClr val="F16422"/>
      </a:accent1>
      <a:accent2>
        <a:srgbClr val="E70052"/>
      </a:accent2>
      <a:accent3>
        <a:srgbClr val="53297D"/>
      </a:accent3>
      <a:accent4>
        <a:srgbClr val="630235"/>
      </a:accent4>
      <a:accent5>
        <a:srgbClr val="5AC6E9"/>
      </a:accent5>
      <a:accent6>
        <a:srgbClr val="E43989"/>
      </a:accent6>
      <a:hlink>
        <a:srgbClr val="44841A"/>
      </a:hlink>
      <a:folHlink>
        <a:srgbClr val="F1642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61A534"/>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61A534"/>
        </a:dk2>
        <a:lt2>
          <a:srgbClr val="009A4C"/>
        </a:lt2>
        <a:accent1>
          <a:srgbClr val="53297D"/>
        </a:accent1>
        <a:accent2>
          <a:srgbClr val="E43989"/>
        </a:accent2>
        <a:accent3>
          <a:srgbClr val="FFFFFF"/>
        </a:accent3>
        <a:accent4>
          <a:srgbClr val="000000"/>
        </a:accent4>
        <a:accent5>
          <a:srgbClr val="B3ACBF"/>
        </a:accent5>
        <a:accent6>
          <a:srgbClr val="CF337C"/>
        </a:accent6>
        <a:hlink>
          <a:srgbClr val="630235"/>
        </a:hlink>
        <a:folHlink>
          <a:srgbClr val="F1642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2933</TotalTime>
  <Words>1167</Words>
  <Application>Microsoft Macintosh PowerPoint</Application>
  <PresentationFormat>On-screen Show (4:3)</PresentationFormat>
  <Paragraphs>143</Paragraphs>
  <Slides>14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ＭＳ Ｐゴシック</vt:lpstr>
      <vt:lpstr>Calibri</vt:lpstr>
      <vt:lpstr>ＭＳ 明朝</vt:lpstr>
      <vt:lpstr>Times New Roman</vt:lpstr>
      <vt:lpstr>ＭＳ ゴシック</vt:lpstr>
      <vt:lpstr>Wingdings 2</vt:lpstr>
      <vt:lpstr>Default Design</vt:lpstr>
      <vt:lpstr>PowerPoint Presentation</vt:lpstr>
      <vt:lpstr>Purpose of the presentation </vt:lpstr>
      <vt:lpstr>PowerPoint Presentation</vt:lpstr>
      <vt:lpstr>Thematic areas of Oxfam FSL  </vt:lpstr>
      <vt:lpstr>PowerPoint Presentation</vt:lpstr>
      <vt:lpstr> Vouchers in Programming</vt:lpstr>
      <vt:lpstr>Why use Vouchers?</vt:lpstr>
      <vt:lpstr>Why use Vouchers …..continued</vt:lpstr>
      <vt:lpstr>Market related factors affecting food security in South Sudan</vt:lpstr>
      <vt:lpstr>Market Analysis: Why?</vt:lpstr>
      <vt:lpstr>Market Assessments</vt:lpstr>
      <vt:lpstr>Examples of successful programming</vt:lpstr>
      <vt:lpstr>Market Map e.g Akobo Market system</vt:lpstr>
      <vt:lpstr>The END</vt:lpstr>
    </vt:vector>
  </TitlesOfParts>
  <Manager/>
  <Company>OXFAM</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goes here</dc:title>
  <dc:subject/>
  <dc:creator>Administrator</dc:creator>
  <cp:keywords/>
  <dc:description/>
  <cp:lastModifiedBy>Angus Duncan Graham</cp:lastModifiedBy>
  <cp:revision>213</cp:revision>
  <dcterms:created xsi:type="dcterms:W3CDTF">2012-06-04T14:40:36Z</dcterms:created>
  <dcterms:modified xsi:type="dcterms:W3CDTF">2016-05-23T07:26:20Z</dcterms:modified>
  <cp:category/>
</cp:coreProperties>
</file>