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sldIdLst>
    <p:sldId id="256" r:id="rId2"/>
    <p:sldId id="257" r:id="rId3"/>
    <p:sldId id="258" r:id="rId4"/>
    <p:sldId id="277" r:id="rId5"/>
    <p:sldId id="259" r:id="rId6"/>
    <p:sldId id="260" r:id="rId7"/>
    <p:sldId id="278" r:id="rId8"/>
    <p:sldId id="279" r:id="rId9"/>
    <p:sldId id="280" r:id="rId10"/>
    <p:sldId id="281" r:id="rId11"/>
    <p:sldId id="262" r:id="rId12"/>
    <p:sldId id="264" r:id="rId13"/>
    <p:sldId id="265" r:id="rId14"/>
    <p:sldId id="266" r:id="rId15"/>
    <p:sldId id="267" r:id="rId16"/>
    <p:sldId id="268" r:id="rId17"/>
    <p:sldId id="275"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3439AAA-37C2-41CA-9BB2-921B1FAFB6A2}" type="datetimeFigureOut">
              <a:rPr lang="en-US" smtClean="0"/>
              <a:t>5/23/2016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CF0B62-6D4B-450E-A84E-5700A607BDC8}" type="slidenum">
              <a:rPr lang="en-US" smtClean="0"/>
              <a:t>‹#›</a:t>
            </a:fld>
            <a:endParaRPr lang="en-US"/>
          </a:p>
        </p:txBody>
      </p:sp>
    </p:spTree>
    <p:extLst>
      <p:ext uri="{BB962C8B-B14F-4D97-AF65-F5344CB8AC3E}">
        <p14:creationId xmlns:p14="http://schemas.microsoft.com/office/powerpoint/2010/main" val="9332172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439AAA-37C2-41CA-9BB2-921B1FAFB6A2}" type="datetimeFigureOut">
              <a:rPr lang="en-US" smtClean="0"/>
              <a:t>5/23/2016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CF0B62-6D4B-450E-A84E-5700A607BDC8}" type="slidenum">
              <a:rPr lang="en-US" smtClean="0"/>
              <a:t>‹#›</a:t>
            </a:fld>
            <a:endParaRPr lang="en-US"/>
          </a:p>
        </p:txBody>
      </p:sp>
    </p:spTree>
    <p:extLst>
      <p:ext uri="{BB962C8B-B14F-4D97-AF65-F5344CB8AC3E}">
        <p14:creationId xmlns:p14="http://schemas.microsoft.com/office/powerpoint/2010/main" val="23061802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439AAA-37C2-41CA-9BB2-921B1FAFB6A2}" type="datetimeFigureOut">
              <a:rPr lang="en-US" smtClean="0"/>
              <a:t>5/23/2016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CF0B62-6D4B-450E-A84E-5700A607BDC8}" type="slidenum">
              <a:rPr lang="en-US" smtClean="0"/>
              <a:t>‹#›</a:t>
            </a:fld>
            <a:endParaRPr lang="en-US"/>
          </a:p>
        </p:txBody>
      </p:sp>
    </p:spTree>
    <p:extLst>
      <p:ext uri="{BB962C8B-B14F-4D97-AF65-F5344CB8AC3E}">
        <p14:creationId xmlns:p14="http://schemas.microsoft.com/office/powerpoint/2010/main" val="41419600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439AAA-37C2-41CA-9BB2-921B1FAFB6A2}" type="datetimeFigureOut">
              <a:rPr lang="en-US" smtClean="0"/>
              <a:t>5/23/2016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CF0B62-6D4B-450E-A84E-5700A607BDC8}" type="slidenum">
              <a:rPr lang="en-US" smtClean="0"/>
              <a:t>‹#›</a:t>
            </a:fld>
            <a:endParaRPr lang="en-US"/>
          </a:p>
        </p:txBody>
      </p:sp>
    </p:spTree>
    <p:extLst>
      <p:ext uri="{BB962C8B-B14F-4D97-AF65-F5344CB8AC3E}">
        <p14:creationId xmlns:p14="http://schemas.microsoft.com/office/powerpoint/2010/main" val="3148821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439AAA-37C2-41CA-9BB2-921B1FAFB6A2}" type="datetimeFigureOut">
              <a:rPr lang="en-US" smtClean="0"/>
              <a:t>5/23/2016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CF0B62-6D4B-450E-A84E-5700A607BDC8}" type="slidenum">
              <a:rPr lang="en-US" smtClean="0"/>
              <a:t>‹#›</a:t>
            </a:fld>
            <a:endParaRPr lang="en-US"/>
          </a:p>
        </p:txBody>
      </p:sp>
    </p:spTree>
    <p:extLst>
      <p:ext uri="{BB962C8B-B14F-4D97-AF65-F5344CB8AC3E}">
        <p14:creationId xmlns:p14="http://schemas.microsoft.com/office/powerpoint/2010/main" val="4293872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3439AAA-37C2-41CA-9BB2-921B1FAFB6A2}" type="datetimeFigureOut">
              <a:rPr lang="en-US" smtClean="0"/>
              <a:t>5/23/2016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CF0B62-6D4B-450E-A84E-5700A607BDC8}" type="slidenum">
              <a:rPr lang="en-US" smtClean="0"/>
              <a:t>‹#›</a:t>
            </a:fld>
            <a:endParaRPr lang="en-US"/>
          </a:p>
        </p:txBody>
      </p:sp>
    </p:spTree>
    <p:extLst>
      <p:ext uri="{BB962C8B-B14F-4D97-AF65-F5344CB8AC3E}">
        <p14:creationId xmlns:p14="http://schemas.microsoft.com/office/powerpoint/2010/main" val="26915351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3439AAA-37C2-41CA-9BB2-921B1FAFB6A2}" type="datetimeFigureOut">
              <a:rPr lang="en-US" smtClean="0"/>
              <a:t>5/23/2016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8CF0B62-6D4B-450E-A84E-5700A607BDC8}" type="slidenum">
              <a:rPr lang="en-US" smtClean="0"/>
              <a:t>‹#›</a:t>
            </a:fld>
            <a:endParaRPr lang="en-US"/>
          </a:p>
        </p:txBody>
      </p:sp>
    </p:spTree>
    <p:extLst>
      <p:ext uri="{BB962C8B-B14F-4D97-AF65-F5344CB8AC3E}">
        <p14:creationId xmlns:p14="http://schemas.microsoft.com/office/powerpoint/2010/main" val="2928140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3439AAA-37C2-41CA-9BB2-921B1FAFB6A2}" type="datetimeFigureOut">
              <a:rPr lang="en-US" smtClean="0"/>
              <a:t>5/23/2016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8CF0B62-6D4B-450E-A84E-5700A607BDC8}" type="slidenum">
              <a:rPr lang="en-US" smtClean="0"/>
              <a:t>‹#›</a:t>
            </a:fld>
            <a:endParaRPr lang="en-US"/>
          </a:p>
        </p:txBody>
      </p:sp>
    </p:spTree>
    <p:extLst>
      <p:ext uri="{BB962C8B-B14F-4D97-AF65-F5344CB8AC3E}">
        <p14:creationId xmlns:p14="http://schemas.microsoft.com/office/powerpoint/2010/main" val="2165630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439AAA-37C2-41CA-9BB2-921B1FAFB6A2}" type="datetimeFigureOut">
              <a:rPr lang="en-US" smtClean="0"/>
              <a:t>5/23/2016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8CF0B62-6D4B-450E-A84E-5700A607BDC8}" type="slidenum">
              <a:rPr lang="en-US" smtClean="0"/>
              <a:t>‹#›</a:t>
            </a:fld>
            <a:endParaRPr lang="en-US"/>
          </a:p>
        </p:txBody>
      </p:sp>
    </p:spTree>
    <p:extLst>
      <p:ext uri="{BB962C8B-B14F-4D97-AF65-F5344CB8AC3E}">
        <p14:creationId xmlns:p14="http://schemas.microsoft.com/office/powerpoint/2010/main" val="33564549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439AAA-37C2-41CA-9BB2-921B1FAFB6A2}" type="datetimeFigureOut">
              <a:rPr lang="en-US" smtClean="0"/>
              <a:t>5/23/2016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CF0B62-6D4B-450E-A84E-5700A607BDC8}" type="slidenum">
              <a:rPr lang="en-US" smtClean="0"/>
              <a:t>‹#›</a:t>
            </a:fld>
            <a:endParaRPr lang="en-US"/>
          </a:p>
        </p:txBody>
      </p:sp>
    </p:spTree>
    <p:extLst>
      <p:ext uri="{BB962C8B-B14F-4D97-AF65-F5344CB8AC3E}">
        <p14:creationId xmlns:p14="http://schemas.microsoft.com/office/powerpoint/2010/main" val="2881364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439AAA-37C2-41CA-9BB2-921B1FAFB6A2}" type="datetimeFigureOut">
              <a:rPr lang="en-US" smtClean="0"/>
              <a:t>5/23/2016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CF0B62-6D4B-450E-A84E-5700A607BDC8}" type="slidenum">
              <a:rPr lang="en-US" smtClean="0"/>
              <a:t>‹#›</a:t>
            </a:fld>
            <a:endParaRPr lang="en-US"/>
          </a:p>
        </p:txBody>
      </p:sp>
    </p:spTree>
    <p:extLst>
      <p:ext uri="{BB962C8B-B14F-4D97-AF65-F5344CB8AC3E}">
        <p14:creationId xmlns:p14="http://schemas.microsoft.com/office/powerpoint/2010/main" val="12786937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439AAA-37C2-41CA-9BB2-921B1FAFB6A2}" type="datetimeFigureOut">
              <a:rPr lang="en-US" smtClean="0"/>
              <a:t>5/23/2016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CF0B62-6D4B-450E-A84E-5700A607BDC8}" type="slidenum">
              <a:rPr lang="en-US" smtClean="0"/>
              <a:t>‹#›</a:t>
            </a:fld>
            <a:endParaRPr lang="en-US"/>
          </a:p>
        </p:txBody>
      </p:sp>
    </p:spTree>
    <p:extLst>
      <p:ext uri="{BB962C8B-B14F-4D97-AF65-F5344CB8AC3E}">
        <p14:creationId xmlns:p14="http://schemas.microsoft.com/office/powerpoint/2010/main" val="18450992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29555" y="360609"/>
            <a:ext cx="8847786" cy="3760630"/>
          </a:xfrm>
        </p:spPr>
        <p:txBody>
          <a:bodyPr>
            <a:normAutofit/>
          </a:bodyPr>
          <a:lstStyle/>
          <a:p>
            <a:r>
              <a:rPr lang="en-US" sz="4800" dirty="0" err="1" smtClean="0"/>
              <a:t>Cordaid’s</a:t>
            </a:r>
            <a:r>
              <a:rPr lang="en-US" sz="4800" dirty="0" smtClean="0"/>
              <a:t> Approach to CMDRR</a:t>
            </a:r>
            <a:r>
              <a:rPr lang="en-US" sz="1800" b="1" dirty="0" smtClean="0"/>
              <a:t> </a:t>
            </a:r>
            <a:r>
              <a:rPr lang="en-US" sz="2400" b="1" dirty="0" smtClean="0"/>
              <a:t/>
            </a:r>
            <a:br>
              <a:rPr lang="en-US" sz="2400" b="1" dirty="0" smtClean="0"/>
            </a:br>
            <a:r>
              <a:rPr lang="en-US" sz="2400" b="1" dirty="0" smtClean="0"/>
              <a:t/>
            </a:r>
            <a:br>
              <a:rPr lang="en-US" sz="2400" b="1" dirty="0" smtClean="0"/>
            </a:br>
            <a:r>
              <a:rPr lang="en-US" sz="2400" b="1" dirty="0" smtClean="0"/>
              <a:t>Community planning and Monitoring </a:t>
            </a:r>
            <a:r>
              <a:rPr lang="en-US" dirty="0" smtClean="0"/>
              <a:t/>
            </a:r>
            <a:br>
              <a:rPr lang="en-US" dirty="0" smtClean="0"/>
            </a:br>
            <a:endParaRPr lang="en-US" dirty="0"/>
          </a:p>
        </p:txBody>
      </p:sp>
      <p:sp>
        <p:nvSpPr>
          <p:cNvPr id="3" name="Subtitle 2"/>
          <p:cNvSpPr>
            <a:spLocks noGrp="1"/>
          </p:cNvSpPr>
          <p:nvPr>
            <p:ph type="subTitle" idx="1"/>
          </p:nvPr>
        </p:nvSpPr>
        <p:spPr>
          <a:xfrm>
            <a:off x="1528293" y="4877047"/>
            <a:ext cx="9144000" cy="1655762"/>
          </a:xfrm>
        </p:spPr>
        <p:txBody>
          <a:bodyPr/>
          <a:lstStyle/>
          <a:p>
            <a:endParaRPr lang="en-US" dirty="0" smtClean="0"/>
          </a:p>
          <a:p>
            <a:endParaRPr lang="en-US" dirty="0"/>
          </a:p>
          <a:p>
            <a:endParaRPr lang="en-US" dirty="0"/>
          </a:p>
        </p:txBody>
      </p:sp>
      <p:pic>
        <p:nvPicPr>
          <p:cNvPr id="4" name="Picture 4" descr="Description: cid:image002.png@01D05C2D.F7A984B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39452" y="5937161"/>
            <a:ext cx="4318440" cy="595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54784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Prioritization of actions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31401278"/>
              </p:ext>
            </p:extLst>
          </p:nvPr>
        </p:nvGraphicFramePr>
        <p:xfrm>
          <a:off x="838200" y="1433016"/>
          <a:ext cx="10134600" cy="4367282"/>
        </p:xfrm>
        <a:graphic>
          <a:graphicData uri="http://schemas.openxmlformats.org/drawingml/2006/table">
            <a:tbl>
              <a:tblPr firstRow="1" firstCol="1" bandRow="1" bandCol="1">
                <a:tableStyleId>{5C22544A-7EE6-4342-B048-85BDC9FD1C3A}</a:tableStyleId>
              </a:tblPr>
              <a:tblGrid>
                <a:gridCol w="2091267"/>
                <a:gridCol w="2091267"/>
                <a:gridCol w="1126066"/>
                <a:gridCol w="1126066"/>
                <a:gridCol w="1045633"/>
                <a:gridCol w="884767"/>
                <a:gridCol w="884767"/>
                <a:gridCol w="884767"/>
              </a:tblGrid>
              <a:tr h="394987">
                <a:tc rowSpan="2">
                  <a:txBody>
                    <a:bodyPr/>
                    <a:lstStyle/>
                    <a:p>
                      <a:pPr marL="0" marR="0" algn="just">
                        <a:lnSpc>
                          <a:spcPct val="115000"/>
                        </a:lnSpc>
                        <a:spcBef>
                          <a:spcPts val="0"/>
                        </a:spcBef>
                        <a:spcAft>
                          <a:spcPts val="1000"/>
                        </a:spcAft>
                      </a:pPr>
                      <a:r>
                        <a:rPr lang="en-GB" sz="1000">
                          <a:effectLst/>
                        </a:rPr>
                        <a:t>Identified Hazard measures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2">
                  <a:txBody>
                    <a:bodyPr/>
                    <a:lstStyle/>
                    <a:p>
                      <a:pPr marL="0" marR="0" algn="just">
                        <a:lnSpc>
                          <a:spcPct val="115000"/>
                        </a:lnSpc>
                        <a:spcBef>
                          <a:spcPts val="0"/>
                        </a:spcBef>
                        <a:spcAft>
                          <a:spcPts val="1000"/>
                        </a:spcAft>
                      </a:pPr>
                      <a:r>
                        <a:rPr lang="en-GB" sz="1000">
                          <a:effectLst/>
                        </a:rPr>
                        <a:t>Strategy/ways to achieve measures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6">
                  <a:txBody>
                    <a:bodyPr/>
                    <a:lstStyle/>
                    <a:p>
                      <a:pPr marL="0" marR="0" algn="just">
                        <a:lnSpc>
                          <a:spcPct val="115000"/>
                        </a:lnSpc>
                        <a:spcBef>
                          <a:spcPts val="0"/>
                        </a:spcBef>
                        <a:spcAft>
                          <a:spcPts val="1000"/>
                        </a:spcAft>
                      </a:pPr>
                      <a:r>
                        <a:rPr lang="en-GB" sz="1000">
                          <a:effectLst/>
                        </a:rPr>
                        <a:t>Selection scores (1-5)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807528">
                <a:tc vMerge="1">
                  <a:txBody>
                    <a:bodyPr/>
                    <a:lstStyle/>
                    <a:p>
                      <a:endParaRPr lang="en-US"/>
                    </a:p>
                  </a:txBody>
                  <a:tcPr/>
                </a:tc>
                <a:tc vMerge="1">
                  <a:txBody>
                    <a:bodyPr/>
                    <a:lstStyle/>
                    <a:p>
                      <a:endParaRPr lang="en-US"/>
                    </a:p>
                  </a:txBody>
                  <a:tcPr/>
                </a:tc>
                <a:tc>
                  <a:txBody>
                    <a:bodyPr/>
                    <a:lstStyle/>
                    <a:p>
                      <a:pPr marL="0" marR="0" algn="just">
                        <a:lnSpc>
                          <a:spcPct val="115000"/>
                        </a:lnSpc>
                        <a:spcBef>
                          <a:spcPts val="0"/>
                        </a:spcBef>
                        <a:spcAft>
                          <a:spcPts val="1000"/>
                        </a:spcAft>
                      </a:pPr>
                      <a:r>
                        <a:rPr lang="en-GB" sz="1000">
                          <a:effectLst/>
                        </a:rPr>
                        <a:t>Urgency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Importance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Feasibility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Lack of negative impacts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Total score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Selected/not selected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538352">
                <a:tc rowSpan="8">
                  <a:txBody>
                    <a:bodyPr/>
                    <a:lstStyle/>
                    <a:p>
                      <a:pPr marL="0" marR="0" algn="just">
                        <a:lnSpc>
                          <a:spcPct val="115000"/>
                        </a:lnSpc>
                        <a:spcBef>
                          <a:spcPts val="0"/>
                        </a:spcBef>
                        <a:spcAft>
                          <a:spcPts val="1000"/>
                        </a:spcAft>
                      </a:pPr>
                      <a:r>
                        <a:rPr lang="en-GB" sz="1000">
                          <a:effectLst/>
                        </a:rPr>
                        <a:t>Community awareness on hygiene and sanitation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Provision of tools for digging pit latrines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19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Selected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90563">
                <a:tc vMerge="1">
                  <a:txBody>
                    <a:bodyPr/>
                    <a:lstStyle/>
                    <a:p>
                      <a:endParaRPr lang="en-US"/>
                    </a:p>
                  </a:txBody>
                  <a:tcPr/>
                </a:tc>
                <a:tc>
                  <a:txBody>
                    <a:bodyPr/>
                    <a:lstStyle/>
                    <a:p>
                      <a:pPr marL="0" marR="0" algn="just">
                        <a:lnSpc>
                          <a:spcPct val="115000"/>
                        </a:lnSpc>
                        <a:spcBef>
                          <a:spcPts val="0"/>
                        </a:spcBef>
                        <a:spcAft>
                          <a:spcPts val="1000"/>
                        </a:spcAft>
                      </a:pPr>
                      <a:r>
                        <a:rPr lang="en-GB" sz="1000">
                          <a:effectLst/>
                        </a:rPr>
                        <a:t> Provision of medicines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13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Not Selected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70151">
                <a:tc vMerge="1">
                  <a:txBody>
                    <a:bodyPr/>
                    <a:lstStyle/>
                    <a:p>
                      <a:endParaRPr lang="en-US"/>
                    </a:p>
                  </a:txBody>
                  <a:tcPr/>
                </a:tc>
                <a:tc>
                  <a:txBody>
                    <a:bodyPr/>
                    <a:lstStyle/>
                    <a:p>
                      <a:pPr marL="0" marR="0" algn="just">
                        <a:lnSpc>
                          <a:spcPct val="115000"/>
                        </a:lnSpc>
                        <a:spcBef>
                          <a:spcPts val="0"/>
                        </a:spcBef>
                        <a:spcAft>
                          <a:spcPts val="1000"/>
                        </a:spcAft>
                      </a:pPr>
                      <a:r>
                        <a:rPr lang="en-GB" sz="1000">
                          <a:effectLst/>
                        </a:rPr>
                        <a:t>Construction of clinic</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13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Not Selected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41346">
                <a:tc vMerge="1">
                  <a:txBody>
                    <a:bodyPr/>
                    <a:lstStyle/>
                    <a:p>
                      <a:endParaRPr lang="en-US"/>
                    </a:p>
                  </a:txBody>
                  <a:tcPr/>
                </a:tc>
                <a:tc>
                  <a:txBody>
                    <a:bodyPr/>
                    <a:lstStyle/>
                    <a:p>
                      <a:pPr marL="0" marR="0" algn="just">
                        <a:lnSpc>
                          <a:spcPct val="115000"/>
                        </a:lnSpc>
                        <a:spcBef>
                          <a:spcPts val="0"/>
                        </a:spcBef>
                        <a:spcAft>
                          <a:spcPts val="1000"/>
                        </a:spcAft>
                      </a:pPr>
                      <a:r>
                        <a:rPr lang="en-GB" sz="1000">
                          <a:effectLst/>
                        </a:rPr>
                        <a:t>Provision of mosquito nets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20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Selected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69176">
                <a:tc vMerge="1">
                  <a:txBody>
                    <a:bodyPr/>
                    <a:lstStyle/>
                    <a:p>
                      <a:endParaRPr lang="en-US"/>
                    </a:p>
                  </a:txBody>
                  <a:tcPr/>
                </a:tc>
                <a:tc>
                  <a:txBody>
                    <a:bodyPr/>
                    <a:lstStyle/>
                    <a:p>
                      <a:pPr marL="0" marR="0" algn="just">
                        <a:lnSpc>
                          <a:spcPct val="115000"/>
                        </a:lnSpc>
                        <a:spcBef>
                          <a:spcPts val="0"/>
                        </a:spcBef>
                        <a:spcAft>
                          <a:spcPts val="1000"/>
                        </a:spcAft>
                      </a:pPr>
                      <a:r>
                        <a:rPr lang="en-GB" sz="1000">
                          <a:effectLst/>
                        </a:rPr>
                        <a:t> Provision of hygiene materials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18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Selected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18393">
                <a:tc vMerge="1">
                  <a:txBody>
                    <a:bodyPr/>
                    <a:lstStyle/>
                    <a:p>
                      <a:endParaRPr lang="en-US"/>
                    </a:p>
                  </a:txBody>
                  <a:tcPr/>
                </a:tc>
                <a:tc>
                  <a:txBody>
                    <a:bodyPr/>
                    <a:lstStyle/>
                    <a:p>
                      <a:pPr marL="0" marR="0" algn="just">
                        <a:lnSpc>
                          <a:spcPct val="115000"/>
                        </a:lnSpc>
                        <a:spcBef>
                          <a:spcPts val="0"/>
                        </a:spcBef>
                        <a:spcAft>
                          <a:spcPts val="1000"/>
                        </a:spcAft>
                      </a:pPr>
                      <a:r>
                        <a:rPr lang="en-GB" sz="1000">
                          <a:effectLst/>
                        </a:rPr>
                        <a:t>Establishment of vegetable gardens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20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Selected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18393">
                <a:tc vMerge="1">
                  <a:txBody>
                    <a:bodyPr/>
                    <a:lstStyle/>
                    <a:p>
                      <a:endParaRPr lang="en-US"/>
                    </a:p>
                  </a:txBody>
                  <a:tcPr/>
                </a:tc>
                <a:tc>
                  <a:txBody>
                    <a:bodyPr/>
                    <a:lstStyle/>
                    <a:p>
                      <a:pPr marL="0" marR="0" algn="just">
                        <a:lnSpc>
                          <a:spcPct val="115000"/>
                        </a:lnSpc>
                        <a:spcBef>
                          <a:spcPts val="0"/>
                        </a:spcBef>
                        <a:spcAft>
                          <a:spcPts val="1000"/>
                        </a:spcAft>
                      </a:pPr>
                      <a:r>
                        <a:rPr lang="en-GB" sz="1000">
                          <a:effectLst/>
                        </a:rPr>
                        <a:t>Drilling/repair  of boreholes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20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Selected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18393">
                <a:tc vMerge="1">
                  <a:txBody>
                    <a:bodyPr/>
                    <a:lstStyle/>
                    <a:p>
                      <a:endParaRPr lang="en-US"/>
                    </a:p>
                  </a:txBody>
                  <a:tcPr/>
                </a:tc>
                <a:tc>
                  <a:txBody>
                    <a:bodyPr/>
                    <a:lstStyle/>
                    <a:p>
                      <a:pPr marL="0" marR="0" algn="just">
                        <a:lnSpc>
                          <a:spcPct val="115000"/>
                        </a:lnSpc>
                        <a:spcBef>
                          <a:spcPts val="0"/>
                        </a:spcBef>
                        <a:spcAft>
                          <a:spcPts val="1000"/>
                        </a:spcAft>
                      </a:pPr>
                      <a:r>
                        <a:rPr lang="en-GB" sz="1000">
                          <a:effectLst/>
                        </a:rPr>
                        <a:t>Promoting agri-health production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a:effectLst/>
                        </a:rPr>
                        <a:t>20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1000" dirty="0">
                          <a:effectLst/>
                        </a:rPr>
                        <a:t>Selected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5" name="Rectangle 1"/>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sz="1100" b="0" i="1" u="none" strike="noStrike" cap="none" normalizeH="0" baseline="0" smtClean="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N</a:t>
            </a:r>
            <a:r>
              <a:rPr kumimoji="0" lang="en-GB" altLang="en-US" sz="1100" b="0" i="1" u="none" strike="noStrike" cap="none" normalizeH="0" baseline="0" smtClean="0" bmk="">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ote</a:t>
            </a:r>
            <a:r>
              <a:rPr kumimoji="0" lang="en-GB" altLang="en-US" sz="1100" b="0" i="0" u="none" strike="noStrike" cap="none" normalizeH="0" baseline="0" smtClean="0" bmk="_Toc409946056">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score selection 1-5(1 being lowest, 5 being highest)</a:t>
            </a:r>
            <a:endParaRPr kumimoji="0" lang="en-GB"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1286513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36979" y="518615"/>
            <a:ext cx="10616821" cy="5658348"/>
          </a:xfrm>
        </p:spPr>
        <p:txBody>
          <a:bodyPr/>
          <a:lstStyle/>
          <a:p>
            <a:r>
              <a:rPr lang="en-US" dirty="0" smtClean="0"/>
              <a:t>Community based planning through CMDRR approach </a:t>
            </a:r>
          </a:p>
          <a:p>
            <a:pPr lvl="1"/>
            <a:r>
              <a:rPr lang="en-US" dirty="0" smtClean="0"/>
              <a:t>It involves various stakeholder.</a:t>
            </a:r>
          </a:p>
          <a:p>
            <a:pPr lvl="1"/>
            <a:r>
              <a:rPr lang="en-US" dirty="0" smtClean="0"/>
              <a:t>It takes into account local knowledge and context of hazard into analysis.</a:t>
            </a:r>
          </a:p>
          <a:p>
            <a:pPr lvl="1"/>
            <a:r>
              <a:rPr lang="en-US" dirty="0" smtClean="0"/>
              <a:t>It allows to assess the vulnerabilities to human beings, crops, animals, assets , etc. </a:t>
            </a:r>
          </a:p>
          <a:p>
            <a:pPr lvl="1"/>
            <a:r>
              <a:rPr lang="en-US" dirty="0" smtClean="0"/>
              <a:t>Allows to assess the existing capacities in the community, desired capacity and gap in the capacity. The identification of gap in capacity allows to plan for actions. </a:t>
            </a:r>
          </a:p>
          <a:p>
            <a:pPr lvl="1"/>
            <a:endParaRPr lang="en-US" dirty="0"/>
          </a:p>
        </p:txBody>
      </p:sp>
    </p:spTree>
    <p:extLst>
      <p:ext uri="{BB962C8B-B14F-4D97-AF65-F5344CB8AC3E}">
        <p14:creationId xmlns:p14="http://schemas.microsoft.com/office/powerpoint/2010/main" val="22122905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a:t>
            </a:r>
            <a:r>
              <a:rPr lang="en-US" dirty="0" err="1" smtClean="0"/>
              <a:t>programme</a:t>
            </a:r>
            <a:r>
              <a:rPr lang="en-US" dirty="0" smtClean="0"/>
              <a:t> component based on </a:t>
            </a:r>
            <a:r>
              <a:rPr lang="en-US" dirty="0" err="1" smtClean="0"/>
              <a:t>Cordaid’s</a:t>
            </a:r>
            <a:r>
              <a:rPr lang="en-US" dirty="0" smtClean="0"/>
              <a:t> learning from field </a:t>
            </a:r>
            <a:endParaRPr lang="en-US" dirty="0"/>
          </a:p>
        </p:txBody>
      </p:sp>
      <p:sp>
        <p:nvSpPr>
          <p:cNvPr id="3" name="Content Placeholder 2"/>
          <p:cNvSpPr>
            <a:spLocks noGrp="1"/>
          </p:cNvSpPr>
          <p:nvPr>
            <p:ph idx="1"/>
          </p:nvPr>
        </p:nvSpPr>
        <p:spPr/>
        <p:txBody>
          <a:bodyPr/>
          <a:lstStyle/>
          <a:p>
            <a:pPr lvl="0"/>
            <a:r>
              <a:rPr lang="en-GB" dirty="0"/>
              <a:t>Community and Partner Capacity Building </a:t>
            </a:r>
            <a:endParaRPr lang="en-US" dirty="0"/>
          </a:p>
          <a:p>
            <a:pPr lvl="0"/>
            <a:r>
              <a:rPr lang="en-GB" dirty="0"/>
              <a:t>Community Institution </a:t>
            </a:r>
            <a:r>
              <a:rPr lang="en-GB" dirty="0" smtClean="0"/>
              <a:t>Building </a:t>
            </a:r>
            <a:endParaRPr lang="en-US" dirty="0"/>
          </a:p>
          <a:p>
            <a:pPr lvl="0"/>
            <a:r>
              <a:rPr lang="en-GB" dirty="0"/>
              <a:t>Conflict transformation </a:t>
            </a:r>
            <a:endParaRPr lang="en-US" dirty="0"/>
          </a:p>
          <a:p>
            <a:pPr lvl="0"/>
            <a:r>
              <a:rPr lang="en-GB" dirty="0"/>
              <a:t>Livelihood </a:t>
            </a:r>
            <a:r>
              <a:rPr lang="en-GB" dirty="0" smtClean="0"/>
              <a:t>Security </a:t>
            </a:r>
            <a:endParaRPr lang="en-US" dirty="0"/>
          </a:p>
          <a:p>
            <a:pPr lvl="0"/>
            <a:r>
              <a:rPr lang="en-GB" dirty="0"/>
              <a:t>Water for Multiple </a:t>
            </a:r>
            <a:r>
              <a:rPr lang="en-GB" dirty="0" smtClean="0"/>
              <a:t>usage</a:t>
            </a:r>
          </a:p>
          <a:p>
            <a:pPr lvl="0"/>
            <a:r>
              <a:rPr lang="en-GB" dirty="0" smtClean="0"/>
              <a:t>DRR measures </a:t>
            </a:r>
            <a:endParaRPr lang="en-US" dirty="0"/>
          </a:p>
          <a:p>
            <a:pPr lvl="0"/>
            <a:r>
              <a:rPr lang="en-GB" dirty="0"/>
              <a:t>Community Early warning systems</a:t>
            </a:r>
            <a:endParaRPr lang="en-US" dirty="0"/>
          </a:p>
          <a:p>
            <a:endParaRPr lang="en-US" dirty="0"/>
          </a:p>
        </p:txBody>
      </p:sp>
    </p:spTree>
    <p:extLst>
      <p:ext uri="{BB962C8B-B14F-4D97-AF65-F5344CB8AC3E}">
        <p14:creationId xmlns:p14="http://schemas.microsoft.com/office/powerpoint/2010/main" val="38020060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Community monitoring </a:t>
            </a:r>
            <a:endParaRPr lang="en-US" dirty="0"/>
          </a:p>
        </p:txBody>
      </p:sp>
      <p:sp>
        <p:nvSpPr>
          <p:cNvPr id="3" name="Content Placeholder 2"/>
          <p:cNvSpPr>
            <a:spLocks noGrp="1"/>
          </p:cNvSpPr>
          <p:nvPr>
            <p:ph idx="1"/>
          </p:nvPr>
        </p:nvSpPr>
        <p:spPr/>
        <p:txBody>
          <a:bodyPr/>
          <a:lstStyle/>
          <a:p>
            <a:r>
              <a:rPr lang="en-US" dirty="0" smtClean="0"/>
              <a:t>Community is taking responsibility to monitor the progress and changes in the community and allow to discuss and debate at community level.</a:t>
            </a:r>
          </a:p>
          <a:p>
            <a:endParaRPr lang="en-US" b="1" dirty="0" smtClean="0"/>
          </a:p>
          <a:p>
            <a:r>
              <a:rPr lang="en-US" b="1" dirty="0" smtClean="0"/>
              <a:t>Characterstristics</a:t>
            </a:r>
            <a:r>
              <a:rPr lang="en-US" dirty="0" smtClean="0"/>
              <a:t> </a:t>
            </a:r>
          </a:p>
          <a:p>
            <a:r>
              <a:rPr lang="en-US" dirty="0" smtClean="0"/>
              <a:t>Use local tools developed and used by community </a:t>
            </a:r>
          </a:p>
          <a:p>
            <a:r>
              <a:rPr lang="en-US" dirty="0" smtClean="0"/>
              <a:t>Can be used by both literate and illiterate (use symbols and text both) </a:t>
            </a:r>
          </a:p>
          <a:p>
            <a:r>
              <a:rPr lang="en-US" dirty="0" smtClean="0"/>
              <a:t>Remains property of the community </a:t>
            </a:r>
          </a:p>
          <a:p>
            <a:endParaRPr lang="en-US" dirty="0"/>
          </a:p>
        </p:txBody>
      </p:sp>
    </p:spTree>
    <p:extLst>
      <p:ext uri="{BB962C8B-B14F-4D97-AF65-F5344CB8AC3E}">
        <p14:creationId xmlns:p14="http://schemas.microsoft.com/office/powerpoint/2010/main" val="5726960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of social map for community monitoring </a:t>
            </a:r>
            <a:endParaRPr lang="en-US" dirty="0"/>
          </a:p>
        </p:txBody>
      </p:sp>
      <p:sp>
        <p:nvSpPr>
          <p:cNvPr id="3" name="Content Placeholder 2"/>
          <p:cNvSpPr>
            <a:spLocks noGrp="1"/>
          </p:cNvSpPr>
          <p:nvPr>
            <p:ph idx="1"/>
          </p:nvPr>
        </p:nvSpPr>
        <p:spPr/>
        <p:txBody>
          <a:bodyPr/>
          <a:lstStyle/>
          <a:p>
            <a:r>
              <a:rPr lang="en-US" dirty="0" smtClean="0"/>
              <a:t>Each household is shown on the social Map and numbered.</a:t>
            </a:r>
          </a:p>
          <a:p>
            <a:r>
              <a:rPr lang="en-US" dirty="0" smtClean="0"/>
              <a:t>Any event / practice / changes are shown over periodic cycle </a:t>
            </a:r>
          </a:p>
          <a:p>
            <a:r>
              <a:rPr lang="en-US" dirty="0" smtClean="0"/>
              <a:t>This allows to monitor who is adopting / changing or benefitting and who is leaving behind </a:t>
            </a:r>
          </a:p>
          <a:p>
            <a:endParaRPr lang="en-US" dirty="0"/>
          </a:p>
          <a:p>
            <a:endParaRPr lang="en-US" dirty="0"/>
          </a:p>
        </p:txBody>
      </p:sp>
    </p:spTree>
    <p:extLst>
      <p:ext uri="{BB962C8B-B14F-4D97-AF65-F5344CB8AC3E}">
        <p14:creationId xmlns:p14="http://schemas.microsoft.com/office/powerpoint/2010/main" val="41113317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of Resource map for monitoring </a:t>
            </a:r>
            <a:endParaRPr lang="en-US" dirty="0"/>
          </a:p>
        </p:txBody>
      </p:sp>
      <p:sp>
        <p:nvSpPr>
          <p:cNvPr id="3" name="Content Placeholder 2"/>
          <p:cNvSpPr>
            <a:spLocks noGrp="1"/>
          </p:cNvSpPr>
          <p:nvPr>
            <p:ph idx="1"/>
          </p:nvPr>
        </p:nvSpPr>
        <p:spPr/>
        <p:txBody>
          <a:bodyPr/>
          <a:lstStyle/>
          <a:p>
            <a:r>
              <a:rPr lang="en-US" dirty="0" smtClean="0"/>
              <a:t>This allows to map the existing resources and patterns for resources like land, water, forest, pastures, water drains, water bodies, </a:t>
            </a:r>
          </a:p>
          <a:p>
            <a:r>
              <a:rPr lang="en-US" dirty="0" smtClean="0"/>
              <a:t>Community plan can be depicted on the resource map </a:t>
            </a:r>
          </a:p>
          <a:p>
            <a:r>
              <a:rPr lang="en-US" dirty="0" smtClean="0"/>
              <a:t>As the progress made, changes can be shown on the map </a:t>
            </a:r>
          </a:p>
          <a:p>
            <a:pPr marL="0" indent="0">
              <a:buNone/>
            </a:pPr>
            <a:endParaRPr lang="en-US" dirty="0"/>
          </a:p>
        </p:txBody>
      </p:sp>
    </p:spTree>
    <p:extLst>
      <p:ext uri="{BB962C8B-B14F-4D97-AF65-F5344CB8AC3E}">
        <p14:creationId xmlns:p14="http://schemas.microsoft.com/office/powerpoint/2010/main" val="1213925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5914" y="103032"/>
            <a:ext cx="10387885" cy="850006"/>
          </a:xfrm>
        </p:spPr>
        <p:txBody>
          <a:bodyPr/>
          <a:lstStyle/>
          <a:p>
            <a:r>
              <a:rPr lang="en-US" dirty="0"/>
              <a:t>Community institution </a:t>
            </a:r>
            <a:r>
              <a:rPr lang="en-US" dirty="0" smtClean="0"/>
              <a:t>building monitoring </a:t>
            </a:r>
            <a:endParaRPr lang="en-US" dirty="0"/>
          </a:p>
        </p:txBody>
      </p:sp>
      <p:sp>
        <p:nvSpPr>
          <p:cNvPr id="3" name="Content Placeholder 2"/>
          <p:cNvSpPr>
            <a:spLocks noGrp="1"/>
          </p:cNvSpPr>
          <p:nvPr>
            <p:ph idx="1"/>
          </p:nvPr>
        </p:nvSpPr>
        <p:spPr>
          <a:xfrm>
            <a:off x="734096" y="850006"/>
            <a:ext cx="10619704" cy="5326957"/>
          </a:xfrm>
        </p:spPr>
        <p:txBody>
          <a:bodyPr>
            <a:normAutofit/>
          </a:bodyPr>
          <a:lstStyle/>
          <a:p>
            <a:r>
              <a:rPr lang="en-US" dirty="0" smtClean="0"/>
              <a:t>Indicators could be agree for a effective community institution.</a:t>
            </a:r>
          </a:p>
          <a:p>
            <a:r>
              <a:rPr lang="en-US" dirty="0" smtClean="0"/>
              <a:t>4 different statements showing the functioning to be able to see how progress is changing </a:t>
            </a:r>
          </a:p>
          <a:p>
            <a:r>
              <a:rPr lang="en-US" dirty="0" smtClean="0"/>
              <a:t>Pictorial representation of the indicators are shown.</a:t>
            </a:r>
          </a:p>
          <a:p>
            <a:r>
              <a:rPr lang="en-US" dirty="0" smtClean="0"/>
              <a:t>Members are asked to select a statement which describe the functioning correctly . </a:t>
            </a:r>
          </a:p>
          <a:p>
            <a:pPr marL="0" indent="0">
              <a:buNone/>
            </a:pPr>
            <a:endParaRPr lang="en-US" dirty="0"/>
          </a:p>
          <a:p>
            <a:pPr marL="0" indent="0">
              <a:buNone/>
            </a:pPr>
            <a:r>
              <a:rPr lang="en-US" dirty="0" smtClean="0"/>
              <a:t>See an example </a:t>
            </a:r>
            <a:endParaRPr lang="en-US" dirty="0"/>
          </a:p>
        </p:txBody>
      </p:sp>
    </p:spTree>
    <p:extLst>
      <p:ext uri="{BB962C8B-B14F-4D97-AF65-F5344CB8AC3E}">
        <p14:creationId xmlns:p14="http://schemas.microsoft.com/office/powerpoint/2010/main" val="18003559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9715" y="3172720"/>
            <a:ext cx="10515600" cy="1325563"/>
          </a:xfrm>
        </p:spPr>
        <p:txBody>
          <a:bodyPr/>
          <a:lstStyle/>
          <a:p>
            <a:pPr algn="ctr"/>
            <a:r>
              <a:rPr lang="en-US" dirty="0" smtClean="0"/>
              <a:t>Thank you</a:t>
            </a:r>
            <a:endParaRPr lang="en-US" dirty="0"/>
          </a:p>
        </p:txBody>
      </p:sp>
    </p:spTree>
    <p:extLst>
      <p:ext uri="{BB962C8B-B14F-4D97-AF65-F5344CB8AC3E}">
        <p14:creationId xmlns:p14="http://schemas.microsoft.com/office/powerpoint/2010/main" val="24691578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Disaster risk?</a:t>
            </a:r>
            <a:endParaRPr lang="en-US" dirty="0"/>
          </a:p>
        </p:txBody>
      </p:sp>
      <p:sp>
        <p:nvSpPr>
          <p:cNvPr id="3" name="Content Placeholder 2"/>
          <p:cNvSpPr>
            <a:spLocks noGrp="1"/>
          </p:cNvSpPr>
          <p:nvPr>
            <p:ph idx="1"/>
          </p:nvPr>
        </p:nvSpPr>
        <p:spPr/>
        <p:txBody>
          <a:bodyPr/>
          <a:lstStyle/>
          <a:p>
            <a:endParaRPr lang="en-US" dirty="0" smtClean="0"/>
          </a:p>
          <a:p>
            <a:endParaRPr lang="en-US" dirty="0"/>
          </a:p>
          <a:p>
            <a:pPr marL="0" indent="0">
              <a:buNone/>
            </a:pPr>
            <a:r>
              <a:rPr lang="en-US" dirty="0" smtClean="0"/>
              <a:t>		Disaster </a:t>
            </a:r>
            <a:r>
              <a:rPr lang="en-US" dirty="0"/>
              <a:t>Risk = </a:t>
            </a:r>
            <a:r>
              <a:rPr lang="en-US" dirty="0" smtClean="0"/>
              <a:t>	Hazard </a:t>
            </a:r>
            <a:r>
              <a:rPr lang="en-US" dirty="0"/>
              <a:t>x </a:t>
            </a:r>
            <a:r>
              <a:rPr lang="en-US" dirty="0" smtClean="0"/>
              <a:t>Vulnerability</a:t>
            </a:r>
          </a:p>
          <a:p>
            <a:pPr marL="0" indent="0">
              <a:buNone/>
            </a:pPr>
            <a:r>
              <a:rPr lang="en-US" dirty="0"/>
              <a:t>	</a:t>
            </a:r>
            <a:r>
              <a:rPr lang="en-US" dirty="0" smtClean="0"/>
              <a:t>			     	__________________</a:t>
            </a:r>
          </a:p>
          <a:p>
            <a:pPr marL="0" indent="0">
              <a:buNone/>
            </a:pPr>
            <a:r>
              <a:rPr lang="en-US" dirty="0" smtClean="0"/>
              <a:t>						Capacity</a:t>
            </a:r>
            <a:endParaRPr lang="en-US" dirty="0"/>
          </a:p>
        </p:txBody>
      </p:sp>
    </p:spTree>
    <p:extLst>
      <p:ext uri="{BB962C8B-B14F-4D97-AF65-F5344CB8AC3E}">
        <p14:creationId xmlns:p14="http://schemas.microsoft.com/office/powerpoint/2010/main" val="20252727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978794"/>
            <a:ext cx="10478037" cy="4322406"/>
          </a:xfrm>
        </p:spPr>
        <p:txBody>
          <a:bodyPr/>
          <a:lstStyle/>
          <a:p>
            <a:r>
              <a:rPr lang="en-US" dirty="0"/>
              <a:t>The disaster risk formula translates into three areas of</a:t>
            </a:r>
          </a:p>
          <a:p>
            <a:pPr marL="0" indent="0">
              <a:buNone/>
            </a:pPr>
            <a:r>
              <a:rPr lang="en-US" dirty="0"/>
              <a:t>community managed DRR activities:</a:t>
            </a:r>
          </a:p>
          <a:p>
            <a:pPr marL="0" indent="0">
              <a:buNone/>
            </a:pPr>
            <a:r>
              <a:rPr lang="en-US" b="1" dirty="0"/>
              <a:t>1. </a:t>
            </a:r>
            <a:r>
              <a:rPr lang="en-US" dirty="0"/>
              <a:t>Prevention and mitigation of hazards</a:t>
            </a:r>
          </a:p>
          <a:p>
            <a:pPr marL="0" indent="0">
              <a:buNone/>
            </a:pPr>
            <a:r>
              <a:rPr lang="en-US" b="1" dirty="0"/>
              <a:t>2. </a:t>
            </a:r>
            <a:r>
              <a:rPr lang="en-US" dirty="0"/>
              <a:t>Reduction of vulnerabilities to hazards</a:t>
            </a:r>
          </a:p>
          <a:p>
            <a:pPr marL="0" indent="0">
              <a:buNone/>
            </a:pPr>
            <a:r>
              <a:rPr lang="en-US" b="1" dirty="0"/>
              <a:t>3. </a:t>
            </a:r>
            <a:r>
              <a:rPr lang="en-US" dirty="0"/>
              <a:t>Strengthening capacities </a:t>
            </a:r>
            <a:r>
              <a:rPr lang="en-US" dirty="0" smtClean="0"/>
              <a:t>of communities to </a:t>
            </a:r>
            <a:r>
              <a:rPr lang="en-US" dirty="0"/>
              <a:t>cope and bounce back </a:t>
            </a:r>
            <a:r>
              <a:rPr lang="en-US" dirty="0" smtClean="0"/>
              <a:t>from Hazards (</a:t>
            </a:r>
            <a:r>
              <a:rPr lang="en-US" dirty="0"/>
              <a:t>R</a:t>
            </a:r>
            <a:r>
              <a:rPr lang="en-US" dirty="0" smtClean="0"/>
              <a:t>esilience Building)</a:t>
            </a:r>
            <a:endParaRPr lang="en-US" dirty="0"/>
          </a:p>
        </p:txBody>
      </p:sp>
    </p:spTree>
    <p:extLst>
      <p:ext uri="{BB962C8B-B14F-4D97-AF65-F5344CB8AC3E}">
        <p14:creationId xmlns:p14="http://schemas.microsoft.com/office/powerpoint/2010/main" val="3213475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Stakeholder involvement in PDRA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27544778"/>
              </p:ext>
            </p:extLst>
          </p:nvPr>
        </p:nvGraphicFramePr>
        <p:xfrm>
          <a:off x="1665028" y="1856095"/>
          <a:ext cx="7560858" cy="3439238"/>
        </p:xfrm>
        <a:graphic>
          <a:graphicData uri="http://schemas.openxmlformats.org/drawingml/2006/table">
            <a:tbl>
              <a:tblPr firstRow="1" firstCol="1" bandRow="1">
                <a:tableStyleId>{5C22544A-7EE6-4342-B048-85BDC9FD1C3A}</a:tableStyleId>
              </a:tblPr>
              <a:tblGrid>
                <a:gridCol w="3329034"/>
                <a:gridCol w="1057956"/>
                <a:gridCol w="1057956"/>
                <a:gridCol w="1057956"/>
                <a:gridCol w="1057956"/>
              </a:tblGrid>
              <a:tr h="346676">
                <a:tc rowSpan="2">
                  <a:txBody>
                    <a:bodyPr/>
                    <a:lstStyle/>
                    <a:p>
                      <a:pPr marL="0" marR="0" algn="just">
                        <a:lnSpc>
                          <a:spcPct val="150000"/>
                        </a:lnSpc>
                        <a:spcBef>
                          <a:spcPts val="0"/>
                        </a:spcBef>
                        <a:spcAft>
                          <a:spcPts val="0"/>
                        </a:spcAft>
                        <a:tabLst>
                          <a:tab pos="1828800" algn="l"/>
                        </a:tabLst>
                      </a:pPr>
                      <a:r>
                        <a:rPr lang="en-US" sz="1000" dirty="0">
                          <a:effectLst/>
                        </a:rPr>
                        <a:t>Stakeholders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3">
                  <a:txBody>
                    <a:bodyPr/>
                    <a:lstStyle/>
                    <a:p>
                      <a:pPr marL="0" marR="0" algn="just">
                        <a:lnSpc>
                          <a:spcPct val="150000"/>
                        </a:lnSpc>
                        <a:spcBef>
                          <a:spcPts val="0"/>
                        </a:spcBef>
                        <a:spcAft>
                          <a:spcPts val="0"/>
                        </a:spcAft>
                        <a:tabLst>
                          <a:tab pos="1828800" algn="l"/>
                        </a:tabLst>
                      </a:pPr>
                      <a:r>
                        <a:rPr lang="en-US" sz="1000">
                          <a:effectLst/>
                        </a:rPr>
                        <a:t>Bomas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rowSpan="2">
                  <a:txBody>
                    <a:bodyPr/>
                    <a:lstStyle/>
                    <a:p>
                      <a:pPr marL="0" marR="0" algn="just">
                        <a:lnSpc>
                          <a:spcPct val="150000"/>
                        </a:lnSpc>
                        <a:spcBef>
                          <a:spcPts val="0"/>
                        </a:spcBef>
                        <a:spcAft>
                          <a:spcPts val="0"/>
                        </a:spcAft>
                        <a:tabLst>
                          <a:tab pos="1828800" algn="l"/>
                        </a:tabLst>
                      </a:pPr>
                      <a:r>
                        <a:rPr lang="en-US" sz="1000">
                          <a:effectLst/>
                        </a:rPr>
                        <a:t>Sub-total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14002">
                <a:tc vMerge="1">
                  <a:txBody>
                    <a:bodyPr/>
                    <a:lstStyle/>
                    <a:p>
                      <a:endParaRPr lang="en-US"/>
                    </a:p>
                  </a:txBody>
                  <a:tcPr/>
                </a:tc>
                <a:tc>
                  <a:txBody>
                    <a:bodyPr/>
                    <a:lstStyle/>
                    <a:p>
                      <a:pPr marL="0" marR="0" algn="just">
                        <a:lnSpc>
                          <a:spcPct val="150000"/>
                        </a:lnSpc>
                        <a:spcBef>
                          <a:spcPts val="0"/>
                        </a:spcBef>
                        <a:spcAft>
                          <a:spcPts val="0"/>
                        </a:spcAft>
                        <a:tabLst>
                          <a:tab pos="1828800" algn="l"/>
                        </a:tabLst>
                      </a:pPr>
                      <a:r>
                        <a:rPr lang="en-US" sz="1000" dirty="0" smtClean="0">
                          <a:effectLst/>
                          <a:latin typeface="+mn-lt"/>
                          <a:ea typeface="+mn-ea"/>
                          <a:cs typeface="+mn-cs"/>
                        </a:rPr>
                        <a:t>A</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1828800" algn="l"/>
                        </a:tabLst>
                      </a:pPr>
                      <a:r>
                        <a:rPr lang="en-US" sz="1000" dirty="0" smtClean="0">
                          <a:effectLst/>
                        </a:rPr>
                        <a:t>B</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1828800" algn="l"/>
                        </a:tabLst>
                      </a:pPr>
                      <a:r>
                        <a:rPr lang="en-US" sz="1000" dirty="0" smtClean="0">
                          <a:effectLst/>
                        </a:rPr>
                        <a:t>C</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US"/>
                    </a:p>
                  </a:txBody>
                  <a:tcPr/>
                </a:tc>
              </a:tr>
              <a:tr h="277856">
                <a:tc>
                  <a:txBody>
                    <a:bodyPr/>
                    <a:lstStyle/>
                    <a:p>
                      <a:pPr marL="0" marR="0" algn="just">
                        <a:lnSpc>
                          <a:spcPct val="150000"/>
                        </a:lnSpc>
                        <a:spcBef>
                          <a:spcPts val="0"/>
                        </a:spcBef>
                        <a:spcAft>
                          <a:spcPts val="0"/>
                        </a:spcAft>
                        <a:tabLst>
                          <a:tab pos="1828800" algn="l"/>
                        </a:tabLst>
                      </a:pPr>
                      <a:r>
                        <a:rPr lang="en-US" sz="1000">
                          <a:effectLst/>
                        </a:rPr>
                        <a:t>Executive chief and sub-chiefs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1828800" algn="l"/>
                        </a:tabLst>
                      </a:pPr>
                      <a:r>
                        <a:rPr lang="en-US" sz="1000">
                          <a:effectLst/>
                        </a:rPr>
                        <a: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1828800" algn="l"/>
                        </a:tabLst>
                      </a:pPr>
                      <a:r>
                        <a:rPr lang="en-US" sz="1000">
                          <a:effectLst/>
                        </a:rPr>
                        <a: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1828800" algn="l"/>
                        </a:tabLst>
                      </a:pPr>
                      <a:r>
                        <a:rPr lang="en-US" sz="1000">
                          <a:effectLst/>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1828800" algn="l"/>
                        </a:tabLst>
                      </a:pPr>
                      <a:r>
                        <a:rPr lang="en-US" sz="1000">
                          <a:effectLst/>
                        </a:rPr>
                        <a:t>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77856">
                <a:tc>
                  <a:txBody>
                    <a:bodyPr/>
                    <a:lstStyle/>
                    <a:p>
                      <a:pPr marL="0" marR="0" algn="just">
                        <a:lnSpc>
                          <a:spcPct val="150000"/>
                        </a:lnSpc>
                        <a:spcBef>
                          <a:spcPts val="0"/>
                        </a:spcBef>
                        <a:spcAft>
                          <a:spcPts val="0"/>
                        </a:spcAft>
                        <a:tabLst>
                          <a:tab pos="1828800" algn="l"/>
                        </a:tabLst>
                      </a:pPr>
                      <a:r>
                        <a:rPr lang="en-US" sz="1000">
                          <a:effectLst/>
                        </a:rPr>
                        <a:t>RRC Representative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1828800" algn="l"/>
                        </a:tabLst>
                      </a:pPr>
                      <a:r>
                        <a:rPr lang="en-US" sz="1000">
                          <a:effectLst/>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1828800" algn="l"/>
                        </a:tabLst>
                      </a:pPr>
                      <a:r>
                        <a:rPr lang="en-US" sz="1000">
                          <a:effectLst/>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1828800" algn="l"/>
                        </a:tabLst>
                      </a:pPr>
                      <a:r>
                        <a:rPr lang="en-US" sz="1000">
                          <a:effectLst/>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1828800" algn="l"/>
                        </a:tabLst>
                      </a:pPr>
                      <a:r>
                        <a:rPr lang="en-US" sz="1000" dirty="0">
                          <a:effectLst/>
                        </a:rPr>
                        <a:t>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77856">
                <a:tc>
                  <a:txBody>
                    <a:bodyPr/>
                    <a:lstStyle/>
                    <a:p>
                      <a:pPr marL="0" marR="0" algn="just">
                        <a:lnSpc>
                          <a:spcPct val="150000"/>
                        </a:lnSpc>
                        <a:spcBef>
                          <a:spcPts val="0"/>
                        </a:spcBef>
                        <a:spcAft>
                          <a:spcPts val="0"/>
                        </a:spcAft>
                        <a:tabLst>
                          <a:tab pos="1828800" algn="l"/>
                        </a:tabLst>
                      </a:pPr>
                      <a:r>
                        <a:rPr lang="en-US" sz="1000">
                          <a:effectLst/>
                        </a:rPr>
                        <a:t>Women Group Rep</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1828800" algn="l"/>
                        </a:tabLst>
                      </a:pPr>
                      <a:r>
                        <a:rPr lang="en-US" sz="1000">
                          <a:effectLst/>
                        </a:rPr>
                        <a: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1828800" algn="l"/>
                        </a:tabLst>
                      </a:pPr>
                      <a:r>
                        <a:rPr lang="en-US" sz="1000">
                          <a:effectLst/>
                        </a:rPr>
                        <a: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1828800" algn="l"/>
                        </a:tabLst>
                      </a:pPr>
                      <a:r>
                        <a:rPr lang="en-US" sz="1000">
                          <a:effectLst/>
                        </a:rPr>
                        <a: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1828800" algn="l"/>
                        </a:tabLst>
                      </a:pPr>
                      <a:r>
                        <a:rPr lang="en-US" sz="1000">
                          <a:effectLst/>
                        </a:rPr>
                        <a:t>15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77856">
                <a:tc>
                  <a:txBody>
                    <a:bodyPr/>
                    <a:lstStyle/>
                    <a:p>
                      <a:pPr marL="0" marR="0" algn="just">
                        <a:lnSpc>
                          <a:spcPct val="150000"/>
                        </a:lnSpc>
                        <a:spcBef>
                          <a:spcPts val="0"/>
                        </a:spcBef>
                        <a:spcAft>
                          <a:spcPts val="0"/>
                        </a:spcAft>
                        <a:tabLst>
                          <a:tab pos="1828800" algn="l"/>
                        </a:tabLst>
                      </a:pPr>
                      <a:r>
                        <a:rPr lang="en-US" sz="1000">
                          <a:effectLst/>
                        </a:rPr>
                        <a:t>Youth group</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1828800" algn="l"/>
                        </a:tabLst>
                      </a:pPr>
                      <a:r>
                        <a:rPr lang="en-US" sz="1000">
                          <a:effectLst/>
                        </a:rPr>
                        <a: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1828800" algn="l"/>
                        </a:tabLst>
                      </a:pPr>
                      <a:r>
                        <a:rPr lang="en-US" sz="1000">
                          <a:effectLst/>
                        </a:rPr>
                        <a: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1828800" algn="l"/>
                        </a:tabLst>
                      </a:pPr>
                      <a:r>
                        <a:rPr lang="en-US" sz="1000">
                          <a:effectLst/>
                        </a:rPr>
                        <a: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1828800" algn="l"/>
                        </a:tabLst>
                      </a:pPr>
                      <a:r>
                        <a:rPr lang="en-US" sz="1000">
                          <a:effectLst/>
                        </a:rPr>
                        <a:t>15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77856">
                <a:tc>
                  <a:txBody>
                    <a:bodyPr/>
                    <a:lstStyle/>
                    <a:p>
                      <a:pPr marL="0" marR="0" algn="just">
                        <a:lnSpc>
                          <a:spcPct val="150000"/>
                        </a:lnSpc>
                        <a:spcBef>
                          <a:spcPts val="0"/>
                        </a:spcBef>
                        <a:spcAft>
                          <a:spcPts val="0"/>
                        </a:spcAft>
                        <a:tabLst>
                          <a:tab pos="1828800" algn="l"/>
                        </a:tabLst>
                      </a:pPr>
                      <a:r>
                        <a:rPr lang="en-US" sz="1000">
                          <a:effectLst/>
                        </a:rPr>
                        <a:t>Peace Committee representatives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1828800" algn="l"/>
                        </a:tabLst>
                      </a:pPr>
                      <a:r>
                        <a:rPr lang="en-US" sz="1000">
                          <a:effectLst/>
                        </a:rPr>
                        <a:t>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1828800" algn="l"/>
                        </a:tabLst>
                      </a:pPr>
                      <a:r>
                        <a:rPr lang="en-US" sz="1000">
                          <a:effectLst/>
                        </a:rPr>
                        <a:t>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1828800" algn="l"/>
                        </a:tabLst>
                      </a:pPr>
                      <a:r>
                        <a:rPr lang="en-US" sz="1000">
                          <a:effectLst/>
                        </a:rPr>
                        <a: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1828800" algn="l"/>
                        </a:tabLst>
                      </a:pPr>
                      <a:r>
                        <a:rPr lang="en-US" sz="1000">
                          <a:effectLst/>
                        </a:rPr>
                        <a:t>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77856">
                <a:tc>
                  <a:txBody>
                    <a:bodyPr/>
                    <a:lstStyle/>
                    <a:p>
                      <a:pPr marL="0" marR="0" algn="just">
                        <a:lnSpc>
                          <a:spcPct val="150000"/>
                        </a:lnSpc>
                        <a:spcBef>
                          <a:spcPts val="0"/>
                        </a:spcBef>
                        <a:spcAft>
                          <a:spcPts val="0"/>
                        </a:spcAft>
                        <a:tabLst>
                          <a:tab pos="1828800" algn="l"/>
                        </a:tabLst>
                      </a:pPr>
                      <a:r>
                        <a:rPr lang="en-US" sz="1000">
                          <a:effectLst/>
                        </a:rPr>
                        <a:t>Church Representatives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1828800" algn="l"/>
                        </a:tabLst>
                      </a:pPr>
                      <a:r>
                        <a:rPr lang="en-US" sz="1000">
                          <a:effectLst/>
                        </a:rPr>
                        <a:t>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1828800" algn="l"/>
                        </a:tabLst>
                      </a:pPr>
                      <a:r>
                        <a:rPr lang="en-US" sz="1000">
                          <a:effectLst/>
                        </a:rPr>
                        <a:t>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1828800" algn="l"/>
                        </a:tabLst>
                      </a:pPr>
                      <a:r>
                        <a:rPr lang="en-US" sz="1000">
                          <a:effectLst/>
                        </a:rPr>
                        <a:t>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1828800" algn="l"/>
                        </a:tabLst>
                      </a:pPr>
                      <a:r>
                        <a:rPr lang="en-US" sz="1000">
                          <a:effectLst/>
                        </a:rPr>
                        <a:t>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77856">
                <a:tc>
                  <a:txBody>
                    <a:bodyPr/>
                    <a:lstStyle/>
                    <a:p>
                      <a:pPr marL="0" marR="0" algn="just">
                        <a:lnSpc>
                          <a:spcPct val="150000"/>
                        </a:lnSpc>
                        <a:spcBef>
                          <a:spcPts val="0"/>
                        </a:spcBef>
                        <a:spcAft>
                          <a:spcPts val="0"/>
                        </a:spcAft>
                        <a:tabLst>
                          <a:tab pos="1828800" algn="l"/>
                        </a:tabLst>
                      </a:pPr>
                      <a:r>
                        <a:rPr lang="en-US" sz="1000">
                          <a:effectLst/>
                        </a:rPr>
                        <a:t>Community elders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1828800" algn="l"/>
                        </a:tabLst>
                      </a:pPr>
                      <a:r>
                        <a:rPr lang="en-US" sz="1000">
                          <a:effectLst/>
                        </a:rPr>
                        <a: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1828800" algn="l"/>
                        </a:tabLst>
                      </a:pPr>
                      <a:r>
                        <a:rPr lang="en-US" sz="1000">
                          <a:effectLst/>
                        </a:rPr>
                        <a: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1828800" algn="l"/>
                        </a:tabLst>
                      </a:pPr>
                      <a:r>
                        <a:rPr lang="en-US" sz="1000">
                          <a:effectLst/>
                        </a:rPr>
                        <a: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1828800" algn="l"/>
                        </a:tabLst>
                      </a:pPr>
                      <a:r>
                        <a:rPr lang="en-US" sz="1000">
                          <a:effectLst/>
                        </a:rPr>
                        <a:t>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77856">
                <a:tc>
                  <a:txBody>
                    <a:bodyPr/>
                    <a:lstStyle/>
                    <a:p>
                      <a:pPr marL="0" marR="0" algn="just">
                        <a:lnSpc>
                          <a:spcPct val="150000"/>
                        </a:lnSpc>
                        <a:spcBef>
                          <a:spcPts val="0"/>
                        </a:spcBef>
                        <a:spcAft>
                          <a:spcPts val="0"/>
                        </a:spcAft>
                        <a:tabLst>
                          <a:tab pos="1828800" algn="l"/>
                        </a:tabLst>
                      </a:pPr>
                      <a:r>
                        <a:rPr lang="en-US" sz="1000">
                          <a:effectLst/>
                        </a:rPr>
                        <a:t>Boma and Payam admins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1828800" algn="l"/>
                        </a:tabLst>
                      </a:pPr>
                      <a:r>
                        <a:rPr lang="en-US" sz="1000">
                          <a:effectLst/>
                        </a:rPr>
                        <a: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1828800" algn="l"/>
                        </a:tabLst>
                      </a:pPr>
                      <a:r>
                        <a:rPr lang="en-US" sz="1000">
                          <a:effectLst/>
                        </a:rPr>
                        <a: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1828800" algn="l"/>
                        </a:tabLst>
                      </a:pPr>
                      <a:r>
                        <a:rPr lang="en-US" sz="1000">
                          <a:effectLst/>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1828800" algn="l"/>
                        </a:tabLst>
                      </a:pPr>
                      <a:r>
                        <a:rPr lang="en-US" sz="1000">
                          <a:effectLst/>
                        </a:rPr>
                        <a: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77856">
                <a:tc>
                  <a:txBody>
                    <a:bodyPr/>
                    <a:lstStyle/>
                    <a:p>
                      <a:pPr marL="0" marR="0" algn="just">
                        <a:lnSpc>
                          <a:spcPct val="150000"/>
                        </a:lnSpc>
                        <a:spcBef>
                          <a:spcPts val="0"/>
                        </a:spcBef>
                        <a:spcAft>
                          <a:spcPts val="0"/>
                        </a:spcAft>
                        <a:tabLst>
                          <a:tab pos="1828800" algn="l"/>
                        </a:tabLst>
                      </a:pPr>
                      <a:r>
                        <a:rPr lang="en-US" sz="1000">
                          <a:effectLst/>
                        </a:rPr>
                        <a:t>Community members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1828800" algn="l"/>
                        </a:tabLst>
                      </a:pPr>
                      <a:r>
                        <a:rPr lang="en-US" sz="1000">
                          <a:effectLst/>
                        </a:rPr>
                        <a:t>27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1828800" algn="l"/>
                        </a:tabLst>
                      </a:pPr>
                      <a:r>
                        <a:rPr lang="en-US" sz="1000">
                          <a:effectLst/>
                        </a:rPr>
                        <a:t>27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1828800" algn="l"/>
                        </a:tabLst>
                      </a:pPr>
                      <a:r>
                        <a:rPr lang="en-US" sz="1000">
                          <a:effectLst/>
                        </a:rPr>
                        <a:t>30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1828800" algn="l"/>
                        </a:tabLst>
                      </a:pPr>
                      <a:r>
                        <a:rPr lang="en-US" sz="1000">
                          <a:effectLst/>
                        </a:rPr>
                        <a:t>84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77856">
                <a:tc>
                  <a:txBody>
                    <a:bodyPr/>
                    <a:lstStyle/>
                    <a:p>
                      <a:pPr marL="0" marR="0" algn="just">
                        <a:lnSpc>
                          <a:spcPct val="150000"/>
                        </a:lnSpc>
                        <a:spcBef>
                          <a:spcPts val="0"/>
                        </a:spcBef>
                        <a:spcAft>
                          <a:spcPts val="0"/>
                        </a:spcAft>
                        <a:tabLst>
                          <a:tab pos="1828800" algn="l"/>
                        </a:tabLst>
                      </a:pPr>
                      <a:r>
                        <a:rPr lang="en-US" sz="1000">
                          <a:effectLst/>
                        </a:rPr>
                        <a:t>Total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1828800" algn="l"/>
                        </a:tabLst>
                      </a:pPr>
                      <a:r>
                        <a:rPr lang="en-US" sz="1000">
                          <a:effectLst/>
                        </a:rPr>
                        <a:t>50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1828800" algn="l"/>
                        </a:tabLst>
                      </a:pPr>
                      <a:r>
                        <a:rPr lang="en-US" sz="1000">
                          <a:effectLst/>
                        </a:rPr>
                        <a:t>50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1828800" algn="l"/>
                        </a:tabLst>
                      </a:pPr>
                      <a:r>
                        <a:rPr lang="en-US" sz="1000">
                          <a:effectLst/>
                        </a:rPr>
                        <a:t>50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1828800" algn="l"/>
                        </a:tabLst>
                      </a:pPr>
                      <a:r>
                        <a:rPr lang="en-US" sz="1000" dirty="0">
                          <a:effectLst/>
                        </a:rPr>
                        <a:t>150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5691604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1369" y="128789"/>
            <a:ext cx="10542431" cy="6053070"/>
          </a:xfrm>
        </p:spPr>
        <p:txBody>
          <a:bodyPr/>
          <a:lstStyle/>
          <a:p>
            <a:r>
              <a:rPr lang="en-US" dirty="0"/>
              <a:t>The following </a:t>
            </a:r>
            <a:r>
              <a:rPr lang="en-US" u="sng" dirty="0"/>
              <a:t>methodologies </a:t>
            </a:r>
            <a:r>
              <a:rPr lang="en-US" u="sng" dirty="0" smtClean="0"/>
              <a:t>are used </a:t>
            </a:r>
            <a:r>
              <a:rPr lang="en-US" u="sng" dirty="0"/>
              <a:t>during the PDRA process.</a:t>
            </a:r>
            <a:endParaRPr lang="en-US" dirty="0"/>
          </a:p>
          <a:p>
            <a:pPr lvl="0"/>
            <a:r>
              <a:rPr lang="en-GB" dirty="0"/>
              <a:t>Social mapping</a:t>
            </a:r>
            <a:endParaRPr lang="en-US" dirty="0"/>
          </a:p>
          <a:p>
            <a:pPr lvl="0"/>
            <a:r>
              <a:rPr lang="en-GB" dirty="0"/>
              <a:t>Historical profile (trend)</a:t>
            </a:r>
            <a:endParaRPr lang="en-US" dirty="0"/>
          </a:p>
          <a:p>
            <a:pPr lvl="0"/>
            <a:r>
              <a:rPr lang="en-GB" dirty="0"/>
              <a:t>Hazard </a:t>
            </a:r>
            <a:r>
              <a:rPr lang="en-GB" dirty="0" smtClean="0"/>
              <a:t>source and natural resource mapping </a:t>
            </a:r>
            <a:endParaRPr lang="en-US" dirty="0"/>
          </a:p>
          <a:p>
            <a:pPr lvl="0"/>
            <a:r>
              <a:rPr lang="en-GB" dirty="0"/>
              <a:t>Hazard Ranking/scoring </a:t>
            </a:r>
            <a:r>
              <a:rPr lang="en-GB" dirty="0" smtClean="0"/>
              <a:t>matrix, vulnerabilities and capacity assessment </a:t>
            </a:r>
            <a:endParaRPr lang="en-US" dirty="0"/>
          </a:p>
          <a:p>
            <a:pPr lvl="0"/>
            <a:r>
              <a:rPr lang="en-GB" dirty="0"/>
              <a:t>Individual story telling</a:t>
            </a:r>
            <a:endParaRPr lang="en-US" dirty="0"/>
          </a:p>
          <a:p>
            <a:pPr marL="0" indent="0">
              <a:buNone/>
            </a:pPr>
            <a:endParaRPr lang="en-US" dirty="0"/>
          </a:p>
        </p:txBody>
      </p:sp>
    </p:spTree>
    <p:extLst>
      <p:ext uri="{BB962C8B-B14F-4D97-AF65-F5344CB8AC3E}">
        <p14:creationId xmlns:p14="http://schemas.microsoft.com/office/powerpoint/2010/main" val="26987008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1673" y="486221"/>
            <a:ext cx="10310612" cy="5631243"/>
          </a:xfrm>
        </p:spPr>
        <p:txBody>
          <a:bodyPr/>
          <a:lstStyle/>
          <a:p>
            <a:r>
              <a:rPr lang="en-US" dirty="0" smtClean="0"/>
              <a:t>Human induced hazards in South Sudan</a:t>
            </a:r>
          </a:p>
          <a:p>
            <a:pPr lvl="1"/>
            <a:r>
              <a:rPr lang="en-US" dirty="0"/>
              <a:t>I</a:t>
            </a:r>
            <a:r>
              <a:rPr lang="en-US" dirty="0" smtClean="0"/>
              <a:t>nternal </a:t>
            </a:r>
            <a:r>
              <a:rPr lang="en-US" dirty="0"/>
              <a:t>armed conflict; </a:t>
            </a:r>
            <a:endParaRPr lang="en-US" dirty="0" smtClean="0"/>
          </a:p>
          <a:p>
            <a:pPr lvl="1"/>
            <a:r>
              <a:rPr lang="en-US" dirty="0"/>
              <a:t>C</a:t>
            </a:r>
            <a:r>
              <a:rPr lang="en-US" dirty="0" smtClean="0"/>
              <a:t>onflicts </a:t>
            </a:r>
            <a:r>
              <a:rPr lang="en-US" dirty="0"/>
              <a:t>related to extractives;</a:t>
            </a:r>
          </a:p>
          <a:p>
            <a:pPr lvl="1"/>
            <a:r>
              <a:rPr lang="en-US" dirty="0"/>
              <a:t>I</a:t>
            </a:r>
            <a:r>
              <a:rPr lang="en-US" dirty="0" smtClean="0"/>
              <a:t>nter- </a:t>
            </a:r>
            <a:r>
              <a:rPr lang="en-US" dirty="0"/>
              <a:t>and intra-ethnic disputes and cattle raiding; </a:t>
            </a:r>
            <a:endParaRPr lang="en-US" dirty="0" smtClean="0"/>
          </a:p>
          <a:p>
            <a:pPr lvl="1"/>
            <a:r>
              <a:rPr lang="en-US" dirty="0" smtClean="0"/>
              <a:t>Conflict between </a:t>
            </a:r>
            <a:r>
              <a:rPr lang="en-US" dirty="0"/>
              <a:t>pastoralists and farmers over natural resources</a:t>
            </a:r>
          </a:p>
          <a:p>
            <a:pPr marL="457200" lvl="1" indent="0">
              <a:buNone/>
            </a:pPr>
            <a:r>
              <a:rPr lang="en-US" dirty="0"/>
              <a:t>leading to insecurity; </a:t>
            </a:r>
            <a:endParaRPr lang="en-US" dirty="0" smtClean="0"/>
          </a:p>
          <a:p>
            <a:pPr lvl="1"/>
            <a:r>
              <a:rPr lang="en-US" dirty="0"/>
              <a:t>C</a:t>
            </a:r>
            <a:r>
              <a:rPr lang="en-US" dirty="0" smtClean="0"/>
              <a:t>onflict </a:t>
            </a:r>
            <a:r>
              <a:rPr lang="en-US" dirty="0"/>
              <a:t>over land tenure; </a:t>
            </a:r>
            <a:endParaRPr lang="en-US" dirty="0" smtClean="0"/>
          </a:p>
          <a:p>
            <a:pPr lvl="1"/>
            <a:r>
              <a:rPr lang="en-US" dirty="0" smtClean="0"/>
              <a:t>and conflict between </a:t>
            </a:r>
            <a:r>
              <a:rPr lang="en-US" dirty="0"/>
              <a:t>IDPs/returnees and host </a:t>
            </a:r>
            <a:r>
              <a:rPr lang="en-US" dirty="0" smtClean="0"/>
              <a:t>communities</a:t>
            </a:r>
          </a:p>
          <a:p>
            <a:pPr lvl="1"/>
            <a:r>
              <a:rPr lang="en-US" dirty="0" smtClean="0"/>
              <a:t>Conflicts due inadequate basic </a:t>
            </a:r>
            <a:r>
              <a:rPr lang="en-US" dirty="0"/>
              <a:t>services such as clean water </a:t>
            </a:r>
            <a:r>
              <a:rPr lang="en-US" dirty="0" smtClean="0"/>
              <a:t>for drinking</a:t>
            </a:r>
            <a:endParaRPr lang="en-US" dirty="0"/>
          </a:p>
        </p:txBody>
      </p:sp>
    </p:spTree>
    <p:extLst>
      <p:ext uri="{BB962C8B-B14F-4D97-AF65-F5344CB8AC3E}">
        <p14:creationId xmlns:p14="http://schemas.microsoft.com/office/powerpoint/2010/main" val="35858860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Hazard Mapping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80741271"/>
              </p:ext>
            </p:extLst>
          </p:nvPr>
        </p:nvGraphicFramePr>
        <p:xfrm>
          <a:off x="709682" y="1583140"/>
          <a:ext cx="10058401" cy="4722126"/>
        </p:xfrm>
        <a:graphic>
          <a:graphicData uri="http://schemas.openxmlformats.org/drawingml/2006/table">
            <a:tbl>
              <a:tblPr>
                <a:tableStyleId>{5C22544A-7EE6-4342-B048-85BDC9FD1C3A}</a:tableStyleId>
              </a:tblPr>
              <a:tblGrid>
                <a:gridCol w="1383030"/>
                <a:gridCol w="3960496"/>
                <a:gridCol w="1571625"/>
                <a:gridCol w="1571625"/>
                <a:gridCol w="1571625"/>
              </a:tblGrid>
              <a:tr h="269107">
                <a:tc rowSpan="2">
                  <a:txBody>
                    <a:bodyPr/>
                    <a:lstStyle/>
                    <a:p>
                      <a:pPr marL="0" marR="0" algn="just">
                        <a:lnSpc>
                          <a:spcPct val="150000"/>
                        </a:lnSpc>
                        <a:spcBef>
                          <a:spcPts val="0"/>
                        </a:spcBef>
                        <a:spcAft>
                          <a:spcPts val="1000"/>
                        </a:spcAft>
                      </a:pPr>
                      <a:r>
                        <a:rPr lang="en-US" sz="700" dirty="0">
                          <a:effectLst/>
                        </a:rPr>
                        <a:t>Characteristics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463" marR="63463" marT="0" marB="0"/>
                </a:tc>
                <a:tc rowSpan="2">
                  <a:txBody>
                    <a:bodyPr/>
                    <a:lstStyle/>
                    <a:p>
                      <a:pPr marL="0" marR="0" algn="just">
                        <a:lnSpc>
                          <a:spcPct val="150000"/>
                        </a:lnSpc>
                        <a:spcBef>
                          <a:spcPts val="0"/>
                        </a:spcBef>
                        <a:spcAft>
                          <a:spcPts val="1000"/>
                        </a:spcAft>
                      </a:pPr>
                      <a:r>
                        <a:rPr lang="en-US" sz="700">
                          <a:effectLst/>
                        </a:rPr>
                        <a:t>Elements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463" marR="63463" marT="0" marB="0"/>
                </a:tc>
                <a:tc rowSpan="2">
                  <a:txBody>
                    <a:bodyPr/>
                    <a:lstStyle/>
                    <a:p>
                      <a:pPr marL="0" marR="0" algn="just">
                        <a:lnSpc>
                          <a:spcPct val="150000"/>
                        </a:lnSpc>
                        <a:spcBef>
                          <a:spcPts val="0"/>
                        </a:spcBef>
                        <a:spcAft>
                          <a:spcPts val="1000"/>
                        </a:spcAft>
                      </a:pPr>
                      <a:r>
                        <a:rPr lang="en-US" sz="700">
                          <a:effectLst/>
                        </a:rPr>
                        <a:t>Analytical </a:t>
                      </a:r>
                      <a:endParaRPr lang="en-US" sz="1000">
                        <a:effectLst/>
                      </a:endParaRPr>
                    </a:p>
                    <a:p>
                      <a:pPr marL="0" marR="0" algn="just">
                        <a:lnSpc>
                          <a:spcPct val="150000"/>
                        </a:lnSpc>
                        <a:spcBef>
                          <a:spcPts val="0"/>
                        </a:spcBef>
                        <a:spcAft>
                          <a:spcPts val="1000"/>
                        </a:spcAft>
                      </a:pPr>
                      <a:r>
                        <a:rPr lang="en-US" sz="700">
                          <a:effectLst/>
                        </a:rPr>
                        <a:t>Description of</a:t>
                      </a:r>
                      <a:endParaRPr lang="en-US" sz="1000">
                        <a:effectLst/>
                      </a:endParaRPr>
                    </a:p>
                    <a:p>
                      <a:pPr marL="0" marR="0" algn="just">
                        <a:lnSpc>
                          <a:spcPct val="150000"/>
                        </a:lnSpc>
                        <a:spcBef>
                          <a:spcPts val="0"/>
                        </a:spcBef>
                        <a:spcAft>
                          <a:spcPts val="1000"/>
                        </a:spcAft>
                      </a:pPr>
                      <a:r>
                        <a:rPr lang="en-US" sz="700">
                          <a:effectLst/>
                        </a:rPr>
                        <a:t>Hazard</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463" marR="63463" marT="0" marB="0"/>
                </a:tc>
                <a:tc gridSpan="2">
                  <a:txBody>
                    <a:bodyPr/>
                    <a:lstStyle/>
                    <a:p>
                      <a:pPr marL="0" marR="0" algn="just">
                        <a:lnSpc>
                          <a:spcPct val="150000"/>
                        </a:lnSpc>
                        <a:spcBef>
                          <a:spcPts val="0"/>
                        </a:spcBef>
                        <a:spcAft>
                          <a:spcPts val="1000"/>
                        </a:spcAft>
                      </a:pPr>
                      <a:r>
                        <a:rPr lang="en-US" sz="700">
                          <a:effectLst/>
                        </a:rPr>
                        <a:t>Exposure Variables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463" marR="63463" marT="0" marB="0"/>
                </a:tc>
                <a:tc hMerge="1">
                  <a:txBody>
                    <a:bodyPr/>
                    <a:lstStyle/>
                    <a:p>
                      <a:endParaRPr lang="en-US"/>
                    </a:p>
                  </a:txBody>
                  <a:tcPr/>
                </a:tc>
              </a:tr>
              <a:tr h="55033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just">
                        <a:lnSpc>
                          <a:spcPct val="150000"/>
                        </a:lnSpc>
                        <a:spcBef>
                          <a:spcPts val="0"/>
                        </a:spcBef>
                        <a:spcAft>
                          <a:spcPts val="1000"/>
                        </a:spcAft>
                      </a:pPr>
                      <a:r>
                        <a:rPr lang="en-US" sz="700">
                          <a:effectLst/>
                        </a:rPr>
                        <a:t>How will it affect me?</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463" marR="63463" marT="0" marB="0"/>
                </a:tc>
                <a:tc>
                  <a:txBody>
                    <a:bodyPr/>
                    <a:lstStyle/>
                    <a:p>
                      <a:pPr marL="0" marR="0" algn="just">
                        <a:lnSpc>
                          <a:spcPct val="150000"/>
                        </a:lnSpc>
                        <a:spcBef>
                          <a:spcPts val="0"/>
                        </a:spcBef>
                        <a:spcAft>
                          <a:spcPts val="1000"/>
                        </a:spcAft>
                      </a:pPr>
                      <a:r>
                        <a:rPr lang="en-US" sz="700">
                          <a:effectLst/>
                        </a:rPr>
                        <a:t>How will it affect my community</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463" marR="63463" marT="0" marB="0"/>
                </a:tc>
              </a:tr>
              <a:tr h="3902689">
                <a:tc>
                  <a:txBody>
                    <a:bodyPr/>
                    <a:lstStyle/>
                    <a:p>
                      <a:pPr marL="0" marR="0" algn="just">
                        <a:lnSpc>
                          <a:spcPct val="150000"/>
                        </a:lnSpc>
                        <a:spcBef>
                          <a:spcPts val="0"/>
                        </a:spcBef>
                        <a:spcAft>
                          <a:spcPts val="1000"/>
                        </a:spcAft>
                      </a:pPr>
                      <a:r>
                        <a:rPr lang="en-US" sz="700">
                          <a:effectLst/>
                        </a:rPr>
                        <a:t>Cause/Origin</a:t>
                      </a:r>
                      <a:endParaRPr lang="en-US" sz="1000">
                        <a:effectLst/>
                      </a:endParaRPr>
                    </a:p>
                    <a:p>
                      <a:pPr marL="0" marR="0" algn="just">
                        <a:lnSpc>
                          <a:spcPct val="150000"/>
                        </a:lnSpc>
                        <a:spcBef>
                          <a:spcPts val="0"/>
                        </a:spcBef>
                        <a:spcAft>
                          <a:spcPts val="1000"/>
                        </a:spcAft>
                      </a:pPr>
                      <a:r>
                        <a:rPr lang="en-US" sz="700">
                          <a:effectLst/>
                        </a:rPr>
                        <a:t> </a:t>
                      </a:r>
                      <a:endParaRPr lang="en-US" sz="1000">
                        <a:effectLst/>
                      </a:endParaRPr>
                    </a:p>
                    <a:p>
                      <a:pPr marL="0" marR="0" algn="just">
                        <a:lnSpc>
                          <a:spcPct val="150000"/>
                        </a:lnSpc>
                        <a:spcBef>
                          <a:spcPts val="0"/>
                        </a:spcBef>
                        <a:spcAft>
                          <a:spcPts val="1000"/>
                        </a:spcAft>
                      </a:pPr>
                      <a:r>
                        <a:rPr lang="en-US" sz="700">
                          <a:effectLst/>
                        </a:rPr>
                        <a:t> </a:t>
                      </a:r>
                      <a:endParaRPr lang="en-US" sz="1000">
                        <a:effectLst/>
                      </a:endParaRPr>
                    </a:p>
                    <a:p>
                      <a:pPr marL="0" marR="0" algn="just">
                        <a:lnSpc>
                          <a:spcPct val="150000"/>
                        </a:lnSpc>
                        <a:spcBef>
                          <a:spcPts val="0"/>
                        </a:spcBef>
                        <a:spcAft>
                          <a:spcPts val="1000"/>
                        </a:spcAft>
                      </a:pPr>
                      <a:r>
                        <a:rPr lang="en-US" sz="7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463" marR="63463" marT="0" marB="0"/>
                </a:tc>
                <a:tc>
                  <a:txBody>
                    <a:bodyPr/>
                    <a:lstStyle/>
                    <a:p>
                      <a:pPr marL="342900" marR="0" lvl="0" indent="-342900" algn="just">
                        <a:lnSpc>
                          <a:spcPct val="150000"/>
                        </a:lnSpc>
                        <a:spcBef>
                          <a:spcPts val="0"/>
                        </a:spcBef>
                        <a:spcAft>
                          <a:spcPts val="1000"/>
                        </a:spcAft>
                        <a:buFont typeface="Symbol" panose="05050102010706020507" pitchFamily="18" charset="2"/>
                        <a:buChar char=""/>
                      </a:pPr>
                      <a:r>
                        <a:rPr lang="en-US" sz="700" dirty="0">
                          <a:effectLst/>
                        </a:rPr>
                        <a:t>Human acts</a:t>
                      </a:r>
                      <a:endParaRPr lang="en-US" sz="1000" dirty="0">
                        <a:effectLst/>
                      </a:endParaRPr>
                    </a:p>
                    <a:p>
                      <a:pPr marL="342900" marR="0" lvl="0" indent="-342900" algn="just">
                        <a:lnSpc>
                          <a:spcPct val="150000"/>
                        </a:lnSpc>
                        <a:spcBef>
                          <a:spcPts val="0"/>
                        </a:spcBef>
                        <a:spcAft>
                          <a:spcPts val="1000"/>
                        </a:spcAft>
                        <a:buFont typeface="Symbol" panose="05050102010706020507" pitchFamily="18" charset="2"/>
                        <a:buChar char=""/>
                      </a:pPr>
                      <a:r>
                        <a:rPr lang="en-US" sz="700" dirty="0">
                          <a:effectLst/>
                        </a:rPr>
                        <a:t>Rampant cattle movement</a:t>
                      </a:r>
                      <a:endParaRPr lang="en-US" sz="1000" dirty="0">
                        <a:effectLst/>
                      </a:endParaRPr>
                    </a:p>
                    <a:p>
                      <a:pPr marL="342900" marR="0" lvl="0" indent="-342900" algn="just">
                        <a:lnSpc>
                          <a:spcPct val="150000"/>
                        </a:lnSpc>
                        <a:spcBef>
                          <a:spcPts val="0"/>
                        </a:spcBef>
                        <a:spcAft>
                          <a:spcPts val="1000"/>
                        </a:spcAft>
                        <a:buFont typeface="Symbol" panose="05050102010706020507" pitchFamily="18" charset="2"/>
                        <a:buChar char=""/>
                      </a:pPr>
                      <a:r>
                        <a:rPr lang="en-US" sz="700" dirty="0">
                          <a:effectLst/>
                        </a:rPr>
                        <a:t>Fire arms</a:t>
                      </a:r>
                      <a:endParaRPr lang="en-US" sz="1000" dirty="0">
                        <a:effectLst/>
                      </a:endParaRPr>
                    </a:p>
                    <a:p>
                      <a:pPr marL="342900" marR="0" lvl="0" indent="-342900" algn="just">
                        <a:lnSpc>
                          <a:spcPct val="150000"/>
                        </a:lnSpc>
                        <a:spcBef>
                          <a:spcPts val="0"/>
                        </a:spcBef>
                        <a:spcAft>
                          <a:spcPts val="1000"/>
                        </a:spcAft>
                        <a:buFont typeface="Symbol" panose="05050102010706020507" pitchFamily="18" charset="2"/>
                        <a:buChar char=""/>
                      </a:pPr>
                      <a:r>
                        <a:rPr lang="en-US" sz="700" dirty="0">
                          <a:effectLst/>
                        </a:rPr>
                        <a:t>Unclear Administrative border between counties, </a:t>
                      </a:r>
                      <a:r>
                        <a:rPr lang="en-US" sz="700" dirty="0" err="1">
                          <a:effectLst/>
                        </a:rPr>
                        <a:t>Payams</a:t>
                      </a:r>
                      <a:r>
                        <a:rPr lang="en-US" sz="700" dirty="0">
                          <a:effectLst/>
                        </a:rPr>
                        <a:t> and </a:t>
                      </a:r>
                      <a:r>
                        <a:rPr lang="en-US" sz="700" dirty="0" err="1">
                          <a:effectLst/>
                        </a:rPr>
                        <a:t>Bomas</a:t>
                      </a:r>
                      <a:r>
                        <a:rPr lang="en-US" sz="700" dirty="0">
                          <a:effectLst/>
                        </a:rPr>
                        <a:t>. </a:t>
                      </a:r>
                      <a:endParaRPr lang="en-US" sz="1000" dirty="0">
                        <a:effectLst/>
                      </a:endParaRPr>
                    </a:p>
                    <a:p>
                      <a:pPr marL="342900" marR="0" lvl="0" indent="-342900" algn="just">
                        <a:lnSpc>
                          <a:spcPct val="150000"/>
                        </a:lnSpc>
                        <a:spcBef>
                          <a:spcPts val="0"/>
                        </a:spcBef>
                        <a:spcAft>
                          <a:spcPts val="1000"/>
                        </a:spcAft>
                        <a:buFont typeface="Symbol" panose="05050102010706020507" pitchFamily="18" charset="2"/>
                        <a:buChar char=""/>
                      </a:pPr>
                      <a:r>
                        <a:rPr lang="en-US" sz="700" dirty="0">
                          <a:effectLst/>
                        </a:rPr>
                        <a:t>Competition over resources (water and grazing fields)</a:t>
                      </a:r>
                      <a:endParaRPr lang="en-US" sz="1000" dirty="0">
                        <a:effectLst/>
                      </a:endParaRPr>
                    </a:p>
                    <a:p>
                      <a:pPr marL="342900" marR="0" lvl="0" indent="-342900" algn="just">
                        <a:lnSpc>
                          <a:spcPct val="150000"/>
                        </a:lnSpc>
                        <a:spcBef>
                          <a:spcPts val="0"/>
                        </a:spcBef>
                        <a:spcAft>
                          <a:spcPts val="1000"/>
                        </a:spcAft>
                        <a:buFont typeface="Symbol" panose="05050102010706020507" pitchFamily="18" charset="2"/>
                        <a:buChar char=""/>
                      </a:pPr>
                      <a:r>
                        <a:rPr lang="en-US" sz="700" dirty="0">
                          <a:effectLst/>
                        </a:rPr>
                        <a:t>Rumors</a:t>
                      </a:r>
                      <a:endParaRPr lang="en-US"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3463" marR="63463" marT="0" marB="0"/>
                </a:tc>
                <a:tc>
                  <a:txBody>
                    <a:bodyPr/>
                    <a:lstStyle/>
                    <a:p>
                      <a:pPr marL="0" marR="0" algn="just">
                        <a:lnSpc>
                          <a:spcPct val="150000"/>
                        </a:lnSpc>
                        <a:spcBef>
                          <a:spcPts val="0"/>
                        </a:spcBef>
                        <a:spcAft>
                          <a:spcPts val="1000"/>
                        </a:spcAft>
                      </a:pPr>
                      <a:r>
                        <a:rPr lang="en-US" sz="700">
                          <a:effectLst/>
                        </a:rPr>
                        <a:t>The conflict is a manmade hazard which affects both human and none human elements. It escalates mostly from the Month of December until April when there are lots of cattle movements that lead to crop destruction during which the cattle owners usually threaten farmers with guns and leave the area for another location without compensating the damage caused.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463" marR="63463" marT="0" marB="0"/>
                </a:tc>
                <a:tc>
                  <a:txBody>
                    <a:bodyPr/>
                    <a:lstStyle/>
                    <a:p>
                      <a:pPr marL="342900" marR="0" lvl="0" indent="-342900" algn="just">
                        <a:lnSpc>
                          <a:spcPct val="150000"/>
                        </a:lnSpc>
                        <a:spcBef>
                          <a:spcPts val="0"/>
                        </a:spcBef>
                        <a:spcAft>
                          <a:spcPts val="1000"/>
                        </a:spcAft>
                        <a:buFont typeface="Symbol" panose="05050102010706020507" pitchFamily="18" charset="2"/>
                        <a:buChar char=""/>
                      </a:pPr>
                      <a:r>
                        <a:rPr lang="en-US" sz="700">
                          <a:effectLst/>
                        </a:rPr>
                        <a:t>Lack of peaceful environment</a:t>
                      </a:r>
                      <a:endParaRPr lang="en-US" sz="1000">
                        <a:effectLst/>
                      </a:endParaRPr>
                    </a:p>
                    <a:p>
                      <a:pPr marL="342900" marR="0" lvl="0" indent="-342900" algn="just">
                        <a:lnSpc>
                          <a:spcPct val="150000"/>
                        </a:lnSpc>
                        <a:spcBef>
                          <a:spcPts val="0"/>
                        </a:spcBef>
                        <a:spcAft>
                          <a:spcPts val="1000"/>
                        </a:spcAft>
                        <a:buFont typeface="Symbol" panose="05050102010706020507" pitchFamily="18" charset="2"/>
                        <a:buChar char=""/>
                      </a:pPr>
                      <a:r>
                        <a:rPr lang="en-US" sz="700">
                          <a:effectLst/>
                        </a:rPr>
                        <a:t>Destruction of farm crops</a:t>
                      </a:r>
                      <a:endParaRPr lang="en-US" sz="1000">
                        <a:effectLst/>
                      </a:endParaRPr>
                    </a:p>
                    <a:p>
                      <a:pPr marL="342900" marR="0" lvl="0" indent="-342900" algn="just">
                        <a:lnSpc>
                          <a:spcPct val="150000"/>
                        </a:lnSpc>
                        <a:spcBef>
                          <a:spcPts val="0"/>
                        </a:spcBef>
                        <a:spcAft>
                          <a:spcPts val="1000"/>
                        </a:spcAft>
                        <a:buFont typeface="Symbol" panose="05050102010706020507" pitchFamily="18" charset="2"/>
                        <a:buChar char=""/>
                      </a:pPr>
                      <a:r>
                        <a:rPr lang="en-US" sz="700">
                          <a:effectLst/>
                        </a:rPr>
                        <a:t>loss of belongings</a:t>
                      </a:r>
                      <a:endParaRPr lang="en-US" sz="1000">
                        <a:effectLst/>
                      </a:endParaRPr>
                    </a:p>
                    <a:p>
                      <a:pPr marL="342900" marR="0" lvl="0" indent="-342900" algn="just">
                        <a:lnSpc>
                          <a:spcPct val="150000"/>
                        </a:lnSpc>
                        <a:spcBef>
                          <a:spcPts val="0"/>
                        </a:spcBef>
                        <a:spcAft>
                          <a:spcPts val="1000"/>
                        </a:spcAft>
                        <a:buFont typeface="Symbol" panose="05050102010706020507" pitchFamily="18" charset="2"/>
                        <a:buChar char=""/>
                      </a:pPr>
                      <a:r>
                        <a:rPr lang="en-US" sz="700">
                          <a:effectLst/>
                        </a:rPr>
                        <a:t>Loss of lives</a:t>
                      </a:r>
                      <a:endParaRPr lang="en-US" sz="1000">
                        <a:effectLst/>
                      </a:endParaRPr>
                    </a:p>
                    <a:p>
                      <a:pPr marL="342900" marR="0" lvl="0" indent="-342900" algn="just">
                        <a:lnSpc>
                          <a:spcPct val="150000"/>
                        </a:lnSpc>
                        <a:spcBef>
                          <a:spcPts val="0"/>
                        </a:spcBef>
                        <a:spcAft>
                          <a:spcPts val="1000"/>
                        </a:spcAft>
                        <a:buFont typeface="Symbol" panose="05050102010706020507" pitchFamily="18" charset="2"/>
                        <a:buChar char=""/>
                      </a:pPr>
                      <a:r>
                        <a:rPr lang="en-US" sz="700">
                          <a:effectLst/>
                        </a:rPr>
                        <a:t>Destruction of Tukuls</a:t>
                      </a:r>
                      <a:endParaRPr lang="en-US" sz="1000">
                        <a:effectLst/>
                      </a:endParaRPr>
                    </a:p>
                    <a:p>
                      <a:pPr marL="342900" marR="0" lvl="0" indent="-342900" algn="just">
                        <a:lnSpc>
                          <a:spcPct val="150000"/>
                        </a:lnSpc>
                        <a:spcBef>
                          <a:spcPts val="0"/>
                        </a:spcBef>
                        <a:spcAft>
                          <a:spcPts val="1000"/>
                        </a:spcAft>
                        <a:buFont typeface="Symbol" panose="05050102010706020507" pitchFamily="18" charset="2"/>
                        <a:buChar char=""/>
                      </a:pPr>
                      <a:r>
                        <a:rPr lang="en-US" sz="700">
                          <a:effectLst/>
                        </a:rPr>
                        <a:t>Loss of livelihoods</a:t>
                      </a:r>
                      <a:endParaRPr lang="en-US" sz="1000">
                        <a:effectLst/>
                      </a:endParaRPr>
                    </a:p>
                    <a:p>
                      <a:pPr marL="342900" marR="0" lvl="0" indent="-342900" algn="just">
                        <a:lnSpc>
                          <a:spcPct val="150000"/>
                        </a:lnSpc>
                        <a:spcBef>
                          <a:spcPts val="0"/>
                        </a:spcBef>
                        <a:spcAft>
                          <a:spcPts val="1000"/>
                        </a:spcAft>
                        <a:buFont typeface="Symbol" panose="05050102010706020507" pitchFamily="18" charset="2"/>
                        <a:buChar char=""/>
                      </a:pPr>
                      <a:r>
                        <a:rPr lang="en-US" sz="700">
                          <a:effectLst/>
                        </a:rPr>
                        <a:t>Broken relationships</a:t>
                      </a:r>
                      <a:endParaRPr lang="en-US" sz="1000">
                        <a:effectLst/>
                      </a:endParaRPr>
                    </a:p>
                    <a:p>
                      <a:pPr marL="342900" marR="0" lvl="0" indent="-342900" algn="just">
                        <a:lnSpc>
                          <a:spcPct val="150000"/>
                        </a:lnSpc>
                        <a:spcBef>
                          <a:spcPts val="0"/>
                        </a:spcBef>
                        <a:spcAft>
                          <a:spcPts val="1000"/>
                        </a:spcAft>
                        <a:buFont typeface="Symbol" panose="05050102010706020507" pitchFamily="18" charset="2"/>
                        <a:buChar char=""/>
                      </a:pPr>
                      <a:r>
                        <a:rPr lang="en-US" sz="700">
                          <a:effectLst/>
                        </a:rPr>
                        <a:t>Harassment and rape</a:t>
                      </a:r>
                      <a:endParaRPr lang="en-US" sz="1000">
                        <a:effectLst/>
                      </a:endParaRPr>
                    </a:p>
                    <a:p>
                      <a:pPr marL="342900" marR="0" lvl="0" indent="-342900" algn="just">
                        <a:lnSpc>
                          <a:spcPct val="150000"/>
                        </a:lnSpc>
                        <a:spcBef>
                          <a:spcPts val="0"/>
                        </a:spcBef>
                        <a:spcAft>
                          <a:spcPts val="1000"/>
                        </a:spcAft>
                        <a:buFont typeface="Symbol" panose="05050102010706020507" pitchFamily="18" charset="2"/>
                        <a:buChar char=""/>
                      </a:pPr>
                      <a:r>
                        <a:rPr lang="en-US" sz="700">
                          <a:effectLst/>
                        </a:rPr>
                        <a:t>Death of livestock’s</a:t>
                      </a:r>
                      <a:endParaRPr lang="en-US" sz="1000">
                        <a:effectLst/>
                      </a:endParaRPr>
                    </a:p>
                    <a:p>
                      <a:pPr marL="342900" marR="0" lvl="0" indent="-342900" algn="just">
                        <a:lnSpc>
                          <a:spcPct val="150000"/>
                        </a:lnSpc>
                        <a:spcBef>
                          <a:spcPts val="0"/>
                        </a:spcBef>
                        <a:spcAft>
                          <a:spcPts val="1000"/>
                        </a:spcAft>
                        <a:buFont typeface="Symbol" panose="05050102010706020507" pitchFamily="18" charset="2"/>
                        <a:buChar char=""/>
                      </a:pPr>
                      <a:r>
                        <a:rPr lang="en-US" sz="700">
                          <a:effectLst/>
                        </a:rPr>
                        <a:t>Compensation fees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463" marR="63463" marT="0" marB="0"/>
                </a:tc>
                <a:tc>
                  <a:txBody>
                    <a:bodyPr/>
                    <a:lstStyle/>
                    <a:p>
                      <a:pPr marL="342900" marR="0" lvl="0" indent="-342900" algn="just">
                        <a:lnSpc>
                          <a:spcPct val="150000"/>
                        </a:lnSpc>
                        <a:spcBef>
                          <a:spcPts val="0"/>
                        </a:spcBef>
                        <a:spcAft>
                          <a:spcPts val="1000"/>
                        </a:spcAft>
                        <a:buFont typeface="Symbol" panose="05050102010706020507" pitchFamily="18" charset="2"/>
                        <a:buChar char=""/>
                      </a:pPr>
                      <a:r>
                        <a:rPr lang="en-US" sz="700" dirty="0">
                          <a:effectLst/>
                        </a:rPr>
                        <a:t>Loss of lives</a:t>
                      </a:r>
                      <a:endParaRPr lang="en-US" sz="1000" dirty="0">
                        <a:effectLst/>
                      </a:endParaRPr>
                    </a:p>
                    <a:p>
                      <a:pPr marL="342900" marR="0" lvl="0" indent="-342900" algn="just">
                        <a:lnSpc>
                          <a:spcPct val="150000"/>
                        </a:lnSpc>
                        <a:spcBef>
                          <a:spcPts val="0"/>
                        </a:spcBef>
                        <a:spcAft>
                          <a:spcPts val="1000"/>
                        </a:spcAft>
                        <a:buFont typeface="Symbol" panose="05050102010706020507" pitchFamily="18" charset="2"/>
                        <a:buChar char=""/>
                      </a:pPr>
                      <a:r>
                        <a:rPr lang="en-US" sz="700" dirty="0">
                          <a:effectLst/>
                        </a:rPr>
                        <a:t>Displacement</a:t>
                      </a:r>
                      <a:endParaRPr lang="en-US" sz="1000" dirty="0">
                        <a:effectLst/>
                      </a:endParaRPr>
                    </a:p>
                    <a:p>
                      <a:pPr marL="342900" marR="0" lvl="0" indent="-342900" algn="just">
                        <a:lnSpc>
                          <a:spcPct val="150000"/>
                        </a:lnSpc>
                        <a:spcBef>
                          <a:spcPts val="0"/>
                        </a:spcBef>
                        <a:spcAft>
                          <a:spcPts val="1000"/>
                        </a:spcAft>
                        <a:buFont typeface="Symbol" panose="05050102010706020507" pitchFamily="18" charset="2"/>
                        <a:buChar char=""/>
                      </a:pPr>
                      <a:r>
                        <a:rPr lang="en-US" sz="700" dirty="0">
                          <a:effectLst/>
                        </a:rPr>
                        <a:t>Loss of farm crops</a:t>
                      </a:r>
                      <a:endParaRPr lang="en-US" sz="1000" dirty="0">
                        <a:effectLst/>
                      </a:endParaRPr>
                    </a:p>
                    <a:p>
                      <a:pPr marL="342900" marR="0" lvl="0" indent="-342900" algn="just">
                        <a:lnSpc>
                          <a:spcPct val="150000"/>
                        </a:lnSpc>
                        <a:spcBef>
                          <a:spcPts val="0"/>
                        </a:spcBef>
                        <a:spcAft>
                          <a:spcPts val="1000"/>
                        </a:spcAft>
                        <a:buFont typeface="Symbol" panose="05050102010706020507" pitchFamily="18" charset="2"/>
                        <a:buChar char=""/>
                      </a:pPr>
                      <a:r>
                        <a:rPr lang="en-US" sz="700" dirty="0">
                          <a:effectLst/>
                        </a:rPr>
                        <a:t>No development activities can go on.</a:t>
                      </a:r>
                      <a:endParaRPr lang="en-US" sz="1000" dirty="0">
                        <a:effectLst/>
                      </a:endParaRPr>
                    </a:p>
                    <a:p>
                      <a:pPr marL="342900" marR="0" lvl="0" indent="-342900" algn="just">
                        <a:lnSpc>
                          <a:spcPct val="150000"/>
                        </a:lnSpc>
                        <a:spcBef>
                          <a:spcPts val="0"/>
                        </a:spcBef>
                        <a:spcAft>
                          <a:spcPts val="1000"/>
                        </a:spcAft>
                        <a:buFont typeface="Symbol" panose="05050102010706020507" pitchFamily="18" charset="2"/>
                        <a:buChar char=""/>
                      </a:pPr>
                      <a:r>
                        <a:rPr lang="en-US" sz="700" dirty="0">
                          <a:effectLst/>
                        </a:rPr>
                        <a:t>Fear</a:t>
                      </a:r>
                      <a:endParaRPr lang="en-US" sz="1000" dirty="0">
                        <a:effectLst/>
                      </a:endParaRPr>
                    </a:p>
                    <a:p>
                      <a:pPr marL="342900" marR="0" lvl="0" indent="-342900" algn="just">
                        <a:lnSpc>
                          <a:spcPct val="150000"/>
                        </a:lnSpc>
                        <a:spcBef>
                          <a:spcPts val="0"/>
                        </a:spcBef>
                        <a:spcAft>
                          <a:spcPts val="1000"/>
                        </a:spcAft>
                        <a:buFont typeface="Symbol" panose="05050102010706020507" pitchFamily="18" charset="2"/>
                        <a:buChar char=""/>
                      </a:pPr>
                      <a:r>
                        <a:rPr lang="en-US" sz="700" dirty="0">
                          <a:effectLst/>
                        </a:rPr>
                        <a:t>Cut off farming activities</a:t>
                      </a:r>
                      <a:endParaRPr lang="en-US" sz="1000" dirty="0">
                        <a:effectLst/>
                      </a:endParaRPr>
                    </a:p>
                    <a:p>
                      <a:pPr marL="342900" marR="0" lvl="0" indent="-342900" algn="just">
                        <a:lnSpc>
                          <a:spcPct val="150000"/>
                        </a:lnSpc>
                        <a:spcBef>
                          <a:spcPts val="0"/>
                        </a:spcBef>
                        <a:spcAft>
                          <a:spcPts val="1000"/>
                        </a:spcAft>
                        <a:buFont typeface="Symbol" panose="05050102010706020507" pitchFamily="18" charset="2"/>
                        <a:buChar char=""/>
                      </a:pPr>
                      <a:r>
                        <a:rPr lang="en-US" sz="700" dirty="0">
                          <a:effectLst/>
                        </a:rPr>
                        <a:t>Disruption of livelihoods</a:t>
                      </a:r>
                      <a:endParaRPr lang="en-US" sz="1000" dirty="0">
                        <a:effectLst/>
                      </a:endParaRPr>
                    </a:p>
                    <a:p>
                      <a:pPr marL="342900" marR="0" lvl="0" indent="-342900" algn="just">
                        <a:lnSpc>
                          <a:spcPct val="150000"/>
                        </a:lnSpc>
                        <a:spcBef>
                          <a:spcPts val="0"/>
                        </a:spcBef>
                        <a:spcAft>
                          <a:spcPts val="1000"/>
                        </a:spcAft>
                        <a:buFont typeface="Symbol" panose="05050102010706020507" pitchFamily="18" charset="2"/>
                        <a:buChar char=""/>
                      </a:pPr>
                      <a:r>
                        <a:rPr lang="en-US" sz="700" dirty="0">
                          <a:effectLst/>
                        </a:rPr>
                        <a:t>Tribal animosity</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463" marR="63463" marT="0" marB="0"/>
                </a:tc>
              </a:tr>
            </a:tbl>
          </a:graphicData>
        </a:graphic>
      </p:graphicFrame>
    </p:spTree>
    <p:extLst>
      <p:ext uri="{BB962C8B-B14F-4D97-AF65-F5344CB8AC3E}">
        <p14:creationId xmlns:p14="http://schemas.microsoft.com/office/powerpoint/2010/main" val="42418472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Vulnerability analysis -</a:t>
            </a:r>
            <a:r>
              <a:rPr lang="en-US" dirty="0"/>
              <a:t>Disaster and Climate </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044319395"/>
              </p:ext>
            </p:extLst>
          </p:nvPr>
        </p:nvGraphicFramePr>
        <p:xfrm>
          <a:off x="1351129" y="1690685"/>
          <a:ext cx="9064459" cy="4846593"/>
        </p:xfrm>
        <a:graphic>
          <a:graphicData uri="http://schemas.openxmlformats.org/drawingml/2006/table">
            <a:tbl>
              <a:tblPr firstRow="1" firstCol="1" bandRow="1" bandCol="1">
                <a:tableStyleId>{5C22544A-7EE6-4342-B048-85BDC9FD1C3A}</a:tableStyleId>
              </a:tblPr>
              <a:tblGrid>
                <a:gridCol w="775787"/>
                <a:gridCol w="775787"/>
                <a:gridCol w="1020772"/>
                <a:gridCol w="1020772"/>
                <a:gridCol w="1020772"/>
                <a:gridCol w="1020772"/>
                <a:gridCol w="408309"/>
                <a:gridCol w="1510744"/>
                <a:gridCol w="1510744"/>
              </a:tblGrid>
              <a:tr h="531698">
                <a:tc rowSpan="2">
                  <a:txBody>
                    <a:bodyPr/>
                    <a:lstStyle/>
                    <a:p>
                      <a:pPr marL="0" marR="0" algn="just">
                        <a:lnSpc>
                          <a:spcPct val="150000"/>
                        </a:lnSpc>
                        <a:spcBef>
                          <a:spcPts val="0"/>
                        </a:spcBef>
                        <a:spcAft>
                          <a:spcPts val="1000"/>
                        </a:spcAft>
                      </a:pPr>
                      <a:r>
                        <a:rPr lang="en-US" sz="900">
                          <a:effectLst/>
                        </a:rPr>
                        <a:t>Elements at risk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marL="0" marR="0" algn="just">
                        <a:lnSpc>
                          <a:spcPct val="150000"/>
                        </a:lnSpc>
                        <a:spcBef>
                          <a:spcPts val="0"/>
                        </a:spcBef>
                        <a:spcAft>
                          <a:spcPts val="1000"/>
                        </a:spcAft>
                      </a:pPr>
                      <a:r>
                        <a:rPr lang="en-US" sz="900">
                          <a:effectLst/>
                        </a:rPr>
                        <a:t>Hazard/trend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gridSpan="2">
                  <a:txBody>
                    <a:bodyPr/>
                    <a:lstStyle/>
                    <a:p>
                      <a:pPr marL="0" marR="0" algn="just">
                        <a:lnSpc>
                          <a:spcPct val="150000"/>
                        </a:lnSpc>
                        <a:spcBef>
                          <a:spcPts val="0"/>
                        </a:spcBef>
                        <a:spcAft>
                          <a:spcPts val="1000"/>
                        </a:spcAft>
                      </a:pPr>
                      <a:r>
                        <a:rPr lang="en-US" sz="900">
                          <a:effectLst/>
                        </a:rPr>
                        <a:t>Vulnerability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gridSpan="2">
                  <a:txBody>
                    <a:bodyPr/>
                    <a:lstStyle/>
                    <a:p>
                      <a:pPr marL="0" marR="0" algn="just">
                        <a:lnSpc>
                          <a:spcPct val="150000"/>
                        </a:lnSpc>
                        <a:spcBef>
                          <a:spcPts val="0"/>
                        </a:spcBef>
                        <a:spcAft>
                          <a:spcPts val="1000"/>
                        </a:spcAft>
                      </a:pPr>
                      <a:r>
                        <a:rPr lang="en-US" sz="900">
                          <a:effectLst/>
                        </a:rPr>
                        <a:t>Capacity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a:txBody>
                    <a:bodyPr/>
                    <a:lstStyle/>
                    <a:p>
                      <a:pPr marL="0" marR="0" algn="just">
                        <a:lnSpc>
                          <a:spcPct val="150000"/>
                        </a:lnSpc>
                        <a:spcBef>
                          <a:spcPts val="0"/>
                        </a:spcBef>
                        <a:spcAft>
                          <a:spcPts val="1000"/>
                        </a:spcAft>
                      </a:pPr>
                      <a:r>
                        <a:rPr lang="en-US" sz="900">
                          <a:effectLst/>
                        </a:rPr>
                        <a:t>Level of risk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Strategy to reduce the risk</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124707">
                <a:tc vMerge="1">
                  <a:txBody>
                    <a:bodyPr/>
                    <a:lstStyle/>
                    <a:p>
                      <a:endParaRPr lang="en-US"/>
                    </a:p>
                  </a:txBody>
                  <a:tcPr/>
                </a:tc>
                <a:tc>
                  <a:txBody>
                    <a:bodyPr/>
                    <a:lstStyle/>
                    <a:p>
                      <a:pPr marL="0" marR="0" algn="just">
                        <a:lnSpc>
                          <a:spcPct val="150000"/>
                        </a:lnSpc>
                        <a:spcBef>
                          <a:spcPts val="0"/>
                        </a:spcBef>
                        <a:spcAft>
                          <a:spcPts val="1000"/>
                        </a:spcAft>
                      </a:pPr>
                      <a:r>
                        <a:rPr lang="en-US" sz="900">
                          <a:effectLst/>
                        </a:rPr>
                        <a:t>Major impact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Grade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Cause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Grade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Capacity Gap</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Grade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Grade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531698">
                <a:tc>
                  <a:txBody>
                    <a:bodyPr/>
                    <a:lstStyle/>
                    <a:p>
                      <a:pPr marL="0" marR="0" algn="just">
                        <a:lnSpc>
                          <a:spcPct val="150000"/>
                        </a:lnSpc>
                        <a:spcBef>
                          <a:spcPts val="0"/>
                        </a:spcBef>
                        <a:spcAft>
                          <a:spcPts val="1000"/>
                        </a:spcAft>
                      </a:pPr>
                      <a:r>
                        <a:rPr lang="en-US" sz="900">
                          <a:effectLst/>
                        </a:rPr>
                        <a:t>Men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531698">
                <a:tc>
                  <a:txBody>
                    <a:bodyPr/>
                    <a:lstStyle/>
                    <a:p>
                      <a:pPr marL="0" marR="0" algn="just">
                        <a:lnSpc>
                          <a:spcPct val="150000"/>
                        </a:lnSpc>
                        <a:spcBef>
                          <a:spcPts val="0"/>
                        </a:spcBef>
                        <a:spcAft>
                          <a:spcPts val="1000"/>
                        </a:spcAft>
                      </a:pPr>
                      <a:r>
                        <a:rPr lang="en-US" sz="900">
                          <a:effectLst/>
                        </a:rPr>
                        <a:t>women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531698">
                <a:tc>
                  <a:txBody>
                    <a:bodyPr/>
                    <a:lstStyle/>
                    <a:p>
                      <a:pPr marL="0" marR="0" algn="just">
                        <a:lnSpc>
                          <a:spcPct val="150000"/>
                        </a:lnSpc>
                        <a:spcBef>
                          <a:spcPts val="0"/>
                        </a:spcBef>
                        <a:spcAft>
                          <a:spcPts val="1000"/>
                        </a:spcAft>
                      </a:pPr>
                      <a:r>
                        <a:rPr lang="en-US" sz="900">
                          <a:effectLst/>
                        </a:rPr>
                        <a:t>Children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531698">
                <a:tc>
                  <a:txBody>
                    <a:bodyPr/>
                    <a:lstStyle/>
                    <a:p>
                      <a:pPr marL="0" marR="0" algn="just">
                        <a:lnSpc>
                          <a:spcPct val="150000"/>
                        </a:lnSpc>
                        <a:spcBef>
                          <a:spcPts val="0"/>
                        </a:spcBef>
                        <a:spcAft>
                          <a:spcPts val="1000"/>
                        </a:spcAft>
                      </a:pPr>
                      <a:r>
                        <a:rPr lang="en-US" sz="900">
                          <a:effectLst/>
                        </a:rPr>
                        <a:t>Crops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531698">
                <a:tc>
                  <a:txBody>
                    <a:bodyPr/>
                    <a:lstStyle/>
                    <a:p>
                      <a:pPr marL="0" marR="0" algn="just">
                        <a:lnSpc>
                          <a:spcPct val="150000"/>
                        </a:lnSpc>
                        <a:spcBef>
                          <a:spcPts val="0"/>
                        </a:spcBef>
                        <a:spcAft>
                          <a:spcPts val="1000"/>
                        </a:spcAft>
                      </a:pPr>
                      <a:r>
                        <a:rPr lang="en-US" sz="900">
                          <a:effectLst/>
                        </a:rPr>
                        <a:t>HH assets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531698">
                <a:tc>
                  <a:txBody>
                    <a:bodyPr/>
                    <a:lstStyle/>
                    <a:p>
                      <a:pPr marL="0" marR="0" algn="just">
                        <a:lnSpc>
                          <a:spcPct val="150000"/>
                        </a:lnSpc>
                        <a:spcBef>
                          <a:spcPts val="0"/>
                        </a:spcBef>
                        <a:spcAft>
                          <a:spcPts val="1000"/>
                        </a:spcAft>
                      </a:pPr>
                      <a:r>
                        <a:rPr lang="en-US" sz="900">
                          <a:effectLst/>
                        </a:rPr>
                        <a:t>Animals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9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42089854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Capacity assessment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72839447"/>
              </p:ext>
            </p:extLst>
          </p:nvPr>
        </p:nvGraphicFramePr>
        <p:xfrm>
          <a:off x="838202" y="1473958"/>
          <a:ext cx="9411267" cy="4518633"/>
        </p:xfrm>
        <a:graphic>
          <a:graphicData uri="http://schemas.openxmlformats.org/drawingml/2006/table">
            <a:tbl>
              <a:tblPr firstRow="1" firstCol="1" bandRow="1" bandCol="1">
                <a:tableStyleId>{5C22544A-7EE6-4342-B048-85BDC9FD1C3A}</a:tableStyleId>
              </a:tblPr>
              <a:tblGrid>
                <a:gridCol w="2150642"/>
                <a:gridCol w="1070023"/>
                <a:gridCol w="2150642"/>
                <a:gridCol w="2019980"/>
                <a:gridCol w="2019980"/>
              </a:tblGrid>
              <a:tr h="178964">
                <a:tc rowSpan="2">
                  <a:txBody>
                    <a:bodyPr/>
                    <a:lstStyle/>
                    <a:p>
                      <a:pPr marL="0" marR="0" algn="just">
                        <a:lnSpc>
                          <a:spcPct val="115000"/>
                        </a:lnSpc>
                        <a:spcBef>
                          <a:spcPts val="0"/>
                        </a:spcBef>
                        <a:spcAft>
                          <a:spcPts val="1000"/>
                        </a:spcAft>
                      </a:pPr>
                      <a:r>
                        <a:rPr lang="en-GB" sz="900">
                          <a:effectLst/>
                        </a:rPr>
                        <a:t>Elements at risk</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2">
                  <a:txBody>
                    <a:bodyPr/>
                    <a:lstStyle/>
                    <a:p>
                      <a:pPr marL="0" marR="0" algn="just">
                        <a:lnSpc>
                          <a:spcPct val="115000"/>
                        </a:lnSpc>
                        <a:spcBef>
                          <a:spcPts val="0"/>
                        </a:spcBef>
                        <a:spcAft>
                          <a:spcPts val="1000"/>
                        </a:spcAft>
                      </a:pPr>
                      <a:r>
                        <a:rPr lang="en-GB" sz="900">
                          <a:effectLst/>
                        </a:rPr>
                        <a:t>Time element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3">
                  <a:txBody>
                    <a:bodyPr/>
                    <a:lstStyle/>
                    <a:p>
                      <a:pPr marL="0" marR="0" algn="just">
                        <a:lnSpc>
                          <a:spcPct val="115000"/>
                        </a:lnSpc>
                        <a:spcBef>
                          <a:spcPts val="0"/>
                        </a:spcBef>
                        <a:spcAft>
                          <a:spcPts val="1000"/>
                        </a:spcAft>
                      </a:pPr>
                      <a:r>
                        <a:rPr lang="en-GB" sz="900">
                          <a:effectLst/>
                        </a:rPr>
                        <a:t>Capacities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r>
              <a:tr h="178964">
                <a:tc vMerge="1">
                  <a:txBody>
                    <a:bodyPr/>
                    <a:lstStyle/>
                    <a:p>
                      <a:endParaRPr lang="en-US"/>
                    </a:p>
                  </a:txBody>
                  <a:tcPr/>
                </a:tc>
                <a:tc vMerge="1">
                  <a:txBody>
                    <a:bodyPr/>
                    <a:lstStyle/>
                    <a:p>
                      <a:endParaRPr lang="en-US"/>
                    </a:p>
                  </a:txBody>
                  <a:tcPr/>
                </a:tc>
                <a:tc>
                  <a:txBody>
                    <a:bodyPr/>
                    <a:lstStyle/>
                    <a:p>
                      <a:pPr marL="0" marR="0" algn="just">
                        <a:lnSpc>
                          <a:spcPct val="115000"/>
                        </a:lnSpc>
                        <a:spcBef>
                          <a:spcPts val="0"/>
                        </a:spcBef>
                        <a:spcAft>
                          <a:spcPts val="1000"/>
                        </a:spcAft>
                      </a:pPr>
                      <a:r>
                        <a:rPr lang="en-GB" sz="900">
                          <a:effectLst/>
                        </a:rPr>
                        <a:t>Existing</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900">
                          <a:effectLst/>
                        </a:rPr>
                        <a:t>Required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900">
                          <a:effectLst/>
                        </a:rPr>
                        <a:t>Gaps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832141">
                <a:tc>
                  <a:txBody>
                    <a:bodyPr/>
                    <a:lstStyle/>
                    <a:p>
                      <a:pPr marL="0" marR="0" algn="just">
                        <a:lnSpc>
                          <a:spcPct val="115000"/>
                        </a:lnSpc>
                        <a:spcBef>
                          <a:spcPts val="0"/>
                        </a:spcBef>
                        <a:spcAft>
                          <a:spcPts val="1000"/>
                        </a:spcAft>
                      </a:pPr>
                      <a:r>
                        <a:rPr lang="en-GB" sz="900">
                          <a:effectLst/>
                        </a:rPr>
                        <a:t>Individual survivability</a:t>
                      </a:r>
                      <a:endParaRPr lang="en-US" sz="1100">
                        <a:effectLst/>
                      </a:endParaRPr>
                    </a:p>
                    <a:p>
                      <a:pPr marL="0" marR="0" algn="just">
                        <a:lnSpc>
                          <a:spcPct val="115000"/>
                        </a:lnSpc>
                        <a:spcBef>
                          <a:spcPts val="0"/>
                        </a:spcBef>
                        <a:spcAft>
                          <a:spcPts val="1000"/>
                        </a:spcAft>
                      </a:pPr>
                      <a:r>
                        <a:rPr lang="en-GB" sz="900">
                          <a:effectLst/>
                        </a:rPr>
                        <a:t>‘ Consider gender and age’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900">
                          <a:effectLst/>
                        </a:rPr>
                        <a:t>During hazard event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900">
                          <a:effectLst/>
                        </a:rPr>
                        <a:t> </a:t>
                      </a:r>
                      <a:endParaRPr lang="en-US" sz="1100">
                        <a:effectLst/>
                      </a:endParaRPr>
                    </a:p>
                    <a:p>
                      <a:pPr marL="0" marR="0" algn="just">
                        <a:lnSpc>
                          <a:spcPct val="115000"/>
                        </a:lnSpc>
                        <a:spcBef>
                          <a:spcPts val="0"/>
                        </a:spcBef>
                        <a:spcAft>
                          <a:spcPts val="1000"/>
                        </a:spcAft>
                      </a:pPr>
                      <a:r>
                        <a:rPr lang="en-GB" sz="900">
                          <a:effectLst/>
                        </a:rPr>
                        <a:t> </a:t>
                      </a:r>
                      <a:endParaRPr lang="en-US" sz="1100">
                        <a:effectLst/>
                      </a:endParaRPr>
                    </a:p>
                    <a:p>
                      <a:pPr marL="0" marR="0" algn="just">
                        <a:lnSpc>
                          <a:spcPct val="115000"/>
                        </a:lnSpc>
                        <a:spcBef>
                          <a:spcPts val="0"/>
                        </a:spcBef>
                        <a:spcAft>
                          <a:spcPts val="1000"/>
                        </a:spcAft>
                      </a:pPr>
                      <a:r>
                        <a:rPr lang="en-GB"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832141">
                <a:tc>
                  <a:txBody>
                    <a:bodyPr/>
                    <a:lstStyle/>
                    <a:p>
                      <a:pPr marL="0" marR="0" algn="just">
                        <a:lnSpc>
                          <a:spcPct val="115000"/>
                        </a:lnSpc>
                        <a:spcBef>
                          <a:spcPts val="0"/>
                        </a:spcBef>
                        <a:spcAft>
                          <a:spcPts val="1000"/>
                        </a:spcAft>
                      </a:pPr>
                      <a:r>
                        <a:rPr lang="en-GB" sz="900">
                          <a:effectLst/>
                        </a:rPr>
                        <a:t>0-5 (F&amp;M)</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832141">
                <a:tc>
                  <a:txBody>
                    <a:bodyPr/>
                    <a:lstStyle/>
                    <a:p>
                      <a:pPr marL="0" marR="0" algn="just">
                        <a:lnSpc>
                          <a:spcPct val="115000"/>
                        </a:lnSpc>
                        <a:spcBef>
                          <a:spcPts val="0"/>
                        </a:spcBef>
                        <a:spcAft>
                          <a:spcPts val="1000"/>
                        </a:spcAft>
                      </a:pPr>
                      <a:r>
                        <a:rPr lang="en-GB" sz="900">
                          <a:effectLst/>
                        </a:rPr>
                        <a:t>6-18 (F&amp;M)</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832141">
                <a:tc>
                  <a:txBody>
                    <a:bodyPr/>
                    <a:lstStyle/>
                    <a:p>
                      <a:pPr marL="0" marR="0" algn="just">
                        <a:lnSpc>
                          <a:spcPct val="115000"/>
                        </a:lnSpc>
                        <a:spcBef>
                          <a:spcPts val="0"/>
                        </a:spcBef>
                        <a:spcAft>
                          <a:spcPts val="1000"/>
                        </a:spcAft>
                      </a:pPr>
                      <a:r>
                        <a:rPr lang="en-GB" sz="900">
                          <a:effectLst/>
                        </a:rPr>
                        <a:t> </a:t>
                      </a:r>
                      <a:endParaRPr lang="en-US" sz="1100">
                        <a:effectLst/>
                      </a:endParaRPr>
                    </a:p>
                    <a:p>
                      <a:pPr marL="0" marR="0" algn="just">
                        <a:lnSpc>
                          <a:spcPct val="115000"/>
                        </a:lnSpc>
                        <a:spcBef>
                          <a:spcPts val="0"/>
                        </a:spcBef>
                        <a:spcAft>
                          <a:spcPts val="1000"/>
                        </a:spcAft>
                      </a:pPr>
                      <a:r>
                        <a:rPr lang="en-GB" sz="900">
                          <a:effectLst/>
                        </a:rPr>
                        <a:t>19-40 F&amp;M</a:t>
                      </a:r>
                      <a:endParaRPr lang="en-US" sz="1100">
                        <a:effectLst/>
                      </a:endParaRPr>
                    </a:p>
                    <a:p>
                      <a:pPr marL="0" marR="0" algn="just">
                        <a:lnSpc>
                          <a:spcPct val="115000"/>
                        </a:lnSpc>
                        <a:spcBef>
                          <a:spcPts val="0"/>
                        </a:spcBef>
                        <a:spcAft>
                          <a:spcPts val="1000"/>
                        </a:spcAft>
                      </a:pPr>
                      <a:r>
                        <a:rPr lang="en-GB"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832141">
                <a:tc>
                  <a:txBody>
                    <a:bodyPr/>
                    <a:lstStyle/>
                    <a:p>
                      <a:pPr marL="0" marR="0" algn="just">
                        <a:lnSpc>
                          <a:spcPct val="115000"/>
                        </a:lnSpc>
                        <a:spcBef>
                          <a:spcPts val="0"/>
                        </a:spcBef>
                        <a:spcAft>
                          <a:spcPts val="1000"/>
                        </a:spcAft>
                      </a:pPr>
                      <a:r>
                        <a:rPr lang="en-GB" sz="900">
                          <a:effectLst/>
                        </a:rPr>
                        <a:t>40 and above (Elderly) F&amp;M</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9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GB" sz="9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130347690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224</TotalTime>
  <Words>896</Words>
  <Application>Microsoft Office PowerPoint</Application>
  <PresentationFormat>Widescreen</PresentationFormat>
  <Paragraphs>333</Paragraphs>
  <Slides>17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Calibri Light</vt:lpstr>
      <vt:lpstr>Cambria</vt:lpstr>
      <vt:lpstr>Symbol</vt:lpstr>
      <vt:lpstr>Times New Roman</vt:lpstr>
      <vt:lpstr>Office Theme</vt:lpstr>
      <vt:lpstr>Cordaid’s Approach to CMDRR   Community planning and Monitoring  </vt:lpstr>
      <vt:lpstr>What is Disaster risk?</vt:lpstr>
      <vt:lpstr>PowerPoint Presentation</vt:lpstr>
      <vt:lpstr>Stakeholder involvement in PDRA </vt:lpstr>
      <vt:lpstr>PowerPoint Presentation</vt:lpstr>
      <vt:lpstr>PowerPoint Presentation</vt:lpstr>
      <vt:lpstr>Hazard Mapping </vt:lpstr>
      <vt:lpstr>Vulnerability analysis -Disaster and Climate </vt:lpstr>
      <vt:lpstr>Capacity assessment </vt:lpstr>
      <vt:lpstr>Prioritization of actions </vt:lpstr>
      <vt:lpstr>PowerPoint Presentation</vt:lpstr>
      <vt:lpstr>Key programme component based on Cordaid’s learning from field </vt:lpstr>
      <vt:lpstr>Community monitoring </vt:lpstr>
      <vt:lpstr>USE of social map for community monitoring </vt:lpstr>
      <vt:lpstr>Use of Resource map for monitoring </vt:lpstr>
      <vt:lpstr>Community institution building monitoring </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Our Peace, our future</dc:title>
  <dc:creator>Lalchand Garg</dc:creator>
  <cp:lastModifiedBy>Alex Mbira</cp:lastModifiedBy>
  <cp:revision>23</cp:revision>
  <dcterms:created xsi:type="dcterms:W3CDTF">2015-11-12T02:30:54Z</dcterms:created>
  <dcterms:modified xsi:type="dcterms:W3CDTF">2016-05-23T07:42:47Z</dcterms:modified>
</cp:coreProperties>
</file>