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6"/>
  </p:notesMasterIdLst>
  <p:sldIdLst>
    <p:sldId id="420" r:id="rId3"/>
    <p:sldId id="269" r:id="rId4"/>
    <p:sldId id="442" r:id="rId5"/>
    <p:sldId id="271" r:id="rId6"/>
    <p:sldId id="391" r:id="rId7"/>
    <p:sldId id="432" r:id="rId8"/>
    <p:sldId id="440" r:id="rId9"/>
    <p:sldId id="435" r:id="rId10"/>
    <p:sldId id="422" r:id="rId11"/>
    <p:sldId id="393" r:id="rId12"/>
    <p:sldId id="433" r:id="rId13"/>
    <p:sldId id="421" r:id="rId14"/>
    <p:sldId id="42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88" autoAdjust="0"/>
  </p:normalViewPr>
  <p:slideViewPr>
    <p:cSldViewPr snapToGrid="0" snapToObjects="1">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17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DD290-EDDA-6148-A206-81A70DB6C7F7}" type="datetimeFigureOut">
              <a:rPr lang="en-US" smtClean="0"/>
              <a:t>5/23/2016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158F4-CAA0-1940-8B02-E9ED16AF81FB}" type="slidenum">
              <a:rPr lang="en-US" smtClean="0"/>
              <a:t>‹#›</a:t>
            </a:fld>
            <a:endParaRPr lang="en-US"/>
          </a:p>
        </p:txBody>
      </p:sp>
    </p:spTree>
    <p:extLst>
      <p:ext uri="{BB962C8B-B14F-4D97-AF65-F5344CB8AC3E}">
        <p14:creationId xmlns:p14="http://schemas.microsoft.com/office/powerpoint/2010/main" val="1925400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4158F4-CAA0-1940-8B02-E9ED16AF81FB}" type="slidenum">
              <a:rPr lang="en-US" smtClean="0"/>
              <a:t>2</a:t>
            </a:fld>
            <a:endParaRPr lang="en-US"/>
          </a:p>
        </p:txBody>
      </p:sp>
    </p:spTree>
    <p:extLst>
      <p:ext uri="{BB962C8B-B14F-4D97-AF65-F5344CB8AC3E}">
        <p14:creationId xmlns:p14="http://schemas.microsoft.com/office/powerpoint/2010/main" val="178319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11</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12</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13</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3</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4</a:t>
            </a:fld>
            <a:endParaRPr lang="en-US"/>
          </a:p>
        </p:txBody>
      </p:sp>
    </p:spTree>
    <p:extLst>
      <p:ext uri="{BB962C8B-B14F-4D97-AF65-F5344CB8AC3E}">
        <p14:creationId xmlns:p14="http://schemas.microsoft.com/office/powerpoint/2010/main" val="350465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5</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6</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7</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8</a:t>
            </a:fld>
            <a:endParaRPr lang="en-US" dirty="0"/>
          </a:p>
        </p:txBody>
      </p:sp>
    </p:spTree>
    <p:extLst>
      <p:ext uri="{BB962C8B-B14F-4D97-AF65-F5344CB8AC3E}">
        <p14:creationId xmlns:p14="http://schemas.microsoft.com/office/powerpoint/2010/main" val="231391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9</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10</a:t>
            </a:fld>
            <a:endParaRPr lang="en-US" dirty="0"/>
          </a:p>
        </p:txBody>
      </p:sp>
    </p:spTree>
    <p:extLst>
      <p:ext uri="{BB962C8B-B14F-4D97-AF65-F5344CB8AC3E}">
        <p14:creationId xmlns:p14="http://schemas.microsoft.com/office/powerpoint/2010/main" val="320305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155770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97573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221141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5" name="Freeform 74"/>
          <p:cNvSpPr>
            <a:spLocks noEditPoints="1"/>
          </p:cNvSpPr>
          <p:nvPr userDrawn="1"/>
        </p:nvSpPr>
        <p:spPr bwMode="auto">
          <a:xfrm>
            <a:off x="4763" y="1924050"/>
            <a:ext cx="3871913" cy="3019425"/>
          </a:xfrm>
          <a:custGeom>
            <a:avLst/>
            <a:gdLst/>
            <a:ahLst/>
            <a:cxnLst>
              <a:cxn ang="0">
                <a:pos x="0" y="317"/>
              </a:cxn>
              <a:cxn ang="0">
                <a:pos x="365" y="317"/>
              </a:cxn>
              <a:cxn ang="0">
                <a:pos x="407" y="158"/>
              </a:cxn>
              <a:cxn ang="0">
                <a:pos x="403" y="0"/>
              </a:cxn>
              <a:cxn ang="0">
                <a:pos x="0" y="0"/>
              </a:cxn>
              <a:cxn ang="0">
                <a:pos x="0" y="317"/>
              </a:cxn>
              <a:cxn ang="0">
                <a:pos x="407" y="177"/>
              </a:cxn>
              <a:cxn ang="0">
                <a:pos x="407" y="157"/>
              </a:cxn>
              <a:cxn ang="0">
                <a:pos x="407" y="158"/>
              </a:cxn>
              <a:cxn ang="0">
                <a:pos x="407" y="177"/>
              </a:cxn>
            </a:cxnLst>
            <a:rect l="0" t="0" r="r" b="b"/>
            <a:pathLst>
              <a:path w="407" h="317">
                <a:moveTo>
                  <a:pt x="0" y="317"/>
                </a:moveTo>
                <a:lnTo>
                  <a:pt x="365" y="317"/>
                </a:lnTo>
                <a:lnTo>
                  <a:pt x="407" y="158"/>
                </a:lnTo>
                <a:lnTo>
                  <a:pt x="403" y="0"/>
                </a:lnTo>
                <a:lnTo>
                  <a:pt x="0" y="0"/>
                </a:lnTo>
                <a:lnTo>
                  <a:pt x="0" y="317"/>
                </a:lnTo>
                <a:close/>
                <a:moveTo>
                  <a:pt x="407" y="177"/>
                </a:moveTo>
                <a:lnTo>
                  <a:pt x="407" y="157"/>
                </a:lnTo>
                <a:lnTo>
                  <a:pt x="407" y="158"/>
                </a:lnTo>
                <a:lnTo>
                  <a:pt x="407" y="177"/>
                </a:lnTo>
                <a:close/>
              </a:path>
            </a:pathLst>
          </a:custGeom>
          <a:solidFill>
            <a:srgbClr val="57646B"/>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4" name="Rectangle 11"/>
          <p:cNvSpPr>
            <a:spLocks noChangeArrowheads="1"/>
          </p:cNvSpPr>
          <p:nvPr/>
        </p:nvSpPr>
        <p:spPr bwMode="auto">
          <a:xfrm>
            <a:off x="4763" y="1924050"/>
            <a:ext cx="3871913" cy="3019425"/>
          </a:xfrm>
          <a:prstGeom prst="rect">
            <a:avLst/>
          </a:prstGeom>
          <a:solidFill>
            <a:srgbClr val="565A5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5" name="Freeform 12"/>
          <p:cNvSpPr>
            <a:spLocks/>
          </p:cNvSpPr>
          <p:nvPr/>
        </p:nvSpPr>
        <p:spPr bwMode="auto">
          <a:xfrm>
            <a:off x="2973388" y="0"/>
            <a:ext cx="1808163" cy="6858000"/>
          </a:xfrm>
          <a:custGeom>
            <a:avLst/>
            <a:gdLst/>
            <a:ahLst/>
            <a:cxnLst>
              <a:cxn ang="0">
                <a:pos x="85" y="0"/>
              </a:cxn>
              <a:cxn ang="0">
                <a:pos x="95" y="360"/>
              </a:cxn>
              <a:cxn ang="0">
                <a:pos x="0" y="720"/>
              </a:cxn>
              <a:cxn ang="0">
                <a:pos x="104" y="720"/>
              </a:cxn>
              <a:cxn ang="0">
                <a:pos x="95" y="360"/>
              </a:cxn>
              <a:cxn ang="0">
                <a:pos x="190" y="0"/>
              </a:cxn>
              <a:cxn ang="0">
                <a:pos x="85" y="0"/>
              </a:cxn>
            </a:cxnLst>
            <a:rect l="0" t="0" r="r" b="b"/>
            <a:pathLst>
              <a:path w="190" h="720">
                <a:moveTo>
                  <a:pt x="85" y="0"/>
                </a:moveTo>
                <a:lnTo>
                  <a:pt x="95" y="360"/>
                </a:lnTo>
                <a:lnTo>
                  <a:pt x="0" y="720"/>
                </a:lnTo>
                <a:lnTo>
                  <a:pt x="104" y="720"/>
                </a:lnTo>
                <a:lnTo>
                  <a:pt x="95" y="360"/>
                </a:lnTo>
                <a:lnTo>
                  <a:pt x="190" y="0"/>
                </a:lnTo>
                <a:lnTo>
                  <a:pt x="8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0" name="Line 39"/>
          <p:cNvSpPr>
            <a:spLocks noChangeShapeType="1"/>
          </p:cNvSpPr>
          <p:nvPr userDrawn="1"/>
        </p:nvSpPr>
        <p:spPr bwMode="auto">
          <a:xfrm flipV="1">
            <a:off x="3876676" y="0"/>
            <a:ext cx="904875"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1" name="Line 40"/>
          <p:cNvSpPr>
            <a:spLocks noChangeShapeType="1"/>
          </p:cNvSpPr>
          <p:nvPr/>
        </p:nvSpPr>
        <p:spPr bwMode="auto">
          <a:xfrm flipH="1">
            <a:off x="2973388" y="3429000"/>
            <a:ext cx="903288"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 name="Title 1"/>
          <p:cNvSpPr>
            <a:spLocks noGrp="1"/>
          </p:cNvSpPr>
          <p:nvPr userDrawn="1">
            <p:ph type="ctrTitle" hasCustomPrompt="1"/>
          </p:nvPr>
        </p:nvSpPr>
        <p:spPr>
          <a:xfrm>
            <a:off x="285720" y="2143116"/>
            <a:ext cx="3143272" cy="2643206"/>
          </a:xfrm>
        </p:spPr>
        <p:txBody>
          <a:bodyPr>
            <a:normAutofit/>
          </a:bodyPr>
          <a:lstStyle>
            <a:lvl1pPr algn="l">
              <a:defRPr sz="29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51" name="Freeform 72"/>
          <p:cNvSpPr>
            <a:spLocks/>
          </p:cNvSpPr>
          <p:nvPr userDrawn="1"/>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D6D1CC"/>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2" name="Freeform 75"/>
          <p:cNvSpPr>
            <a:spLocks/>
          </p:cNvSpPr>
          <p:nvPr userDrawn="1"/>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0" name="Text Box 3"/>
          <p:cNvSpPr txBox="1">
            <a:spLocks noChangeArrowheads="1"/>
          </p:cNvSpPr>
          <p:nvPr userDrawn="1"/>
        </p:nvSpPr>
        <p:spPr bwMode="auto">
          <a:xfrm>
            <a:off x="475875" y="6490261"/>
            <a:ext cx="1244600" cy="33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914400" fontAlgn="base">
              <a:spcBef>
                <a:spcPct val="0"/>
              </a:spcBef>
            </a:pPr>
            <a:r>
              <a:rPr lang="en-GB" sz="800" kern="0" dirty="0" smtClean="0">
                <a:solidFill>
                  <a:prstClr val="black"/>
                </a:solidFill>
                <a:latin typeface="Helvetica" charset="0"/>
                <a:cs typeface="Arial" pitchFamily="34" charset="0"/>
              </a:rPr>
              <a:t>Funded </a:t>
            </a:r>
            <a:r>
              <a:rPr lang="en-GB" sz="800" kern="0" dirty="0">
                <a:solidFill>
                  <a:prstClr val="black"/>
                </a:solidFill>
                <a:latin typeface="Helvetica" charset="0"/>
                <a:cs typeface="Arial" pitchFamily="34" charset="0"/>
              </a:rPr>
              <a:t>by</a:t>
            </a:r>
          </a:p>
          <a:p>
            <a:pPr algn="ctr" defTabSz="914400" fontAlgn="base">
              <a:spcBef>
                <a:spcPct val="0"/>
              </a:spcBef>
            </a:pPr>
            <a:r>
              <a:rPr lang="en-GB" sz="800" kern="0" dirty="0">
                <a:solidFill>
                  <a:prstClr val="black"/>
                </a:solidFill>
                <a:latin typeface="Helvetica" charset="0"/>
                <a:cs typeface="Arial" pitchFamily="34" charset="0"/>
              </a:rPr>
              <a:t>The European Union</a:t>
            </a:r>
            <a:endParaRPr lang="en-US" kern="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5" name="Freeform 74"/>
          <p:cNvSpPr>
            <a:spLocks noEditPoints="1"/>
          </p:cNvSpPr>
          <p:nvPr userDrawn="1"/>
        </p:nvSpPr>
        <p:spPr bwMode="auto">
          <a:xfrm>
            <a:off x="4763" y="1924050"/>
            <a:ext cx="3871913" cy="3019425"/>
          </a:xfrm>
          <a:custGeom>
            <a:avLst/>
            <a:gdLst/>
            <a:ahLst/>
            <a:cxnLst>
              <a:cxn ang="0">
                <a:pos x="0" y="317"/>
              </a:cxn>
              <a:cxn ang="0">
                <a:pos x="365" y="317"/>
              </a:cxn>
              <a:cxn ang="0">
                <a:pos x="407" y="158"/>
              </a:cxn>
              <a:cxn ang="0">
                <a:pos x="403" y="0"/>
              </a:cxn>
              <a:cxn ang="0">
                <a:pos x="0" y="0"/>
              </a:cxn>
              <a:cxn ang="0">
                <a:pos x="0" y="317"/>
              </a:cxn>
              <a:cxn ang="0">
                <a:pos x="407" y="177"/>
              </a:cxn>
              <a:cxn ang="0">
                <a:pos x="407" y="157"/>
              </a:cxn>
              <a:cxn ang="0">
                <a:pos x="407" y="158"/>
              </a:cxn>
              <a:cxn ang="0">
                <a:pos x="407" y="177"/>
              </a:cxn>
            </a:cxnLst>
            <a:rect l="0" t="0" r="r" b="b"/>
            <a:pathLst>
              <a:path w="407" h="317">
                <a:moveTo>
                  <a:pt x="0" y="317"/>
                </a:moveTo>
                <a:lnTo>
                  <a:pt x="365" y="317"/>
                </a:lnTo>
                <a:lnTo>
                  <a:pt x="407" y="158"/>
                </a:lnTo>
                <a:lnTo>
                  <a:pt x="403" y="0"/>
                </a:lnTo>
                <a:lnTo>
                  <a:pt x="0" y="0"/>
                </a:lnTo>
                <a:lnTo>
                  <a:pt x="0" y="317"/>
                </a:lnTo>
                <a:close/>
                <a:moveTo>
                  <a:pt x="407" y="177"/>
                </a:moveTo>
                <a:lnTo>
                  <a:pt x="407" y="157"/>
                </a:lnTo>
                <a:lnTo>
                  <a:pt x="407" y="158"/>
                </a:lnTo>
                <a:lnTo>
                  <a:pt x="407" y="177"/>
                </a:lnTo>
                <a:close/>
              </a:path>
            </a:pathLst>
          </a:custGeom>
          <a:solidFill>
            <a:srgbClr val="57646B"/>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14" name="Rectangle 11"/>
          <p:cNvSpPr>
            <a:spLocks noChangeArrowheads="1"/>
          </p:cNvSpPr>
          <p:nvPr/>
        </p:nvSpPr>
        <p:spPr bwMode="auto">
          <a:xfrm>
            <a:off x="4763" y="1924050"/>
            <a:ext cx="3871913" cy="3019425"/>
          </a:xfrm>
          <a:prstGeom prst="rect">
            <a:avLst/>
          </a:prstGeom>
          <a:solidFill>
            <a:srgbClr val="565A5C"/>
          </a:soli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15" name="Freeform 12"/>
          <p:cNvSpPr>
            <a:spLocks/>
          </p:cNvSpPr>
          <p:nvPr/>
        </p:nvSpPr>
        <p:spPr bwMode="auto">
          <a:xfrm>
            <a:off x="2973388" y="0"/>
            <a:ext cx="1808163" cy="6858000"/>
          </a:xfrm>
          <a:custGeom>
            <a:avLst/>
            <a:gdLst/>
            <a:ahLst/>
            <a:cxnLst>
              <a:cxn ang="0">
                <a:pos x="85" y="0"/>
              </a:cxn>
              <a:cxn ang="0">
                <a:pos x="95" y="360"/>
              </a:cxn>
              <a:cxn ang="0">
                <a:pos x="0" y="720"/>
              </a:cxn>
              <a:cxn ang="0">
                <a:pos x="104" y="720"/>
              </a:cxn>
              <a:cxn ang="0">
                <a:pos x="95" y="360"/>
              </a:cxn>
              <a:cxn ang="0">
                <a:pos x="190" y="0"/>
              </a:cxn>
              <a:cxn ang="0">
                <a:pos x="85" y="0"/>
              </a:cxn>
            </a:cxnLst>
            <a:rect l="0" t="0" r="r" b="b"/>
            <a:pathLst>
              <a:path w="190" h="720">
                <a:moveTo>
                  <a:pt x="85" y="0"/>
                </a:moveTo>
                <a:lnTo>
                  <a:pt x="95" y="360"/>
                </a:lnTo>
                <a:lnTo>
                  <a:pt x="0" y="720"/>
                </a:lnTo>
                <a:lnTo>
                  <a:pt x="104" y="720"/>
                </a:lnTo>
                <a:lnTo>
                  <a:pt x="95" y="360"/>
                </a:lnTo>
                <a:lnTo>
                  <a:pt x="190" y="0"/>
                </a:lnTo>
                <a:lnTo>
                  <a:pt x="8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40" name="Line 39"/>
          <p:cNvSpPr>
            <a:spLocks noChangeShapeType="1"/>
          </p:cNvSpPr>
          <p:nvPr userDrawn="1"/>
        </p:nvSpPr>
        <p:spPr bwMode="auto">
          <a:xfrm flipV="1">
            <a:off x="3876676" y="0"/>
            <a:ext cx="904875"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41" name="Line 40"/>
          <p:cNvSpPr>
            <a:spLocks noChangeShapeType="1"/>
          </p:cNvSpPr>
          <p:nvPr/>
        </p:nvSpPr>
        <p:spPr bwMode="auto">
          <a:xfrm flipH="1">
            <a:off x="2973388" y="3429000"/>
            <a:ext cx="903288"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2" name="Title 1"/>
          <p:cNvSpPr>
            <a:spLocks noGrp="1"/>
          </p:cNvSpPr>
          <p:nvPr userDrawn="1">
            <p:ph type="ctrTitle" hasCustomPrompt="1"/>
          </p:nvPr>
        </p:nvSpPr>
        <p:spPr>
          <a:xfrm>
            <a:off x="285720" y="2143116"/>
            <a:ext cx="3143272" cy="2643206"/>
          </a:xfrm>
        </p:spPr>
        <p:txBody>
          <a:bodyPr>
            <a:normAutofit/>
          </a:bodyPr>
          <a:lstStyle>
            <a:lvl1pPr algn="l">
              <a:defRPr sz="29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51" name="Freeform 72"/>
          <p:cNvSpPr>
            <a:spLocks/>
          </p:cNvSpPr>
          <p:nvPr userDrawn="1"/>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D6D1C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2" name="Freeform 75"/>
          <p:cNvSpPr>
            <a:spLocks/>
          </p:cNvSpPr>
          <p:nvPr userDrawn="1"/>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Option 1">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69923A"/>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8788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8120856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Slide Option 2">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7090B7"/>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2" name="Title 1"/>
          <p:cNvSpPr>
            <a:spLocks noGrp="1"/>
          </p:cNvSpPr>
          <p:nvPr userDrawn="1">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3" name="Subtitle 2"/>
          <p:cNvSpPr>
            <a:spLocks noGrp="1"/>
          </p:cNvSpPr>
          <p:nvPr userDrawn="1">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477F8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7591750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91785B"/>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1726358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D95E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586575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818A8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Option 3">
    <p:spTree>
      <p:nvGrpSpPr>
        <p:cNvPr id="1" name=""/>
        <p:cNvGrpSpPr/>
        <p:nvPr/>
      </p:nvGrpSpPr>
      <p:grpSpPr>
        <a:xfrm>
          <a:off x="0" y="0"/>
          <a:ext cx="0" cy="0"/>
          <a:chOff x="0" y="0"/>
          <a:chExt cx="0" cy="0"/>
        </a:xfrm>
      </p:grpSpPr>
      <p:pic>
        <p:nvPicPr>
          <p:cNvPr id="11" name="Picture 10" descr="CardnoLogo__registered_rgb_stf.jpg"/>
          <p:cNvPicPr>
            <a:picLocks noChangeAspect="1"/>
          </p:cNvPicPr>
          <p:nvPr userDrawn="1"/>
        </p:nvPicPr>
        <p:blipFill>
          <a:blip r:embed="rId2" cstate="print"/>
          <a:stretch>
            <a:fillRect/>
          </a:stretch>
        </p:blipFill>
        <p:spPr>
          <a:xfrm>
            <a:off x="7143768" y="6357958"/>
            <a:ext cx="1649745" cy="360000"/>
          </a:xfrm>
          <a:prstGeom prst="rect">
            <a:avLst/>
          </a:prstGeom>
        </p:spPr>
      </p:pic>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565A5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60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64690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7061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52473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28936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90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8327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12614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ACF0-E303-8A49-AC5D-CE53D899398C}" type="datetimeFigureOut">
              <a:rPr lang="en-US" smtClean="0"/>
              <a:t>5/23/2016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25FE4-BCBB-D64C-8E91-9DC6305B2677}" type="slidenum">
              <a:rPr lang="en-US" smtClean="0"/>
              <a:t>‹#›</a:t>
            </a:fld>
            <a:endParaRPr lang="en-US" dirty="0"/>
          </a:p>
        </p:txBody>
      </p:sp>
    </p:spTree>
    <p:extLst>
      <p:ext uri="{BB962C8B-B14F-4D97-AF65-F5344CB8AC3E}">
        <p14:creationId xmlns:p14="http://schemas.microsoft.com/office/powerpoint/2010/main" val="279325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AU"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AU"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0F88AD2-6FE1-4329-86BD-5145C2A35D35}" type="slidenum">
              <a:rPr lang="en-AU" smtClean="0">
                <a:solidFill>
                  <a:prstClr val="black">
                    <a:tint val="75000"/>
                  </a:prstClr>
                </a:solidFill>
                <a:latin typeface="Calibri"/>
              </a:rPr>
              <a:pPr defTabSz="914400"/>
              <a:t>‹#›</a:t>
            </a:fld>
            <a:endParaRPr lang="en-AU"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69333" y="461430"/>
            <a:ext cx="8686800" cy="1214967"/>
          </a:xfrm>
          <a:prstGeom prst="rect">
            <a:avLst/>
          </a:prstGeom>
        </p:spPr>
      </p:pic>
      <p:sp>
        <p:nvSpPr>
          <p:cNvPr id="14" name="Text Box 15"/>
          <p:cNvSpPr txBox="1"/>
          <p:nvPr/>
        </p:nvSpPr>
        <p:spPr>
          <a:xfrm>
            <a:off x="2438400" y="461430"/>
            <a:ext cx="4284134" cy="101864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0"/>
              </a:spcAft>
            </a:pPr>
            <a:r>
              <a:rPr lang="en-GB" sz="2400" dirty="0">
                <a:effectLst/>
                <a:ea typeface="ＭＳ 明朝"/>
                <a:cs typeface="Times New Roman"/>
              </a:rPr>
              <a:t>European Union / South Sudan </a:t>
            </a:r>
            <a:endParaRPr lang="en-US" sz="1200" dirty="0">
              <a:effectLst/>
              <a:ea typeface="ＭＳ 明朝"/>
              <a:cs typeface="Times New Roman"/>
            </a:endParaRPr>
          </a:p>
          <a:p>
            <a:pPr algn="ctr">
              <a:spcAft>
                <a:spcPts val="0"/>
              </a:spcAft>
            </a:pPr>
            <a:r>
              <a:rPr lang="en-GB" sz="2400" dirty="0">
                <a:effectLst/>
                <a:ea typeface="ＭＳ 明朝"/>
                <a:cs typeface="Times New Roman"/>
              </a:rPr>
              <a:t>Cooperation</a:t>
            </a:r>
            <a:endParaRPr lang="en-US" sz="1200" dirty="0">
              <a:effectLst/>
              <a:ea typeface="ＭＳ 明朝"/>
              <a:cs typeface="Times New Roman"/>
            </a:endParaRPr>
          </a:p>
          <a:p>
            <a:pPr>
              <a:spcAft>
                <a:spcPts val="0"/>
              </a:spcAft>
            </a:pPr>
            <a:r>
              <a:rPr lang="en-GB" sz="2400" dirty="0">
                <a:effectLst/>
                <a:ea typeface="ＭＳ 明朝"/>
                <a:cs typeface="Times New Roman"/>
              </a:rPr>
              <a:t> </a:t>
            </a:r>
            <a:endParaRPr lang="en-US" sz="1200" dirty="0">
              <a:effectLst/>
              <a:ea typeface="ＭＳ 明朝"/>
              <a:cs typeface="Times New Roman"/>
            </a:endParaRPr>
          </a:p>
        </p:txBody>
      </p:sp>
      <p:sp>
        <p:nvSpPr>
          <p:cNvPr id="15" name="Text Box 84"/>
          <p:cNvSpPr txBox="1"/>
          <p:nvPr/>
        </p:nvSpPr>
        <p:spPr>
          <a:xfrm>
            <a:off x="169333" y="1813983"/>
            <a:ext cx="30988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ea typeface="ＭＳ 明朝"/>
                <a:cs typeface="Times New Roman"/>
              </a:rPr>
              <a:t>Funded by the European Union</a:t>
            </a:r>
            <a:endParaRPr lang="en-US" sz="1200" dirty="0">
              <a:effectLst/>
              <a:ea typeface="ＭＳ 明朝"/>
              <a:cs typeface="Times New Roman"/>
            </a:endParaRPr>
          </a:p>
        </p:txBody>
      </p:sp>
      <p:sp>
        <p:nvSpPr>
          <p:cNvPr id="16" name="Text Box 85"/>
          <p:cNvSpPr txBox="1"/>
          <p:nvPr/>
        </p:nvSpPr>
        <p:spPr>
          <a:xfrm>
            <a:off x="6877229" y="1813983"/>
            <a:ext cx="1978904" cy="48047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ea typeface="ＭＳ 明朝"/>
                <a:cs typeface="Times New Roman"/>
              </a:rPr>
              <a:t>Government of South Sudan</a:t>
            </a:r>
            <a:endParaRPr lang="en-US" sz="1200" dirty="0">
              <a:effectLst/>
              <a:ea typeface="ＭＳ 明朝"/>
              <a:cs typeface="Times New Roman"/>
            </a:endParaRPr>
          </a:p>
        </p:txBody>
      </p:sp>
      <p:sp>
        <p:nvSpPr>
          <p:cNvPr id="18" name="Text Box 64"/>
          <p:cNvSpPr txBox="1"/>
          <p:nvPr/>
        </p:nvSpPr>
        <p:spPr>
          <a:xfrm>
            <a:off x="342900" y="1727207"/>
            <a:ext cx="8458200" cy="285326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endParaRPr lang="en-GB" sz="2400" b="1" dirty="0" smtClean="0">
              <a:solidFill>
                <a:srgbClr val="345A8A"/>
              </a:solidFill>
              <a:ea typeface="ＭＳ ゴシック"/>
              <a:cs typeface="Times New Roman"/>
            </a:endParaRPr>
          </a:p>
          <a:p>
            <a:pPr algn="ctr">
              <a:spcAft>
                <a:spcPts val="600"/>
              </a:spcAft>
            </a:pPr>
            <a:r>
              <a:rPr lang="en-GB" sz="2400" b="1" dirty="0" smtClean="0">
                <a:solidFill>
                  <a:srgbClr val="345A8A"/>
                </a:solidFill>
                <a:ea typeface="ＭＳ ゴシック"/>
                <a:cs typeface="Times New Roman"/>
              </a:rPr>
              <a:t>EU </a:t>
            </a:r>
            <a:r>
              <a:rPr lang="en-GB" sz="2400" b="1" dirty="0">
                <a:solidFill>
                  <a:srgbClr val="345A8A"/>
                </a:solidFill>
                <a:ea typeface="ＭＳ ゴシック"/>
                <a:cs typeface="Times New Roman"/>
              </a:rPr>
              <a:t>Pro-Resilience Action (PRO-ACT</a:t>
            </a:r>
            <a:r>
              <a:rPr lang="en-GB" sz="2400" b="1" dirty="0" smtClean="0">
                <a:solidFill>
                  <a:srgbClr val="345A8A"/>
                </a:solidFill>
                <a:ea typeface="ＭＳ ゴシック"/>
                <a:cs typeface="Times New Roman"/>
              </a:rPr>
              <a:t>)</a:t>
            </a:r>
            <a:endParaRPr lang="en-GB" sz="2400" b="1" dirty="0">
              <a:solidFill>
                <a:srgbClr val="345A8A"/>
              </a:solidFill>
              <a:latin typeface="Calibri"/>
              <a:ea typeface="ＭＳ ゴシック"/>
              <a:cs typeface="Times New Roman"/>
            </a:endParaRPr>
          </a:p>
          <a:p>
            <a:pPr algn="ctr">
              <a:spcAft>
                <a:spcPts val="600"/>
              </a:spcAft>
            </a:pPr>
            <a:endParaRPr lang="en-US" sz="900" dirty="0">
              <a:effectLst/>
              <a:latin typeface="Arial"/>
              <a:ea typeface="Times New Roman"/>
              <a:cs typeface="Times New Roman"/>
            </a:endParaRPr>
          </a:p>
          <a:p>
            <a:pPr algn="ctr">
              <a:spcAft>
                <a:spcPts val="600"/>
              </a:spcAft>
            </a:pPr>
            <a:r>
              <a:rPr lang="en-US" sz="2400" b="1" cap="small" dirty="0" smtClean="0">
                <a:solidFill>
                  <a:srgbClr val="345A8A"/>
                </a:solidFill>
                <a:ea typeface="ＭＳ ゴシック"/>
                <a:cs typeface="Times New Roman"/>
              </a:rPr>
              <a:t>Food Security Thematic </a:t>
            </a:r>
            <a:r>
              <a:rPr lang="en-US" sz="2400" b="1" cap="small" dirty="0" err="1" smtClean="0">
                <a:solidFill>
                  <a:srgbClr val="345A8A"/>
                </a:solidFill>
                <a:ea typeface="ＭＳ ゴシック"/>
                <a:cs typeface="Times New Roman"/>
              </a:rPr>
              <a:t>Programme</a:t>
            </a:r>
            <a:r>
              <a:rPr lang="en-US" sz="2400" b="1" cap="small" dirty="0" smtClean="0">
                <a:solidFill>
                  <a:srgbClr val="345A8A"/>
                </a:solidFill>
                <a:ea typeface="ＭＳ ゴシック"/>
                <a:cs typeface="Times New Roman"/>
              </a:rPr>
              <a:t> </a:t>
            </a:r>
            <a:r>
              <a:rPr lang="en-US" sz="2400" b="1" cap="small" dirty="0">
                <a:solidFill>
                  <a:srgbClr val="345A8A"/>
                </a:solidFill>
                <a:ea typeface="ＭＳ ゴシック"/>
                <a:cs typeface="Times New Roman"/>
              </a:rPr>
              <a:t>C</a:t>
            </a:r>
            <a:r>
              <a:rPr lang="en-US" sz="2400" b="1" cap="small" dirty="0" smtClean="0">
                <a:solidFill>
                  <a:srgbClr val="345A8A"/>
                </a:solidFill>
                <a:ea typeface="ＭＳ ゴシック"/>
                <a:cs typeface="Times New Roman"/>
              </a:rPr>
              <a:t>risis Prevention </a:t>
            </a:r>
            <a:r>
              <a:rPr lang="en-US" sz="2400" b="1" cap="small" dirty="0">
                <a:solidFill>
                  <a:srgbClr val="345A8A"/>
                </a:solidFill>
                <a:ea typeface="ＭＳ ゴシック"/>
                <a:cs typeface="Times New Roman"/>
              </a:rPr>
              <a:t>and </a:t>
            </a:r>
            <a:r>
              <a:rPr lang="en-US" sz="2400" b="1" cap="small" dirty="0" smtClean="0">
                <a:solidFill>
                  <a:srgbClr val="345A8A"/>
                </a:solidFill>
                <a:ea typeface="ＭＳ ゴシック"/>
                <a:cs typeface="Times New Roman"/>
              </a:rPr>
              <a:t>Post-Crisis Response Strategy Projects </a:t>
            </a:r>
          </a:p>
          <a:p>
            <a:pPr algn="ctr">
              <a:spcAft>
                <a:spcPts val="600"/>
              </a:spcAft>
            </a:pPr>
            <a:endParaRPr lang="en-US" sz="1400" b="1" cap="small" dirty="0">
              <a:solidFill>
                <a:srgbClr val="345A8A"/>
              </a:solidFill>
              <a:ea typeface="ＭＳ ゴシック"/>
              <a:cs typeface="Times New Roman"/>
            </a:endParaRPr>
          </a:p>
          <a:p>
            <a:pPr algn="ctr">
              <a:spcAft>
                <a:spcPts val="600"/>
              </a:spcAft>
            </a:pPr>
            <a:r>
              <a:rPr lang="en-US" sz="2400" b="1" cap="small" dirty="0">
                <a:solidFill>
                  <a:srgbClr val="345A8A"/>
                </a:solidFill>
                <a:ea typeface="ＭＳ ゴシック"/>
                <a:cs typeface="Times New Roman"/>
              </a:rPr>
              <a:t>Greater Upper Nile (GUN) and Greater Bahr el Ghazal (GBEG)</a:t>
            </a:r>
            <a:endParaRPr lang="en-US" sz="2400" b="1" cap="small" dirty="0" smtClean="0">
              <a:solidFill>
                <a:srgbClr val="345A8A"/>
              </a:solidFill>
              <a:ea typeface="ＭＳ ゴシック"/>
              <a:cs typeface="Times New Roman"/>
            </a:endParaRPr>
          </a:p>
          <a:p>
            <a:pPr algn="ctr">
              <a:spcAft>
                <a:spcPts val="600"/>
              </a:spcAft>
            </a:pPr>
            <a:endParaRPr lang="en-US" sz="900" b="1" cap="small" dirty="0" smtClean="0">
              <a:solidFill>
                <a:srgbClr val="345A8A"/>
              </a:solidFill>
              <a:ea typeface="ＭＳ ゴシック"/>
              <a:cs typeface="Times New Roman"/>
            </a:endParaRPr>
          </a:p>
          <a:p>
            <a:pPr algn="ctr">
              <a:spcAft>
                <a:spcPts val="600"/>
              </a:spcAft>
            </a:pPr>
            <a:r>
              <a:rPr lang="en-US" sz="2400" b="1" cap="small" dirty="0">
                <a:solidFill>
                  <a:srgbClr val="345A8A"/>
                </a:solidFill>
                <a:ea typeface="ＭＳ ゴシック"/>
                <a:cs typeface="Times New Roman"/>
              </a:rPr>
              <a:t>INTER-REGIONAL THEMATIC WORKSHOP</a:t>
            </a:r>
            <a:r>
              <a:rPr lang="en-GB" b="1" dirty="0">
                <a:solidFill>
                  <a:srgbClr val="345A8A"/>
                </a:solidFill>
                <a:effectLst/>
                <a:latin typeface="Calibri"/>
                <a:ea typeface="ＭＳ ゴシック"/>
                <a:cs typeface="Times New Roman"/>
              </a:rPr>
              <a:t> </a:t>
            </a:r>
            <a:endParaRPr lang="en-US" sz="900" dirty="0">
              <a:effectLst/>
              <a:latin typeface="Arial"/>
              <a:ea typeface="Times New Roman"/>
              <a:cs typeface="Times New Roman"/>
            </a:endParaRPr>
          </a:p>
          <a:p>
            <a:pPr>
              <a:spcAft>
                <a:spcPts val="0"/>
              </a:spcAft>
            </a:pPr>
            <a:r>
              <a:rPr lang="en-GB" sz="1000" dirty="0">
                <a:effectLst/>
                <a:ea typeface="ＭＳ 明朝"/>
                <a:cs typeface="Times New Roman"/>
              </a:rPr>
              <a:t> </a:t>
            </a:r>
            <a:endParaRPr lang="en-US" sz="1000" dirty="0">
              <a:effectLst/>
              <a:ea typeface="ＭＳ 明朝"/>
              <a:cs typeface="Times New Roman"/>
            </a:endParaRPr>
          </a:p>
        </p:txBody>
      </p:sp>
      <p:sp>
        <p:nvSpPr>
          <p:cNvPr id="23" name="TextBox 22"/>
          <p:cNvSpPr txBox="1"/>
          <p:nvPr/>
        </p:nvSpPr>
        <p:spPr>
          <a:xfrm>
            <a:off x="6044375" y="6266503"/>
            <a:ext cx="571500" cy="246221"/>
          </a:xfrm>
          <a:prstGeom prst="rect">
            <a:avLst/>
          </a:prstGeom>
          <a:solidFill>
            <a:schemeClr val="bg1"/>
          </a:solidFill>
        </p:spPr>
        <p:txBody>
          <a:bodyPr wrap="square" rtlCol="0">
            <a:spAutoFit/>
          </a:bodyPr>
          <a:lstStyle/>
          <a:p>
            <a:endParaRPr lang="en-US" sz="1000" dirty="0"/>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6877228" y="474131"/>
            <a:ext cx="1923872" cy="1214966"/>
          </a:xfrm>
          <a:prstGeom prst="rect">
            <a:avLst/>
          </a:prstGeom>
          <a:extLst>
            <a:ext uri="{FAA26D3D-D897-4be2-8F04-BA451C77F1D7}">
              <ma14:placeholderFlag xmlns:ma14="http://schemas.microsoft.com/office/mac/drawingml/2011/main" xmlns=""/>
            </a:ext>
          </a:extLst>
        </p:spPr>
      </p:pic>
      <p:grpSp>
        <p:nvGrpSpPr>
          <p:cNvPr id="17" name="Group 16"/>
          <p:cNvGrpSpPr/>
          <p:nvPr/>
        </p:nvGrpSpPr>
        <p:grpSpPr>
          <a:xfrm>
            <a:off x="1790636" y="5288604"/>
            <a:ext cx="5274310" cy="1259840"/>
            <a:chOff x="0" y="0"/>
            <a:chExt cx="6465318" cy="1426845"/>
          </a:xfrm>
        </p:grpSpPr>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41595" cy="1426845"/>
            </a:xfrm>
            <a:prstGeom prst="rect">
              <a:avLst/>
            </a:prstGeom>
            <a:noFill/>
            <a:ln>
              <a:noFill/>
            </a:ln>
            <a:extLst>
              <a:ext uri="{FAA26D3D-D897-4be2-8F04-BA451C77F1D7}">
                <ma14:placeholderFlag xmlns:ma14="http://schemas.microsoft.com/office/mac/drawingml/2011/main" xmlns=""/>
              </a:ext>
            </a:extLst>
          </p:spPr>
        </p:pic>
        <p:pic>
          <p:nvPicPr>
            <p:cNvPr id="22" name="Picture 21" descr="zoa.png"/>
            <p:cNvPicPr>
              <a:picLocks noChangeAspect="1"/>
            </p:cNvPicPr>
            <p:nvPr/>
          </p:nvPicPr>
          <p:blipFill rotWithShape="1">
            <a:blip r:embed="rId5">
              <a:extLst>
                <a:ext uri="{28A0092B-C50C-407E-A947-70E740481C1C}">
                  <a14:useLocalDpi xmlns:a14="http://schemas.microsoft.com/office/drawing/2010/main" val="0"/>
                </a:ext>
              </a:extLst>
            </a:blip>
            <a:srcRect l="63033" t="27059" r="4530" b="39681"/>
            <a:stretch/>
          </p:blipFill>
          <p:spPr>
            <a:xfrm>
              <a:off x="5188678" y="798607"/>
              <a:ext cx="676023" cy="628238"/>
            </a:xfrm>
            <a:prstGeom prst="rect">
              <a:avLst/>
            </a:prstGeom>
          </p:spPr>
        </p:pic>
        <p:pic>
          <p:nvPicPr>
            <p:cNvPr id="25" name="Picture 24" descr="cordaid.png"/>
            <p:cNvPicPr>
              <a:picLocks noChangeAspect="1"/>
            </p:cNvPicPr>
            <p:nvPr/>
          </p:nvPicPr>
          <p:blipFill rotWithShape="1">
            <a:blip r:embed="rId6">
              <a:extLst>
                <a:ext uri="{28A0092B-C50C-407E-A947-70E740481C1C}">
                  <a14:useLocalDpi xmlns:a14="http://schemas.microsoft.com/office/drawing/2010/main" val="0"/>
                </a:ext>
              </a:extLst>
            </a:blip>
            <a:srcRect l="27473" r="60333"/>
            <a:stretch/>
          </p:blipFill>
          <p:spPr>
            <a:xfrm>
              <a:off x="5817618" y="798607"/>
              <a:ext cx="647700" cy="582707"/>
            </a:xfrm>
            <a:prstGeom prst="rect">
              <a:avLst/>
            </a:prstGeom>
          </p:spPr>
        </p:pic>
        <p:pic>
          <p:nvPicPr>
            <p:cNvPr id="26" name="Picture 25" descr="oxfam.png"/>
            <p:cNvPicPr>
              <a:picLocks noChangeAspect="1"/>
            </p:cNvPicPr>
            <p:nvPr/>
          </p:nvPicPr>
          <p:blipFill rotWithShape="1">
            <a:blip r:embed="rId7">
              <a:extLst>
                <a:ext uri="{28A0092B-C50C-407E-A947-70E740481C1C}">
                  <a14:useLocalDpi xmlns:a14="http://schemas.microsoft.com/office/drawing/2010/main" val="0"/>
                </a:ext>
              </a:extLst>
            </a:blip>
            <a:srcRect r="57962"/>
            <a:stretch/>
          </p:blipFill>
          <p:spPr>
            <a:xfrm>
              <a:off x="5188678" y="0"/>
              <a:ext cx="628940" cy="600937"/>
            </a:xfrm>
            <a:prstGeom prst="rect">
              <a:avLst/>
            </a:prstGeom>
          </p:spPr>
        </p:pic>
        <p:pic>
          <p:nvPicPr>
            <p:cNvPr id="27" name="Picture 26" descr="irc logo.png"/>
            <p:cNvPicPr>
              <a:picLocks noChangeAspect="1"/>
            </p:cNvPicPr>
            <p:nvPr/>
          </p:nvPicPr>
          <p:blipFill rotWithShape="1">
            <a:blip r:embed="rId8">
              <a:extLst>
                <a:ext uri="{28A0092B-C50C-407E-A947-70E740481C1C}">
                  <a14:useLocalDpi xmlns:a14="http://schemas.microsoft.com/office/drawing/2010/main" val="0"/>
                </a:ext>
              </a:extLst>
            </a:blip>
            <a:srcRect l="5122" t="4561" r="5264" b="30382"/>
            <a:stretch/>
          </p:blipFill>
          <p:spPr>
            <a:xfrm>
              <a:off x="5864701" y="30475"/>
              <a:ext cx="532743" cy="570462"/>
            </a:xfrm>
            <a:prstGeom prst="rect">
              <a:avLst/>
            </a:prstGeom>
          </p:spPr>
        </p:pic>
      </p:grpSp>
    </p:spTree>
    <p:extLst>
      <p:ext uri="{BB962C8B-B14F-4D97-AF65-F5344CB8AC3E}">
        <p14:creationId xmlns:p14="http://schemas.microsoft.com/office/powerpoint/2010/main" val="3171835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695700" y="1021947"/>
            <a:ext cx="5448300" cy="3794752"/>
          </a:xfrm>
        </p:spPr>
        <p:txBody>
          <a:bodyPr>
            <a:noAutofit/>
          </a:bodyPr>
          <a:lstStyle/>
          <a:p>
            <a:pPr marL="285750" indent="-285750">
              <a:buFont typeface="Courier New" panose="02070309020205020404" pitchFamily="49" charset="0"/>
              <a:buChar char="o"/>
            </a:pPr>
            <a:r>
              <a:rPr lang="en-AU" sz="1600" dirty="0" smtClean="0"/>
              <a:t>Current economic crises in the Country may be a disincentive to production! high cost of raw materials which are basically sourced from Uganda. High transport cost coupled with unfavourable taxes. Virtually there is no economic incentive that encourages production and growth</a:t>
            </a:r>
            <a:r>
              <a:rPr lang="en-AU" sz="1600" dirty="0"/>
              <a:t>!</a:t>
            </a:r>
            <a:endParaRPr lang="en-AU" sz="1600" dirty="0" smtClean="0"/>
          </a:p>
          <a:p>
            <a:endParaRPr lang="en-AU" sz="1600" dirty="0" smtClean="0"/>
          </a:p>
          <a:p>
            <a:pPr marL="285750" indent="-285750">
              <a:buFont typeface="Courier New" panose="02070309020205020404" pitchFamily="49" charset="0"/>
              <a:buChar char="o"/>
            </a:pPr>
            <a:r>
              <a:rPr lang="en-AU" sz="1600" dirty="0" smtClean="0"/>
              <a:t>Poor road infrastructure, not only during the wet season, but during dry seasons is a clear indication of a paralysed market system. </a:t>
            </a:r>
          </a:p>
          <a:p>
            <a:endParaRPr lang="en-AU" sz="1600" dirty="0"/>
          </a:p>
          <a:p>
            <a:pPr marL="285750" indent="-285750">
              <a:buFont typeface="Courier New" panose="02070309020205020404" pitchFamily="49" charset="0"/>
              <a:buChar char="o"/>
            </a:pPr>
            <a:r>
              <a:rPr lang="en-AU" sz="1600" dirty="0" smtClean="0"/>
              <a:t>Free input distribution (e.g. ploughs) by other INGOs /Agencies is a disincentive to development efforts.</a:t>
            </a:r>
          </a:p>
        </p:txBody>
      </p:sp>
      <p:sp>
        <p:nvSpPr>
          <p:cNvPr id="9" name="Title 1"/>
          <p:cNvSpPr txBox="1">
            <a:spLocks/>
          </p:cNvSpPr>
          <p:nvPr/>
        </p:nvSpPr>
        <p:spPr>
          <a:xfrm>
            <a:off x="0" y="1021947"/>
            <a:ext cx="3124033" cy="151671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marL="457200" indent="-457200" fontAlgn="base">
              <a:spcBef>
                <a:spcPct val="20000"/>
              </a:spcBef>
              <a:spcAft>
                <a:spcPct val="0"/>
              </a:spcAft>
              <a:buFont typeface="Wingdings" panose="05000000000000000000" pitchFamily="2" charset="2"/>
              <a:buChar char="§"/>
            </a:pPr>
            <a:r>
              <a:rPr lang="en-US" dirty="0" smtClean="0"/>
              <a:t>Challenges </a:t>
            </a:r>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smtClean="0"/>
          </a:p>
          <a:p>
            <a:endParaRPr lang="en-AU" dirty="0"/>
          </a:p>
          <a:p>
            <a:endParaRPr lang="en-AU" dirty="0" smtClean="0"/>
          </a:p>
          <a:p>
            <a:endParaRPr lang="en-AU" dirty="0"/>
          </a:p>
        </p:txBody>
      </p:sp>
    </p:spTree>
    <p:extLst>
      <p:ext uri="{BB962C8B-B14F-4D97-AF65-F5344CB8AC3E}">
        <p14:creationId xmlns:p14="http://schemas.microsoft.com/office/powerpoint/2010/main" val="1618887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4" y="892312"/>
            <a:ext cx="616663" cy="457200"/>
          </a:xfrm>
          <a:prstGeom prst="rect">
            <a:avLst/>
          </a:prstGeom>
        </p:spPr>
      </p:pic>
      <p:sp>
        <p:nvSpPr>
          <p:cNvPr id="5" name="Title 4"/>
          <p:cNvSpPr>
            <a:spLocks noGrp="1"/>
          </p:cNvSpPr>
          <p:nvPr>
            <p:ph type="title"/>
          </p:nvPr>
        </p:nvSpPr>
        <p:spPr>
          <a:xfrm>
            <a:off x="0" y="274638"/>
            <a:ext cx="6954253" cy="495381"/>
          </a:xfrm>
        </p:spPr>
        <p:txBody>
          <a:bodyPr>
            <a:noAutofit/>
          </a:bodyPr>
          <a:lstStyle/>
          <a:p>
            <a:pPr algn="l"/>
            <a:r>
              <a:rPr lang="en-US" sz="2800" dirty="0" smtClean="0"/>
              <a:t>Practical challenges</a:t>
            </a:r>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972" y="824159"/>
            <a:ext cx="616265" cy="457200"/>
          </a:xfrm>
          <a:prstGeom prst="rect">
            <a:avLst/>
          </a:prstGeom>
        </p:spPr>
      </p:pic>
      <p:sp>
        <p:nvSpPr>
          <p:cNvPr id="2" name="TextBox 1"/>
          <p:cNvSpPr txBox="1"/>
          <p:nvPr/>
        </p:nvSpPr>
        <p:spPr>
          <a:xfrm>
            <a:off x="837354" y="1004789"/>
            <a:ext cx="1235918" cy="577081"/>
          </a:xfrm>
          <a:prstGeom prst="rect">
            <a:avLst/>
          </a:prstGeom>
          <a:noFill/>
        </p:spPr>
        <p:txBody>
          <a:bodyPr wrap="square" rtlCol="0">
            <a:spAutoFit/>
          </a:bodyPr>
          <a:lstStyle/>
          <a:p>
            <a:r>
              <a:rPr lang="en-US" sz="1050" dirty="0" smtClean="0"/>
              <a:t>NPA car taking staff to </a:t>
            </a:r>
            <a:r>
              <a:rPr lang="en-US" sz="1050" dirty="0" err="1" smtClean="0"/>
              <a:t>Mabui</a:t>
            </a:r>
            <a:r>
              <a:rPr lang="en-US" sz="1050" dirty="0" smtClean="0"/>
              <a:t> for training</a:t>
            </a:r>
            <a:endParaRPr lang="en-US" sz="1050" dirty="0"/>
          </a:p>
        </p:txBody>
      </p:sp>
      <p:sp>
        <p:nvSpPr>
          <p:cNvPr id="3" name="TextBox 2"/>
          <p:cNvSpPr txBox="1"/>
          <p:nvPr/>
        </p:nvSpPr>
        <p:spPr>
          <a:xfrm>
            <a:off x="4463836" y="1116447"/>
            <a:ext cx="1271056" cy="430887"/>
          </a:xfrm>
          <a:prstGeom prst="rect">
            <a:avLst/>
          </a:prstGeom>
          <a:noFill/>
        </p:spPr>
        <p:txBody>
          <a:bodyPr wrap="square" rtlCol="0">
            <a:spAutoFit/>
          </a:bodyPr>
          <a:lstStyle/>
          <a:p>
            <a:r>
              <a:rPr lang="en-US" sz="1100" dirty="0" smtClean="0"/>
              <a:t>A business car slipped off and fell</a:t>
            </a:r>
            <a:endParaRPr lang="en-US" sz="1100" dirty="0"/>
          </a:p>
        </p:txBody>
      </p:sp>
    </p:spTree>
    <p:extLst>
      <p:ext uri="{BB962C8B-B14F-4D97-AF65-F5344CB8AC3E}">
        <p14:creationId xmlns:p14="http://schemas.microsoft.com/office/powerpoint/2010/main" val="3630806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98065" y="1021947"/>
            <a:ext cx="5429288" cy="3838811"/>
          </a:xfrm>
        </p:spPr>
        <p:txBody>
          <a:bodyPr>
            <a:noAutofit/>
          </a:bodyPr>
          <a:lstStyle/>
          <a:p>
            <a:pPr marL="285750" indent="-285750">
              <a:buFont typeface="Courier New" panose="02070309020205020404" pitchFamily="49" charset="0"/>
              <a:buChar char="o"/>
            </a:pPr>
            <a:r>
              <a:rPr lang="en-AU" sz="1600" dirty="0" smtClean="0"/>
              <a:t>Blacksmith sector is a vibrant sector that needs to be supported; </a:t>
            </a:r>
            <a:r>
              <a:rPr lang="en-AU" sz="1600" dirty="0" err="1" smtClean="0"/>
              <a:t>i</a:t>
            </a:r>
            <a:r>
              <a:rPr lang="en-AU" sz="1600" dirty="0" smtClean="0"/>
              <a:t>) technical backstopping, ii) buying spare parts and iii) sending in trainees for training.</a:t>
            </a:r>
          </a:p>
          <a:p>
            <a:pPr marL="285750" indent="-285750">
              <a:buFont typeface="Courier New" panose="02070309020205020404" pitchFamily="49" charset="0"/>
              <a:buChar char="o"/>
            </a:pPr>
            <a:r>
              <a:rPr lang="en-AU" sz="1600" dirty="0" err="1" smtClean="0"/>
              <a:t>Mabui</a:t>
            </a:r>
            <a:r>
              <a:rPr lang="en-AU" sz="1600" dirty="0" smtClean="0"/>
              <a:t> and </a:t>
            </a:r>
            <a:r>
              <a:rPr lang="en-AU" sz="1600" dirty="0" err="1" smtClean="0"/>
              <a:t>Malith</a:t>
            </a:r>
            <a:r>
              <a:rPr lang="en-AU" sz="1600" dirty="0" smtClean="0"/>
              <a:t> workshops  need support from a local private company that shall continue building capacity of workforce and general administration of the two workshops. One of the lessons learned, is the duration of SORUDEV is too short to ensure an independently working workshops thus, it is imperative that the current support is extended for another 1 ½ years.</a:t>
            </a:r>
          </a:p>
          <a:p>
            <a:pPr marL="285750" indent="-285750">
              <a:buFont typeface="Courier New" panose="02070309020205020404" pitchFamily="49" charset="0"/>
              <a:buChar char="o"/>
            </a:pPr>
            <a:r>
              <a:rPr lang="en-AU" sz="1600" dirty="0" smtClean="0"/>
              <a:t>Smallholder farmers and ox plough users provide ready market for spare parts and other tools. Thus there is need to encourage local production. it is working!</a:t>
            </a:r>
          </a:p>
        </p:txBody>
      </p:sp>
      <p:sp>
        <p:nvSpPr>
          <p:cNvPr id="9" name="Title 1"/>
          <p:cNvSpPr txBox="1">
            <a:spLocks/>
          </p:cNvSpPr>
          <p:nvPr/>
        </p:nvSpPr>
        <p:spPr>
          <a:xfrm>
            <a:off x="0" y="1021947"/>
            <a:ext cx="3368842" cy="221454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marL="457200" indent="-457200" algn="ctr" fontAlgn="base">
              <a:spcBef>
                <a:spcPct val="20000"/>
              </a:spcBef>
              <a:spcAft>
                <a:spcPct val="0"/>
              </a:spcAft>
              <a:buFont typeface="Wingdings" panose="05000000000000000000" pitchFamily="2" charset="2"/>
              <a:buChar char="§"/>
            </a:pPr>
            <a:r>
              <a:rPr lang="en-US" sz="2500" dirty="0" smtClean="0"/>
              <a:t>Recommendations</a:t>
            </a:r>
            <a:r>
              <a:rPr lang="en-US" dirty="0" smtClean="0"/>
              <a:t> </a:t>
            </a: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a:p>
            <a:endParaRPr lang="en-AU" dirty="0" smtClean="0"/>
          </a:p>
          <a:p>
            <a:endParaRPr lang="en-AU" dirty="0"/>
          </a:p>
        </p:txBody>
      </p:sp>
    </p:spTree>
    <p:extLst>
      <p:ext uri="{BB962C8B-B14F-4D97-AF65-F5344CB8AC3E}">
        <p14:creationId xmlns:p14="http://schemas.microsoft.com/office/powerpoint/2010/main" val="190146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dirty="0" smtClean="0"/>
              <a:t>End of Presentation </a:t>
            </a:r>
            <a:endParaRPr lang="en-US" sz="4000" dirty="0"/>
          </a:p>
        </p:txBody>
      </p:sp>
      <p:sp>
        <p:nvSpPr>
          <p:cNvPr id="3" name="Text Placeholder 2"/>
          <p:cNvSpPr>
            <a:spLocks noGrp="1"/>
          </p:cNvSpPr>
          <p:nvPr>
            <p:ph type="subTitle" idx="1"/>
          </p:nvPr>
        </p:nvSpPr>
        <p:spPr/>
        <p:txBody>
          <a:bodyPr>
            <a:normAutofit/>
          </a:bodyPr>
          <a:lstStyle/>
          <a:p>
            <a:r>
              <a:rPr lang="en-US" sz="4000" dirty="0" smtClean="0"/>
              <a:t> </a:t>
            </a:r>
            <a:r>
              <a:rPr lang="en-US" sz="4400" dirty="0" smtClean="0"/>
              <a:t>Thanks for listening</a:t>
            </a:r>
            <a:endParaRPr lang="en-US" sz="4400" dirty="0"/>
          </a:p>
        </p:txBody>
      </p:sp>
    </p:spTree>
    <p:extLst>
      <p:ext uri="{BB962C8B-B14F-4D97-AF65-F5344CB8AC3E}">
        <p14:creationId xmlns:p14="http://schemas.microsoft.com/office/powerpoint/2010/main" val="81748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3" y="1914171"/>
            <a:ext cx="3871913" cy="3029303"/>
          </a:xfrm>
        </p:spPr>
        <p:txBody>
          <a:bodyPr>
            <a:normAutofit/>
          </a:bodyPr>
          <a:lstStyle/>
          <a:p>
            <a:pPr lvl="0" fontAlgn="base">
              <a:spcBef>
                <a:spcPct val="20000"/>
              </a:spcBef>
              <a:spcAft>
                <a:spcPct val="0"/>
              </a:spcAft>
            </a:pPr>
            <a:r>
              <a:rPr lang="en-US" sz="2900" dirty="0" smtClean="0">
                <a:solidFill>
                  <a:schemeClr val="bg1"/>
                </a:solidFill>
              </a:rPr>
              <a:t/>
            </a:r>
            <a:br>
              <a:rPr lang="en-US" sz="2900" dirty="0" smtClean="0">
                <a:solidFill>
                  <a:schemeClr val="bg1"/>
                </a:solidFill>
              </a:rPr>
            </a:br>
            <a:r>
              <a:rPr lang="en-US" sz="2200" dirty="0" smtClean="0"/>
              <a:t/>
            </a:r>
            <a:br>
              <a:rPr lang="en-US" sz="2200" dirty="0" smtClean="0"/>
            </a:br>
            <a:r>
              <a:rPr lang="en-AU" sz="1600" dirty="0" smtClean="0">
                <a:latin typeface="Arial" charset="0"/>
                <a:ea typeface="+mn-ea"/>
                <a:cs typeface="Arial" charset="0"/>
              </a:rPr>
              <a:t>Samuel Deng, Norwegian People’s Aid        		       (NPA)</a:t>
            </a:r>
            <a:br>
              <a:rPr lang="en-AU" sz="1600" dirty="0" smtClean="0">
                <a:latin typeface="Arial" charset="0"/>
                <a:ea typeface="+mn-ea"/>
                <a:cs typeface="Arial" charset="0"/>
              </a:rPr>
            </a:br>
            <a:r>
              <a:rPr lang="en-AU" sz="1600" dirty="0" smtClean="0">
                <a:latin typeface="Arial" charset="0"/>
                <a:ea typeface="+mn-ea"/>
                <a:cs typeface="Arial" charset="0"/>
              </a:rPr>
              <a:t/>
            </a:r>
            <a:br>
              <a:rPr lang="en-AU" sz="1600" dirty="0" smtClean="0">
                <a:latin typeface="Arial" charset="0"/>
                <a:ea typeface="+mn-ea"/>
                <a:cs typeface="Arial" charset="0"/>
              </a:rPr>
            </a:br>
            <a:r>
              <a:rPr lang="en-AU" sz="1600" dirty="0" smtClean="0">
                <a:latin typeface="Arial" charset="0"/>
                <a:ea typeface="+mn-ea"/>
                <a:cs typeface="Arial" charset="0"/>
              </a:rPr>
              <a:t>Contract Reference: Sdeng@npaid.org</a:t>
            </a:r>
            <a:r>
              <a:rPr lang="en-AU" sz="1600" dirty="0">
                <a:latin typeface="Arial" charset="0"/>
                <a:ea typeface="+mn-ea"/>
                <a:cs typeface="Arial" charset="0"/>
              </a:rPr>
              <a:t/>
            </a:r>
            <a:br>
              <a:rPr lang="en-AU" sz="1600" dirty="0">
                <a:latin typeface="Arial" charset="0"/>
                <a:ea typeface="+mn-ea"/>
                <a:cs typeface="Arial" charset="0"/>
              </a:rPr>
            </a:br>
            <a:r>
              <a:rPr lang="en-AU" sz="1600" dirty="0" smtClean="0">
                <a:latin typeface="Arial" charset="0"/>
                <a:ea typeface="+mn-ea"/>
                <a:cs typeface="Arial" charset="0"/>
              </a:rPr>
              <a:t>				 0955571483</a:t>
            </a:r>
            <a:br>
              <a:rPr lang="en-AU" sz="1600" dirty="0" smtClean="0">
                <a:latin typeface="Arial" charset="0"/>
                <a:ea typeface="+mn-ea"/>
                <a:cs typeface="Arial" charset="0"/>
              </a:rPr>
            </a:br>
            <a:r>
              <a:rPr lang="en-AU" sz="1600" dirty="0" smtClean="0">
                <a:latin typeface="Arial" charset="0"/>
                <a:ea typeface="+mn-ea"/>
                <a:cs typeface="Arial" charset="0"/>
              </a:rPr>
              <a:t>Project: SORUDEV, Lakes States</a:t>
            </a:r>
            <a:endParaRPr lang="en-AU" sz="1600" dirty="0"/>
          </a:p>
        </p:txBody>
      </p:sp>
      <p:sp>
        <p:nvSpPr>
          <p:cNvPr id="1094" name="AutoShape 70"/>
          <p:cNvSpPr>
            <a:spLocks noChangeAspect="1" noChangeArrowheads="1" noTextEdit="1"/>
          </p:cNvSpPr>
          <p:nvPr/>
        </p:nvSpPr>
        <p:spPr bwMode="auto">
          <a:xfrm>
            <a:off x="-151710" y="-4808"/>
            <a:ext cx="929571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96" name="Freeform 72"/>
          <p:cNvSpPr>
            <a:spLocks/>
          </p:cNvSpPr>
          <p:nvPr/>
        </p:nvSpPr>
        <p:spPr bwMode="auto">
          <a:xfrm>
            <a:off x="6452314" y="1914172"/>
            <a:ext cx="2691685" cy="3029304"/>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988F86"/>
          </a:solidFill>
          <a:ln w="317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9" name="Freeform 75"/>
          <p:cNvSpPr>
            <a:spLocks/>
          </p:cNvSpPr>
          <p:nvPr/>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D95E00"/>
          </a:solidFill>
          <a:ln w="317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Title 1"/>
          <p:cNvSpPr txBox="1">
            <a:spLocks/>
          </p:cNvSpPr>
          <p:nvPr/>
        </p:nvSpPr>
        <p:spPr>
          <a:xfrm>
            <a:off x="4016123" y="1914171"/>
            <a:ext cx="3547384" cy="1019529"/>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fontAlgn="base">
              <a:spcBef>
                <a:spcPct val="20000"/>
              </a:spcBef>
              <a:spcAft>
                <a:spcPct val="0"/>
              </a:spcAft>
            </a:pPr>
            <a:r>
              <a:rPr lang="en-US" dirty="0" smtClean="0"/>
              <a:t>    </a:t>
            </a:r>
            <a:r>
              <a:rPr lang="en-US" sz="3200" dirty="0"/>
              <a:t>EU Pro-Resilience Action (PRO-ACT</a:t>
            </a:r>
            <a:r>
              <a:rPr lang="en-US" sz="3200" dirty="0" smtClean="0"/>
              <a:t>)</a:t>
            </a:r>
            <a:endParaRPr lang="en-US" dirty="0"/>
          </a:p>
        </p:txBody>
      </p:sp>
      <p:sp>
        <p:nvSpPr>
          <p:cNvPr id="9" name="Title 1"/>
          <p:cNvSpPr txBox="1">
            <a:spLocks/>
          </p:cNvSpPr>
          <p:nvPr/>
        </p:nvSpPr>
        <p:spPr>
          <a:xfrm>
            <a:off x="116784" y="160591"/>
            <a:ext cx="4404416"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fontAlgn="base">
              <a:spcBef>
                <a:spcPct val="20000"/>
              </a:spcBef>
              <a:spcAft>
                <a:spcPct val="0"/>
              </a:spcAft>
            </a:pPr>
            <a:r>
              <a:rPr lang="en-US" sz="2800" dirty="0" smtClean="0">
                <a:solidFill>
                  <a:schemeClr val="tx1"/>
                </a:solidFill>
              </a:rPr>
              <a:t>Juba, 24 - 25 May 2016</a:t>
            </a:r>
            <a:endParaRPr lang="en-US" sz="2800" dirty="0"/>
          </a:p>
        </p:txBody>
      </p:sp>
      <p:sp>
        <p:nvSpPr>
          <p:cNvPr id="4" name="TextBox 3"/>
          <p:cNvSpPr txBox="1"/>
          <p:nvPr/>
        </p:nvSpPr>
        <p:spPr>
          <a:xfrm>
            <a:off x="7382184" y="1297978"/>
            <a:ext cx="184666" cy="369332"/>
          </a:xfrm>
          <a:prstGeom prst="rect">
            <a:avLst/>
          </a:prstGeom>
          <a:noFill/>
        </p:spPr>
        <p:txBody>
          <a:bodyPr wrap="none" rtlCol="0">
            <a:spAutoFit/>
          </a:bodyPr>
          <a:lstStyle/>
          <a:p>
            <a:endParaRPr lang="en-US" dirty="0"/>
          </a:p>
        </p:txBody>
      </p:sp>
      <p:sp>
        <p:nvSpPr>
          <p:cNvPr id="10" name="Rectangle 9"/>
          <p:cNvSpPr/>
          <p:nvPr/>
        </p:nvSpPr>
        <p:spPr>
          <a:xfrm>
            <a:off x="7096259" y="2204264"/>
            <a:ext cx="2042979" cy="3231654"/>
          </a:xfrm>
          <a:prstGeom prst="rect">
            <a:avLst/>
          </a:prstGeom>
          <a:ln>
            <a:noFill/>
          </a:ln>
        </p:spPr>
        <p:txBody>
          <a:bodyPr wrap="square">
            <a:spAutoFit/>
          </a:bodyPr>
          <a:lstStyle/>
          <a:p>
            <a:r>
              <a:rPr lang="en-GB" b="1" dirty="0" smtClean="0">
                <a:solidFill>
                  <a:schemeClr val="bg1"/>
                </a:solidFill>
              </a:rPr>
              <a:t>        Outline</a:t>
            </a:r>
          </a:p>
          <a:p>
            <a:endParaRPr lang="en-GB" sz="1000" dirty="0">
              <a:solidFill>
                <a:schemeClr val="bg1"/>
              </a:solidFill>
            </a:endParaRPr>
          </a:p>
          <a:p>
            <a:pPr marL="285750" indent="-285750">
              <a:buFontTx/>
              <a:buChar char="-"/>
            </a:pPr>
            <a:r>
              <a:rPr lang="en-GB" sz="1600" dirty="0" smtClean="0">
                <a:solidFill>
                  <a:schemeClr val="bg1"/>
                </a:solidFill>
              </a:rPr>
              <a:t>Project duration </a:t>
            </a:r>
          </a:p>
          <a:p>
            <a:pPr marL="285750" indent="-285750">
              <a:buFontTx/>
              <a:buChar char="-"/>
            </a:pPr>
            <a:r>
              <a:rPr lang="en-GB" sz="1600" dirty="0" smtClean="0">
                <a:solidFill>
                  <a:schemeClr val="bg1"/>
                </a:solidFill>
              </a:rPr>
              <a:t>Total budget </a:t>
            </a:r>
          </a:p>
          <a:p>
            <a:pPr marL="285750" indent="-285750">
              <a:buFontTx/>
              <a:buChar char="-"/>
            </a:pPr>
            <a:r>
              <a:rPr lang="en-GB" sz="1600" dirty="0" smtClean="0">
                <a:solidFill>
                  <a:schemeClr val="bg1"/>
                </a:solidFill>
              </a:rPr>
              <a:t>Components </a:t>
            </a:r>
          </a:p>
          <a:p>
            <a:pPr marL="285750" indent="-285750">
              <a:buFontTx/>
              <a:buChar char="-"/>
            </a:pPr>
            <a:r>
              <a:rPr lang="en-GB" sz="1600" dirty="0" smtClean="0">
                <a:solidFill>
                  <a:schemeClr val="bg1"/>
                </a:solidFill>
              </a:rPr>
              <a:t>Two workshops &amp; equipment</a:t>
            </a:r>
          </a:p>
          <a:p>
            <a:pPr marL="285750" indent="-285750">
              <a:buFontTx/>
              <a:buChar char="-"/>
            </a:pPr>
            <a:r>
              <a:rPr lang="en-GB" sz="1600" dirty="0" smtClean="0">
                <a:solidFill>
                  <a:schemeClr val="bg1"/>
                </a:solidFill>
              </a:rPr>
              <a:t>Challenges</a:t>
            </a:r>
          </a:p>
          <a:p>
            <a:pPr marL="285750" indent="-285750">
              <a:buFontTx/>
              <a:buChar char="-"/>
            </a:pPr>
            <a:r>
              <a:rPr lang="en-GB" sz="1600" dirty="0">
                <a:solidFill>
                  <a:schemeClr val="bg1"/>
                </a:solidFill>
              </a:rPr>
              <a:t>L</a:t>
            </a:r>
            <a:r>
              <a:rPr lang="en-GB" sz="1600" dirty="0" smtClean="0">
                <a:solidFill>
                  <a:schemeClr val="bg1"/>
                </a:solidFill>
              </a:rPr>
              <a:t>essons learned</a:t>
            </a:r>
          </a:p>
          <a:p>
            <a:pPr marL="285750" indent="-285750">
              <a:buFontTx/>
              <a:buChar char="-"/>
            </a:pPr>
            <a:r>
              <a:rPr lang="en-GB" sz="1600" dirty="0" smtClean="0">
                <a:solidFill>
                  <a:schemeClr val="bg1"/>
                </a:solidFill>
              </a:rPr>
              <a:t>Recommendations</a:t>
            </a:r>
          </a:p>
          <a:p>
            <a:endParaRPr lang="en-GB" sz="1600" dirty="0" smtClean="0">
              <a:solidFill>
                <a:schemeClr val="bg1"/>
              </a:solidFill>
            </a:endParaRPr>
          </a:p>
          <a:p>
            <a:pPr marL="285750" indent="-285750">
              <a:buFontTx/>
              <a:buChar char="-"/>
            </a:pPr>
            <a:endParaRPr lang="en-GB" sz="1600" dirty="0" smtClean="0">
              <a:solidFill>
                <a:schemeClr val="bg1"/>
              </a:solidFill>
            </a:endParaRPr>
          </a:p>
          <a:p>
            <a:endParaRPr lang="en-GB" sz="1600" dirty="0">
              <a:solidFill>
                <a:schemeClr val="bg1"/>
              </a:solidFill>
            </a:endParaRPr>
          </a:p>
        </p:txBody>
      </p:sp>
      <p:pic>
        <p:nvPicPr>
          <p:cNvPr id="8" name="Picture 7" descr="EU fl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705134"/>
            <a:ext cx="1158240" cy="768096"/>
          </a:xfrm>
          <a:prstGeom prst="rect">
            <a:avLst/>
          </a:prstGeom>
        </p:spPr>
      </p:pic>
      <p:sp>
        <p:nvSpPr>
          <p:cNvPr id="19" name="TextBox 18"/>
          <p:cNvSpPr txBox="1"/>
          <p:nvPr/>
        </p:nvSpPr>
        <p:spPr>
          <a:xfrm>
            <a:off x="4622800" y="303394"/>
            <a:ext cx="4569650" cy="1200328"/>
          </a:xfrm>
          <a:prstGeom prst="rect">
            <a:avLst/>
          </a:prstGeom>
          <a:noFill/>
        </p:spPr>
        <p:txBody>
          <a:bodyPr wrap="square" rtlCol="0">
            <a:spAutoFit/>
          </a:bodyPr>
          <a:lstStyle/>
          <a:p>
            <a:r>
              <a:rPr lang="en-US" sz="2400" b="1" dirty="0" smtClean="0"/>
              <a:t>Greater </a:t>
            </a:r>
            <a:r>
              <a:rPr lang="en-US" sz="2400" b="1" dirty="0"/>
              <a:t>Upper Nile (GUN) and Greater Bahr el Ghazal (GBEG</a:t>
            </a:r>
            <a:r>
              <a:rPr lang="en-US" sz="2400" b="1" dirty="0" smtClean="0"/>
              <a:t>)</a:t>
            </a:r>
            <a:endParaRPr lang="en-US" sz="2400" b="1" dirty="0"/>
          </a:p>
          <a:p>
            <a:r>
              <a:rPr lang="en-US" sz="2400" b="1" dirty="0" smtClean="0"/>
              <a:t>Inter-regional Thematic Workshop</a:t>
            </a:r>
            <a:endParaRPr lang="en-US" sz="2400" b="1" dirty="0"/>
          </a:p>
        </p:txBody>
      </p:sp>
      <p:sp>
        <p:nvSpPr>
          <p:cNvPr id="20" name="Title 1"/>
          <p:cNvSpPr txBox="1">
            <a:spLocks/>
          </p:cNvSpPr>
          <p:nvPr/>
        </p:nvSpPr>
        <p:spPr>
          <a:xfrm>
            <a:off x="3907517" y="2933700"/>
            <a:ext cx="2747283" cy="203905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endParaRPr lang="en-US" sz="1600" b="1" dirty="0" smtClean="0"/>
          </a:p>
          <a:p>
            <a:pPr algn="ctr" fontAlgn="base">
              <a:spcBef>
                <a:spcPct val="20000"/>
              </a:spcBef>
              <a:spcAft>
                <a:spcPct val="0"/>
              </a:spcAft>
            </a:pPr>
            <a:r>
              <a:rPr lang="en-US" sz="1600" b="1" dirty="0" smtClean="0"/>
              <a:t>WORKSHOP THEME</a:t>
            </a:r>
          </a:p>
          <a:p>
            <a:pPr algn="ctr" fontAlgn="base">
              <a:spcBef>
                <a:spcPct val="20000"/>
              </a:spcBef>
              <a:spcAft>
                <a:spcPct val="0"/>
              </a:spcAft>
            </a:pPr>
            <a:endParaRPr lang="en-US" sz="1600" b="1" dirty="0">
              <a:solidFill>
                <a:srgbClr val="00B050"/>
              </a:solidFill>
            </a:endParaRPr>
          </a:p>
          <a:p>
            <a:pPr algn="ctr" fontAlgn="base">
              <a:spcBef>
                <a:spcPct val="20000"/>
              </a:spcBef>
              <a:spcAft>
                <a:spcPct val="0"/>
              </a:spcAft>
            </a:pPr>
            <a:r>
              <a:rPr lang="en-US" sz="1600" b="1" dirty="0" smtClean="0"/>
              <a:t>Transitioning </a:t>
            </a:r>
            <a:r>
              <a:rPr lang="en-US" sz="1600" b="1" dirty="0"/>
              <a:t>from emergency response to resilience building: is it working </a:t>
            </a:r>
            <a:r>
              <a:rPr lang="en-US" sz="1600" b="1" dirty="0" smtClean="0"/>
              <a:t>?</a:t>
            </a:r>
            <a:endParaRPr lang="en-US" sz="1400" b="1" dirty="0"/>
          </a:p>
          <a:p>
            <a:pPr algn="ctr" fontAlgn="base">
              <a:spcBef>
                <a:spcPct val="20000"/>
              </a:spcBef>
              <a:spcAft>
                <a:spcPct val="0"/>
              </a:spcAft>
            </a:pPr>
            <a:endParaRPr lang="en-US" sz="1400" dirty="0" smtClean="0"/>
          </a:p>
          <a:p>
            <a:pPr algn="ctr" fontAlgn="base">
              <a:spcBef>
                <a:spcPct val="20000"/>
              </a:spcBef>
              <a:spcAft>
                <a:spcPct val="0"/>
              </a:spcAft>
            </a:pPr>
            <a:endParaRPr lang="en-US" sz="1400" dirty="0"/>
          </a:p>
        </p:txBody>
      </p:sp>
      <p:sp>
        <p:nvSpPr>
          <p:cNvPr id="36" name="TextBox 35"/>
          <p:cNvSpPr txBox="1"/>
          <p:nvPr/>
        </p:nvSpPr>
        <p:spPr>
          <a:xfrm>
            <a:off x="8411265" y="6497433"/>
            <a:ext cx="571500" cy="276999"/>
          </a:xfrm>
          <a:prstGeom prst="rect">
            <a:avLst/>
          </a:prstGeom>
          <a:solidFill>
            <a:schemeClr val="bg1"/>
          </a:solidFill>
        </p:spPr>
        <p:txBody>
          <a:bodyPr wrap="square" rtlCol="0">
            <a:spAutoFit/>
          </a:bodyPr>
          <a:lstStyle/>
          <a:p>
            <a:endParaRPr lang="en-US" sz="1200" dirty="0"/>
          </a:p>
        </p:txBody>
      </p:sp>
      <p:sp>
        <p:nvSpPr>
          <p:cNvPr id="5" name="TextBox 4"/>
          <p:cNvSpPr txBox="1"/>
          <p:nvPr/>
        </p:nvSpPr>
        <p:spPr>
          <a:xfrm>
            <a:off x="3568700" y="5431135"/>
            <a:ext cx="5181600" cy="1200329"/>
          </a:xfrm>
          <a:prstGeom prst="rect">
            <a:avLst/>
          </a:prstGeom>
          <a:noFill/>
        </p:spPr>
        <p:txBody>
          <a:bodyPr wrap="square" rtlCol="0">
            <a:spAutoFit/>
          </a:bodyPr>
          <a:lstStyle/>
          <a:p>
            <a:pPr lvl="0"/>
            <a:r>
              <a:rPr lang="en-GB" dirty="0"/>
              <a:t>Two-day information sharing and learning and coordination </a:t>
            </a:r>
            <a:r>
              <a:rPr lang="en-GB" dirty="0" smtClean="0"/>
              <a:t>workshop</a:t>
            </a:r>
            <a:r>
              <a:rPr lang="en-US" dirty="0"/>
              <a:t> </a:t>
            </a:r>
            <a:r>
              <a:rPr lang="en-US" dirty="0" smtClean="0"/>
              <a:t>to </a:t>
            </a:r>
            <a:r>
              <a:rPr lang="en-US" dirty="0"/>
              <a:t>Reflect on the strategies and progress of EU funded </a:t>
            </a:r>
            <a:r>
              <a:rPr lang="en-US" dirty="0" smtClean="0"/>
              <a:t>projects. </a:t>
            </a: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928171"/>
            <a:ext cx="7810500" cy="3693319"/>
          </a:xfrm>
          <a:prstGeom prst="rect">
            <a:avLst/>
          </a:prstGeom>
          <a:noFill/>
        </p:spPr>
        <p:txBody>
          <a:bodyPr wrap="square" rtlCol="0">
            <a:spAutoFit/>
          </a:bodyPr>
          <a:lstStyle/>
          <a:p>
            <a:pPr lvl="1"/>
            <a:r>
              <a:rPr lang="en-GB" dirty="0"/>
              <a:t>•	</a:t>
            </a:r>
            <a:r>
              <a:rPr lang="en-GB" dirty="0" smtClean="0"/>
              <a:t>Aim:</a:t>
            </a:r>
            <a:endParaRPr lang="en-GB" dirty="0"/>
          </a:p>
          <a:p>
            <a:pPr lvl="1"/>
            <a:r>
              <a:rPr lang="en-GB" dirty="0" smtClean="0"/>
              <a:t>Inform </a:t>
            </a:r>
            <a:r>
              <a:rPr lang="en-GB" dirty="0"/>
              <a:t>GBEG region project managers on emerging innovative programmatic trends in the GUN </a:t>
            </a:r>
            <a:r>
              <a:rPr lang="en-GB" dirty="0" smtClean="0"/>
              <a:t>region.  </a:t>
            </a:r>
          </a:p>
          <a:p>
            <a:pPr lvl="1"/>
            <a:r>
              <a:rPr lang="en-GB" dirty="0" smtClean="0"/>
              <a:t>Sensitize </a:t>
            </a:r>
            <a:r>
              <a:rPr lang="en-GB" dirty="0"/>
              <a:t>PRO-ACT projects in the GUN region on resilience measures underway with EU funded projects in the GBEG region</a:t>
            </a:r>
            <a:r>
              <a:rPr lang="en-GB" dirty="0" smtClean="0"/>
              <a:t>.</a:t>
            </a:r>
          </a:p>
          <a:p>
            <a:pPr lvl="1"/>
            <a:r>
              <a:rPr lang="en-GB" dirty="0" smtClean="0"/>
              <a:t>   </a:t>
            </a:r>
          </a:p>
          <a:p>
            <a:pPr lvl="1"/>
            <a:r>
              <a:rPr lang="en-GB" dirty="0" smtClean="0"/>
              <a:t>•	Theme:</a:t>
            </a:r>
          </a:p>
          <a:p>
            <a:pPr lvl="1"/>
            <a:r>
              <a:rPr lang="en-GB" dirty="0" smtClean="0"/>
              <a:t>Transitioning from emergency response to resilience building: is it working?</a:t>
            </a:r>
          </a:p>
          <a:p>
            <a:pPr lvl="1"/>
            <a:endParaRPr lang="en-GB" dirty="0" smtClean="0"/>
          </a:p>
          <a:p>
            <a:pPr lvl="1"/>
            <a:r>
              <a:rPr lang="en-GB" dirty="0" smtClean="0"/>
              <a:t>•</a:t>
            </a:r>
            <a:r>
              <a:rPr lang="en-GB" dirty="0"/>
              <a:t>	Frame</a:t>
            </a:r>
            <a:r>
              <a:rPr lang="en-GB" dirty="0" smtClean="0"/>
              <a:t>:</a:t>
            </a:r>
            <a:endParaRPr lang="en-GB" dirty="0"/>
          </a:p>
          <a:p>
            <a:pPr lvl="1"/>
            <a:r>
              <a:rPr lang="en-GB" dirty="0" smtClean="0"/>
              <a:t>Highlight </a:t>
            </a:r>
            <a:r>
              <a:rPr lang="en-GB" dirty="0"/>
              <a:t>successful innovations and challenges to the realization of the EU funded projects and regional programme short to medium term results.</a:t>
            </a:r>
          </a:p>
          <a:p>
            <a:endParaRPr lang="en-US" dirty="0"/>
          </a:p>
        </p:txBody>
      </p:sp>
      <p:sp>
        <p:nvSpPr>
          <p:cNvPr id="4" name="Title 3"/>
          <p:cNvSpPr txBox="1">
            <a:spLocks/>
          </p:cNvSpPr>
          <p:nvPr/>
        </p:nvSpPr>
        <p:spPr>
          <a:xfrm>
            <a:off x="3721100" y="1040081"/>
            <a:ext cx="5208618" cy="59821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dirty="0" smtClean="0"/>
              <a:t> Purpose</a:t>
            </a:r>
            <a:endParaRPr lang="en-AU" dirty="0"/>
          </a:p>
        </p:txBody>
      </p:sp>
    </p:spTree>
    <p:extLst>
      <p:ext uri="{BB962C8B-B14F-4D97-AF65-F5344CB8AC3E}">
        <p14:creationId xmlns:p14="http://schemas.microsoft.com/office/powerpoint/2010/main" val="425588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3500430" y="1638300"/>
            <a:ext cx="5429288" cy="2862270"/>
          </a:xfrm>
        </p:spPr>
        <p:txBody>
          <a:bodyPr>
            <a:normAutofit/>
          </a:bodyPr>
          <a:lstStyle/>
          <a:p>
            <a:pPr marL="457200" indent="-457200">
              <a:buFont typeface="Courier New" panose="02070309020205020404" pitchFamily="49" charset="0"/>
              <a:buChar char="o"/>
            </a:pPr>
            <a:r>
              <a:rPr lang="en-US" sz="2800" dirty="0" smtClean="0"/>
              <a:t>This is a 36 months project running from </a:t>
            </a:r>
            <a:r>
              <a:rPr lang="en-US" sz="2800" b="1" dirty="0" smtClean="0">
                <a:solidFill>
                  <a:srgbClr val="FFFF00"/>
                </a:solidFill>
              </a:rPr>
              <a:t>15 Feb 2014 -15 Feb 2017</a:t>
            </a:r>
          </a:p>
          <a:p>
            <a:pPr marL="457200" indent="-457200">
              <a:buFont typeface="Courier New" panose="02070309020205020404" pitchFamily="49" charset="0"/>
              <a:buChar char="o"/>
            </a:pPr>
            <a:endParaRPr lang="en-US" sz="2800" b="1" dirty="0" smtClean="0">
              <a:solidFill>
                <a:srgbClr val="FFFF00"/>
              </a:solidFill>
            </a:endParaRPr>
          </a:p>
          <a:p>
            <a:pPr marL="457200" indent="-457200">
              <a:buFont typeface="Courier New" panose="02070309020205020404" pitchFamily="49" charset="0"/>
              <a:buChar char="o"/>
            </a:pPr>
            <a:r>
              <a:rPr lang="en-US" sz="2800" b="1" dirty="0" smtClean="0">
                <a:solidFill>
                  <a:srgbClr val="002060"/>
                </a:solidFill>
              </a:rPr>
              <a:t>2,222,222 million Euros </a:t>
            </a:r>
            <a:endParaRPr lang="en-US" sz="2800" b="1" dirty="0">
              <a:solidFill>
                <a:srgbClr val="002060"/>
              </a:solidFill>
            </a:endParaRPr>
          </a:p>
        </p:txBody>
      </p:sp>
      <p:sp>
        <p:nvSpPr>
          <p:cNvPr id="5" name="Title 1"/>
          <p:cNvSpPr txBox="1">
            <a:spLocks/>
          </p:cNvSpPr>
          <p:nvPr/>
        </p:nvSpPr>
        <p:spPr>
          <a:xfrm>
            <a:off x="0" y="1021948"/>
            <a:ext cx="3387144" cy="385914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marL="457200" indent="-457200" fontAlgn="base">
              <a:spcBef>
                <a:spcPct val="20000"/>
              </a:spcBef>
              <a:spcAft>
                <a:spcPct val="0"/>
              </a:spcAft>
              <a:buFont typeface="Wingdings" panose="05000000000000000000" pitchFamily="2" charset="2"/>
              <a:buChar char="§"/>
            </a:pPr>
            <a:r>
              <a:rPr lang="en-US" dirty="0" smtClean="0"/>
              <a:t>Project Duration </a:t>
            </a:r>
          </a:p>
          <a:p>
            <a:pPr marL="457200" indent="-457200" fontAlgn="base">
              <a:spcBef>
                <a:spcPct val="20000"/>
              </a:spcBef>
              <a:spcAft>
                <a:spcPct val="0"/>
              </a:spcAft>
              <a:buFont typeface="Wingdings" panose="05000000000000000000" pitchFamily="2" charset="2"/>
              <a:buChar char="§"/>
            </a:pPr>
            <a:r>
              <a:rPr lang="en-US" dirty="0" smtClean="0"/>
              <a:t>Total budget </a:t>
            </a: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sp>
        <p:nvSpPr>
          <p:cNvPr id="7"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smtClean="0"/>
          </a:p>
          <a:p>
            <a:endParaRPr lang="en-AU" dirty="0"/>
          </a:p>
          <a:p>
            <a:endParaRPr lang="en-AU" dirty="0" smtClean="0"/>
          </a:p>
          <a:p>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625681" y="1021947"/>
            <a:ext cx="5518317" cy="3791353"/>
          </a:xfrm>
        </p:spPr>
        <p:txBody>
          <a:bodyPr>
            <a:noAutofit/>
          </a:bodyPr>
          <a:lstStyle/>
          <a:p>
            <a:endParaRPr lang="en-AU" sz="1800" dirty="0" smtClean="0"/>
          </a:p>
          <a:p>
            <a:endParaRPr lang="en-AU" sz="1800" dirty="0" smtClean="0"/>
          </a:p>
        </p:txBody>
      </p:sp>
      <p:sp>
        <p:nvSpPr>
          <p:cNvPr id="9" name="Title 1"/>
          <p:cNvSpPr txBox="1">
            <a:spLocks/>
          </p:cNvSpPr>
          <p:nvPr/>
        </p:nvSpPr>
        <p:spPr>
          <a:xfrm>
            <a:off x="70017" y="1039343"/>
            <a:ext cx="3124033" cy="296598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marL="457200" indent="-457200" fontAlgn="base">
              <a:spcBef>
                <a:spcPct val="20000"/>
              </a:spcBef>
              <a:spcAft>
                <a:spcPct val="0"/>
              </a:spcAft>
              <a:buFont typeface="Wingdings" panose="05000000000000000000" pitchFamily="2" charset="2"/>
              <a:buChar char="§"/>
            </a:pPr>
            <a:r>
              <a:rPr lang="en-US" dirty="0" smtClean="0"/>
              <a:t>Components  </a:t>
            </a:r>
            <a:endParaRPr lang="en-US" dirty="0"/>
          </a:p>
        </p:txBody>
      </p:sp>
      <p:sp>
        <p:nvSpPr>
          <p:cNvPr id="6" name="Subtitle 3"/>
          <p:cNvSpPr txBox="1">
            <a:spLocks/>
          </p:cNvSpPr>
          <p:nvPr/>
        </p:nvSpPr>
        <p:spPr>
          <a:xfrm>
            <a:off x="0" y="1021948"/>
            <a:ext cx="3124033" cy="334685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300" kern="1200">
                <a:solidFill>
                  <a:srgbClr val="FFFFFF"/>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fontAlgn="base">
              <a:spcAft>
                <a:spcPct val="0"/>
              </a:spcAft>
            </a:pPr>
            <a:endParaRPr lang="en-US" sz="2800" dirty="0"/>
          </a:p>
        </p:txBody>
      </p:sp>
      <p:sp>
        <p:nvSpPr>
          <p:cNvPr id="10" name="Title 1"/>
          <p:cNvSpPr txBox="1">
            <a:spLocks/>
          </p:cNvSpPr>
          <p:nvPr/>
        </p:nvSpPr>
        <p:spPr>
          <a:xfrm>
            <a:off x="3695699" y="1021947"/>
            <a:ext cx="5448300" cy="3791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sp>
        <p:nvSpPr>
          <p:cNvPr id="11" name="Title 1"/>
          <p:cNvSpPr txBox="1">
            <a:spLocks/>
          </p:cNvSpPr>
          <p:nvPr/>
        </p:nvSpPr>
        <p:spPr>
          <a:xfrm>
            <a:off x="0" y="1021948"/>
            <a:ext cx="2692400" cy="327065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smtClean="0"/>
          </a:p>
          <a:p>
            <a:endParaRPr lang="en-AU" dirty="0"/>
          </a:p>
          <a:p>
            <a:endParaRPr lang="en-AU" dirty="0" smtClean="0"/>
          </a:p>
          <a:p>
            <a:endParaRPr lang="en-AU" dirty="0"/>
          </a:p>
        </p:txBody>
      </p:sp>
      <p:sp>
        <p:nvSpPr>
          <p:cNvPr id="3" name="Rectangle 2"/>
          <p:cNvSpPr/>
          <p:nvPr/>
        </p:nvSpPr>
        <p:spPr>
          <a:xfrm>
            <a:off x="3695700" y="1199198"/>
            <a:ext cx="5448299" cy="2246769"/>
          </a:xfrm>
          <a:prstGeom prst="rect">
            <a:avLst/>
          </a:prstGeom>
        </p:spPr>
        <p:txBody>
          <a:bodyPr wrap="square">
            <a:spAutoFit/>
          </a:bodyPr>
          <a:lstStyle/>
          <a:p>
            <a:r>
              <a:rPr lang="en-AU" sz="2800" dirty="0"/>
              <a:t> </a:t>
            </a:r>
            <a:r>
              <a:rPr lang="en-AU" sz="2800" dirty="0" smtClean="0"/>
              <a:t>The project has three components:</a:t>
            </a:r>
          </a:p>
          <a:p>
            <a:pPr marL="457200" indent="-457200">
              <a:buFont typeface="Courier New" panose="02070309020205020404" pitchFamily="49" charset="0"/>
              <a:buChar char="o"/>
            </a:pPr>
            <a:r>
              <a:rPr lang="en-AU" sz="2800" dirty="0" smtClean="0">
                <a:solidFill>
                  <a:srgbClr val="FFC000"/>
                </a:solidFill>
              </a:rPr>
              <a:t>Extension component</a:t>
            </a:r>
          </a:p>
          <a:p>
            <a:pPr marL="457200" indent="-457200">
              <a:buFont typeface="Courier New" panose="02070309020205020404" pitchFamily="49" charset="0"/>
              <a:buChar char="o"/>
            </a:pPr>
            <a:r>
              <a:rPr lang="en-AU" sz="2800" dirty="0" smtClean="0">
                <a:solidFill>
                  <a:srgbClr val="FFC000"/>
                </a:solidFill>
              </a:rPr>
              <a:t>Animal Traction component</a:t>
            </a:r>
          </a:p>
          <a:p>
            <a:pPr marL="457200" indent="-457200">
              <a:buFont typeface="Courier New" panose="02070309020205020404" pitchFamily="49" charset="0"/>
              <a:buChar char="o"/>
            </a:pPr>
            <a:r>
              <a:rPr lang="en-AU" sz="2800" dirty="0" smtClean="0">
                <a:solidFill>
                  <a:srgbClr val="FFC000"/>
                </a:solidFill>
              </a:rPr>
              <a:t>Marketing and value chain</a:t>
            </a:r>
          </a:p>
          <a:p>
            <a:endParaRPr lang="en-US" sz="2800" dirty="0"/>
          </a:p>
        </p:txBody>
      </p:sp>
    </p:spTree>
    <p:extLst>
      <p:ext uri="{BB962C8B-B14F-4D97-AF65-F5344CB8AC3E}">
        <p14:creationId xmlns:p14="http://schemas.microsoft.com/office/powerpoint/2010/main" val="503104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00430" y="2110536"/>
            <a:ext cx="5429288" cy="2693284"/>
          </a:xfrm>
        </p:spPr>
        <p:txBody>
          <a:bodyPr>
            <a:noAutofit/>
          </a:bodyPr>
          <a:lstStyle/>
          <a:p>
            <a:pPr marL="285750" indent="-285750">
              <a:buFont typeface="Courier New" panose="02070309020205020404" pitchFamily="49" charset="0"/>
              <a:buChar char="o"/>
            </a:pPr>
            <a:r>
              <a:rPr lang="en-AU" sz="1600" dirty="0" err="1" smtClean="0"/>
              <a:t>Mabui</a:t>
            </a:r>
            <a:r>
              <a:rPr lang="en-AU" sz="1600" dirty="0" smtClean="0"/>
              <a:t> is an old set up dated back to 2002. With a long history of  support from NPA. Currently the centre is fully privatized, but still under technical support from NPA.</a:t>
            </a:r>
          </a:p>
          <a:p>
            <a:pPr marL="285750" indent="-285750">
              <a:buFont typeface="Courier New" panose="02070309020205020404" pitchFamily="49" charset="0"/>
              <a:buChar char="o"/>
            </a:pPr>
            <a:endParaRPr lang="en-AU" sz="1600" dirty="0" smtClean="0"/>
          </a:p>
          <a:p>
            <a:pPr marL="285750" indent="-285750">
              <a:buFont typeface="Courier New" panose="02070309020205020404" pitchFamily="49" charset="0"/>
              <a:buChar char="o"/>
            </a:pPr>
            <a:r>
              <a:rPr lang="en-AU" sz="1600" dirty="0" err="1" smtClean="0"/>
              <a:t>Malith</a:t>
            </a:r>
            <a:r>
              <a:rPr lang="en-AU" sz="1600" dirty="0" smtClean="0"/>
              <a:t> blacksmith workshop is a private set currently under technical support from the organization.</a:t>
            </a:r>
          </a:p>
          <a:p>
            <a:pPr marL="285750" indent="-285750">
              <a:buFont typeface="Courier New" panose="02070309020205020404" pitchFamily="49" charset="0"/>
              <a:buChar char="o"/>
            </a:pPr>
            <a:endParaRPr lang="en-AU" sz="1600" dirty="0" smtClean="0"/>
          </a:p>
          <a:p>
            <a:pPr marL="285750" indent="-285750">
              <a:buFont typeface="Courier New" panose="02070309020205020404" pitchFamily="49" charset="0"/>
              <a:buChar char="o"/>
            </a:pPr>
            <a:r>
              <a:rPr lang="en-AU" sz="1600" dirty="0" smtClean="0"/>
              <a:t>Both workshops fabricate </a:t>
            </a:r>
            <a:r>
              <a:rPr lang="en-AU" sz="1600" dirty="0" err="1" smtClean="0"/>
              <a:t>moldboard</a:t>
            </a:r>
            <a:r>
              <a:rPr lang="en-AU" sz="1600" dirty="0" smtClean="0"/>
              <a:t> parts, spare parts, and  ox plough implements.  </a:t>
            </a:r>
          </a:p>
        </p:txBody>
      </p:sp>
      <p:sp>
        <p:nvSpPr>
          <p:cNvPr id="9" name="Title 1"/>
          <p:cNvSpPr txBox="1">
            <a:spLocks/>
          </p:cNvSpPr>
          <p:nvPr/>
        </p:nvSpPr>
        <p:spPr>
          <a:xfrm>
            <a:off x="0" y="1021947"/>
            <a:ext cx="3124033" cy="212049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marL="457200" indent="-457200" fontAlgn="base">
              <a:spcBef>
                <a:spcPct val="20000"/>
              </a:spcBef>
              <a:spcAft>
                <a:spcPct val="0"/>
              </a:spcAft>
              <a:buFont typeface="Wingdings" panose="05000000000000000000" pitchFamily="2" charset="2"/>
              <a:buChar char="§"/>
            </a:pPr>
            <a:r>
              <a:rPr lang="en-US" dirty="0" smtClean="0"/>
              <a:t>The two workshops &amp; equipment </a:t>
            </a:r>
            <a:endParaRPr lang="en-US" dirty="0"/>
          </a:p>
        </p:txBody>
      </p:sp>
      <p:sp>
        <p:nvSpPr>
          <p:cNvPr id="6" name="Title 1"/>
          <p:cNvSpPr txBox="1">
            <a:spLocks/>
          </p:cNvSpPr>
          <p:nvPr/>
        </p:nvSpPr>
        <p:spPr>
          <a:xfrm>
            <a:off x="3695700" y="1021947"/>
            <a:ext cx="5234018" cy="1088589"/>
          </a:xfrm>
          <a:prstGeom prst="rect">
            <a:avLst/>
          </a:prstGeom>
        </p:spPr>
        <p:txBody>
          <a:bodyPr vert="horz" lIns="91440" tIns="45720" rIns="91440" bIns="45720" rtlCol="0" anchor="b">
            <a:no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pPr marL="571500" indent="-571500">
              <a:buAutoNum type="romanLcParenR"/>
            </a:pPr>
            <a:r>
              <a:rPr lang="en-AU" sz="2400" dirty="0" err="1" smtClean="0"/>
              <a:t>Mabui</a:t>
            </a:r>
            <a:r>
              <a:rPr lang="en-AU" sz="2400" dirty="0" smtClean="0"/>
              <a:t> ox plough production unit</a:t>
            </a:r>
          </a:p>
          <a:p>
            <a:pPr marL="571500" indent="-571500">
              <a:buAutoNum type="romanLcParenR"/>
            </a:pPr>
            <a:r>
              <a:rPr lang="en-AU" sz="2400" dirty="0" err="1" smtClean="0"/>
              <a:t>Malith</a:t>
            </a:r>
            <a:r>
              <a:rPr lang="en-AU" sz="2400" dirty="0" smtClean="0"/>
              <a:t> blacksmith workshop</a:t>
            </a:r>
            <a:endParaRPr lang="en-AU" sz="2400"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smtClean="0"/>
          </a:p>
          <a:p>
            <a:endParaRPr lang="en-AU" dirty="0"/>
          </a:p>
          <a:p>
            <a:endParaRPr lang="en-AU" dirty="0" smtClean="0"/>
          </a:p>
          <a:p>
            <a:endParaRPr lang="en-AU" dirty="0"/>
          </a:p>
        </p:txBody>
      </p:sp>
    </p:spTree>
    <p:extLst>
      <p:ext uri="{BB962C8B-B14F-4D97-AF65-F5344CB8AC3E}">
        <p14:creationId xmlns:p14="http://schemas.microsoft.com/office/powerpoint/2010/main" val="3918410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315" y="0"/>
            <a:ext cx="8100148" cy="695459"/>
          </a:xfrm>
        </p:spPr>
        <p:txBody>
          <a:bodyPr>
            <a:noAutofit/>
          </a:bodyPr>
          <a:lstStyle/>
          <a:p>
            <a:pPr algn="l"/>
            <a:r>
              <a:rPr lang="en-US" sz="2800" dirty="0" smtClean="0"/>
              <a:t>Sample of implements produced by the workshops</a:t>
            </a:r>
            <a:endParaRPr lang="en-US" sz="2800" dirty="0"/>
          </a:p>
        </p:txBody>
      </p:sp>
      <p:sp>
        <p:nvSpPr>
          <p:cNvPr id="11" name="TextBox 10"/>
          <p:cNvSpPr txBox="1"/>
          <p:nvPr/>
        </p:nvSpPr>
        <p:spPr>
          <a:xfrm>
            <a:off x="0" y="1527469"/>
            <a:ext cx="2846230" cy="369332"/>
          </a:xfrm>
          <a:prstGeom prst="rect">
            <a:avLst/>
          </a:prstGeom>
          <a:noFill/>
        </p:spPr>
        <p:txBody>
          <a:bodyPr wrap="square" rtlCol="0">
            <a:spAutoFit/>
          </a:bodyPr>
          <a:lstStyle/>
          <a:p>
            <a:r>
              <a:rPr lang="en-US" dirty="0" smtClean="0"/>
              <a:t>Riper </a:t>
            </a:r>
            <a:r>
              <a:rPr lang="en-US" sz="1100" dirty="0" smtClean="0"/>
              <a:t>planter</a:t>
            </a:r>
            <a:r>
              <a:rPr lang="en-US" dirty="0" smtClean="0"/>
              <a:t> &amp; seed disks </a:t>
            </a:r>
            <a:endParaRPr lang="en-US" dirty="0"/>
          </a:p>
        </p:txBody>
      </p:sp>
      <p:sp>
        <p:nvSpPr>
          <p:cNvPr id="12" name="TextBox 11"/>
          <p:cNvSpPr txBox="1"/>
          <p:nvPr/>
        </p:nvSpPr>
        <p:spPr>
          <a:xfrm>
            <a:off x="4271798" y="1095453"/>
            <a:ext cx="728403" cy="369332"/>
          </a:xfrm>
          <a:prstGeom prst="rect">
            <a:avLst/>
          </a:prstGeom>
          <a:noFill/>
        </p:spPr>
        <p:txBody>
          <a:bodyPr wrap="square" rtlCol="0">
            <a:spAutoFit/>
          </a:bodyPr>
          <a:lstStyle/>
          <a:p>
            <a:r>
              <a:rPr lang="en-US" sz="1100" dirty="0" err="1" smtClean="0"/>
              <a:t>Weeder</a:t>
            </a:r>
            <a:r>
              <a:rPr lang="en-US" dirty="0" smtClean="0"/>
              <a:t>  </a:t>
            </a:r>
            <a:endParaRPr lang="en-US" dirty="0"/>
          </a:p>
        </p:txBody>
      </p:sp>
      <p:sp>
        <p:nvSpPr>
          <p:cNvPr id="14" name="TextBox 13"/>
          <p:cNvSpPr txBox="1"/>
          <p:nvPr/>
        </p:nvSpPr>
        <p:spPr>
          <a:xfrm>
            <a:off x="30315" y="3946652"/>
            <a:ext cx="2846230" cy="261610"/>
          </a:xfrm>
          <a:prstGeom prst="rect">
            <a:avLst/>
          </a:prstGeom>
          <a:noFill/>
        </p:spPr>
        <p:txBody>
          <a:bodyPr wrap="square" rtlCol="0">
            <a:spAutoFit/>
          </a:bodyPr>
          <a:lstStyle/>
          <a:p>
            <a:r>
              <a:rPr lang="en-US" sz="1100" dirty="0" smtClean="0"/>
              <a:t>Ground nut lifter (harvester)</a:t>
            </a:r>
            <a:endParaRPr lang="en-US" sz="1100" dirty="0"/>
          </a:p>
        </p:txBody>
      </p:sp>
      <p:sp>
        <p:nvSpPr>
          <p:cNvPr id="15" name="TextBox 14"/>
          <p:cNvSpPr txBox="1"/>
          <p:nvPr/>
        </p:nvSpPr>
        <p:spPr>
          <a:xfrm>
            <a:off x="4292441" y="4496530"/>
            <a:ext cx="1464415" cy="261610"/>
          </a:xfrm>
          <a:prstGeom prst="rect">
            <a:avLst/>
          </a:prstGeom>
          <a:noFill/>
        </p:spPr>
        <p:txBody>
          <a:bodyPr wrap="square" rtlCol="0">
            <a:spAutoFit/>
          </a:bodyPr>
          <a:lstStyle/>
          <a:p>
            <a:r>
              <a:rPr lang="en-US" sz="1100" dirty="0" smtClean="0"/>
              <a:t>Ground nut stripper </a:t>
            </a:r>
            <a:endParaRPr lang="en-US" sz="1100" dirty="0"/>
          </a:p>
        </p:txBody>
      </p:sp>
      <p:sp>
        <p:nvSpPr>
          <p:cNvPr id="3" name="TextBox 2"/>
          <p:cNvSpPr txBox="1"/>
          <p:nvPr/>
        </p:nvSpPr>
        <p:spPr>
          <a:xfrm>
            <a:off x="5000201" y="1496929"/>
            <a:ext cx="1130969" cy="261610"/>
          </a:xfrm>
          <a:prstGeom prst="rect">
            <a:avLst/>
          </a:prstGeom>
          <a:noFill/>
        </p:spPr>
        <p:txBody>
          <a:bodyPr wrap="square" rtlCol="0">
            <a:spAutoFit/>
          </a:bodyPr>
          <a:lstStyle/>
          <a:p>
            <a:r>
              <a:rPr lang="en-US" sz="1100" dirty="0" smtClean="0"/>
              <a:t>landslide</a:t>
            </a:r>
            <a:endParaRPr lang="en-US" sz="1100" dirty="0"/>
          </a:p>
        </p:txBody>
      </p:sp>
    </p:spTree>
    <p:extLst>
      <p:ext uri="{BB962C8B-B14F-4D97-AF65-F5344CB8AC3E}">
        <p14:creationId xmlns:p14="http://schemas.microsoft.com/office/powerpoint/2010/main" val="332336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564" y="289320"/>
            <a:ext cx="8229600" cy="538534"/>
          </a:xfrm>
        </p:spPr>
        <p:txBody>
          <a:bodyPr>
            <a:noAutofit/>
          </a:bodyPr>
          <a:lstStyle/>
          <a:p>
            <a:pPr algn="l"/>
            <a:r>
              <a:rPr lang="en-US" sz="2800" dirty="0" smtClean="0"/>
              <a:t>Blacksmith training at </a:t>
            </a:r>
            <a:r>
              <a:rPr lang="en-US" sz="2800" dirty="0" err="1" smtClean="0"/>
              <a:t>Mabui</a:t>
            </a:r>
            <a:r>
              <a:rPr lang="en-US" sz="2800" dirty="0" smtClean="0"/>
              <a:t> OPU</a:t>
            </a:r>
            <a:endParaRPr lang="en-US" sz="2800" dirty="0"/>
          </a:p>
        </p:txBody>
      </p:sp>
      <p:sp>
        <p:nvSpPr>
          <p:cNvPr id="7" name="TextBox 6"/>
          <p:cNvSpPr txBox="1"/>
          <p:nvPr/>
        </p:nvSpPr>
        <p:spPr>
          <a:xfrm>
            <a:off x="1269904" y="1269756"/>
            <a:ext cx="711021" cy="276999"/>
          </a:xfrm>
          <a:prstGeom prst="rect">
            <a:avLst/>
          </a:prstGeom>
          <a:noFill/>
        </p:spPr>
        <p:txBody>
          <a:bodyPr wrap="square" rtlCol="0">
            <a:spAutoFit/>
          </a:bodyPr>
          <a:lstStyle/>
          <a:p>
            <a:r>
              <a:rPr lang="en-US" sz="1200" dirty="0"/>
              <a:t>F</a:t>
            </a:r>
            <a:r>
              <a:rPr lang="en-US" sz="1200" dirty="0" smtClean="0"/>
              <a:t>rogs</a:t>
            </a:r>
            <a:endParaRPr lang="en-US" dirty="0"/>
          </a:p>
        </p:txBody>
      </p:sp>
      <p:sp>
        <p:nvSpPr>
          <p:cNvPr id="8" name="TextBox 7"/>
          <p:cNvSpPr txBox="1"/>
          <p:nvPr/>
        </p:nvSpPr>
        <p:spPr>
          <a:xfrm>
            <a:off x="4932947" y="1305953"/>
            <a:ext cx="1937085" cy="369332"/>
          </a:xfrm>
          <a:prstGeom prst="rect">
            <a:avLst/>
          </a:prstGeom>
          <a:noFill/>
        </p:spPr>
        <p:txBody>
          <a:bodyPr wrap="square" rtlCol="0">
            <a:spAutoFit/>
          </a:bodyPr>
          <a:lstStyle/>
          <a:p>
            <a:r>
              <a:rPr lang="en-US" dirty="0"/>
              <a:t>F</a:t>
            </a:r>
            <a:r>
              <a:rPr lang="en-US" dirty="0" smtClean="0"/>
              <a:t>rogs </a:t>
            </a:r>
            <a:r>
              <a:rPr lang="en-US" sz="1100" dirty="0" smtClean="0"/>
              <a:t>production</a:t>
            </a:r>
            <a:endParaRPr lang="en-US" dirty="0"/>
          </a:p>
        </p:txBody>
      </p:sp>
      <p:sp>
        <p:nvSpPr>
          <p:cNvPr id="9" name="TextBox 8"/>
          <p:cNvSpPr txBox="1"/>
          <p:nvPr/>
        </p:nvSpPr>
        <p:spPr>
          <a:xfrm>
            <a:off x="3995028" y="4357312"/>
            <a:ext cx="3812921" cy="0"/>
          </a:xfrm>
          <a:prstGeom prst="rect">
            <a:avLst/>
          </a:prstGeom>
          <a:noFill/>
        </p:spPr>
        <p:txBody>
          <a:bodyPr wrap="square" rtlCol="0">
            <a:spAutoFit/>
          </a:bodyPr>
          <a:lstStyle/>
          <a:p>
            <a:r>
              <a:rPr lang="en-US" sz="1100" dirty="0" smtClean="0"/>
              <a:t>Blacksmith displaying moldboards after training </a:t>
            </a:r>
            <a:endParaRPr lang="en-US" sz="1100" dirty="0"/>
          </a:p>
        </p:txBody>
      </p:sp>
      <p:sp>
        <p:nvSpPr>
          <p:cNvPr id="10" name="TextBox 9"/>
          <p:cNvSpPr txBox="1"/>
          <p:nvPr/>
        </p:nvSpPr>
        <p:spPr>
          <a:xfrm>
            <a:off x="114317" y="4331909"/>
            <a:ext cx="3903704" cy="261610"/>
          </a:xfrm>
          <a:prstGeom prst="rect">
            <a:avLst/>
          </a:prstGeom>
          <a:noFill/>
        </p:spPr>
        <p:txBody>
          <a:bodyPr wrap="square" rtlCol="0">
            <a:spAutoFit/>
          </a:bodyPr>
          <a:lstStyle/>
          <a:p>
            <a:r>
              <a:rPr lang="en-US" sz="1100" dirty="0" smtClean="0"/>
              <a:t>Some of the smallholders farmers  trained</a:t>
            </a:r>
            <a:endParaRPr lang="en-US" sz="1100" dirty="0"/>
          </a:p>
        </p:txBody>
      </p:sp>
      <p:sp>
        <p:nvSpPr>
          <p:cNvPr id="11" name="TextBox 10"/>
          <p:cNvSpPr txBox="1"/>
          <p:nvPr/>
        </p:nvSpPr>
        <p:spPr>
          <a:xfrm>
            <a:off x="1031344" y="1789263"/>
            <a:ext cx="960119" cy="276999"/>
          </a:xfrm>
          <a:prstGeom prst="rect">
            <a:avLst/>
          </a:prstGeom>
          <a:noFill/>
        </p:spPr>
        <p:txBody>
          <a:bodyPr wrap="square" rtlCol="0">
            <a:spAutoFit/>
          </a:bodyPr>
          <a:lstStyle/>
          <a:p>
            <a:r>
              <a:rPr lang="en-US" sz="1200" dirty="0" smtClean="0"/>
              <a:t>share</a:t>
            </a:r>
            <a:endParaRPr lang="en-US" dirty="0"/>
          </a:p>
        </p:txBody>
      </p:sp>
      <p:sp>
        <p:nvSpPr>
          <p:cNvPr id="12" name="TextBox 11"/>
          <p:cNvSpPr txBox="1"/>
          <p:nvPr/>
        </p:nvSpPr>
        <p:spPr>
          <a:xfrm>
            <a:off x="1511403" y="1795861"/>
            <a:ext cx="1223493" cy="276999"/>
          </a:xfrm>
          <a:prstGeom prst="rect">
            <a:avLst/>
          </a:prstGeom>
          <a:noFill/>
        </p:spPr>
        <p:txBody>
          <a:bodyPr wrap="square" rtlCol="0">
            <a:spAutoFit/>
          </a:bodyPr>
          <a:lstStyle/>
          <a:p>
            <a:r>
              <a:rPr lang="en-US" sz="1200" dirty="0" smtClean="0"/>
              <a:t>Land slide</a:t>
            </a:r>
            <a:endParaRPr lang="en-US" sz="1200" dirty="0"/>
          </a:p>
        </p:txBody>
      </p:sp>
      <p:sp>
        <p:nvSpPr>
          <p:cNvPr id="13" name="TextBox 12"/>
          <p:cNvSpPr txBox="1"/>
          <p:nvPr/>
        </p:nvSpPr>
        <p:spPr>
          <a:xfrm>
            <a:off x="0" y="1524073"/>
            <a:ext cx="1857466" cy="369332"/>
          </a:xfrm>
          <a:prstGeom prst="rect">
            <a:avLst/>
          </a:prstGeom>
          <a:noFill/>
        </p:spPr>
        <p:txBody>
          <a:bodyPr wrap="square" rtlCol="0">
            <a:spAutoFit/>
          </a:bodyPr>
          <a:lstStyle/>
          <a:p>
            <a:r>
              <a:rPr lang="en-US" sz="1200" dirty="0" smtClean="0"/>
              <a:t>Moldboard</a:t>
            </a:r>
            <a:r>
              <a:rPr lang="en-US" dirty="0" smtClean="0"/>
              <a:t> parts </a:t>
            </a:r>
            <a:endParaRPr lang="en-US" dirty="0"/>
          </a:p>
        </p:txBody>
      </p:sp>
      <p:sp>
        <p:nvSpPr>
          <p:cNvPr id="14" name="TextBox 13"/>
          <p:cNvSpPr txBox="1"/>
          <p:nvPr/>
        </p:nvSpPr>
        <p:spPr>
          <a:xfrm>
            <a:off x="659499" y="1181387"/>
            <a:ext cx="965916" cy="369332"/>
          </a:xfrm>
          <a:prstGeom prst="rect">
            <a:avLst/>
          </a:prstGeom>
          <a:noFill/>
        </p:spPr>
        <p:txBody>
          <a:bodyPr wrap="square" rtlCol="0">
            <a:spAutoFit/>
          </a:bodyPr>
          <a:lstStyle/>
          <a:p>
            <a:r>
              <a:rPr lang="en-US" sz="1200" dirty="0" smtClean="0"/>
              <a:t>Handle</a:t>
            </a:r>
            <a:r>
              <a:rPr lang="en-US" dirty="0" smtClean="0"/>
              <a:t> </a:t>
            </a:r>
            <a:endParaRPr lang="en-US" dirty="0"/>
          </a:p>
        </p:txBody>
      </p:sp>
    </p:spTree>
    <p:extLst>
      <p:ext uri="{BB962C8B-B14F-4D97-AF65-F5344CB8AC3E}">
        <p14:creationId xmlns:p14="http://schemas.microsoft.com/office/powerpoint/2010/main" val="31835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696236" y="1021947"/>
            <a:ext cx="5447763" cy="3807630"/>
          </a:xfrm>
        </p:spPr>
        <p:txBody>
          <a:bodyPr>
            <a:noAutofit/>
          </a:bodyPr>
          <a:lstStyle/>
          <a:p>
            <a:pPr marL="285750" indent="-285750">
              <a:buFont typeface="Courier New" panose="02070309020205020404" pitchFamily="49" charset="0"/>
              <a:buChar char="o"/>
            </a:pPr>
            <a:r>
              <a:rPr lang="en-AU" sz="1600" dirty="0"/>
              <a:t>Relief oriented mindset (syndrome) is one of the factors that do not allow inclusive private sector support by some government institutions</a:t>
            </a:r>
            <a:r>
              <a:rPr lang="en-AU" sz="1600" dirty="0" smtClean="0"/>
              <a:t>. despite this fact, both local blacksmith and workers at the workshops underscore importance of working it our themselves.</a:t>
            </a:r>
          </a:p>
          <a:p>
            <a:endParaRPr lang="en-AU" sz="1600" dirty="0" smtClean="0"/>
          </a:p>
          <a:p>
            <a:pPr marL="285750" indent="-285750">
              <a:buFont typeface="Courier New" panose="02070309020205020404" pitchFamily="49" charset="0"/>
              <a:buChar char="o"/>
            </a:pPr>
            <a:r>
              <a:rPr lang="en-AU" sz="1600" dirty="0" smtClean="0"/>
              <a:t>Lack of managerial and financial skills is one area that need a serious investment. SORUDEV might not achieve this with the remaining period of time.</a:t>
            </a:r>
          </a:p>
          <a:p>
            <a:endParaRPr lang="en-AU" sz="1600" dirty="0" smtClean="0"/>
          </a:p>
          <a:p>
            <a:pPr marL="285750" indent="-285750">
              <a:buFont typeface="Courier New" panose="02070309020205020404" pitchFamily="49" charset="0"/>
              <a:buChar char="o"/>
            </a:pPr>
            <a:r>
              <a:rPr lang="en-AU" sz="1600" dirty="0" smtClean="0"/>
              <a:t>Market demand for spare parts e.g. frogs, landslide, shares is actually on rise. Demand for </a:t>
            </a:r>
            <a:r>
              <a:rPr lang="en-AU" sz="1600" dirty="0" err="1" smtClean="0"/>
              <a:t>moldboard</a:t>
            </a:r>
            <a:r>
              <a:rPr lang="en-AU" sz="1600" dirty="0"/>
              <a:t> </a:t>
            </a:r>
            <a:r>
              <a:rPr lang="en-AU" sz="1600" dirty="0" smtClean="0"/>
              <a:t>plough is a factor in absence of spare parts.</a:t>
            </a:r>
          </a:p>
          <a:p>
            <a:pPr marL="285750" indent="-285750">
              <a:buFont typeface="Courier New" panose="02070309020205020404" pitchFamily="49" charset="0"/>
              <a:buChar char="o"/>
            </a:pPr>
            <a:endParaRPr lang="en-AU" sz="1600" dirty="0" smtClean="0"/>
          </a:p>
          <a:p>
            <a:pPr marL="285750" indent="-285750">
              <a:buFont typeface="Courier New" panose="02070309020205020404" pitchFamily="49" charset="0"/>
              <a:buChar char="o"/>
            </a:pPr>
            <a:endParaRPr lang="en-AU" sz="1600" dirty="0"/>
          </a:p>
          <a:p>
            <a:pPr marL="285750" indent="-285750">
              <a:buFont typeface="Courier New" panose="02070309020205020404" pitchFamily="49" charset="0"/>
              <a:buChar char="o"/>
            </a:pPr>
            <a:endParaRPr lang="en-AU" sz="1600" dirty="0" smtClean="0"/>
          </a:p>
        </p:txBody>
      </p:sp>
      <p:sp>
        <p:nvSpPr>
          <p:cNvPr id="9" name="Title 1"/>
          <p:cNvSpPr txBox="1">
            <a:spLocks/>
          </p:cNvSpPr>
          <p:nvPr/>
        </p:nvSpPr>
        <p:spPr>
          <a:xfrm>
            <a:off x="0" y="1021947"/>
            <a:ext cx="2228045" cy="297050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marL="457200" indent="-457200" algn="ctr" fontAlgn="base">
              <a:spcBef>
                <a:spcPct val="20000"/>
              </a:spcBef>
              <a:spcAft>
                <a:spcPct val="0"/>
              </a:spcAft>
              <a:buFont typeface="Wingdings" panose="05000000000000000000" pitchFamily="2" charset="2"/>
              <a:buChar char="§"/>
            </a:pPr>
            <a:r>
              <a:rPr lang="en-US" dirty="0" smtClean="0"/>
              <a:t>Lessons learned </a:t>
            </a: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p:txBody>
      </p:sp>
      <p:sp>
        <p:nvSpPr>
          <p:cNvPr id="10" name="Title 1"/>
          <p:cNvSpPr txBox="1">
            <a:spLocks/>
          </p:cNvSpPr>
          <p:nvPr/>
        </p:nvSpPr>
        <p:spPr>
          <a:xfrm>
            <a:off x="-1" y="1330123"/>
            <a:ext cx="3124033" cy="246187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endParaRPr lang="en-AU" dirty="0"/>
          </a:p>
          <a:p>
            <a:endParaRPr lang="en-AU" dirty="0" smtClean="0"/>
          </a:p>
          <a:p>
            <a:endParaRPr lang="en-AU" dirty="0"/>
          </a:p>
        </p:txBody>
      </p:sp>
    </p:spTree>
    <p:extLst>
      <p:ext uri="{BB962C8B-B14F-4D97-AF65-F5344CB8AC3E}">
        <p14:creationId xmlns:p14="http://schemas.microsoft.com/office/powerpoint/2010/main" val="3195309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4862</TotalTime>
  <Words>650</Words>
  <Application>Microsoft Office PowerPoint</Application>
  <PresentationFormat>On-screen Show (4:3)</PresentationFormat>
  <Paragraphs>122</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ＭＳ ゴシック</vt:lpstr>
      <vt:lpstr>ＭＳ 明朝</vt:lpstr>
      <vt:lpstr>Arial</vt:lpstr>
      <vt:lpstr>Calibri</vt:lpstr>
      <vt:lpstr>Courier New</vt:lpstr>
      <vt:lpstr>Helvetica</vt:lpstr>
      <vt:lpstr>Times New Roman</vt:lpstr>
      <vt:lpstr>Wingdings</vt:lpstr>
      <vt:lpstr>Office Theme</vt:lpstr>
      <vt:lpstr>Custom Design</vt:lpstr>
      <vt:lpstr>PowerPoint Presentation</vt:lpstr>
      <vt:lpstr>  Samuel Deng, Norwegian People’s Aid                 (NPA)  Contract Reference: Sdeng@npaid.org      0955571483 Project: SORUDEV, Lakes States</vt:lpstr>
      <vt:lpstr>PowerPoint Presentation</vt:lpstr>
      <vt:lpstr>PowerPoint Presentation</vt:lpstr>
      <vt:lpstr>PowerPoint Presentation</vt:lpstr>
      <vt:lpstr>PowerPoint Presentation</vt:lpstr>
      <vt:lpstr>Sample of implements produced by the workshops</vt:lpstr>
      <vt:lpstr>Blacksmith training at Mabui OPU</vt:lpstr>
      <vt:lpstr>PowerPoint Presentation</vt:lpstr>
      <vt:lpstr>PowerPoint Presentation</vt:lpstr>
      <vt:lpstr>Practical challenges</vt:lpstr>
      <vt:lpstr>PowerPoint Presentation</vt:lpstr>
      <vt:lpstr>End of Presentation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Samuel Deng</dc:creator>
  <cp:keywords/>
  <dc:description/>
  <cp:lastModifiedBy>Samuel Deng</cp:lastModifiedBy>
  <cp:revision>639</cp:revision>
  <dcterms:created xsi:type="dcterms:W3CDTF">2014-08-12T13:03:27Z</dcterms:created>
  <dcterms:modified xsi:type="dcterms:W3CDTF">2016-05-23T08:59:47Z</dcterms:modified>
  <cp:category/>
</cp:coreProperties>
</file>