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2"/>
  </p:notesMasterIdLst>
  <p:sldIdLst>
    <p:sldId id="420" r:id="rId3"/>
    <p:sldId id="269" r:id="rId4"/>
    <p:sldId id="442" r:id="rId5"/>
    <p:sldId id="441" r:id="rId6"/>
    <p:sldId id="271" r:id="rId7"/>
    <p:sldId id="440" r:id="rId8"/>
    <p:sldId id="391" r:id="rId9"/>
    <p:sldId id="435" r:id="rId10"/>
    <p:sldId id="432" r:id="rId11"/>
    <p:sldId id="433" r:id="rId12"/>
    <p:sldId id="393" r:id="rId13"/>
    <p:sldId id="427" r:id="rId14"/>
    <p:sldId id="421" r:id="rId15"/>
    <p:sldId id="428" r:id="rId16"/>
    <p:sldId id="429" r:id="rId17"/>
    <p:sldId id="430" r:id="rId18"/>
    <p:sldId id="424" r:id="rId19"/>
    <p:sldId id="431" r:id="rId20"/>
    <p:sldId id="4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88" autoAdjust="0"/>
  </p:normalViewPr>
  <p:slideViewPr>
    <p:cSldViewPr snapToGrid="0" snapToObjects="1">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17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DD290-EDDA-6148-A206-81A70DB6C7F7}" type="datetimeFigureOut">
              <a:rPr lang="en-US" smtClean="0"/>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158F4-CAA0-1940-8B02-E9ED16AF81FB}" type="slidenum">
              <a:rPr lang="en-US" smtClean="0"/>
              <a:t>‹#›</a:t>
            </a:fld>
            <a:endParaRPr lang="en-US"/>
          </a:p>
        </p:txBody>
      </p:sp>
    </p:spTree>
    <p:extLst>
      <p:ext uri="{BB962C8B-B14F-4D97-AF65-F5344CB8AC3E}">
        <p14:creationId xmlns:p14="http://schemas.microsoft.com/office/powerpoint/2010/main" val="1925400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4158F4-CAA0-1940-8B02-E9ED16AF81FB}" type="slidenum">
              <a:rPr lang="en-US" smtClean="0"/>
              <a:t>2</a:t>
            </a:fld>
            <a:endParaRPr lang="en-US"/>
          </a:p>
        </p:txBody>
      </p:sp>
    </p:spTree>
    <p:extLst>
      <p:ext uri="{BB962C8B-B14F-4D97-AF65-F5344CB8AC3E}">
        <p14:creationId xmlns:p14="http://schemas.microsoft.com/office/powerpoint/2010/main" val="178319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11</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12</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13</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14</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15</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16</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17</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18</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19</a:t>
            </a:fld>
            <a:endParaRPr lang="en-US"/>
          </a:p>
        </p:txBody>
      </p:sp>
    </p:spTree>
    <p:extLst>
      <p:ext uri="{BB962C8B-B14F-4D97-AF65-F5344CB8AC3E}">
        <p14:creationId xmlns:p14="http://schemas.microsoft.com/office/powerpoint/2010/main" val="350465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3</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4</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5</a:t>
            </a:fld>
            <a:endParaRPr lang="en-US"/>
          </a:p>
        </p:txBody>
      </p:sp>
    </p:spTree>
    <p:extLst>
      <p:ext uri="{BB962C8B-B14F-4D97-AF65-F5344CB8AC3E}">
        <p14:creationId xmlns:p14="http://schemas.microsoft.com/office/powerpoint/2010/main" val="350465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6</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7</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8</a:t>
            </a:fld>
            <a:endParaRPr lang="en-US"/>
          </a:p>
        </p:txBody>
      </p:sp>
    </p:spTree>
    <p:extLst>
      <p:ext uri="{BB962C8B-B14F-4D97-AF65-F5344CB8AC3E}">
        <p14:creationId xmlns:p14="http://schemas.microsoft.com/office/powerpoint/2010/main" val="231391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9</a:t>
            </a:fld>
            <a:endParaRPr lang="en-US"/>
          </a:p>
        </p:txBody>
      </p:sp>
    </p:spTree>
    <p:extLst>
      <p:ext uri="{BB962C8B-B14F-4D97-AF65-F5344CB8AC3E}">
        <p14:creationId xmlns:p14="http://schemas.microsoft.com/office/powerpoint/2010/main" val="320305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14158F4-CAA0-1940-8B02-E9ED16AF81FB}" type="slidenum">
              <a:rPr lang="en-US" smtClean="0"/>
              <a:t>10</a:t>
            </a:fld>
            <a:endParaRPr lang="en-US"/>
          </a:p>
        </p:txBody>
      </p:sp>
    </p:spTree>
    <p:extLst>
      <p:ext uri="{BB962C8B-B14F-4D97-AF65-F5344CB8AC3E}">
        <p14:creationId xmlns:p14="http://schemas.microsoft.com/office/powerpoint/2010/main" val="2313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155770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97573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21141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20" name="Text Box 3"/>
          <p:cNvSpPr txBox="1">
            <a:spLocks noChangeArrowheads="1"/>
          </p:cNvSpPr>
          <p:nvPr userDrawn="1"/>
        </p:nvSpPr>
        <p:spPr bwMode="auto">
          <a:xfrm>
            <a:off x="475875" y="6490261"/>
            <a:ext cx="1244600" cy="33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914400" fontAlgn="base">
              <a:spcBef>
                <a:spcPct val="0"/>
              </a:spcBef>
            </a:pPr>
            <a:r>
              <a:rPr lang="en-GB" sz="800" kern="0" dirty="0" smtClean="0">
                <a:solidFill>
                  <a:prstClr val="black"/>
                </a:solidFill>
                <a:latin typeface="Helvetica" charset="0"/>
                <a:cs typeface="Arial" pitchFamily="34" charset="0"/>
              </a:rPr>
              <a:t>Funded </a:t>
            </a:r>
            <a:r>
              <a:rPr lang="en-GB" sz="800" kern="0" dirty="0">
                <a:solidFill>
                  <a:prstClr val="black"/>
                </a:solidFill>
                <a:latin typeface="Helvetica" charset="0"/>
                <a:cs typeface="Arial" pitchFamily="34" charset="0"/>
              </a:rPr>
              <a:t>by</a:t>
            </a:r>
          </a:p>
          <a:p>
            <a:pPr algn="ctr" defTabSz="914400" fontAlgn="base">
              <a:spcBef>
                <a:spcPct val="0"/>
              </a:spcBef>
            </a:pPr>
            <a:r>
              <a:rPr lang="en-GB" sz="800" kern="0" dirty="0">
                <a:solidFill>
                  <a:prstClr val="black"/>
                </a:solidFill>
                <a:latin typeface="Helvetica" charset="0"/>
                <a:cs typeface="Arial" pitchFamily="34" charset="0"/>
              </a:rPr>
              <a:t>The European Union</a:t>
            </a:r>
            <a:endParaRPr lang="en-US" kern="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5" name="Freeform 74"/>
          <p:cNvSpPr>
            <a:spLocks noEditPoints="1"/>
          </p:cNvSpPr>
          <p:nvPr userDrawn="1"/>
        </p:nvSpPr>
        <p:spPr bwMode="auto">
          <a:xfrm>
            <a:off x="4763" y="1924050"/>
            <a:ext cx="3871913" cy="3019425"/>
          </a:xfrm>
          <a:custGeom>
            <a:avLst/>
            <a:gdLst/>
            <a:ahLst/>
            <a:cxnLst>
              <a:cxn ang="0">
                <a:pos x="0" y="317"/>
              </a:cxn>
              <a:cxn ang="0">
                <a:pos x="365" y="317"/>
              </a:cxn>
              <a:cxn ang="0">
                <a:pos x="407" y="158"/>
              </a:cxn>
              <a:cxn ang="0">
                <a:pos x="403" y="0"/>
              </a:cxn>
              <a:cxn ang="0">
                <a:pos x="0" y="0"/>
              </a:cxn>
              <a:cxn ang="0">
                <a:pos x="0" y="317"/>
              </a:cxn>
              <a:cxn ang="0">
                <a:pos x="407" y="177"/>
              </a:cxn>
              <a:cxn ang="0">
                <a:pos x="407" y="157"/>
              </a:cxn>
              <a:cxn ang="0">
                <a:pos x="407" y="158"/>
              </a:cxn>
              <a:cxn ang="0">
                <a:pos x="407" y="177"/>
              </a:cxn>
            </a:cxnLst>
            <a:rect l="0" t="0" r="r" b="b"/>
            <a:pathLst>
              <a:path w="407" h="317">
                <a:moveTo>
                  <a:pt x="0" y="317"/>
                </a:moveTo>
                <a:lnTo>
                  <a:pt x="365" y="317"/>
                </a:lnTo>
                <a:lnTo>
                  <a:pt x="407" y="158"/>
                </a:lnTo>
                <a:lnTo>
                  <a:pt x="403" y="0"/>
                </a:lnTo>
                <a:lnTo>
                  <a:pt x="0" y="0"/>
                </a:lnTo>
                <a:lnTo>
                  <a:pt x="0" y="317"/>
                </a:lnTo>
                <a:close/>
                <a:moveTo>
                  <a:pt x="407" y="177"/>
                </a:moveTo>
                <a:lnTo>
                  <a:pt x="407" y="157"/>
                </a:lnTo>
                <a:lnTo>
                  <a:pt x="407" y="158"/>
                </a:lnTo>
                <a:lnTo>
                  <a:pt x="407" y="177"/>
                </a:lnTo>
                <a:close/>
              </a:path>
            </a:pathLst>
          </a:custGeom>
          <a:solidFill>
            <a:srgbClr val="57646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4" name="Rectangle 11"/>
          <p:cNvSpPr>
            <a:spLocks noChangeArrowheads="1"/>
          </p:cNvSpPr>
          <p:nvPr/>
        </p:nvSpPr>
        <p:spPr bwMode="auto">
          <a:xfrm>
            <a:off x="4763" y="1924050"/>
            <a:ext cx="3871913" cy="3019425"/>
          </a:xfrm>
          <a:prstGeom prst="rect">
            <a:avLst/>
          </a:prstGeom>
          <a:solidFill>
            <a:srgbClr val="565A5C"/>
          </a:solid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15" name="Freeform 12"/>
          <p:cNvSpPr>
            <a:spLocks/>
          </p:cNvSpPr>
          <p:nvPr/>
        </p:nvSpPr>
        <p:spPr bwMode="auto">
          <a:xfrm>
            <a:off x="2973388" y="0"/>
            <a:ext cx="1808163" cy="6858000"/>
          </a:xfrm>
          <a:custGeom>
            <a:avLst/>
            <a:gdLst/>
            <a:ahLst/>
            <a:cxnLst>
              <a:cxn ang="0">
                <a:pos x="85" y="0"/>
              </a:cxn>
              <a:cxn ang="0">
                <a:pos x="95" y="360"/>
              </a:cxn>
              <a:cxn ang="0">
                <a:pos x="0" y="720"/>
              </a:cxn>
              <a:cxn ang="0">
                <a:pos x="104" y="720"/>
              </a:cxn>
              <a:cxn ang="0">
                <a:pos x="95" y="360"/>
              </a:cxn>
              <a:cxn ang="0">
                <a:pos x="190" y="0"/>
              </a:cxn>
              <a:cxn ang="0">
                <a:pos x="85" y="0"/>
              </a:cxn>
            </a:cxnLst>
            <a:rect l="0" t="0" r="r" b="b"/>
            <a:pathLst>
              <a:path w="190" h="720">
                <a:moveTo>
                  <a:pt x="85" y="0"/>
                </a:moveTo>
                <a:lnTo>
                  <a:pt x="95" y="360"/>
                </a:lnTo>
                <a:lnTo>
                  <a:pt x="0" y="720"/>
                </a:lnTo>
                <a:lnTo>
                  <a:pt x="104" y="720"/>
                </a:lnTo>
                <a:lnTo>
                  <a:pt x="95" y="360"/>
                </a:lnTo>
                <a:lnTo>
                  <a:pt x="190" y="0"/>
                </a:lnTo>
                <a:lnTo>
                  <a:pt x="8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0" name="Line 39"/>
          <p:cNvSpPr>
            <a:spLocks noChangeShapeType="1"/>
          </p:cNvSpPr>
          <p:nvPr userDrawn="1"/>
        </p:nvSpPr>
        <p:spPr bwMode="auto">
          <a:xfrm flipV="1">
            <a:off x="3876676" y="0"/>
            <a:ext cx="904875"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41" name="Line 40"/>
          <p:cNvSpPr>
            <a:spLocks noChangeShapeType="1"/>
          </p:cNvSpPr>
          <p:nvPr/>
        </p:nvSpPr>
        <p:spPr bwMode="auto">
          <a:xfrm flipH="1">
            <a:off x="2973388" y="3429000"/>
            <a:ext cx="903288" cy="3429000"/>
          </a:xfrm>
          <a:prstGeom prst="line">
            <a:avLst/>
          </a:prstGeom>
          <a:noFill/>
          <a:ln w="9525">
            <a:solidFill>
              <a:srgbClr val="988F86"/>
            </a:solid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285720" y="2143116"/>
            <a:ext cx="3143272" cy="2643206"/>
          </a:xfrm>
        </p:spPr>
        <p:txBody>
          <a:bodyPr>
            <a:normAutofit/>
          </a:bodyPr>
          <a:lstStyle>
            <a:lvl1pPr algn="l">
              <a:defRPr sz="29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51" name="Freeform 72"/>
          <p:cNvSpPr>
            <a:spLocks/>
          </p:cNvSpPr>
          <p:nvPr userDrawn="1"/>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D6D1C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2" name="Freeform 75"/>
          <p:cNvSpPr>
            <a:spLocks/>
          </p:cNvSpPr>
          <p:nvPr userDrawn="1"/>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Option 1">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69923A"/>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788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12085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Slide Option 2">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7090B7"/>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2" name="Title 1"/>
          <p:cNvSpPr>
            <a:spLocks noGrp="1"/>
          </p:cNvSpPr>
          <p:nvPr userDrawn="1">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3" name="Subtitle 2"/>
          <p:cNvSpPr>
            <a:spLocks noGrp="1"/>
          </p:cNvSpPr>
          <p:nvPr userDrawn="1">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477F8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759175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91785B"/>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1726358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D95E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8657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 Option 5">
    <p:spTree>
      <p:nvGrpSpPr>
        <p:cNvPr id="1" name=""/>
        <p:cNvGrpSpPr/>
        <p:nvPr/>
      </p:nvGrpSpPr>
      <p:grpSpPr>
        <a:xfrm>
          <a:off x="0" y="0"/>
          <a:ext cx="0" cy="0"/>
          <a:chOff x="0" y="0"/>
          <a:chExt cx="0" cy="0"/>
        </a:xfrm>
      </p:grpSpPr>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818A8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Option 3">
    <p:spTree>
      <p:nvGrpSpPr>
        <p:cNvPr id="1" name=""/>
        <p:cNvGrpSpPr/>
        <p:nvPr/>
      </p:nvGrpSpPr>
      <p:grpSpPr>
        <a:xfrm>
          <a:off x="0" y="0"/>
          <a:ext cx="0" cy="0"/>
          <a:chOff x="0" y="0"/>
          <a:chExt cx="0" cy="0"/>
        </a:xfrm>
      </p:grpSpPr>
      <p:pic>
        <p:nvPicPr>
          <p:cNvPr id="11" name="Picture 10" descr="CardnoLogo__registered_rgb_stf.jpg"/>
          <p:cNvPicPr>
            <a:picLocks noChangeAspect="1"/>
          </p:cNvPicPr>
          <p:nvPr userDrawn="1"/>
        </p:nvPicPr>
        <p:blipFill>
          <a:blip r:embed="rId2" cstate="print"/>
          <a:stretch>
            <a:fillRect/>
          </a:stretch>
        </p:blipFill>
        <p:spPr>
          <a:xfrm>
            <a:off x="7143768" y="6357958"/>
            <a:ext cx="1649745" cy="360000"/>
          </a:xfrm>
          <a:prstGeom prst="rect">
            <a:avLst/>
          </a:prstGeom>
        </p:spPr>
      </p:pic>
      <p:sp>
        <p:nvSpPr>
          <p:cNvPr id="56335" name="Freeform 15"/>
          <p:cNvSpPr>
            <a:spLocks/>
          </p:cNvSpPr>
          <p:nvPr userDrawn="1"/>
        </p:nvSpPr>
        <p:spPr bwMode="auto">
          <a:xfrm>
            <a:off x="2176463" y="1012825"/>
            <a:ext cx="1527175" cy="5791200"/>
          </a:xfrm>
          <a:custGeom>
            <a:avLst/>
            <a:gdLst/>
            <a:ahLst/>
            <a:cxnLst>
              <a:cxn ang="0">
                <a:pos x="3517" y="0"/>
              </a:cxn>
              <a:cxn ang="0">
                <a:pos x="3607" y="3411"/>
              </a:cxn>
              <a:cxn ang="0">
                <a:pos x="0" y="17089"/>
              </a:cxn>
              <a:cxn ang="0">
                <a:pos x="3946" y="17089"/>
              </a:cxn>
              <a:cxn ang="0">
                <a:pos x="3607" y="3411"/>
              </a:cxn>
              <a:cxn ang="0">
                <a:pos x="4510" y="0"/>
              </a:cxn>
              <a:cxn ang="0">
                <a:pos x="3517" y="0"/>
              </a:cxn>
            </a:cxnLst>
            <a:rect l="0" t="0" r="r" b="b"/>
            <a:pathLst>
              <a:path w="4510" h="17089">
                <a:moveTo>
                  <a:pt x="3517" y="0"/>
                </a:moveTo>
                <a:lnTo>
                  <a:pt x="3607" y="3411"/>
                </a:lnTo>
                <a:lnTo>
                  <a:pt x="0" y="17089"/>
                </a:lnTo>
                <a:lnTo>
                  <a:pt x="3946" y="17089"/>
                </a:lnTo>
                <a:lnTo>
                  <a:pt x="3607" y="3411"/>
                </a:lnTo>
                <a:lnTo>
                  <a:pt x="4510" y="0"/>
                </a:lnTo>
                <a:lnTo>
                  <a:pt x="351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6" name="Freeform 16"/>
          <p:cNvSpPr>
            <a:spLocks noEditPoints="1"/>
          </p:cNvSpPr>
          <p:nvPr userDrawn="1"/>
        </p:nvSpPr>
        <p:spPr bwMode="auto">
          <a:xfrm>
            <a:off x="3397250" y="1012825"/>
            <a:ext cx="5746750" cy="3848100"/>
          </a:xfrm>
          <a:custGeom>
            <a:avLst/>
            <a:gdLst/>
            <a:ahLst/>
            <a:cxnLst>
              <a:cxn ang="0">
                <a:pos x="903" y="0"/>
              </a:cxn>
              <a:cxn ang="0">
                <a:pos x="0" y="3411"/>
              </a:cxn>
              <a:cxn ang="0">
                <a:pos x="196" y="11355"/>
              </a:cxn>
              <a:cxn ang="0">
                <a:pos x="16720" y="11355"/>
              </a:cxn>
              <a:cxn ang="0">
                <a:pos x="16720" y="0"/>
              </a:cxn>
              <a:cxn ang="0">
                <a:pos x="903" y="0"/>
              </a:cxn>
              <a:cxn ang="0">
                <a:pos x="0" y="3411"/>
              </a:cxn>
            </a:cxnLst>
            <a:rect l="0" t="0" r="r" b="b"/>
            <a:pathLst>
              <a:path w="16720" h="11355">
                <a:moveTo>
                  <a:pt x="903" y="0"/>
                </a:moveTo>
                <a:lnTo>
                  <a:pt x="0" y="3411"/>
                </a:lnTo>
                <a:lnTo>
                  <a:pt x="196" y="11355"/>
                </a:lnTo>
                <a:lnTo>
                  <a:pt x="16720" y="11355"/>
                </a:lnTo>
                <a:lnTo>
                  <a:pt x="16720" y="0"/>
                </a:lnTo>
                <a:lnTo>
                  <a:pt x="903" y="0"/>
                </a:lnTo>
                <a:close/>
                <a:moveTo>
                  <a:pt x="0" y="3411"/>
                </a:moveTo>
                <a:close/>
              </a:path>
            </a:pathLst>
          </a:custGeom>
          <a:solidFill>
            <a:srgbClr val="988F86"/>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7" name="Freeform 17"/>
          <p:cNvSpPr>
            <a:spLocks/>
          </p:cNvSpPr>
          <p:nvPr userDrawn="1"/>
        </p:nvSpPr>
        <p:spPr bwMode="auto">
          <a:xfrm>
            <a:off x="9525" y="1022350"/>
            <a:ext cx="3384550" cy="3838575"/>
          </a:xfrm>
          <a:custGeom>
            <a:avLst/>
            <a:gdLst/>
            <a:ahLst/>
            <a:cxnLst>
              <a:cxn ang="0">
                <a:pos x="0" y="11326"/>
              </a:cxn>
              <a:cxn ang="0">
                <a:pos x="7917" y="11326"/>
              </a:cxn>
              <a:cxn ang="0">
                <a:pos x="10001" y="3423"/>
              </a:cxn>
              <a:cxn ang="0">
                <a:pos x="10001" y="2969"/>
              </a:cxn>
              <a:cxn ang="0">
                <a:pos x="9923" y="0"/>
              </a:cxn>
              <a:cxn ang="0">
                <a:pos x="0" y="0"/>
              </a:cxn>
              <a:cxn ang="0">
                <a:pos x="0" y="11326"/>
              </a:cxn>
            </a:cxnLst>
            <a:rect l="0" t="0" r="r" b="b"/>
            <a:pathLst>
              <a:path w="10001" h="11326">
                <a:moveTo>
                  <a:pt x="0" y="11326"/>
                </a:moveTo>
                <a:lnTo>
                  <a:pt x="7917" y="11326"/>
                </a:lnTo>
                <a:lnTo>
                  <a:pt x="10001" y="3423"/>
                </a:lnTo>
                <a:lnTo>
                  <a:pt x="10001" y="2969"/>
                </a:lnTo>
                <a:lnTo>
                  <a:pt x="9923" y="0"/>
                </a:lnTo>
                <a:lnTo>
                  <a:pt x="0" y="0"/>
                </a:lnTo>
                <a:lnTo>
                  <a:pt x="0" y="11326"/>
                </a:lnTo>
                <a:close/>
              </a:path>
            </a:pathLst>
          </a:custGeom>
          <a:solidFill>
            <a:srgbClr val="565A5C"/>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56333" name="Line 13"/>
          <p:cNvSpPr>
            <a:spLocks noChangeShapeType="1"/>
          </p:cNvSpPr>
          <p:nvPr userDrawn="1"/>
        </p:nvSpPr>
        <p:spPr bwMode="auto">
          <a:xfrm>
            <a:off x="3340100" y="0"/>
            <a:ext cx="182563" cy="6804025"/>
          </a:xfrm>
          <a:prstGeom prst="line">
            <a:avLst/>
          </a:prstGeom>
          <a:noFill/>
          <a:ln w="9525" cap="flat">
            <a:solidFill>
              <a:srgbClr val="988F86"/>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AU" dirty="0">
              <a:solidFill>
                <a:prstClr val="black"/>
              </a:solidFill>
              <a:latin typeface="Calibri"/>
            </a:endParaRPr>
          </a:p>
        </p:txBody>
      </p:sp>
      <p:sp>
        <p:nvSpPr>
          <p:cNvPr id="9" name="Title 1"/>
          <p:cNvSpPr>
            <a:spLocks noGrp="1"/>
          </p:cNvSpPr>
          <p:nvPr>
            <p:ph type="ctrTitle" hasCustomPrompt="1"/>
          </p:nvPr>
        </p:nvSpPr>
        <p:spPr>
          <a:xfrm>
            <a:off x="3500430" y="1428737"/>
            <a:ext cx="5429288" cy="2071702"/>
          </a:xfrm>
        </p:spPr>
        <p:txBody>
          <a:bodyPr anchor="b">
            <a:normAutofit/>
          </a:bodyPr>
          <a:lstStyle>
            <a:lvl1pPr algn="l">
              <a:defRPr sz="2900">
                <a:solidFill>
                  <a:srgbClr val="FFFFFF"/>
                </a:solidFill>
                <a:latin typeface="Arial" pitchFamily="34" charset="0"/>
                <a:cs typeface="Arial" pitchFamily="34" charset="0"/>
              </a:defRPr>
            </a:lvl1pPr>
          </a:lstStyle>
          <a:p>
            <a:r>
              <a:rPr lang="en-US" dirty="0" smtClean="0"/>
              <a:t>CLICK TO EDIT MASTER TITLE STYLE</a:t>
            </a:r>
            <a:endParaRPr lang="en-AU" dirty="0"/>
          </a:p>
        </p:txBody>
      </p:sp>
      <p:sp>
        <p:nvSpPr>
          <p:cNvPr id="10" name="Subtitle 2"/>
          <p:cNvSpPr>
            <a:spLocks noGrp="1"/>
          </p:cNvSpPr>
          <p:nvPr>
            <p:ph type="subTitle" idx="1"/>
          </p:nvPr>
        </p:nvSpPr>
        <p:spPr>
          <a:xfrm>
            <a:off x="3500430" y="3571876"/>
            <a:ext cx="5429288" cy="928694"/>
          </a:xfrm>
        </p:spPr>
        <p:txBody>
          <a:bodyPr>
            <a:normAutofit/>
          </a:bodyPr>
          <a:lstStyle>
            <a:lvl1pPr marL="0" indent="0" algn="l">
              <a:buNone/>
              <a:defRPr sz="13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0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64690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7061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52473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2893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0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8327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AF6ACF0-E303-8A49-AC5D-CE53D899398C}" type="datetimeFigureOut">
              <a:rPr lang="en-US" smtClean="0"/>
              <a:t>5/23/2016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25FE4-BCBB-D64C-8E91-9DC6305B2677}" type="slidenum">
              <a:rPr lang="en-US" smtClean="0"/>
              <a:t>‹#›</a:t>
            </a:fld>
            <a:endParaRPr lang="en-US" dirty="0"/>
          </a:p>
        </p:txBody>
      </p:sp>
    </p:spTree>
    <p:extLst>
      <p:ext uri="{BB962C8B-B14F-4D97-AF65-F5344CB8AC3E}">
        <p14:creationId xmlns:p14="http://schemas.microsoft.com/office/powerpoint/2010/main" val="312614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ACF0-E303-8A49-AC5D-CE53D899398C}" type="datetimeFigureOut">
              <a:rPr lang="en-US" smtClean="0"/>
              <a:t>5/23/2016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25FE4-BCBB-D64C-8E91-9DC6305B2677}" type="slidenum">
              <a:rPr lang="en-US" smtClean="0"/>
              <a:t>‹#›</a:t>
            </a:fld>
            <a:endParaRPr lang="en-US" dirty="0"/>
          </a:p>
        </p:txBody>
      </p:sp>
    </p:spTree>
    <p:extLst>
      <p:ext uri="{BB962C8B-B14F-4D97-AF65-F5344CB8AC3E}">
        <p14:creationId xmlns:p14="http://schemas.microsoft.com/office/powerpoint/2010/main" val="279325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AU"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0F88AD2-6FE1-4329-86BD-5145C2A35D35}" type="slidenum">
              <a:rPr lang="en-AU" smtClean="0">
                <a:solidFill>
                  <a:prstClr val="black">
                    <a:tint val="75000"/>
                  </a:prstClr>
                </a:solidFill>
                <a:latin typeface="Calibri"/>
              </a:rPr>
              <a:pPr defTabSz="914400"/>
              <a:t>‹#›</a:t>
            </a:fld>
            <a:endParaRPr lang="en-AU"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9333" y="461430"/>
            <a:ext cx="8686800" cy="1214967"/>
          </a:xfrm>
          <a:prstGeom prst="rect">
            <a:avLst/>
          </a:prstGeom>
        </p:spPr>
      </p:pic>
      <p:sp>
        <p:nvSpPr>
          <p:cNvPr id="14" name="Text Box 15"/>
          <p:cNvSpPr txBox="1"/>
          <p:nvPr/>
        </p:nvSpPr>
        <p:spPr>
          <a:xfrm>
            <a:off x="2438400" y="461430"/>
            <a:ext cx="4284134" cy="101864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0"/>
              </a:spcAft>
            </a:pPr>
            <a:r>
              <a:rPr lang="en-GB" sz="2400" dirty="0">
                <a:effectLst/>
                <a:ea typeface="ＭＳ 明朝"/>
                <a:cs typeface="Times New Roman"/>
              </a:rPr>
              <a:t>European Union / South Sudan </a:t>
            </a:r>
            <a:endParaRPr lang="en-US" sz="1200" dirty="0">
              <a:effectLst/>
              <a:ea typeface="ＭＳ 明朝"/>
              <a:cs typeface="Times New Roman"/>
            </a:endParaRPr>
          </a:p>
          <a:p>
            <a:pPr algn="ctr">
              <a:spcAft>
                <a:spcPts val="0"/>
              </a:spcAft>
            </a:pPr>
            <a:r>
              <a:rPr lang="en-GB" sz="2400" dirty="0">
                <a:effectLst/>
                <a:ea typeface="ＭＳ 明朝"/>
                <a:cs typeface="Times New Roman"/>
              </a:rPr>
              <a:t>Cooperation</a:t>
            </a:r>
            <a:endParaRPr lang="en-US" sz="1200" dirty="0">
              <a:effectLst/>
              <a:ea typeface="ＭＳ 明朝"/>
              <a:cs typeface="Times New Roman"/>
            </a:endParaRPr>
          </a:p>
          <a:p>
            <a:pPr>
              <a:spcAft>
                <a:spcPts val="0"/>
              </a:spcAft>
            </a:pPr>
            <a:r>
              <a:rPr lang="en-GB" sz="2400" dirty="0">
                <a:effectLst/>
                <a:ea typeface="ＭＳ 明朝"/>
                <a:cs typeface="Times New Roman"/>
              </a:rPr>
              <a:t> </a:t>
            </a:r>
            <a:endParaRPr lang="en-US" sz="1200" dirty="0">
              <a:effectLst/>
              <a:ea typeface="ＭＳ 明朝"/>
              <a:cs typeface="Times New Roman"/>
            </a:endParaRPr>
          </a:p>
        </p:txBody>
      </p:sp>
      <p:sp>
        <p:nvSpPr>
          <p:cNvPr id="15" name="Text Box 84"/>
          <p:cNvSpPr txBox="1"/>
          <p:nvPr/>
        </p:nvSpPr>
        <p:spPr>
          <a:xfrm>
            <a:off x="169333" y="1813983"/>
            <a:ext cx="30988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Funded by the European Union</a:t>
            </a:r>
            <a:endParaRPr lang="en-US" sz="1200" dirty="0">
              <a:effectLst/>
              <a:ea typeface="ＭＳ 明朝"/>
              <a:cs typeface="Times New Roman"/>
            </a:endParaRPr>
          </a:p>
        </p:txBody>
      </p:sp>
      <p:sp>
        <p:nvSpPr>
          <p:cNvPr id="16" name="Text Box 85"/>
          <p:cNvSpPr txBox="1"/>
          <p:nvPr/>
        </p:nvSpPr>
        <p:spPr>
          <a:xfrm>
            <a:off x="6877229" y="1813983"/>
            <a:ext cx="1978904" cy="48047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ea typeface="ＭＳ 明朝"/>
                <a:cs typeface="Times New Roman"/>
              </a:rPr>
              <a:t>Government of South Sudan</a:t>
            </a:r>
            <a:endParaRPr lang="en-US" sz="1200" dirty="0">
              <a:effectLst/>
              <a:ea typeface="ＭＳ 明朝"/>
              <a:cs typeface="Times New Roman"/>
            </a:endParaRPr>
          </a:p>
        </p:txBody>
      </p:sp>
      <p:sp>
        <p:nvSpPr>
          <p:cNvPr id="18" name="Text Box 64"/>
          <p:cNvSpPr txBox="1"/>
          <p:nvPr/>
        </p:nvSpPr>
        <p:spPr>
          <a:xfrm>
            <a:off x="342900" y="1727207"/>
            <a:ext cx="8458200" cy="285326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GB" sz="2400" b="1" dirty="0" smtClean="0">
              <a:solidFill>
                <a:srgbClr val="345A8A"/>
              </a:solidFill>
              <a:ea typeface="ＭＳ ゴシック"/>
              <a:cs typeface="Times New Roman"/>
            </a:endParaRPr>
          </a:p>
          <a:p>
            <a:pPr algn="ctr">
              <a:spcAft>
                <a:spcPts val="600"/>
              </a:spcAft>
            </a:pPr>
            <a:r>
              <a:rPr lang="en-GB" sz="2400" b="1" dirty="0" smtClean="0">
                <a:solidFill>
                  <a:srgbClr val="345A8A"/>
                </a:solidFill>
                <a:ea typeface="ＭＳ ゴシック"/>
                <a:cs typeface="Times New Roman"/>
              </a:rPr>
              <a:t>EU </a:t>
            </a:r>
            <a:r>
              <a:rPr lang="en-GB" sz="2400" b="1" dirty="0">
                <a:solidFill>
                  <a:srgbClr val="345A8A"/>
                </a:solidFill>
                <a:ea typeface="ＭＳ ゴシック"/>
                <a:cs typeface="Times New Roman"/>
              </a:rPr>
              <a:t>Pro-Resilience Action (PRO-ACT</a:t>
            </a:r>
            <a:r>
              <a:rPr lang="en-GB" sz="2400" b="1" dirty="0" smtClean="0">
                <a:solidFill>
                  <a:srgbClr val="345A8A"/>
                </a:solidFill>
                <a:ea typeface="ＭＳ ゴシック"/>
                <a:cs typeface="Times New Roman"/>
              </a:rPr>
              <a:t>)</a:t>
            </a:r>
            <a:endParaRPr lang="en-GB" sz="2400" b="1" dirty="0">
              <a:solidFill>
                <a:srgbClr val="345A8A"/>
              </a:solidFill>
              <a:latin typeface="Calibri"/>
              <a:ea typeface="ＭＳ ゴシック"/>
              <a:cs typeface="Times New Roman"/>
            </a:endParaRPr>
          </a:p>
          <a:p>
            <a:pPr algn="ctr">
              <a:spcAft>
                <a:spcPts val="600"/>
              </a:spcAft>
            </a:pPr>
            <a:endParaRPr lang="en-US" sz="900" dirty="0">
              <a:effectLst/>
              <a:latin typeface="Arial"/>
              <a:ea typeface="Times New Roman"/>
              <a:cs typeface="Times New Roman"/>
            </a:endParaRPr>
          </a:p>
          <a:p>
            <a:pPr algn="ctr">
              <a:spcAft>
                <a:spcPts val="600"/>
              </a:spcAft>
            </a:pPr>
            <a:r>
              <a:rPr lang="en-US" sz="2400" b="1" cap="small" dirty="0" smtClean="0">
                <a:solidFill>
                  <a:srgbClr val="345A8A"/>
                </a:solidFill>
                <a:ea typeface="ＭＳ ゴシック"/>
                <a:cs typeface="Times New Roman"/>
              </a:rPr>
              <a:t>Food Security Thematic </a:t>
            </a:r>
            <a:r>
              <a:rPr lang="en-US" sz="2400" b="1" cap="small" dirty="0" err="1" smtClean="0">
                <a:solidFill>
                  <a:srgbClr val="345A8A"/>
                </a:solidFill>
                <a:ea typeface="ＭＳ ゴシック"/>
                <a:cs typeface="Times New Roman"/>
              </a:rPr>
              <a:t>Programme</a:t>
            </a:r>
            <a:r>
              <a:rPr lang="en-US" sz="2400" b="1" cap="small" dirty="0" smtClean="0">
                <a:solidFill>
                  <a:srgbClr val="345A8A"/>
                </a:solidFill>
                <a:ea typeface="ＭＳ ゴシック"/>
                <a:cs typeface="Times New Roman"/>
              </a:rPr>
              <a:t> </a:t>
            </a:r>
            <a:r>
              <a:rPr lang="en-US" sz="2400" b="1" cap="small" dirty="0">
                <a:solidFill>
                  <a:srgbClr val="345A8A"/>
                </a:solidFill>
                <a:ea typeface="ＭＳ ゴシック"/>
                <a:cs typeface="Times New Roman"/>
              </a:rPr>
              <a:t>C</a:t>
            </a:r>
            <a:r>
              <a:rPr lang="en-US" sz="2400" b="1" cap="small" dirty="0" smtClean="0">
                <a:solidFill>
                  <a:srgbClr val="345A8A"/>
                </a:solidFill>
                <a:ea typeface="ＭＳ ゴシック"/>
                <a:cs typeface="Times New Roman"/>
              </a:rPr>
              <a:t>risis Prevention </a:t>
            </a:r>
            <a:r>
              <a:rPr lang="en-US" sz="2400" b="1" cap="small" dirty="0">
                <a:solidFill>
                  <a:srgbClr val="345A8A"/>
                </a:solidFill>
                <a:ea typeface="ＭＳ ゴシック"/>
                <a:cs typeface="Times New Roman"/>
              </a:rPr>
              <a:t>and </a:t>
            </a:r>
            <a:r>
              <a:rPr lang="en-US" sz="2400" b="1" cap="small" dirty="0" smtClean="0">
                <a:solidFill>
                  <a:srgbClr val="345A8A"/>
                </a:solidFill>
                <a:ea typeface="ＭＳ ゴシック"/>
                <a:cs typeface="Times New Roman"/>
              </a:rPr>
              <a:t>Post-Crisis Response Strategy Projects </a:t>
            </a:r>
          </a:p>
          <a:p>
            <a:pPr algn="ctr">
              <a:spcAft>
                <a:spcPts val="600"/>
              </a:spcAft>
            </a:pPr>
            <a:endParaRPr lang="en-US" sz="1400" b="1" cap="small" dirty="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Greater Upper Nile (GUN) and Greater Bahr el Ghazal (GBEG)</a:t>
            </a:r>
            <a:endParaRPr lang="en-US" sz="2400" b="1" cap="small" dirty="0" smtClean="0">
              <a:solidFill>
                <a:srgbClr val="345A8A"/>
              </a:solidFill>
              <a:ea typeface="ＭＳ ゴシック"/>
              <a:cs typeface="Times New Roman"/>
            </a:endParaRPr>
          </a:p>
          <a:p>
            <a:pPr algn="ctr">
              <a:spcAft>
                <a:spcPts val="600"/>
              </a:spcAft>
            </a:pPr>
            <a:endParaRPr lang="en-US" sz="900" b="1" cap="small" dirty="0" smtClean="0">
              <a:solidFill>
                <a:srgbClr val="345A8A"/>
              </a:solidFill>
              <a:ea typeface="ＭＳ ゴシック"/>
              <a:cs typeface="Times New Roman"/>
            </a:endParaRPr>
          </a:p>
          <a:p>
            <a:pPr algn="ctr">
              <a:spcAft>
                <a:spcPts val="600"/>
              </a:spcAft>
            </a:pPr>
            <a:r>
              <a:rPr lang="en-US" sz="2400" b="1" cap="small" dirty="0">
                <a:solidFill>
                  <a:srgbClr val="345A8A"/>
                </a:solidFill>
                <a:ea typeface="ＭＳ ゴシック"/>
                <a:cs typeface="Times New Roman"/>
              </a:rPr>
              <a:t>INTER-REGIONAL THEMATIC WORKSHOP</a:t>
            </a:r>
            <a:r>
              <a:rPr lang="en-GB" b="1" dirty="0">
                <a:solidFill>
                  <a:srgbClr val="345A8A"/>
                </a:solidFill>
                <a:effectLst/>
                <a:latin typeface="Calibri"/>
                <a:ea typeface="ＭＳ ゴシック"/>
                <a:cs typeface="Times New Roman"/>
              </a:rPr>
              <a:t> </a:t>
            </a:r>
            <a:endParaRPr lang="en-US" sz="900" dirty="0">
              <a:effectLst/>
              <a:latin typeface="Arial"/>
              <a:ea typeface="Times New Roman"/>
              <a:cs typeface="Times New Roman"/>
            </a:endParaRPr>
          </a:p>
          <a:p>
            <a:pPr>
              <a:spcAft>
                <a:spcPts val="0"/>
              </a:spcAft>
            </a:pPr>
            <a:r>
              <a:rPr lang="en-GB" sz="1000" dirty="0">
                <a:effectLst/>
                <a:ea typeface="ＭＳ 明朝"/>
                <a:cs typeface="Times New Roman"/>
              </a:rPr>
              <a:t> </a:t>
            </a:r>
            <a:endParaRPr lang="en-US" sz="1000" dirty="0">
              <a:effectLst/>
              <a:ea typeface="ＭＳ 明朝"/>
              <a:cs typeface="Times New Roman"/>
            </a:endParaRPr>
          </a:p>
        </p:txBody>
      </p:sp>
      <p:sp>
        <p:nvSpPr>
          <p:cNvPr id="23" name="TextBox 22"/>
          <p:cNvSpPr txBox="1"/>
          <p:nvPr/>
        </p:nvSpPr>
        <p:spPr>
          <a:xfrm>
            <a:off x="6044375" y="6266503"/>
            <a:ext cx="571500" cy="246221"/>
          </a:xfrm>
          <a:prstGeom prst="rect">
            <a:avLst/>
          </a:prstGeom>
          <a:solidFill>
            <a:schemeClr val="bg1"/>
          </a:solidFill>
        </p:spPr>
        <p:txBody>
          <a:bodyPr wrap="square" rtlCol="0">
            <a:spAutoFit/>
          </a:bodyPr>
          <a:lstStyle/>
          <a:p>
            <a:endParaRPr lang="en-US" sz="1000" dirty="0"/>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6877228" y="474131"/>
            <a:ext cx="1923872" cy="1214966"/>
          </a:xfrm>
          <a:prstGeom prst="rect">
            <a:avLst/>
          </a:prstGeom>
          <a:extLst>
            <a:ext uri="{FAA26D3D-D897-4be2-8F04-BA451C77F1D7}">
              <ma14:placeholderFlag xmlns:ma14="http://schemas.microsoft.com/office/mac/drawingml/2011/main" xmlns=""/>
            </a:ext>
          </a:extLst>
        </p:spPr>
      </p:pic>
      <p:grpSp>
        <p:nvGrpSpPr>
          <p:cNvPr id="17" name="Group 16"/>
          <p:cNvGrpSpPr/>
          <p:nvPr/>
        </p:nvGrpSpPr>
        <p:grpSpPr>
          <a:xfrm>
            <a:off x="1790636" y="5288604"/>
            <a:ext cx="5274310" cy="1259840"/>
            <a:chOff x="0" y="0"/>
            <a:chExt cx="6465318" cy="1426845"/>
          </a:xfrm>
        </p:grpSpPr>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1595" cy="1426845"/>
            </a:xfrm>
            <a:prstGeom prst="rect">
              <a:avLst/>
            </a:prstGeom>
            <a:noFill/>
            <a:ln>
              <a:noFill/>
            </a:ln>
            <a:extLst>
              <a:ext uri="{FAA26D3D-D897-4be2-8F04-BA451C77F1D7}">
                <ma14:placeholderFlag xmlns:ma14="http://schemas.microsoft.com/office/mac/drawingml/2011/main" xmlns=""/>
              </a:ext>
            </a:extLst>
          </p:spPr>
        </p:pic>
        <p:pic>
          <p:nvPicPr>
            <p:cNvPr id="22" name="Picture 21" descr="zoa.png"/>
            <p:cNvPicPr>
              <a:picLocks noChangeAspect="1"/>
            </p:cNvPicPr>
            <p:nvPr/>
          </p:nvPicPr>
          <p:blipFill rotWithShape="1">
            <a:blip r:embed="rId5">
              <a:extLst>
                <a:ext uri="{28A0092B-C50C-407E-A947-70E740481C1C}">
                  <a14:useLocalDpi xmlns:a14="http://schemas.microsoft.com/office/drawing/2010/main" val="0"/>
                </a:ext>
              </a:extLst>
            </a:blip>
            <a:srcRect l="63033" t="27059" r="4530" b="39681"/>
            <a:stretch/>
          </p:blipFill>
          <p:spPr>
            <a:xfrm>
              <a:off x="5188678" y="798607"/>
              <a:ext cx="676023" cy="628238"/>
            </a:xfrm>
            <a:prstGeom prst="rect">
              <a:avLst/>
            </a:prstGeom>
          </p:spPr>
        </p:pic>
        <p:pic>
          <p:nvPicPr>
            <p:cNvPr id="25" name="Picture 24" descr="cordaid.png"/>
            <p:cNvPicPr>
              <a:picLocks noChangeAspect="1"/>
            </p:cNvPicPr>
            <p:nvPr/>
          </p:nvPicPr>
          <p:blipFill rotWithShape="1">
            <a:blip r:embed="rId6">
              <a:extLst>
                <a:ext uri="{28A0092B-C50C-407E-A947-70E740481C1C}">
                  <a14:useLocalDpi xmlns:a14="http://schemas.microsoft.com/office/drawing/2010/main" val="0"/>
                </a:ext>
              </a:extLst>
            </a:blip>
            <a:srcRect l="27473" r="60333"/>
            <a:stretch/>
          </p:blipFill>
          <p:spPr>
            <a:xfrm>
              <a:off x="5817618" y="798607"/>
              <a:ext cx="647700" cy="582707"/>
            </a:xfrm>
            <a:prstGeom prst="rect">
              <a:avLst/>
            </a:prstGeom>
          </p:spPr>
        </p:pic>
        <p:pic>
          <p:nvPicPr>
            <p:cNvPr id="26" name="Picture 25" descr="oxfam.png"/>
            <p:cNvPicPr>
              <a:picLocks noChangeAspect="1"/>
            </p:cNvPicPr>
            <p:nvPr/>
          </p:nvPicPr>
          <p:blipFill rotWithShape="1">
            <a:blip r:embed="rId7">
              <a:extLst>
                <a:ext uri="{28A0092B-C50C-407E-A947-70E740481C1C}">
                  <a14:useLocalDpi xmlns:a14="http://schemas.microsoft.com/office/drawing/2010/main" val="0"/>
                </a:ext>
              </a:extLst>
            </a:blip>
            <a:srcRect r="57962"/>
            <a:stretch/>
          </p:blipFill>
          <p:spPr>
            <a:xfrm>
              <a:off x="5188678" y="0"/>
              <a:ext cx="628940" cy="600937"/>
            </a:xfrm>
            <a:prstGeom prst="rect">
              <a:avLst/>
            </a:prstGeom>
          </p:spPr>
        </p:pic>
        <p:pic>
          <p:nvPicPr>
            <p:cNvPr id="27" name="Picture 26" descr="irc logo.png"/>
            <p:cNvPicPr>
              <a:picLocks noChangeAspect="1"/>
            </p:cNvPicPr>
            <p:nvPr/>
          </p:nvPicPr>
          <p:blipFill rotWithShape="1">
            <a:blip r:embed="rId8">
              <a:extLst>
                <a:ext uri="{28A0092B-C50C-407E-A947-70E740481C1C}">
                  <a14:useLocalDpi xmlns:a14="http://schemas.microsoft.com/office/drawing/2010/main" val="0"/>
                </a:ext>
              </a:extLst>
            </a:blip>
            <a:srcRect l="5122" t="4561" r="5264" b="30382"/>
            <a:stretch/>
          </p:blipFill>
          <p:spPr>
            <a:xfrm>
              <a:off x="5864701" y="30475"/>
              <a:ext cx="532743" cy="570462"/>
            </a:xfrm>
            <a:prstGeom prst="rect">
              <a:avLst/>
            </a:prstGeom>
          </p:spPr>
        </p:pic>
      </p:grpSp>
    </p:spTree>
    <p:extLst>
      <p:ext uri="{BB962C8B-B14F-4D97-AF65-F5344CB8AC3E}">
        <p14:creationId xmlns:p14="http://schemas.microsoft.com/office/powerpoint/2010/main" val="317183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8" y="127108"/>
            <a:ext cx="8589818" cy="7571303"/>
          </a:xfrm>
          <a:prstGeom prst="rect">
            <a:avLst/>
          </a:prstGeom>
        </p:spPr>
        <p:txBody>
          <a:bodyPr wrap="square">
            <a:spAutoFit/>
          </a:bodyPr>
          <a:lstStyle/>
          <a:p>
            <a:pPr marL="342900" indent="-342900">
              <a:buAutoNum type="arabicPeriod"/>
            </a:pPr>
            <a:r>
              <a:rPr lang="en-US" b="1" dirty="0" smtClean="0"/>
              <a:t>IS </a:t>
            </a:r>
            <a:r>
              <a:rPr lang="en-US" b="1" dirty="0"/>
              <a:t>YOUR COMMUNITY READY FOR MULTISECTOR COLLABORATION</a:t>
            </a:r>
            <a:r>
              <a:rPr lang="en-US" b="1" dirty="0" smtClean="0"/>
              <a:t>?</a:t>
            </a:r>
          </a:p>
          <a:p>
            <a:r>
              <a:rPr lang="en-US" dirty="0"/>
              <a:t>D</a:t>
            </a:r>
            <a:r>
              <a:rPr lang="en-US" dirty="0" smtClean="0"/>
              <a:t>etermine </a:t>
            </a:r>
            <a:r>
              <a:rPr lang="en-US" dirty="0"/>
              <a:t>if multisector collaboration is right for your </a:t>
            </a:r>
            <a:r>
              <a:rPr lang="en-US" dirty="0" smtClean="0"/>
              <a:t>community.</a:t>
            </a:r>
            <a:r>
              <a:rPr lang="en-US" dirty="0"/>
              <a:t> </a:t>
            </a:r>
            <a:r>
              <a:rPr lang="en-US" dirty="0"/>
              <a:t>T</a:t>
            </a:r>
            <a:r>
              <a:rPr lang="en-US" dirty="0" smtClean="0"/>
              <a:t>ake </a:t>
            </a:r>
            <a:r>
              <a:rPr lang="en-US" dirty="0"/>
              <a:t>the time to assess whether conditions are </a:t>
            </a:r>
            <a:r>
              <a:rPr lang="en-US" dirty="0" smtClean="0"/>
              <a:t>favorable</a:t>
            </a:r>
          </a:p>
          <a:p>
            <a:endParaRPr lang="en-US" dirty="0" smtClean="0"/>
          </a:p>
          <a:p>
            <a:r>
              <a:rPr lang="en-US" b="1" dirty="0" smtClean="0"/>
              <a:t>2. IS </a:t>
            </a:r>
            <a:r>
              <a:rPr lang="en-US" b="1" dirty="0"/>
              <a:t>THERE A CLEAR NEED FOR MULTISECTOR COLLABORATION</a:t>
            </a:r>
            <a:r>
              <a:rPr lang="en-US" b="1" dirty="0" smtClean="0"/>
              <a:t>?</a:t>
            </a:r>
          </a:p>
          <a:p>
            <a:endParaRPr lang="en-US" b="1" dirty="0"/>
          </a:p>
          <a:p>
            <a:r>
              <a:rPr lang="en-US" dirty="0"/>
              <a:t>If people throughout the community recognize that a clear need exists, this may be the time to act</a:t>
            </a:r>
            <a:r>
              <a:rPr lang="en-US" dirty="0" smtClean="0"/>
              <a:t>.</a:t>
            </a:r>
          </a:p>
          <a:p>
            <a:r>
              <a:rPr lang="en-US" b="1" dirty="0" smtClean="0"/>
              <a:t>*</a:t>
            </a:r>
            <a:r>
              <a:rPr lang="en-US" i="1" dirty="0">
                <a:solidFill>
                  <a:srgbClr val="FF0000"/>
                </a:solidFill>
              </a:rPr>
              <a:t>If there is not a clear need, you can work collaboratively with a smaller number of organizations to solve </a:t>
            </a:r>
            <a:r>
              <a:rPr lang="en-US" i="1" dirty="0" smtClean="0">
                <a:solidFill>
                  <a:srgbClr val="FF0000"/>
                </a:solidFill>
              </a:rPr>
              <a:t>problems.</a:t>
            </a:r>
            <a:endParaRPr lang="en-US" b="1" i="1" dirty="0" smtClean="0">
              <a:solidFill>
                <a:srgbClr val="FF0000"/>
              </a:solidFill>
            </a:endParaRPr>
          </a:p>
          <a:p>
            <a:endParaRPr lang="en-US" b="1" dirty="0"/>
          </a:p>
          <a:p>
            <a:r>
              <a:rPr lang="en-US" b="1" dirty="0" smtClean="0"/>
              <a:t>3. WHAT </a:t>
            </a:r>
            <a:r>
              <a:rPr lang="en-US" b="1" dirty="0"/>
              <a:t>IS THE LEVEL OF TRUST AMONG THE DIFFERENT GROUPS AND </a:t>
            </a:r>
            <a:r>
              <a:rPr lang="en-US" b="1" dirty="0" smtClean="0"/>
              <a:t>SECTORS?</a:t>
            </a:r>
          </a:p>
          <a:p>
            <a:endParaRPr lang="en-US" b="1" dirty="0"/>
          </a:p>
          <a:p>
            <a:r>
              <a:rPr lang="en-US" dirty="0"/>
              <a:t> </a:t>
            </a:r>
            <a:r>
              <a:rPr lang="en-US" dirty="0" smtClean="0"/>
              <a:t>Build relationships and trust, </a:t>
            </a:r>
            <a:r>
              <a:rPr lang="en-US" dirty="0"/>
              <a:t>so that people can begin to work together on solving community </a:t>
            </a:r>
            <a:r>
              <a:rPr lang="en-US" dirty="0" smtClean="0"/>
              <a:t>problems.</a:t>
            </a:r>
          </a:p>
          <a:p>
            <a:r>
              <a:rPr lang="en-US" b="1" dirty="0" smtClean="0"/>
              <a:t>*</a:t>
            </a:r>
            <a:r>
              <a:rPr lang="en-US" b="1" dirty="0" smtClean="0">
                <a:solidFill>
                  <a:srgbClr val="FF0000"/>
                </a:solidFill>
              </a:rPr>
              <a:t>Note:</a:t>
            </a:r>
            <a:r>
              <a:rPr lang="en-US" b="1" dirty="0" smtClean="0"/>
              <a:t> </a:t>
            </a:r>
            <a:r>
              <a:rPr lang="en-US" i="1" dirty="0" smtClean="0">
                <a:solidFill>
                  <a:srgbClr val="FF0000"/>
                </a:solidFill>
              </a:rPr>
              <a:t>It </a:t>
            </a:r>
            <a:r>
              <a:rPr lang="en-US" i="1" dirty="0">
                <a:solidFill>
                  <a:srgbClr val="FF0000"/>
                </a:solidFill>
              </a:rPr>
              <a:t>can take a while for groups that have been excluded from traditional power structures to trust that they will be taken seriously, that they won't be used as tokens, and that their non-mainstream values and views will be </a:t>
            </a:r>
            <a:r>
              <a:rPr lang="en-US" i="1" dirty="0" smtClean="0">
                <a:solidFill>
                  <a:srgbClr val="FF0000"/>
                </a:solidFill>
              </a:rPr>
              <a:t>respected</a:t>
            </a:r>
            <a:r>
              <a:rPr lang="en-US" b="1" i="1" dirty="0" smtClean="0">
                <a:solidFill>
                  <a:srgbClr val="FF0000"/>
                </a:solidFill>
              </a:rPr>
              <a:t>.</a:t>
            </a:r>
          </a:p>
          <a:p>
            <a:endParaRPr lang="en-US" b="1" dirty="0"/>
          </a:p>
          <a:p>
            <a:r>
              <a:rPr lang="en-US" b="1" dirty="0" smtClean="0"/>
              <a:t>4. DO </a:t>
            </a:r>
            <a:r>
              <a:rPr lang="en-US" b="1" dirty="0"/>
              <a:t>PEOPLE AGREE ON WHAT THE PROBLEM IS, OR WILL THE PROBLEM NEED TO BE DEFINED?</a:t>
            </a:r>
          </a:p>
          <a:p>
            <a:r>
              <a:rPr lang="en-US" dirty="0" smtClean="0"/>
              <a:t>If there is general </a:t>
            </a:r>
            <a:r>
              <a:rPr lang="en-US" dirty="0"/>
              <a:t>agreement among sectors and interest groups about what the problem is, then the multisector collaborative can look for solutions relatively early in the process.</a:t>
            </a:r>
            <a:endParaRPr lang="en-US" b="1" dirty="0"/>
          </a:p>
          <a:p>
            <a:endParaRPr lang="en-US" dirty="0" smtClean="0"/>
          </a:p>
          <a:p>
            <a:endParaRPr lang="en-US" dirty="0"/>
          </a:p>
          <a:p>
            <a:endParaRPr lang="en-US" dirty="0"/>
          </a:p>
        </p:txBody>
      </p:sp>
    </p:spTree>
    <p:extLst>
      <p:ext uri="{BB962C8B-B14F-4D97-AF65-F5344CB8AC3E}">
        <p14:creationId xmlns:p14="http://schemas.microsoft.com/office/powerpoint/2010/main" val="363080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2110536"/>
            <a:ext cx="5429288" cy="2154376"/>
          </a:xfrm>
        </p:spPr>
        <p:txBody>
          <a:bodyPr>
            <a:noAutofit/>
          </a:bodyPr>
          <a:lstStyle/>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r>
              <a:rPr lang="en-US" sz="1800" dirty="0" smtClean="0">
                <a:solidFill>
                  <a:schemeClr val="tx1"/>
                </a:solidFill>
              </a:rPr>
              <a:t>IMPORTANT :Groundwork </a:t>
            </a:r>
            <a:r>
              <a:rPr lang="en-US" sz="1800" dirty="0">
                <a:solidFill>
                  <a:schemeClr val="tx1"/>
                </a:solidFill>
              </a:rPr>
              <a:t>has to be laid to make the problem-solving possible</a:t>
            </a:r>
            <a:endParaRPr lang="en-AU" sz="1800" dirty="0" smtClean="0">
              <a:solidFill>
                <a:schemeClr val="tx1"/>
              </a:solidFill>
            </a:endParaRP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4</a:t>
            </a:r>
            <a:r>
              <a:rPr lang="en-US" dirty="0" smtClean="0"/>
              <a:t>.</a:t>
            </a:r>
            <a:endParaRPr lang="en-US" dirty="0"/>
          </a:p>
        </p:txBody>
      </p:sp>
      <p:sp>
        <p:nvSpPr>
          <p:cNvPr id="6" name="Title 1"/>
          <p:cNvSpPr txBox="1">
            <a:spLocks/>
          </p:cNvSpPr>
          <p:nvPr/>
        </p:nvSpPr>
        <p:spPr>
          <a:xfrm>
            <a:off x="3695700" y="1405650"/>
            <a:ext cx="5234018" cy="945573"/>
          </a:xfrm>
          <a:prstGeom prst="rect">
            <a:avLst/>
          </a:prstGeom>
        </p:spPr>
        <p:txBody>
          <a:bodyPr vert="horz" lIns="91440" tIns="45720" rIns="91440" bIns="45720" rtlCol="0" anchor="b">
            <a:normAutofit fontScale="85000" lnSpcReduction="1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a:t>F</a:t>
            </a:r>
            <a:r>
              <a:rPr lang="en-US" cap="all" dirty="0" smtClean="0"/>
              <a:t>IRST STEPS </a:t>
            </a:r>
            <a:r>
              <a:rPr lang="en-US" cap="all" dirty="0"/>
              <a:t>IN BUILDING A MULTISECTOR </a:t>
            </a:r>
            <a:r>
              <a:rPr lang="en-US" cap="all" dirty="0" smtClean="0"/>
              <a:t>COLLABORATION</a:t>
            </a:r>
          </a:p>
          <a:p>
            <a:pPr marL="342900" indent="-342900" defTabSz="914400">
              <a:spcBef>
                <a:spcPct val="20000"/>
              </a:spcBef>
              <a:buFont typeface="Arial" pitchFamily="34" charset="0"/>
              <a:buAutoNum type="arabicPeriod"/>
            </a:pPr>
            <a:endParaRPr lang="en-AU" sz="2100" b="1" dirty="0">
              <a:solidFill>
                <a:schemeClr val="tx1"/>
              </a:solidFill>
              <a:latin typeface="+mn-lt"/>
              <a:ea typeface="+mn-ea"/>
              <a:cs typeface="+mn-cs"/>
            </a:endParaRPr>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Tree>
    <p:extLst>
      <p:ext uri="{BB962C8B-B14F-4D97-AF65-F5344CB8AC3E}">
        <p14:creationId xmlns:p14="http://schemas.microsoft.com/office/powerpoint/2010/main" val="161888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82571"/>
            <a:ext cx="8631382" cy="8956298"/>
          </a:xfrm>
          <a:prstGeom prst="rect">
            <a:avLst/>
          </a:prstGeom>
        </p:spPr>
        <p:txBody>
          <a:bodyPr wrap="square">
            <a:spAutoFit/>
          </a:bodyPr>
          <a:lstStyle/>
          <a:p>
            <a:pPr marL="342900" indent="-342900">
              <a:buAutoNum type="arabicPeriod"/>
            </a:pPr>
            <a:r>
              <a:rPr lang="en-US" b="1" dirty="0" smtClean="0"/>
              <a:t>TRAIN </a:t>
            </a:r>
            <a:r>
              <a:rPr lang="en-US" b="1" dirty="0"/>
              <a:t>LEADERS IN ALL SECTORS THAT HAVE THE VISION, COMMITMENT, AND RESPECT NECESSARY TO LEAD A </a:t>
            </a:r>
            <a:r>
              <a:rPr lang="en-US" b="1" dirty="0" smtClean="0"/>
              <a:t>COLLABORATIVE</a:t>
            </a:r>
          </a:p>
          <a:p>
            <a:pPr algn="just"/>
            <a:r>
              <a:rPr lang="en-US" dirty="0" smtClean="0"/>
              <a:t>Multisector </a:t>
            </a:r>
            <a:r>
              <a:rPr lang="en-US" dirty="0"/>
              <a:t>collaboration requires strong </a:t>
            </a:r>
            <a:r>
              <a:rPr lang="en-US" dirty="0" smtClean="0"/>
              <a:t>leadership. Develop </a:t>
            </a:r>
            <a:r>
              <a:rPr lang="en-US" dirty="0"/>
              <a:t>a leadership program that </a:t>
            </a:r>
            <a:r>
              <a:rPr lang="en-US" dirty="0" smtClean="0"/>
              <a:t>trains </a:t>
            </a:r>
            <a:r>
              <a:rPr lang="en-US" dirty="0"/>
              <a:t>leaders from all sectors of the </a:t>
            </a:r>
            <a:r>
              <a:rPr lang="en-US" dirty="0" smtClean="0"/>
              <a:t>community. The leaders will learn </a:t>
            </a:r>
            <a:r>
              <a:rPr lang="en-US" dirty="0"/>
              <a:t>skills and built trust with one another. </a:t>
            </a:r>
            <a:r>
              <a:rPr lang="en-US" dirty="0" smtClean="0"/>
              <a:t>Later they will be able </a:t>
            </a:r>
            <a:r>
              <a:rPr lang="en-US" dirty="0"/>
              <a:t>to work together to build a successful multisector </a:t>
            </a:r>
            <a:r>
              <a:rPr lang="en-US" dirty="0" smtClean="0"/>
              <a:t>collaboration</a:t>
            </a:r>
          </a:p>
          <a:p>
            <a:r>
              <a:rPr lang="en-US" dirty="0" smtClean="0"/>
              <a:t>2. </a:t>
            </a:r>
            <a:r>
              <a:rPr lang="en-US" b="1" cap="all" dirty="0" smtClean="0"/>
              <a:t>IDENTIFY </a:t>
            </a:r>
            <a:r>
              <a:rPr lang="en-US" b="1" cap="all" dirty="0"/>
              <a:t>A FACILITATOR TO BRING THE DIFFERENT GROUPS </a:t>
            </a:r>
            <a:r>
              <a:rPr lang="en-US" b="1" cap="all" dirty="0" smtClean="0"/>
              <a:t>TOGETHER</a:t>
            </a:r>
          </a:p>
          <a:p>
            <a:endParaRPr lang="en-US" dirty="0" smtClean="0"/>
          </a:p>
          <a:p>
            <a:pPr algn="just"/>
            <a:r>
              <a:rPr lang="en-US" dirty="0" smtClean="0"/>
              <a:t>The </a:t>
            </a:r>
            <a:r>
              <a:rPr lang="en-US" dirty="0"/>
              <a:t>facilitator should have the authority, reputation, influence, and trust necessary to unite the </a:t>
            </a:r>
            <a:r>
              <a:rPr lang="en-US" dirty="0" err="1" smtClean="0"/>
              <a:t>collaboratiON</a:t>
            </a:r>
            <a:r>
              <a:rPr lang="en-US" dirty="0" smtClean="0"/>
              <a:t>. </a:t>
            </a:r>
            <a:r>
              <a:rPr lang="en-US" dirty="0"/>
              <a:t>She can be an individual representing any involved organization or coalition, or – as may sometimes be preferable – a neutral party from outside the community</a:t>
            </a:r>
            <a:r>
              <a:rPr lang="en-US" dirty="0" smtClean="0"/>
              <a:t>.</a:t>
            </a:r>
            <a:endParaRPr lang="en-US" cap="all" dirty="0" smtClean="0"/>
          </a:p>
          <a:p>
            <a:r>
              <a:rPr lang="en-US" b="1" cap="all" dirty="0" smtClean="0"/>
              <a:t>3. FIND </a:t>
            </a:r>
            <a:r>
              <a:rPr lang="en-US" b="1" cap="all" dirty="0"/>
              <a:t>THE INFORMATION NECESSARY TO UNDERSTAND ISSUES AND POSSIBLE </a:t>
            </a:r>
            <a:r>
              <a:rPr lang="en-US" b="1" cap="all" dirty="0" smtClean="0"/>
              <a:t>SOLUTIONS</a:t>
            </a:r>
          </a:p>
          <a:p>
            <a:r>
              <a:rPr lang="en-US" dirty="0"/>
              <a:t>P</a:t>
            </a:r>
            <a:r>
              <a:rPr lang="en-US" dirty="0" smtClean="0"/>
              <a:t>eople </a:t>
            </a:r>
            <a:r>
              <a:rPr lang="en-US" dirty="0"/>
              <a:t>involved in the collaborative will need good </a:t>
            </a:r>
            <a:r>
              <a:rPr lang="en-US" dirty="0" smtClean="0"/>
              <a:t>information.</a:t>
            </a:r>
          </a:p>
          <a:p>
            <a:pPr algn="just"/>
            <a:r>
              <a:rPr lang="en-US" cap="all" dirty="0" smtClean="0"/>
              <a:t>*</a:t>
            </a:r>
            <a:r>
              <a:rPr lang="en-US" i="1" dirty="0">
                <a:solidFill>
                  <a:srgbClr val="FF0000"/>
                </a:solidFill>
              </a:rPr>
              <a:t>D</a:t>
            </a:r>
            <a:r>
              <a:rPr lang="en-US" i="1" dirty="0" smtClean="0">
                <a:solidFill>
                  <a:srgbClr val="FF0000"/>
                </a:solidFill>
              </a:rPr>
              <a:t>o </a:t>
            </a:r>
            <a:r>
              <a:rPr lang="en-US" i="1" dirty="0">
                <a:solidFill>
                  <a:srgbClr val="FF0000"/>
                </a:solidFill>
              </a:rPr>
              <a:t>some </a:t>
            </a:r>
            <a:r>
              <a:rPr lang="en-US" i="1" dirty="0" smtClean="0">
                <a:solidFill>
                  <a:srgbClr val="FF0000"/>
                </a:solidFill>
              </a:rPr>
              <a:t> </a:t>
            </a:r>
            <a:r>
              <a:rPr lang="en-US" i="1" dirty="0">
                <a:solidFill>
                  <a:srgbClr val="FF0000"/>
                </a:solidFill>
              </a:rPr>
              <a:t>research before convening the collaborative, or you can ask people in the collaborative to do the research together. If the research is conducted by different interest groups working together, it has the potential of bringing groups closer and building cohesion</a:t>
            </a:r>
            <a:r>
              <a:rPr lang="en-US" i="1" dirty="0" smtClean="0">
                <a:solidFill>
                  <a:srgbClr val="FF0000"/>
                </a:solidFill>
              </a:rPr>
              <a:t>.</a:t>
            </a:r>
            <a:endParaRPr lang="en-US" cap="all" dirty="0"/>
          </a:p>
          <a:p>
            <a:r>
              <a:rPr lang="en-US" b="1" cap="all" dirty="0" smtClean="0"/>
              <a:t> 4. </a:t>
            </a:r>
            <a:r>
              <a:rPr lang="en-US" b="1" cap="all" dirty="0"/>
              <a:t>PROMOTE COMMUNITY EMPOWERMENT</a:t>
            </a:r>
          </a:p>
          <a:p>
            <a:r>
              <a:rPr lang="en-US" dirty="0"/>
              <a:t>E</a:t>
            </a:r>
            <a:r>
              <a:rPr lang="en-US" dirty="0" smtClean="0"/>
              <a:t>mpowerment </a:t>
            </a:r>
            <a:r>
              <a:rPr lang="en-US" dirty="0"/>
              <a:t>occurs when people representing communities increase their capacity to lead. Community empowerment occurs when communities learn to lead institutions in reaching the goals that the communities themselves determine</a:t>
            </a:r>
            <a:endParaRPr lang="en-US" cap="all" dirty="0"/>
          </a:p>
          <a:p>
            <a:endParaRPr lang="en-US" cap="all" dirty="0"/>
          </a:p>
          <a:p>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2110535"/>
            <a:ext cx="5643570" cy="4747465"/>
          </a:xfrm>
          <a:solidFill>
            <a:schemeClr val="bg1">
              <a:lumMod val="75000"/>
            </a:schemeClr>
          </a:solidFill>
        </p:spPr>
        <p:txBody>
          <a:bodyPr>
            <a:noAutofit/>
          </a:bodyPr>
          <a:lstStyle/>
          <a:p>
            <a:pPr marL="342900" indent="-342900">
              <a:buAutoNum type="arabicPeriod"/>
            </a:pPr>
            <a:r>
              <a:rPr lang="en-US" sz="1600" cap="all" dirty="0" smtClean="0">
                <a:solidFill>
                  <a:schemeClr val="tx1"/>
                </a:solidFill>
              </a:rPr>
              <a:t>IDENTIFY </a:t>
            </a:r>
            <a:r>
              <a:rPr lang="en-US" sz="1600" cap="all" dirty="0">
                <a:solidFill>
                  <a:schemeClr val="tx1"/>
                </a:solidFill>
              </a:rPr>
              <a:t>THE </a:t>
            </a:r>
            <a:r>
              <a:rPr lang="en-US" sz="1600" cap="all" dirty="0" smtClean="0">
                <a:solidFill>
                  <a:schemeClr val="tx1"/>
                </a:solidFill>
              </a:rPr>
              <a:t>STAKEHOLDERS</a:t>
            </a:r>
          </a:p>
          <a:p>
            <a:endParaRPr lang="en-US" sz="1600" cap="all" dirty="0" smtClean="0">
              <a:solidFill>
                <a:schemeClr val="tx1"/>
              </a:solidFill>
            </a:endParaRPr>
          </a:p>
          <a:p>
            <a:r>
              <a:rPr lang="en-US" sz="1600" cap="all" dirty="0" smtClean="0">
                <a:solidFill>
                  <a:schemeClr val="tx1"/>
                </a:solidFill>
              </a:rPr>
              <a:t>2. MAKE </a:t>
            </a:r>
            <a:r>
              <a:rPr lang="en-US" sz="1600" cap="all" dirty="0">
                <a:solidFill>
                  <a:schemeClr val="tx1"/>
                </a:solidFill>
              </a:rPr>
              <a:t>A COMMITMENT TO </a:t>
            </a:r>
            <a:r>
              <a:rPr lang="en-US" sz="1600" cap="all" dirty="0" smtClean="0">
                <a:solidFill>
                  <a:schemeClr val="tx1"/>
                </a:solidFill>
              </a:rPr>
              <a:t>COLLABORATE</a:t>
            </a:r>
          </a:p>
          <a:p>
            <a:endParaRPr lang="en-US" sz="1600" cap="all" dirty="0">
              <a:solidFill>
                <a:schemeClr val="tx1"/>
              </a:solidFill>
            </a:endParaRPr>
          </a:p>
          <a:p>
            <a:r>
              <a:rPr lang="en-US" sz="1600" cap="all" dirty="0">
                <a:solidFill>
                  <a:schemeClr val="tx1"/>
                </a:solidFill>
              </a:rPr>
              <a:t>3. </a:t>
            </a:r>
            <a:r>
              <a:rPr lang="en-US" sz="1600" cap="all" dirty="0">
                <a:solidFill>
                  <a:schemeClr val="tx1"/>
                </a:solidFill>
              </a:rPr>
              <a:t>ESTABLISH PROCEDURAL GROUND </a:t>
            </a:r>
            <a:r>
              <a:rPr lang="en-US" sz="1600" cap="all" dirty="0">
                <a:solidFill>
                  <a:schemeClr val="tx1"/>
                </a:solidFill>
              </a:rPr>
              <a:t>RULES</a:t>
            </a:r>
          </a:p>
          <a:p>
            <a:endParaRPr lang="en-US" sz="1600" cap="all" dirty="0">
              <a:solidFill>
                <a:schemeClr val="tx1"/>
              </a:solidFill>
            </a:endParaRPr>
          </a:p>
          <a:p>
            <a:r>
              <a:rPr lang="en-US" sz="1600" cap="all" dirty="0">
                <a:solidFill>
                  <a:schemeClr val="tx1"/>
                </a:solidFill>
              </a:rPr>
              <a:t>4.</a:t>
            </a:r>
            <a:r>
              <a:rPr lang="en-US" sz="1600" cap="all" dirty="0">
                <a:solidFill>
                  <a:schemeClr val="tx1"/>
                </a:solidFill>
              </a:rPr>
              <a:t> </a:t>
            </a:r>
            <a:r>
              <a:rPr lang="en-US" sz="1600" cap="all" dirty="0">
                <a:solidFill>
                  <a:schemeClr val="tx1"/>
                </a:solidFill>
              </a:rPr>
              <a:t>TEACH POTENTIAL PARTICIPANTS PROCESS </a:t>
            </a:r>
            <a:r>
              <a:rPr lang="en-US" sz="1600" cap="all" dirty="0" smtClean="0">
                <a:solidFill>
                  <a:schemeClr val="tx1"/>
                </a:solidFill>
              </a:rPr>
              <a:t>SKILLS</a:t>
            </a:r>
          </a:p>
          <a:p>
            <a:endParaRPr lang="en-US" sz="1600" cap="all" dirty="0">
              <a:solidFill>
                <a:schemeClr val="tx1"/>
              </a:solidFill>
            </a:endParaRPr>
          </a:p>
          <a:p>
            <a:r>
              <a:rPr lang="en-US" sz="1600" cap="all" dirty="0" smtClean="0">
                <a:solidFill>
                  <a:schemeClr val="tx1"/>
                </a:solidFill>
              </a:rPr>
              <a:t>5</a:t>
            </a:r>
            <a:r>
              <a:rPr lang="en-US" sz="1600" cap="all" dirty="0">
                <a:solidFill>
                  <a:schemeClr val="tx1"/>
                </a:solidFill>
              </a:rPr>
              <a:t>. BUILD </a:t>
            </a:r>
            <a:r>
              <a:rPr lang="en-US" sz="1600" cap="all" dirty="0">
                <a:solidFill>
                  <a:schemeClr val="tx1"/>
                </a:solidFill>
              </a:rPr>
              <a:t>TRUST, LEARN PROCESS SKILLS, AND EXPLORE </a:t>
            </a:r>
            <a:r>
              <a:rPr lang="en-US" sz="1600" cap="all" dirty="0" smtClean="0">
                <a:solidFill>
                  <a:schemeClr val="tx1"/>
                </a:solidFill>
              </a:rPr>
              <a:t>BELIEFS</a:t>
            </a:r>
          </a:p>
          <a:p>
            <a:endParaRPr lang="en-US" sz="1600" cap="all" dirty="0" smtClean="0">
              <a:solidFill>
                <a:schemeClr val="tx1"/>
              </a:solidFill>
            </a:endParaRPr>
          </a:p>
          <a:p>
            <a:r>
              <a:rPr lang="en-US" sz="1600" cap="all" dirty="0">
                <a:solidFill>
                  <a:schemeClr val="tx1"/>
                </a:solidFill>
              </a:rPr>
              <a:t>6. IDENTIFY </a:t>
            </a:r>
            <a:r>
              <a:rPr lang="en-US" sz="1600" cap="all" dirty="0" smtClean="0">
                <a:solidFill>
                  <a:schemeClr val="tx1"/>
                </a:solidFill>
              </a:rPr>
              <a:t>PROBLEMS</a:t>
            </a:r>
          </a:p>
          <a:p>
            <a:endParaRPr lang="en-US" sz="1600" cap="all" dirty="0">
              <a:solidFill>
                <a:schemeClr val="tx1"/>
              </a:solidFill>
            </a:endParaRPr>
          </a:p>
          <a:p>
            <a:r>
              <a:rPr lang="en-US" sz="1600" cap="all" dirty="0" smtClean="0">
                <a:solidFill>
                  <a:schemeClr val="tx1"/>
                </a:solidFill>
              </a:rPr>
              <a:t>7.</a:t>
            </a:r>
            <a:r>
              <a:rPr lang="en-US" sz="1600" cap="all" dirty="0">
                <a:solidFill>
                  <a:schemeClr val="tx1"/>
                </a:solidFill>
              </a:rPr>
              <a:t> CLARIFY A VISION AND DEVELOP A MISSION STATEMENT</a:t>
            </a:r>
          </a:p>
          <a:p>
            <a:endParaRPr lang="en-US" sz="1600" cap="all" dirty="0" smtClean="0">
              <a:solidFill>
                <a:schemeClr val="tx1"/>
              </a:solidFill>
            </a:endParaRPr>
          </a:p>
          <a:p>
            <a:endParaRPr lang="en-US" sz="1600" cap="all" dirty="0">
              <a:solidFill>
                <a:schemeClr val="tx1"/>
              </a:solidFill>
            </a:endParaRPr>
          </a:p>
          <a:p>
            <a:endParaRPr lang="en-US" sz="1600" cap="all" dirty="0">
              <a:solidFill>
                <a:schemeClr val="tx1"/>
              </a:solidFill>
            </a:endParaRPr>
          </a:p>
          <a:p>
            <a:endParaRPr lang="en-US" sz="1600" cap="all" dirty="0">
              <a:solidFill>
                <a:schemeClr val="tx1"/>
              </a:solidFill>
            </a:endParaRPr>
          </a:p>
          <a:p>
            <a:endParaRPr lang="en-US" sz="1600" cap="all" dirty="0">
              <a:solidFill>
                <a:schemeClr val="tx1"/>
              </a:solidFill>
            </a:endParaRPr>
          </a:p>
          <a:p>
            <a:endParaRPr lang="en-US" sz="1600" cap="all" dirty="0">
              <a:solidFill>
                <a:schemeClr val="tx1"/>
              </a:solidFill>
            </a:endParaRPr>
          </a:p>
          <a:p>
            <a:pPr marL="342900" indent="-342900">
              <a:buAutoNum type="arabicPeriod"/>
            </a:pPr>
            <a:endParaRPr lang="en-US" sz="1600" cap="all" dirty="0">
              <a:solidFill>
                <a:schemeClr val="tx1"/>
              </a:solidFill>
            </a:endParaRPr>
          </a:p>
          <a:p>
            <a:endParaRPr lang="en-AU" sz="1600" cap="all" dirty="0">
              <a:solidFill>
                <a:schemeClr val="tx1"/>
              </a:solidFill>
            </a:endParaRPr>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5</a:t>
            </a:r>
            <a:r>
              <a:rPr lang="en-US" dirty="0" smtClean="0"/>
              <a:t>.</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
        <p:nvSpPr>
          <p:cNvPr id="3" name="Rectangle 2"/>
          <p:cNvSpPr/>
          <p:nvPr/>
        </p:nvSpPr>
        <p:spPr>
          <a:xfrm>
            <a:off x="3929074" y="1228087"/>
            <a:ext cx="4572000" cy="646331"/>
          </a:xfrm>
          <a:prstGeom prst="rect">
            <a:avLst/>
          </a:prstGeom>
        </p:spPr>
        <p:txBody>
          <a:bodyPr>
            <a:spAutoFit/>
          </a:bodyPr>
          <a:lstStyle/>
          <a:p>
            <a:pPr>
              <a:lnSpc>
                <a:spcPct val="90000"/>
              </a:lnSpc>
              <a:spcBef>
                <a:spcPct val="0"/>
              </a:spcBef>
            </a:pPr>
            <a:r>
              <a:rPr lang="en-US" sz="2000" dirty="0">
                <a:solidFill>
                  <a:srgbClr val="FFFFFF"/>
                </a:solidFill>
                <a:latin typeface="Arial" pitchFamily="34" charset="0"/>
                <a:ea typeface="+mj-ea"/>
                <a:cs typeface="Arial" pitchFamily="34" charset="0"/>
              </a:rPr>
              <a:t>BUILD AND OPERATE A MULTISECTOR </a:t>
            </a:r>
            <a:r>
              <a:rPr lang="en-US" sz="2000" dirty="0" smtClean="0">
                <a:solidFill>
                  <a:srgbClr val="FFFFFF"/>
                </a:solidFill>
                <a:latin typeface="Arial" pitchFamily="34" charset="0"/>
                <a:ea typeface="+mj-ea"/>
                <a:cs typeface="Arial" pitchFamily="34" charset="0"/>
              </a:rPr>
              <a:t>COLLABORATIVE</a:t>
            </a:r>
            <a:endParaRPr lang="en-US" sz="2500" dirty="0">
              <a:solidFill>
                <a:srgbClr val="FFFFFF"/>
              </a:solidFill>
              <a:latin typeface="Arial" pitchFamily="34" charset="0"/>
              <a:ea typeface="+mj-ea"/>
              <a:cs typeface="Arial" pitchFamily="34" charset="0"/>
            </a:endParaRPr>
          </a:p>
        </p:txBody>
      </p:sp>
    </p:spTree>
    <p:extLst>
      <p:ext uri="{BB962C8B-B14F-4D97-AF65-F5344CB8AC3E}">
        <p14:creationId xmlns:p14="http://schemas.microsoft.com/office/powerpoint/2010/main" val="190146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399"/>
            <a:ext cx="9143999" cy="6463308"/>
          </a:xfrm>
          <a:prstGeom prst="rect">
            <a:avLst/>
          </a:prstGeom>
        </p:spPr>
        <p:txBody>
          <a:bodyPr wrap="square">
            <a:spAutoFit/>
          </a:bodyPr>
          <a:lstStyle/>
          <a:p>
            <a:pPr marL="342900" indent="-342900">
              <a:buAutoNum type="arabicPeriod"/>
            </a:pPr>
            <a:r>
              <a:rPr lang="en-US" b="1" cap="all" dirty="0"/>
              <a:t>IDENTIFY THE STAKEHOLDERS</a:t>
            </a:r>
          </a:p>
          <a:p>
            <a:r>
              <a:rPr lang="en-US" dirty="0" smtClean="0"/>
              <a:t> Early </a:t>
            </a:r>
            <a:r>
              <a:rPr lang="en-US" dirty="0"/>
              <a:t>in the process of multisector collaboration, identify the stakeholders - those groups or individuals who affect or are affected by a </a:t>
            </a:r>
            <a:r>
              <a:rPr lang="en-US" dirty="0" smtClean="0"/>
              <a:t>problem</a:t>
            </a:r>
          </a:p>
          <a:p>
            <a:endParaRPr lang="en-US" b="1" cap="all" dirty="0"/>
          </a:p>
          <a:p>
            <a:r>
              <a:rPr lang="en-US" b="1" cap="all" dirty="0"/>
              <a:t>2. MAKE A COMMITMENT TO COLLABORATE</a:t>
            </a:r>
          </a:p>
          <a:p>
            <a:r>
              <a:rPr lang="en-US" dirty="0"/>
              <a:t>E</a:t>
            </a:r>
            <a:r>
              <a:rPr lang="en-US" dirty="0" smtClean="0"/>
              <a:t>ach </a:t>
            </a:r>
            <a:r>
              <a:rPr lang="en-US" dirty="0"/>
              <a:t>group decides to share power, reach an agreement that is fair, and use the collaborative process, rather than behind-the-scenes </a:t>
            </a:r>
            <a:r>
              <a:rPr lang="en-US" dirty="0" smtClean="0"/>
              <a:t>politics.</a:t>
            </a:r>
          </a:p>
          <a:p>
            <a:endParaRPr lang="en-US" b="1" cap="all" dirty="0"/>
          </a:p>
          <a:p>
            <a:r>
              <a:rPr lang="en-US" b="1" cap="all" dirty="0"/>
              <a:t>3. ESTABLISH PROCEDURAL GROUND </a:t>
            </a:r>
            <a:r>
              <a:rPr lang="en-US" b="1" cap="all" dirty="0" smtClean="0"/>
              <a:t>RULES</a:t>
            </a:r>
          </a:p>
          <a:p>
            <a:r>
              <a:rPr lang="en-US" dirty="0"/>
              <a:t>P</a:t>
            </a:r>
            <a:r>
              <a:rPr lang="en-US" dirty="0" smtClean="0"/>
              <a:t>eople </a:t>
            </a:r>
            <a:r>
              <a:rPr lang="en-US" dirty="0"/>
              <a:t>need to make agreements, or ground rules, that will allow the multisector collaborative to do its </a:t>
            </a:r>
            <a:r>
              <a:rPr lang="en-US" dirty="0" smtClean="0"/>
              <a:t>business. Ironing </a:t>
            </a:r>
            <a:r>
              <a:rPr lang="en-US" dirty="0"/>
              <a:t>out these policies early will build trust and reduce opportunities for mistakes and misunderstandings. </a:t>
            </a:r>
            <a:endParaRPr lang="en-US" b="1" cap="all" dirty="0"/>
          </a:p>
          <a:p>
            <a:endParaRPr lang="en-US" b="1" cap="all" dirty="0"/>
          </a:p>
          <a:p>
            <a:r>
              <a:rPr lang="en-US" b="1" cap="all" dirty="0"/>
              <a:t>4. TEACH POTENTIAL PARTICIPANTS PROCESS </a:t>
            </a:r>
            <a:r>
              <a:rPr lang="en-US" b="1" cap="all" dirty="0" smtClean="0"/>
              <a:t>SKILLS</a:t>
            </a:r>
          </a:p>
          <a:p>
            <a:pPr algn="just"/>
            <a:r>
              <a:rPr lang="en-US" i="1" dirty="0" smtClean="0"/>
              <a:t>Process </a:t>
            </a:r>
            <a:r>
              <a:rPr lang="en-US" i="1" dirty="0"/>
              <a:t>skills</a:t>
            </a:r>
            <a:r>
              <a:rPr lang="en-US" dirty="0"/>
              <a:t> are any skills that help people work together constructively. For example, people need to know how to listen respectfully to other people's points of view, and how to work cooperatively in groups, a skill that many of us never learned in </a:t>
            </a:r>
            <a:r>
              <a:rPr lang="en-US" dirty="0" smtClean="0"/>
              <a:t>school.</a:t>
            </a:r>
          </a:p>
          <a:p>
            <a:pPr algn="just"/>
            <a:endParaRPr lang="en-US" b="1" cap="all" dirty="0"/>
          </a:p>
          <a:p>
            <a:r>
              <a:rPr lang="en-US" b="1" cap="all" dirty="0"/>
              <a:t>5. BUILD TRUST, LEARN PROCESS SKILLS, AND EXPLORE </a:t>
            </a:r>
            <a:r>
              <a:rPr lang="en-US" b="1" cap="all" dirty="0" smtClean="0"/>
              <a:t>BELIEFS</a:t>
            </a:r>
            <a:endParaRPr lang="en-US" b="1" cap="all" dirty="0"/>
          </a:p>
          <a:p>
            <a:r>
              <a:rPr lang="en-US" dirty="0"/>
              <a:t>W</a:t>
            </a:r>
            <a:r>
              <a:rPr lang="en-US" dirty="0" smtClean="0"/>
              <a:t>hen </a:t>
            </a:r>
            <a:r>
              <a:rPr lang="en-US" dirty="0"/>
              <a:t>people first come together they should talk about their beliefs, their assumptions, their values, and what motivates them to work for their </a:t>
            </a:r>
            <a:r>
              <a:rPr lang="en-US" dirty="0" smtClean="0"/>
              <a:t>community.</a:t>
            </a:r>
            <a:r>
              <a:rPr lang="en-US" dirty="0"/>
              <a:t> </a:t>
            </a:r>
            <a:r>
              <a:rPr lang="en-US" dirty="0" smtClean="0"/>
              <a:t>	Once </a:t>
            </a:r>
            <a:r>
              <a:rPr lang="en-US" dirty="0"/>
              <a:t>people have gotten to know each other, trust should </a:t>
            </a:r>
            <a:r>
              <a:rPr lang="en-US" dirty="0" smtClean="0"/>
              <a:t> continue </a:t>
            </a:r>
            <a:r>
              <a:rPr lang="en-US" dirty="0"/>
              <a:t>to build. And as people work together successfully, trust will grow </a:t>
            </a:r>
            <a:r>
              <a:rPr lang="en-US" dirty="0" smtClean="0"/>
              <a:t>naturally.</a:t>
            </a:r>
            <a:endParaRPr lang="en-US" dirty="0"/>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5" y="474345"/>
            <a:ext cx="8908473" cy="5355312"/>
          </a:xfrm>
          <a:prstGeom prst="rect">
            <a:avLst/>
          </a:prstGeom>
        </p:spPr>
        <p:txBody>
          <a:bodyPr wrap="square">
            <a:spAutoFit/>
          </a:bodyPr>
          <a:lstStyle/>
          <a:p>
            <a:r>
              <a:rPr lang="en-US" b="1" dirty="0"/>
              <a:t>6. IDENTIFY PROBLEMS</a:t>
            </a:r>
          </a:p>
          <a:p>
            <a:r>
              <a:rPr lang="en-US" dirty="0" smtClean="0"/>
              <a:t> Through dialogue, </a:t>
            </a:r>
            <a:r>
              <a:rPr lang="en-US" dirty="0"/>
              <a:t>go on to identify general problems and specific issues. </a:t>
            </a:r>
            <a:r>
              <a:rPr lang="en-US" dirty="0" smtClean="0"/>
              <a:t>More </a:t>
            </a:r>
            <a:r>
              <a:rPr lang="en-US" dirty="0"/>
              <a:t>time needs be taken to identify problems if they are complex and/or people do not agree on their nature </a:t>
            </a:r>
            <a:endParaRPr lang="en-US" dirty="0" smtClean="0"/>
          </a:p>
          <a:p>
            <a:endParaRPr lang="en-US" dirty="0"/>
          </a:p>
          <a:p>
            <a:r>
              <a:rPr lang="en-US" b="1" dirty="0" smtClean="0"/>
              <a:t>7</a:t>
            </a:r>
            <a:r>
              <a:rPr lang="en-US" b="1" dirty="0"/>
              <a:t>. CLARIFY A VISION AND DEVELOP A MISSION </a:t>
            </a:r>
            <a:r>
              <a:rPr lang="en-US" b="1" dirty="0" smtClean="0"/>
              <a:t>STATEMENT</a:t>
            </a:r>
          </a:p>
          <a:p>
            <a:endParaRPr lang="en-US" dirty="0"/>
          </a:p>
          <a:p>
            <a:r>
              <a:rPr lang="en-US" dirty="0" smtClean="0"/>
              <a:t> Developing a vision</a:t>
            </a:r>
            <a:r>
              <a:rPr lang="en-US" dirty="0"/>
              <a:t> helps unify people and gives them direction. A mission statement will guide the collaborative as it begins to develop goals and an action plan</a:t>
            </a:r>
            <a:r>
              <a:rPr lang="en-US" dirty="0" smtClean="0"/>
              <a:t>.</a:t>
            </a:r>
          </a:p>
          <a:p>
            <a:endParaRPr lang="en-US" dirty="0"/>
          </a:p>
          <a:p>
            <a:r>
              <a:rPr lang="en-US" b="1" dirty="0"/>
              <a:t>8. CONTINUE TO KEEP THE PROCESS OPEN AND GET INPUT FROM COMMUNITY MEMBERS</a:t>
            </a:r>
          </a:p>
          <a:p>
            <a:r>
              <a:rPr lang="en-US" b="1" dirty="0" smtClean="0"/>
              <a:t> </a:t>
            </a:r>
            <a:r>
              <a:rPr lang="en-US" dirty="0"/>
              <a:t>The process needs to be open to ongoing input from community people. </a:t>
            </a:r>
            <a:endParaRPr lang="en-US" dirty="0" smtClean="0"/>
          </a:p>
          <a:p>
            <a:endParaRPr lang="en-US" b="1" dirty="0"/>
          </a:p>
          <a:p>
            <a:r>
              <a:rPr lang="en-US" b="1" dirty="0"/>
              <a:t>9. CREATE OPTIONS FOR SOLVING </a:t>
            </a:r>
            <a:r>
              <a:rPr lang="en-US" b="1" dirty="0" smtClean="0"/>
              <a:t>PROBLEMS</a:t>
            </a:r>
          </a:p>
          <a:p>
            <a:r>
              <a:rPr lang="en-US" dirty="0"/>
              <a:t>Either by working in committees or in the group as a whole, people can generate options for change. When people work together in groups, they often inspire each other to </a:t>
            </a:r>
            <a:r>
              <a:rPr lang="en-US" dirty="0" smtClean="0"/>
              <a:t>come up with solutions</a:t>
            </a:r>
            <a:endParaRPr lang="en-US" b="1" dirty="0"/>
          </a:p>
          <a:p>
            <a:r>
              <a:rPr lang="en-US" b="1" dirty="0"/>
              <a:t>10. FORMULATE GOALS, OBJECTIVES, AND AN ACTION PLAN</a:t>
            </a:r>
          </a:p>
          <a:p>
            <a:r>
              <a:rPr lang="en-US" dirty="0"/>
              <a:t>After the groundwork has been laid, it is time to set goals and draw up an action </a:t>
            </a:r>
            <a:r>
              <a:rPr lang="en-US" dirty="0" smtClean="0"/>
              <a:t>plan</a:t>
            </a:r>
          </a:p>
          <a:p>
            <a:endParaRPr lang="en-US" dirty="0"/>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710"/>
            <a:ext cx="8977745" cy="5078313"/>
          </a:xfrm>
          <a:prstGeom prst="rect">
            <a:avLst/>
          </a:prstGeom>
        </p:spPr>
        <p:txBody>
          <a:bodyPr wrap="square">
            <a:spAutoFit/>
          </a:bodyPr>
          <a:lstStyle/>
          <a:p>
            <a:endParaRPr lang="en-US" b="1" dirty="0" smtClean="0"/>
          </a:p>
          <a:p>
            <a:r>
              <a:rPr lang="en-US" b="1" dirty="0"/>
              <a:t>11. IMPLEMENT THE ACTION PLAN</a:t>
            </a:r>
          </a:p>
          <a:p>
            <a:r>
              <a:rPr lang="en-US" b="1" dirty="0"/>
              <a:t> </a:t>
            </a:r>
            <a:r>
              <a:rPr lang="en-US" dirty="0"/>
              <a:t>The multisector collaborative has to create or find a structure, the resources, and the commitment to implement the action plan. The multisector collaborative can coordinate and oversee the implementation itself, the participating organizations can take responsibility for implementation</a:t>
            </a:r>
            <a:r>
              <a:rPr lang="en-US" dirty="0" smtClean="0"/>
              <a:t>,</a:t>
            </a:r>
          </a:p>
          <a:p>
            <a:r>
              <a:rPr lang="en-US" b="1" cap="all" dirty="0" smtClean="0"/>
              <a:t>12. EVALUATE </a:t>
            </a:r>
            <a:r>
              <a:rPr lang="en-US" b="1" cap="all" dirty="0"/>
              <a:t>THE RESULTS</a:t>
            </a:r>
          </a:p>
          <a:p>
            <a:r>
              <a:rPr lang="en-US" b="1" dirty="0" smtClean="0"/>
              <a:t> </a:t>
            </a:r>
            <a:r>
              <a:rPr lang="en-US" dirty="0"/>
              <a:t>The collaborative should not only monitor the progress in accomplishing its goals, and oversee the group's efforts, but should also continuously evaluate the work it has </a:t>
            </a:r>
            <a:r>
              <a:rPr lang="en-US" dirty="0" smtClean="0"/>
              <a:t>done</a:t>
            </a:r>
          </a:p>
          <a:p>
            <a:endParaRPr lang="en-US" b="1" dirty="0"/>
          </a:p>
          <a:p>
            <a:r>
              <a:rPr lang="en-US" b="1" dirty="0" smtClean="0"/>
              <a:t>13. </a:t>
            </a:r>
            <a:r>
              <a:rPr lang="en-US" b="1" dirty="0"/>
              <a:t>CELEBRATE EVERY SUCCESS, LARGE AND SMALL</a:t>
            </a:r>
          </a:p>
          <a:p>
            <a:r>
              <a:rPr lang="en-US" dirty="0"/>
              <a:t>A</a:t>
            </a:r>
            <a:r>
              <a:rPr lang="en-US" dirty="0" smtClean="0"/>
              <a:t>cknowledge </a:t>
            </a:r>
            <a:r>
              <a:rPr lang="en-US" dirty="0"/>
              <a:t>the good things that are going on, and the good people who are doing them.</a:t>
            </a:r>
            <a:endParaRPr lang="en-US" b="1" dirty="0" smtClean="0"/>
          </a:p>
          <a:p>
            <a:endParaRPr lang="en-US" b="1" dirty="0"/>
          </a:p>
          <a:p>
            <a:r>
              <a:rPr lang="en-US" b="1" dirty="0" smtClean="0"/>
              <a:t>14. </a:t>
            </a:r>
            <a:r>
              <a:rPr lang="en-US" b="1" dirty="0"/>
              <a:t>CONTINUE THE COLLABORATIVE </a:t>
            </a:r>
            <a:r>
              <a:rPr lang="en-US" b="1" dirty="0" smtClean="0"/>
              <a:t>COMMUNITY</a:t>
            </a:r>
          </a:p>
          <a:p>
            <a:endParaRPr lang="en-US" dirty="0"/>
          </a:p>
          <a:p>
            <a:r>
              <a:rPr lang="en-US" dirty="0" smtClean="0"/>
              <a:t>After succeeding  </a:t>
            </a:r>
            <a:r>
              <a:rPr lang="en-US" dirty="0"/>
              <a:t>in accomplishing your goals, take advantage of the investment you have already made in establishing your multisector collaborative. Build upon your momentum; continue to develop your community of leaders.</a:t>
            </a:r>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24502" y="1739721"/>
            <a:ext cx="5429288" cy="2154376"/>
          </a:xfrm>
        </p:spPr>
        <p:txBody>
          <a:bodyPr>
            <a:noAutofit/>
          </a:bodyPr>
          <a:lstStyle/>
          <a:p>
            <a:r>
              <a:rPr lang="en-US" sz="2400" dirty="0"/>
              <a:t>Multisector collaboration is a method not only for solving problems, but also for giving people opportunities to practice skills in democracy. And the more we practice, the more successful we will become in making our communities the way we really want them to be</a:t>
            </a:r>
            <a:endParaRPr lang="en-AU" sz="2400" dirty="0" smtClean="0"/>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smtClean="0"/>
              <a:t>8.</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-IN A NUT SHELL</a:t>
            </a:r>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Tree>
    <p:extLst>
      <p:ext uri="{BB962C8B-B14F-4D97-AF65-F5344CB8AC3E}">
        <p14:creationId xmlns:p14="http://schemas.microsoft.com/office/powerpoint/2010/main" val="422896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510" y="3244334"/>
            <a:ext cx="6179126" cy="830997"/>
          </a:xfrm>
          <a:prstGeom prst="rect">
            <a:avLst/>
          </a:prstGeom>
        </p:spPr>
        <p:txBody>
          <a:bodyPr wrap="square">
            <a:spAutoFit/>
          </a:bodyPr>
          <a:lstStyle/>
          <a:p>
            <a:r>
              <a:rPr lang="en-US" dirty="0" smtClean="0"/>
              <a:t>                              </a:t>
            </a:r>
            <a:r>
              <a:rPr lang="en-US" sz="4800" dirty="0" smtClean="0"/>
              <a:t>THANK YOU ALL</a:t>
            </a:r>
            <a:endParaRPr lang="en-US" sz="4800" dirty="0"/>
          </a:p>
        </p:txBody>
      </p:sp>
    </p:spTree>
    <p:extLst>
      <p:ext uri="{BB962C8B-B14F-4D97-AF65-F5344CB8AC3E}">
        <p14:creationId xmlns:p14="http://schemas.microsoft.com/office/powerpoint/2010/main" val="817489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9</a:t>
            </a:r>
            <a:r>
              <a:rPr lang="en-US" dirty="0" smtClean="0"/>
              <a:t>.</a:t>
            </a:r>
            <a:endParaRPr lang="en-US" dirty="0"/>
          </a:p>
        </p:txBody>
      </p:sp>
      <p:sp>
        <p:nvSpPr>
          <p:cNvPr id="7" name="Subtitle 2"/>
          <p:cNvSpPr>
            <a:spLocks noGrp="1"/>
          </p:cNvSpPr>
          <p:nvPr>
            <p:ph type="subTitle" idx="1"/>
          </p:nvPr>
        </p:nvSpPr>
        <p:spPr>
          <a:xfrm>
            <a:off x="3500430" y="1626217"/>
            <a:ext cx="5643570" cy="3505200"/>
          </a:xfrm>
        </p:spPr>
        <p:txBody>
          <a:bodyPr>
            <a:noAutofit/>
          </a:bodyPr>
          <a:lstStyle/>
          <a:p>
            <a:endParaRPr lang="en-AU" sz="1600"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a:p>
        </p:txBody>
      </p:sp>
      <p:sp>
        <p:nvSpPr>
          <p:cNvPr id="8"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Tree>
    <p:extLst>
      <p:ext uri="{BB962C8B-B14F-4D97-AF65-F5344CB8AC3E}">
        <p14:creationId xmlns:p14="http://schemas.microsoft.com/office/powerpoint/2010/main" val="349166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86" y="1904909"/>
            <a:ext cx="3759890" cy="2755991"/>
          </a:xfrm>
        </p:spPr>
        <p:txBody>
          <a:bodyPr>
            <a:normAutofit/>
          </a:bodyPr>
          <a:lstStyle/>
          <a:p>
            <a:pPr lvl="0" fontAlgn="base">
              <a:spcBef>
                <a:spcPct val="20000"/>
              </a:spcBef>
              <a:spcAft>
                <a:spcPct val="0"/>
              </a:spcAft>
            </a:pPr>
            <a:r>
              <a:rPr lang="en-US" sz="2900" dirty="0" smtClean="0">
                <a:solidFill>
                  <a:schemeClr val="bg1"/>
                </a:solidFill>
              </a:rPr>
              <a:t/>
            </a:r>
            <a:br>
              <a:rPr lang="en-US" sz="2900" dirty="0" smtClean="0">
                <a:solidFill>
                  <a:schemeClr val="bg1"/>
                </a:solidFill>
              </a:rPr>
            </a:br>
            <a:r>
              <a:rPr lang="en-US" sz="2200" dirty="0" smtClean="0"/>
              <a:t/>
            </a:r>
            <a:br>
              <a:rPr lang="en-US" sz="2200" dirty="0" smtClean="0"/>
            </a:br>
            <a:r>
              <a:rPr lang="en-AU" sz="1600" dirty="0" smtClean="0">
                <a:latin typeface="Arial" charset="0"/>
                <a:ea typeface="+mn-ea"/>
                <a:cs typeface="Arial" charset="0"/>
              </a:rPr>
              <a:t>Name of </a:t>
            </a:r>
            <a:r>
              <a:rPr lang="en-AU" sz="1600" dirty="0" smtClean="0">
                <a:latin typeface="Arial" charset="0"/>
                <a:ea typeface="+mn-ea"/>
                <a:cs typeface="Arial" charset="0"/>
              </a:rPr>
              <a:t>Presenter: Barack Kinanga </a:t>
            </a:r>
            <a:r>
              <a:rPr lang="en-AU" sz="1600" dirty="0" smtClean="0">
                <a:latin typeface="Arial" charset="0"/>
                <a:ea typeface="+mn-ea"/>
                <a:cs typeface="Arial" charset="0"/>
              </a:rPr>
              <a:t>Agency</a:t>
            </a:r>
            <a:r>
              <a:rPr lang="en-AU" sz="1600" dirty="0" smtClean="0">
                <a:latin typeface="Arial" charset="0"/>
                <a:ea typeface="+mn-ea"/>
                <a:cs typeface="Arial" charset="0"/>
              </a:rPr>
              <a:t>: International Rescue Committee-UK</a:t>
            </a:r>
            <a:r>
              <a:rPr lang="en-AU" sz="1600" dirty="0" smtClean="0">
                <a:latin typeface="Arial" charset="0"/>
                <a:ea typeface="+mn-ea"/>
                <a:cs typeface="Arial" charset="0"/>
              </a:rPr>
              <a:t/>
            </a:r>
            <a:br>
              <a:rPr lang="en-AU" sz="1600" dirty="0" smtClean="0">
                <a:latin typeface="Arial" charset="0"/>
                <a:ea typeface="+mn-ea"/>
                <a:cs typeface="Arial" charset="0"/>
              </a:rPr>
            </a:br>
            <a:r>
              <a:rPr lang="en-AU" sz="1600" dirty="0" smtClean="0">
                <a:latin typeface="Arial" charset="0"/>
                <a:ea typeface="+mn-ea"/>
                <a:cs typeface="Arial" charset="0"/>
              </a:rPr>
              <a:t/>
            </a:r>
            <a:br>
              <a:rPr lang="en-AU" sz="1600" dirty="0" smtClean="0">
                <a:latin typeface="Arial" charset="0"/>
                <a:ea typeface="+mn-ea"/>
                <a:cs typeface="Arial" charset="0"/>
              </a:rPr>
            </a:br>
            <a:r>
              <a:rPr lang="en-AU" sz="1600" dirty="0" smtClean="0">
                <a:latin typeface="Arial" charset="0"/>
                <a:ea typeface="+mn-ea"/>
                <a:cs typeface="Arial" charset="0"/>
              </a:rPr>
              <a:t>Contract Reference</a:t>
            </a:r>
            <a:r>
              <a:rPr lang="en-AU" sz="1600" dirty="0" smtClean="0">
                <a:latin typeface="Arial" charset="0"/>
                <a:ea typeface="+mn-ea"/>
                <a:cs typeface="Arial" charset="0"/>
              </a:rPr>
              <a:t>: 0956 793 853</a:t>
            </a:r>
            <a:r>
              <a:rPr lang="en-AU" sz="1600" dirty="0" smtClean="0">
                <a:latin typeface="Arial" charset="0"/>
                <a:ea typeface="+mn-ea"/>
                <a:cs typeface="Arial" charset="0"/>
              </a:rPr>
              <a:t/>
            </a:r>
            <a:br>
              <a:rPr lang="en-AU" sz="1600" dirty="0" smtClean="0">
                <a:latin typeface="Arial" charset="0"/>
                <a:ea typeface="+mn-ea"/>
                <a:cs typeface="Arial" charset="0"/>
              </a:rPr>
            </a:br>
            <a:r>
              <a:rPr lang="en-AU" sz="1600" dirty="0" err="1" smtClean="0">
                <a:latin typeface="Arial" charset="0"/>
                <a:ea typeface="+mn-ea"/>
                <a:cs typeface="Arial" charset="0"/>
              </a:rPr>
              <a:t>Project:</a:t>
            </a:r>
            <a:r>
              <a:rPr lang="en-AU" sz="1600" dirty="0" err="1">
                <a:latin typeface="Arial" charset="0"/>
                <a:cs typeface="Arial" charset="0"/>
              </a:rPr>
              <a:t>Food</a:t>
            </a:r>
            <a:r>
              <a:rPr lang="en-AU" sz="1600" dirty="0">
                <a:latin typeface="Arial" charset="0"/>
                <a:cs typeface="Arial" charset="0"/>
              </a:rPr>
              <a:t> Security Thematic Programme </a:t>
            </a:r>
            <a:endParaRPr lang="en-AU" sz="1600" dirty="0"/>
          </a:p>
        </p:txBody>
      </p:sp>
      <p:sp>
        <p:nvSpPr>
          <p:cNvPr id="1094" name="AutoShape 70"/>
          <p:cNvSpPr>
            <a:spLocks noChangeAspect="1" noChangeArrowheads="1" noTextEdit="1"/>
          </p:cNvSpPr>
          <p:nvPr/>
        </p:nvSpPr>
        <p:spPr bwMode="auto">
          <a:xfrm>
            <a:off x="4763" y="0"/>
            <a:ext cx="913447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96" name="Freeform 72"/>
          <p:cNvSpPr>
            <a:spLocks/>
          </p:cNvSpPr>
          <p:nvPr/>
        </p:nvSpPr>
        <p:spPr bwMode="auto">
          <a:xfrm>
            <a:off x="6122988" y="1924050"/>
            <a:ext cx="3016250" cy="3019425"/>
          </a:xfrm>
          <a:custGeom>
            <a:avLst/>
            <a:gdLst/>
            <a:ahLst/>
            <a:cxnLst>
              <a:cxn ang="0">
                <a:pos x="55" y="317"/>
              </a:cxn>
              <a:cxn ang="0">
                <a:pos x="317" y="317"/>
              </a:cxn>
              <a:cxn ang="0">
                <a:pos x="317" y="0"/>
              </a:cxn>
              <a:cxn ang="0">
                <a:pos x="0" y="0"/>
              </a:cxn>
              <a:cxn ang="0">
                <a:pos x="0" y="0"/>
              </a:cxn>
              <a:cxn ang="0">
                <a:pos x="140" y="0"/>
              </a:cxn>
              <a:cxn ang="0">
                <a:pos x="55" y="317"/>
              </a:cxn>
            </a:cxnLst>
            <a:rect l="0" t="0" r="r" b="b"/>
            <a:pathLst>
              <a:path w="317" h="317">
                <a:moveTo>
                  <a:pt x="55" y="317"/>
                </a:moveTo>
                <a:lnTo>
                  <a:pt x="317" y="317"/>
                </a:lnTo>
                <a:lnTo>
                  <a:pt x="317" y="0"/>
                </a:lnTo>
                <a:lnTo>
                  <a:pt x="0" y="0"/>
                </a:lnTo>
                <a:lnTo>
                  <a:pt x="0" y="0"/>
                </a:lnTo>
                <a:lnTo>
                  <a:pt x="140" y="0"/>
                </a:lnTo>
                <a:lnTo>
                  <a:pt x="55" y="317"/>
                </a:lnTo>
                <a:close/>
              </a:path>
            </a:pathLst>
          </a:custGeom>
          <a:solidFill>
            <a:srgbClr val="988F86"/>
          </a:solidFill>
          <a:ln w="317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99" name="Freeform 75"/>
          <p:cNvSpPr>
            <a:spLocks/>
          </p:cNvSpPr>
          <p:nvPr/>
        </p:nvSpPr>
        <p:spPr bwMode="auto">
          <a:xfrm>
            <a:off x="3876676" y="1924050"/>
            <a:ext cx="3578225" cy="3019425"/>
          </a:xfrm>
          <a:custGeom>
            <a:avLst/>
            <a:gdLst/>
            <a:ahLst/>
            <a:cxnLst>
              <a:cxn ang="0">
                <a:pos x="0" y="157"/>
              </a:cxn>
              <a:cxn ang="0">
                <a:pos x="0" y="177"/>
              </a:cxn>
              <a:cxn ang="0">
                <a:pos x="4" y="317"/>
              </a:cxn>
              <a:cxn ang="0">
                <a:pos x="291" y="317"/>
              </a:cxn>
              <a:cxn ang="0">
                <a:pos x="376" y="0"/>
              </a:cxn>
              <a:cxn ang="0">
                <a:pos x="42" y="0"/>
              </a:cxn>
              <a:cxn ang="0">
                <a:pos x="0" y="157"/>
              </a:cxn>
            </a:cxnLst>
            <a:rect l="0" t="0" r="r" b="b"/>
            <a:pathLst>
              <a:path w="376" h="317">
                <a:moveTo>
                  <a:pt x="0" y="157"/>
                </a:moveTo>
                <a:lnTo>
                  <a:pt x="0" y="177"/>
                </a:lnTo>
                <a:lnTo>
                  <a:pt x="4" y="317"/>
                </a:lnTo>
                <a:lnTo>
                  <a:pt x="291" y="317"/>
                </a:lnTo>
                <a:lnTo>
                  <a:pt x="376" y="0"/>
                </a:lnTo>
                <a:lnTo>
                  <a:pt x="42" y="0"/>
                </a:lnTo>
                <a:lnTo>
                  <a:pt x="0" y="157"/>
                </a:lnTo>
                <a:close/>
              </a:path>
            </a:pathLst>
          </a:custGeom>
          <a:solidFill>
            <a:srgbClr val="D95E00"/>
          </a:solidFill>
          <a:ln w="317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Title 1"/>
          <p:cNvSpPr txBox="1">
            <a:spLocks/>
          </p:cNvSpPr>
          <p:nvPr/>
        </p:nvSpPr>
        <p:spPr>
          <a:xfrm>
            <a:off x="4016123" y="1914171"/>
            <a:ext cx="3547384" cy="1019529"/>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dirty="0" smtClean="0"/>
              <a:t>    </a:t>
            </a:r>
            <a:r>
              <a:rPr lang="en-US" sz="3200" dirty="0"/>
              <a:t>EU Pro-Resilience Action (PRO-ACT</a:t>
            </a:r>
            <a:r>
              <a:rPr lang="en-US" sz="3200" dirty="0" smtClean="0"/>
              <a:t>)</a:t>
            </a:r>
            <a:endParaRPr lang="en-US" dirty="0"/>
          </a:p>
        </p:txBody>
      </p:sp>
      <p:sp>
        <p:nvSpPr>
          <p:cNvPr id="9" name="Title 1"/>
          <p:cNvSpPr txBox="1">
            <a:spLocks/>
          </p:cNvSpPr>
          <p:nvPr/>
        </p:nvSpPr>
        <p:spPr>
          <a:xfrm>
            <a:off x="116784" y="160591"/>
            <a:ext cx="4404416"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fontAlgn="base">
              <a:spcBef>
                <a:spcPct val="20000"/>
              </a:spcBef>
              <a:spcAft>
                <a:spcPct val="0"/>
              </a:spcAft>
            </a:pPr>
            <a:r>
              <a:rPr lang="en-US" sz="2800" dirty="0" smtClean="0">
                <a:solidFill>
                  <a:schemeClr val="tx1"/>
                </a:solidFill>
              </a:rPr>
              <a:t>Juba, 24 - 25 May 2016</a:t>
            </a:r>
            <a:endParaRPr lang="en-US" sz="2800" dirty="0"/>
          </a:p>
        </p:txBody>
      </p:sp>
      <p:sp>
        <p:nvSpPr>
          <p:cNvPr id="4" name="TextBox 3"/>
          <p:cNvSpPr txBox="1"/>
          <p:nvPr/>
        </p:nvSpPr>
        <p:spPr>
          <a:xfrm>
            <a:off x="7382184" y="1297978"/>
            <a:ext cx="184666" cy="369332"/>
          </a:xfrm>
          <a:prstGeom prst="rect">
            <a:avLst/>
          </a:prstGeom>
          <a:noFill/>
        </p:spPr>
        <p:txBody>
          <a:bodyPr wrap="none" rtlCol="0">
            <a:spAutoFit/>
          </a:bodyPr>
          <a:lstStyle/>
          <a:p>
            <a:endParaRPr lang="en-US" dirty="0"/>
          </a:p>
        </p:txBody>
      </p:sp>
      <p:sp>
        <p:nvSpPr>
          <p:cNvPr id="10" name="Rectangle 9"/>
          <p:cNvSpPr/>
          <p:nvPr/>
        </p:nvSpPr>
        <p:spPr>
          <a:xfrm>
            <a:off x="7382184" y="2204264"/>
            <a:ext cx="1810266" cy="2246769"/>
          </a:xfrm>
          <a:prstGeom prst="rect">
            <a:avLst/>
          </a:prstGeom>
          <a:ln>
            <a:noFill/>
          </a:ln>
        </p:spPr>
        <p:txBody>
          <a:bodyPr wrap="square">
            <a:spAutoFit/>
          </a:bodyPr>
          <a:lstStyle/>
          <a:p>
            <a:r>
              <a:rPr lang="en-GB" b="1" dirty="0" smtClean="0">
                <a:solidFill>
                  <a:schemeClr val="bg1"/>
                </a:solidFill>
              </a:rPr>
              <a:t> Outline</a:t>
            </a:r>
          </a:p>
          <a:p>
            <a:endParaRPr lang="en-GB" sz="1000" dirty="0">
              <a:solidFill>
                <a:schemeClr val="bg1"/>
              </a:solidFill>
            </a:endParaRPr>
          </a:p>
          <a:p>
            <a:r>
              <a:rPr lang="en-GB" sz="1600" dirty="0" smtClean="0">
                <a:solidFill>
                  <a:schemeClr val="bg1"/>
                </a:solidFill>
              </a:rPr>
              <a:t>-</a:t>
            </a:r>
          </a:p>
          <a:p>
            <a:r>
              <a:rPr lang="en-GB" sz="1600" dirty="0" smtClean="0">
                <a:solidFill>
                  <a:schemeClr val="bg1"/>
                </a:solidFill>
              </a:rPr>
              <a:t>-</a:t>
            </a:r>
          </a:p>
          <a:p>
            <a:r>
              <a:rPr lang="en-GB" sz="1600" dirty="0" smtClean="0">
                <a:solidFill>
                  <a:schemeClr val="bg1"/>
                </a:solidFill>
              </a:rPr>
              <a:t>-</a:t>
            </a:r>
          </a:p>
          <a:p>
            <a:r>
              <a:rPr lang="en-GB" sz="1600" dirty="0" smtClean="0">
                <a:solidFill>
                  <a:schemeClr val="bg1"/>
                </a:solidFill>
              </a:rPr>
              <a:t>-</a:t>
            </a:r>
          </a:p>
          <a:p>
            <a:r>
              <a:rPr lang="en-GB" sz="1600" dirty="0" smtClean="0">
                <a:solidFill>
                  <a:schemeClr val="bg1"/>
                </a:solidFill>
              </a:rPr>
              <a:t>-</a:t>
            </a:r>
          </a:p>
          <a:p>
            <a:r>
              <a:rPr lang="en-GB" sz="1600" dirty="0" smtClean="0">
                <a:solidFill>
                  <a:schemeClr val="bg1"/>
                </a:solidFill>
              </a:rPr>
              <a:t>-</a:t>
            </a:r>
          </a:p>
          <a:p>
            <a:r>
              <a:rPr lang="en-GB" sz="1600" dirty="0" smtClean="0">
                <a:solidFill>
                  <a:schemeClr val="bg1"/>
                </a:solidFill>
              </a:rPr>
              <a:t>-</a:t>
            </a:r>
            <a:endParaRPr lang="en-GB" sz="1600" dirty="0">
              <a:solidFill>
                <a:schemeClr val="bg1"/>
              </a:solidFill>
            </a:endParaRPr>
          </a:p>
        </p:txBody>
      </p:sp>
      <p:pic>
        <p:nvPicPr>
          <p:cNvPr id="8" name="Picture 7" descr="EU fl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705134"/>
            <a:ext cx="1158240" cy="768096"/>
          </a:xfrm>
          <a:prstGeom prst="rect">
            <a:avLst/>
          </a:prstGeom>
        </p:spPr>
      </p:pic>
      <p:sp>
        <p:nvSpPr>
          <p:cNvPr id="19" name="TextBox 18"/>
          <p:cNvSpPr txBox="1"/>
          <p:nvPr/>
        </p:nvSpPr>
        <p:spPr>
          <a:xfrm>
            <a:off x="4622800" y="303394"/>
            <a:ext cx="4569650" cy="1200328"/>
          </a:xfrm>
          <a:prstGeom prst="rect">
            <a:avLst/>
          </a:prstGeom>
          <a:noFill/>
        </p:spPr>
        <p:txBody>
          <a:bodyPr wrap="square" rtlCol="0">
            <a:spAutoFit/>
          </a:bodyPr>
          <a:lstStyle/>
          <a:p>
            <a:r>
              <a:rPr lang="en-US" sz="2400" b="1" dirty="0" smtClean="0"/>
              <a:t>Greater </a:t>
            </a:r>
            <a:r>
              <a:rPr lang="en-US" sz="2400" b="1" dirty="0"/>
              <a:t>Upper Nile (GUN) and Greater Bahr el Ghazal (GBEG</a:t>
            </a:r>
            <a:r>
              <a:rPr lang="en-US" sz="2400" b="1" dirty="0" smtClean="0"/>
              <a:t>)</a:t>
            </a:r>
            <a:endParaRPr lang="en-US" sz="2400" b="1" dirty="0"/>
          </a:p>
          <a:p>
            <a:r>
              <a:rPr lang="en-US" sz="2400" b="1" dirty="0" smtClean="0"/>
              <a:t>Inter-regional Thematic Workshop</a:t>
            </a:r>
            <a:endParaRPr lang="en-US" sz="2400" b="1" dirty="0"/>
          </a:p>
        </p:txBody>
      </p:sp>
      <p:sp>
        <p:nvSpPr>
          <p:cNvPr id="20" name="Title 1"/>
          <p:cNvSpPr txBox="1">
            <a:spLocks/>
          </p:cNvSpPr>
          <p:nvPr/>
        </p:nvSpPr>
        <p:spPr>
          <a:xfrm>
            <a:off x="3907517" y="2933700"/>
            <a:ext cx="2747283" cy="203905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endParaRPr lang="en-US" sz="1600" b="1" dirty="0" smtClean="0"/>
          </a:p>
          <a:p>
            <a:pPr algn="ctr" fontAlgn="base">
              <a:spcBef>
                <a:spcPct val="20000"/>
              </a:spcBef>
              <a:spcAft>
                <a:spcPct val="0"/>
              </a:spcAft>
            </a:pPr>
            <a:r>
              <a:rPr lang="en-US" sz="1600" b="1" dirty="0" smtClean="0"/>
              <a:t>WORKSHOP THEME</a:t>
            </a:r>
          </a:p>
          <a:p>
            <a:pPr algn="ctr" fontAlgn="base">
              <a:spcBef>
                <a:spcPct val="20000"/>
              </a:spcBef>
              <a:spcAft>
                <a:spcPct val="0"/>
              </a:spcAft>
            </a:pPr>
            <a:endParaRPr lang="en-US" sz="1600" b="1" dirty="0"/>
          </a:p>
          <a:p>
            <a:pPr algn="ctr" fontAlgn="base">
              <a:spcBef>
                <a:spcPct val="20000"/>
              </a:spcBef>
              <a:spcAft>
                <a:spcPct val="0"/>
              </a:spcAft>
            </a:pPr>
            <a:r>
              <a:rPr lang="en-US" sz="1600" b="1" dirty="0" smtClean="0"/>
              <a:t>Transitioning </a:t>
            </a:r>
            <a:r>
              <a:rPr lang="en-US" sz="1600" b="1" dirty="0"/>
              <a:t>from emergency response to resilience building: is it working </a:t>
            </a:r>
            <a:r>
              <a:rPr lang="en-US" sz="1600" b="1" dirty="0" smtClean="0"/>
              <a:t>?</a:t>
            </a:r>
            <a:endParaRPr lang="en-US" sz="1400" b="1" dirty="0"/>
          </a:p>
          <a:p>
            <a:pPr algn="ctr" fontAlgn="base">
              <a:spcBef>
                <a:spcPct val="20000"/>
              </a:spcBef>
              <a:spcAft>
                <a:spcPct val="0"/>
              </a:spcAft>
            </a:pPr>
            <a:endParaRPr lang="en-US" sz="1400" dirty="0" smtClean="0"/>
          </a:p>
          <a:p>
            <a:pPr algn="ctr" fontAlgn="base">
              <a:spcBef>
                <a:spcPct val="20000"/>
              </a:spcBef>
              <a:spcAft>
                <a:spcPct val="0"/>
              </a:spcAft>
            </a:pPr>
            <a:endParaRPr lang="en-US" sz="1400" dirty="0"/>
          </a:p>
        </p:txBody>
      </p:sp>
      <p:sp>
        <p:nvSpPr>
          <p:cNvPr id="36" name="TextBox 35"/>
          <p:cNvSpPr txBox="1"/>
          <p:nvPr/>
        </p:nvSpPr>
        <p:spPr>
          <a:xfrm>
            <a:off x="8411265" y="6497433"/>
            <a:ext cx="571500" cy="276999"/>
          </a:xfrm>
          <a:prstGeom prst="rect">
            <a:avLst/>
          </a:prstGeom>
          <a:solidFill>
            <a:schemeClr val="bg1"/>
          </a:solidFill>
        </p:spPr>
        <p:txBody>
          <a:bodyPr wrap="square" rtlCol="0">
            <a:spAutoFit/>
          </a:bodyPr>
          <a:lstStyle/>
          <a:p>
            <a:endParaRPr lang="en-US" sz="1200" dirty="0"/>
          </a:p>
        </p:txBody>
      </p:sp>
      <p:sp>
        <p:nvSpPr>
          <p:cNvPr id="5" name="TextBox 4"/>
          <p:cNvSpPr txBox="1"/>
          <p:nvPr/>
        </p:nvSpPr>
        <p:spPr>
          <a:xfrm>
            <a:off x="3568700" y="5431135"/>
            <a:ext cx="5181600" cy="1200329"/>
          </a:xfrm>
          <a:prstGeom prst="rect">
            <a:avLst/>
          </a:prstGeom>
          <a:noFill/>
        </p:spPr>
        <p:txBody>
          <a:bodyPr wrap="square" rtlCol="0">
            <a:spAutoFit/>
          </a:bodyPr>
          <a:lstStyle/>
          <a:p>
            <a:pPr lvl="0"/>
            <a:r>
              <a:rPr lang="en-GB" dirty="0"/>
              <a:t>Two-day information sharing and learning and coordination </a:t>
            </a:r>
            <a:r>
              <a:rPr lang="en-GB" dirty="0" smtClean="0"/>
              <a:t>workshop</a:t>
            </a:r>
            <a:r>
              <a:rPr lang="en-US" dirty="0"/>
              <a:t> </a:t>
            </a:r>
            <a:r>
              <a:rPr lang="en-US" dirty="0" smtClean="0"/>
              <a:t>to </a:t>
            </a:r>
            <a:r>
              <a:rPr lang="en-US" dirty="0"/>
              <a:t>Reflect on the strategies and progress of EU funded </a:t>
            </a:r>
            <a:r>
              <a:rPr lang="en-US" dirty="0" smtClean="0"/>
              <a:t>projects. </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928171"/>
            <a:ext cx="7810500" cy="3693319"/>
          </a:xfrm>
          <a:prstGeom prst="rect">
            <a:avLst/>
          </a:prstGeom>
          <a:noFill/>
        </p:spPr>
        <p:txBody>
          <a:bodyPr wrap="square" rtlCol="0">
            <a:spAutoFit/>
          </a:bodyPr>
          <a:lstStyle/>
          <a:p>
            <a:pPr lvl="1"/>
            <a:r>
              <a:rPr lang="en-GB" dirty="0"/>
              <a:t>•	</a:t>
            </a:r>
            <a:r>
              <a:rPr lang="en-GB" dirty="0" smtClean="0"/>
              <a:t>Aim:</a:t>
            </a:r>
            <a:endParaRPr lang="en-GB" dirty="0"/>
          </a:p>
          <a:p>
            <a:pPr lvl="1"/>
            <a:r>
              <a:rPr lang="en-GB" dirty="0" smtClean="0"/>
              <a:t>Inform </a:t>
            </a:r>
            <a:r>
              <a:rPr lang="en-GB" dirty="0"/>
              <a:t>GBEG region project managers on emerging innovative programmatic trends in the GUN region,  </a:t>
            </a:r>
            <a:endParaRPr lang="en-GB" dirty="0" smtClean="0"/>
          </a:p>
          <a:p>
            <a:pPr lvl="1"/>
            <a:r>
              <a:rPr lang="en-GB" dirty="0" smtClean="0"/>
              <a:t>Sensitize </a:t>
            </a:r>
            <a:r>
              <a:rPr lang="en-GB" dirty="0"/>
              <a:t>PRO-ACT projects in the GUN region on resilience measures underway with EU funded projects in the GBEG region</a:t>
            </a:r>
            <a:r>
              <a:rPr lang="en-GB" dirty="0" smtClean="0"/>
              <a:t>.</a:t>
            </a:r>
          </a:p>
          <a:p>
            <a:pPr lvl="1"/>
            <a:r>
              <a:rPr lang="en-GB" dirty="0" smtClean="0"/>
              <a:t>   </a:t>
            </a:r>
          </a:p>
          <a:p>
            <a:pPr lvl="1"/>
            <a:r>
              <a:rPr lang="en-GB" dirty="0" smtClean="0"/>
              <a:t>•	Theme:</a:t>
            </a:r>
          </a:p>
          <a:p>
            <a:pPr lvl="1"/>
            <a:r>
              <a:rPr lang="en-GB" dirty="0" smtClean="0"/>
              <a:t>Transitioning from emergency response to resilience building: is it working?</a:t>
            </a:r>
          </a:p>
          <a:p>
            <a:pPr lvl="1"/>
            <a:endParaRPr lang="en-GB" dirty="0" smtClean="0"/>
          </a:p>
          <a:p>
            <a:pPr lvl="1"/>
            <a:r>
              <a:rPr lang="en-GB" dirty="0" smtClean="0"/>
              <a:t>•</a:t>
            </a:r>
            <a:r>
              <a:rPr lang="en-GB" dirty="0"/>
              <a:t>	Frame</a:t>
            </a:r>
            <a:r>
              <a:rPr lang="en-GB" dirty="0" smtClean="0"/>
              <a:t>:</a:t>
            </a:r>
            <a:endParaRPr lang="en-GB" dirty="0"/>
          </a:p>
          <a:p>
            <a:pPr lvl="1"/>
            <a:r>
              <a:rPr lang="en-GB" dirty="0" smtClean="0"/>
              <a:t>Highlight </a:t>
            </a:r>
            <a:r>
              <a:rPr lang="en-GB" dirty="0"/>
              <a:t>successful innovations and challenges to the realization of the EU funded projects and regional programme short to medium term results.</a:t>
            </a:r>
          </a:p>
          <a:p>
            <a:endParaRPr lang="en-US" dirty="0"/>
          </a:p>
        </p:txBody>
      </p:sp>
      <p:sp>
        <p:nvSpPr>
          <p:cNvPr id="4" name="Title 3"/>
          <p:cNvSpPr txBox="1">
            <a:spLocks/>
          </p:cNvSpPr>
          <p:nvPr/>
        </p:nvSpPr>
        <p:spPr>
          <a:xfrm>
            <a:off x="3721100" y="1040081"/>
            <a:ext cx="5208618" cy="5982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dirty="0" smtClean="0"/>
              <a:t> Purpose</a:t>
            </a:r>
            <a:endParaRPr lang="en-AU" dirty="0"/>
          </a:p>
        </p:txBody>
      </p:sp>
    </p:spTree>
    <p:extLst>
      <p:ext uri="{BB962C8B-B14F-4D97-AF65-F5344CB8AC3E}">
        <p14:creationId xmlns:p14="http://schemas.microsoft.com/office/powerpoint/2010/main" val="425588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928171"/>
            <a:ext cx="7810500" cy="4524316"/>
          </a:xfrm>
          <a:prstGeom prst="rect">
            <a:avLst/>
          </a:prstGeom>
          <a:noFill/>
        </p:spPr>
        <p:txBody>
          <a:bodyPr wrap="square" rtlCol="0">
            <a:spAutoFit/>
          </a:bodyPr>
          <a:lstStyle/>
          <a:p>
            <a:pPr lvl="1"/>
            <a:r>
              <a:rPr lang="en-GB" b="1" dirty="0"/>
              <a:t>Day 1: </a:t>
            </a:r>
            <a:endParaRPr lang="en-GB" b="1" dirty="0" smtClean="0"/>
          </a:p>
          <a:p>
            <a:pPr lvl="1"/>
            <a:r>
              <a:rPr lang="en-GB" dirty="0" smtClean="0"/>
              <a:t>NRC </a:t>
            </a:r>
            <a:r>
              <a:rPr lang="en-GB" dirty="0"/>
              <a:t>(Institutional &amp; CBO Support), </a:t>
            </a:r>
            <a:endParaRPr lang="en-GB" dirty="0" smtClean="0"/>
          </a:p>
          <a:p>
            <a:pPr lvl="1"/>
            <a:r>
              <a:rPr lang="en-GB" dirty="0" smtClean="0"/>
              <a:t>NPA </a:t>
            </a:r>
            <a:r>
              <a:rPr lang="en-GB" dirty="0"/>
              <a:t>(Blacksmiths &amp; Implements), </a:t>
            </a:r>
            <a:endParaRPr lang="en-GB" dirty="0" smtClean="0"/>
          </a:p>
          <a:p>
            <a:pPr lvl="1"/>
            <a:r>
              <a:rPr lang="en-GB" dirty="0" smtClean="0"/>
              <a:t>Concern </a:t>
            </a:r>
            <a:r>
              <a:rPr lang="en-GB" dirty="0"/>
              <a:t>(Savings &amp; Loans Associations), </a:t>
            </a:r>
            <a:endParaRPr lang="en-GB" dirty="0" smtClean="0"/>
          </a:p>
          <a:p>
            <a:pPr lvl="1"/>
            <a:r>
              <a:rPr lang="en-GB" dirty="0" smtClean="0"/>
              <a:t>HARD </a:t>
            </a:r>
            <a:r>
              <a:rPr lang="en-GB" dirty="0"/>
              <a:t>(Extension Skills &amp; Group Loans), </a:t>
            </a:r>
            <a:endParaRPr lang="en-GB" dirty="0" smtClean="0"/>
          </a:p>
          <a:p>
            <a:pPr lvl="1"/>
            <a:r>
              <a:rPr lang="en-GB" dirty="0" smtClean="0"/>
              <a:t>PIN </a:t>
            </a:r>
            <a:r>
              <a:rPr lang="en-GB" dirty="0"/>
              <a:t>(Organisation of Agro-dealers), </a:t>
            </a:r>
            <a:endParaRPr lang="en-GB" dirty="0" smtClean="0"/>
          </a:p>
          <a:p>
            <a:pPr lvl="1"/>
            <a:r>
              <a:rPr lang="en-GB" dirty="0" smtClean="0"/>
              <a:t>World </a:t>
            </a:r>
            <a:r>
              <a:rPr lang="en-GB" dirty="0"/>
              <a:t>Vision (Seed-multiplication &amp; Storage), </a:t>
            </a:r>
            <a:endParaRPr lang="en-GB" dirty="0" smtClean="0"/>
          </a:p>
          <a:p>
            <a:pPr lvl="1"/>
            <a:r>
              <a:rPr lang="en-GB" dirty="0" smtClean="0"/>
              <a:t>VSF</a:t>
            </a:r>
            <a:r>
              <a:rPr lang="en-GB" dirty="0"/>
              <a:t>-G (Poultry &amp; Youth Groups), </a:t>
            </a:r>
            <a:endParaRPr lang="en-GB" dirty="0" smtClean="0"/>
          </a:p>
          <a:p>
            <a:pPr lvl="1"/>
            <a:r>
              <a:rPr lang="en-GB" dirty="0" smtClean="0"/>
              <a:t>FAO </a:t>
            </a:r>
            <a:r>
              <a:rPr lang="en-GB" dirty="0"/>
              <a:t>(Vocational Training &amp; Extension).</a:t>
            </a:r>
            <a:endParaRPr lang="en-US" dirty="0"/>
          </a:p>
          <a:p>
            <a:pPr lvl="1"/>
            <a:endParaRPr lang="en-GB" dirty="0" smtClean="0"/>
          </a:p>
          <a:p>
            <a:pPr lvl="1"/>
            <a:r>
              <a:rPr lang="en-GB" b="1" dirty="0" smtClean="0"/>
              <a:t>Day </a:t>
            </a:r>
            <a:r>
              <a:rPr lang="en-GB" b="1" dirty="0"/>
              <a:t>2: </a:t>
            </a:r>
            <a:endParaRPr lang="en-GB" b="1" dirty="0" smtClean="0"/>
          </a:p>
          <a:p>
            <a:pPr lvl="1"/>
            <a:r>
              <a:rPr lang="en-GB" dirty="0" smtClean="0"/>
              <a:t>IRC </a:t>
            </a:r>
            <a:r>
              <a:rPr lang="en-GB" dirty="0"/>
              <a:t>(Multi-sector Collaboration), </a:t>
            </a:r>
            <a:endParaRPr lang="en-GB" dirty="0" smtClean="0"/>
          </a:p>
          <a:p>
            <a:pPr lvl="1"/>
            <a:r>
              <a:rPr lang="en-GB" dirty="0" err="1" smtClean="0"/>
              <a:t>Cordaid</a:t>
            </a:r>
            <a:r>
              <a:rPr lang="en-GB" dirty="0" smtClean="0"/>
              <a:t> </a:t>
            </a:r>
            <a:r>
              <a:rPr lang="en-GB" dirty="0"/>
              <a:t>(Community Planning and Monitoring), </a:t>
            </a:r>
            <a:endParaRPr lang="en-GB" dirty="0" smtClean="0"/>
          </a:p>
          <a:p>
            <a:pPr lvl="1"/>
            <a:r>
              <a:rPr lang="en-GB" dirty="0" smtClean="0"/>
              <a:t>ZOA </a:t>
            </a:r>
            <a:r>
              <a:rPr lang="en-GB" dirty="0"/>
              <a:t>(Nutrition Education and Promotion), </a:t>
            </a:r>
            <a:endParaRPr lang="en-GB" dirty="0" smtClean="0"/>
          </a:p>
          <a:p>
            <a:pPr lvl="1"/>
            <a:r>
              <a:rPr lang="en-GB" dirty="0" smtClean="0"/>
              <a:t>Oxfam </a:t>
            </a:r>
            <a:r>
              <a:rPr lang="en-GB" dirty="0"/>
              <a:t>(Vouchers and Market Development).</a:t>
            </a:r>
            <a:endParaRPr lang="en-US" dirty="0"/>
          </a:p>
          <a:p>
            <a:endParaRPr lang="en-US" dirty="0"/>
          </a:p>
        </p:txBody>
      </p:sp>
      <p:sp>
        <p:nvSpPr>
          <p:cNvPr id="4" name="Title 3"/>
          <p:cNvSpPr txBox="1">
            <a:spLocks/>
          </p:cNvSpPr>
          <p:nvPr/>
        </p:nvSpPr>
        <p:spPr>
          <a:xfrm>
            <a:off x="3721100" y="1040081"/>
            <a:ext cx="5208618" cy="5982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dirty="0" smtClean="0"/>
              <a:t> Presentations</a:t>
            </a:r>
            <a:endParaRPr lang="en-AU" dirty="0"/>
          </a:p>
        </p:txBody>
      </p:sp>
    </p:spTree>
    <p:extLst>
      <p:ext uri="{BB962C8B-B14F-4D97-AF65-F5344CB8AC3E}">
        <p14:creationId xmlns:p14="http://schemas.microsoft.com/office/powerpoint/2010/main" val="353504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21100" y="1040081"/>
            <a:ext cx="5208618" cy="598219"/>
          </a:xfrm>
        </p:spPr>
        <p:txBody>
          <a:bodyPr>
            <a:normAutofit fontScale="90000"/>
          </a:bodyPr>
          <a:lstStyle/>
          <a:p>
            <a:r>
              <a:rPr lang="en-AU" sz="2700" dirty="0"/>
              <a:t>MULTI-SECTOR COLLABORATION </a:t>
            </a:r>
            <a:endParaRPr lang="en-AU" sz="2700" dirty="0"/>
          </a:p>
        </p:txBody>
      </p:sp>
      <p:sp>
        <p:nvSpPr>
          <p:cNvPr id="2" name="Subtitle 1"/>
          <p:cNvSpPr>
            <a:spLocks noGrp="1"/>
          </p:cNvSpPr>
          <p:nvPr>
            <p:ph type="subTitle" idx="1"/>
          </p:nvPr>
        </p:nvSpPr>
        <p:spPr>
          <a:xfrm>
            <a:off x="3500430" y="2200294"/>
            <a:ext cx="5643570" cy="1965306"/>
          </a:xfrm>
        </p:spPr>
        <p:txBody>
          <a:bodyPr>
            <a:noAutofit/>
          </a:bodyPr>
          <a:lstStyle/>
          <a:p>
            <a:r>
              <a:rPr lang="en-AU" sz="1800" i="1" dirty="0" smtClean="0"/>
              <a:t>           </a:t>
            </a:r>
          </a:p>
          <a:p>
            <a:endParaRPr lang="en-AU" sz="1800" i="1" dirty="0"/>
          </a:p>
          <a:p>
            <a:r>
              <a:rPr lang="en-AU" sz="1800" i="1" dirty="0" smtClean="0"/>
              <a:t>          Defining Multi sector Collaboration</a:t>
            </a:r>
            <a:endParaRPr lang="en-AU" sz="1800" i="1" dirty="0" smtClean="0"/>
          </a:p>
        </p:txBody>
      </p:sp>
      <p:sp>
        <p:nvSpPr>
          <p:cNvPr id="5"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1</a:t>
            </a:r>
            <a:r>
              <a:rPr lang="en-US" dirty="0" smtClean="0"/>
              <a:t>.</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a:p>
        </p:txBody>
      </p:sp>
      <p:sp>
        <p:nvSpPr>
          <p:cNvPr id="3" name="TextBox 2"/>
          <p:cNvSpPr txBox="1"/>
          <p:nvPr/>
        </p:nvSpPr>
        <p:spPr>
          <a:xfrm>
            <a:off x="3924300" y="1447800"/>
            <a:ext cx="184666" cy="369332"/>
          </a:xfrm>
          <a:prstGeom prst="rect">
            <a:avLst/>
          </a:prstGeom>
          <a:noFill/>
        </p:spPr>
        <p:txBody>
          <a:bodyPr wrap="none" rtlCol="0">
            <a:spAutoFit/>
          </a:bodyPr>
          <a:lstStyle/>
          <a:p>
            <a:endParaRPr lang="en-US" dirty="0"/>
          </a:p>
        </p:txBody>
      </p:sp>
      <p:sp>
        <p:nvSpPr>
          <p:cNvPr id="7"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09" y="2136339"/>
            <a:ext cx="8451273" cy="3908762"/>
          </a:xfrm>
          <a:prstGeom prst="rect">
            <a:avLst/>
          </a:prstGeom>
        </p:spPr>
        <p:txBody>
          <a:bodyPr wrap="square">
            <a:spAutoFit/>
          </a:bodyPr>
          <a:lstStyle/>
          <a:p>
            <a:pPr algn="just"/>
            <a:r>
              <a:rPr lang="en-AU" sz="2800" i="1" dirty="0" smtClean="0"/>
              <a:t>M</a:t>
            </a:r>
            <a:r>
              <a:rPr lang="en-US" sz="2800" i="1" dirty="0" smtClean="0"/>
              <a:t>ultisector </a:t>
            </a:r>
            <a:r>
              <a:rPr lang="en-US" sz="2800" i="1" dirty="0"/>
              <a:t>collaboration</a:t>
            </a:r>
            <a:r>
              <a:rPr lang="en-US" sz="2800" dirty="0"/>
              <a:t> is the partnership that results when government, non-profit, private, and public organizations, community groups, and individual community members come together to solve problems that affect the whole </a:t>
            </a:r>
            <a:r>
              <a:rPr lang="en-US" sz="2800" dirty="0" smtClean="0"/>
              <a:t>community</a:t>
            </a:r>
            <a:r>
              <a:rPr lang="en-AU" sz="2800" dirty="0"/>
              <a:t>.</a:t>
            </a:r>
            <a:endParaRPr lang="en-AU" i="1" dirty="0" smtClean="0"/>
          </a:p>
          <a:p>
            <a:endParaRPr lang="en-AU" i="1" dirty="0" smtClean="0"/>
          </a:p>
          <a:p>
            <a:pPr algn="just"/>
            <a:r>
              <a:rPr lang="en-US" i="1" dirty="0" smtClean="0"/>
              <a:t>*</a:t>
            </a:r>
            <a:r>
              <a:rPr lang="en-US" i="1" dirty="0" smtClean="0">
                <a:solidFill>
                  <a:srgbClr val="FF0000"/>
                </a:solidFill>
              </a:rPr>
              <a:t>Complex </a:t>
            </a:r>
            <a:r>
              <a:rPr lang="en-US" i="1" dirty="0">
                <a:solidFill>
                  <a:srgbClr val="FF0000"/>
                </a:solidFill>
              </a:rPr>
              <a:t>and intertwined problems </a:t>
            </a:r>
            <a:r>
              <a:rPr lang="en-US" i="1" dirty="0" smtClean="0">
                <a:solidFill>
                  <a:srgbClr val="FF0000"/>
                </a:solidFill>
              </a:rPr>
              <a:t> </a:t>
            </a:r>
            <a:r>
              <a:rPr lang="en-US" i="1" dirty="0">
                <a:solidFill>
                  <a:srgbClr val="FF0000"/>
                </a:solidFill>
              </a:rPr>
              <a:t>require cooperation throughout a community in order to make significant changes</a:t>
            </a:r>
            <a:r>
              <a:rPr lang="en-US" dirty="0">
                <a:solidFill>
                  <a:srgbClr val="FF0000"/>
                </a:solidFill>
              </a:rPr>
              <a:t>. No one person, no one </a:t>
            </a:r>
            <a:r>
              <a:rPr lang="en-US" i="1" dirty="0">
                <a:solidFill>
                  <a:srgbClr val="FF0000"/>
                </a:solidFill>
              </a:rPr>
              <a:t>organization – not even one sector can make significant movement without the </a:t>
            </a:r>
            <a:r>
              <a:rPr lang="en-US" i="1" dirty="0" smtClean="0">
                <a:solidFill>
                  <a:srgbClr val="FF0000"/>
                </a:solidFill>
              </a:rPr>
              <a:t>help and cooperation</a:t>
            </a:r>
            <a:r>
              <a:rPr lang="en-US" i="1" dirty="0">
                <a:solidFill>
                  <a:srgbClr val="FF0000"/>
                </a:solidFill>
              </a:rPr>
              <a:t> that is involved in or affected by the issue.</a:t>
            </a:r>
            <a:endParaRPr lang="en-AU" i="1" dirty="0">
              <a:solidFill>
                <a:srgbClr val="FF0000"/>
              </a:solidFill>
            </a:endParaRPr>
          </a:p>
          <a:p>
            <a:endParaRPr lang="en-AU" i="1" dirty="0"/>
          </a:p>
        </p:txBody>
      </p:sp>
    </p:spTree>
    <p:extLst>
      <p:ext uri="{BB962C8B-B14F-4D97-AF65-F5344CB8AC3E}">
        <p14:creationId xmlns:p14="http://schemas.microsoft.com/office/powerpoint/2010/main" val="332336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695700" y="1960424"/>
            <a:ext cx="5448300" cy="2852876"/>
          </a:xfrm>
        </p:spPr>
        <p:txBody>
          <a:bodyPr>
            <a:noAutofit/>
          </a:bodyPr>
          <a:lstStyle/>
          <a:p>
            <a:endParaRPr lang="en-AU" sz="1800" dirty="0" smtClean="0"/>
          </a:p>
          <a:p>
            <a:endParaRPr lang="en-AU" sz="1800" dirty="0" smtClean="0"/>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a:t>2</a:t>
            </a:r>
            <a:r>
              <a:rPr lang="en-US" dirty="0" smtClean="0"/>
              <a:t>.</a:t>
            </a:r>
            <a:endParaRPr lang="en-US" dirty="0"/>
          </a:p>
        </p:txBody>
      </p:sp>
      <p:sp>
        <p:nvSpPr>
          <p:cNvPr id="6" name="Subtitle 3"/>
          <p:cNvSpPr txBox="1">
            <a:spLocks/>
          </p:cNvSpPr>
          <p:nvPr/>
        </p:nvSpPr>
        <p:spPr>
          <a:xfrm>
            <a:off x="0" y="2197100"/>
            <a:ext cx="3124033" cy="21717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300" kern="1200">
                <a:solidFill>
                  <a:srgbClr val="FFFFF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sz="1400" dirty="0"/>
          </a:p>
          <a:p>
            <a:pPr marL="285750" indent="-285750">
              <a:buFont typeface="Arial"/>
              <a:buChar char="•"/>
            </a:pPr>
            <a:endParaRPr lang="en-AU" sz="1400" dirty="0"/>
          </a:p>
          <a:p>
            <a:pPr marL="285750" indent="-285750">
              <a:buFont typeface="Arial"/>
              <a:buChar char="•"/>
            </a:pPr>
            <a:endParaRPr lang="en-AU" sz="1400" dirty="0" smtClean="0"/>
          </a:p>
          <a:p>
            <a:endParaRPr lang="en-AU" sz="1400" dirty="0" smtClean="0"/>
          </a:p>
          <a:p>
            <a:endParaRPr lang="en-AU" sz="1400" dirty="0" smtClean="0"/>
          </a:p>
          <a:p>
            <a:endParaRPr lang="en-AU" sz="1400" dirty="0" smtClean="0"/>
          </a:p>
        </p:txBody>
      </p:sp>
      <p:sp>
        <p:nvSpPr>
          <p:cNvPr id="10" name="Title 1"/>
          <p:cNvSpPr txBox="1">
            <a:spLocks/>
          </p:cNvSpPr>
          <p:nvPr/>
        </p:nvSpPr>
        <p:spPr>
          <a:xfrm>
            <a:off x="3695700" y="1021947"/>
            <a:ext cx="5234018" cy="616353"/>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US" cap="all" dirty="0"/>
              <a:t>WHAT </a:t>
            </a:r>
            <a:r>
              <a:rPr lang="en-US" cap="all" dirty="0" smtClean="0"/>
              <a:t> </a:t>
            </a:r>
            <a:r>
              <a:rPr lang="en-US" cap="all" dirty="0"/>
              <a:t>MAKES MULTISECTOR COLLABORATION SO DIFFERENT</a:t>
            </a:r>
          </a:p>
        </p:txBody>
      </p:sp>
      <p:sp>
        <p:nvSpPr>
          <p:cNvPr id="11"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p>
          <a:p>
            <a:endParaRPr lang="en-AU" dirty="0"/>
          </a:p>
          <a:p>
            <a:endParaRPr lang="en-AU" dirty="0" smtClean="0"/>
          </a:p>
          <a:p>
            <a:endParaRPr lang="en-AU" dirty="0"/>
          </a:p>
        </p:txBody>
      </p:sp>
      <p:sp>
        <p:nvSpPr>
          <p:cNvPr id="3" name="Rectangle 2"/>
          <p:cNvSpPr/>
          <p:nvPr/>
        </p:nvSpPr>
        <p:spPr>
          <a:xfrm>
            <a:off x="3695700" y="1873934"/>
            <a:ext cx="4572000" cy="2862322"/>
          </a:xfrm>
          <a:prstGeom prst="rect">
            <a:avLst/>
          </a:prstGeom>
        </p:spPr>
        <p:txBody>
          <a:bodyPr>
            <a:spAutoFit/>
          </a:bodyPr>
          <a:lstStyle/>
          <a:p>
            <a:pPr algn="just"/>
            <a:r>
              <a:rPr lang="en-US" b="1" cap="all" dirty="0" smtClean="0"/>
              <a:t>1.BASED </a:t>
            </a:r>
            <a:r>
              <a:rPr lang="en-US" b="1" cap="all" dirty="0"/>
              <a:t>ON COOPERATION, RATHER THAN </a:t>
            </a:r>
            <a:r>
              <a:rPr lang="en-US" b="1" cap="all" dirty="0" smtClean="0"/>
              <a:t>COMPETITION</a:t>
            </a:r>
          </a:p>
          <a:p>
            <a:pPr algn="just"/>
            <a:endParaRPr lang="en-US" b="1" cap="all" dirty="0" smtClean="0"/>
          </a:p>
          <a:p>
            <a:pPr algn="just"/>
            <a:r>
              <a:rPr lang="en-US" b="1" cap="all" dirty="0" smtClean="0">
                <a:solidFill>
                  <a:srgbClr val="191919"/>
                </a:solidFill>
                <a:latin typeface="proxima_nova_rgregular"/>
              </a:rPr>
              <a:t>2.</a:t>
            </a:r>
            <a:r>
              <a:rPr lang="en-US" b="1" dirty="0"/>
              <a:t> PUTS THE DECISION-MAKING PROCESS BACK IN THE HANDS OF ORDINARY </a:t>
            </a:r>
            <a:r>
              <a:rPr lang="en-US" b="1" dirty="0" smtClean="0"/>
              <a:t>PEOPLE</a:t>
            </a:r>
          </a:p>
          <a:p>
            <a:pPr algn="just"/>
            <a:endParaRPr lang="en-US" b="1" dirty="0" smtClean="0"/>
          </a:p>
          <a:p>
            <a:pPr algn="just"/>
            <a:r>
              <a:rPr lang="en-US" b="1" dirty="0" smtClean="0"/>
              <a:t>3.IS MESSY</a:t>
            </a:r>
          </a:p>
          <a:p>
            <a:pPr algn="just"/>
            <a:endParaRPr lang="en-US" b="1" dirty="0" smtClean="0"/>
          </a:p>
          <a:p>
            <a:pPr algn="just"/>
            <a:r>
              <a:rPr lang="en-US" b="1" dirty="0" smtClean="0"/>
              <a:t>4. A LONG TERM ENTERPRISE</a:t>
            </a:r>
            <a:endParaRPr lang="en-US" b="1" dirty="0"/>
          </a:p>
          <a:p>
            <a:pPr algn="just"/>
            <a:endParaRPr lang="en-US" dirty="0">
              <a:solidFill>
                <a:srgbClr val="191919"/>
              </a:solidFill>
              <a:latin typeface="proxima_nova_rgregular"/>
            </a:endParaRPr>
          </a:p>
        </p:txBody>
      </p:sp>
    </p:spTree>
    <p:extLst>
      <p:ext uri="{BB962C8B-B14F-4D97-AF65-F5344CB8AC3E}">
        <p14:creationId xmlns:p14="http://schemas.microsoft.com/office/powerpoint/2010/main" val="50310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35" y="787982"/>
            <a:ext cx="8409709" cy="1200329"/>
          </a:xfrm>
          <a:prstGeom prst="rect">
            <a:avLst/>
          </a:prstGeom>
        </p:spPr>
        <p:txBody>
          <a:bodyPr wrap="square">
            <a:spAutoFit/>
          </a:bodyPr>
          <a:lstStyle/>
          <a:p>
            <a:pPr algn="just"/>
            <a:r>
              <a:rPr lang="en-US" dirty="0" smtClean="0">
                <a:solidFill>
                  <a:srgbClr val="191919"/>
                </a:solidFill>
                <a:latin typeface="proxima_nova_rgregular"/>
              </a:rPr>
              <a:t>1. </a:t>
            </a:r>
            <a:r>
              <a:rPr lang="en-US" cap="all" dirty="0"/>
              <a:t> </a:t>
            </a:r>
            <a:r>
              <a:rPr lang="en-US" b="1" cap="all" dirty="0"/>
              <a:t>BASED ON COOPERATION, RATHER THAN </a:t>
            </a:r>
            <a:r>
              <a:rPr lang="en-US" b="1" cap="all" dirty="0" smtClean="0"/>
              <a:t>COMPETITION</a:t>
            </a:r>
            <a:endParaRPr lang="en-US" dirty="0">
              <a:solidFill>
                <a:srgbClr val="191919"/>
              </a:solidFill>
              <a:latin typeface="proxima_nova_rgregular"/>
            </a:endParaRPr>
          </a:p>
          <a:p>
            <a:pPr algn="just"/>
            <a:r>
              <a:rPr lang="en-US" dirty="0" smtClean="0">
                <a:solidFill>
                  <a:srgbClr val="191919"/>
                </a:solidFill>
                <a:latin typeface="proxima_nova_rgregular"/>
              </a:rPr>
              <a:t> </a:t>
            </a:r>
            <a:r>
              <a:rPr lang="en-US" dirty="0">
                <a:solidFill>
                  <a:srgbClr val="191919"/>
                </a:solidFill>
                <a:latin typeface="proxima_nova_rgregular"/>
              </a:rPr>
              <a:t>In many situations, everyone achieves more when people come together, pool their resources, and assist one another. This shift, from a competitive to a cooperative attitude, is profound. The results can be highly beneficial</a:t>
            </a:r>
            <a:endParaRPr lang="en-US" dirty="0"/>
          </a:p>
        </p:txBody>
      </p:sp>
      <p:sp>
        <p:nvSpPr>
          <p:cNvPr id="3" name="Rectangle 2"/>
          <p:cNvSpPr/>
          <p:nvPr/>
        </p:nvSpPr>
        <p:spPr>
          <a:xfrm>
            <a:off x="263235" y="2395812"/>
            <a:ext cx="8492836" cy="1200329"/>
          </a:xfrm>
          <a:prstGeom prst="rect">
            <a:avLst/>
          </a:prstGeom>
        </p:spPr>
        <p:txBody>
          <a:bodyPr wrap="square">
            <a:spAutoFit/>
          </a:bodyPr>
          <a:lstStyle/>
          <a:p>
            <a:r>
              <a:rPr lang="en-US" dirty="0" smtClean="0"/>
              <a:t>2. </a:t>
            </a:r>
            <a:r>
              <a:rPr lang="en-US" b="1" dirty="0" smtClean="0"/>
              <a:t>PUTS </a:t>
            </a:r>
            <a:r>
              <a:rPr lang="en-US" b="1" dirty="0"/>
              <a:t>THE DECISION-MAKING PROCESS BACK IN THE HANDS OF ORDINARY </a:t>
            </a:r>
            <a:r>
              <a:rPr lang="en-US" b="1" dirty="0" smtClean="0"/>
              <a:t>PEOPLE</a:t>
            </a:r>
          </a:p>
          <a:p>
            <a:r>
              <a:rPr lang="en-US" dirty="0" smtClean="0">
                <a:solidFill>
                  <a:srgbClr val="191919"/>
                </a:solidFill>
                <a:latin typeface="proxima_nova_rgregular"/>
              </a:rPr>
              <a:t> </a:t>
            </a:r>
            <a:r>
              <a:rPr lang="en-US" dirty="0">
                <a:solidFill>
                  <a:srgbClr val="191919"/>
                </a:solidFill>
                <a:latin typeface="proxima_nova_rgregular"/>
              </a:rPr>
              <a:t>In order for multisector collaboration to be successful, ordinary people from diverse sectors of the community must be actively engaged in voicing their opinions, providing leadership, and lending their expertise to solving problems</a:t>
            </a:r>
            <a:r>
              <a:rPr lang="en-US" dirty="0"/>
              <a:t>. </a:t>
            </a:r>
            <a:endParaRPr lang="en-US" b="1" dirty="0"/>
          </a:p>
        </p:txBody>
      </p:sp>
      <p:sp>
        <p:nvSpPr>
          <p:cNvPr id="5" name="Rectangle 4"/>
          <p:cNvSpPr/>
          <p:nvPr/>
        </p:nvSpPr>
        <p:spPr>
          <a:xfrm>
            <a:off x="304798" y="4030937"/>
            <a:ext cx="8409709" cy="1200329"/>
          </a:xfrm>
          <a:prstGeom prst="rect">
            <a:avLst/>
          </a:prstGeom>
        </p:spPr>
        <p:txBody>
          <a:bodyPr wrap="square">
            <a:spAutoFit/>
          </a:bodyPr>
          <a:lstStyle/>
          <a:p>
            <a:r>
              <a:rPr lang="en-US" cap="all" dirty="0" smtClean="0">
                <a:solidFill>
                  <a:srgbClr val="252525"/>
                </a:solidFill>
                <a:latin typeface="proxima_nova_cn_rgbold"/>
              </a:rPr>
              <a:t>3. </a:t>
            </a:r>
            <a:r>
              <a:rPr lang="en-US" b="1" cap="all" dirty="0" smtClean="0">
                <a:solidFill>
                  <a:srgbClr val="252525"/>
                </a:solidFill>
                <a:latin typeface="proxima_nova_cn_rgbold"/>
              </a:rPr>
              <a:t>IS MESSY</a:t>
            </a:r>
          </a:p>
          <a:p>
            <a:r>
              <a:rPr lang="en-US" dirty="0">
                <a:solidFill>
                  <a:srgbClr val="191919"/>
                </a:solidFill>
                <a:latin typeface="proxima_nova_rgregular"/>
              </a:rPr>
              <a:t>With so many people with different interests involved, multisector collaboration is a process that doesn't always go according to a neat </a:t>
            </a:r>
            <a:r>
              <a:rPr lang="en-US" dirty="0" smtClean="0">
                <a:solidFill>
                  <a:srgbClr val="191919"/>
                </a:solidFill>
                <a:latin typeface="proxima_nova_rgregular"/>
              </a:rPr>
              <a:t>plan.</a:t>
            </a:r>
            <a:r>
              <a:rPr lang="en-US" dirty="0"/>
              <a:t> </a:t>
            </a:r>
            <a:r>
              <a:rPr lang="en-US" dirty="0"/>
              <a:t>Y</a:t>
            </a:r>
            <a:r>
              <a:rPr lang="en-US" dirty="0" smtClean="0"/>
              <a:t>ou </a:t>
            </a:r>
            <a:r>
              <a:rPr lang="en-US" dirty="0"/>
              <a:t>have to change plans often to fit the always changing situations and crises that you continually meet</a:t>
            </a:r>
            <a:endParaRPr lang="en-US" dirty="0">
              <a:solidFill>
                <a:srgbClr val="191919"/>
              </a:solidFill>
              <a:latin typeface="proxima_nova_rgregular"/>
            </a:endParaRPr>
          </a:p>
        </p:txBody>
      </p:sp>
      <p:sp>
        <p:nvSpPr>
          <p:cNvPr id="6" name="Rectangle 5"/>
          <p:cNvSpPr/>
          <p:nvPr/>
        </p:nvSpPr>
        <p:spPr>
          <a:xfrm>
            <a:off x="263234" y="5502624"/>
            <a:ext cx="8409709" cy="923330"/>
          </a:xfrm>
          <a:prstGeom prst="rect">
            <a:avLst/>
          </a:prstGeom>
        </p:spPr>
        <p:txBody>
          <a:bodyPr wrap="square">
            <a:spAutoFit/>
          </a:bodyPr>
          <a:lstStyle/>
          <a:p>
            <a:r>
              <a:rPr lang="en-US" b="1" dirty="0" smtClean="0"/>
              <a:t>4. LONG-TERM ENTERPRISE</a:t>
            </a:r>
          </a:p>
          <a:p>
            <a:r>
              <a:rPr lang="en-US" dirty="0"/>
              <a:t>Multisector collaboration is a long-haul </a:t>
            </a:r>
            <a:r>
              <a:rPr lang="en-US" dirty="0" smtClean="0"/>
              <a:t>effort , however</a:t>
            </a:r>
            <a:r>
              <a:rPr lang="en-US" dirty="0"/>
              <a:t>, </a:t>
            </a:r>
            <a:r>
              <a:rPr lang="en-US" dirty="0" smtClean="0"/>
              <a:t>it is the </a:t>
            </a:r>
            <a:r>
              <a:rPr lang="en-US" dirty="0"/>
              <a:t>right route to go, the potential rewards can be great.</a:t>
            </a:r>
            <a:endParaRPr lang="en-US" b="1" dirty="0"/>
          </a:p>
        </p:txBody>
      </p:sp>
    </p:spTree>
    <p:extLst>
      <p:ext uri="{BB962C8B-B14F-4D97-AF65-F5344CB8AC3E}">
        <p14:creationId xmlns:p14="http://schemas.microsoft.com/office/powerpoint/2010/main" val="31835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2102" y="3445424"/>
            <a:ext cx="184666" cy="369332"/>
          </a:xfrm>
          <a:prstGeom prst="rect">
            <a:avLst/>
          </a:prstGeom>
          <a:noFill/>
        </p:spPr>
        <p:txBody>
          <a:bodyPr wrap="none" rtlCol="0">
            <a:spAutoFit/>
          </a:bodyPr>
          <a:lstStyle/>
          <a:p>
            <a:endParaRPr lang="en-US" dirty="0"/>
          </a:p>
        </p:txBody>
      </p:sp>
      <p:sp>
        <p:nvSpPr>
          <p:cNvPr id="7" name="Subtitle 3"/>
          <p:cNvSpPr>
            <a:spLocks noGrp="1"/>
          </p:cNvSpPr>
          <p:nvPr>
            <p:ph type="subTitle" idx="1"/>
          </p:nvPr>
        </p:nvSpPr>
        <p:spPr>
          <a:xfrm>
            <a:off x="3500430" y="1638300"/>
            <a:ext cx="5429288" cy="2626612"/>
          </a:xfrm>
        </p:spPr>
        <p:txBody>
          <a:bodyPr>
            <a:noAutofit/>
          </a:bodyPr>
          <a:lstStyle/>
          <a:p>
            <a:r>
              <a:rPr lang="en-AU" sz="1600" dirty="0" smtClean="0"/>
              <a:t>Questions to ask  yourself?</a:t>
            </a:r>
          </a:p>
          <a:p>
            <a:pPr marL="342900" indent="-342900">
              <a:buAutoNum type="arabicPeriod"/>
            </a:pPr>
            <a:r>
              <a:rPr lang="en-US" sz="1800" b="1" dirty="0">
                <a:solidFill>
                  <a:schemeClr val="tx1"/>
                </a:solidFill>
                <a:latin typeface="+mn-lt"/>
                <a:cs typeface="+mn-cs"/>
              </a:rPr>
              <a:t>IS </a:t>
            </a:r>
            <a:r>
              <a:rPr lang="en-US" sz="1800" b="1" dirty="0">
                <a:solidFill>
                  <a:schemeClr val="tx1"/>
                </a:solidFill>
                <a:latin typeface="+mn-lt"/>
                <a:cs typeface="+mn-cs"/>
              </a:rPr>
              <a:t>YOUR COMMUNITY READY FOR MULTISECTOR COLLABORATION</a:t>
            </a:r>
            <a:r>
              <a:rPr lang="en-US" sz="1800" b="1" dirty="0" smtClean="0">
                <a:solidFill>
                  <a:schemeClr val="tx1"/>
                </a:solidFill>
                <a:latin typeface="+mn-lt"/>
                <a:cs typeface="+mn-cs"/>
              </a:rPr>
              <a:t>?</a:t>
            </a:r>
            <a:endParaRPr lang="en-US" sz="1800" b="1" dirty="0">
              <a:solidFill>
                <a:schemeClr val="tx1"/>
              </a:solidFill>
              <a:latin typeface="+mn-lt"/>
              <a:cs typeface="+mn-cs"/>
            </a:endParaRPr>
          </a:p>
          <a:p>
            <a:pPr marL="342900" indent="-342900">
              <a:buFont typeface="Arial" pitchFamily="34" charset="0"/>
              <a:buAutoNum type="arabicPeriod"/>
            </a:pPr>
            <a:r>
              <a:rPr lang="en-US" sz="1800" b="1" dirty="0" smtClean="0">
                <a:solidFill>
                  <a:schemeClr val="tx1"/>
                </a:solidFill>
                <a:latin typeface="+mn-lt"/>
                <a:cs typeface="+mn-cs"/>
              </a:rPr>
              <a:t>IS THERE A CLEAR NEED FOR MULTISECTOR COLLABORATION?</a:t>
            </a:r>
          </a:p>
          <a:p>
            <a:pPr marL="342900" indent="-342900">
              <a:buFont typeface="Arial" pitchFamily="34" charset="0"/>
              <a:buAutoNum type="arabicPeriod"/>
            </a:pPr>
            <a:r>
              <a:rPr lang="en-US" sz="1800" b="1" dirty="0" smtClean="0">
                <a:solidFill>
                  <a:schemeClr val="tx1"/>
                </a:solidFill>
                <a:latin typeface="+mn-lt"/>
                <a:cs typeface="+mn-cs"/>
              </a:rPr>
              <a:t>WHAT </a:t>
            </a:r>
            <a:r>
              <a:rPr lang="en-US" sz="1800" b="1" dirty="0">
                <a:solidFill>
                  <a:schemeClr val="tx1"/>
                </a:solidFill>
                <a:latin typeface="+mn-lt"/>
                <a:cs typeface="+mn-cs"/>
              </a:rPr>
              <a:t>IS THE LEVEL OF TRUST AMONG THE DIFFERENT GROUPS AND SECTORS</a:t>
            </a:r>
            <a:r>
              <a:rPr lang="en-US" sz="1800" b="1" dirty="0">
                <a:solidFill>
                  <a:schemeClr val="tx1"/>
                </a:solidFill>
                <a:latin typeface="+mn-lt"/>
                <a:cs typeface="+mn-cs"/>
              </a:rPr>
              <a:t>?</a:t>
            </a:r>
          </a:p>
          <a:p>
            <a:pPr marL="342900" indent="-342900">
              <a:buFont typeface="Arial" pitchFamily="34" charset="0"/>
              <a:buAutoNum type="arabicPeriod"/>
            </a:pPr>
            <a:r>
              <a:rPr lang="en-US" sz="1800" b="1" dirty="0">
                <a:solidFill>
                  <a:schemeClr val="tx1"/>
                </a:solidFill>
                <a:latin typeface="+mn-lt"/>
                <a:cs typeface="+mn-cs"/>
              </a:rPr>
              <a:t>DO PEOPLE AGREE ON WHAT THE PROBLEM IS, OR WILL THE PROBLEM NEED TO BE DEFINED?</a:t>
            </a:r>
          </a:p>
          <a:p>
            <a:pPr marL="342900" indent="-342900">
              <a:buFont typeface="Arial" pitchFamily="34" charset="0"/>
              <a:buAutoNum type="arabicPeriod"/>
            </a:pPr>
            <a:endParaRPr lang="en-US" sz="1800" b="1" dirty="0">
              <a:solidFill>
                <a:schemeClr val="tx1"/>
              </a:solidFill>
              <a:latin typeface="+mn-lt"/>
              <a:cs typeface="+mn-cs"/>
            </a:endParaRPr>
          </a:p>
          <a:p>
            <a:pPr marL="342900" indent="-342900">
              <a:buAutoNum type="arabicPeriod"/>
            </a:pPr>
            <a:endParaRPr lang="en-US" sz="1600" cap="all" dirty="0"/>
          </a:p>
          <a:p>
            <a:endParaRPr lang="en-AU" sz="1600" dirty="0" smtClean="0"/>
          </a:p>
        </p:txBody>
      </p:sp>
      <p:sp>
        <p:nvSpPr>
          <p:cNvPr id="9" name="Title 1"/>
          <p:cNvSpPr txBox="1">
            <a:spLocks/>
          </p:cNvSpPr>
          <p:nvPr/>
        </p:nvSpPr>
        <p:spPr>
          <a:xfrm>
            <a:off x="0" y="1021947"/>
            <a:ext cx="3124033" cy="134313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kern="1200">
                <a:solidFill>
                  <a:schemeClr val="bg1"/>
                </a:solidFill>
                <a:latin typeface="Arial" pitchFamily="34" charset="0"/>
                <a:ea typeface="+mj-ea"/>
                <a:cs typeface="Arial" pitchFamily="34" charset="0"/>
              </a:defRPr>
            </a:lvl1pPr>
          </a:lstStyle>
          <a:p>
            <a:pPr algn="ctr" fontAlgn="base">
              <a:spcBef>
                <a:spcPct val="20000"/>
              </a:spcBef>
              <a:spcAft>
                <a:spcPct val="0"/>
              </a:spcAft>
            </a:pPr>
            <a:r>
              <a:rPr lang="en-US" dirty="0" smtClean="0"/>
              <a:t>3.</a:t>
            </a:r>
            <a:endParaRPr lang="en-US" dirty="0"/>
          </a:p>
        </p:txBody>
      </p:sp>
      <p:sp>
        <p:nvSpPr>
          <p:cNvPr id="6" name="Title 1"/>
          <p:cNvSpPr txBox="1">
            <a:spLocks/>
          </p:cNvSpPr>
          <p:nvPr/>
        </p:nvSpPr>
        <p:spPr>
          <a:xfrm>
            <a:off x="3695700" y="1021947"/>
            <a:ext cx="5234018" cy="616353"/>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US" sz="2600" cap="all" dirty="0"/>
              <a:t>planning </a:t>
            </a:r>
            <a:r>
              <a:rPr lang="en-US" sz="2600" cap="all" dirty="0"/>
              <a:t>a multisector collaborative</a:t>
            </a:r>
            <a:r>
              <a:rPr lang="en-AU" dirty="0" smtClean="0"/>
              <a:t>-</a:t>
            </a:r>
            <a:endParaRPr lang="en-AU" dirty="0"/>
          </a:p>
        </p:txBody>
      </p:sp>
      <p:sp>
        <p:nvSpPr>
          <p:cNvPr id="10" name="Title 1"/>
          <p:cNvSpPr txBox="1">
            <a:spLocks/>
          </p:cNvSpPr>
          <p:nvPr/>
        </p:nvSpPr>
        <p:spPr>
          <a:xfrm>
            <a:off x="0" y="2365078"/>
            <a:ext cx="2692400" cy="192752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900" kern="1200">
                <a:solidFill>
                  <a:srgbClr val="FFFFFF"/>
                </a:solidFill>
                <a:latin typeface="Arial" pitchFamily="34" charset="0"/>
                <a:ea typeface="+mj-ea"/>
                <a:cs typeface="Arial" pitchFamily="34" charset="0"/>
              </a:defRPr>
            </a:lvl1pPr>
          </a:lstStyle>
          <a:p>
            <a:r>
              <a:rPr lang="en-AU" dirty="0" smtClean="0"/>
              <a:t>-</a:t>
            </a:r>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3918410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2870</TotalTime>
  <Words>1173</Words>
  <Application>Microsoft Office PowerPoint</Application>
  <PresentationFormat>On-screen Show (4:3)</PresentationFormat>
  <Paragraphs>237</Paragraphs>
  <Slides>19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MS Gothic</vt:lpstr>
      <vt:lpstr>MS Mincho</vt:lpstr>
      <vt:lpstr>Arial</vt:lpstr>
      <vt:lpstr>Calibri</vt:lpstr>
      <vt:lpstr>Helvetica</vt:lpstr>
      <vt:lpstr>proxima_nova_cn_rgbold</vt:lpstr>
      <vt:lpstr>proxima_nova_rgregular</vt:lpstr>
      <vt:lpstr>Times New Roman</vt:lpstr>
      <vt:lpstr>Office Theme</vt:lpstr>
      <vt:lpstr>Custom Design</vt:lpstr>
      <vt:lpstr>PowerPoint Presentation</vt:lpstr>
      <vt:lpstr>  Name of Presenter: Barack Kinanga Agency: International Rescue Committee-UK  Contract Reference: 0956 793 853 Project:Food Security Thematic Programme </vt:lpstr>
      <vt:lpstr>PowerPoint Presentation</vt:lpstr>
      <vt:lpstr>PowerPoint Presentation</vt:lpstr>
      <vt:lpstr>MULTI-SECTOR COLLABORATION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Angus Duncan Graham</dc:creator>
  <cp:keywords/>
  <dc:description/>
  <cp:lastModifiedBy>Barack Kinanga</cp:lastModifiedBy>
  <cp:revision>615</cp:revision>
  <dcterms:created xsi:type="dcterms:W3CDTF">2014-08-12T13:03:27Z</dcterms:created>
  <dcterms:modified xsi:type="dcterms:W3CDTF">2016-05-23T20:01:01Z</dcterms:modified>
  <cp:category/>
</cp:coreProperties>
</file>