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2" r:id="rId3"/>
    <p:sldId id="257" r:id="rId4"/>
    <p:sldId id="258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65A98-F33F-4345-B916-6F76C22ADF07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30D1-56BE-495E-A945-FF5724DC6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9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9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social services are designed</a:t>
            </a:r>
            <a:r>
              <a:rPr lang="en-US" baseline="0" dirty="0" smtClean="0"/>
              <a:t> for sedentary lifestyle and pastoralist are transhumance that move seasonally between villages, grazing areas and different topographic zones.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F185-7901-4649-A6BB-A35BBF5606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2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social services are designed</a:t>
            </a:r>
            <a:r>
              <a:rPr lang="en-US" baseline="0" dirty="0" smtClean="0"/>
              <a:t> for sedentary lifestyle and pastoralist are transhumance that move seasonally between villages, grazing areas and different topographic zones.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F185-7901-4649-A6BB-A35BBF5606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2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F185-7901-4649-A6BB-A35BBF5606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F185-7901-4649-A6BB-A35BBF5606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awareness meetings with  the state &amp; counties stakeholders to introduce the project;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F185-7901-4649-A6BB-A35BBF5606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awareness meetings with  the state &amp; counties stakeholders to introduce the project;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F185-7901-4649-A6BB-A35BBF5606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8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awareness meetings with  the state &amp; counties stakeholders to introduce the project;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F185-7901-4649-A6BB-A35BBF5606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4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9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3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63" y="1924050"/>
            <a:ext cx="3871913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973388" y="0"/>
            <a:ext cx="1808163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0" name="Line 39"/>
          <p:cNvSpPr>
            <a:spLocks noChangeShapeType="1"/>
          </p:cNvSpPr>
          <p:nvPr userDrawn="1"/>
        </p:nvSpPr>
        <p:spPr bwMode="auto">
          <a:xfrm flipV="1">
            <a:off x="3876676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8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1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52" name="Freeform 75"/>
          <p:cNvSpPr>
            <a:spLocks/>
          </p:cNvSpPr>
          <p:nvPr userDrawn="1"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475875" y="6490261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 smtClean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Funded </a:t>
            </a: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by</a:t>
            </a:r>
          </a:p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The European Union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7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4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5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4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4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E538-408D-40F8-87D6-A03CBBA91398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1A12-B5F1-4828-84F9-89F71D6E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6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1.png"/><Relationship Id="rId5" Type="http://schemas.openxmlformats.org/officeDocument/2006/relationships/image" Target="cid:image001.png@01D12EB0.A8867180" TargetMode="External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eg"/><Relationship Id="rId9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1.png"/><Relationship Id="rId5" Type="http://schemas.openxmlformats.org/officeDocument/2006/relationships/image" Target="cid:image001.png@01D12EB0.A8867180" TargetMode="External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cid:image001.png@01D12EB0.A886718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cid:image001.png@01D12EB0.A8867180" TargetMode="External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11.png"/><Relationship Id="rId5" Type="http://schemas.openxmlformats.org/officeDocument/2006/relationships/image" Target="cid:image001.png@01D12EB0.A886718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11.png"/><Relationship Id="rId5" Type="http://schemas.openxmlformats.org/officeDocument/2006/relationships/image" Target="cid:image001.png@01D12EB0.A886718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1.png"/><Relationship Id="rId5" Type="http://schemas.openxmlformats.org/officeDocument/2006/relationships/image" Target="cid:image001.png@01D12EB0.A8867180" TargetMode="External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cid:image001.png@01D12EB0.A886718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cid:image001.png@01D12EB0.A886718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cid:image001.png@01D12EB0.A886718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461430"/>
            <a:ext cx="8686800" cy="1214967"/>
          </a:xfrm>
          <a:prstGeom prst="rect">
            <a:avLst/>
          </a:prstGeom>
        </p:spPr>
      </p:pic>
      <p:sp>
        <p:nvSpPr>
          <p:cNvPr id="14" name="Text Box 15"/>
          <p:cNvSpPr txBox="1"/>
          <p:nvPr/>
        </p:nvSpPr>
        <p:spPr>
          <a:xfrm>
            <a:off x="2438400" y="461430"/>
            <a:ext cx="4284134" cy="10186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2400" dirty="0">
                <a:effectLst/>
                <a:ea typeface="ＭＳ 明朝"/>
                <a:cs typeface="Times New Roman"/>
              </a:rPr>
              <a:t>European Union / South Sudan 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effectLst/>
                <a:ea typeface="ＭＳ 明朝"/>
                <a:cs typeface="Times New Roman"/>
              </a:rPr>
              <a:t>Cooperation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ffectLst/>
                <a:ea typeface="ＭＳ 明朝"/>
                <a:cs typeface="Times New Roman"/>
              </a:rPr>
              <a:t> 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Text Box 84"/>
          <p:cNvSpPr txBox="1"/>
          <p:nvPr/>
        </p:nvSpPr>
        <p:spPr>
          <a:xfrm>
            <a:off x="169333" y="1813983"/>
            <a:ext cx="30988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ea typeface="ＭＳ 明朝"/>
                <a:cs typeface="Times New Roman"/>
              </a:rPr>
              <a:t>Funded by the European Union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6" name="Text Box 85"/>
          <p:cNvSpPr txBox="1"/>
          <p:nvPr/>
        </p:nvSpPr>
        <p:spPr>
          <a:xfrm>
            <a:off x="6877229" y="1813983"/>
            <a:ext cx="1978904" cy="48047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ea typeface="ＭＳ 明朝"/>
                <a:cs typeface="Times New Roman"/>
              </a:rPr>
              <a:t>Government of South Sudan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Text Box 64"/>
          <p:cNvSpPr txBox="1"/>
          <p:nvPr/>
        </p:nvSpPr>
        <p:spPr>
          <a:xfrm>
            <a:off x="342900" y="1727207"/>
            <a:ext cx="8458200" cy="28532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GB" sz="2400" b="1" dirty="0" smtClean="0">
              <a:solidFill>
                <a:srgbClr val="345A8A"/>
              </a:solidFill>
              <a:ea typeface="ＭＳ ゴシック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GB" sz="2400" b="1" dirty="0" smtClean="0">
                <a:solidFill>
                  <a:srgbClr val="345A8A"/>
                </a:solidFill>
                <a:ea typeface="ＭＳ ゴシック"/>
                <a:cs typeface="Times New Roman"/>
              </a:rPr>
              <a:t>EU </a:t>
            </a:r>
            <a:r>
              <a:rPr lang="en-GB" sz="2400" b="1" dirty="0">
                <a:solidFill>
                  <a:srgbClr val="345A8A"/>
                </a:solidFill>
                <a:ea typeface="ＭＳ ゴシック"/>
                <a:cs typeface="Times New Roman"/>
              </a:rPr>
              <a:t>Pro-Resilience Action (PRO-ACT</a:t>
            </a:r>
            <a:r>
              <a:rPr lang="en-GB" sz="2400" b="1" dirty="0" smtClean="0">
                <a:solidFill>
                  <a:srgbClr val="345A8A"/>
                </a:solidFill>
                <a:ea typeface="ＭＳ ゴシック"/>
                <a:cs typeface="Times New Roman"/>
              </a:rPr>
              <a:t>)</a:t>
            </a:r>
            <a:endParaRPr lang="en-GB" sz="2400" b="1" dirty="0">
              <a:solidFill>
                <a:srgbClr val="345A8A"/>
              </a:solidFill>
              <a:latin typeface="Calibri"/>
              <a:ea typeface="ＭＳ ゴシック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 sz="9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US" sz="2400" b="1" cap="small" dirty="0" smtClean="0">
                <a:solidFill>
                  <a:srgbClr val="345A8A"/>
                </a:solidFill>
                <a:ea typeface="ＭＳ ゴシック"/>
                <a:cs typeface="Times New Roman"/>
              </a:rPr>
              <a:t>Food Security Thematic </a:t>
            </a:r>
            <a:r>
              <a:rPr lang="en-US" sz="2400" b="1" cap="small" dirty="0" err="1" smtClean="0">
                <a:solidFill>
                  <a:srgbClr val="345A8A"/>
                </a:solidFill>
                <a:ea typeface="ＭＳ ゴシック"/>
                <a:cs typeface="Times New Roman"/>
              </a:rPr>
              <a:t>Programme</a:t>
            </a:r>
            <a:r>
              <a:rPr lang="en-US" sz="2400" b="1" cap="small" dirty="0" smtClean="0">
                <a:solidFill>
                  <a:srgbClr val="345A8A"/>
                </a:solidFill>
                <a:ea typeface="ＭＳ ゴシック"/>
                <a:cs typeface="Times New Roman"/>
              </a:rPr>
              <a:t> </a:t>
            </a:r>
            <a:r>
              <a:rPr lang="en-US" sz="2400" b="1" cap="small" dirty="0">
                <a:solidFill>
                  <a:srgbClr val="345A8A"/>
                </a:solidFill>
                <a:ea typeface="ＭＳ ゴシック"/>
                <a:cs typeface="Times New Roman"/>
              </a:rPr>
              <a:t>C</a:t>
            </a:r>
            <a:r>
              <a:rPr lang="en-US" sz="2400" b="1" cap="small" dirty="0" smtClean="0">
                <a:solidFill>
                  <a:srgbClr val="345A8A"/>
                </a:solidFill>
                <a:ea typeface="ＭＳ ゴシック"/>
                <a:cs typeface="Times New Roman"/>
              </a:rPr>
              <a:t>risis Prevention </a:t>
            </a:r>
            <a:r>
              <a:rPr lang="en-US" sz="2400" b="1" cap="small" dirty="0">
                <a:solidFill>
                  <a:srgbClr val="345A8A"/>
                </a:solidFill>
                <a:ea typeface="ＭＳ ゴシック"/>
                <a:cs typeface="Times New Roman"/>
              </a:rPr>
              <a:t>and </a:t>
            </a:r>
            <a:r>
              <a:rPr lang="en-US" sz="2400" b="1" cap="small" dirty="0" smtClean="0">
                <a:solidFill>
                  <a:srgbClr val="345A8A"/>
                </a:solidFill>
                <a:ea typeface="ＭＳ ゴシック"/>
                <a:cs typeface="Times New Roman"/>
              </a:rPr>
              <a:t>Post-Crisis Response Strategy Projects </a:t>
            </a:r>
          </a:p>
          <a:p>
            <a:pPr algn="ctr">
              <a:spcAft>
                <a:spcPts val="600"/>
              </a:spcAft>
            </a:pPr>
            <a:endParaRPr lang="en-US" sz="1400" b="1" cap="small" dirty="0">
              <a:solidFill>
                <a:srgbClr val="345A8A"/>
              </a:solidFill>
              <a:ea typeface="ＭＳ ゴシック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US" sz="2400" b="1" cap="small" dirty="0">
                <a:solidFill>
                  <a:srgbClr val="345A8A"/>
                </a:solidFill>
                <a:ea typeface="ＭＳ ゴシック"/>
                <a:cs typeface="Times New Roman"/>
              </a:rPr>
              <a:t>Greater Upper Nile (GUN) and Greater Bahr el Ghazal (GBEG)</a:t>
            </a:r>
            <a:endParaRPr lang="en-US" sz="2400" b="1" cap="small" dirty="0" smtClean="0">
              <a:solidFill>
                <a:srgbClr val="345A8A"/>
              </a:solidFill>
              <a:ea typeface="ＭＳ ゴシック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 sz="900" b="1" cap="small" dirty="0" smtClean="0">
              <a:solidFill>
                <a:srgbClr val="345A8A"/>
              </a:solidFill>
              <a:ea typeface="ＭＳ ゴシック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US" sz="2400" b="1" cap="small" dirty="0">
                <a:solidFill>
                  <a:srgbClr val="345A8A"/>
                </a:solidFill>
                <a:ea typeface="ＭＳ ゴシック"/>
                <a:cs typeface="Times New Roman"/>
              </a:rPr>
              <a:t>INTER-REGIONAL THEMATIC WORKSHOP</a:t>
            </a:r>
            <a:r>
              <a:rPr lang="en-GB" b="1" dirty="0">
                <a:solidFill>
                  <a:srgbClr val="345A8A"/>
                </a:solidFill>
                <a:effectLst/>
                <a:latin typeface="Calibri"/>
                <a:ea typeface="ＭＳ ゴシック"/>
                <a:cs typeface="Times New Roman"/>
              </a:rPr>
              <a:t> </a:t>
            </a:r>
            <a:endParaRPr lang="en-US" sz="900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000" dirty="0">
                <a:effectLst/>
                <a:ea typeface="ＭＳ 明朝"/>
                <a:cs typeface="Times New Roman"/>
              </a:rPr>
              <a:t> </a:t>
            </a:r>
            <a:endParaRPr lang="en-US" sz="1000" dirty="0">
              <a:effectLst/>
              <a:ea typeface="ＭＳ 明朝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4375" y="6266503"/>
            <a:ext cx="5715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28" y="474131"/>
            <a:ext cx="1923872" cy="121496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790636" y="5288604"/>
            <a:ext cx="5274310" cy="1259840"/>
            <a:chOff x="0" y="0"/>
            <a:chExt cx="6465318" cy="1426845"/>
          </a:xfrm>
        </p:grpSpPr>
        <p:pic>
          <p:nvPicPr>
            <p:cNvPr id="21" name="Picture 2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41595" cy="142684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22" name="Picture 21" descr="zoa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3" t="27059" r="4530" b="39681"/>
            <a:stretch/>
          </p:blipFill>
          <p:spPr>
            <a:xfrm>
              <a:off x="5188678" y="798607"/>
              <a:ext cx="676023" cy="628238"/>
            </a:xfrm>
            <a:prstGeom prst="rect">
              <a:avLst/>
            </a:prstGeom>
          </p:spPr>
        </p:pic>
        <p:pic>
          <p:nvPicPr>
            <p:cNvPr id="25" name="Picture 24" descr="cordaid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3" r="60333"/>
            <a:stretch/>
          </p:blipFill>
          <p:spPr>
            <a:xfrm>
              <a:off x="5817618" y="798607"/>
              <a:ext cx="647700" cy="582707"/>
            </a:xfrm>
            <a:prstGeom prst="rect">
              <a:avLst/>
            </a:prstGeom>
          </p:spPr>
        </p:pic>
        <p:pic>
          <p:nvPicPr>
            <p:cNvPr id="26" name="Picture 25" descr="oxfam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62"/>
            <a:stretch/>
          </p:blipFill>
          <p:spPr>
            <a:xfrm>
              <a:off x="5188678" y="0"/>
              <a:ext cx="628940" cy="600937"/>
            </a:xfrm>
            <a:prstGeom prst="rect">
              <a:avLst/>
            </a:prstGeom>
          </p:spPr>
        </p:pic>
        <p:pic>
          <p:nvPicPr>
            <p:cNvPr id="27" name="Picture 26" descr="irc logo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" t="4561" r="5264" b="30382"/>
            <a:stretch/>
          </p:blipFill>
          <p:spPr>
            <a:xfrm>
              <a:off x="5864701" y="30475"/>
              <a:ext cx="532743" cy="570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09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53"/>
          <p:cNvSpPr/>
          <p:nvPr/>
        </p:nvSpPr>
        <p:spPr bwMode="auto">
          <a:xfrm>
            <a:off x="-264094" y="5833240"/>
            <a:ext cx="9982200" cy="4572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0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491806" y="1692444"/>
            <a:ext cx="1925189" cy="2353188"/>
          </a:xfrm>
          <a:prstGeom prst="downArrow">
            <a:avLst>
              <a:gd name="adj1" fmla="val 100000"/>
              <a:gd name="adj2" fmla="val 1545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Formed 32 PLEFS groups with </a:t>
            </a:r>
            <a:r>
              <a:rPr lang="en-GB" dirty="0" smtClean="0">
                <a:latin typeface="Arial Narrow" panose="020B0606020202030204" pitchFamily="34" charset="0"/>
                <a:cs typeface="Times New Roman"/>
              </a:rPr>
              <a:t>1,618 members (730F)</a:t>
            </a:r>
            <a:endParaRPr lang="en-GB" dirty="0">
              <a:latin typeface="Arial Narrow" panose="020B0606020202030204" pitchFamily="34" charset="0"/>
              <a:cs typeface="Times New Roman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572000" y="1688433"/>
            <a:ext cx="2188780" cy="1969167"/>
          </a:xfrm>
          <a:prstGeom prst="downArrow">
            <a:avLst>
              <a:gd name="adj1" fmla="val 100000"/>
              <a:gd name="adj2" fmla="val 25943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Demographic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arrow" panose="020B0606020202030204" pitchFamily="34" charset="0"/>
                <a:cs typeface="Times New Roman"/>
              </a:rPr>
              <a:t>15 County Facilitators identified </a:t>
            </a:r>
            <a:r>
              <a:rPr lang="en-GB" sz="1600" dirty="0" smtClean="0">
                <a:latin typeface="Arial Narrow" panose="020B0606020202030204" pitchFamily="34" charset="0"/>
                <a:cs typeface="Times New Roman"/>
              </a:rPr>
              <a:t> 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Identified 21 Community facilitators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Registered learners</a:t>
            </a:r>
            <a:endParaRPr lang="en-US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lvl="0" algn="ctr"/>
            <a:endParaRPr lang="en-US" sz="2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6962206" y="1692444"/>
            <a:ext cx="1925189" cy="2650956"/>
          </a:xfrm>
          <a:prstGeom prst="downArrow">
            <a:avLst>
              <a:gd name="adj1" fmla="val 100000"/>
              <a:gd name="adj2" fmla="val 14223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 Narrow" panose="020B0606020202030204" pitchFamily="34" charset="0"/>
                <a:cs typeface="Times New Roman"/>
              </a:rPr>
              <a:t>TWG formed at National and State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/>
              </a:rPr>
              <a:t>Integrated PLEFS 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/>
              </a:rPr>
              <a:t>Exposure visit to Kenya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/>
              </a:rPr>
              <a:t>3 TWG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56606" y="1680410"/>
            <a:ext cx="1925189" cy="3043989"/>
          </a:xfrm>
          <a:prstGeom prst="downArrow">
            <a:avLst>
              <a:gd name="adj1" fmla="val 100000"/>
              <a:gd name="adj2" fmla="val 21009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  <a:cs typeface="Times New Roman"/>
              </a:rPr>
              <a:t>County level induction workshops done</a:t>
            </a:r>
            <a:endParaRPr lang="en-US" dirty="0" smtClean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DRR mobilization in 10 cattle camps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CMDRR 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action 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plans in 10 cattle camps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Key progress made so far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57200" y="3657600"/>
            <a:ext cx="8430195" cy="3200400"/>
          </a:xfrm>
          <a:custGeom>
            <a:avLst/>
            <a:gdLst>
              <a:gd name="connsiteX0" fmla="*/ 0 w 5202620"/>
              <a:gd name="connsiteY0" fmla="*/ 2457669 h 2457669"/>
              <a:gd name="connsiteX1" fmla="*/ 620110 w 5202620"/>
              <a:gd name="connsiteY1" fmla="*/ 2226441 h 2457669"/>
              <a:gd name="connsiteX2" fmla="*/ 1292772 w 5202620"/>
              <a:gd name="connsiteY2" fmla="*/ 1763986 h 2457669"/>
              <a:gd name="connsiteX3" fmla="*/ 2017986 w 5202620"/>
              <a:gd name="connsiteY3" fmla="*/ 1080814 h 2457669"/>
              <a:gd name="connsiteX4" fmla="*/ 2438400 w 5202620"/>
              <a:gd name="connsiteY4" fmla="*/ 544786 h 2457669"/>
              <a:gd name="connsiteX5" fmla="*/ 2827282 w 5202620"/>
              <a:gd name="connsiteY5" fmla="*/ 145393 h 2457669"/>
              <a:gd name="connsiteX6" fmla="*/ 3205655 w 5202620"/>
              <a:gd name="connsiteY6" fmla="*/ 8759 h 2457669"/>
              <a:gd name="connsiteX7" fmla="*/ 3615558 w 5202620"/>
              <a:gd name="connsiteY7" fmla="*/ 92841 h 2457669"/>
              <a:gd name="connsiteX8" fmla="*/ 4256689 w 5202620"/>
              <a:gd name="connsiteY8" fmla="*/ 492235 h 2457669"/>
              <a:gd name="connsiteX9" fmla="*/ 5202620 w 5202620"/>
              <a:gd name="connsiteY9" fmla="*/ 1322552 h 24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2620" h="2457669">
                <a:moveTo>
                  <a:pt x="0" y="2457669"/>
                </a:moveTo>
                <a:cubicBezTo>
                  <a:pt x="202324" y="2399862"/>
                  <a:pt x="404648" y="2342055"/>
                  <a:pt x="620110" y="2226441"/>
                </a:cubicBezTo>
                <a:cubicBezTo>
                  <a:pt x="835572" y="2110827"/>
                  <a:pt x="1059793" y="1954924"/>
                  <a:pt x="1292772" y="1763986"/>
                </a:cubicBezTo>
                <a:cubicBezTo>
                  <a:pt x="1525751" y="1573048"/>
                  <a:pt x="1827048" y="1284014"/>
                  <a:pt x="2017986" y="1080814"/>
                </a:cubicBezTo>
                <a:cubicBezTo>
                  <a:pt x="2208924" y="877614"/>
                  <a:pt x="2303517" y="700689"/>
                  <a:pt x="2438400" y="544786"/>
                </a:cubicBezTo>
                <a:cubicBezTo>
                  <a:pt x="2573283" y="388883"/>
                  <a:pt x="2699406" y="234731"/>
                  <a:pt x="2827282" y="145393"/>
                </a:cubicBezTo>
                <a:cubicBezTo>
                  <a:pt x="2955158" y="56055"/>
                  <a:pt x="3074276" y="17518"/>
                  <a:pt x="3205655" y="8759"/>
                </a:cubicBezTo>
                <a:cubicBezTo>
                  <a:pt x="3337034" y="0"/>
                  <a:pt x="3440386" y="12262"/>
                  <a:pt x="3615558" y="92841"/>
                </a:cubicBezTo>
                <a:cubicBezTo>
                  <a:pt x="3790730" y="173420"/>
                  <a:pt x="3992179" y="287283"/>
                  <a:pt x="4256689" y="492235"/>
                </a:cubicBezTo>
                <a:cubicBezTo>
                  <a:pt x="4521199" y="697187"/>
                  <a:pt x="4861909" y="1009869"/>
                  <a:pt x="5202620" y="1322552"/>
                </a:cubicBezTo>
              </a:path>
            </a:pathLst>
          </a:custGeom>
          <a:gradFill>
            <a:gsLst>
              <a:gs pos="0">
                <a:srgbClr val="0070C0"/>
              </a:gs>
              <a:gs pos="25000">
                <a:schemeClr val="accent5"/>
              </a:gs>
              <a:gs pos="26000">
                <a:schemeClr val="bg2">
                  <a:lumMod val="25000"/>
                </a:schemeClr>
              </a:gs>
              <a:gs pos="50000">
                <a:schemeClr val="bg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75000">
                <a:schemeClr val="accent2">
                  <a:lumMod val="60000"/>
                  <a:lumOff val="40000"/>
                </a:schemeClr>
              </a:gs>
              <a:gs pos="75000">
                <a:schemeClr val="accent6">
                  <a:lumMod val="50000"/>
                </a:schemeClr>
              </a:gs>
              <a:gs pos="76000">
                <a:schemeClr val="accent6">
                  <a:lumMod val="75000"/>
                </a:schemeClr>
              </a:gs>
            </a:gsLst>
            <a:lin ang="10080000" scaled="0"/>
          </a:gradFill>
          <a:ln>
            <a:noFill/>
            <a:headEnd/>
            <a:tailEnd/>
          </a:ln>
          <a:effectLst/>
          <a:scene3d>
            <a:camera prst="perspectiveContrastingRightFacing">
              <a:rot lat="497257" lon="78742" rev="20880000"/>
            </a:camera>
            <a:lightRig rig="threePt" dir="t"/>
          </a:scene3d>
          <a:sp3d extrusionH="20320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n-US" dirty="0">
              <a:solidFill>
                <a:schemeClr val="lt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5420" y="547484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CBDRR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8020" y="5410200"/>
            <a:ext cx="2038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Livelihood Diversification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542213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Skills transfer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0780" y="5410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PLEPS Model &amp; Coordination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35420" y="5871865"/>
            <a:ext cx="1600200" cy="1588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6606" y="1549786"/>
            <a:ext cx="8630789" cy="1203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9693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Key </a:t>
            </a:r>
            <a:r>
              <a:rPr lang="en-US" sz="4000" b="1" dirty="0">
                <a:solidFill>
                  <a:schemeClr val="tx2"/>
                </a:solidFill>
              </a:rPr>
              <a:t>p</a:t>
            </a:r>
            <a:r>
              <a:rPr lang="en-US" sz="4000" b="1" dirty="0" smtClean="0">
                <a:solidFill>
                  <a:schemeClr val="tx2"/>
                </a:solidFill>
              </a:rPr>
              <a:t>rogress Cont..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029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600" i="1" dirty="0" smtClean="0">
                <a:latin typeface="Arial Narrow" panose="020B0606020202030204" pitchFamily="34" charset="0"/>
                <a:cs typeface="Times New Roman"/>
              </a:rPr>
              <a:t>Exposure visit                     			Learner Registration </a:t>
            </a:r>
          </a:p>
          <a:p>
            <a:pPr marL="0" indent="0">
              <a:buNone/>
              <a:defRPr/>
            </a:pPr>
            <a:endParaRPr lang="en-US" sz="1600" i="1" dirty="0" smtClean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US" sz="1600" i="1" dirty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US" sz="1600" i="1" dirty="0" smtClean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US" sz="1600" i="1" dirty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US" sz="1600" i="1" dirty="0" smtClean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US" sz="1600" i="1" dirty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US" sz="1600" i="1" dirty="0" smtClean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US" sz="1600" i="1" dirty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US" sz="1600" i="1" dirty="0" smtClean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r>
              <a:rPr lang="en-US" sz="1600" i="1" dirty="0" smtClean="0">
                <a:latin typeface="Arial Narrow" panose="020B0606020202030204" pitchFamily="34" charset="0"/>
                <a:cs typeface="Times New Roman"/>
              </a:rPr>
              <a:t>Community Mobilization                                             Curriculum Validation Workshop</a:t>
            </a:r>
            <a:endParaRPr lang="en-US" sz="1600" i="1" dirty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r>
              <a:rPr lang="en-US" sz="1600" i="1" dirty="0" smtClean="0">
                <a:latin typeface="Arial Narrow" panose="020B0606020202030204" pitchFamily="34" charset="0"/>
                <a:cs typeface="Times New Roman"/>
              </a:rPr>
              <a:t>c</a:t>
            </a:r>
          </a:p>
          <a:p>
            <a:pPr marL="0" indent="0">
              <a:buNone/>
              <a:defRPr/>
            </a:pPr>
            <a:endParaRPr lang="en-US" sz="2800" i="1" dirty="0" smtClean="0">
              <a:latin typeface="Arial Narrow" panose="020B0606020202030204" pitchFamily="34" charset="0"/>
              <a:cs typeface="Times New Roman"/>
            </a:endParaRPr>
          </a:p>
        </p:txBody>
      </p:sp>
      <p:pic>
        <p:nvPicPr>
          <p:cNvPr id="6" name="Picture 5" descr="C:\Users\J_Okodi\Desktop\Desktop\Communication and Visibility\Logos\FAO_logo_Blue_3lines_en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0"/>
            <a:ext cx="1921087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12EB0.A886718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5676900"/>
            <a:ext cx="173355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461179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80" y="1219200"/>
            <a:ext cx="4191002" cy="25908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191000"/>
            <a:ext cx="3537379" cy="2032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14800"/>
            <a:ext cx="4146982" cy="21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5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7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Key progress:  Hazard ranking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5" descr="C:\Users\J_Okodi\Desktop\Desktop\Communication and Visibility\Logos\FAO_logo_Blue_3lines_en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76900"/>
            <a:ext cx="26193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12EB0.A886718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72" y="5680312"/>
            <a:ext cx="173355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67129"/>
            <a:ext cx="5600700" cy="3750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0668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 panose="020B0606020202030204" pitchFamily="34" charset="0"/>
                <a:cs typeface="Times New Roman"/>
              </a:rPr>
              <a:t>Main disasters identified include: </a:t>
            </a:r>
          </a:p>
          <a:p>
            <a:pPr indent="342900">
              <a:defRPr/>
            </a:pPr>
            <a:r>
              <a:rPr lang="en-US" sz="2400" dirty="0">
                <a:latin typeface="Arial Narrow" panose="020B0606020202030204" pitchFamily="34" charset="0"/>
                <a:cs typeface="Times New Roman"/>
              </a:rPr>
              <a:t>-  Conflict 			-  Human </a:t>
            </a:r>
            <a:r>
              <a:rPr lang="en-US" sz="2400" dirty="0" smtClean="0">
                <a:latin typeface="Arial Narrow" panose="020B0606020202030204" pitchFamily="34" charset="0"/>
                <a:cs typeface="Times New Roman"/>
              </a:rPr>
              <a:t>diseases	</a:t>
            </a:r>
            <a:r>
              <a:rPr lang="en-US" sz="240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  <a:cs typeface="Times New Roman"/>
              </a:rPr>
              <a:t> - Drought</a:t>
            </a:r>
            <a:r>
              <a:rPr lang="en-US" sz="2400" dirty="0">
                <a:latin typeface="Arial Narrow" panose="020B0606020202030204" pitchFamily="34" charset="0"/>
                <a:cs typeface="Times New Roman"/>
              </a:rPr>
              <a:t>, </a:t>
            </a:r>
          </a:p>
          <a:p>
            <a:pPr marL="571500" indent="-228600">
              <a:buFontTx/>
              <a:buChar char="-"/>
              <a:defRPr/>
            </a:pPr>
            <a:r>
              <a:rPr lang="en-US" sz="2400" dirty="0" smtClean="0">
                <a:latin typeface="Arial Narrow" panose="020B0606020202030204" pitchFamily="34" charset="0"/>
                <a:cs typeface="Times New Roman"/>
              </a:rPr>
              <a:t>Livestock </a:t>
            </a:r>
            <a:r>
              <a:rPr lang="en-US" sz="2400" dirty="0">
                <a:latin typeface="Arial Narrow" panose="020B0606020202030204" pitchFamily="34" charset="0"/>
                <a:cs typeface="Times New Roman"/>
              </a:rPr>
              <a:t>diseases, 	</a:t>
            </a:r>
            <a:r>
              <a:rPr lang="en-US" sz="2400" dirty="0" smtClean="0">
                <a:latin typeface="Arial Narrow" panose="020B0606020202030204" pitchFamily="34" charset="0"/>
                <a:cs typeface="Times New Roman"/>
              </a:rPr>
              <a:t>- </a:t>
            </a:r>
            <a:r>
              <a:rPr lang="en-US" sz="2400" dirty="0">
                <a:latin typeface="Arial Narrow" panose="020B0606020202030204" pitchFamily="34" charset="0"/>
                <a:cs typeface="Times New Roman"/>
              </a:rPr>
              <a:t>Crop pests &amp; </a:t>
            </a:r>
            <a:r>
              <a:rPr lang="en-US" sz="2400" dirty="0" smtClean="0">
                <a:latin typeface="Arial Narrow" panose="020B0606020202030204" pitchFamily="34" charset="0"/>
                <a:cs typeface="Times New Roman"/>
              </a:rPr>
              <a:t>diseases</a:t>
            </a:r>
            <a:endParaRPr lang="en-US" sz="2400" dirty="0">
              <a:latin typeface="Arial Narrow" panose="020B0606020202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911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96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2800" dirty="0">
                <a:latin typeface="Arial Narrow" panose="020B0606020202030204" pitchFamily="34" charset="0"/>
                <a:cs typeface="Times New Roman"/>
              </a:rPr>
              <a:t>PLEFS Curriculum adaptation &amp; </a:t>
            </a:r>
            <a:r>
              <a:rPr lang="en-GB" sz="2800" dirty="0" smtClean="0">
                <a:latin typeface="Arial Narrow" panose="020B0606020202030204" pitchFamily="34" charset="0"/>
                <a:cs typeface="Times New Roman"/>
              </a:rPr>
              <a:t>integration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838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 smtClean="0">
                <a:latin typeface="Arial Narrow" panose="020B0606020202030204" pitchFamily="34" charset="0"/>
              </a:rPr>
              <a:t/>
            </a:r>
            <a:br>
              <a:rPr lang="en-US" sz="8000" dirty="0" smtClean="0">
                <a:latin typeface="Arial Narrow" panose="020B0606020202030204" pitchFamily="34" charset="0"/>
              </a:rPr>
            </a:br>
            <a:endParaRPr lang="en-US" sz="8000" dirty="0"/>
          </a:p>
        </p:txBody>
      </p:sp>
      <p:sp>
        <p:nvSpPr>
          <p:cNvPr id="9" name="Oval 8"/>
          <p:cNvSpPr/>
          <p:nvPr/>
        </p:nvSpPr>
        <p:spPr>
          <a:xfrm>
            <a:off x="834501" y="1309087"/>
            <a:ext cx="2971800" cy="224272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Curriculum for Children</a:t>
            </a:r>
          </a:p>
          <a:p>
            <a:r>
              <a:rPr lang="en-US" sz="1400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/>
              </a:rPr>
              <a:t>(P1- P4</a:t>
            </a:r>
          </a:p>
          <a:p>
            <a:r>
              <a:rPr lang="en-US" sz="1400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/>
              </a:rPr>
              <a:t>5 subjects)</a:t>
            </a:r>
          </a:p>
          <a:p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5800" y="1150398"/>
            <a:ext cx="2971800" cy="24003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Curriculum for </a:t>
            </a:r>
            <a:r>
              <a:rPr lang="en-GB" b="1" dirty="0" smtClean="0">
                <a:solidFill>
                  <a:schemeClr val="tx1"/>
                </a:solidFill>
              </a:rPr>
              <a:t>Youth</a:t>
            </a:r>
          </a:p>
          <a:p>
            <a:pPr algn="r"/>
            <a:r>
              <a:rPr lang="en-US" sz="1600" dirty="0">
                <a:solidFill>
                  <a:srgbClr val="7030A0"/>
                </a:solidFill>
                <a:latin typeface="Arial Narrow" panose="020B0606020202030204" pitchFamily="34" charset="0"/>
                <a:cs typeface="Times New Roman"/>
              </a:rPr>
              <a:t>(Level </a:t>
            </a:r>
            <a:r>
              <a:rPr lang="en-US" sz="1600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/>
              </a:rPr>
              <a:t>1- 4,  </a:t>
            </a:r>
          </a:p>
          <a:p>
            <a:pPr algn="r"/>
            <a:r>
              <a:rPr lang="en-US" sz="1600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/>
              </a:rPr>
              <a:t>6 </a:t>
            </a:r>
            <a:r>
              <a:rPr lang="en-US" sz="1600" dirty="0">
                <a:solidFill>
                  <a:srgbClr val="7030A0"/>
                </a:solidFill>
                <a:latin typeface="Arial Narrow" panose="020B0606020202030204" pitchFamily="34" charset="0"/>
                <a:cs typeface="Times New Roman"/>
              </a:rPr>
              <a:t>subjects)</a:t>
            </a:r>
          </a:p>
          <a:p>
            <a:pPr algn="r"/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90800" y="2895600"/>
            <a:ext cx="3048000" cy="236220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Adult Learners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(Facilitator’s manual, 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Reference materials)</a:t>
            </a:r>
            <a:endParaRPr lang="en-US" sz="1600" dirty="0">
              <a:solidFill>
                <a:srgbClr val="7030A0"/>
              </a:solidFill>
              <a:latin typeface="Arial Narrow" panose="020B0606020202030204" pitchFamily="34" charset="0"/>
              <a:cs typeface="Times New Roman"/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200" y="1524000"/>
            <a:ext cx="2819400" cy="20618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</a:rPr>
              <a:t>Cross-Cutting Issues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(DRR, PB, Gender, Life skills, Climate Change Entrepreneurship, HIV, Health &amp; Hygiene)</a:t>
            </a:r>
          </a:p>
          <a:p>
            <a:pPr algn="ctr"/>
            <a:endParaRPr lang="en-GB" dirty="0"/>
          </a:p>
        </p:txBody>
      </p:sp>
      <p:pic>
        <p:nvPicPr>
          <p:cNvPr id="15" name="Picture 14" descr="C:\Users\J_Okodi\Desktop\Desktop\Communication and Visibility\Logos\FAO_logo_Blue_3lines_en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5943600"/>
            <a:ext cx="1981201" cy="76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id:image001.png@01D12EB0.A886718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42859"/>
            <a:ext cx="1600200" cy="7653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16"/>
          <p:cNvSpPr/>
          <p:nvPr/>
        </p:nvSpPr>
        <p:spPr>
          <a:xfrm>
            <a:off x="2514600" y="5431850"/>
            <a:ext cx="28956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Syllabus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Learners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Teachers/Facilitators Guide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0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Main Challenges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9530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:\Users\J_Okodi\Desktop\Desktop\Communication and Visibility\Logos\FAO_logo_Blue_3lines_en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47733" cy="86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12EB0.A886718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6081214"/>
            <a:ext cx="1415955" cy="77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57200"/>
            <a:ext cx="86677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8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Next Steps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562658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>
                <a:latin typeface="Arial Narrow" panose="020B0606020202030204" pitchFamily="34" charset="0"/>
                <a:cs typeface="Times New Roman"/>
              </a:rPr>
              <a:t>5 weeks training of 30 community facilitators/teachers of 10 cattle camps</a:t>
            </a:r>
          </a:p>
          <a:p>
            <a:pPr>
              <a:defRPr/>
            </a:pPr>
            <a:r>
              <a:rPr lang="en-GB" sz="2800" dirty="0" smtClean="0">
                <a:latin typeface="Arial Narrow" panose="020B0606020202030204" pitchFamily="34" charset="0"/>
                <a:cs typeface="Times New Roman"/>
              </a:rPr>
              <a:t>Finalising </a:t>
            </a:r>
            <a:r>
              <a:rPr lang="en-GB" sz="2800" dirty="0">
                <a:latin typeface="Arial Narrow" panose="020B0606020202030204" pitchFamily="34" charset="0"/>
                <a:cs typeface="Times New Roman"/>
              </a:rPr>
              <a:t>Implementing partner selection</a:t>
            </a:r>
          </a:p>
          <a:p>
            <a:pPr>
              <a:defRPr/>
            </a:pPr>
            <a:r>
              <a:rPr lang="en-US" sz="2800" dirty="0" smtClean="0">
                <a:latin typeface="Arial Narrow" panose="020B0606020202030204" pitchFamily="34" charset="0"/>
                <a:cs typeface="Times New Roman"/>
              </a:rPr>
              <a:t>Finalization </a:t>
            </a:r>
            <a:r>
              <a:rPr lang="en-US" sz="2800" dirty="0">
                <a:latin typeface="Arial Narrow" panose="020B0606020202030204" pitchFamily="34" charset="0"/>
                <a:cs typeface="Times New Roman"/>
              </a:rPr>
              <a:t>and launch of </a:t>
            </a:r>
            <a:r>
              <a:rPr lang="en-US" sz="2800" dirty="0" smtClean="0">
                <a:latin typeface="Arial Narrow" panose="020B0606020202030204" pitchFamily="34" charset="0"/>
                <a:cs typeface="Times New Roman"/>
              </a:rPr>
              <a:t>PLEFS curriculum</a:t>
            </a:r>
            <a:endParaRPr lang="en-GB" sz="2800" dirty="0">
              <a:latin typeface="Arial Narrow" panose="020B0606020202030204" pitchFamily="34" charset="0"/>
              <a:cs typeface="Times New Roman"/>
            </a:endParaRPr>
          </a:p>
          <a:p>
            <a:pPr>
              <a:defRPr/>
            </a:pPr>
            <a:r>
              <a:rPr lang="en-GB" sz="2800" dirty="0" smtClean="0">
                <a:latin typeface="Arial Narrow" panose="020B0606020202030204" pitchFamily="34" charset="0"/>
                <a:cs typeface="Times New Roman"/>
              </a:rPr>
              <a:t>Procure </a:t>
            </a:r>
            <a:r>
              <a:rPr lang="en-GB" sz="2800" dirty="0">
                <a:latin typeface="Arial Narrow" panose="020B0606020202030204" pitchFamily="34" charset="0"/>
                <a:cs typeface="Times New Roman"/>
              </a:rPr>
              <a:t>and distribute learning </a:t>
            </a:r>
            <a:r>
              <a:rPr lang="en-GB" sz="2800" dirty="0" smtClean="0">
                <a:latin typeface="Arial Narrow" panose="020B0606020202030204" pitchFamily="34" charset="0"/>
                <a:cs typeface="Times New Roman"/>
              </a:rPr>
              <a:t>materials</a:t>
            </a:r>
          </a:p>
          <a:p>
            <a:pPr>
              <a:defRPr/>
            </a:pPr>
            <a:r>
              <a:rPr lang="en-US" sz="2800" dirty="0">
                <a:latin typeface="Arial Narrow" panose="020B0606020202030204" pitchFamily="34" charset="0"/>
                <a:cs typeface="Times New Roman"/>
              </a:rPr>
              <a:t>Initiate and implement new PLEFS groups with regular training sessions over an 18 month period</a:t>
            </a:r>
          </a:p>
          <a:p>
            <a:pPr>
              <a:defRPr/>
            </a:pPr>
            <a:r>
              <a:rPr lang="en-US" sz="2800" dirty="0">
                <a:latin typeface="Arial Narrow" panose="020B0606020202030204" pitchFamily="34" charset="0"/>
                <a:cs typeface="Times New Roman"/>
              </a:rPr>
              <a:t>Carry out literacy, numeracy life skills and basic skills training classes disaggregated into three different age groups </a:t>
            </a:r>
          </a:p>
          <a:p>
            <a:pPr>
              <a:defRPr/>
            </a:pPr>
            <a:r>
              <a:rPr lang="en-US" sz="2800" dirty="0">
                <a:latin typeface="Arial Narrow" panose="020B0606020202030204" pitchFamily="34" charset="0"/>
                <a:cs typeface="Times New Roman"/>
              </a:rPr>
              <a:t>TWG meetings at national and state level </a:t>
            </a:r>
            <a:endParaRPr lang="en-GB" sz="2800" dirty="0" smtClean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GB" sz="2800" dirty="0" smtClean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GB" sz="2800" dirty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GB" sz="2800" dirty="0" smtClean="0">
              <a:latin typeface="Arial Narrow" panose="020B0606020202030204" pitchFamily="34" charset="0"/>
              <a:cs typeface="Times New Roman"/>
            </a:endParaRPr>
          </a:p>
          <a:p>
            <a:pPr>
              <a:defRPr/>
            </a:pP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6" name="Picture 5" descr="C:\Users\J_Okodi\Desktop\Desktop\Communication and Visibility\Logos\FAO_logo_Blue_3lines_en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0"/>
            <a:ext cx="2362200" cy="77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12EB0.A886718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74" y="5781081"/>
            <a:ext cx="1733550" cy="1087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79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Project contribution to Resilience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0713"/>
            <a:ext cx="8686800" cy="580140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endParaRPr lang="en-GB" sz="2400" dirty="0" smtClean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GB" sz="2400" dirty="0">
              <a:latin typeface="Arial Narrow" panose="020B0606020202030204" pitchFamily="34" charset="0"/>
              <a:cs typeface="Times New Roman"/>
            </a:endParaRPr>
          </a:p>
          <a:p>
            <a:pPr marL="0" indent="0">
              <a:buNone/>
              <a:defRPr/>
            </a:pPr>
            <a:endParaRPr lang="en-GB" sz="2400" dirty="0" smtClean="0">
              <a:latin typeface="Arial Narrow" panose="020B0606020202030204" pitchFamily="34" charset="0"/>
              <a:cs typeface="Times New Roman"/>
            </a:endParaRPr>
          </a:p>
          <a:p>
            <a:pPr>
              <a:defRPr/>
            </a:pP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6" name="Picture 5" descr="C:\Users\J_Okodi\Desktop\Desktop\Communication and Visibility\Logos\FAO_logo_Blue_3lines_en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0"/>
            <a:ext cx="2362200" cy="77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12EB0.A886718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74" y="5781081"/>
            <a:ext cx="1733550" cy="10871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2895600" y="1143001"/>
            <a:ext cx="2438399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Resilience Livelihoods </a:t>
            </a:r>
            <a:endParaRPr lang="en-GB" dirty="0"/>
          </a:p>
        </p:txBody>
      </p:sp>
      <p:sp>
        <p:nvSpPr>
          <p:cNvPr id="5" name="Pentagon 4"/>
          <p:cNvSpPr/>
          <p:nvPr/>
        </p:nvSpPr>
        <p:spPr>
          <a:xfrm>
            <a:off x="787893" y="4114800"/>
            <a:ext cx="3086099" cy="1666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LIVELIHOODS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Livelihoods diversification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Increased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Social interaction &amp;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Improved health, nutrition and hygiene 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0" name="Pentagon 9"/>
          <p:cNvSpPr/>
          <p:nvPr/>
        </p:nvSpPr>
        <p:spPr>
          <a:xfrm>
            <a:off x="4953000" y="4114799"/>
            <a:ext cx="3200400" cy="166628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Social Cohesion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Equity in service provision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Appropriate Knowledge, skills &amp; behaviour change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925097" y="2590803"/>
            <a:ext cx="948895" cy="140969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648200" y="2590803"/>
            <a:ext cx="838200" cy="137159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2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05959" y="1660713"/>
            <a:ext cx="1908122" cy="1348951"/>
            <a:chOff x="276859" y="1025235"/>
            <a:chExt cx="1320970" cy="652047"/>
          </a:xfrm>
        </p:grpSpPr>
        <p:sp>
          <p:nvSpPr>
            <p:cNvPr id="5" name="Rounded Rectangle 4"/>
            <p:cNvSpPr/>
            <p:nvPr/>
          </p:nvSpPr>
          <p:spPr>
            <a:xfrm>
              <a:off x="276859" y="1025235"/>
              <a:ext cx="1320970" cy="652047"/>
            </a:xfrm>
            <a:prstGeom prst="roundRect">
              <a:avLst>
                <a:gd name="adj" fmla="val 10000"/>
              </a:avLst>
            </a:prstGeom>
            <a:solidFill>
              <a:srgbClr val="918485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6" name="Rounded Rectangle 4"/>
            <p:cNvSpPr/>
            <p:nvPr/>
          </p:nvSpPr>
          <p:spPr>
            <a:xfrm>
              <a:off x="326827" y="1039947"/>
              <a:ext cx="1183004" cy="6138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ysClr val="window" lastClr="FFFFFF"/>
                  </a:solidFill>
                  <a:latin typeface="Calibri"/>
                </a:rPr>
                <a:t>Disaster Risk R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educed</a:t>
              </a: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21311" y="1660713"/>
            <a:ext cx="1678603" cy="1349312"/>
            <a:chOff x="1394488" y="1015980"/>
            <a:chExt cx="1320970" cy="655470"/>
          </a:xfrm>
        </p:grpSpPr>
        <p:sp>
          <p:nvSpPr>
            <p:cNvPr id="8" name="Rounded Rectangle 7"/>
            <p:cNvSpPr/>
            <p:nvPr/>
          </p:nvSpPr>
          <p:spPr>
            <a:xfrm>
              <a:off x="1394488" y="1015980"/>
              <a:ext cx="1320970" cy="638467"/>
            </a:xfrm>
            <a:prstGeom prst="roundRect">
              <a:avLst>
                <a:gd name="adj" fmla="val 10000"/>
              </a:avLst>
            </a:prstGeom>
            <a:solidFill>
              <a:srgbClr val="918485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9" name="Rounded Rectangle 4"/>
            <p:cNvSpPr/>
            <p:nvPr/>
          </p:nvSpPr>
          <p:spPr>
            <a:xfrm>
              <a:off x="1413188" y="1034680"/>
              <a:ext cx="1283571" cy="6367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Food &amp; </a:t>
              </a:r>
              <a:r>
                <a:rPr kumimoji="0" lang="en-GB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Nutrition </a:t>
              </a:r>
              <a:r>
                <a:rPr lang="en-GB" dirty="0" smtClean="0">
                  <a:solidFill>
                    <a:sysClr val="window" lastClr="FFFFFF"/>
                  </a:solidFill>
                  <a:latin typeface="Calibri"/>
                </a:rPr>
                <a:t>Security</a:t>
              </a:r>
              <a:endParaRPr kumimoji="0" lang="en-GB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88467" y="1663749"/>
            <a:ext cx="1856322" cy="1346276"/>
            <a:chOff x="2959104" y="973608"/>
            <a:chExt cx="1320970" cy="697700"/>
          </a:xfrm>
        </p:grpSpPr>
        <p:sp>
          <p:nvSpPr>
            <p:cNvPr id="11" name="Rounded Rectangle 10"/>
            <p:cNvSpPr/>
            <p:nvPr/>
          </p:nvSpPr>
          <p:spPr>
            <a:xfrm>
              <a:off x="2959104" y="973608"/>
              <a:ext cx="1320970" cy="694463"/>
            </a:xfrm>
            <a:prstGeom prst="roundRect">
              <a:avLst>
                <a:gd name="adj" fmla="val 10000"/>
              </a:avLst>
            </a:prstGeom>
            <a:solidFill>
              <a:srgbClr val="918485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2" name="Rounded Rectangle 4"/>
            <p:cNvSpPr/>
            <p:nvPr/>
          </p:nvSpPr>
          <p:spPr>
            <a:xfrm>
              <a:off x="3058006" y="1034384"/>
              <a:ext cx="1015501" cy="6369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Income &amp; Livelihood </a:t>
              </a:r>
              <a:r>
                <a:rPr lang="en-US" noProof="0" dirty="0">
                  <a:solidFill>
                    <a:sysClr val="window" lastClr="FFFFFF"/>
                  </a:solidFill>
                  <a:latin typeface="Calibri"/>
                </a:rPr>
                <a:t>d</a:t>
              </a:r>
              <a:r>
                <a:rPr kumimoji="0" lang="en-US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iversification </a:t>
              </a:r>
              <a:endParaRPr kumimoji="0" lang="en-GB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98238" y="1660339"/>
            <a:ext cx="1741317" cy="1349325"/>
            <a:chOff x="4147392" y="1015980"/>
            <a:chExt cx="1320970" cy="660619"/>
          </a:xfrm>
        </p:grpSpPr>
        <p:sp>
          <p:nvSpPr>
            <p:cNvPr id="17" name="Rounded Rectangle 16"/>
            <p:cNvSpPr/>
            <p:nvPr/>
          </p:nvSpPr>
          <p:spPr>
            <a:xfrm>
              <a:off x="4147392" y="1015980"/>
              <a:ext cx="1320970" cy="660619"/>
            </a:xfrm>
            <a:prstGeom prst="roundRect">
              <a:avLst>
                <a:gd name="adj" fmla="val 10000"/>
              </a:avLst>
            </a:prstGeom>
            <a:solidFill>
              <a:srgbClr val="918485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8" name="Rounded Rectangle 4"/>
            <p:cNvSpPr/>
            <p:nvPr/>
          </p:nvSpPr>
          <p:spPr>
            <a:xfrm>
              <a:off x="4166740" y="1035329"/>
              <a:ext cx="1282272" cy="621921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Livelihoods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of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vulnerable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protected in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crisis</a:t>
              </a: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9" name="Pentagon 18"/>
          <p:cNvSpPr/>
          <p:nvPr/>
        </p:nvSpPr>
        <p:spPr>
          <a:xfrm>
            <a:off x="1537780" y="597568"/>
            <a:ext cx="1804246" cy="91440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Emergency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6042" y="597568"/>
            <a:ext cx="1367834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42" y="1660713"/>
            <a:ext cx="1367834" cy="134931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Outcome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90" y="3153283"/>
            <a:ext cx="1353086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Interventions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806588"/>
            <a:ext cx="1383876" cy="966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Role of Vocational Training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041" y="4535914"/>
            <a:ext cx="1367836" cy="10266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Role of Extension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4103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Risk Management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37782" y="4535914"/>
            <a:ext cx="7407008" cy="1026686"/>
            <a:chOff x="276859" y="1025235"/>
            <a:chExt cx="1328822" cy="652047"/>
          </a:xfrm>
        </p:grpSpPr>
        <p:sp>
          <p:nvSpPr>
            <p:cNvPr id="34" name="Rounded Rectangle 33"/>
            <p:cNvSpPr/>
            <p:nvPr/>
          </p:nvSpPr>
          <p:spPr>
            <a:xfrm>
              <a:off x="276859" y="1025235"/>
              <a:ext cx="1320970" cy="652047"/>
            </a:xfrm>
            <a:prstGeom prst="roundRect">
              <a:avLst>
                <a:gd name="adj" fmla="val 10000"/>
              </a:avLst>
            </a:prstGeom>
            <a:solidFill>
              <a:srgbClr val="918485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5" name="Rounded Rectangle 4"/>
            <p:cNvSpPr/>
            <p:nvPr/>
          </p:nvSpPr>
          <p:spPr>
            <a:xfrm>
              <a:off x="285048" y="1039947"/>
              <a:ext cx="1320633" cy="6138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R="0" lvl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  <a:latin typeface="Calibri"/>
                </a:rPr>
                <a:t> - Data collection         - Disaster risk mapping   - Experimentation      - </a:t>
              </a:r>
              <a:r>
                <a:rPr lang="en-US" sz="1400" b="1" dirty="0">
                  <a:solidFill>
                    <a:sysClr val="window" lastClr="FFFFFF"/>
                  </a:solidFill>
                  <a:latin typeface="Calibri"/>
                </a:rPr>
                <a:t>A</a:t>
              </a:r>
              <a:r>
                <a:rPr lang="en-US" sz="1400" b="1" dirty="0" smtClean="0">
                  <a:solidFill>
                    <a:sysClr val="window" lastClr="FFFFFF"/>
                  </a:solidFill>
                  <a:latin typeface="Calibri"/>
                </a:rPr>
                <a:t>gro dealers  - Rural finance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  <a:latin typeface="Calibri"/>
                </a:rPr>
                <a:t> - Beneficiary identification  -  CAP development   -  Farmers organization    - Market actors                                                                                   - Support local institution </a:t>
              </a:r>
              <a:r>
                <a:rPr lang="en-US" sz="1400" b="1" dirty="0">
                  <a:solidFill>
                    <a:sysClr val="window" lastClr="FFFFFF"/>
                  </a:solidFill>
                  <a:latin typeface="Calibri"/>
                </a:rPr>
                <a:t>-</a:t>
              </a:r>
              <a:r>
                <a:rPr lang="en-US" sz="1400" b="1" dirty="0" smtClean="0">
                  <a:solidFill>
                    <a:sysClr val="window" lastClr="FFFFFF"/>
                  </a:solidFill>
                  <a:latin typeface="Calibri"/>
                </a:rPr>
                <a:t> Seed </a:t>
              </a:r>
              <a:r>
                <a:rPr lang="en-US" sz="1400" b="1" dirty="0">
                  <a:solidFill>
                    <a:sysClr val="window" lastClr="FFFFFF"/>
                  </a:solidFill>
                </a:rPr>
                <a:t>system        </a:t>
              </a:r>
              <a:r>
                <a:rPr lang="en-US" sz="1400" b="1" dirty="0" smtClean="0">
                  <a:solidFill>
                    <a:sysClr val="window" lastClr="FFFFFF"/>
                  </a:solidFill>
                </a:rPr>
                <a:t>  -   </a:t>
              </a:r>
              <a:r>
                <a:rPr lang="en-US" sz="1400" b="1" dirty="0">
                  <a:solidFill>
                    <a:sysClr val="window" lastClr="FFFFFF"/>
                  </a:solidFill>
                </a:rPr>
                <a:t>New </a:t>
              </a:r>
              <a:r>
                <a:rPr lang="en-US" sz="1400" b="1" dirty="0" smtClean="0">
                  <a:solidFill>
                    <a:sysClr val="window" lastClr="FFFFFF"/>
                  </a:solidFill>
                </a:rPr>
                <a:t>technology         - Post harvest/ processing </a:t>
              </a:r>
              <a:endParaRPr lang="en-US" sz="1400" b="1" dirty="0" smtClea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41" name="Rounded Rectangle 4"/>
          <p:cNvSpPr/>
          <p:nvPr/>
        </p:nvSpPr>
        <p:spPr>
          <a:xfrm>
            <a:off x="7622222" y="5670548"/>
            <a:ext cx="1708832" cy="125243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R="0" lvl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US" sz="1500" b="1" noProof="0" dirty="0" err="1" smtClean="0">
                <a:solidFill>
                  <a:sysClr val="window" lastClr="FFFFFF"/>
                </a:solidFill>
                <a:latin typeface="Calibri"/>
              </a:rPr>
              <a:t>romotion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498239" y="3169372"/>
            <a:ext cx="1549762" cy="112691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b="1" dirty="0" smtClean="0">
                <a:solidFill>
                  <a:sysClr val="window" lastClr="FFFFFF"/>
                </a:solidFill>
              </a:rPr>
              <a:t>Provision</a:t>
            </a:r>
            <a:endParaRPr lang="en-GB" b="1" dirty="0">
              <a:solidFill>
                <a:sysClr val="window" lastClr="FFFFFF"/>
              </a:solidFill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3048000" y="3228687"/>
            <a:ext cx="1752600" cy="10675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b="1" dirty="0" smtClean="0">
                <a:solidFill>
                  <a:sysClr val="window" lastClr="FFFFFF"/>
                </a:solidFill>
              </a:rPr>
              <a:t>Protection</a:t>
            </a:r>
            <a:endParaRPr lang="en-GB" b="1" dirty="0">
              <a:solidFill>
                <a:sysClr val="window" lastClr="FFFFFF"/>
              </a:solidFill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4800600" y="3228688"/>
            <a:ext cx="2336959" cy="10675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b="1" dirty="0" smtClean="0">
                <a:solidFill>
                  <a:sysClr val="window" lastClr="FFFFFF"/>
                </a:solidFill>
              </a:rPr>
              <a:t>Recovery</a:t>
            </a:r>
            <a:endParaRPr lang="en-GB" b="1" dirty="0">
              <a:solidFill>
                <a:sysClr val="window" lastClr="FFFFFF"/>
              </a:solidFill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7130253" y="3228688"/>
            <a:ext cx="1814535" cy="10675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b="1" dirty="0" smtClean="0">
                <a:solidFill>
                  <a:sysClr val="window" lastClr="FFFFFF"/>
                </a:solidFill>
              </a:rPr>
              <a:t>Promotion</a:t>
            </a:r>
            <a:endParaRPr lang="en-GB" b="1" dirty="0">
              <a:solidFill>
                <a:sysClr val="window" lastClr="FFFFFF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98238" y="5783423"/>
            <a:ext cx="7407008" cy="1026686"/>
            <a:chOff x="276859" y="1025235"/>
            <a:chExt cx="1328822" cy="652047"/>
          </a:xfrm>
        </p:grpSpPr>
        <p:sp>
          <p:nvSpPr>
            <p:cNvPr id="47" name="Rounded Rectangle 46"/>
            <p:cNvSpPr/>
            <p:nvPr/>
          </p:nvSpPr>
          <p:spPr>
            <a:xfrm>
              <a:off x="276859" y="1025235"/>
              <a:ext cx="1320970" cy="65204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285048" y="1039947"/>
              <a:ext cx="1320633" cy="61385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R="0" lvl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  <a:latin typeface="Calibri"/>
                </a:rPr>
                <a:t>       -         Tools production                     -   Skills training                          -  Value chain </a:t>
              </a:r>
            </a:p>
            <a:p>
              <a:pPr marR="0" lvl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  <a:latin typeface="Calibri"/>
                </a:rPr>
                <a:t>                                                    -  Appropriate technology              - Non farm Livelihood options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  <a:latin typeface="Calibri"/>
                </a:rPr>
                <a:t>                                                                                         </a:t>
              </a:r>
              <a:r>
                <a:rPr lang="en-US" sz="1400" b="1" dirty="0" smtClean="0">
                  <a:solidFill>
                    <a:sysClr val="window" lastClr="FFFFFF"/>
                  </a:solidFill>
                </a:rPr>
                <a:t>          -   Income Generating Activities </a:t>
              </a:r>
              <a:endParaRPr lang="en-US" sz="1400" b="1" dirty="0" smtClea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7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53"/>
          <p:cNvSpPr/>
          <p:nvPr/>
        </p:nvSpPr>
        <p:spPr bwMode="auto">
          <a:xfrm>
            <a:off x="-762000" y="5105400"/>
            <a:ext cx="10858500" cy="213359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0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 sz="2800" b="1" dirty="0" smtClean="0">
              <a:latin typeface="Calibri" charset="0"/>
              <a:ea typeface="ＭＳ Ｐゴシック" charset="-128"/>
            </a:endParaRPr>
          </a:p>
          <a:p>
            <a:pPr marL="176213" indent="-176213">
              <a:buFontTx/>
              <a:buChar char="-"/>
              <a:defRPr/>
            </a:pPr>
            <a:r>
              <a:rPr lang="da-DK" b="1" dirty="0" smtClean="0">
                <a:latin typeface="Calibri" charset="0"/>
                <a:ea typeface="ＭＳ Ｐゴシック" charset="-128"/>
              </a:rPr>
              <a:t>SSSA                              - </a:t>
            </a:r>
            <a:r>
              <a:rPr lang="da-DK" b="1" dirty="0">
                <a:latin typeface="Calibri" charset="0"/>
                <a:ea typeface="ＭＳ Ｐゴシック" charset="-128"/>
              </a:rPr>
              <a:t>Layering of taget </a:t>
            </a:r>
            <a:r>
              <a:rPr lang="da-DK" b="1" dirty="0" smtClean="0">
                <a:latin typeface="Calibri" charset="0"/>
                <a:ea typeface="ＭＳ Ｐゴシック" charset="-128"/>
              </a:rPr>
              <a:t>groups              - Market </a:t>
            </a:r>
            <a:r>
              <a:rPr lang="da-DK" b="1" dirty="0">
                <a:latin typeface="Calibri" charset="0"/>
                <a:ea typeface="ＭＳ Ｐゴシック" charset="-128"/>
              </a:rPr>
              <a:t>bases </a:t>
            </a:r>
            <a:r>
              <a:rPr lang="da-DK" b="1" dirty="0" smtClean="0">
                <a:latin typeface="Calibri" charset="0"/>
                <a:ea typeface="ＭＳ Ｐゴシック" charset="-128"/>
              </a:rPr>
              <a:t>appr.</a:t>
            </a:r>
          </a:p>
          <a:p>
            <a:pPr>
              <a:defRPr/>
            </a:pPr>
            <a:r>
              <a:rPr lang="da-DK" b="1" dirty="0" smtClean="0">
                <a:latin typeface="Calibri" charset="0"/>
                <a:ea typeface="ＭＳ Ｐゴシック" charset="-128"/>
              </a:rPr>
              <a:t>     </a:t>
            </a:r>
            <a:r>
              <a:rPr lang="da-DK" b="1" dirty="0">
                <a:latin typeface="Calibri" charset="0"/>
                <a:ea typeface="ＭＳ Ｐゴシック" charset="-128"/>
              </a:rPr>
              <a:t> </a:t>
            </a:r>
            <a:r>
              <a:rPr lang="da-DK" b="1" dirty="0" smtClean="0">
                <a:latin typeface="Calibri" charset="0"/>
                <a:ea typeface="ＭＳ Ｐゴシック" charset="-128"/>
              </a:rPr>
              <a:t>                  - Geogrpahic: Gap vs </a:t>
            </a:r>
            <a:r>
              <a:rPr lang="da-DK" b="1" dirty="0">
                <a:latin typeface="Calibri" charset="0"/>
                <a:ea typeface="ＭＳ Ｐゴシック" charset="-128"/>
              </a:rPr>
              <a:t>Resilience </a:t>
            </a:r>
            <a:r>
              <a:rPr lang="da-DK" b="1" dirty="0" smtClean="0">
                <a:latin typeface="Calibri" charset="0"/>
                <a:ea typeface="ＭＳ Ｐゴシック" charset="-128"/>
              </a:rPr>
              <a:t>areas      - Cash </a:t>
            </a:r>
            <a:r>
              <a:rPr lang="da-DK" b="1" dirty="0">
                <a:latin typeface="Calibri" charset="0"/>
                <a:ea typeface="ＭＳ Ｐゴシック" charset="-128"/>
              </a:rPr>
              <a:t>transfers, </a:t>
            </a:r>
            <a:r>
              <a:rPr lang="da-DK" b="1" dirty="0" smtClean="0">
                <a:latin typeface="Calibri" charset="0"/>
                <a:ea typeface="ＭＳ Ｐゴシック" charset="-128"/>
              </a:rPr>
              <a:t>ITFS</a:t>
            </a:r>
          </a:p>
          <a:p>
            <a:pPr>
              <a:defRPr/>
            </a:pPr>
            <a:r>
              <a:rPr lang="da-DK" b="1" dirty="0">
                <a:latin typeface="Calibri" charset="0"/>
                <a:ea typeface="ＭＳ Ｐゴシック" charset="-128"/>
              </a:rPr>
              <a:t> </a:t>
            </a:r>
            <a:r>
              <a:rPr lang="da-DK" b="1" dirty="0" smtClean="0">
                <a:latin typeface="Calibri" charset="0"/>
                <a:ea typeface="ＭＳ Ｐゴシック" charset="-128"/>
              </a:rPr>
              <a:t>                                        - Private </a:t>
            </a:r>
            <a:r>
              <a:rPr lang="da-DK" b="1" dirty="0">
                <a:latin typeface="Calibri" charset="0"/>
                <a:ea typeface="ＭＳ Ｐゴシック" charset="-128"/>
              </a:rPr>
              <a:t>S</a:t>
            </a:r>
            <a:r>
              <a:rPr lang="da-DK" b="1" dirty="0" smtClean="0">
                <a:latin typeface="Calibri" charset="0"/>
                <a:ea typeface="ＭＳ Ｐゴシック" charset="-128"/>
              </a:rPr>
              <a:t>ector Support /involvement      - Value chain  </a:t>
            </a:r>
          </a:p>
          <a:p>
            <a:pPr>
              <a:defRPr/>
            </a:pPr>
            <a:r>
              <a:rPr lang="da-DK" b="1" dirty="0">
                <a:latin typeface="Calibri" charset="0"/>
                <a:ea typeface="ＭＳ Ｐゴシック" charset="-128"/>
              </a:rPr>
              <a:t> </a:t>
            </a:r>
            <a:r>
              <a:rPr lang="da-DK" b="1" dirty="0" smtClean="0">
                <a:latin typeface="Calibri" charset="0"/>
                <a:ea typeface="ＭＳ Ｐゴシック" charset="-128"/>
              </a:rPr>
              <a:t>   - Linking gap with surplus areas  - Graduating beneficiaries      - CMDRR</a:t>
            </a:r>
          </a:p>
          <a:p>
            <a:pPr>
              <a:defRPr/>
            </a:pPr>
            <a:r>
              <a:rPr lang="da-DK" b="1" dirty="0">
                <a:latin typeface="Calibri" charset="0"/>
                <a:ea typeface="ＭＳ Ｐゴシック" charset="-128"/>
              </a:rPr>
              <a:t> </a:t>
            </a:r>
            <a:r>
              <a:rPr lang="da-DK" b="1" dirty="0" smtClean="0">
                <a:latin typeface="Calibri" charset="0"/>
                <a:ea typeface="ＭＳ Ｐゴシック" charset="-128"/>
              </a:rPr>
              <a:t>             - long term perspective   - Addressing risk drivers   -evolving  approach</a:t>
            </a:r>
          </a:p>
          <a:p>
            <a:pPr>
              <a:defRPr/>
            </a:pPr>
            <a:r>
              <a:rPr lang="da-DK" b="1" dirty="0" smtClean="0">
                <a:latin typeface="Calibri" charset="0"/>
                <a:ea typeface="ＭＳ Ｐゴシック" charset="-128"/>
              </a:rPr>
              <a:t>  </a:t>
            </a:r>
          </a:p>
          <a:p>
            <a:pPr algn="ctr">
              <a:defRPr/>
            </a:pPr>
            <a:endParaRPr lang="da-DK" b="1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  <a:p>
            <a:pPr algn="ctr">
              <a:defRPr/>
            </a:pPr>
            <a:endParaRPr lang="da-DK" b="1" dirty="0" smtClean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  <a:p>
            <a:pPr algn="ctr">
              <a:defRPr/>
            </a:pPr>
            <a:endParaRPr lang="da-DK" b="1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  <a:p>
            <a:pPr algn="ctr">
              <a:defRPr/>
            </a:pPr>
            <a:r>
              <a:rPr lang="da-DK" b="1" dirty="0" smtClean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  <a:endParaRPr lang="da-DK" b="1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471606" y="1803738"/>
            <a:ext cx="1925189" cy="1509960"/>
          </a:xfrm>
          <a:prstGeom prst="downArrow">
            <a:avLst>
              <a:gd name="adj1" fmla="val 100000"/>
              <a:gd name="adj2" fmla="val 1545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Target group identification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Overlapping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928852" y="1803738"/>
            <a:ext cx="2188780" cy="1625264"/>
          </a:xfrm>
          <a:prstGeom prst="downArrow">
            <a:avLst>
              <a:gd name="adj1" fmla="val 100000"/>
              <a:gd name="adj2" fmla="val 25943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Protracted relief &amp; provision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lvl="0" algn="ctr"/>
            <a:endParaRPr lang="en-US" sz="2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72925" y="1803737"/>
            <a:ext cx="1925189" cy="1639107"/>
          </a:xfrm>
          <a:prstGeom prst="downArrow">
            <a:avLst>
              <a:gd name="adj1" fmla="val 100000"/>
              <a:gd name="adj2" fmla="val 21009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Arial Narrow" panose="020B0606020202030204" pitchFamily="34" charset="0"/>
              </a:rPr>
              <a:t>Methodologies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 Narrow" panose="020B0606020202030204" pitchFamily="34" charset="0"/>
              </a:rPr>
              <a:t>Access, Availability issues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Gaps in the link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0110" y="3600271"/>
            <a:ext cx="223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Needs identification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14707" y="3678112"/>
            <a:ext cx="203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Targeting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28852" y="3657599"/>
            <a:ext cx="199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Interventions</a:t>
            </a:r>
            <a:endParaRPr lang="en-US" sz="24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56606" y="1549786"/>
            <a:ext cx="8630789" cy="1203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657795" y="4429433"/>
            <a:ext cx="8229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Filling the Gap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82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1" y="269342"/>
            <a:ext cx="8686800" cy="1214967"/>
          </a:xfrm>
          <a:prstGeom prst="rect">
            <a:avLst/>
          </a:prstGeom>
        </p:spPr>
      </p:pic>
      <p:sp>
        <p:nvSpPr>
          <p:cNvPr id="14" name="Text Box 15"/>
          <p:cNvSpPr txBox="1"/>
          <p:nvPr/>
        </p:nvSpPr>
        <p:spPr>
          <a:xfrm>
            <a:off x="2438400" y="461430"/>
            <a:ext cx="4284134" cy="10186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smtClean="0">
                <a:ea typeface="ＭＳ 明朝"/>
                <a:cs typeface="Times New Roman"/>
              </a:rPr>
              <a:t>Cattle camps as a learning space</a:t>
            </a:r>
            <a:endParaRPr lang="en-US" sz="3600" b="1" dirty="0">
              <a:effectLst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ffectLst/>
                <a:ea typeface="ＭＳ 明朝"/>
                <a:cs typeface="Times New Roman"/>
              </a:rPr>
              <a:t> 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Text Box 84"/>
          <p:cNvSpPr txBox="1"/>
          <p:nvPr/>
        </p:nvSpPr>
        <p:spPr>
          <a:xfrm>
            <a:off x="41275" y="1479549"/>
            <a:ext cx="30988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ea typeface="ＭＳ 明朝"/>
                <a:cs typeface="Times New Roman"/>
              </a:rPr>
              <a:t>Funded by the European Union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6" name="Text Box 85"/>
          <p:cNvSpPr txBox="1"/>
          <p:nvPr/>
        </p:nvSpPr>
        <p:spPr>
          <a:xfrm>
            <a:off x="6912682" y="1484309"/>
            <a:ext cx="1978904" cy="48047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ea typeface="ＭＳ 明朝"/>
                <a:cs typeface="Times New Roman"/>
              </a:rPr>
              <a:t>Government of South Sudan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Text Box 64"/>
          <p:cNvSpPr txBox="1"/>
          <p:nvPr/>
        </p:nvSpPr>
        <p:spPr>
          <a:xfrm>
            <a:off x="169333" y="5016465"/>
            <a:ext cx="8458200" cy="67309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4000" b="1" dirty="0" smtClean="0">
              <a:solidFill>
                <a:srgbClr val="345A8A"/>
              </a:solidFill>
              <a:effectLst/>
              <a:latin typeface="Calibri"/>
              <a:ea typeface="ＭＳ ゴシック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345A8A"/>
                </a:solidFill>
                <a:effectLst/>
                <a:latin typeface="Calibri"/>
                <a:ea typeface="ＭＳ ゴシック"/>
                <a:cs typeface="Times New Roman"/>
              </a:rPr>
              <a:t>Thank you</a:t>
            </a:r>
            <a:endParaRPr lang="en-US" sz="40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345A8A"/>
                </a:solidFill>
                <a:effectLst/>
                <a:latin typeface="Calibri"/>
                <a:ea typeface="ＭＳ ゴシック"/>
                <a:cs typeface="Times New Roman"/>
              </a:rPr>
              <a:t> </a:t>
            </a:r>
            <a:endParaRPr lang="en-US" sz="900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000" dirty="0">
                <a:effectLst/>
                <a:ea typeface="ＭＳ 明朝"/>
                <a:cs typeface="Times New Roman"/>
              </a:rPr>
              <a:t> </a:t>
            </a:r>
            <a:endParaRPr lang="en-US" sz="1000" dirty="0">
              <a:effectLst/>
              <a:ea typeface="ＭＳ 明朝"/>
              <a:cs typeface="Times New Roman"/>
            </a:endParaRPr>
          </a:p>
        </p:txBody>
      </p:sp>
      <p:pic>
        <p:nvPicPr>
          <p:cNvPr id="9" name="Picture 8" descr="C:\Users\J_Okodi\Desktop\Desktop\Communication and Visibility\Logos\FAO_logo_Blue_3lines_en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614008"/>
            <a:ext cx="26193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id:image001.png@01D12EB0.A886718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5672137"/>
            <a:ext cx="173355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2057400"/>
            <a:ext cx="59626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0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786" y="1904909"/>
            <a:ext cx="3759890" cy="2755991"/>
          </a:xfrm>
        </p:spPr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900" dirty="0" smtClean="0">
                <a:solidFill>
                  <a:schemeClr val="bg1"/>
                </a:solidFill>
              </a:rPr>
              <a:t/>
            </a:r>
            <a:br>
              <a:rPr lang="en-US" sz="2900" dirty="0" smtClean="0">
                <a:solidFill>
                  <a:schemeClr val="bg1"/>
                </a:solidFill>
              </a:rPr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Name of Presenter,: Ezana G. Kassa</a:t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Agency: FAO</a:t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/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Project: Resilience Pastoralist Livelihood &amp; Education </a:t>
            </a:r>
            <a:endParaRPr lang="en-AU" sz="1600" dirty="0"/>
          </a:p>
        </p:txBody>
      </p:sp>
      <p:sp>
        <p:nvSpPr>
          <p:cNvPr id="1094" name="AutoShape 70"/>
          <p:cNvSpPr>
            <a:spLocks noChangeAspect="1" noChangeArrowheads="1" noTextEdit="1"/>
          </p:cNvSpPr>
          <p:nvPr/>
        </p:nvSpPr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988F86"/>
          </a:solidFill>
          <a:ln w="31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99" name="Freeform 75"/>
          <p:cNvSpPr>
            <a:spLocks/>
          </p:cNvSpPr>
          <p:nvPr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D95E00"/>
          </a:solidFill>
          <a:ln w="31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16123" y="1914171"/>
            <a:ext cx="3547384" cy="101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    </a:t>
            </a:r>
            <a:r>
              <a:rPr lang="en-US" sz="3200" dirty="0"/>
              <a:t>EU Pro-Resilience Action (PRO-ACT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6784" y="160591"/>
            <a:ext cx="4404416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Juba, 24 - 25 May 2016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82184" y="12979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21598" y="2667000"/>
            <a:ext cx="1810266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 Outline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- NALEP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- PLEP Description 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- PLEP Update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- Resilience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- </a:t>
            </a:r>
            <a:r>
              <a:rPr lang="en-GB" sz="1600" dirty="0" smtClean="0">
                <a:solidFill>
                  <a:schemeClr val="bg1"/>
                </a:solidFill>
              </a:rPr>
              <a:t>Risk Management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8" name="Picture 7" descr="EU fl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05134"/>
            <a:ext cx="1158240" cy="768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22800" y="303394"/>
            <a:ext cx="45696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Greater </a:t>
            </a:r>
            <a:r>
              <a:rPr lang="en-US" sz="2400" b="1" dirty="0"/>
              <a:t>Upper Nile (GUN) and Greater Bahr el Ghazal (GBEG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r>
              <a:rPr lang="en-US" sz="2400" b="1" dirty="0" smtClean="0"/>
              <a:t>Inter-regional Thematic Workshop</a:t>
            </a:r>
            <a:endParaRPr lang="en-US" sz="24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07517" y="2933700"/>
            <a:ext cx="2747283" cy="2039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dirty="0" smtClean="0"/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/>
              <a:t>WORKSHOP THEME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dirty="0"/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/>
              <a:t>Transitioning </a:t>
            </a:r>
            <a:r>
              <a:rPr lang="en-US" sz="1600" b="1" dirty="0"/>
              <a:t>from emergency response to resilience building: is it working </a:t>
            </a:r>
            <a:r>
              <a:rPr lang="en-US" sz="1600" b="1" dirty="0" smtClean="0"/>
              <a:t>?</a:t>
            </a:r>
            <a:endParaRPr lang="en-US" sz="1400" b="1" dirty="0"/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400" dirty="0" smtClean="0"/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8411265" y="6497433"/>
            <a:ext cx="571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568700" y="5431135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Two-day information sharing and learning and coordination </a:t>
            </a:r>
            <a:r>
              <a:rPr lang="en-GB" dirty="0" smtClean="0"/>
              <a:t>workshop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Reflect on the strategies and progress of EU funded </a:t>
            </a:r>
            <a:r>
              <a:rPr lang="en-US" dirty="0" smtClean="0"/>
              <a:t>projects.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7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510" y="2209795"/>
            <a:ext cx="1600200" cy="4495800"/>
          </a:xfrm>
          <a:prstGeom prst="downArrow">
            <a:avLst>
              <a:gd name="adj1" fmla="val 100000"/>
              <a:gd name="adj2" fmla="val 21009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>
            <a:normAutofit fontScale="92500" lnSpcReduction="10000"/>
          </a:bodyPr>
          <a:lstStyle/>
          <a:p>
            <a:pPr marL="117475" indent="-117475"/>
            <a:r>
              <a:rPr lang="en-US" sz="2000" dirty="0" smtClean="0">
                <a:solidFill>
                  <a:schemeClr val="tx1"/>
                </a:solidFill>
              </a:rPr>
              <a:t>Roles of Stakeholders</a:t>
            </a:r>
          </a:p>
          <a:p>
            <a:pPr marL="117475" indent="-117475"/>
            <a:r>
              <a:rPr lang="en-US" sz="2000" dirty="0" smtClean="0">
                <a:solidFill>
                  <a:schemeClr val="tx1"/>
                </a:solidFill>
              </a:rPr>
              <a:t>Mandate of ministries</a:t>
            </a:r>
          </a:p>
          <a:p>
            <a:pPr marL="117475" indent="-117475"/>
            <a:r>
              <a:rPr lang="en-US" sz="2000" dirty="0" smtClean="0">
                <a:solidFill>
                  <a:schemeClr val="tx1"/>
                </a:solidFill>
              </a:rPr>
              <a:t>Coordination Ext</a:t>
            </a:r>
          </a:p>
          <a:p>
            <a:pPr marL="117475" indent="-117475"/>
            <a:r>
              <a:rPr lang="en-US" sz="2000" dirty="0" smtClean="0">
                <a:solidFill>
                  <a:schemeClr val="tx1"/>
                </a:solidFill>
              </a:rPr>
              <a:t>Formalizing collaboration</a:t>
            </a:r>
          </a:p>
          <a:p>
            <a:pPr marL="117475" indent="-117475"/>
            <a:r>
              <a:rPr lang="en-US" sz="2000" dirty="0" smtClean="0">
                <a:solidFill>
                  <a:schemeClr val="tx1"/>
                </a:solidFill>
              </a:rPr>
              <a:t>Standard &amp; Licensing of ESP</a:t>
            </a:r>
          </a:p>
          <a:p>
            <a:pPr marL="117475" indent="-117475"/>
            <a:r>
              <a:rPr lang="en-US" sz="2000" dirty="0" smtClean="0">
                <a:solidFill>
                  <a:schemeClr val="tx1"/>
                </a:solidFill>
              </a:rPr>
              <a:t>Bottom up planning</a:t>
            </a:r>
          </a:p>
          <a:p>
            <a:pPr marL="117475" indent="-117475"/>
            <a:r>
              <a:rPr lang="en-US" sz="2000" dirty="0" smtClean="0">
                <a:solidFill>
                  <a:schemeClr val="tx1"/>
                </a:solidFill>
              </a:rPr>
              <a:t>M &amp; E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297" y="155349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 Provision &amp; organization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6171" y="1555947"/>
            <a:ext cx="1487129" cy="53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/>
              <a:t>Privatisation &amp; </a:t>
            </a:r>
            <a:r>
              <a:rPr lang="en-GB" sz="1600" dirty="0" smtClean="0"/>
              <a:t>Commercialis. </a:t>
            </a:r>
            <a:endParaRPr lang="en-US" sz="16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078294" y="2212258"/>
            <a:ext cx="1465006" cy="2942303"/>
          </a:xfrm>
          <a:prstGeom prst="downArrow">
            <a:avLst>
              <a:gd name="adj1" fmla="val 100000"/>
              <a:gd name="adj2" fmla="val 21009"/>
            </a:avLst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/>
            <a:r>
              <a:rPr lang="en-US" sz="1800" dirty="0" smtClean="0">
                <a:solidFill>
                  <a:schemeClr val="tx1"/>
                </a:solidFill>
              </a:rPr>
              <a:t>Identify subsectors </a:t>
            </a:r>
          </a:p>
          <a:p>
            <a:pPr marL="117475" indent="-117475"/>
            <a:r>
              <a:rPr lang="en-US" sz="1800" dirty="0" smtClean="0">
                <a:solidFill>
                  <a:schemeClr val="tx1"/>
                </a:solidFill>
              </a:rPr>
              <a:t>Models for privatization</a:t>
            </a:r>
          </a:p>
          <a:p>
            <a:pPr marL="117475" indent="-117475"/>
            <a:r>
              <a:rPr lang="en-US" sz="1800" dirty="0" smtClean="0">
                <a:solidFill>
                  <a:schemeClr val="tx1"/>
                </a:solidFill>
              </a:rPr>
              <a:t>Incentive to attract private ESP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276" y="897194"/>
            <a:ext cx="8382000" cy="533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Pluralistic Extension System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733800" y="1558404"/>
            <a:ext cx="1462549" cy="53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Ext Approaches &amp; Methods</a:t>
            </a:r>
            <a:endParaRPr lang="en-US" sz="16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733800" y="2177845"/>
            <a:ext cx="1462549" cy="3841956"/>
          </a:xfrm>
          <a:prstGeom prst="downArrow">
            <a:avLst>
              <a:gd name="adj1" fmla="val 100000"/>
              <a:gd name="adj2" fmla="val 21009"/>
            </a:avLst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/>
            <a:r>
              <a:rPr lang="en-US" sz="2000" dirty="0" smtClean="0">
                <a:solidFill>
                  <a:schemeClr val="tx1"/>
                </a:solidFill>
              </a:rPr>
              <a:t>Current approaches</a:t>
            </a:r>
          </a:p>
          <a:p>
            <a:pPr marL="117475" indent="-117475"/>
            <a:r>
              <a:rPr lang="en-US" sz="2000" dirty="0" smtClean="0">
                <a:solidFill>
                  <a:schemeClr val="tx1"/>
                </a:solidFill>
              </a:rPr>
              <a:t>Library of approaches</a:t>
            </a:r>
          </a:p>
          <a:p>
            <a:pPr marL="117475" indent="-117475"/>
            <a:r>
              <a:rPr lang="en-US" sz="2000" dirty="0" smtClean="0">
                <a:solidFill>
                  <a:schemeClr val="tx1"/>
                </a:solidFill>
              </a:rPr>
              <a:t>Selection criteria for approaches</a:t>
            </a:r>
          </a:p>
          <a:p>
            <a:pPr marL="117475" indent="-117475"/>
            <a:r>
              <a:rPr lang="en-US" sz="2000" dirty="0" smtClean="0">
                <a:solidFill>
                  <a:schemeClr val="tx1"/>
                </a:solidFill>
              </a:rPr>
              <a:t>ICT for </a:t>
            </a:r>
            <a:r>
              <a:rPr lang="en-US" sz="2000" dirty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xt delivery &amp; market information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5283" y="1558404"/>
            <a:ext cx="1423219" cy="53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/>
              <a:t>Content / choice of </a:t>
            </a:r>
            <a:r>
              <a:rPr lang="en-GB" sz="1600" dirty="0" err="1" smtClean="0"/>
              <a:t>Msgs</a:t>
            </a:r>
            <a:endParaRPr lang="en-US" sz="16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410200" y="2187676"/>
            <a:ext cx="1423219" cy="2898059"/>
          </a:xfrm>
          <a:prstGeom prst="downArrow">
            <a:avLst>
              <a:gd name="adj1" fmla="val 100000"/>
              <a:gd name="adj2" fmla="val 21009"/>
            </a:avLst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/>
            <a:r>
              <a:rPr lang="en-US" sz="1700" dirty="0" smtClean="0">
                <a:solidFill>
                  <a:schemeClr val="tx1"/>
                </a:solidFill>
              </a:rPr>
              <a:t>Mechanisms to </a:t>
            </a:r>
            <a:r>
              <a:rPr lang="en-US" sz="1700" dirty="0" smtClean="0">
                <a:solidFill>
                  <a:schemeClr val="tx1"/>
                </a:solidFill>
              </a:rPr>
              <a:t>estimate </a:t>
            </a:r>
            <a:r>
              <a:rPr lang="en-US" sz="1700" dirty="0" smtClean="0">
                <a:solidFill>
                  <a:schemeClr val="tx1"/>
                </a:solidFill>
              </a:rPr>
              <a:t>farmers needs</a:t>
            </a:r>
          </a:p>
          <a:p>
            <a:pPr marL="117475" indent="-117475"/>
            <a:r>
              <a:rPr lang="en-US" sz="1800" dirty="0" smtClean="0">
                <a:solidFill>
                  <a:schemeClr val="tx1"/>
                </a:solidFill>
              </a:rPr>
              <a:t>Working groups to develop message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9057" y="1546117"/>
            <a:ext cx="1423219" cy="53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/>
              <a:t>Cliental empowerment </a:t>
            </a:r>
            <a:endParaRPr lang="en-US" sz="16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7089058" y="2177844"/>
            <a:ext cx="1423219" cy="2898059"/>
          </a:xfrm>
          <a:prstGeom prst="downArrow">
            <a:avLst>
              <a:gd name="adj1" fmla="val 100000"/>
              <a:gd name="adj2" fmla="val 21009"/>
            </a:avLst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/>
            <a:r>
              <a:rPr lang="en-US" sz="1700" dirty="0" smtClean="0">
                <a:solidFill>
                  <a:schemeClr val="tx1"/>
                </a:solidFill>
              </a:rPr>
              <a:t>ESP roles in Famers institutions</a:t>
            </a:r>
          </a:p>
          <a:p>
            <a:pPr marL="117475" indent="-117475"/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ncrease </a:t>
            </a:r>
            <a:r>
              <a:rPr lang="en-US" sz="1700" dirty="0" smtClean="0">
                <a:solidFill>
                  <a:schemeClr val="tx1"/>
                </a:solidFill>
              </a:rPr>
              <a:t>women extension  agents</a:t>
            </a:r>
          </a:p>
          <a:p>
            <a:pPr marL="117475" indent="-117475"/>
            <a:r>
              <a:rPr lang="en-US" sz="1700" dirty="0" err="1" smtClean="0">
                <a:solidFill>
                  <a:schemeClr val="tx1"/>
                </a:solidFill>
              </a:rPr>
              <a:t>Payam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Agric</a:t>
            </a:r>
            <a:r>
              <a:rPr lang="en-US" sz="1700" dirty="0" smtClean="0">
                <a:solidFill>
                  <a:schemeClr val="tx1"/>
                </a:solidFill>
              </a:rPr>
              <a:t> &amp; livestock info centers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6723" y="81116"/>
            <a:ext cx="4991099" cy="695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NALEP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261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981200"/>
            <a:ext cx="1447800" cy="2971800"/>
          </a:xfrm>
          <a:prstGeom prst="downArrow">
            <a:avLst>
              <a:gd name="adj1" fmla="val 100000"/>
              <a:gd name="adj2" fmla="val 21009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Stakeholder fora</a:t>
            </a:r>
          </a:p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Responsibility of For a</a:t>
            </a:r>
          </a:p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Steps to establish fora</a:t>
            </a:r>
          </a:p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Fora activities</a:t>
            </a:r>
          </a:p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Sustaining fora</a:t>
            </a:r>
          </a:p>
          <a:p>
            <a:pPr marL="117475" indent="-117475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09252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Stakeholder coordination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1" y="1509252"/>
            <a:ext cx="1371600" cy="53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/>
              <a:t>HR development</a:t>
            </a:r>
            <a:r>
              <a:rPr lang="en-GB" sz="1600" dirty="0" smtClean="0"/>
              <a:t> </a:t>
            </a:r>
            <a:endParaRPr lang="en-US" sz="16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752600" y="2057400"/>
            <a:ext cx="1371601" cy="4618703"/>
          </a:xfrm>
          <a:prstGeom prst="downArrow">
            <a:avLst>
              <a:gd name="adj1" fmla="val 100000"/>
              <a:gd name="adj2" fmla="val 21009"/>
            </a:avLst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Staffing and recruitment</a:t>
            </a:r>
          </a:p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Capacity </a:t>
            </a:r>
            <a:r>
              <a:rPr lang="en-US" sz="1600" dirty="0" err="1" smtClean="0">
                <a:solidFill>
                  <a:schemeClr val="tx1"/>
                </a:solidFill>
              </a:rPr>
              <a:t>develop’t</a:t>
            </a:r>
            <a:r>
              <a:rPr lang="en-US" sz="1600" dirty="0" smtClean="0">
                <a:solidFill>
                  <a:schemeClr val="tx1"/>
                </a:solidFill>
              </a:rPr>
              <a:t> / Training</a:t>
            </a:r>
          </a:p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Training centers/ institutions</a:t>
            </a:r>
          </a:p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Role of partners support to institutions</a:t>
            </a:r>
          </a:p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Seconding staff to partners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49" y="762000"/>
            <a:ext cx="8382000" cy="533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Pluralistic Extension System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188720" y="1511709"/>
            <a:ext cx="1300319" cy="53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Technology Development</a:t>
            </a:r>
            <a:endParaRPr lang="en-US" sz="16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210843" y="2064774"/>
            <a:ext cx="1300319" cy="4390103"/>
          </a:xfrm>
          <a:prstGeom prst="downArrow">
            <a:avLst>
              <a:gd name="adj1" fmla="val 100000"/>
              <a:gd name="adj2" fmla="val 21009"/>
            </a:avLst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Farmer agenda in research</a:t>
            </a:r>
          </a:p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Communication between farmer, research </a:t>
            </a:r>
            <a:r>
              <a:rPr lang="en-US" sz="1600" smtClean="0">
                <a:solidFill>
                  <a:schemeClr val="tx1"/>
                </a:solidFill>
              </a:rPr>
              <a:t>&amp; </a:t>
            </a:r>
            <a:r>
              <a:rPr lang="en-US" sz="1600" smtClean="0">
                <a:solidFill>
                  <a:schemeClr val="tx1"/>
                </a:solidFill>
              </a:rPr>
              <a:t>extension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117475" indent="-117475"/>
            <a:r>
              <a:rPr lang="en-US" sz="1600" dirty="0" smtClean="0">
                <a:solidFill>
                  <a:schemeClr val="tx1"/>
                </a:solidFill>
              </a:rPr>
              <a:t>Research finding available to s/holders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02274" y="1509251"/>
            <a:ext cx="1423219" cy="53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/>
              <a:t>Facilitating factors </a:t>
            </a:r>
            <a:endParaRPr lang="en-US" sz="16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702275" y="2086897"/>
            <a:ext cx="1423219" cy="4726859"/>
          </a:xfrm>
          <a:prstGeom prst="downArrow">
            <a:avLst>
              <a:gd name="adj1" fmla="val 100000"/>
              <a:gd name="adj2" fmla="val 21009"/>
            </a:avLst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Access to grants/credit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Road access to markets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Market facilities  &amp; transport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Market information system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Irrigation infrastructure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Quality inputs &amp; equipment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Policies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ICT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Cold chain &amp; animal clinics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Security</a:t>
            </a:r>
          </a:p>
          <a:p>
            <a:pPr marL="117475" indent="-117475"/>
            <a:endParaRPr lang="en-US" sz="1500" dirty="0" smtClean="0">
              <a:solidFill>
                <a:schemeClr val="tx1"/>
              </a:solidFill>
            </a:endParaRPr>
          </a:p>
          <a:p>
            <a:pPr marL="117475" indent="-117475"/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0187" y="1511709"/>
            <a:ext cx="1295401" cy="53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/>
              <a:t>Financing Ext service</a:t>
            </a:r>
            <a:endParaRPr lang="en-US" sz="16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6290187" y="2086897"/>
            <a:ext cx="1295401" cy="3170903"/>
          </a:xfrm>
          <a:prstGeom prst="downArrow">
            <a:avLst>
              <a:gd name="adj1" fmla="val 100000"/>
              <a:gd name="adj2" fmla="val 21009"/>
            </a:avLst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Funding </a:t>
            </a:r>
            <a:r>
              <a:rPr lang="en-US" sz="1500" dirty="0" err="1" smtClean="0">
                <a:solidFill>
                  <a:schemeClr val="tx1"/>
                </a:solidFill>
              </a:rPr>
              <a:t>ext</a:t>
            </a:r>
            <a:r>
              <a:rPr lang="en-US" sz="1500" dirty="0" smtClean="0">
                <a:solidFill>
                  <a:schemeClr val="tx1"/>
                </a:solidFill>
              </a:rPr>
              <a:t> mechanism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Contracting  </a:t>
            </a:r>
            <a:r>
              <a:rPr lang="en-US" sz="1500" dirty="0" err="1" smtClean="0">
                <a:solidFill>
                  <a:schemeClr val="tx1"/>
                </a:solidFill>
              </a:rPr>
              <a:t>ext</a:t>
            </a:r>
            <a:r>
              <a:rPr lang="en-US" sz="1500" dirty="0" smtClean="0">
                <a:solidFill>
                  <a:schemeClr val="tx1"/>
                </a:solidFill>
              </a:rPr>
              <a:t> services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Principles in financing  ( accountability to clients) </a:t>
            </a:r>
          </a:p>
          <a:p>
            <a:pPr marL="117475" indent="-117475"/>
            <a:r>
              <a:rPr lang="en-US" sz="1500" dirty="0" smtClean="0">
                <a:solidFill>
                  <a:schemeClr val="tx1"/>
                </a:solidFill>
              </a:rPr>
              <a:t>Organization for financial participation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17093" y="1509246"/>
            <a:ext cx="1232720" cy="53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/>
              <a:t>Mainstream cross cutting </a:t>
            </a:r>
            <a:endParaRPr lang="en-US" sz="1600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7717093" y="2057400"/>
            <a:ext cx="1295401" cy="4117259"/>
          </a:xfrm>
          <a:prstGeom prst="downArrow">
            <a:avLst>
              <a:gd name="adj1" fmla="val 100000"/>
              <a:gd name="adj2" fmla="val 21009"/>
            </a:avLst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chemeClr val="tx1"/>
                </a:solidFill>
              </a:rPr>
              <a:t>Examples:</a:t>
            </a:r>
          </a:p>
          <a:p>
            <a:pPr marL="176213" indent="-176213"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tx1"/>
                </a:solidFill>
              </a:rPr>
              <a:t>Conflict</a:t>
            </a:r>
          </a:p>
          <a:p>
            <a:pPr marL="176213" indent="-176213"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tx1"/>
                </a:solidFill>
              </a:rPr>
              <a:t>Child rights</a:t>
            </a:r>
          </a:p>
          <a:p>
            <a:pPr marL="176213" indent="-176213"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tx1"/>
                </a:solidFill>
              </a:rPr>
              <a:t>Climate change</a:t>
            </a:r>
          </a:p>
          <a:p>
            <a:pPr marL="176213" indent="-176213"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tx1"/>
                </a:solidFill>
              </a:rPr>
              <a:t>Cultural values</a:t>
            </a:r>
          </a:p>
          <a:p>
            <a:pPr marL="176213" indent="-176213"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tx1"/>
                </a:solidFill>
              </a:rPr>
              <a:t>Disease</a:t>
            </a:r>
          </a:p>
          <a:p>
            <a:pPr marL="176213" indent="-176213"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tx1"/>
                </a:solidFill>
              </a:rPr>
              <a:t>Gender </a:t>
            </a:r>
          </a:p>
          <a:p>
            <a:pPr marL="176213" indent="-176213"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tx1"/>
                </a:solidFill>
              </a:rPr>
              <a:t>Nutrition</a:t>
            </a:r>
          </a:p>
          <a:p>
            <a:pPr marL="176213" indent="-176213"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tx1"/>
                </a:solidFill>
              </a:rPr>
              <a:t>Literacy  </a:t>
            </a:r>
            <a:r>
              <a:rPr lang="en-US" sz="1700" dirty="0" err="1" smtClean="0">
                <a:solidFill>
                  <a:schemeClr val="tx1"/>
                </a:solidFill>
              </a:rPr>
              <a:t>etc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117475" indent="-117475"/>
            <a:r>
              <a:rPr lang="en-US" sz="1700" dirty="0" smtClean="0">
                <a:solidFill>
                  <a:schemeClr val="tx1"/>
                </a:solidFill>
              </a:rPr>
              <a:t>How to mainstream specific issues</a:t>
            </a:r>
          </a:p>
          <a:p>
            <a:pPr marL="117475" indent="-117475"/>
            <a:endParaRPr lang="en-US" sz="1700" dirty="0" smtClean="0">
              <a:solidFill>
                <a:schemeClr val="tx1"/>
              </a:solidFill>
            </a:endParaRPr>
          </a:p>
          <a:p>
            <a:pPr marL="117475" indent="-117475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725" y="0"/>
            <a:ext cx="4991099" cy="695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NALEP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14339" name="Group 1"/>
          <p:cNvGrpSpPr>
            <a:grpSpLocks noChangeAspect="1"/>
          </p:cNvGrpSpPr>
          <p:nvPr/>
        </p:nvGrpSpPr>
        <p:grpSpPr bwMode="auto">
          <a:xfrm>
            <a:off x="0" y="228600"/>
            <a:ext cx="9144000" cy="6629400"/>
            <a:chOff x="0" y="0"/>
            <a:chExt cx="6501" cy="4213"/>
          </a:xfrm>
        </p:grpSpPr>
        <p:sp>
          <p:nvSpPr>
            <p:cNvPr id="143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501" cy="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34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4" b="9305"/>
            <a:stretch>
              <a:fillRect/>
            </a:stretch>
          </p:blipFill>
          <p:spPr bwMode="auto">
            <a:xfrm>
              <a:off x="0" y="0"/>
              <a:ext cx="6501" cy="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00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PLEP Background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058910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500" dirty="0">
                <a:latin typeface="Arial Narrow" panose="020B0606020202030204" pitchFamily="34" charset="0"/>
              </a:rPr>
              <a:t>Pastoralist communities in South Sudan receive limited services to improve their livelihoods.</a:t>
            </a:r>
          </a:p>
          <a:p>
            <a:pPr lvl="0"/>
            <a:r>
              <a:rPr lang="en-GB" sz="2500" dirty="0">
                <a:latin typeface="Arial Narrow" panose="020B0606020202030204" pitchFamily="34" charset="0"/>
              </a:rPr>
              <a:t>Greater Lakes State has experienced an intensification of the drivers of conflict, within the state itself and among the states of the triangle.</a:t>
            </a:r>
          </a:p>
          <a:p>
            <a:pPr lvl="0"/>
            <a:r>
              <a:rPr lang="en-GB" sz="2500" dirty="0">
                <a:latin typeface="Arial Narrow" panose="020B0606020202030204" pitchFamily="34" charset="0"/>
              </a:rPr>
              <a:t>Food insecurity, youth unemployment and cattle raiding remain the top security concerns in the different counties of the state</a:t>
            </a:r>
          </a:p>
          <a:p>
            <a:pPr lvl="0"/>
            <a:r>
              <a:rPr lang="en-US" sz="2500" dirty="0">
                <a:latin typeface="Arial Narrow" panose="020B0606020202030204" pitchFamily="34" charset="0"/>
              </a:rPr>
              <a:t>Pastoralists in Lakes also face major barriers in terms of access to educational opportunities provided either through</a:t>
            </a:r>
            <a:r>
              <a:rPr lang="en-GB" sz="2500" dirty="0">
                <a:latin typeface="Arial Narrow" panose="020B0606020202030204" pitchFamily="34" charset="0"/>
              </a:rPr>
              <a:t> the formal system or the Alternative Education System (AES)</a:t>
            </a:r>
          </a:p>
          <a:p>
            <a:pPr lvl="0"/>
            <a:r>
              <a:rPr lang="en-GB" sz="2500" dirty="0">
                <a:latin typeface="Arial Narrow" panose="020B0606020202030204" pitchFamily="34" charset="0"/>
              </a:rPr>
              <a:t>Static schools established through the formal school system are not compatible with pastoral mobility </a:t>
            </a:r>
            <a:endParaRPr lang="en-US" sz="25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500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6" descr="C:\Users\J_Okodi\Desktop\Desktop\Communication and Visibility\Logos\FAO_logo_Blue_3lines_en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5820911"/>
            <a:ext cx="2384946" cy="10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id:image001.png@01D12EB0.A886718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820910"/>
            <a:ext cx="1428750" cy="1000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93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Project Intervention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029200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2500" dirty="0" smtClean="0">
              <a:latin typeface="Arial Narrow" panose="020B0606020202030204" pitchFamily="34" charset="0"/>
            </a:endParaRPr>
          </a:p>
          <a:p>
            <a:r>
              <a:rPr lang="en-US" sz="2500" dirty="0" smtClean="0">
                <a:latin typeface="Arial Narrow" panose="020B0606020202030204" pitchFamily="34" charset="0"/>
              </a:rPr>
              <a:t>To </a:t>
            </a:r>
            <a:r>
              <a:rPr lang="en-US" sz="2500" dirty="0">
                <a:latin typeface="Arial Narrow" panose="020B0606020202030204" pitchFamily="34" charset="0"/>
              </a:rPr>
              <a:t>bring about attitudinal &amp; behavioral change of pastoralists, there is need to extend livelihoods, literacy, numeracy life skills &amp; basic skills training interventions.</a:t>
            </a:r>
          </a:p>
          <a:p>
            <a:r>
              <a:rPr lang="en-GB" sz="2500" dirty="0">
                <a:latin typeface="Arial Narrow" panose="020B0606020202030204" pitchFamily="34" charset="0"/>
              </a:rPr>
              <a:t>Pastoral Field School (PFS)</a:t>
            </a:r>
            <a:r>
              <a:rPr lang="en-US" sz="2500" dirty="0">
                <a:latin typeface="Arial Narrow" panose="020B0606020202030204" pitchFamily="34" charset="0"/>
              </a:rPr>
              <a:t> approach provides excellent entry point &amp; platform to improve pastoralist knowledge &amp; skills.</a:t>
            </a:r>
          </a:p>
          <a:p>
            <a:r>
              <a:rPr lang="en-US" sz="2500" dirty="0">
                <a:latin typeface="Arial Narrow" panose="020B0606020202030204" pitchFamily="34" charset="0"/>
              </a:rPr>
              <a:t>Pastoralist Livelihood and Education Field School (PLEFS) approach initiated that combine livelihood interventions with an education component </a:t>
            </a:r>
          </a:p>
          <a:p>
            <a:r>
              <a:rPr lang="en-US" sz="2500" dirty="0">
                <a:latin typeface="Arial Narrow" panose="020B0606020202030204" pitchFamily="34" charset="0"/>
              </a:rPr>
              <a:t>The pilot project integrates the PFS with pastoral education to enhance resilience of pastoralist communities livelihoods.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6" descr="C:\Users\J_Okodi\Desktop\Desktop\Communication and Visibility\Logos\FAO_logo_Blue_3lines_en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5820911"/>
            <a:ext cx="2384946" cy="10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id:image001.png@01D12EB0.A886718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820910"/>
            <a:ext cx="1428750" cy="1000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65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Beneficiaries and Partners</a:t>
            </a:r>
            <a:endParaRPr lang="en-US" sz="3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C:\Users\J_Okodi\Desktop\Desktop\Communication and Visibility\Logos\FAO_logo_Blue_3lines_en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5791200"/>
            <a:ext cx="2619375" cy="108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12EB0.A886718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5770846"/>
            <a:ext cx="1733550" cy="10871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2938" y="1236954"/>
            <a:ext cx="1371600" cy="896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Operation areas/ Counties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7759" y="2667000"/>
            <a:ext cx="13716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Target Beneficiaries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938" y="4419600"/>
            <a:ext cx="1371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Project Partners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905000" y="909034"/>
            <a:ext cx="5715000" cy="152658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  <a:latin typeface="Arial Narrow" panose="020B0606020202030204" pitchFamily="34" charset="0"/>
              </a:rPr>
              <a:t>Yirol East, Yirol West, Awerial,</a:t>
            </a:r>
          </a:p>
          <a:p>
            <a:pPr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  <a:latin typeface="Arial Narrow" panose="020B0606020202030204" pitchFamily="34" charset="0"/>
              </a:rPr>
              <a:t> Rumbek Center &amp; Wulu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832304" y="4038600"/>
            <a:ext cx="5940096" cy="1981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National level: MAFCRD, MLFI, MoEST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State: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SMAF, SMARF and SMoEST; N</a:t>
            </a: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GO’s</a:t>
            </a:r>
            <a:endParaRPr lang="en-US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832304" y="2665150"/>
            <a:ext cx="5141747" cy="129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Pastoralist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in 10 cattle </a:t>
            </a: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camps: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Young 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children ( 8-12ys)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Youth ( 13+ years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Adults ( &gt;18)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endParaRPr lang="en-US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2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641684"/>
            <a:ext cx="3276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Resilient pastoral livelihoods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189745"/>
            <a:ext cx="33147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Livelihood security &amp; empowerment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2189745"/>
            <a:ext cx="2819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Institutional capacity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0547" y="3641558"/>
            <a:ext cx="12192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CMDRR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76500" y="3609474"/>
            <a:ext cx="16002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Livelihood Diversification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62450" y="3641558"/>
            <a:ext cx="1028700" cy="653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Skills transfer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1" y="4876800"/>
            <a:ext cx="1427746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DRR mobilization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CMDRR action plans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Support action plans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3609474"/>
            <a:ext cx="1600200" cy="7178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PLEFS model Development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85911" y="3609474"/>
            <a:ext cx="1558089" cy="7178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Coordination mechanisms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flipV="1">
            <a:off x="4267200" y="1403684"/>
            <a:ext cx="190500" cy="78606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6688556" y="1403684"/>
            <a:ext cx="190500" cy="78606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flipV="1">
            <a:off x="4764505" y="2943728"/>
            <a:ext cx="190500" cy="697829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flipV="1">
            <a:off x="3216442" y="2931689"/>
            <a:ext cx="190500" cy="665745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1739566" y="2931686"/>
            <a:ext cx="190500" cy="709871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flipV="1">
            <a:off x="8174455" y="2931683"/>
            <a:ext cx="190500" cy="665749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flipV="1">
            <a:off x="6204283" y="2963778"/>
            <a:ext cx="190500" cy="64569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76500" y="4876800"/>
            <a:ext cx="16002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Training  members on IGA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Support IGA activities;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VICOBA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67200" y="4876800"/>
            <a:ext cx="13716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Train facilitator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PLEFS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Literacy, numeracy, ALP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91200" y="4876800"/>
            <a:ext cx="1562100" cy="1524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Survey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Curriculum </a:t>
            </a:r>
            <a:r>
              <a:rPr lang="en-US" sz="1500" dirty="0" err="1" smtClean="0">
                <a:solidFill>
                  <a:schemeClr val="tx1"/>
                </a:solidFill>
              </a:rPr>
              <a:t>Devt</a:t>
            </a:r>
            <a:endParaRPr lang="en-US" sz="15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Regulatory framework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Master trainers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Visibility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85911" y="4876800"/>
            <a:ext cx="1481889" cy="1524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Technical WG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Regional exposure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Pool of trainers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flipV="1">
            <a:off x="3059029" y="4293268"/>
            <a:ext cx="435141" cy="589547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flipV="1">
            <a:off x="1399675" y="4295274"/>
            <a:ext cx="435141" cy="58754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flipV="1">
            <a:off x="4659229" y="4295274"/>
            <a:ext cx="435141" cy="58754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flipV="1">
            <a:off x="8109284" y="4291264"/>
            <a:ext cx="435141" cy="59155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flipV="1">
            <a:off x="6156159" y="4333374"/>
            <a:ext cx="435141" cy="54342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042" y="368968"/>
            <a:ext cx="6096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042" y="1999245"/>
            <a:ext cx="6096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Outcome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042" y="3412958"/>
            <a:ext cx="6096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42" y="4882816"/>
            <a:ext cx="577516" cy="151798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Activities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1269</Words>
  <Application>Microsoft Macintosh PowerPoint</Application>
  <PresentationFormat>On-screen Show (4:3)</PresentationFormat>
  <Paragraphs>312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  Name of Presenter,: Ezana G. Kassa Agency: FAO  Project: Resilience Pastoralist Livelihood &amp; Education </vt:lpstr>
      <vt:lpstr>NALE</vt:lpstr>
      <vt:lpstr>  </vt:lpstr>
      <vt:lpstr>PowerPoint Presentation</vt:lpstr>
      <vt:lpstr>PLEP Background</vt:lpstr>
      <vt:lpstr>Project Intervention</vt:lpstr>
      <vt:lpstr>Beneficiaries and Partners</vt:lpstr>
      <vt:lpstr>PowerPoint Presentation</vt:lpstr>
      <vt:lpstr>Key progress made so far</vt:lpstr>
      <vt:lpstr>Key progress Cont..</vt:lpstr>
      <vt:lpstr>Key progress:  Hazard ranking</vt:lpstr>
      <vt:lpstr>PLEFS Curriculum adaptation &amp; integration</vt:lpstr>
      <vt:lpstr>Main Challenges </vt:lpstr>
      <vt:lpstr>Next Steps</vt:lpstr>
      <vt:lpstr>Project contribution to Resilience</vt:lpstr>
      <vt:lpstr>Risk Management</vt:lpstr>
      <vt:lpstr>Gaps in the link </vt:lpstr>
      <vt:lpstr>PowerPoint Presentation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Kassa, Ezana (FAOSS)</dc:creator>
  <cp:lastModifiedBy>Angus Duncan Graham</cp:lastModifiedBy>
  <cp:revision>33</cp:revision>
  <dcterms:created xsi:type="dcterms:W3CDTF">2016-05-22T07:50:15Z</dcterms:created>
  <dcterms:modified xsi:type="dcterms:W3CDTF">2016-05-26T08:38:01Z</dcterms:modified>
</cp:coreProperties>
</file>