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62" r:id="rId2"/>
  </p:sldMasterIdLst>
  <p:notesMasterIdLst>
    <p:notesMasterId r:id="rId13"/>
  </p:notesMasterIdLst>
  <p:sldIdLst>
    <p:sldId id="420" r:id="rId3"/>
    <p:sldId id="269" r:id="rId4"/>
    <p:sldId id="271" r:id="rId5"/>
    <p:sldId id="440" r:id="rId6"/>
    <p:sldId id="446" r:id="rId7"/>
    <p:sldId id="441" r:id="rId8"/>
    <p:sldId id="435" r:id="rId9"/>
    <p:sldId id="442" r:id="rId10"/>
    <p:sldId id="443" r:id="rId11"/>
    <p:sldId id="44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78" autoAdjust="0"/>
    <p:restoredTop sz="86329" autoAdjust="0"/>
  </p:normalViewPr>
  <p:slideViewPr>
    <p:cSldViewPr snapToGrid="0" snapToObjects="1">
      <p:cViewPr>
        <p:scale>
          <a:sx n="82" d="100"/>
          <a:sy n="82" d="100"/>
        </p:scale>
        <p:origin x="-552" y="1188"/>
      </p:cViewPr>
      <p:guideLst>
        <p:guide orient="horz" pos="2160"/>
        <p:guide pos="2880"/>
      </p:guideLst>
    </p:cSldViewPr>
  </p:slideViewPr>
  <p:outlineViewPr>
    <p:cViewPr>
      <p:scale>
        <a:sx n="33" d="100"/>
        <a:sy n="33" d="100"/>
      </p:scale>
      <p:origin x="0" y="4968"/>
    </p:cViewPr>
  </p:outlineViewPr>
  <p:notesTextViewPr>
    <p:cViewPr>
      <p:scale>
        <a:sx n="100" d="100"/>
        <a:sy n="100" d="100"/>
      </p:scale>
      <p:origin x="0" y="0"/>
    </p:cViewPr>
  </p:notesTextViewPr>
  <p:notesViewPr>
    <p:cSldViewPr snapToGrid="0" snapToObjects="1">
      <p:cViewPr>
        <p:scale>
          <a:sx n="100" d="100"/>
          <a:sy n="100" d="100"/>
        </p:scale>
        <p:origin x="-176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DD290-EDDA-6148-A206-81A70DB6C7F7}" type="datetimeFigureOut">
              <a:rPr lang="en-US" smtClean="0"/>
              <a:t>5/24/2016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158F4-CAA0-1940-8B02-E9ED16AF81FB}" type="slidenum">
              <a:rPr lang="en-US" smtClean="0"/>
              <a:t>‹#›</a:t>
            </a:fld>
            <a:endParaRPr lang="en-US"/>
          </a:p>
        </p:txBody>
      </p:sp>
    </p:spTree>
    <p:extLst>
      <p:ext uri="{BB962C8B-B14F-4D97-AF65-F5344CB8AC3E}">
        <p14:creationId xmlns:p14="http://schemas.microsoft.com/office/powerpoint/2010/main" val="1925400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4158F4-CAA0-1940-8B02-E9ED16AF81FB}" type="slidenum">
              <a:rPr lang="en-US" smtClean="0"/>
              <a:t>2</a:t>
            </a:fld>
            <a:endParaRPr lang="en-US"/>
          </a:p>
        </p:txBody>
      </p:sp>
    </p:spTree>
    <p:extLst>
      <p:ext uri="{BB962C8B-B14F-4D97-AF65-F5344CB8AC3E}">
        <p14:creationId xmlns:p14="http://schemas.microsoft.com/office/powerpoint/2010/main" val="178319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3</a:t>
            </a:fld>
            <a:endParaRPr lang="en-US"/>
          </a:p>
        </p:txBody>
      </p:sp>
    </p:spTree>
    <p:extLst>
      <p:ext uri="{BB962C8B-B14F-4D97-AF65-F5344CB8AC3E}">
        <p14:creationId xmlns:p14="http://schemas.microsoft.com/office/powerpoint/2010/main" val="350465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4</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5</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7</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8</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9</a:t>
            </a:fld>
            <a:endParaRPr lang="en-US"/>
          </a:p>
        </p:txBody>
      </p:sp>
    </p:spTree>
    <p:extLst>
      <p:ext uri="{BB962C8B-B14F-4D97-AF65-F5344CB8AC3E}">
        <p14:creationId xmlns:p14="http://schemas.microsoft.com/office/powerpoint/2010/main" val="23139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5/24/2016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155770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5/24/2016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97573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5/24/2016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2211417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5" name="Freeform 74"/>
          <p:cNvSpPr>
            <a:spLocks noEditPoints="1"/>
          </p:cNvSpPr>
          <p:nvPr userDrawn="1"/>
        </p:nvSpPr>
        <p:spPr bwMode="auto">
          <a:xfrm>
            <a:off x="4763" y="1924050"/>
            <a:ext cx="3871913" cy="3019425"/>
          </a:xfrm>
          <a:custGeom>
            <a:avLst/>
            <a:gdLst/>
            <a:ahLst/>
            <a:cxnLst>
              <a:cxn ang="0">
                <a:pos x="0" y="317"/>
              </a:cxn>
              <a:cxn ang="0">
                <a:pos x="365" y="317"/>
              </a:cxn>
              <a:cxn ang="0">
                <a:pos x="407" y="158"/>
              </a:cxn>
              <a:cxn ang="0">
                <a:pos x="403" y="0"/>
              </a:cxn>
              <a:cxn ang="0">
                <a:pos x="0" y="0"/>
              </a:cxn>
              <a:cxn ang="0">
                <a:pos x="0" y="317"/>
              </a:cxn>
              <a:cxn ang="0">
                <a:pos x="407" y="177"/>
              </a:cxn>
              <a:cxn ang="0">
                <a:pos x="407" y="157"/>
              </a:cxn>
              <a:cxn ang="0">
                <a:pos x="407" y="158"/>
              </a:cxn>
              <a:cxn ang="0">
                <a:pos x="407" y="177"/>
              </a:cxn>
            </a:cxnLst>
            <a:rect l="0" t="0" r="r" b="b"/>
            <a:pathLst>
              <a:path w="407" h="317">
                <a:moveTo>
                  <a:pt x="0" y="317"/>
                </a:moveTo>
                <a:lnTo>
                  <a:pt x="365" y="317"/>
                </a:lnTo>
                <a:lnTo>
                  <a:pt x="407" y="158"/>
                </a:lnTo>
                <a:lnTo>
                  <a:pt x="403" y="0"/>
                </a:lnTo>
                <a:lnTo>
                  <a:pt x="0" y="0"/>
                </a:lnTo>
                <a:lnTo>
                  <a:pt x="0" y="317"/>
                </a:lnTo>
                <a:close/>
                <a:moveTo>
                  <a:pt x="407" y="177"/>
                </a:moveTo>
                <a:lnTo>
                  <a:pt x="407" y="157"/>
                </a:lnTo>
                <a:lnTo>
                  <a:pt x="407" y="158"/>
                </a:lnTo>
                <a:lnTo>
                  <a:pt x="407" y="177"/>
                </a:lnTo>
                <a:close/>
              </a:path>
            </a:pathLst>
          </a:custGeom>
          <a:solidFill>
            <a:srgbClr val="57646B"/>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4" name="Rectangle 11"/>
          <p:cNvSpPr>
            <a:spLocks noChangeArrowheads="1"/>
          </p:cNvSpPr>
          <p:nvPr/>
        </p:nvSpPr>
        <p:spPr bwMode="auto">
          <a:xfrm>
            <a:off x="4763" y="1924050"/>
            <a:ext cx="3871913" cy="3019425"/>
          </a:xfrm>
          <a:prstGeom prst="rect">
            <a:avLst/>
          </a:prstGeom>
          <a:solidFill>
            <a:srgbClr val="565A5C"/>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5" name="Freeform 12"/>
          <p:cNvSpPr>
            <a:spLocks/>
          </p:cNvSpPr>
          <p:nvPr/>
        </p:nvSpPr>
        <p:spPr bwMode="auto">
          <a:xfrm>
            <a:off x="2973388" y="0"/>
            <a:ext cx="1808163" cy="6858000"/>
          </a:xfrm>
          <a:custGeom>
            <a:avLst/>
            <a:gdLst/>
            <a:ahLst/>
            <a:cxnLst>
              <a:cxn ang="0">
                <a:pos x="85" y="0"/>
              </a:cxn>
              <a:cxn ang="0">
                <a:pos x="95" y="360"/>
              </a:cxn>
              <a:cxn ang="0">
                <a:pos x="0" y="720"/>
              </a:cxn>
              <a:cxn ang="0">
                <a:pos x="104" y="720"/>
              </a:cxn>
              <a:cxn ang="0">
                <a:pos x="95" y="360"/>
              </a:cxn>
              <a:cxn ang="0">
                <a:pos x="190" y="0"/>
              </a:cxn>
              <a:cxn ang="0">
                <a:pos x="85" y="0"/>
              </a:cxn>
            </a:cxnLst>
            <a:rect l="0" t="0" r="r" b="b"/>
            <a:pathLst>
              <a:path w="190" h="720">
                <a:moveTo>
                  <a:pt x="85" y="0"/>
                </a:moveTo>
                <a:lnTo>
                  <a:pt x="95" y="360"/>
                </a:lnTo>
                <a:lnTo>
                  <a:pt x="0" y="720"/>
                </a:lnTo>
                <a:lnTo>
                  <a:pt x="104" y="720"/>
                </a:lnTo>
                <a:lnTo>
                  <a:pt x="95" y="360"/>
                </a:lnTo>
                <a:lnTo>
                  <a:pt x="190" y="0"/>
                </a:lnTo>
                <a:lnTo>
                  <a:pt x="8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0" name="Line 39"/>
          <p:cNvSpPr>
            <a:spLocks noChangeShapeType="1"/>
          </p:cNvSpPr>
          <p:nvPr userDrawn="1"/>
        </p:nvSpPr>
        <p:spPr bwMode="auto">
          <a:xfrm flipV="1">
            <a:off x="3876676" y="0"/>
            <a:ext cx="904875"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1" name="Line 40"/>
          <p:cNvSpPr>
            <a:spLocks noChangeShapeType="1"/>
          </p:cNvSpPr>
          <p:nvPr/>
        </p:nvSpPr>
        <p:spPr bwMode="auto">
          <a:xfrm flipH="1">
            <a:off x="2973388" y="3429000"/>
            <a:ext cx="903288"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2" name="Title 1"/>
          <p:cNvSpPr>
            <a:spLocks noGrp="1"/>
          </p:cNvSpPr>
          <p:nvPr userDrawn="1">
            <p:ph type="ctrTitle" hasCustomPrompt="1"/>
          </p:nvPr>
        </p:nvSpPr>
        <p:spPr>
          <a:xfrm>
            <a:off x="285720" y="2143116"/>
            <a:ext cx="3143272" cy="2643206"/>
          </a:xfrm>
        </p:spPr>
        <p:txBody>
          <a:bodyPr>
            <a:normAutofit/>
          </a:bodyPr>
          <a:lstStyle>
            <a:lvl1pPr algn="l">
              <a:defRPr sz="2900">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51" name="Freeform 72"/>
          <p:cNvSpPr>
            <a:spLocks/>
          </p:cNvSpPr>
          <p:nvPr userDrawn="1"/>
        </p:nvSpPr>
        <p:spPr bwMode="auto">
          <a:xfrm>
            <a:off x="6122988" y="1924050"/>
            <a:ext cx="3016250" cy="3019425"/>
          </a:xfrm>
          <a:custGeom>
            <a:avLst/>
            <a:gdLst/>
            <a:ahLst/>
            <a:cxnLst>
              <a:cxn ang="0">
                <a:pos x="55" y="317"/>
              </a:cxn>
              <a:cxn ang="0">
                <a:pos x="317" y="317"/>
              </a:cxn>
              <a:cxn ang="0">
                <a:pos x="317" y="0"/>
              </a:cxn>
              <a:cxn ang="0">
                <a:pos x="0" y="0"/>
              </a:cxn>
              <a:cxn ang="0">
                <a:pos x="0" y="0"/>
              </a:cxn>
              <a:cxn ang="0">
                <a:pos x="140" y="0"/>
              </a:cxn>
              <a:cxn ang="0">
                <a:pos x="55" y="317"/>
              </a:cxn>
            </a:cxnLst>
            <a:rect l="0" t="0" r="r" b="b"/>
            <a:pathLst>
              <a:path w="317" h="317">
                <a:moveTo>
                  <a:pt x="55" y="317"/>
                </a:moveTo>
                <a:lnTo>
                  <a:pt x="317" y="317"/>
                </a:lnTo>
                <a:lnTo>
                  <a:pt x="317" y="0"/>
                </a:lnTo>
                <a:lnTo>
                  <a:pt x="0" y="0"/>
                </a:lnTo>
                <a:lnTo>
                  <a:pt x="0" y="0"/>
                </a:lnTo>
                <a:lnTo>
                  <a:pt x="140" y="0"/>
                </a:lnTo>
                <a:lnTo>
                  <a:pt x="55" y="317"/>
                </a:lnTo>
                <a:close/>
              </a:path>
            </a:pathLst>
          </a:custGeom>
          <a:solidFill>
            <a:srgbClr val="D6D1CC"/>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52" name="Freeform 75"/>
          <p:cNvSpPr>
            <a:spLocks/>
          </p:cNvSpPr>
          <p:nvPr userDrawn="1"/>
        </p:nvSpPr>
        <p:spPr bwMode="auto">
          <a:xfrm>
            <a:off x="3876676" y="1924050"/>
            <a:ext cx="3578225" cy="3019425"/>
          </a:xfrm>
          <a:custGeom>
            <a:avLst/>
            <a:gdLst/>
            <a:ahLst/>
            <a:cxnLst>
              <a:cxn ang="0">
                <a:pos x="0" y="157"/>
              </a:cxn>
              <a:cxn ang="0">
                <a:pos x="0" y="177"/>
              </a:cxn>
              <a:cxn ang="0">
                <a:pos x="4" y="317"/>
              </a:cxn>
              <a:cxn ang="0">
                <a:pos x="291" y="317"/>
              </a:cxn>
              <a:cxn ang="0">
                <a:pos x="376" y="0"/>
              </a:cxn>
              <a:cxn ang="0">
                <a:pos x="42" y="0"/>
              </a:cxn>
              <a:cxn ang="0">
                <a:pos x="0" y="157"/>
              </a:cxn>
            </a:cxnLst>
            <a:rect l="0" t="0" r="r" b="b"/>
            <a:pathLst>
              <a:path w="376" h="317">
                <a:moveTo>
                  <a:pt x="0" y="157"/>
                </a:moveTo>
                <a:lnTo>
                  <a:pt x="0" y="177"/>
                </a:lnTo>
                <a:lnTo>
                  <a:pt x="4" y="317"/>
                </a:lnTo>
                <a:lnTo>
                  <a:pt x="291" y="317"/>
                </a:lnTo>
                <a:lnTo>
                  <a:pt x="376" y="0"/>
                </a:lnTo>
                <a:lnTo>
                  <a:pt x="42" y="0"/>
                </a:lnTo>
                <a:lnTo>
                  <a:pt x="0" y="157"/>
                </a:ln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20" name="Text Box 3"/>
          <p:cNvSpPr txBox="1">
            <a:spLocks noChangeArrowheads="1"/>
          </p:cNvSpPr>
          <p:nvPr userDrawn="1"/>
        </p:nvSpPr>
        <p:spPr bwMode="auto">
          <a:xfrm>
            <a:off x="475875" y="6490261"/>
            <a:ext cx="1244600" cy="33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914400" fontAlgn="base">
              <a:spcBef>
                <a:spcPct val="0"/>
              </a:spcBef>
            </a:pPr>
            <a:r>
              <a:rPr lang="en-GB" sz="800" kern="0" dirty="0" smtClean="0">
                <a:solidFill>
                  <a:prstClr val="black"/>
                </a:solidFill>
                <a:latin typeface="Helvetica" charset="0"/>
                <a:cs typeface="Arial" pitchFamily="34" charset="0"/>
              </a:rPr>
              <a:t>Funded </a:t>
            </a:r>
            <a:r>
              <a:rPr lang="en-GB" sz="800" kern="0" dirty="0">
                <a:solidFill>
                  <a:prstClr val="black"/>
                </a:solidFill>
                <a:latin typeface="Helvetica" charset="0"/>
                <a:cs typeface="Arial" pitchFamily="34" charset="0"/>
              </a:rPr>
              <a:t>by</a:t>
            </a:r>
          </a:p>
          <a:p>
            <a:pPr algn="ctr" defTabSz="914400" fontAlgn="base">
              <a:spcBef>
                <a:spcPct val="0"/>
              </a:spcBef>
            </a:pPr>
            <a:r>
              <a:rPr lang="en-GB" sz="800" kern="0" dirty="0">
                <a:solidFill>
                  <a:prstClr val="black"/>
                </a:solidFill>
                <a:latin typeface="Helvetica" charset="0"/>
                <a:cs typeface="Arial" pitchFamily="34" charset="0"/>
              </a:rPr>
              <a:t>The European Union</a:t>
            </a:r>
            <a:endParaRPr lang="en-US" kern="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5" name="Freeform 74"/>
          <p:cNvSpPr>
            <a:spLocks noEditPoints="1"/>
          </p:cNvSpPr>
          <p:nvPr userDrawn="1"/>
        </p:nvSpPr>
        <p:spPr bwMode="auto">
          <a:xfrm>
            <a:off x="4763" y="1924050"/>
            <a:ext cx="3871913" cy="3019425"/>
          </a:xfrm>
          <a:custGeom>
            <a:avLst/>
            <a:gdLst/>
            <a:ahLst/>
            <a:cxnLst>
              <a:cxn ang="0">
                <a:pos x="0" y="317"/>
              </a:cxn>
              <a:cxn ang="0">
                <a:pos x="365" y="317"/>
              </a:cxn>
              <a:cxn ang="0">
                <a:pos x="407" y="158"/>
              </a:cxn>
              <a:cxn ang="0">
                <a:pos x="403" y="0"/>
              </a:cxn>
              <a:cxn ang="0">
                <a:pos x="0" y="0"/>
              </a:cxn>
              <a:cxn ang="0">
                <a:pos x="0" y="317"/>
              </a:cxn>
              <a:cxn ang="0">
                <a:pos x="407" y="177"/>
              </a:cxn>
              <a:cxn ang="0">
                <a:pos x="407" y="157"/>
              </a:cxn>
              <a:cxn ang="0">
                <a:pos x="407" y="158"/>
              </a:cxn>
              <a:cxn ang="0">
                <a:pos x="407" y="177"/>
              </a:cxn>
            </a:cxnLst>
            <a:rect l="0" t="0" r="r" b="b"/>
            <a:pathLst>
              <a:path w="407" h="317">
                <a:moveTo>
                  <a:pt x="0" y="317"/>
                </a:moveTo>
                <a:lnTo>
                  <a:pt x="365" y="317"/>
                </a:lnTo>
                <a:lnTo>
                  <a:pt x="407" y="158"/>
                </a:lnTo>
                <a:lnTo>
                  <a:pt x="403" y="0"/>
                </a:lnTo>
                <a:lnTo>
                  <a:pt x="0" y="0"/>
                </a:lnTo>
                <a:lnTo>
                  <a:pt x="0" y="317"/>
                </a:lnTo>
                <a:close/>
                <a:moveTo>
                  <a:pt x="407" y="177"/>
                </a:moveTo>
                <a:lnTo>
                  <a:pt x="407" y="157"/>
                </a:lnTo>
                <a:lnTo>
                  <a:pt x="407" y="158"/>
                </a:lnTo>
                <a:lnTo>
                  <a:pt x="407" y="177"/>
                </a:lnTo>
                <a:close/>
              </a:path>
            </a:pathLst>
          </a:custGeom>
          <a:solidFill>
            <a:srgbClr val="57646B"/>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14" name="Rectangle 11"/>
          <p:cNvSpPr>
            <a:spLocks noChangeArrowheads="1"/>
          </p:cNvSpPr>
          <p:nvPr/>
        </p:nvSpPr>
        <p:spPr bwMode="auto">
          <a:xfrm>
            <a:off x="4763" y="1924050"/>
            <a:ext cx="3871913" cy="3019425"/>
          </a:xfrm>
          <a:prstGeom prst="rect">
            <a:avLst/>
          </a:prstGeom>
          <a:solidFill>
            <a:srgbClr val="565A5C"/>
          </a:soli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15" name="Freeform 12"/>
          <p:cNvSpPr>
            <a:spLocks/>
          </p:cNvSpPr>
          <p:nvPr/>
        </p:nvSpPr>
        <p:spPr bwMode="auto">
          <a:xfrm>
            <a:off x="2973388" y="0"/>
            <a:ext cx="1808163" cy="6858000"/>
          </a:xfrm>
          <a:custGeom>
            <a:avLst/>
            <a:gdLst/>
            <a:ahLst/>
            <a:cxnLst>
              <a:cxn ang="0">
                <a:pos x="85" y="0"/>
              </a:cxn>
              <a:cxn ang="0">
                <a:pos x="95" y="360"/>
              </a:cxn>
              <a:cxn ang="0">
                <a:pos x="0" y="720"/>
              </a:cxn>
              <a:cxn ang="0">
                <a:pos x="104" y="720"/>
              </a:cxn>
              <a:cxn ang="0">
                <a:pos x="95" y="360"/>
              </a:cxn>
              <a:cxn ang="0">
                <a:pos x="190" y="0"/>
              </a:cxn>
              <a:cxn ang="0">
                <a:pos x="85" y="0"/>
              </a:cxn>
            </a:cxnLst>
            <a:rect l="0" t="0" r="r" b="b"/>
            <a:pathLst>
              <a:path w="190" h="720">
                <a:moveTo>
                  <a:pt x="85" y="0"/>
                </a:moveTo>
                <a:lnTo>
                  <a:pt x="95" y="360"/>
                </a:lnTo>
                <a:lnTo>
                  <a:pt x="0" y="720"/>
                </a:lnTo>
                <a:lnTo>
                  <a:pt x="104" y="720"/>
                </a:lnTo>
                <a:lnTo>
                  <a:pt x="95" y="360"/>
                </a:lnTo>
                <a:lnTo>
                  <a:pt x="190" y="0"/>
                </a:lnTo>
                <a:lnTo>
                  <a:pt x="8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40" name="Line 39"/>
          <p:cNvSpPr>
            <a:spLocks noChangeShapeType="1"/>
          </p:cNvSpPr>
          <p:nvPr userDrawn="1"/>
        </p:nvSpPr>
        <p:spPr bwMode="auto">
          <a:xfrm flipV="1">
            <a:off x="3876676" y="0"/>
            <a:ext cx="904875"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41" name="Line 40"/>
          <p:cNvSpPr>
            <a:spLocks noChangeShapeType="1"/>
          </p:cNvSpPr>
          <p:nvPr/>
        </p:nvSpPr>
        <p:spPr bwMode="auto">
          <a:xfrm flipH="1">
            <a:off x="2973388" y="3429000"/>
            <a:ext cx="903288"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2" name="Title 1"/>
          <p:cNvSpPr>
            <a:spLocks noGrp="1"/>
          </p:cNvSpPr>
          <p:nvPr userDrawn="1">
            <p:ph type="ctrTitle" hasCustomPrompt="1"/>
          </p:nvPr>
        </p:nvSpPr>
        <p:spPr>
          <a:xfrm>
            <a:off x="285720" y="2143116"/>
            <a:ext cx="3143272" cy="2643206"/>
          </a:xfrm>
        </p:spPr>
        <p:txBody>
          <a:bodyPr>
            <a:normAutofit/>
          </a:bodyPr>
          <a:lstStyle>
            <a:lvl1pPr algn="l">
              <a:defRPr sz="2900">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51" name="Freeform 72"/>
          <p:cNvSpPr>
            <a:spLocks/>
          </p:cNvSpPr>
          <p:nvPr userDrawn="1"/>
        </p:nvSpPr>
        <p:spPr bwMode="auto">
          <a:xfrm>
            <a:off x="6122988" y="1924050"/>
            <a:ext cx="3016250" cy="3019425"/>
          </a:xfrm>
          <a:custGeom>
            <a:avLst/>
            <a:gdLst/>
            <a:ahLst/>
            <a:cxnLst>
              <a:cxn ang="0">
                <a:pos x="55" y="317"/>
              </a:cxn>
              <a:cxn ang="0">
                <a:pos x="317" y="317"/>
              </a:cxn>
              <a:cxn ang="0">
                <a:pos x="317" y="0"/>
              </a:cxn>
              <a:cxn ang="0">
                <a:pos x="0" y="0"/>
              </a:cxn>
              <a:cxn ang="0">
                <a:pos x="0" y="0"/>
              </a:cxn>
              <a:cxn ang="0">
                <a:pos x="140" y="0"/>
              </a:cxn>
              <a:cxn ang="0">
                <a:pos x="55" y="317"/>
              </a:cxn>
            </a:cxnLst>
            <a:rect l="0" t="0" r="r" b="b"/>
            <a:pathLst>
              <a:path w="317" h="317">
                <a:moveTo>
                  <a:pt x="55" y="317"/>
                </a:moveTo>
                <a:lnTo>
                  <a:pt x="317" y="317"/>
                </a:lnTo>
                <a:lnTo>
                  <a:pt x="317" y="0"/>
                </a:lnTo>
                <a:lnTo>
                  <a:pt x="0" y="0"/>
                </a:lnTo>
                <a:lnTo>
                  <a:pt x="0" y="0"/>
                </a:lnTo>
                <a:lnTo>
                  <a:pt x="140" y="0"/>
                </a:lnTo>
                <a:lnTo>
                  <a:pt x="55" y="317"/>
                </a:lnTo>
                <a:close/>
              </a:path>
            </a:pathLst>
          </a:custGeom>
          <a:solidFill>
            <a:srgbClr val="D6D1CC"/>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2" name="Freeform 75"/>
          <p:cNvSpPr>
            <a:spLocks/>
          </p:cNvSpPr>
          <p:nvPr userDrawn="1"/>
        </p:nvSpPr>
        <p:spPr bwMode="auto">
          <a:xfrm>
            <a:off x="3876676" y="1924050"/>
            <a:ext cx="3578225" cy="3019425"/>
          </a:xfrm>
          <a:custGeom>
            <a:avLst/>
            <a:gdLst/>
            <a:ahLst/>
            <a:cxnLst>
              <a:cxn ang="0">
                <a:pos x="0" y="157"/>
              </a:cxn>
              <a:cxn ang="0">
                <a:pos x="0" y="177"/>
              </a:cxn>
              <a:cxn ang="0">
                <a:pos x="4" y="317"/>
              </a:cxn>
              <a:cxn ang="0">
                <a:pos x="291" y="317"/>
              </a:cxn>
              <a:cxn ang="0">
                <a:pos x="376" y="0"/>
              </a:cxn>
              <a:cxn ang="0">
                <a:pos x="42" y="0"/>
              </a:cxn>
              <a:cxn ang="0">
                <a:pos x="0" y="157"/>
              </a:cxn>
            </a:cxnLst>
            <a:rect l="0" t="0" r="r" b="b"/>
            <a:pathLst>
              <a:path w="376" h="317">
                <a:moveTo>
                  <a:pt x="0" y="157"/>
                </a:moveTo>
                <a:lnTo>
                  <a:pt x="0" y="177"/>
                </a:lnTo>
                <a:lnTo>
                  <a:pt x="4" y="317"/>
                </a:lnTo>
                <a:lnTo>
                  <a:pt x="291" y="317"/>
                </a:lnTo>
                <a:lnTo>
                  <a:pt x="376" y="0"/>
                </a:lnTo>
                <a:lnTo>
                  <a:pt x="42" y="0"/>
                </a:lnTo>
                <a:lnTo>
                  <a:pt x="0" y="157"/>
                </a:ln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Option 1">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69923A"/>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87880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8120856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Slide Option 2">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7090B7"/>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2" name="Title 1"/>
          <p:cNvSpPr>
            <a:spLocks noGrp="1"/>
          </p:cNvSpPr>
          <p:nvPr userDrawn="1">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3" name="Subtitle 2"/>
          <p:cNvSpPr>
            <a:spLocks noGrp="1"/>
          </p:cNvSpPr>
          <p:nvPr userDrawn="1">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477F8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17591750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91785B"/>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1726358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D95E0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5/24/2016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586575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818A8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 Option 3">
    <p:spTree>
      <p:nvGrpSpPr>
        <p:cNvPr id="1" name=""/>
        <p:cNvGrpSpPr/>
        <p:nvPr/>
      </p:nvGrpSpPr>
      <p:grpSpPr>
        <a:xfrm>
          <a:off x="0" y="0"/>
          <a:ext cx="0" cy="0"/>
          <a:chOff x="0" y="0"/>
          <a:chExt cx="0" cy="0"/>
        </a:xfrm>
      </p:grpSpPr>
      <p:pic>
        <p:nvPicPr>
          <p:cNvPr id="11" name="Picture 10" descr="CardnoLogo__registered_rgb_stf.jpg"/>
          <p:cNvPicPr>
            <a:picLocks noChangeAspect="1"/>
          </p:cNvPicPr>
          <p:nvPr userDrawn="1"/>
        </p:nvPicPr>
        <p:blipFill>
          <a:blip r:embed="rId2" cstate="print"/>
          <a:stretch>
            <a:fillRect/>
          </a:stretch>
        </p:blipFill>
        <p:spPr>
          <a:xfrm>
            <a:off x="7143768" y="6357958"/>
            <a:ext cx="1649745" cy="360000"/>
          </a:xfrm>
          <a:prstGeom prst="rect">
            <a:avLst/>
          </a:prstGeom>
        </p:spPr>
      </p:pic>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565A5C"/>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DAF6ACF0-E303-8A49-AC5D-CE53D899398C}" type="datetimeFigureOut">
              <a:rPr lang="en-US" smtClean="0"/>
              <a:t>5/24/2016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64690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DAF6ACF0-E303-8A49-AC5D-CE53D899398C}" type="datetimeFigureOut">
              <a:rPr lang="en-US" smtClean="0"/>
              <a:t>5/24/2016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70616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DAF6ACF0-E303-8A49-AC5D-CE53D899398C}" type="datetimeFigureOut">
              <a:rPr lang="en-US" smtClean="0"/>
              <a:t>5/24/2016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52473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DAF6ACF0-E303-8A49-AC5D-CE53D899398C}" type="datetimeFigureOut">
              <a:rPr lang="en-US" smtClean="0"/>
              <a:t>5/24/2016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289363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90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AF6ACF0-E303-8A49-AC5D-CE53D899398C}" type="datetimeFigureOut">
              <a:rPr lang="en-US" smtClean="0"/>
              <a:t>5/24/2016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8327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AF6ACF0-E303-8A49-AC5D-CE53D899398C}" type="datetimeFigureOut">
              <a:rPr lang="en-US" smtClean="0"/>
              <a:t>5/24/2016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12614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ACF0-E303-8A49-AC5D-CE53D899398C}" type="datetimeFigureOut">
              <a:rPr lang="en-US" smtClean="0"/>
              <a:t>5/24/2016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25FE4-BCBB-D64C-8E91-9DC6305B2677}" type="slidenum">
              <a:rPr lang="en-US" smtClean="0"/>
              <a:t>‹#›</a:t>
            </a:fld>
            <a:endParaRPr lang="en-US" dirty="0"/>
          </a:p>
        </p:txBody>
      </p:sp>
    </p:spTree>
    <p:extLst>
      <p:ext uri="{BB962C8B-B14F-4D97-AF65-F5344CB8AC3E}">
        <p14:creationId xmlns:p14="http://schemas.microsoft.com/office/powerpoint/2010/main" val="279325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AU"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AU"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0F88AD2-6FE1-4329-86BD-5145C2A35D35}" type="slidenum">
              <a:rPr lang="en-AU" smtClean="0">
                <a:solidFill>
                  <a:prstClr val="black">
                    <a:tint val="75000"/>
                  </a:prstClr>
                </a:solidFill>
                <a:latin typeface="Calibri"/>
              </a:rPr>
              <a:pPr defTabSz="914400"/>
              <a:t>‹#›</a:t>
            </a:fld>
            <a:endParaRPr lang="en-AU"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69333" y="461430"/>
            <a:ext cx="8686800" cy="1214967"/>
          </a:xfrm>
          <a:prstGeom prst="rect">
            <a:avLst/>
          </a:prstGeom>
        </p:spPr>
      </p:pic>
      <p:sp>
        <p:nvSpPr>
          <p:cNvPr id="14" name="Text Box 15"/>
          <p:cNvSpPr txBox="1"/>
          <p:nvPr/>
        </p:nvSpPr>
        <p:spPr>
          <a:xfrm>
            <a:off x="2438400" y="461430"/>
            <a:ext cx="4284134" cy="101864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spcAft>
                <a:spcPts val="0"/>
              </a:spcAft>
            </a:pPr>
            <a:r>
              <a:rPr lang="en-GB" sz="2400" dirty="0">
                <a:effectLst/>
                <a:ea typeface="ＭＳ 明朝"/>
                <a:cs typeface="Times New Roman"/>
              </a:rPr>
              <a:t>European Union / South Sudan </a:t>
            </a:r>
            <a:endParaRPr lang="en-US" sz="1200" dirty="0">
              <a:effectLst/>
              <a:ea typeface="ＭＳ 明朝"/>
              <a:cs typeface="Times New Roman"/>
            </a:endParaRPr>
          </a:p>
          <a:p>
            <a:pPr algn="ctr">
              <a:spcAft>
                <a:spcPts val="0"/>
              </a:spcAft>
            </a:pPr>
            <a:r>
              <a:rPr lang="en-GB" sz="2400" dirty="0">
                <a:effectLst/>
                <a:ea typeface="ＭＳ 明朝"/>
                <a:cs typeface="Times New Roman"/>
              </a:rPr>
              <a:t>Cooperation</a:t>
            </a:r>
            <a:endParaRPr lang="en-US" sz="1200" dirty="0">
              <a:effectLst/>
              <a:ea typeface="ＭＳ 明朝"/>
              <a:cs typeface="Times New Roman"/>
            </a:endParaRPr>
          </a:p>
          <a:p>
            <a:pPr>
              <a:spcAft>
                <a:spcPts val="0"/>
              </a:spcAft>
            </a:pPr>
            <a:r>
              <a:rPr lang="en-GB" sz="2400" dirty="0">
                <a:effectLst/>
                <a:ea typeface="ＭＳ 明朝"/>
                <a:cs typeface="Times New Roman"/>
              </a:rPr>
              <a:t> </a:t>
            </a:r>
            <a:endParaRPr lang="en-US" sz="1200" dirty="0">
              <a:effectLst/>
              <a:ea typeface="ＭＳ 明朝"/>
              <a:cs typeface="Times New Roman"/>
            </a:endParaRPr>
          </a:p>
        </p:txBody>
      </p:sp>
      <p:sp>
        <p:nvSpPr>
          <p:cNvPr id="15" name="Text Box 84"/>
          <p:cNvSpPr txBox="1"/>
          <p:nvPr/>
        </p:nvSpPr>
        <p:spPr>
          <a:xfrm>
            <a:off x="169333" y="1813983"/>
            <a:ext cx="30988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ea typeface="ＭＳ 明朝"/>
                <a:cs typeface="Times New Roman"/>
              </a:rPr>
              <a:t>Funded by the European Union</a:t>
            </a:r>
            <a:endParaRPr lang="en-US" sz="1200" dirty="0">
              <a:effectLst/>
              <a:ea typeface="ＭＳ 明朝"/>
              <a:cs typeface="Times New Roman"/>
            </a:endParaRPr>
          </a:p>
        </p:txBody>
      </p:sp>
      <p:sp>
        <p:nvSpPr>
          <p:cNvPr id="16" name="Text Box 85"/>
          <p:cNvSpPr txBox="1"/>
          <p:nvPr/>
        </p:nvSpPr>
        <p:spPr>
          <a:xfrm>
            <a:off x="6877229" y="1813983"/>
            <a:ext cx="1978904" cy="48047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ea typeface="ＭＳ 明朝"/>
                <a:cs typeface="Times New Roman"/>
              </a:rPr>
              <a:t>Government of South Sudan</a:t>
            </a:r>
            <a:endParaRPr lang="en-US" sz="1200" dirty="0">
              <a:effectLst/>
              <a:ea typeface="ＭＳ 明朝"/>
              <a:cs typeface="Times New Roman"/>
            </a:endParaRPr>
          </a:p>
        </p:txBody>
      </p:sp>
      <p:sp>
        <p:nvSpPr>
          <p:cNvPr id="18" name="Text Box 64"/>
          <p:cNvSpPr txBox="1"/>
          <p:nvPr/>
        </p:nvSpPr>
        <p:spPr>
          <a:xfrm>
            <a:off x="342900" y="1727207"/>
            <a:ext cx="8458200" cy="285326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endParaRPr lang="en-GB" sz="2400" b="1" dirty="0" smtClean="0">
              <a:solidFill>
                <a:srgbClr val="345A8A"/>
              </a:solidFill>
              <a:ea typeface="ＭＳ ゴシック"/>
              <a:cs typeface="Times New Roman"/>
            </a:endParaRPr>
          </a:p>
          <a:p>
            <a:pPr algn="ctr">
              <a:spcAft>
                <a:spcPts val="600"/>
              </a:spcAft>
            </a:pPr>
            <a:r>
              <a:rPr lang="en-GB" sz="2400" b="1" dirty="0" smtClean="0">
                <a:solidFill>
                  <a:srgbClr val="345A8A"/>
                </a:solidFill>
                <a:ea typeface="ＭＳ ゴシック"/>
                <a:cs typeface="Times New Roman"/>
              </a:rPr>
              <a:t>EU </a:t>
            </a:r>
            <a:r>
              <a:rPr lang="en-GB" sz="2400" b="1" dirty="0">
                <a:solidFill>
                  <a:srgbClr val="345A8A"/>
                </a:solidFill>
                <a:ea typeface="ＭＳ ゴシック"/>
                <a:cs typeface="Times New Roman"/>
              </a:rPr>
              <a:t>Pro-Resilience Action (PRO-ACT</a:t>
            </a:r>
            <a:r>
              <a:rPr lang="en-GB" sz="2400" b="1" dirty="0" smtClean="0">
                <a:solidFill>
                  <a:srgbClr val="345A8A"/>
                </a:solidFill>
                <a:ea typeface="ＭＳ ゴシック"/>
                <a:cs typeface="Times New Roman"/>
              </a:rPr>
              <a:t>)</a:t>
            </a:r>
            <a:endParaRPr lang="en-GB" sz="2400" b="1" dirty="0">
              <a:solidFill>
                <a:srgbClr val="345A8A"/>
              </a:solidFill>
              <a:latin typeface="Calibri"/>
              <a:ea typeface="ＭＳ ゴシック"/>
              <a:cs typeface="Times New Roman"/>
            </a:endParaRPr>
          </a:p>
          <a:p>
            <a:pPr algn="ctr">
              <a:spcAft>
                <a:spcPts val="600"/>
              </a:spcAft>
            </a:pPr>
            <a:endParaRPr lang="en-US" sz="900" dirty="0">
              <a:effectLst/>
              <a:latin typeface="Arial"/>
              <a:ea typeface="Times New Roman"/>
              <a:cs typeface="Times New Roman"/>
            </a:endParaRPr>
          </a:p>
          <a:p>
            <a:pPr algn="ctr">
              <a:spcAft>
                <a:spcPts val="600"/>
              </a:spcAft>
            </a:pPr>
            <a:r>
              <a:rPr lang="en-US" sz="2400" b="1" cap="small" dirty="0" smtClean="0">
                <a:solidFill>
                  <a:srgbClr val="345A8A"/>
                </a:solidFill>
                <a:ea typeface="ＭＳ ゴシック"/>
                <a:cs typeface="Times New Roman"/>
              </a:rPr>
              <a:t>Food Security Thematic Programme </a:t>
            </a:r>
            <a:r>
              <a:rPr lang="en-US" sz="2400" b="1" cap="small" dirty="0">
                <a:solidFill>
                  <a:srgbClr val="345A8A"/>
                </a:solidFill>
                <a:ea typeface="ＭＳ ゴシック"/>
                <a:cs typeface="Times New Roman"/>
              </a:rPr>
              <a:t>C</a:t>
            </a:r>
            <a:r>
              <a:rPr lang="en-US" sz="2400" b="1" cap="small" dirty="0" smtClean="0">
                <a:solidFill>
                  <a:srgbClr val="345A8A"/>
                </a:solidFill>
                <a:ea typeface="ＭＳ ゴシック"/>
                <a:cs typeface="Times New Roman"/>
              </a:rPr>
              <a:t>risis Prevention </a:t>
            </a:r>
            <a:r>
              <a:rPr lang="en-US" sz="2400" b="1" cap="small" dirty="0">
                <a:solidFill>
                  <a:srgbClr val="345A8A"/>
                </a:solidFill>
                <a:ea typeface="ＭＳ ゴシック"/>
                <a:cs typeface="Times New Roman"/>
              </a:rPr>
              <a:t>and </a:t>
            </a:r>
            <a:r>
              <a:rPr lang="en-US" sz="2400" b="1" cap="small" dirty="0" smtClean="0">
                <a:solidFill>
                  <a:srgbClr val="345A8A"/>
                </a:solidFill>
                <a:ea typeface="ＭＳ ゴシック"/>
                <a:cs typeface="Times New Roman"/>
              </a:rPr>
              <a:t>Post-Crisis Response Strategy Projects </a:t>
            </a:r>
          </a:p>
          <a:p>
            <a:pPr algn="ctr">
              <a:spcAft>
                <a:spcPts val="600"/>
              </a:spcAft>
            </a:pPr>
            <a:endParaRPr lang="en-US" sz="1400" b="1" cap="small" dirty="0">
              <a:solidFill>
                <a:srgbClr val="345A8A"/>
              </a:solidFill>
              <a:ea typeface="ＭＳ ゴシック"/>
              <a:cs typeface="Times New Roman"/>
            </a:endParaRPr>
          </a:p>
          <a:p>
            <a:pPr algn="ctr">
              <a:spcAft>
                <a:spcPts val="600"/>
              </a:spcAft>
            </a:pPr>
            <a:r>
              <a:rPr lang="en-US" sz="2400" b="1" cap="small" dirty="0">
                <a:solidFill>
                  <a:srgbClr val="345A8A"/>
                </a:solidFill>
                <a:ea typeface="ＭＳ ゴシック"/>
                <a:cs typeface="Times New Roman"/>
              </a:rPr>
              <a:t>Greater Upper Nile (GUN) and Greater Bahr el Ghazal (GBEG)</a:t>
            </a:r>
            <a:endParaRPr lang="en-US" sz="2400" b="1" cap="small" dirty="0" smtClean="0">
              <a:solidFill>
                <a:srgbClr val="345A8A"/>
              </a:solidFill>
              <a:ea typeface="ＭＳ ゴシック"/>
              <a:cs typeface="Times New Roman"/>
            </a:endParaRPr>
          </a:p>
          <a:p>
            <a:pPr algn="ctr">
              <a:spcAft>
                <a:spcPts val="600"/>
              </a:spcAft>
            </a:pPr>
            <a:endParaRPr lang="en-US" sz="900" b="1" cap="small" dirty="0" smtClean="0">
              <a:solidFill>
                <a:srgbClr val="345A8A"/>
              </a:solidFill>
              <a:ea typeface="ＭＳ ゴシック"/>
              <a:cs typeface="Times New Roman"/>
            </a:endParaRPr>
          </a:p>
          <a:p>
            <a:pPr algn="ctr">
              <a:spcAft>
                <a:spcPts val="600"/>
              </a:spcAft>
            </a:pPr>
            <a:r>
              <a:rPr lang="en-US" sz="2400" b="1" cap="small" dirty="0">
                <a:solidFill>
                  <a:srgbClr val="345A8A"/>
                </a:solidFill>
                <a:ea typeface="ＭＳ ゴシック"/>
                <a:cs typeface="Times New Roman"/>
              </a:rPr>
              <a:t>INTER-REGIONAL THEMATIC WORKSHOP</a:t>
            </a:r>
            <a:r>
              <a:rPr lang="en-GB" b="1" dirty="0">
                <a:solidFill>
                  <a:srgbClr val="345A8A"/>
                </a:solidFill>
                <a:effectLst/>
                <a:latin typeface="Calibri"/>
                <a:ea typeface="ＭＳ ゴシック"/>
                <a:cs typeface="Times New Roman"/>
              </a:rPr>
              <a:t> </a:t>
            </a:r>
            <a:endParaRPr lang="en-US" sz="900" dirty="0">
              <a:effectLst/>
              <a:latin typeface="Arial"/>
              <a:ea typeface="Times New Roman"/>
              <a:cs typeface="Times New Roman"/>
            </a:endParaRPr>
          </a:p>
          <a:p>
            <a:pPr>
              <a:spcAft>
                <a:spcPts val="0"/>
              </a:spcAft>
            </a:pPr>
            <a:r>
              <a:rPr lang="en-GB" sz="1000" dirty="0">
                <a:effectLst/>
                <a:ea typeface="ＭＳ 明朝"/>
                <a:cs typeface="Times New Roman"/>
              </a:rPr>
              <a:t> </a:t>
            </a:r>
            <a:endParaRPr lang="en-US" sz="1000" dirty="0">
              <a:effectLst/>
              <a:ea typeface="ＭＳ 明朝"/>
              <a:cs typeface="Times New Roman"/>
            </a:endParaRPr>
          </a:p>
        </p:txBody>
      </p:sp>
      <p:sp>
        <p:nvSpPr>
          <p:cNvPr id="23" name="TextBox 22"/>
          <p:cNvSpPr txBox="1"/>
          <p:nvPr/>
        </p:nvSpPr>
        <p:spPr>
          <a:xfrm>
            <a:off x="6044375" y="6266503"/>
            <a:ext cx="571500" cy="246221"/>
          </a:xfrm>
          <a:prstGeom prst="rect">
            <a:avLst/>
          </a:prstGeom>
          <a:solidFill>
            <a:schemeClr val="bg1"/>
          </a:solidFill>
        </p:spPr>
        <p:txBody>
          <a:bodyPr wrap="square" rtlCol="0">
            <a:spAutoFit/>
          </a:bodyPr>
          <a:lstStyle/>
          <a:p>
            <a:endParaRPr lang="en-US" sz="1000" dirty="0"/>
          </a:p>
        </p:txBody>
      </p:sp>
      <p:pic>
        <p:nvPicPr>
          <p:cNvPr id="24" name="Picture 23"/>
          <p:cNvPicPr/>
          <p:nvPr/>
        </p:nvPicPr>
        <p:blipFill>
          <a:blip r:embed="rId3">
            <a:extLst>
              <a:ext uri="{28A0092B-C50C-407E-A947-70E740481C1C}">
                <a14:useLocalDpi xmlns:a14="http://schemas.microsoft.com/office/drawing/2010/main" val="0"/>
              </a:ext>
            </a:extLst>
          </a:blip>
          <a:stretch>
            <a:fillRect/>
          </a:stretch>
        </p:blipFill>
        <p:spPr>
          <a:xfrm>
            <a:off x="6877228" y="474131"/>
            <a:ext cx="1923872" cy="1214966"/>
          </a:xfrm>
          <a:prstGeom prst="rect">
            <a:avLst/>
          </a:prstGeom>
          <a:extLst>
            <a:ext uri="{FAA26D3D-D897-4be2-8F04-BA451C77F1D7}">
              <ma14:placeholderFlag xmlns:ma14="http://schemas.microsoft.com/office/mac/drawingml/2011/main" xmlns=""/>
            </a:ext>
          </a:extLst>
        </p:spPr>
      </p:pic>
      <p:grpSp>
        <p:nvGrpSpPr>
          <p:cNvPr id="17" name="Group 16"/>
          <p:cNvGrpSpPr/>
          <p:nvPr/>
        </p:nvGrpSpPr>
        <p:grpSpPr>
          <a:xfrm>
            <a:off x="1790636" y="5288604"/>
            <a:ext cx="5274310" cy="1259840"/>
            <a:chOff x="0" y="0"/>
            <a:chExt cx="6465318" cy="1426845"/>
          </a:xfrm>
        </p:grpSpPr>
        <p:pic>
          <p:nvPicPr>
            <p:cNvPr id="21"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141595" cy="1426845"/>
            </a:xfrm>
            <a:prstGeom prst="rect">
              <a:avLst/>
            </a:prstGeom>
            <a:noFill/>
            <a:ln>
              <a:noFill/>
            </a:ln>
            <a:extLst>
              <a:ext uri="{FAA26D3D-D897-4be2-8F04-BA451C77F1D7}">
                <ma14:placeholderFlag xmlns:ma14="http://schemas.microsoft.com/office/mac/drawingml/2011/main" xmlns=""/>
              </a:ext>
            </a:extLst>
          </p:spPr>
        </p:pic>
        <p:pic>
          <p:nvPicPr>
            <p:cNvPr id="22" name="Picture 21" descr="zoa.png"/>
            <p:cNvPicPr>
              <a:picLocks noChangeAspect="1"/>
            </p:cNvPicPr>
            <p:nvPr/>
          </p:nvPicPr>
          <p:blipFill rotWithShape="1">
            <a:blip r:embed="rId5">
              <a:extLst>
                <a:ext uri="{28A0092B-C50C-407E-A947-70E740481C1C}">
                  <a14:useLocalDpi xmlns:a14="http://schemas.microsoft.com/office/drawing/2010/main" val="0"/>
                </a:ext>
              </a:extLst>
            </a:blip>
            <a:srcRect l="63033" t="27059" r="4530" b="39681"/>
            <a:stretch/>
          </p:blipFill>
          <p:spPr>
            <a:xfrm>
              <a:off x="5188678" y="798607"/>
              <a:ext cx="676023" cy="628238"/>
            </a:xfrm>
            <a:prstGeom prst="rect">
              <a:avLst/>
            </a:prstGeom>
          </p:spPr>
        </p:pic>
        <p:pic>
          <p:nvPicPr>
            <p:cNvPr id="25" name="Picture 24" descr="cordaid.png"/>
            <p:cNvPicPr>
              <a:picLocks noChangeAspect="1"/>
            </p:cNvPicPr>
            <p:nvPr/>
          </p:nvPicPr>
          <p:blipFill rotWithShape="1">
            <a:blip r:embed="rId6">
              <a:extLst>
                <a:ext uri="{28A0092B-C50C-407E-A947-70E740481C1C}">
                  <a14:useLocalDpi xmlns:a14="http://schemas.microsoft.com/office/drawing/2010/main" val="0"/>
                </a:ext>
              </a:extLst>
            </a:blip>
            <a:srcRect l="27473" r="60333"/>
            <a:stretch/>
          </p:blipFill>
          <p:spPr>
            <a:xfrm>
              <a:off x="5817618" y="798607"/>
              <a:ext cx="647700" cy="582707"/>
            </a:xfrm>
            <a:prstGeom prst="rect">
              <a:avLst/>
            </a:prstGeom>
          </p:spPr>
        </p:pic>
        <p:pic>
          <p:nvPicPr>
            <p:cNvPr id="26" name="Picture 25" descr="oxfam.png"/>
            <p:cNvPicPr>
              <a:picLocks noChangeAspect="1"/>
            </p:cNvPicPr>
            <p:nvPr/>
          </p:nvPicPr>
          <p:blipFill rotWithShape="1">
            <a:blip r:embed="rId7">
              <a:extLst>
                <a:ext uri="{28A0092B-C50C-407E-A947-70E740481C1C}">
                  <a14:useLocalDpi xmlns:a14="http://schemas.microsoft.com/office/drawing/2010/main" val="0"/>
                </a:ext>
              </a:extLst>
            </a:blip>
            <a:srcRect r="57962"/>
            <a:stretch/>
          </p:blipFill>
          <p:spPr>
            <a:xfrm>
              <a:off x="5188678" y="0"/>
              <a:ext cx="628940" cy="600937"/>
            </a:xfrm>
            <a:prstGeom prst="rect">
              <a:avLst/>
            </a:prstGeom>
          </p:spPr>
        </p:pic>
        <p:pic>
          <p:nvPicPr>
            <p:cNvPr id="27" name="Picture 26" descr="irc logo.png"/>
            <p:cNvPicPr>
              <a:picLocks noChangeAspect="1"/>
            </p:cNvPicPr>
            <p:nvPr/>
          </p:nvPicPr>
          <p:blipFill rotWithShape="1">
            <a:blip r:embed="rId8">
              <a:extLst>
                <a:ext uri="{28A0092B-C50C-407E-A947-70E740481C1C}">
                  <a14:useLocalDpi xmlns:a14="http://schemas.microsoft.com/office/drawing/2010/main" val="0"/>
                </a:ext>
              </a:extLst>
            </a:blip>
            <a:srcRect l="5122" t="4561" r="5264" b="30382"/>
            <a:stretch/>
          </p:blipFill>
          <p:spPr>
            <a:xfrm>
              <a:off x="5864701" y="30475"/>
              <a:ext cx="532743" cy="570462"/>
            </a:xfrm>
            <a:prstGeom prst="rect">
              <a:avLst/>
            </a:prstGeom>
          </p:spPr>
        </p:pic>
      </p:grpSp>
    </p:spTree>
    <p:extLst>
      <p:ext uri="{BB962C8B-B14F-4D97-AF65-F5344CB8AC3E}">
        <p14:creationId xmlns:p14="http://schemas.microsoft.com/office/powerpoint/2010/main" val="31718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 calcmode="lin" valueType="num">
                                      <p:cBhvr additive="base">
                                        <p:cTn id="24"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 calcmode="lin" valueType="num">
                                      <p:cBhvr additive="base">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 calcmode="lin" valueType="num">
                                      <p:cBhvr additive="base">
                                        <p:cTn id="32"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8">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8">
                                            <p:txEl>
                                              <p:pRg st="7" end="7"/>
                                            </p:txEl>
                                          </p:spTgt>
                                        </p:tgtEl>
                                        <p:attrNameLst>
                                          <p:attrName>style.visibility</p:attrName>
                                        </p:attrNameLst>
                                      </p:cBhvr>
                                      <p:to>
                                        <p:strVal val="visible"/>
                                      </p:to>
                                    </p:set>
                                    <p:anim calcmode="lin" valueType="num">
                                      <p:cBhvr additive="base">
                                        <p:cTn id="36"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69333" y="461430"/>
            <a:ext cx="8686800" cy="1214967"/>
          </a:xfrm>
          <a:prstGeom prst="rect">
            <a:avLst/>
          </a:prstGeom>
        </p:spPr>
      </p:pic>
      <p:sp>
        <p:nvSpPr>
          <p:cNvPr id="14" name="Text Box 15"/>
          <p:cNvSpPr txBox="1"/>
          <p:nvPr/>
        </p:nvSpPr>
        <p:spPr>
          <a:xfrm>
            <a:off x="2438400" y="461430"/>
            <a:ext cx="4284134" cy="101864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2400" dirty="0">
                <a:solidFill>
                  <a:prstClr val="black"/>
                </a:solidFill>
                <a:ea typeface="ＭＳ 明朝"/>
                <a:cs typeface="Times New Roman"/>
              </a:rPr>
              <a:t> </a:t>
            </a:r>
            <a:endParaRPr lang="en-US" sz="1200" dirty="0">
              <a:solidFill>
                <a:prstClr val="black"/>
              </a:solidFill>
              <a:ea typeface="ＭＳ 明朝"/>
              <a:cs typeface="Times New Roman"/>
            </a:endParaRPr>
          </a:p>
        </p:txBody>
      </p:sp>
      <p:sp>
        <p:nvSpPr>
          <p:cNvPr id="15" name="Text Box 84"/>
          <p:cNvSpPr txBox="1"/>
          <p:nvPr/>
        </p:nvSpPr>
        <p:spPr>
          <a:xfrm>
            <a:off x="169333" y="1813983"/>
            <a:ext cx="30988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dirty="0">
                <a:solidFill>
                  <a:prstClr val="black"/>
                </a:solidFill>
                <a:ea typeface="ＭＳ 明朝"/>
                <a:cs typeface="Times New Roman"/>
              </a:rPr>
              <a:t>Funded by the European Union</a:t>
            </a:r>
            <a:endParaRPr lang="en-US" sz="1200" dirty="0">
              <a:solidFill>
                <a:prstClr val="black"/>
              </a:solidFill>
              <a:ea typeface="ＭＳ 明朝"/>
              <a:cs typeface="Times New Roman"/>
            </a:endParaRPr>
          </a:p>
        </p:txBody>
      </p:sp>
      <p:sp>
        <p:nvSpPr>
          <p:cNvPr id="16" name="Text Box 85"/>
          <p:cNvSpPr txBox="1"/>
          <p:nvPr/>
        </p:nvSpPr>
        <p:spPr>
          <a:xfrm>
            <a:off x="6877229" y="1813983"/>
            <a:ext cx="1978904" cy="48047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dirty="0">
                <a:solidFill>
                  <a:prstClr val="black"/>
                </a:solidFill>
                <a:ea typeface="ＭＳ 明朝"/>
                <a:cs typeface="Times New Roman"/>
              </a:rPr>
              <a:t>Government of South Sudan</a:t>
            </a:r>
            <a:endParaRPr lang="en-US" sz="1200" dirty="0">
              <a:solidFill>
                <a:prstClr val="black"/>
              </a:solidFill>
              <a:ea typeface="ＭＳ 明朝"/>
              <a:cs typeface="Times New Roman"/>
            </a:endParaRPr>
          </a:p>
        </p:txBody>
      </p:sp>
      <p:sp>
        <p:nvSpPr>
          <p:cNvPr id="18" name="Text Box 64"/>
          <p:cNvSpPr txBox="1"/>
          <p:nvPr/>
        </p:nvSpPr>
        <p:spPr>
          <a:xfrm>
            <a:off x="342900" y="2385483"/>
            <a:ext cx="8458200" cy="1615017"/>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endParaRPr lang="en-GB" sz="2400" b="1" dirty="0" smtClean="0">
              <a:solidFill>
                <a:srgbClr val="345A8A"/>
              </a:solidFill>
              <a:ea typeface="ＭＳ ゴシック"/>
              <a:cs typeface="Times New Roman"/>
            </a:endParaRPr>
          </a:p>
          <a:p>
            <a:pPr algn="ctr">
              <a:spcAft>
                <a:spcPts val="600"/>
              </a:spcAft>
            </a:pPr>
            <a:r>
              <a:rPr lang="en-US" sz="8800" b="1" cap="small" dirty="0" smtClean="0">
                <a:solidFill>
                  <a:srgbClr val="345A8A"/>
                </a:solidFill>
                <a:ea typeface="ＭＳ ゴシック"/>
                <a:cs typeface="Times New Roman"/>
              </a:rPr>
              <a:t>Thank you</a:t>
            </a:r>
            <a:endParaRPr lang="en-US" sz="8800" dirty="0">
              <a:solidFill>
                <a:prstClr val="black"/>
              </a:solidFill>
              <a:ea typeface="ＭＳ 明朝"/>
              <a:cs typeface="Times New Roman"/>
            </a:endParaRPr>
          </a:p>
        </p:txBody>
      </p:sp>
      <p:sp>
        <p:nvSpPr>
          <p:cNvPr id="23" name="TextBox 22"/>
          <p:cNvSpPr txBox="1"/>
          <p:nvPr/>
        </p:nvSpPr>
        <p:spPr>
          <a:xfrm>
            <a:off x="6044375" y="6266503"/>
            <a:ext cx="571500" cy="246221"/>
          </a:xfrm>
          <a:prstGeom prst="rect">
            <a:avLst/>
          </a:prstGeom>
          <a:solidFill>
            <a:schemeClr val="bg1"/>
          </a:solidFill>
        </p:spPr>
        <p:txBody>
          <a:bodyPr wrap="square" rtlCol="0">
            <a:spAutoFit/>
          </a:bodyPr>
          <a:lstStyle/>
          <a:p>
            <a:endParaRPr lang="en-US" sz="1000" dirty="0">
              <a:solidFill>
                <a:prstClr val="black"/>
              </a:solidFill>
            </a:endParaRPr>
          </a:p>
        </p:txBody>
      </p:sp>
      <p:pic>
        <p:nvPicPr>
          <p:cNvPr id="24" name="Picture 23"/>
          <p:cNvPicPr/>
          <p:nvPr/>
        </p:nvPicPr>
        <p:blipFill>
          <a:blip r:embed="rId3">
            <a:extLst>
              <a:ext uri="{28A0092B-C50C-407E-A947-70E740481C1C}">
                <a14:useLocalDpi xmlns:a14="http://schemas.microsoft.com/office/drawing/2010/main" val="0"/>
              </a:ext>
            </a:extLst>
          </a:blip>
          <a:stretch>
            <a:fillRect/>
          </a:stretch>
        </p:blipFill>
        <p:spPr>
          <a:xfrm>
            <a:off x="6877228" y="474131"/>
            <a:ext cx="1923872" cy="1214966"/>
          </a:xfrm>
          <a:prstGeom prst="rect">
            <a:avLst/>
          </a:prstGeom>
          <a:extLst>
            <a:ext uri="{FAA26D3D-D897-4be2-8F04-BA451C77F1D7}">
              <ma14:placeholderFlag xmlns:ma14="http://schemas.microsoft.com/office/mac/drawingml/2011/main" xmlns=""/>
            </a:ext>
          </a:extLst>
        </p:spPr>
      </p:pic>
      <p:grpSp>
        <p:nvGrpSpPr>
          <p:cNvPr id="17" name="Group 16"/>
          <p:cNvGrpSpPr/>
          <p:nvPr/>
        </p:nvGrpSpPr>
        <p:grpSpPr>
          <a:xfrm>
            <a:off x="1790636" y="5288604"/>
            <a:ext cx="5274310" cy="1259840"/>
            <a:chOff x="0" y="0"/>
            <a:chExt cx="6465318" cy="1426845"/>
          </a:xfrm>
        </p:grpSpPr>
        <p:pic>
          <p:nvPicPr>
            <p:cNvPr id="21"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141595" cy="1426845"/>
            </a:xfrm>
            <a:prstGeom prst="rect">
              <a:avLst/>
            </a:prstGeom>
            <a:noFill/>
            <a:ln>
              <a:noFill/>
            </a:ln>
            <a:extLst>
              <a:ext uri="{FAA26D3D-D897-4be2-8F04-BA451C77F1D7}">
                <ma14:placeholderFlag xmlns:ma14="http://schemas.microsoft.com/office/mac/drawingml/2011/main" xmlns=""/>
              </a:ext>
            </a:extLst>
          </p:spPr>
        </p:pic>
        <p:pic>
          <p:nvPicPr>
            <p:cNvPr id="22" name="Picture 21" descr="zoa.png"/>
            <p:cNvPicPr>
              <a:picLocks noChangeAspect="1"/>
            </p:cNvPicPr>
            <p:nvPr/>
          </p:nvPicPr>
          <p:blipFill rotWithShape="1">
            <a:blip r:embed="rId5">
              <a:extLst>
                <a:ext uri="{28A0092B-C50C-407E-A947-70E740481C1C}">
                  <a14:useLocalDpi xmlns:a14="http://schemas.microsoft.com/office/drawing/2010/main" val="0"/>
                </a:ext>
              </a:extLst>
            </a:blip>
            <a:srcRect l="63033" t="27059" r="4530" b="39681"/>
            <a:stretch/>
          </p:blipFill>
          <p:spPr>
            <a:xfrm>
              <a:off x="5188678" y="798607"/>
              <a:ext cx="676023" cy="628238"/>
            </a:xfrm>
            <a:prstGeom prst="rect">
              <a:avLst/>
            </a:prstGeom>
          </p:spPr>
        </p:pic>
        <p:pic>
          <p:nvPicPr>
            <p:cNvPr id="25" name="Picture 24" descr="cordaid.png"/>
            <p:cNvPicPr>
              <a:picLocks noChangeAspect="1"/>
            </p:cNvPicPr>
            <p:nvPr/>
          </p:nvPicPr>
          <p:blipFill rotWithShape="1">
            <a:blip r:embed="rId6">
              <a:extLst>
                <a:ext uri="{28A0092B-C50C-407E-A947-70E740481C1C}">
                  <a14:useLocalDpi xmlns:a14="http://schemas.microsoft.com/office/drawing/2010/main" val="0"/>
                </a:ext>
              </a:extLst>
            </a:blip>
            <a:srcRect l="27473" r="60333"/>
            <a:stretch/>
          </p:blipFill>
          <p:spPr>
            <a:xfrm>
              <a:off x="5817618" y="798607"/>
              <a:ext cx="647700" cy="582707"/>
            </a:xfrm>
            <a:prstGeom prst="rect">
              <a:avLst/>
            </a:prstGeom>
          </p:spPr>
        </p:pic>
        <p:pic>
          <p:nvPicPr>
            <p:cNvPr id="26" name="Picture 25" descr="oxfam.png"/>
            <p:cNvPicPr>
              <a:picLocks noChangeAspect="1"/>
            </p:cNvPicPr>
            <p:nvPr/>
          </p:nvPicPr>
          <p:blipFill rotWithShape="1">
            <a:blip r:embed="rId7">
              <a:extLst>
                <a:ext uri="{28A0092B-C50C-407E-A947-70E740481C1C}">
                  <a14:useLocalDpi xmlns:a14="http://schemas.microsoft.com/office/drawing/2010/main" val="0"/>
                </a:ext>
              </a:extLst>
            </a:blip>
            <a:srcRect r="57962"/>
            <a:stretch/>
          </p:blipFill>
          <p:spPr>
            <a:xfrm>
              <a:off x="5188678" y="0"/>
              <a:ext cx="628940" cy="600937"/>
            </a:xfrm>
            <a:prstGeom prst="rect">
              <a:avLst/>
            </a:prstGeom>
          </p:spPr>
        </p:pic>
        <p:pic>
          <p:nvPicPr>
            <p:cNvPr id="27" name="Picture 26" descr="irc logo.png"/>
            <p:cNvPicPr>
              <a:picLocks noChangeAspect="1"/>
            </p:cNvPicPr>
            <p:nvPr/>
          </p:nvPicPr>
          <p:blipFill rotWithShape="1">
            <a:blip r:embed="rId8">
              <a:extLst>
                <a:ext uri="{28A0092B-C50C-407E-A947-70E740481C1C}">
                  <a14:useLocalDpi xmlns:a14="http://schemas.microsoft.com/office/drawing/2010/main" val="0"/>
                </a:ext>
              </a:extLst>
            </a:blip>
            <a:srcRect l="5122" t="4561" r="5264" b="30382"/>
            <a:stretch/>
          </p:blipFill>
          <p:spPr>
            <a:xfrm>
              <a:off x="5864701" y="30475"/>
              <a:ext cx="532743" cy="570462"/>
            </a:xfrm>
            <a:prstGeom prst="rect">
              <a:avLst/>
            </a:prstGeom>
          </p:spPr>
        </p:pic>
      </p:grpSp>
    </p:spTree>
    <p:extLst>
      <p:ext uri="{BB962C8B-B14F-4D97-AF65-F5344CB8AC3E}">
        <p14:creationId xmlns:p14="http://schemas.microsoft.com/office/powerpoint/2010/main" val="150797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4" y="1904908"/>
            <a:ext cx="3902754" cy="2952841"/>
          </a:xfrm>
        </p:spPr>
        <p:txBody>
          <a:bodyPr>
            <a:normAutofit fontScale="90000"/>
          </a:bodyPr>
          <a:lstStyle/>
          <a:p>
            <a:pPr lvl="0" fontAlgn="base">
              <a:spcBef>
                <a:spcPct val="20000"/>
              </a:spcBef>
              <a:spcAft>
                <a:spcPct val="0"/>
              </a:spcAft>
            </a:pPr>
            <a:r>
              <a:rPr lang="en-AU" sz="2800" b="1" dirty="0" smtClean="0">
                <a:latin typeface="Arial" charset="0"/>
                <a:ea typeface="+mn-ea"/>
                <a:cs typeface="Arial" charset="0"/>
              </a:rPr>
              <a:t>Eddington Chinyoka &amp; Taban Kaps Roberts</a:t>
            </a:r>
            <a:r>
              <a:rPr lang="en-AU" sz="2800" dirty="0" smtClean="0">
                <a:latin typeface="Arial" charset="0"/>
                <a:ea typeface="+mn-ea"/>
                <a:cs typeface="Arial" charset="0"/>
              </a:rPr>
              <a:t>, </a:t>
            </a:r>
            <a:r>
              <a:rPr lang="en-AU" sz="1600" dirty="0" smtClean="0">
                <a:latin typeface="Arial" charset="0"/>
                <a:ea typeface="+mn-ea"/>
                <a:cs typeface="Arial" charset="0"/>
              </a:rPr>
              <a:t/>
            </a:r>
            <a:br>
              <a:rPr lang="en-AU" sz="1600" dirty="0" smtClean="0">
                <a:latin typeface="Arial" charset="0"/>
                <a:ea typeface="+mn-ea"/>
                <a:cs typeface="Arial" charset="0"/>
              </a:rPr>
            </a:br>
            <a:r>
              <a:rPr lang="en-AU" sz="1600" dirty="0">
                <a:latin typeface="Arial" charset="0"/>
                <a:ea typeface="+mn-ea"/>
                <a:cs typeface="Arial" charset="0"/>
              </a:rPr>
              <a:t/>
            </a:r>
            <a:br>
              <a:rPr lang="en-AU" sz="1600" dirty="0">
                <a:latin typeface="Arial" charset="0"/>
                <a:ea typeface="+mn-ea"/>
                <a:cs typeface="Arial" charset="0"/>
              </a:rPr>
            </a:br>
            <a:r>
              <a:rPr lang="en-AU" sz="2000" dirty="0" smtClean="0">
                <a:latin typeface="Arial" charset="0"/>
                <a:ea typeface="+mn-ea"/>
                <a:cs typeface="Arial" charset="0"/>
              </a:rPr>
              <a:t>Norwegian Refugee Council:</a:t>
            </a:r>
            <a:br>
              <a:rPr lang="en-AU" sz="2000" dirty="0" smtClean="0">
                <a:latin typeface="Arial" charset="0"/>
                <a:ea typeface="+mn-ea"/>
                <a:cs typeface="Arial" charset="0"/>
              </a:rPr>
            </a:br>
            <a:r>
              <a:rPr lang="en-AU" sz="1600" dirty="0" smtClean="0">
                <a:latin typeface="Arial" charset="0"/>
                <a:ea typeface="+mn-ea"/>
                <a:cs typeface="Arial" charset="0"/>
              </a:rPr>
              <a:t/>
            </a:r>
            <a:br>
              <a:rPr lang="en-AU" sz="1600" dirty="0" smtClean="0">
                <a:latin typeface="Arial" charset="0"/>
                <a:ea typeface="+mn-ea"/>
                <a:cs typeface="Arial" charset="0"/>
              </a:rPr>
            </a:br>
            <a:r>
              <a:rPr lang="en-AU" sz="1400" b="1" dirty="0" smtClean="0">
                <a:latin typeface="Arial" charset="0"/>
                <a:ea typeface="+mn-ea"/>
                <a:cs typeface="Arial" charset="0"/>
              </a:rPr>
              <a:t>Contract Reference: </a:t>
            </a:r>
            <a:r>
              <a:rPr lang="en-AU" sz="1400" dirty="0" smtClean="0">
                <a:latin typeface="Arial" charset="0"/>
                <a:ea typeface="+mn-ea"/>
                <a:cs typeface="Arial" charset="0"/>
              </a:rPr>
              <a:t/>
            </a:r>
            <a:br>
              <a:rPr lang="en-AU" sz="1400" dirty="0" smtClean="0">
                <a:latin typeface="Arial" charset="0"/>
                <a:ea typeface="+mn-ea"/>
                <a:cs typeface="Arial" charset="0"/>
              </a:rPr>
            </a:br>
            <a:r>
              <a:rPr lang="en-GB" sz="1400" dirty="0" smtClean="0"/>
              <a:t>NO-2010-BTL-1201688693</a:t>
            </a:r>
            <a:r>
              <a:rPr lang="en-AU" sz="1200" dirty="0" smtClean="0">
                <a:latin typeface="Arial" charset="0"/>
                <a:ea typeface="+mn-ea"/>
                <a:cs typeface="Arial" charset="0"/>
              </a:rPr>
              <a:t/>
            </a:r>
            <a:br>
              <a:rPr lang="en-AU" sz="1200" dirty="0" smtClean="0">
                <a:latin typeface="Arial" charset="0"/>
                <a:ea typeface="+mn-ea"/>
                <a:cs typeface="Arial" charset="0"/>
              </a:rPr>
            </a:br>
            <a:r>
              <a:rPr lang="en-AU" sz="1200" dirty="0" smtClean="0">
                <a:latin typeface="Arial" charset="0"/>
                <a:ea typeface="+mn-ea"/>
                <a:cs typeface="Arial" charset="0"/>
              </a:rPr>
              <a:t/>
            </a:r>
            <a:br>
              <a:rPr lang="en-AU" sz="1200" dirty="0" smtClean="0">
                <a:latin typeface="Arial" charset="0"/>
                <a:ea typeface="+mn-ea"/>
                <a:cs typeface="Arial" charset="0"/>
              </a:rPr>
            </a:br>
            <a:r>
              <a:rPr lang="en-AU" sz="1200" dirty="0" smtClean="0">
                <a:latin typeface="Arial" charset="0"/>
                <a:ea typeface="+mn-ea"/>
                <a:cs typeface="Arial" charset="0"/>
              </a:rPr>
              <a:t/>
            </a:r>
            <a:br>
              <a:rPr lang="en-AU" sz="1200" dirty="0" smtClean="0">
                <a:latin typeface="Arial" charset="0"/>
                <a:ea typeface="+mn-ea"/>
                <a:cs typeface="Arial" charset="0"/>
              </a:rPr>
            </a:br>
            <a:r>
              <a:rPr lang="en-AU" sz="1600" b="1" dirty="0" smtClean="0">
                <a:latin typeface="Arial" charset="0"/>
                <a:ea typeface="+mn-ea"/>
                <a:cs typeface="Arial" charset="0"/>
              </a:rPr>
              <a:t>Project: SORUDEV</a:t>
            </a:r>
            <a:endParaRPr lang="en-AU" sz="1600" b="1" dirty="0"/>
          </a:p>
        </p:txBody>
      </p:sp>
      <p:sp>
        <p:nvSpPr>
          <p:cNvPr id="1094" name="AutoShape 70"/>
          <p:cNvSpPr>
            <a:spLocks noChangeAspect="1" noChangeArrowheads="1" noTextEdit="1"/>
          </p:cNvSpPr>
          <p:nvPr/>
        </p:nvSpPr>
        <p:spPr bwMode="auto">
          <a:xfrm>
            <a:off x="4763" y="0"/>
            <a:ext cx="9134475"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099" name="Freeform 75"/>
          <p:cNvSpPr>
            <a:spLocks/>
          </p:cNvSpPr>
          <p:nvPr/>
        </p:nvSpPr>
        <p:spPr bwMode="auto">
          <a:xfrm>
            <a:off x="4305300" y="1924050"/>
            <a:ext cx="3149601" cy="3019425"/>
          </a:xfrm>
          <a:custGeom>
            <a:avLst/>
            <a:gdLst/>
            <a:ahLst/>
            <a:cxnLst>
              <a:cxn ang="0">
                <a:pos x="0" y="157"/>
              </a:cxn>
              <a:cxn ang="0">
                <a:pos x="0" y="177"/>
              </a:cxn>
              <a:cxn ang="0">
                <a:pos x="4" y="317"/>
              </a:cxn>
              <a:cxn ang="0">
                <a:pos x="291" y="317"/>
              </a:cxn>
              <a:cxn ang="0">
                <a:pos x="376" y="0"/>
              </a:cxn>
              <a:cxn ang="0">
                <a:pos x="42" y="0"/>
              </a:cxn>
              <a:cxn ang="0">
                <a:pos x="0" y="157"/>
              </a:cxn>
            </a:cxnLst>
            <a:rect l="0" t="0" r="r" b="b"/>
            <a:pathLst>
              <a:path w="376" h="317">
                <a:moveTo>
                  <a:pt x="0" y="157"/>
                </a:moveTo>
                <a:lnTo>
                  <a:pt x="0" y="177"/>
                </a:lnTo>
                <a:lnTo>
                  <a:pt x="4" y="317"/>
                </a:lnTo>
                <a:lnTo>
                  <a:pt x="291" y="317"/>
                </a:lnTo>
                <a:lnTo>
                  <a:pt x="376" y="0"/>
                </a:lnTo>
                <a:lnTo>
                  <a:pt x="42" y="0"/>
                </a:lnTo>
                <a:lnTo>
                  <a:pt x="0" y="157"/>
                </a:lnTo>
                <a:close/>
              </a:path>
            </a:pathLst>
          </a:custGeom>
          <a:solidFill>
            <a:srgbClr val="D95E00"/>
          </a:solidFill>
          <a:ln w="317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Title 1"/>
          <p:cNvSpPr txBox="1">
            <a:spLocks/>
          </p:cNvSpPr>
          <p:nvPr/>
        </p:nvSpPr>
        <p:spPr>
          <a:xfrm>
            <a:off x="116784" y="160591"/>
            <a:ext cx="4404416"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fontAlgn="base">
              <a:spcBef>
                <a:spcPct val="20000"/>
              </a:spcBef>
              <a:spcAft>
                <a:spcPct val="0"/>
              </a:spcAft>
            </a:pPr>
            <a:endParaRPr lang="en-US" sz="2800" dirty="0"/>
          </a:p>
        </p:txBody>
      </p:sp>
      <p:sp>
        <p:nvSpPr>
          <p:cNvPr id="4" name="TextBox 3"/>
          <p:cNvSpPr txBox="1"/>
          <p:nvPr/>
        </p:nvSpPr>
        <p:spPr>
          <a:xfrm>
            <a:off x="7382184" y="1297978"/>
            <a:ext cx="184666" cy="369332"/>
          </a:xfrm>
          <a:prstGeom prst="rect">
            <a:avLst/>
          </a:prstGeom>
          <a:noFill/>
        </p:spPr>
        <p:txBody>
          <a:bodyPr wrap="none" rtlCol="0">
            <a:spAutoFit/>
          </a:bodyPr>
          <a:lstStyle/>
          <a:p>
            <a:endParaRPr lang="en-US" dirty="0"/>
          </a:p>
        </p:txBody>
      </p:sp>
      <p:pic>
        <p:nvPicPr>
          <p:cNvPr id="8" name="Picture 7" descr="EU fl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5729337"/>
            <a:ext cx="1158240" cy="768096"/>
          </a:xfrm>
          <a:prstGeom prst="rect">
            <a:avLst/>
          </a:prstGeom>
        </p:spPr>
      </p:pic>
      <p:sp>
        <p:nvSpPr>
          <p:cNvPr id="20" name="Title 1"/>
          <p:cNvSpPr txBox="1">
            <a:spLocks/>
          </p:cNvSpPr>
          <p:nvPr/>
        </p:nvSpPr>
        <p:spPr>
          <a:xfrm>
            <a:off x="3907517" y="2933700"/>
            <a:ext cx="2747283" cy="203905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endParaRPr lang="en-US" sz="1400" dirty="0"/>
          </a:p>
        </p:txBody>
      </p:sp>
      <p:sp>
        <p:nvSpPr>
          <p:cNvPr id="36" name="TextBox 35"/>
          <p:cNvSpPr txBox="1"/>
          <p:nvPr/>
        </p:nvSpPr>
        <p:spPr>
          <a:xfrm>
            <a:off x="8411265" y="6497433"/>
            <a:ext cx="571500" cy="276999"/>
          </a:xfrm>
          <a:prstGeom prst="rect">
            <a:avLst/>
          </a:prstGeom>
          <a:solidFill>
            <a:schemeClr val="bg1"/>
          </a:solidFill>
        </p:spPr>
        <p:txBody>
          <a:bodyPr wrap="square" rtlCol="0">
            <a:spAutoFit/>
          </a:bodyPr>
          <a:lstStyle/>
          <a:p>
            <a:endParaRPr lang="en-US" sz="1200" dirty="0"/>
          </a:p>
        </p:txBody>
      </p:sp>
      <p:sp>
        <p:nvSpPr>
          <p:cNvPr id="3" name="Rectangle 2"/>
          <p:cNvSpPr/>
          <p:nvPr/>
        </p:nvSpPr>
        <p:spPr>
          <a:xfrm>
            <a:off x="4038600" y="2015609"/>
            <a:ext cx="5100637" cy="3046988"/>
          </a:xfrm>
          <a:prstGeom prst="rect">
            <a:avLst/>
          </a:prstGeom>
        </p:spPr>
        <p:txBody>
          <a:bodyPr wrap="square">
            <a:spAutoFit/>
          </a:bodyPr>
          <a:lstStyle/>
          <a:p>
            <a:endParaRPr lang="en-US" dirty="0" smtClean="0"/>
          </a:p>
          <a:p>
            <a:r>
              <a:rPr lang="en-US" sz="2800" b="1" dirty="0" smtClean="0">
                <a:solidFill>
                  <a:schemeClr val="bg1"/>
                </a:solidFill>
              </a:rPr>
              <a:t>PRESENTATION TOPIC</a:t>
            </a:r>
          </a:p>
          <a:p>
            <a:endParaRPr lang="en-US" dirty="0"/>
          </a:p>
          <a:p>
            <a:r>
              <a:rPr lang="en-US" sz="2800" dirty="0" smtClean="0">
                <a:solidFill>
                  <a:schemeClr val="bg1"/>
                </a:solidFill>
              </a:rPr>
              <a:t>Institutional and  Community Based Organisations Support</a:t>
            </a:r>
          </a:p>
          <a:p>
            <a:endParaRPr lang="en-US" dirty="0" smtClean="0"/>
          </a:p>
          <a:p>
            <a:endParaRPr lang="en-US" dirty="0"/>
          </a:p>
          <a:p>
            <a:endParaRPr lang="en-US" dirty="0"/>
          </a:p>
          <a:p>
            <a:endParaRPr lang="en-US" dirty="0"/>
          </a:p>
        </p:txBody>
      </p:sp>
      <p:pic>
        <p:nvPicPr>
          <p:cNvPr id="16" name="Picture 15" descr="NRC_ENG_logo_center_RGB_pos"/>
          <p:cNvPicPr/>
          <p:nvPr/>
        </p:nvPicPr>
        <p:blipFill>
          <a:blip r:embed="rId4" cstate="print">
            <a:extLst>
              <a:ext uri="{28A0092B-C50C-407E-A947-70E740481C1C}">
                <a14:useLocalDpi xmlns:a14="http://schemas.microsoft.com/office/drawing/2010/main" val="0"/>
              </a:ext>
            </a:extLst>
          </a:blip>
          <a:srcRect t="8282" b="8282"/>
          <a:stretch>
            <a:fillRect/>
          </a:stretch>
        </p:blipFill>
        <p:spPr bwMode="auto">
          <a:xfrm>
            <a:off x="7566850" y="5796012"/>
            <a:ext cx="1452108" cy="9065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00430" y="0"/>
            <a:ext cx="5429288" cy="819150"/>
          </a:xfrm>
        </p:spPr>
        <p:txBody>
          <a:bodyPr>
            <a:normAutofit fontScale="90000"/>
          </a:bodyPr>
          <a:lstStyle/>
          <a:p>
            <a:r>
              <a:rPr lang="en-AU" dirty="0" smtClean="0"/>
              <a:t> </a:t>
            </a:r>
            <a:r>
              <a:rPr lang="en-AU" dirty="0"/>
              <a:t>NRC</a:t>
            </a:r>
            <a:br>
              <a:rPr lang="en-AU" dirty="0"/>
            </a:br>
            <a:r>
              <a:rPr lang="en-AU" dirty="0"/>
              <a:t/>
            </a:r>
            <a:br>
              <a:rPr lang="en-AU" dirty="0"/>
            </a:br>
            <a:r>
              <a:rPr lang="en-AU" dirty="0" smtClean="0">
                <a:solidFill>
                  <a:schemeClr val="tx1"/>
                </a:solidFill>
              </a:rPr>
              <a:t>Norwegian Refugee Council</a:t>
            </a:r>
            <a:endParaRPr lang="en-AU" dirty="0"/>
          </a:p>
        </p:txBody>
      </p:sp>
      <p:sp>
        <p:nvSpPr>
          <p:cNvPr id="2" name="Subtitle 1"/>
          <p:cNvSpPr>
            <a:spLocks noGrp="1"/>
          </p:cNvSpPr>
          <p:nvPr>
            <p:ph type="subTitle" idx="1"/>
          </p:nvPr>
        </p:nvSpPr>
        <p:spPr>
          <a:xfrm>
            <a:off x="3500430" y="2019300"/>
            <a:ext cx="5643570" cy="2800350"/>
          </a:xfrm>
        </p:spPr>
        <p:txBody>
          <a:bodyPr>
            <a:noAutofit/>
          </a:bodyPr>
          <a:lstStyle/>
          <a:p>
            <a:endParaRPr lang="en-AU" sz="1800" b="1" dirty="0" smtClean="0"/>
          </a:p>
        </p:txBody>
      </p:sp>
      <p:sp>
        <p:nvSpPr>
          <p:cNvPr id="5" name="Title 1"/>
          <p:cNvSpPr txBox="1">
            <a:spLocks/>
          </p:cNvSpPr>
          <p:nvPr/>
        </p:nvSpPr>
        <p:spPr>
          <a:xfrm>
            <a:off x="0" y="140427"/>
            <a:ext cx="3352800" cy="678723"/>
          </a:xfrm>
          <a:prstGeom prst="rect">
            <a:avLst/>
          </a:prstGeom>
        </p:spPr>
        <p:txBody>
          <a:bodyPr vert="horz" lIns="91440" tIns="45720" rIns="91440" bIns="45720" rtlCol="0" anchor="ctr">
            <a:normAutofit fontScale="32500" lnSpcReduction="200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endParaRPr lang="en-US" dirty="0">
              <a:solidFill>
                <a:schemeClr val="tx1"/>
              </a:solidFill>
            </a:endParaRPr>
          </a:p>
          <a:p>
            <a:pPr algn="just" fontAlgn="base">
              <a:spcBef>
                <a:spcPct val="20000"/>
              </a:spcBef>
              <a:spcAft>
                <a:spcPct val="0"/>
              </a:spcAft>
            </a:pPr>
            <a:r>
              <a:rPr lang="en-US" sz="8500" dirty="0" smtClean="0">
                <a:solidFill>
                  <a:schemeClr val="tx1"/>
                </a:solidFill>
              </a:rPr>
              <a:t>Project Background</a:t>
            </a:r>
            <a:endParaRPr lang="en-US" sz="8500" dirty="0">
              <a:solidFill>
                <a:schemeClr val="tx1"/>
              </a:solidFill>
            </a:endParaRPr>
          </a:p>
        </p:txBody>
      </p:sp>
      <p:sp>
        <p:nvSpPr>
          <p:cNvPr id="3" name="TextBox 2"/>
          <p:cNvSpPr txBox="1"/>
          <p:nvPr/>
        </p:nvSpPr>
        <p:spPr>
          <a:xfrm>
            <a:off x="0" y="1013972"/>
            <a:ext cx="9143999" cy="646331"/>
          </a:xfrm>
          <a:prstGeom prst="rect">
            <a:avLst/>
          </a:prstGeom>
          <a:noFill/>
        </p:spPr>
        <p:txBody>
          <a:bodyPr wrap="square" rtlCol="0">
            <a:spAutoFit/>
          </a:bodyPr>
          <a:lstStyle/>
          <a:p>
            <a:pPr algn="just"/>
            <a:r>
              <a:rPr lang="en-US" b="1" dirty="0">
                <a:solidFill>
                  <a:srgbClr val="002060"/>
                </a:solidFill>
              </a:rPr>
              <a:t>Increased agricultural production and income for smallholder farmers affected by displacement in Warrap State of South Sudan</a:t>
            </a:r>
          </a:p>
        </p:txBody>
      </p:sp>
      <p:sp>
        <p:nvSpPr>
          <p:cNvPr id="7" name="Title 1"/>
          <p:cNvSpPr txBox="1">
            <a:spLocks/>
          </p:cNvSpPr>
          <p:nvPr/>
        </p:nvSpPr>
        <p:spPr>
          <a:xfrm>
            <a:off x="0" y="2365078"/>
            <a:ext cx="2692400" cy="192752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p>
        </p:txBody>
      </p:sp>
      <p:graphicFrame>
        <p:nvGraphicFramePr>
          <p:cNvPr id="8" name="Table 7"/>
          <p:cNvGraphicFramePr>
            <a:graphicFrameLocks noGrp="1"/>
          </p:cNvGraphicFramePr>
          <p:nvPr>
            <p:extLst>
              <p:ext uri="{D42A27DB-BD31-4B8C-83A1-F6EECF244321}">
                <p14:modId xmlns:p14="http://schemas.microsoft.com/office/powerpoint/2010/main" val="445702639"/>
              </p:ext>
            </p:extLst>
          </p:nvPr>
        </p:nvGraphicFramePr>
        <p:xfrm>
          <a:off x="0" y="1809750"/>
          <a:ext cx="9144000" cy="5219804"/>
        </p:xfrm>
        <a:graphic>
          <a:graphicData uri="http://schemas.openxmlformats.org/drawingml/2006/table">
            <a:tbl>
              <a:tblPr firstRow="1" firstCol="1" lastRow="1" lastCol="1" bandRow="1" bandCol="1">
                <a:tableStyleId>{5C22544A-7EE6-4342-B048-85BDC9FD1C3A}</a:tableStyleId>
              </a:tblPr>
              <a:tblGrid>
                <a:gridCol w="2085975"/>
                <a:gridCol w="7058025"/>
              </a:tblGrid>
              <a:tr h="1718467">
                <a:tc>
                  <a:txBody>
                    <a:bodyPr/>
                    <a:lstStyle/>
                    <a:p>
                      <a:pPr marL="0" marR="0" algn="just">
                        <a:spcBef>
                          <a:spcPts val="0"/>
                        </a:spcBef>
                        <a:spcAft>
                          <a:spcPts val="600"/>
                        </a:spcAft>
                      </a:pPr>
                      <a:r>
                        <a:rPr lang="en-GB" sz="2000" dirty="0">
                          <a:effectLst/>
                        </a:rPr>
                        <a:t>Objectives </a:t>
                      </a:r>
                      <a:endParaRPr lang="en-US" sz="2000" dirty="0">
                        <a:effectLst/>
                        <a:latin typeface="Times New Roman"/>
                        <a:ea typeface="Times New Roman"/>
                      </a:endParaRPr>
                    </a:p>
                  </a:txBody>
                  <a:tcPr marL="68580" marR="68580" marT="0" marB="0"/>
                </a:tc>
                <a:tc>
                  <a:txBody>
                    <a:bodyPr/>
                    <a:lstStyle/>
                    <a:p>
                      <a:pPr marL="0" marR="0" algn="just">
                        <a:spcBef>
                          <a:spcPts val="0"/>
                        </a:spcBef>
                        <a:spcAft>
                          <a:spcPts val="600"/>
                        </a:spcAft>
                      </a:pPr>
                      <a:r>
                        <a:rPr lang="en-GB" sz="1800" b="1" u="sng" dirty="0">
                          <a:effectLst/>
                        </a:rPr>
                        <a:t>Overall objective</a:t>
                      </a:r>
                      <a:r>
                        <a:rPr lang="en-GB" sz="1800" u="sng" dirty="0">
                          <a:effectLst/>
                        </a:rPr>
                        <a:t>: </a:t>
                      </a:r>
                      <a:endParaRPr lang="en-GB" sz="1800" u="sng" dirty="0" smtClean="0">
                        <a:effectLst/>
                      </a:endParaRPr>
                    </a:p>
                    <a:p>
                      <a:pPr marL="0" marR="0" algn="just">
                        <a:spcBef>
                          <a:spcPts val="0"/>
                        </a:spcBef>
                        <a:spcAft>
                          <a:spcPts val="600"/>
                        </a:spcAft>
                      </a:pPr>
                      <a:r>
                        <a:rPr lang="en-GB" sz="1400" dirty="0" smtClean="0">
                          <a:effectLst/>
                        </a:rPr>
                        <a:t>To </a:t>
                      </a:r>
                      <a:r>
                        <a:rPr lang="en-GB" sz="1400" dirty="0">
                          <a:effectLst/>
                        </a:rPr>
                        <a:t>contribute to increased food security, reduced vulnerability and enhanced livelihoods of rural households in South Sudan</a:t>
                      </a:r>
                      <a:endParaRPr lang="en-US" sz="1400" dirty="0">
                        <a:effectLst/>
                      </a:endParaRPr>
                    </a:p>
                    <a:p>
                      <a:pPr marL="0" marR="0" algn="just">
                        <a:spcBef>
                          <a:spcPts val="0"/>
                        </a:spcBef>
                        <a:spcAft>
                          <a:spcPts val="600"/>
                        </a:spcAft>
                      </a:pPr>
                      <a:r>
                        <a:rPr lang="en-GB" sz="1800" u="sng" dirty="0">
                          <a:effectLst/>
                        </a:rPr>
                        <a:t>Specific objective: </a:t>
                      </a:r>
                      <a:endParaRPr lang="en-GB" sz="1800" u="sng" dirty="0" smtClean="0">
                        <a:effectLst/>
                      </a:endParaRPr>
                    </a:p>
                    <a:p>
                      <a:pPr marL="0" marR="0" algn="just">
                        <a:spcBef>
                          <a:spcPts val="0"/>
                        </a:spcBef>
                        <a:spcAft>
                          <a:spcPts val="600"/>
                        </a:spcAft>
                      </a:pPr>
                      <a:r>
                        <a:rPr lang="en-GB" sz="1400" dirty="0" smtClean="0">
                          <a:effectLst/>
                        </a:rPr>
                        <a:t>“</a:t>
                      </a:r>
                      <a:r>
                        <a:rPr lang="en-GB" sz="1400" dirty="0">
                          <a:effectLst/>
                        </a:rPr>
                        <a:t>Smallholder farmers in Warrap State have increased sustainable and diversified agricultural production and income”</a:t>
                      </a:r>
                      <a:endParaRPr lang="en-US" sz="1400" dirty="0">
                        <a:effectLst/>
                        <a:latin typeface="Times New Roman"/>
                        <a:ea typeface="Times New Roman"/>
                      </a:endParaRPr>
                    </a:p>
                  </a:txBody>
                  <a:tcPr marL="68580" marR="68580" marT="0" marB="0"/>
                </a:tc>
              </a:tr>
              <a:tr h="786608">
                <a:tc>
                  <a:txBody>
                    <a:bodyPr/>
                    <a:lstStyle/>
                    <a:p>
                      <a:pPr marL="0" marR="0" algn="just">
                        <a:spcBef>
                          <a:spcPts val="0"/>
                        </a:spcBef>
                        <a:spcAft>
                          <a:spcPts val="600"/>
                        </a:spcAft>
                      </a:pPr>
                      <a:r>
                        <a:rPr lang="en-GB" sz="2000" dirty="0">
                          <a:effectLst/>
                        </a:rPr>
                        <a:t>Target group(s)</a:t>
                      </a:r>
                      <a:endParaRPr lang="en-US" sz="2000" dirty="0">
                        <a:effectLst/>
                        <a:latin typeface="Times New Roman"/>
                        <a:ea typeface="Times New Roman"/>
                      </a:endParaRPr>
                    </a:p>
                  </a:txBody>
                  <a:tcPr marL="68580" marR="68580" marT="0" marB="0"/>
                </a:tc>
                <a:tc>
                  <a:txBody>
                    <a:bodyPr/>
                    <a:lstStyle/>
                    <a:p>
                      <a:pPr marL="0" marR="0" algn="just">
                        <a:spcBef>
                          <a:spcPts val="0"/>
                        </a:spcBef>
                        <a:spcAft>
                          <a:spcPts val="600"/>
                        </a:spcAft>
                      </a:pPr>
                      <a:r>
                        <a:rPr lang="en-GB" sz="1400" dirty="0" smtClean="0">
                          <a:effectLst/>
                        </a:rPr>
                        <a:t>30,000 </a:t>
                      </a:r>
                      <a:r>
                        <a:rPr lang="en-GB" sz="1400" dirty="0">
                          <a:effectLst/>
                        </a:rPr>
                        <a:t>returnees, internally displaced persons (IDPs) and host community members, of which 70% are female and 60% are returnees and IDPs (5,000 households). </a:t>
                      </a:r>
                      <a:endParaRPr lang="en-GB" sz="1400" dirty="0" smtClean="0">
                        <a:effectLst/>
                      </a:endParaRPr>
                    </a:p>
                  </a:txBody>
                  <a:tcPr marL="68580" marR="68580" marT="0" marB="0"/>
                </a:tc>
              </a:tr>
              <a:tr h="552148">
                <a:tc>
                  <a:txBody>
                    <a:bodyPr/>
                    <a:lstStyle/>
                    <a:p>
                      <a:pPr marL="0" marR="0" algn="just">
                        <a:spcBef>
                          <a:spcPts val="0"/>
                        </a:spcBef>
                        <a:spcAft>
                          <a:spcPts val="600"/>
                        </a:spcAft>
                      </a:pPr>
                      <a:r>
                        <a:rPr lang="en-GB" sz="2000" dirty="0">
                          <a:effectLst/>
                        </a:rPr>
                        <a:t>Final beneficiaries</a:t>
                      </a:r>
                      <a:endParaRPr lang="en-US" sz="2000" dirty="0">
                        <a:effectLst/>
                        <a:latin typeface="Times New Roman"/>
                        <a:ea typeface="Times New Roman"/>
                      </a:endParaRPr>
                    </a:p>
                  </a:txBody>
                  <a:tcPr marL="68580" marR="68580" marT="0" marB="0"/>
                </a:tc>
                <a:tc>
                  <a:txBody>
                    <a:bodyPr/>
                    <a:lstStyle/>
                    <a:p>
                      <a:pPr marL="0" marR="0" algn="just">
                        <a:spcBef>
                          <a:spcPts val="0"/>
                        </a:spcBef>
                        <a:spcAft>
                          <a:spcPts val="600"/>
                        </a:spcAft>
                      </a:pPr>
                      <a:r>
                        <a:rPr lang="en-GB" sz="1400" dirty="0">
                          <a:effectLst/>
                        </a:rPr>
                        <a:t>638,701 people (329,572 female and 309,129 male) in Twic, </a:t>
                      </a:r>
                      <a:r>
                        <a:rPr lang="en-GB" sz="1400" dirty="0" err="1">
                          <a:effectLst/>
                        </a:rPr>
                        <a:t>Gogrial</a:t>
                      </a:r>
                      <a:r>
                        <a:rPr lang="en-GB" sz="1400" dirty="0">
                          <a:effectLst/>
                        </a:rPr>
                        <a:t> West, </a:t>
                      </a:r>
                      <a:r>
                        <a:rPr lang="en-GB" sz="1400" dirty="0" err="1">
                          <a:effectLst/>
                        </a:rPr>
                        <a:t>Gogrial</a:t>
                      </a:r>
                      <a:r>
                        <a:rPr lang="en-GB" sz="1400" dirty="0">
                          <a:effectLst/>
                        </a:rPr>
                        <a:t> East and Tonj South Counties of Warrap State</a:t>
                      </a:r>
                      <a:endParaRPr lang="en-US" sz="1400" dirty="0">
                        <a:effectLst/>
                        <a:latin typeface="Times New Roman"/>
                        <a:ea typeface="Times New Roman"/>
                      </a:endParaRPr>
                    </a:p>
                  </a:txBody>
                  <a:tcPr marL="68580" marR="68580" marT="0" marB="0"/>
                </a:tc>
              </a:tr>
              <a:tr h="2162581">
                <a:tc>
                  <a:txBody>
                    <a:bodyPr/>
                    <a:lstStyle/>
                    <a:p>
                      <a:pPr marL="0" marR="0" algn="just">
                        <a:spcBef>
                          <a:spcPts val="0"/>
                        </a:spcBef>
                        <a:spcAft>
                          <a:spcPts val="600"/>
                        </a:spcAft>
                      </a:pPr>
                      <a:r>
                        <a:rPr lang="en-GB" sz="2000" dirty="0">
                          <a:effectLst/>
                        </a:rPr>
                        <a:t>Estimated results</a:t>
                      </a:r>
                      <a:endParaRPr lang="en-US" sz="2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GB" sz="1400" dirty="0">
                          <a:effectLst/>
                        </a:rPr>
                        <a:t>R1 - County and Payam level agricultural extension systems strengthened and providing support to small holder farmers throughout the farming </a:t>
                      </a:r>
                      <a:r>
                        <a:rPr lang="en-GB" sz="1400" dirty="0" smtClean="0">
                          <a:effectLst/>
                        </a:rPr>
                        <a:t>season</a:t>
                      </a:r>
                    </a:p>
                    <a:p>
                      <a:pPr marL="0" marR="0" algn="just">
                        <a:spcBef>
                          <a:spcPts val="0"/>
                        </a:spcBef>
                        <a:spcAft>
                          <a:spcPts val="0"/>
                        </a:spcAft>
                      </a:pPr>
                      <a:r>
                        <a:rPr lang="en-GB" sz="1400" dirty="0" smtClean="0">
                          <a:effectLst/>
                        </a:rPr>
                        <a:t>R2 </a:t>
                      </a:r>
                      <a:r>
                        <a:rPr lang="en-GB" sz="1400" dirty="0">
                          <a:effectLst/>
                        </a:rPr>
                        <a:t>– Smallholder farmers have improved access to inputs, knowledge and skills in diversified crop production, post-harvest management and environmental </a:t>
                      </a:r>
                      <a:r>
                        <a:rPr lang="en-GB" sz="1400" dirty="0" smtClean="0">
                          <a:effectLst/>
                        </a:rPr>
                        <a:t>protection</a:t>
                      </a:r>
                    </a:p>
                    <a:p>
                      <a:pPr marL="0" marR="0" algn="just">
                        <a:spcBef>
                          <a:spcPts val="500"/>
                        </a:spcBef>
                        <a:spcAft>
                          <a:spcPts val="500"/>
                        </a:spcAft>
                      </a:pPr>
                      <a:endParaRPr lang="en-GB" sz="1400" dirty="0" smtClean="0">
                        <a:effectLst/>
                      </a:endParaRPr>
                    </a:p>
                    <a:p>
                      <a:pPr marL="0" marR="0" algn="just">
                        <a:spcBef>
                          <a:spcPts val="500"/>
                        </a:spcBef>
                        <a:spcAft>
                          <a:spcPts val="500"/>
                        </a:spcAft>
                      </a:pPr>
                      <a:r>
                        <a:rPr lang="en-GB" sz="1400" dirty="0" smtClean="0">
                          <a:effectLst/>
                        </a:rPr>
                        <a:t>R3 </a:t>
                      </a:r>
                      <a:r>
                        <a:rPr lang="en-GB" sz="1400" dirty="0">
                          <a:effectLst/>
                        </a:rPr>
                        <a:t>– Smallholder farmers have access to and adopt animal traction technology and other improved farming </a:t>
                      </a:r>
                      <a:r>
                        <a:rPr lang="en-GB" sz="1400" dirty="0" smtClean="0">
                          <a:effectLst/>
                        </a:rPr>
                        <a:t>implements</a:t>
                      </a:r>
                    </a:p>
                    <a:p>
                      <a:pPr marL="0" marR="0" algn="just">
                        <a:spcBef>
                          <a:spcPts val="0"/>
                        </a:spcBef>
                        <a:spcAft>
                          <a:spcPts val="0"/>
                        </a:spcAft>
                      </a:pPr>
                      <a:r>
                        <a:rPr lang="en-GB" sz="1400" dirty="0" smtClean="0">
                          <a:effectLst/>
                        </a:rPr>
                        <a:t>R4 </a:t>
                      </a:r>
                      <a:r>
                        <a:rPr lang="en-GB" sz="1400" dirty="0">
                          <a:effectLst/>
                        </a:rPr>
                        <a:t>– Smallholder farmers have increased access to markets and other value chain actors</a:t>
                      </a:r>
                      <a:endParaRPr lang="en-US" sz="1400" dirty="0">
                        <a:effectLst/>
                        <a:latin typeface="Times New Roman"/>
                        <a:ea typeface="Times New Roman"/>
                      </a:endParaRPr>
                    </a:p>
                  </a:txBody>
                  <a:tcPr marL="68580" marR="68580" marT="0" marB="0"/>
                </a:tc>
              </a:tr>
            </a:tbl>
          </a:graphicData>
        </a:graphic>
      </p:graphicFrame>
      <p:sp>
        <p:nvSpPr>
          <p:cNvPr id="9" name="Rectangle 1"/>
          <p:cNvSpPr>
            <a:spLocks noChangeArrowheads="1"/>
          </p:cNvSpPr>
          <p:nvPr/>
        </p:nvSpPr>
        <p:spPr bwMode="auto">
          <a:xfrm>
            <a:off x="1600200" y="2084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067800" cy="866776"/>
          </a:xfrm>
        </p:spPr>
        <p:txBody>
          <a:bodyPr>
            <a:normAutofit/>
          </a:bodyPr>
          <a:lstStyle/>
          <a:p>
            <a:r>
              <a:rPr lang="en-US" dirty="0" smtClean="0"/>
              <a:t>Institutional and CBO Support</a:t>
            </a:r>
            <a:endParaRPr lang="en-US" dirty="0"/>
          </a:p>
        </p:txBody>
      </p:sp>
      <p:sp>
        <p:nvSpPr>
          <p:cNvPr id="5" name="Content Placeholder 4"/>
          <p:cNvSpPr>
            <a:spLocks noGrp="1"/>
          </p:cNvSpPr>
          <p:nvPr>
            <p:ph idx="1"/>
          </p:nvPr>
        </p:nvSpPr>
        <p:spPr>
          <a:xfrm>
            <a:off x="104775" y="866776"/>
            <a:ext cx="8963025" cy="5819774"/>
          </a:xfrm>
        </p:spPr>
        <p:txBody>
          <a:bodyPr>
            <a:normAutofit/>
          </a:bodyPr>
          <a:lstStyle/>
          <a:p>
            <a:pPr marL="457200" lvl="1" indent="0">
              <a:buNone/>
            </a:pPr>
            <a:r>
              <a:rPr lang="en-GB" b="1" dirty="0"/>
              <a:t>Introduction: </a:t>
            </a:r>
            <a:r>
              <a:rPr lang="en-GB" dirty="0"/>
              <a:t>The Norwegian Refugee Council (NRC) is implementing the Smallholder component of the South Sudan Rural Development Programme (SORUDEV) in </a:t>
            </a:r>
            <a:r>
              <a:rPr lang="en-GB" dirty="0" err="1"/>
              <a:t>Warrap</a:t>
            </a:r>
            <a:r>
              <a:rPr lang="en-GB" dirty="0"/>
              <a:t> State in close collaboration with the </a:t>
            </a:r>
            <a:r>
              <a:rPr lang="en-GB" b="1" dirty="0"/>
              <a:t>State Ministry of Agriculture and </a:t>
            </a:r>
            <a:r>
              <a:rPr lang="en-GB" b="1" dirty="0" smtClean="0"/>
              <a:t>Forestry (SMAF) </a:t>
            </a:r>
            <a:r>
              <a:rPr lang="en-GB" dirty="0"/>
              <a:t>and 2 Local implementing partners </a:t>
            </a:r>
            <a:r>
              <a:rPr lang="en-GB" b="1" dirty="0" smtClean="0"/>
              <a:t>(</a:t>
            </a:r>
            <a:r>
              <a:rPr lang="en-GB" b="1" dirty="0" err="1" smtClean="0"/>
              <a:t>Lukluk</a:t>
            </a:r>
            <a:r>
              <a:rPr lang="en-GB" b="1" dirty="0" smtClean="0"/>
              <a:t> Community Association for Development -LCAD </a:t>
            </a:r>
            <a:r>
              <a:rPr lang="en-GB" b="1" dirty="0"/>
              <a:t>and </a:t>
            </a:r>
            <a:r>
              <a:rPr lang="en-GB" b="1" dirty="0" smtClean="0"/>
              <a:t>Ox-plough Farming Agency-OFA</a:t>
            </a:r>
            <a:r>
              <a:rPr lang="en-GB" b="1" dirty="0"/>
              <a:t>).</a:t>
            </a:r>
          </a:p>
          <a:p>
            <a:pPr marL="457200" lvl="1" indent="0" algn="just">
              <a:buNone/>
            </a:pPr>
            <a:endParaRPr lang="en-GB" dirty="0"/>
          </a:p>
          <a:p>
            <a:pPr marL="457200" lvl="1" indent="0" algn="just">
              <a:buNone/>
            </a:pPr>
            <a:r>
              <a:rPr lang="en-GB" dirty="0"/>
              <a:t>The </a:t>
            </a:r>
            <a:r>
              <a:rPr lang="en-GB" dirty="0" smtClean="0"/>
              <a:t>implementation strategy </a:t>
            </a:r>
            <a:r>
              <a:rPr lang="en-GB" dirty="0"/>
              <a:t>of </a:t>
            </a:r>
            <a:r>
              <a:rPr lang="en-GB" dirty="0" smtClean="0"/>
              <a:t>the project is in such a </a:t>
            </a:r>
            <a:r>
              <a:rPr lang="en-GB" dirty="0" smtClean="0"/>
              <a:t>way that </a:t>
            </a:r>
            <a:r>
              <a:rPr lang="en-GB" dirty="0" smtClean="0"/>
              <a:t>the </a:t>
            </a:r>
            <a:r>
              <a:rPr lang="en-GB" dirty="0"/>
              <a:t>capacity of </a:t>
            </a:r>
            <a:r>
              <a:rPr lang="en-GB"/>
              <a:t>CBOs </a:t>
            </a:r>
            <a:r>
              <a:rPr lang="en-GB" smtClean="0"/>
              <a:t>is built for </a:t>
            </a:r>
            <a:r>
              <a:rPr lang="en-GB" dirty="0"/>
              <a:t>sustainability of the programme activities.</a:t>
            </a:r>
          </a:p>
          <a:p>
            <a:pPr lvl="1" algn="just"/>
            <a:endParaRPr lang="en-GB" dirty="0"/>
          </a:p>
          <a:p>
            <a:pPr lvl="1" algn="just">
              <a:buFont typeface="Wingdings" panose="05000000000000000000" pitchFamily="2" charset="2"/>
              <a:buChar char="v"/>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158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6" y="-18189"/>
            <a:ext cx="1285874" cy="80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3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067800" cy="866776"/>
          </a:xfrm>
        </p:spPr>
        <p:txBody>
          <a:bodyPr>
            <a:normAutofit/>
          </a:bodyPr>
          <a:lstStyle/>
          <a:p>
            <a:r>
              <a:rPr lang="en-US" dirty="0" smtClean="0"/>
              <a:t>Institutional Support</a:t>
            </a:r>
            <a:endParaRPr lang="en-US" dirty="0"/>
          </a:p>
        </p:txBody>
      </p:sp>
      <p:sp>
        <p:nvSpPr>
          <p:cNvPr id="5" name="Content Placeholder 4"/>
          <p:cNvSpPr>
            <a:spLocks noGrp="1"/>
          </p:cNvSpPr>
          <p:nvPr>
            <p:ph idx="1"/>
          </p:nvPr>
        </p:nvSpPr>
        <p:spPr>
          <a:xfrm>
            <a:off x="104775" y="866776"/>
            <a:ext cx="8963025" cy="5819774"/>
          </a:xfrm>
        </p:spPr>
        <p:txBody>
          <a:bodyPr>
            <a:normAutofit/>
          </a:bodyPr>
          <a:lstStyle/>
          <a:p>
            <a:pPr marL="0" indent="0" algn="just">
              <a:buNone/>
            </a:pPr>
            <a:r>
              <a:rPr lang="en-US" sz="2000" b="1" dirty="0" smtClean="0"/>
              <a:t>State Ministry </a:t>
            </a:r>
            <a:r>
              <a:rPr lang="en-US" sz="2000" b="1" dirty="0"/>
              <a:t>of Agriculture and Forestry, Cooperatives and Rural Development (</a:t>
            </a:r>
            <a:r>
              <a:rPr lang="en-US" sz="2000" b="1" dirty="0" smtClean="0"/>
              <a:t>SMAF/C&amp;RD)</a:t>
            </a:r>
          </a:p>
          <a:p>
            <a:pPr marL="0" indent="0" algn="just">
              <a:buNone/>
            </a:pPr>
            <a:endParaRPr lang="en-US" sz="800" dirty="0" smtClean="0"/>
          </a:p>
          <a:p>
            <a:pPr algn="just"/>
            <a:r>
              <a:rPr lang="en-US" sz="2400" dirty="0" smtClean="0"/>
              <a:t>A key </a:t>
            </a:r>
            <a:r>
              <a:rPr lang="en-US" sz="2400" dirty="0"/>
              <a:t>partner in the </a:t>
            </a:r>
            <a:r>
              <a:rPr lang="en-US" sz="2400" dirty="0" smtClean="0"/>
              <a:t>achievement of the project results</a:t>
            </a:r>
          </a:p>
          <a:p>
            <a:pPr lvl="1" algn="just"/>
            <a:r>
              <a:rPr lang="en-US" sz="2000" dirty="0" smtClean="0"/>
              <a:t>faced </a:t>
            </a:r>
            <a:r>
              <a:rPr lang="en-US" sz="2000" dirty="0"/>
              <a:t>major institutional </a:t>
            </a:r>
            <a:r>
              <a:rPr lang="en-US" sz="2000" dirty="0" smtClean="0"/>
              <a:t>constraints, including, lack of capacity both technical and material/ resources</a:t>
            </a:r>
          </a:p>
          <a:p>
            <a:pPr algn="just"/>
            <a:r>
              <a:rPr lang="en-US" sz="2100" dirty="0" smtClean="0"/>
              <a:t>41 </a:t>
            </a:r>
            <a:r>
              <a:rPr lang="en-US" sz="2100" dirty="0"/>
              <a:t>Extension workers supported </a:t>
            </a:r>
            <a:r>
              <a:rPr lang="en-US" sz="2100" dirty="0" smtClean="0"/>
              <a:t>through technical trainings (FFS, VSLA</a:t>
            </a:r>
            <a:endParaRPr lang="en-US" sz="800" dirty="0" smtClean="0"/>
          </a:p>
          <a:p>
            <a:pPr marL="0" indent="0" algn="just">
              <a:buNone/>
            </a:pPr>
            <a:r>
              <a:rPr lang="en-US" sz="2400" b="1" dirty="0" smtClean="0"/>
              <a:t>SMA/C&amp;RD</a:t>
            </a:r>
          </a:p>
          <a:p>
            <a:pPr marL="0" indent="0" algn="just">
              <a:buNone/>
            </a:pPr>
            <a:endParaRPr lang="en-US" sz="800" dirty="0" smtClean="0"/>
          </a:p>
          <a:p>
            <a:pPr lvl="1" algn="just">
              <a:buFont typeface="Wingdings" panose="05000000000000000000" pitchFamily="2" charset="2"/>
              <a:buChar char="v"/>
            </a:pPr>
            <a:r>
              <a:rPr lang="en-US" sz="2000" dirty="0" smtClean="0"/>
              <a:t>Training 4 extension staff sent for a 9 months Agricultural extension course in Yei</a:t>
            </a:r>
          </a:p>
          <a:p>
            <a:pPr lvl="1" algn="just">
              <a:buFont typeface="Wingdings" panose="05000000000000000000" pitchFamily="2" charset="2"/>
              <a:buChar char="v"/>
            </a:pPr>
            <a:r>
              <a:rPr lang="en-US" sz="2000" dirty="0" smtClean="0"/>
              <a:t>Support </a:t>
            </a:r>
            <a:r>
              <a:rPr lang="en-US" sz="2000" dirty="0"/>
              <a:t>to conduct extension visits. </a:t>
            </a:r>
            <a:endParaRPr lang="en-US" sz="2000" dirty="0" smtClean="0"/>
          </a:p>
          <a:p>
            <a:pPr lvl="1" algn="just">
              <a:buFont typeface="Wingdings" panose="05000000000000000000" pitchFamily="2" charset="2"/>
              <a:buChar char="v"/>
            </a:pPr>
            <a:r>
              <a:rPr lang="en-US" sz="2000" dirty="0" smtClean="0"/>
              <a:t>Office equipment </a:t>
            </a:r>
            <a:r>
              <a:rPr lang="en-US" sz="2000" dirty="0" err="1" smtClean="0"/>
              <a:t>e.g</a:t>
            </a:r>
            <a:r>
              <a:rPr lang="en-US" sz="2000" dirty="0" smtClean="0"/>
              <a:t> computers and printers,</a:t>
            </a:r>
          </a:p>
          <a:p>
            <a:pPr lvl="1" algn="just">
              <a:buFont typeface="Wingdings" panose="05000000000000000000" pitchFamily="2" charset="2"/>
              <a:buChar char="v"/>
            </a:pPr>
            <a:r>
              <a:rPr lang="en-US" sz="2000" dirty="0" smtClean="0"/>
              <a:t>Solar power of offices</a:t>
            </a:r>
          </a:p>
          <a:p>
            <a:pPr lvl="1" algn="just">
              <a:buFont typeface="Wingdings" panose="05000000000000000000" pitchFamily="2" charset="2"/>
              <a:buChar char="v"/>
            </a:pPr>
            <a:r>
              <a:rPr lang="en-US" sz="2000" dirty="0" smtClean="0"/>
              <a:t>Transport </a:t>
            </a:r>
            <a:r>
              <a:rPr lang="en-US" sz="2000" dirty="0"/>
              <a:t>equipment </a:t>
            </a:r>
            <a:endParaRPr lang="en-US" sz="2000" dirty="0" smtClean="0"/>
          </a:p>
          <a:p>
            <a:pPr lvl="1" algn="just">
              <a:buFont typeface="Wingdings" panose="05000000000000000000" pitchFamily="2" charset="2"/>
              <a:buChar char="v"/>
            </a:pPr>
            <a:r>
              <a:rPr lang="en-US" sz="2000" dirty="0" smtClean="0"/>
              <a:t>Incentives </a:t>
            </a:r>
          </a:p>
          <a:p>
            <a:pPr lvl="1" algn="just">
              <a:buFont typeface="Wingdings" panose="05000000000000000000" pitchFamily="2" charset="2"/>
              <a:buChar char="v"/>
            </a:pPr>
            <a:r>
              <a:rPr lang="en-US" sz="2000" dirty="0" smtClean="0"/>
              <a:t>Maintenance cost of equipment (motorbikes). </a:t>
            </a:r>
          </a:p>
          <a:p>
            <a:pPr lvl="1" algn="just">
              <a:buFont typeface="Wingdings" panose="05000000000000000000" pitchFamily="2" charset="2"/>
              <a:buChar char="v"/>
            </a:pPr>
            <a:endParaRPr lang="en-US" sz="11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158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6" y="-18189"/>
            <a:ext cx="1285874" cy="80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88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barn(inVertical)">
                                      <p:cBhvr>
                                        <p:cTn id="29" dur="500"/>
                                        <p:tgtEl>
                                          <p:spTgt spid="5">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arn(inVertical)">
                                      <p:cBhvr>
                                        <p:cTn id="32" dur="500"/>
                                        <p:tgtEl>
                                          <p:spTgt spid="5">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barn(inVertical)">
                                      <p:cBhvr>
                                        <p:cTn id="35" dur="500"/>
                                        <p:tgtEl>
                                          <p:spTgt spid="5">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barn(inVertical)">
                                      <p:cBhvr>
                                        <p:cTn id="38" dur="500"/>
                                        <p:tgtEl>
                                          <p:spTgt spid="5">
                                            <p:txEl>
                                              <p:pRg st="9" end="9"/>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barn(inVertical)">
                                      <p:cBhvr>
                                        <p:cTn id="41" dur="500"/>
                                        <p:tgtEl>
                                          <p:spTgt spid="5">
                                            <p:txEl>
                                              <p:pRg st="10" end="1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barn(inVertical)">
                                      <p:cBhvr>
                                        <p:cTn id="44" dur="500"/>
                                        <p:tgtEl>
                                          <p:spTgt spid="5">
                                            <p:txEl>
                                              <p:pRg st="11" end="11"/>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barn(inVertical)">
                                      <p:cBhvr>
                                        <p:cTn id="47" dur="500"/>
                                        <p:tgtEl>
                                          <p:spTgt spid="5">
                                            <p:txEl>
                                              <p:pRg st="12" end="12"/>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barn(inVertical)">
                                      <p:cBhvr>
                                        <p:cTn id="50"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2975"/>
          </a:xfrm>
        </p:spPr>
        <p:txBody>
          <a:bodyPr>
            <a:noAutofit/>
          </a:bodyPr>
          <a:lstStyle/>
          <a:p>
            <a:r>
              <a:rPr lang="en-US" sz="3600" dirty="0" smtClean="0"/>
              <a:t>Community Based Organisations</a:t>
            </a:r>
            <a:endParaRPr lang="en-US" sz="3600" dirty="0"/>
          </a:p>
        </p:txBody>
      </p:sp>
      <p:sp>
        <p:nvSpPr>
          <p:cNvPr id="3" name="Content Placeholder 2"/>
          <p:cNvSpPr>
            <a:spLocks noGrp="1"/>
          </p:cNvSpPr>
          <p:nvPr>
            <p:ph idx="1"/>
          </p:nvPr>
        </p:nvSpPr>
        <p:spPr>
          <a:xfrm>
            <a:off x="0" y="1066800"/>
            <a:ext cx="9144000" cy="5380299"/>
          </a:xfrm>
        </p:spPr>
        <p:txBody>
          <a:bodyPr>
            <a:normAutofit fontScale="92500" lnSpcReduction="20000"/>
          </a:bodyPr>
          <a:lstStyle/>
          <a:p>
            <a:pPr marL="0" indent="0" algn="just">
              <a:buNone/>
            </a:pPr>
            <a:r>
              <a:rPr lang="en-US" sz="2000" dirty="0" smtClean="0"/>
              <a:t>As </a:t>
            </a:r>
            <a:r>
              <a:rPr lang="en-US" sz="2000" dirty="0"/>
              <a:t>part of ensuring the longer sustainability of the project, NRC envisages that the local NGO partners will continue to work directly and indirectly with beneficiary farmers in agricultural production after the end of the action. </a:t>
            </a:r>
            <a:r>
              <a:rPr lang="en-US" sz="2000" dirty="0" smtClean="0"/>
              <a:t>NRC identified </a:t>
            </a:r>
            <a:r>
              <a:rPr lang="en-US" sz="2000" dirty="0"/>
              <a:t>areas for development in the capacity of the two partner </a:t>
            </a:r>
            <a:r>
              <a:rPr lang="en-US" sz="2000" dirty="0" smtClean="0"/>
              <a:t>NGOs,</a:t>
            </a:r>
          </a:p>
          <a:p>
            <a:pPr marL="0" indent="0" algn="just">
              <a:buNone/>
            </a:pPr>
            <a:endParaRPr lang="en-US" sz="800" dirty="0"/>
          </a:p>
          <a:p>
            <a:pPr algn="just"/>
            <a:r>
              <a:rPr lang="en-US" sz="2000" dirty="0" smtClean="0"/>
              <a:t>Ox-Plough </a:t>
            </a:r>
            <a:r>
              <a:rPr lang="en-US" sz="2000" dirty="0"/>
              <a:t>Farmers Association </a:t>
            </a:r>
            <a:r>
              <a:rPr lang="en-US" sz="2000" dirty="0" smtClean="0"/>
              <a:t>(OFA), </a:t>
            </a:r>
          </a:p>
          <a:p>
            <a:r>
              <a:rPr lang="en-US" sz="2000" dirty="0" err="1" smtClean="0"/>
              <a:t>LukLuk</a:t>
            </a:r>
            <a:r>
              <a:rPr lang="en-US" sz="2000" dirty="0" smtClean="0"/>
              <a:t> </a:t>
            </a:r>
            <a:r>
              <a:rPr lang="en-US" sz="2000" dirty="0"/>
              <a:t>Community Association for </a:t>
            </a:r>
            <a:r>
              <a:rPr lang="en-US" sz="2000" dirty="0" smtClean="0"/>
              <a:t>Development (L-CAD</a:t>
            </a:r>
            <a:r>
              <a:rPr lang="en-US" sz="2000" dirty="0"/>
              <a:t>) </a:t>
            </a:r>
            <a:endParaRPr lang="en-US" sz="2000" dirty="0" smtClean="0"/>
          </a:p>
          <a:p>
            <a:pPr marL="0" indent="0">
              <a:buNone/>
            </a:pPr>
            <a:endParaRPr lang="en-US" sz="1000" b="1" dirty="0" smtClean="0"/>
          </a:p>
          <a:p>
            <a:pPr marL="0" indent="0">
              <a:buNone/>
            </a:pPr>
            <a:r>
              <a:rPr lang="en-US" sz="1900" b="1" dirty="0" smtClean="0"/>
              <a:t>Identification of the CBOs</a:t>
            </a:r>
          </a:p>
          <a:p>
            <a:r>
              <a:rPr lang="en-GB" sz="1900" dirty="0"/>
              <a:t>Invitation of CBOs with physical presence in the 4 Counties of </a:t>
            </a:r>
            <a:r>
              <a:rPr lang="en-GB" sz="1900" dirty="0" err="1"/>
              <a:t>Warrap</a:t>
            </a:r>
            <a:r>
              <a:rPr lang="en-GB" sz="1900" dirty="0"/>
              <a:t> where Project is being implemented.</a:t>
            </a:r>
          </a:p>
          <a:p>
            <a:r>
              <a:rPr lang="en-GB" sz="1900" dirty="0"/>
              <a:t>CBOs capacity assessment; looking at the CBO registration certificates, experience in implementing projects, operational capacity and CBO policies</a:t>
            </a:r>
          </a:p>
          <a:p>
            <a:pPr marL="0" indent="0">
              <a:buNone/>
            </a:pPr>
            <a:endParaRPr lang="en-US" sz="1000" b="1" dirty="0" smtClean="0"/>
          </a:p>
          <a:p>
            <a:pPr marL="0" indent="0">
              <a:buNone/>
            </a:pPr>
            <a:r>
              <a:rPr lang="en-US" sz="2000" b="1" dirty="0" smtClean="0"/>
              <a:t>Areas of </a:t>
            </a:r>
            <a:r>
              <a:rPr lang="en-US" sz="2000" b="1" dirty="0"/>
              <a:t>Support</a:t>
            </a:r>
            <a:endParaRPr lang="en-US" sz="2000" b="1" dirty="0" smtClean="0"/>
          </a:p>
          <a:p>
            <a:r>
              <a:rPr lang="en-US" sz="2000" dirty="0" smtClean="0"/>
              <a:t>Grants </a:t>
            </a:r>
            <a:r>
              <a:rPr lang="en-US" sz="2000" dirty="0"/>
              <a:t>management and execution, </a:t>
            </a:r>
            <a:endParaRPr lang="en-US" sz="2000" dirty="0" smtClean="0"/>
          </a:p>
          <a:p>
            <a:r>
              <a:rPr lang="en-US" sz="2000" dirty="0" smtClean="0"/>
              <a:t>Technical </a:t>
            </a:r>
            <a:r>
              <a:rPr lang="en-US" sz="2000" dirty="0"/>
              <a:t>elements of the </a:t>
            </a:r>
            <a:r>
              <a:rPr lang="en-US" sz="2000" dirty="0" smtClean="0"/>
              <a:t>project cycle management. </a:t>
            </a:r>
          </a:p>
          <a:p>
            <a:r>
              <a:rPr lang="en-AU" sz="2000" dirty="0"/>
              <a:t>Provision of office equipment that are very crucial for running of the office (Computers, Desks, Chairs, Printers, Motorcycles, Installation of Solar System as source of power</a:t>
            </a:r>
            <a:r>
              <a:rPr lang="en-AU" sz="2000" dirty="0" smtClean="0"/>
              <a:t>)</a:t>
            </a:r>
            <a:endParaRPr lang="en-US" sz="2000" dirty="0" smtClean="0"/>
          </a:p>
          <a:p>
            <a:r>
              <a:rPr lang="en-US" sz="2000" dirty="0" smtClean="0"/>
              <a:t>Staff training</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8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088" y="0"/>
            <a:ext cx="128587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05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barn(inVertical)">
                                      <p:cBhvr>
                                        <p:cTn id="45" dur="500"/>
                                        <p:tgtEl>
                                          <p:spTgt spid="3">
                                            <p:txEl>
                                              <p:pRg st="10" end="10"/>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barn(inVertical)">
                                      <p:cBhvr>
                                        <p:cTn id="48" dur="500"/>
                                        <p:tgtEl>
                                          <p:spTgt spid="3">
                                            <p:txEl>
                                              <p:pRg st="11" end="11"/>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barn(inVertical)">
                                      <p:cBhvr>
                                        <p:cTn id="51" dur="500"/>
                                        <p:tgtEl>
                                          <p:spTgt spid="3">
                                            <p:txEl>
                                              <p:pRg st="12" end="12"/>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barn(inVertical)">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8675"/>
          </a:xfrm>
        </p:spPr>
        <p:txBody>
          <a:bodyPr>
            <a:normAutofit/>
          </a:bodyPr>
          <a:lstStyle/>
          <a:p>
            <a:r>
              <a:rPr lang="en-US" sz="3600" dirty="0" smtClean="0"/>
              <a:t>Successes</a:t>
            </a:r>
            <a:endParaRPr lang="en-US" sz="3600" dirty="0"/>
          </a:p>
        </p:txBody>
      </p:sp>
      <p:sp>
        <p:nvSpPr>
          <p:cNvPr id="3" name="Content Placeholder 2"/>
          <p:cNvSpPr>
            <a:spLocks noGrp="1"/>
          </p:cNvSpPr>
          <p:nvPr>
            <p:ph idx="1"/>
          </p:nvPr>
        </p:nvSpPr>
        <p:spPr>
          <a:xfrm>
            <a:off x="0" y="942975"/>
            <a:ext cx="9048750" cy="5829300"/>
          </a:xfrm>
        </p:spPr>
        <p:txBody>
          <a:bodyPr>
            <a:noAutofit/>
          </a:bodyPr>
          <a:lstStyle/>
          <a:p>
            <a:pPr algn="just">
              <a:lnSpc>
                <a:spcPct val="150000"/>
              </a:lnSpc>
            </a:pPr>
            <a:r>
              <a:rPr lang="en-US" sz="2000" dirty="0" smtClean="0"/>
              <a:t>Extension capacity </a:t>
            </a:r>
            <a:r>
              <a:rPr lang="en-US" sz="2000" dirty="0"/>
              <a:t>of State Ministry of Agriculture and Forestry, Cooperatives and Rural Development </a:t>
            </a:r>
            <a:endParaRPr lang="en-US" sz="2000" dirty="0" smtClean="0"/>
          </a:p>
          <a:p>
            <a:pPr algn="just">
              <a:lnSpc>
                <a:spcPct val="150000"/>
              </a:lnSpc>
            </a:pPr>
            <a:r>
              <a:rPr lang="en-US" sz="2000" dirty="0" smtClean="0"/>
              <a:t>Knowledgeable extension staff in innovative approach such as ox ploughing, FFS, VSLA, </a:t>
            </a:r>
          </a:p>
          <a:p>
            <a:pPr algn="just">
              <a:lnSpc>
                <a:spcPct val="150000"/>
              </a:lnSpc>
            </a:pPr>
            <a:r>
              <a:rPr lang="en-US" sz="2000" dirty="0" smtClean="0"/>
              <a:t>Improved chances of sustainability after the action ends</a:t>
            </a:r>
          </a:p>
          <a:p>
            <a:pPr algn="just">
              <a:lnSpc>
                <a:spcPct val="150000"/>
              </a:lnSpc>
            </a:pPr>
            <a:r>
              <a:rPr lang="en-US" sz="2000" dirty="0" smtClean="0"/>
              <a:t>Overall improvement of the efficiency of </a:t>
            </a:r>
            <a:r>
              <a:rPr lang="en-US" sz="2000" dirty="0"/>
              <a:t>the State Ministry of Agriculture and Forestry, Cooperatives and Rural Development </a:t>
            </a:r>
            <a:r>
              <a:rPr lang="en-US" sz="2000" dirty="0" smtClean="0"/>
              <a:t> due to enabling equipment and resources</a:t>
            </a:r>
          </a:p>
          <a:p>
            <a:pPr algn="just">
              <a:lnSpc>
                <a:spcPct val="150000"/>
              </a:lnSpc>
            </a:pPr>
            <a:r>
              <a:rPr lang="en-US" sz="2000" dirty="0" smtClean="0"/>
              <a:t>Computers</a:t>
            </a:r>
            <a:r>
              <a:rPr lang="en-US" sz="2000" dirty="0"/>
              <a:t>, printers, copiers and scanners </a:t>
            </a:r>
            <a:r>
              <a:rPr lang="en-US" sz="2000" dirty="0" smtClean="0"/>
              <a:t>enabled improved </a:t>
            </a:r>
            <a:r>
              <a:rPr lang="en-US" sz="2000" dirty="0"/>
              <a:t>office </a:t>
            </a:r>
            <a:r>
              <a:rPr lang="en-US" sz="2000" dirty="0" smtClean="0"/>
              <a:t>work, </a:t>
            </a:r>
            <a:r>
              <a:rPr lang="en-US" sz="2000" dirty="0"/>
              <a:t>management of data and </a:t>
            </a:r>
            <a:r>
              <a:rPr lang="en-US" sz="2000" dirty="0" smtClean="0"/>
              <a:t>communication</a:t>
            </a:r>
          </a:p>
          <a:p>
            <a:pPr algn="just">
              <a:lnSpc>
                <a:spcPct val="150000"/>
              </a:lnSpc>
            </a:pPr>
            <a:r>
              <a:rPr lang="en-US" sz="2000" dirty="0" smtClean="0"/>
              <a:t>Improved Community Based execution of projects</a:t>
            </a:r>
          </a:p>
          <a:p>
            <a:pPr algn="just">
              <a:lnSpc>
                <a:spcPct val="150000"/>
              </a:lnSpc>
            </a:pPr>
            <a:r>
              <a:rPr lang="en-US" sz="2000" dirty="0" smtClean="0"/>
              <a:t>Improved accountability by CBOs</a:t>
            </a:r>
          </a:p>
          <a:p>
            <a:pPr algn="just">
              <a:lnSpc>
                <a:spcPct val="150000"/>
              </a:lnSpc>
            </a:pPr>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158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0"/>
            <a:ext cx="128587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70000" lnSpcReduction="20000"/>
          </a:bodyPr>
          <a:lstStyle/>
          <a:p>
            <a:r>
              <a:rPr lang="en-AU" dirty="0" smtClean="0"/>
              <a:t>No clear guidelines on working with partners in South Sudan for NRC and that led to delayed signing of implementation agreements and funds transfer to CBOs.</a:t>
            </a:r>
          </a:p>
          <a:p>
            <a:r>
              <a:rPr lang="en-AU" dirty="0" smtClean="0"/>
              <a:t>Non compliance to the agreed project implementation strategy</a:t>
            </a:r>
          </a:p>
          <a:p>
            <a:r>
              <a:rPr lang="en-AU" dirty="0" smtClean="0"/>
              <a:t>Limited operational capacity of the CBO to cover a wide area</a:t>
            </a:r>
          </a:p>
          <a:p>
            <a:r>
              <a:rPr lang="en-AU" dirty="0" smtClean="0"/>
              <a:t>Poor communication by CBO partners</a:t>
            </a:r>
          </a:p>
          <a:p>
            <a:r>
              <a:rPr lang="en-AU" dirty="0" smtClean="0"/>
              <a:t>Mismanagement of the CBO by management.</a:t>
            </a:r>
            <a:endParaRPr lang="en-US" dirty="0" smtClean="0"/>
          </a:p>
          <a:p>
            <a:r>
              <a:rPr lang="en-US" dirty="0" smtClean="0"/>
              <a:t>Staff turnover Government and CBOs  due to skills improvement</a:t>
            </a:r>
          </a:p>
          <a:p>
            <a:r>
              <a:rPr lang="en-US" dirty="0" smtClean="0"/>
              <a:t>Abuse of materials, (Motorbikes used as public transport to carry people </a:t>
            </a:r>
          </a:p>
          <a:p>
            <a:r>
              <a:rPr lang="en-US" dirty="0" smtClean="0"/>
              <a:t>Irresponsible </a:t>
            </a:r>
            <a:r>
              <a:rPr lang="en-US" dirty="0" err="1" smtClean="0"/>
              <a:t>Govt</a:t>
            </a:r>
            <a:r>
              <a:rPr lang="en-US" dirty="0" smtClean="0"/>
              <a:t> Staff getting access to means of transport fueled their ability to embark on personal activities at the cost of the project resources</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158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0"/>
            <a:ext cx="128587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86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8675"/>
          </a:xfrm>
        </p:spPr>
        <p:txBody>
          <a:bodyPr>
            <a:normAutofit/>
          </a:bodyPr>
          <a:lstStyle/>
          <a:p>
            <a:r>
              <a:rPr lang="en-US" sz="3600" dirty="0" smtClean="0"/>
              <a:t>Lessons learnt and Recommendation</a:t>
            </a:r>
            <a:endParaRPr lang="en-US" sz="3600" dirty="0"/>
          </a:p>
        </p:txBody>
      </p:sp>
      <p:sp>
        <p:nvSpPr>
          <p:cNvPr id="3" name="Content Placeholder 2"/>
          <p:cNvSpPr>
            <a:spLocks noGrp="1"/>
          </p:cNvSpPr>
          <p:nvPr>
            <p:ph idx="1"/>
          </p:nvPr>
        </p:nvSpPr>
        <p:spPr>
          <a:xfrm>
            <a:off x="0" y="828675"/>
            <a:ext cx="9048750" cy="5943600"/>
          </a:xfrm>
        </p:spPr>
        <p:txBody>
          <a:bodyPr>
            <a:noAutofit/>
          </a:bodyPr>
          <a:lstStyle/>
          <a:p>
            <a:pPr algn="just">
              <a:lnSpc>
                <a:spcPct val="150000"/>
              </a:lnSpc>
            </a:pPr>
            <a:r>
              <a:rPr lang="en-US" sz="1800" dirty="0" smtClean="0"/>
              <a:t>There is need to have a robust system to monitor resources handed over to Partner institutions.</a:t>
            </a:r>
          </a:p>
          <a:p>
            <a:pPr algn="just">
              <a:lnSpc>
                <a:spcPct val="150000"/>
              </a:lnSpc>
            </a:pPr>
            <a:r>
              <a:rPr lang="en-US" sz="1800" dirty="0" smtClean="0"/>
              <a:t>There is need to do have a meticulous assessment and background check for potential CBOs to minimize risk of </a:t>
            </a:r>
            <a:r>
              <a:rPr lang="en-US" sz="1800" dirty="0" smtClean="0"/>
              <a:t>funds mismanagement.</a:t>
            </a:r>
            <a:endParaRPr lang="en-US" sz="1800" dirty="0" smtClean="0"/>
          </a:p>
          <a:p>
            <a:pPr algn="just">
              <a:lnSpc>
                <a:spcPct val="150000"/>
              </a:lnSpc>
            </a:pPr>
            <a:r>
              <a:rPr lang="en-US" sz="1800" dirty="0" smtClean="0"/>
              <a:t>Capacitation of Govt ministry ensures sustainability of the project but this can be improved by a clear monitoring </a:t>
            </a:r>
            <a:r>
              <a:rPr lang="en-US" sz="1800" dirty="0" smtClean="0"/>
              <a:t>system.</a:t>
            </a:r>
            <a:endParaRPr lang="en-US" sz="1800" dirty="0" smtClean="0"/>
          </a:p>
          <a:p>
            <a:pPr algn="just">
              <a:lnSpc>
                <a:spcPct val="150000"/>
              </a:lnSpc>
            </a:pPr>
            <a:r>
              <a:rPr lang="en-US" sz="1800" dirty="0" smtClean="0"/>
              <a:t>Support </a:t>
            </a:r>
            <a:r>
              <a:rPr lang="en-US" sz="1800" dirty="0" smtClean="0"/>
              <a:t>or training on Human resources is also necessary not only focusing on finance and technical aspects, in order for CBO and Govt institution to improve on organisational culture, and ethics</a:t>
            </a:r>
          </a:p>
          <a:p>
            <a:pPr marL="285750" indent="-285750">
              <a:buFont typeface="Arial" panose="020B0604020202020204" pitchFamily="34" charset="0"/>
              <a:buChar char="•"/>
            </a:pPr>
            <a:r>
              <a:rPr lang="en-AU" sz="1800" dirty="0" smtClean="0"/>
              <a:t>Proper </a:t>
            </a:r>
            <a:r>
              <a:rPr lang="en-AU" sz="1800" dirty="0"/>
              <a:t>assessment of CBO structure (Board of Directors, Organogram, policies and operational </a:t>
            </a:r>
            <a:r>
              <a:rPr lang="en-AU" sz="1800" dirty="0" smtClean="0"/>
              <a:t>capacity)</a:t>
            </a:r>
            <a:endParaRPr lang="en-AU" sz="1800" dirty="0"/>
          </a:p>
          <a:p>
            <a:pPr marL="285750" indent="-285750">
              <a:buFont typeface="Arial" panose="020B0604020202020204" pitchFamily="34" charset="0"/>
              <a:buChar char="•"/>
            </a:pPr>
            <a:r>
              <a:rPr lang="en-AU" sz="1800" dirty="0"/>
              <a:t>Development of clear CBOs capacity development strategy.</a:t>
            </a:r>
          </a:p>
          <a:p>
            <a:pPr marL="285750" indent="-285750">
              <a:buFont typeface="Arial" panose="020B0604020202020204" pitchFamily="34" charset="0"/>
              <a:buChar char="•"/>
            </a:pPr>
            <a:r>
              <a:rPr lang="en-AU" sz="1800" dirty="0"/>
              <a:t>CBO capacity development expert whose role will be to coordinate the capacity building activities for the CBO.</a:t>
            </a:r>
          </a:p>
          <a:p>
            <a:pPr algn="just">
              <a:lnSpc>
                <a:spcPct val="150000"/>
              </a:lnSpc>
            </a:pPr>
            <a:endParaRPr lang="en-US" sz="1800" dirty="0" smtClean="0"/>
          </a:p>
          <a:p>
            <a:pPr algn="just">
              <a:lnSpc>
                <a:spcPct val="150000"/>
              </a:lnSpc>
            </a:pPr>
            <a:endParaRPr lang="en-US" sz="18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158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0"/>
            <a:ext cx="128587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95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2761</TotalTime>
  <Words>960</Words>
  <Application>Microsoft Office PowerPoint</Application>
  <PresentationFormat>On-screen Show (4:3)</PresentationFormat>
  <Paragraphs>113</Paragraphs>
  <Slides>10</Slides>
  <Notes>7</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Custom Design</vt:lpstr>
      <vt:lpstr>PowerPoint Presentation</vt:lpstr>
      <vt:lpstr>Eddington Chinyoka &amp; Taban Kaps Roberts,   Norwegian Refugee Council:  Contract Reference:  NO-2010-BTL-1201688693   Project: SORUDEV</vt:lpstr>
      <vt:lpstr> NRC  Norwegian Refugee Council</vt:lpstr>
      <vt:lpstr>Institutional and CBO Support</vt:lpstr>
      <vt:lpstr>Institutional Support</vt:lpstr>
      <vt:lpstr>Community Based Organisations</vt:lpstr>
      <vt:lpstr>Successes</vt:lpstr>
      <vt:lpstr>Challenges</vt:lpstr>
      <vt:lpstr>Lessons learnt and Recommendation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Angus Duncan Graham</dc:creator>
  <cp:lastModifiedBy>Rabbi Tibi</cp:lastModifiedBy>
  <cp:revision>619</cp:revision>
  <dcterms:created xsi:type="dcterms:W3CDTF">2014-08-12T13:03:27Z</dcterms:created>
  <dcterms:modified xsi:type="dcterms:W3CDTF">2016-05-24T05:56:15Z</dcterms:modified>
</cp:coreProperties>
</file>