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3" r:id="rId6"/>
    <p:sldId id="260" r:id="rId7"/>
    <p:sldId id="26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5BBADC2-7433-48E3-A0C3-778F21C4829B}" type="datetimeFigureOut">
              <a:rPr lang="en-US" smtClean="0"/>
              <a:pPr/>
              <a:t>5/24/2016</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715BB662-1BC3-43D8-B983-2321B44F6A5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BBADC2-7433-48E3-A0C3-778F21C4829B}" type="datetimeFigureOut">
              <a:rPr lang="en-US" smtClean="0"/>
              <a:pPr/>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BB662-1BC3-43D8-B983-2321B44F6A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BBADC2-7433-48E3-A0C3-778F21C4829B}" type="datetimeFigureOut">
              <a:rPr lang="en-US" smtClean="0"/>
              <a:pPr/>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BB662-1BC3-43D8-B983-2321B44F6A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5BBADC2-7433-48E3-A0C3-778F21C4829B}" type="datetimeFigureOut">
              <a:rPr lang="en-US" smtClean="0"/>
              <a:pPr/>
              <a:t>5/24/2016</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715BB662-1BC3-43D8-B983-2321B44F6A5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5BBADC2-7433-48E3-A0C3-778F21C4829B}" type="datetimeFigureOut">
              <a:rPr lang="en-US" smtClean="0"/>
              <a:pPr/>
              <a:t>5/24/2016</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715BB662-1BC3-43D8-B983-2321B44F6A5C}"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5BBADC2-7433-48E3-A0C3-778F21C4829B}" type="datetimeFigureOut">
              <a:rPr lang="en-US" smtClean="0"/>
              <a:pPr/>
              <a:t>5/24/2016</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715BB662-1BC3-43D8-B983-2321B44F6A5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5BBADC2-7433-48E3-A0C3-778F21C4829B}" type="datetimeFigureOut">
              <a:rPr lang="en-US" smtClean="0"/>
              <a:pPr/>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715BB662-1BC3-43D8-B983-2321B44F6A5C}"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5BBADC2-7433-48E3-A0C3-778F21C4829B}" type="datetimeFigureOut">
              <a:rPr lang="en-US" smtClean="0"/>
              <a:pPr/>
              <a:t>5/24/2016</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BB662-1BC3-43D8-B983-2321B44F6A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5BBADC2-7433-48E3-A0C3-778F21C4829B}" type="datetimeFigureOut">
              <a:rPr lang="en-US" smtClean="0"/>
              <a:pPr/>
              <a:t>5/24/2016</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BB662-1BC3-43D8-B983-2321B44F6A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5BBADC2-7433-48E3-A0C3-778F21C4829B}" type="datetimeFigureOut">
              <a:rPr lang="en-US" smtClean="0"/>
              <a:pPr/>
              <a:t>5/24/2016</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BB662-1BC3-43D8-B983-2321B44F6A5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5BBADC2-7433-48E3-A0C3-778F21C4829B}" type="datetimeFigureOut">
              <a:rPr lang="en-US" smtClean="0"/>
              <a:pPr/>
              <a:t>5/24/2016</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715BB662-1BC3-43D8-B983-2321B44F6A5C}"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5BBADC2-7433-48E3-A0C3-778F21C4829B}" type="datetimeFigureOut">
              <a:rPr lang="en-US" smtClean="0"/>
              <a:pPr/>
              <a:t>5/24/2016</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15BB662-1BC3-43D8-B983-2321B44F6A5C}"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1"/>
            <a:ext cx="7772400" cy="838200"/>
          </a:xfrm>
        </p:spPr>
        <p:txBody>
          <a:bodyPr/>
          <a:lstStyle/>
          <a:p>
            <a:r>
              <a:rPr lang="en-US" dirty="0" smtClean="0"/>
              <a:t>Youth Groups and Farms</a:t>
            </a:r>
            <a:endParaRPr lang="en-US" dirty="0"/>
          </a:p>
        </p:txBody>
      </p:sp>
      <p:sp>
        <p:nvSpPr>
          <p:cNvPr id="3" name="Subtitle 2"/>
          <p:cNvSpPr>
            <a:spLocks noGrp="1"/>
          </p:cNvSpPr>
          <p:nvPr>
            <p:ph type="subTitle" idx="1"/>
          </p:nvPr>
        </p:nvSpPr>
        <p:spPr>
          <a:xfrm>
            <a:off x="685800" y="1447800"/>
            <a:ext cx="7696200" cy="5105400"/>
          </a:xfrm>
        </p:spPr>
        <p:txBody>
          <a:bodyPr>
            <a:normAutofit/>
          </a:bodyPr>
          <a:lstStyle/>
          <a:p>
            <a:r>
              <a:rPr lang="en-US" sz="1800" b="1" dirty="0" smtClean="0">
                <a:solidFill>
                  <a:srgbClr val="FF0000"/>
                </a:solidFill>
              </a:rPr>
              <a:t>Background</a:t>
            </a:r>
          </a:p>
          <a:p>
            <a:pPr algn="l">
              <a:buFont typeface="Wingdings" pitchFamily="2" charset="2"/>
              <a:buChar char="§"/>
            </a:pPr>
            <a:r>
              <a:rPr lang="en-US" sz="2000" dirty="0" smtClean="0">
                <a:solidFill>
                  <a:schemeClr val="tx1"/>
                </a:solidFill>
              </a:rPr>
              <a:t>Youth in this context are boy and girl between 15 to 30 age bracket</a:t>
            </a:r>
          </a:p>
          <a:p>
            <a:pPr algn="l">
              <a:buFont typeface="Wingdings" pitchFamily="2" charset="2"/>
              <a:buChar char="§"/>
            </a:pPr>
            <a:r>
              <a:rPr lang="en-US" sz="2000" dirty="0" smtClean="0">
                <a:solidFill>
                  <a:schemeClr val="tx1"/>
                </a:solidFill>
              </a:rPr>
              <a:t>Most them are involve in taking care of their HH livestock and other domestic chores</a:t>
            </a:r>
          </a:p>
          <a:p>
            <a:pPr algn="l">
              <a:buFont typeface="Wingdings" pitchFamily="2" charset="2"/>
              <a:buChar char="§"/>
            </a:pPr>
            <a:r>
              <a:rPr lang="en-US" sz="2000" dirty="0" smtClean="0">
                <a:solidFill>
                  <a:schemeClr val="tx1"/>
                </a:solidFill>
              </a:rPr>
              <a:t>This is also the school attending bracket of which up to 65 % are school going at different levels (primary, secondary and tertiary)</a:t>
            </a:r>
          </a:p>
          <a:p>
            <a:pPr algn="l">
              <a:buFont typeface="Wingdings" pitchFamily="2" charset="2"/>
              <a:buChar char="§"/>
            </a:pPr>
            <a:r>
              <a:rPr lang="en-US" sz="2000" dirty="0" smtClean="0">
                <a:solidFill>
                  <a:schemeClr val="tx1"/>
                </a:solidFill>
              </a:rPr>
              <a:t>They are robust of physical energy if wrongly tapped  can be very detrimental to the community.</a:t>
            </a:r>
          </a:p>
          <a:p>
            <a:pPr algn="l">
              <a:buFont typeface="Wingdings" pitchFamily="2" charset="2"/>
              <a:buChar char="§"/>
            </a:pPr>
            <a:r>
              <a:rPr lang="en-US" sz="2000" dirty="0" smtClean="0">
                <a:solidFill>
                  <a:schemeClr val="tx1"/>
                </a:solidFill>
              </a:rPr>
              <a:t>For the last 5 years, VSF Germany has successful harnessed this energy resourcefully and utilized it productively in contributing to many community’s food security baskets.</a:t>
            </a:r>
          </a:p>
          <a:p>
            <a:pPr algn="l">
              <a:buFont typeface="Wingdings" pitchFamily="2" charset="2"/>
              <a:buChar char="§"/>
            </a:pPr>
            <a:r>
              <a:rPr lang="en-US" sz="2000" dirty="0" smtClean="0">
                <a:solidFill>
                  <a:schemeClr val="tx1"/>
                </a:solidFill>
              </a:rPr>
              <a:t>The groups have enormously contributed to boosting labor force as one of the key factors of production that in many cases has been a challenge in this areas. </a:t>
            </a:r>
          </a:p>
          <a:p>
            <a:pPr algn="l"/>
            <a:endParaRPr lang="en-US" sz="1800" dirty="0"/>
          </a:p>
        </p:txBody>
      </p:sp>
    </p:spTree>
  </p:cSld>
  <p:clrMapOvr>
    <a:masterClrMapping/>
  </p:clrMapOvr>
  <p:transition>
    <p:pull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1"/>
            <a:ext cx="7772400" cy="838200"/>
          </a:xfrm>
        </p:spPr>
        <p:txBody>
          <a:bodyPr/>
          <a:lstStyle/>
          <a:p>
            <a:r>
              <a:rPr lang="en-US" dirty="0" smtClean="0"/>
              <a:t>Youth Groups and Food </a:t>
            </a:r>
            <a:endParaRPr lang="en-US" dirty="0"/>
          </a:p>
        </p:txBody>
      </p:sp>
      <p:sp>
        <p:nvSpPr>
          <p:cNvPr id="3" name="Subtitle 2"/>
          <p:cNvSpPr>
            <a:spLocks noGrp="1"/>
          </p:cNvSpPr>
          <p:nvPr>
            <p:ph type="subTitle" idx="1"/>
          </p:nvPr>
        </p:nvSpPr>
        <p:spPr>
          <a:xfrm>
            <a:off x="685800" y="1676400"/>
            <a:ext cx="7696200" cy="4876800"/>
          </a:xfrm>
        </p:spPr>
        <p:txBody>
          <a:bodyPr>
            <a:normAutofit lnSpcReduction="10000"/>
          </a:bodyPr>
          <a:lstStyle/>
          <a:p>
            <a:r>
              <a:rPr lang="en-US" dirty="0" smtClean="0">
                <a:solidFill>
                  <a:srgbClr val="FF0000"/>
                </a:solidFill>
              </a:rPr>
              <a:t>Types</a:t>
            </a:r>
          </a:p>
          <a:p>
            <a:pPr algn="l">
              <a:buFont typeface="Wingdings" pitchFamily="2" charset="2"/>
              <a:buChar char="§"/>
            </a:pPr>
            <a:r>
              <a:rPr lang="en-US" sz="2000" dirty="0" smtClean="0">
                <a:solidFill>
                  <a:schemeClr val="tx1"/>
                </a:solidFill>
              </a:rPr>
              <a:t>The youth have been organized in two may avenues: Formal and Informal avenues</a:t>
            </a:r>
          </a:p>
          <a:p>
            <a:pPr algn="l">
              <a:buFont typeface="Wingdings" pitchFamily="2" charset="2"/>
              <a:buChar char="§"/>
            </a:pPr>
            <a:r>
              <a:rPr lang="en-US" sz="2000" b="1" dirty="0" smtClean="0">
                <a:solidFill>
                  <a:schemeClr val="tx1"/>
                </a:solidFill>
              </a:rPr>
              <a:t>Formal Avenues</a:t>
            </a:r>
            <a:r>
              <a:rPr lang="en-US" sz="2000" dirty="0" smtClean="0">
                <a:solidFill>
                  <a:schemeClr val="tx1"/>
                </a:solidFill>
              </a:rPr>
              <a:t>: youths supported to organize themselves in to working groups with set structures and objectives. This is initiated through the Local Authorities or through the exiting local institutions like schools or churches.</a:t>
            </a:r>
          </a:p>
          <a:p>
            <a:pPr algn="l"/>
            <a:r>
              <a:rPr lang="en-US" sz="2000" b="1" dirty="0" smtClean="0">
                <a:solidFill>
                  <a:schemeClr val="tx1"/>
                </a:solidFill>
              </a:rPr>
              <a:t> I. Young Farmers/Vets clubs</a:t>
            </a:r>
            <a:r>
              <a:rPr lang="en-US" sz="2000" dirty="0" smtClean="0">
                <a:solidFill>
                  <a:schemeClr val="tx1"/>
                </a:solidFill>
              </a:rPr>
              <a:t>: Through schools, students and pupils are encourage to form farmers clubs that experimentally farm to learn new ideas which in turn they practice at home. </a:t>
            </a:r>
          </a:p>
          <a:p>
            <a:pPr algn="l">
              <a:buFont typeface="Wingdings" pitchFamily="2" charset="2"/>
              <a:buChar char="§"/>
            </a:pPr>
            <a:r>
              <a:rPr lang="en-US" sz="2000" dirty="0" smtClean="0">
                <a:solidFill>
                  <a:schemeClr val="tx1"/>
                </a:solidFill>
              </a:rPr>
              <a:t>The project through their agric teachers support the students with tools and seeds of their choices and train them on how to farm innovatively. </a:t>
            </a:r>
          </a:p>
          <a:p>
            <a:pPr algn="l">
              <a:buFont typeface="Wingdings" pitchFamily="2" charset="2"/>
              <a:buChar char="§"/>
            </a:pPr>
            <a:r>
              <a:rPr lang="en-US" sz="2000" dirty="0" smtClean="0">
                <a:solidFill>
                  <a:schemeClr val="tx1"/>
                </a:solidFill>
              </a:rPr>
              <a:t>Learning inter school challenges are organized through symposium and debates where winning group is rewarded. </a:t>
            </a:r>
          </a:p>
          <a:p>
            <a:pPr algn="l"/>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Youth Groups and Food </a:t>
            </a:r>
            <a:endParaRPr lang="en-US" dirty="0"/>
          </a:p>
        </p:txBody>
      </p:sp>
      <p:sp>
        <p:nvSpPr>
          <p:cNvPr id="3" name="Subtitle 2"/>
          <p:cNvSpPr>
            <a:spLocks noGrp="1"/>
          </p:cNvSpPr>
          <p:nvPr>
            <p:ph type="body" idx="1"/>
          </p:nvPr>
        </p:nvSpPr>
        <p:spPr>
          <a:xfrm>
            <a:off x="0" y="1066800"/>
            <a:ext cx="4040188" cy="639762"/>
          </a:xfrm>
        </p:spPr>
        <p:txBody>
          <a:bodyPr>
            <a:normAutofit fontScale="25000" lnSpcReduction="20000"/>
          </a:bodyPr>
          <a:lstStyle/>
          <a:p>
            <a:endParaRPr lang="en-US" sz="2000" dirty="0" smtClean="0">
              <a:solidFill>
                <a:schemeClr val="tx1"/>
              </a:solidFill>
            </a:endParaRPr>
          </a:p>
          <a:p>
            <a:pPr algn="l"/>
            <a:r>
              <a:rPr lang="en-US" sz="5600" dirty="0" smtClean="0">
                <a:solidFill>
                  <a:schemeClr val="tx1"/>
                </a:solidFill>
              </a:rPr>
              <a:t>Young Farmers club members from Ajogo Primary school on improved land preparation methods. </a:t>
            </a:r>
            <a:endParaRPr lang="en-US" sz="5600" dirty="0">
              <a:solidFill>
                <a:schemeClr val="tx1"/>
              </a:solidFill>
            </a:endParaRPr>
          </a:p>
        </p:txBody>
      </p:sp>
      <p:sp>
        <p:nvSpPr>
          <p:cNvPr id="5" name="Text Placeholder 4"/>
          <p:cNvSpPr>
            <a:spLocks noGrp="1"/>
          </p:cNvSpPr>
          <p:nvPr>
            <p:ph type="body" sz="half" idx="3"/>
          </p:nvPr>
        </p:nvSpPr>
        <p:spPr>
          <a:xfrm>
            <a:off x="4648200" y="990600"/>
            <a:ext cx="4041775" cy="639762"/>
          </a:xfrm>
        </p:spPr>
        <p:txBody>
          <a:bodyPr>
            <a:normAutofit fontScale="77500" lnSpcReduction="20000"/>
          </a:bodyPr>
          <a:lstStyle/>
          <a:p>
            <a:r>
              <a:rPr lang="en-US" dirty="0" smtClean="0">
                <a:solidFill>
                  <a:schemeClr val="tx1"/>
                </a:solidFill>
              </a:rPr>
              <a:t>Young farmers club members from Warabei primary school  practically taken through nursery preparation steps</a:t>
            </a:r>
            <a:endParaRPr lang="en-US" dirty="0">
              <a:solidFill>
                <a:schemeClr val="tx1"/>
              </a:solidFill>
            </a:endParaRPr>
          </a:p>
        </p:txBody>
      </p:sp>
      <p:sp>
        <p:nvSpPr>
          <p:cNvPr id="9" name="Content Placeholder 8"/>
          <p:cNvSpPr>
            <a:spLocks noGrp="1"/>
          </p:cNvSpPr>
          <p:nvPr>
            <p:ph sz="quarter" idx="2"/>
          </p:nvPr>
        </p:nvSpPr>
        <p:spPr>
          <a:xfrm>
            <a:off x="0" y="2209800"/>
            <a:ext cx="4497388" cy="3992563"/>
          </a:xfrm>
        </p:spPr>
        <p:txBody>
          <a:bodyPr/>
          <a:lstStyle/>
          <a:p>
            <a:endParaRPr lang="en-US" dirty="0"/>
          </a:p>
        </p:txBody>
      </p:sp>
      <p:sp>
        <p:nvSpPr>
          <p:cNvPr id="6" name="Content Placeholder 5"/>
          <p:cNvSpPr>
            <a:spLocks noGrp="1"/>
          </p:cNvSpPr>
          <p:nvPr>
            <p:ph sz="quarter" idx="4"/>
          </p:nvPr>
        </p:nvSpPr>
        <p:spPr>
          <a:xfrm>
            <a:off x="4724400" y="2057400"/>
            <a:ext cx="3889375" cy="3916363"/>
          </a:xfrm>
        </p:spPr>
        <p:txBody>
          <a:bodyPr/>
          <a:lstStyle/>
          <a:p>
            <a:r>
              <a:rPr lang="en-US" dirty="0" smtClean="0"/>
              <a:t> </a:t>
            </a:r>
            <a:endParaRPr lang="en-US" dirty="0"/>
          </a:p>
        </p:txBody>
      </p:sp>
      <p:pic>
        <p:nvPicPr>
          <p:cNvPr id="8" name="Picture 7" descr="H:\Pichni\General Pictures\101MSDCF\DSC09285.JPG"/>
          <p:cNvPicPr/>
          <p:nvPr/>
        </p:nvPicPr>
        <p:blipFill>
          <a:blip r:embed="rId2" cstate="print"/>
          <a:srcRect/>
          <a:stretch>
            <a:fillRect/>
          </a:stretch>
        </p:blipFill>
        <p:spPr bwMode="auto">
          <a:xfrm>
            <a:off x="0" y="2286000"/>
            <a:ext cx="4800600" cy="3886200"/>
          </a:xfrm>
          <a:prstGeom prst="rect">
            <a:avLst/>
          </a:prstGeom>
          <a:noFill/>
          <a:ln w="9525">
            <a:noFill/>
            <a:miter lim="800000"/>
            <a:headEnd/>
            <a:tailEnd/>
          </a:ln>
        </p:spPr>
      </p:pic>
      <p:pic>
        <p:nvPicPr>
          <p:cNvPr id="10" name="Picture 9" descr="H:\Pichni\General Pictures\101MSDCF\DSC09590.JPG"/>
          <p:cNvPicPr/>
          <p:nvPr/>
        </p:nvPicPr>
        <p:blipFill>
          <a:blip r:embed="rId3" cstate="print"/>
          <a:srcRect/>
          <a:stretch>
            <a:fillRect/>
          </a:stretch>
        </p:blipFill>
        <p:spPr bwMode="auto">
          <a:xfrm>
            <a:off x="4343400" y="2286000"/>
            <a:ext cx="4504972" cy="3886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Youth Groups and Food </a:t>
            </a:r>
            <a:endParaRPr lang="en-US" dirty="0"/>
          </a:p>
        </p:txBody>
      </p:sp>
      <p:sp>
        <p:nvSpPr>
          <p:cNvPr id="3" name="Subtitle 2"/>
          <p:cNvSpPr>
            <a:spLocks noGrp="1"/>
          </p:cNvSpPr>
          <p:nvPr>
            <p:ph type="body" idx="1"/>
          </p:nvPr>
        </p:nvSpPr>
        <p:spPr>
          <a:xfrm>
            <a:off x="0" y="838200"/>
            <a:ext cx="4191000" cy="914400"/>
          </a:xfrm>
        </p:spPr>
        <p:txBody>
          <a:bodyPr>
            <a:normAutofit fontScale="40000" lnSpcReduction="20000"/>
          </a:bodyPr>
          <a:lstStyle/>
          <a:p>
            <a:endParaRPr lang="en-US" sz="2000" dirty="0" smtClean="0">
              <a:solidFill>
                <a:schemeClr val="tx1"/>
              </a:solidFill>
            </a:endParaRPr>
          </a:p>
          <a:p>
            <a:pPr algn="l"/>
            <a:r>
              <a:rPr lang="en-US" sz="1800" dirty="0" smtClean="0">
                <a:solidFill>
                  <a:schemeClr val="tx1"/>
                </a:solidFill>
              </a:rPr>
              <a:t> </a:t>
            </a:r>
            <a:r>
              <a:rPr lang="en-US" sz="3500" dirty="0" smtClean="0">
                <a:solidFill>
                  <a:schemeClr val="tx1"/>
                </a:solidFill>
              </a:rPr>
              <a:t>Nyadeng a member of the  Warabei primary school Young Farmers club harvesting some vegetable to take home for the family to cook</a:t>
            </a:r>
            <a:endParaRPr lang="en-US" sz="3500" dirty="0">
              <a:solidFill>
                <a:schemeClr val="tx1"/>
              </a:solidFill>
            </a:endParaRPr>
          </a:p>
        </p:txBody>
      </p:sp>
      <p:sp>
        <p:nvSpPr>
          <p:cNvPr id="5" name="Text Placeholder 4"/>
          <p:cNvSpPr>
            <a:spLocks noGrp="1"/>
          </p:cNvSpPr>
          <p:nvPr>
            <p:ph type="body" sz="half" idx="3"/>
          </p:nvPr>
        </p:nvSpPr>
        <p:spPr>
          <a:xfrm>
            <a:off x="4648200" y="990600"/>
            <a:ext cx="4041775" cy="639762"/>
          </a:xfrm>
        </p:spPr>
        <p:txBody>
          <a:bodyPr>
            <a:noAutofit/>
          </a:bodyPr>
          <a:lstStyle/>
          <a:p>
            <a:r>
              <a:rPr lang="en-US" sz="1400" dirty="0" smtClean="0">
                <a:solidFill>
                  <a:schemeClr val="tx1"/>
                </a:solidFill>
              </a:rPr>
              <a:t>Some Young farmers club members from </a:t>
            </a:r>
            <a:r>
              <a:rPr lang="en-US" sz="1400" dirty="0" err="1" smtClean="0">
                <a:solidFill>
                  <a:schemeClr val="tx1"/>
                </a:solidFill>
              </a:rPr>
              <a:t>Marol</a:t>
            </a:r>
            <a:r>
              <a:rPr lang="en-US" sz="1400" dirty="0" smtClean="0">
                <a:solidFill>
                  <a:schemeClr val="tx1"/>
                </a:solidFill>
              </a:rPr>
              <a:t> primary school carry home water melons from their school farm</a:t>
            </a:r>
            <a:endParaRPr lang="en-US" sz="1400" dirty="0">
              <a:solidFill>
                <a:schemeClr val="tx1"/>
              </a:solidFill>
            </a:endParaRPr>
          </a:p>
        </p:txBody>
      </p:sp>
      <p:pic>
        <p:nvPicPr>
          <p:cNvPr id="10" name="Content Placeholder 9" descr="H:\Pichni\PARIS Livestock  Sector Pictures\Tinegas Round up to FFS\100CANON\IMG_4231.JPG"/>
          <p:cNvPicPr>
            <a:picLocks noGrp="1"/>
          </p:cNvPicPr>
          <p:nvPr>
            <p:ph sz="quarter" idx="2"/>
          </p:nvPr>
        </p:nvPicPr>
        <p:blipFill>
          <a:blip r:embed="rId2" cstate="print"/>
          <a:srcRect/>
          <a:stretch>
            <a:fillRect/>
          </a:stretch>
        </p:blipFill>
        <p:spPr bwMode="auto">
          <a:xfrm>
            <a:off x="0" y="1905000"/>
            <a:ext cx="4800600" cy="4191000"/>
          </a:xfrm>
          <a:prstGeom prst="rect">
            <a:avLst/>
          </a:prstGeom>
          <a:noFill/>
          <a:ln w="9525">
            <a:noFill/>
            <a:miter lim="800000"/>
            <a:headEnd/>
            <a:tailEnd/>
          </a:ln>
        </p:spPr>
      </p:pic>
      <p:sp>
        <p:nvSpPr>
          <p:cNvPr id="6" name="Content Placeholder 5"/>
          <p:cNvSpPr>
            <a:spLocks noGrp="1"/>
          </p:cNvSpPr>
          <p:nvPr>
            <p:ph sz="quarter" idx="4"/>
          </p:nvPr>
        </p:nvSpPr>
        <p:spPr>
          <a:xfrm>
            <a:off x="4724400" y="2057400"/>
            <a:ext cx="3889375" cy="3916363"/>
          </a:xfrm>
        </p:spPr>
        <p:txBody>
          <a:bodyPr/>
          <a:lstStyle/>
          <a:p>
            <a:r>
              <a:rPr lang="en-US" dirty="0" smtClean="0"/>
              <a:t> </a:t>
            </a:r>
            <a:endParaRPr lang="en-US" dirty="0"/>
          </a:p>
        </p:txBody>
      </p:sp>
      <p:pic>
        <p:nvPicPr>
          <p:cNvPr id="11" name="Picture 10" descr="H:\Pichni\General Photoz II\IMG_5041.JPG"/>
          <p:cNvPicPr/>
          <p:nvPr/>
        </p:nvPicPr>
        <p:blipFill>
          <a:blip r:embed="rId3" cstate="print"/>
          <a:srcRect/>
          <a:stretch>
            <a:fillRect/>
          </a:stretch>
        </p:blipFill>
        <p:spPr bwMode="auto">
          <a:xfrm>
            <a:off x="4267200" y="1676400"/>
            <a:ext cx="4876800" cy="4419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Youth Groups and Food </a:t>
            </a:r>
            <a:endParaRPr lang="en-US" dirty="0"/>
          </a:p>
        </p:txBody>
      </p:sp>
      <p:sp>
        <p:nvSpPr>
          <p:cNvPr id="3" name="Subtitle 2"/>
          <p:cNvSpPr>
            <a:spLocks noGrp="1"/>
          </p:cNvSpPr>
          <p:nvPr>
            <p:ph type="body" idx="1"/>
          </p:nvPr>
        </p:nvSpPr>
        <p:spPr>
          <a:xfrm>
            <a:off x="0" y="838200"/>
            <a:ext cx="4191000" cy="1066800"/>
          </a:xfrm>
        </p:spPr>
        <p:txBody>
          <a:bodyPr>
            <a:noAutofit/>
          </a:bodyPr>
          <a:lstStyle/>
          <a:p>
            <a:endParaRPr lang="en-US" sz="1800" dirty="0" smtClean="0">
              <a:solidFill>
                <a:schemeClr val="tx1"/>
              </a:solidFill>
            </a:endParaRPr>
          </a:p>
          <a:p>
            <a:pPr algn="l"/>
            <a:r>
              <a:rPr lang="en-US" sz="1800" dirty="0" smtClean="0"/>
              <a:t> </a:t>
            </a:r>
            <a:r>
              <a:rPr lang="en-US" sz="1800" dirty="0" smtClean="0">
                <a:solidFill>
                  <a:schemeClr val="tx1"/>
                </a:solidFill>
              </a:rPr>
              <a:t>Interschool's food ball matches with Food security as the main Theme</a:t>
            </a:r>
            <a:endParaRPr lang="en-US" sz="1800" dirty="0">
              <a:solidFill>
                <a:schemeClr val="tx1"/>
              </a:solidFill>
            </a:endParaRPr>
          </a:p>
        </p:txBody>
      </p:sp>
      <p:sp>
        <p:nvSpPr>
          <p:cNvPr id="5" name="Text Placeholder 4"/>
          <p:cNvSpPr>
            <a:spLocks noGrp="1"/>
          </p:cNvSpPr>
          <p:nvPr>
            <p:ph type="body" sz="half" idx="3"/>
          </p:nvPr>
        </p:nvSpPr>
        <p:spPr>
          <a:xfrm>
            <a:off x="4495800" y="990600"/>
            <a:ext cx="4194175" cy="639762"/>
          </a:xfrm>
        </p:spPr>
        <p:txBody>
          <a:bodyPr>
            <a:noAutofit/>
          </a:bodyPr>
          <a:lstStyle/>
          <a:p>
            <a:r>
              <a:rPr lang="en-US" sz="1800" dirty="0" smtClean="0">
                <a:solidFill>
                  <a:schemeClr val="tx1"/>
                </a:solidFill>
              </a:rPr>
              <a:t>Interschool's symposiums  discussing agricultural issues</a:t>
            </a:r>
            <a:endParaRPr lang="en-US" sz="1800" dirty="0">
              <a:solidFill>
                <a:schemeClr val="tx1"/>
              </a:solidFill>
            </a:endParaRPr>
          </a:p>
        </p:txBody>
      </p:sp>
      <p:pic>
        <p:nvPicPr>
          <p:cNvPr id="9" name="Content Placeholder 8" descr="C:\Users\USER\Desktop\YFC Photos\DSC01688.JPG"/>
          <p:cNvPicPr>
            <a:picLocks noGrp="1"/>
          </p:cNvPicPr>
          <p:nvPr>
            <p:ph sz="quarter" idx="2"/>
          </p:nvPr>
        </p:nvPicPr>
        <p:blipFill>
          <a:blip r:embed="rId2" cstate="print"/>
          <a:srcRect/>
          <a:stretch>
            <a:fillRect/>
          </a:stretch>
        </p:blipFill>
        <p:spPr bwMode="auto">
          <a:xfrm>
            <a:off x="0" y="2209800"/>
            <a:ext cx="4572000" cy="3886200"/>
          </a:xfrm>
          <a:prstGeom prst="rect">
            <a:avLst/>
          </a:prstGeom>
          <a:noFill/>
          <a:ln w="9525">
            <a:noFill/>
            <a:miter lim="800000"/>
            <a:headEnd/>
            <a:tailEnd/>
          </a:ln>
        </p:spPr>
      </p:pic>
      <p:sp>
        <p:nvSpPr>
          <p:cNvPr id="6" name="Content Placeholder 5"/>
          <p:cNvSpPr>
            <a:spLocks noGrp="1"/>
          </p:cNvSpPr>
          <p:nvPr>
            <p:ph sz="quarter" idx="4"/>
          </p:nvPr>
        </p:nvSpPr>
        <p:spPr>
          <a:xfrm>
            <a:off x="4724400" y="2057400"/>
            <a:ext cx="3889375" cy="3916363"/>
          </a:xfrm>
        </p:spPr>
        <p:txBody>
          <a:bodyPr/>
          <a:lstStyle/>
          <a:p>
            <a:r>
              <a:rPr lang="en-US" dirty="0" smtClean="0"/>
              <a:t> </a:t>
            </a:r>
            <a:endParaRPr lang="en-US" dirty="0"/>
          </a:p>
        </p:txBody>
      </p:sp>
      <p:pic>
        <p:nvPicPr>
          <p:cNvPr id="12" name="Picture 11" descr="C:\Users\admin\Pictures\2016-03-24 SEDA DIRECTOR VISITS VEG. PRO. FARMS, LY\SEDA DIRECTOR VISITS VEG. PRO. FARMS, LY 031.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572000" y="2209800"/>
            <a:ext cx="4419600" cy="3886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457201"/>
          </a:xfrm>
        </p:spPr>
        <p:txBody>
          <a:bodyPr>
            <a:normAutofit fontScale="90000"/>
          </a:bodyPr>
          <a:lstStyle/>
          <a:p>
            <a:r>
              <a:rPr lang="en-US" dirty="0" smtClean="0"/>
              <a:t>Youth Groups and Food </a:t>
            </a:r>
            <a:endParaRPr lang="en-US" dirty="0"/>
          </a:p>
        </p:txBody>
      </p:sp>
      <p:sp>
        <p:nvSpPr>
          <p:cNvPr id="3" name="Subtitle 2"/>
          <p:cNvSpPr>
            <a:spLocks noGrp="1"/>
          </p:cNvSpPr>
          <p:nvPr>
            <p:ph type="subTitle" idx="1"/>
          </p:nvPr>
        </p:nvSpPr>
        <p:spPr>
          <a:xfrm>
            <a:off x="685800" y="914400"/>
            <a:ext cx="7696200" cy="5638800"/>
          </a:xfrm>
        </p:spPr>
        <p:txBody>
          <a:bodyPr>
            <a:normAutofit/>
          </a:bodyPr>
          <a:lstStyle/>
          <a:p>
            <a:r>
              <a:rPr lang="en-US" sz="1800" dirty="0" smtClean="0"/>
              <a:t>Types</a:t>
            </a:r>
          </a:p>
          <a:p>
            <a:pPr algn="l">
              <a:buFont typeface="Wingdings" pitchFamily="2" charset="2"/>
              <a:buChar char="§"/>
            </a:pPr>
            <a:r>
              <a:rPr lang="en-US" sz="2000" dirty="0" smtClean="0">
                <a:solidFill>
                  <a:schemeClr val="tx1"/>
                </a:solidFill>
              </a:rPr>
              <a:t>II. </a:t>
            </a:r>
            <a:r>
              <a:rPr lang="en-US" sz="2000" b="1" dirty="0" smtClean="0">
                <a:solidFill>
                  <a:schemeClr val="tx1"/>
                </a:solidFill>
              </a:rPr>
              <a:t>Youth Associations- </a:t>
            </a:r>
            <a:r>
              <a:rPr lang="en-US" sz="2000" dirty="0" smtClean="0">
                <a:solidFill>
                  <a:schemeClr val="tx1"/>
                </a:solidFill>
              </a:rPr>
              <a:t>formed and registered at County or State level to voice youths agendas like Gogrial East Youth Association. </a:t>
            </a:r>
          </a:p>
          <a:p>
            <a:pPr algn="l">
              <a:buFont typeface="Wingdings" pitchFamily="2" charset="2"/>
              <a:buChar char="§"/>
            </a:pPr>
            <a:r>
              <a:rPr lang="en-US" sz="2000" dirty="0" smtClean="0">
                <a:solidFill>
                  <a:schemeClr val="tx1"/>
                </a:solidFill>
              </a:rPr>
              <a:t>Some times support to start business or income generating activities</a:t>
            </a:r>
          </a:p>
          <a:p>
            <a:pPr algn="l">
              <a:buFont typeface="Wingdings" pitchFamily="2" charset="2"/>
              <a:buChar char="§"/>
            </a:pPr>
            <a:endParaRPr lang="en-US" sz="2000" dirty="0" smtClean="0">
              <a:solidFill>
                <a:schemeClr val="tx1"/>
              </a:solidFill>
            </a:endParaRPr>
          </a:p>
          <a:p>
            <a:pPr algn="l">
              <a:buFont typeface="Wingdings" pitchFamily="2" charset="2"/>
              <a:buChar char="§"/>
            </a:pPr>
            <a:endParaRPr lang="en-US" sz="2000" dirty="0" smtClean="0">
              <a:solidFill>
                <a:schemeClr val="tx1"/>
              </a:solidFill>
            </a:endParaRPr>
          </a:p>
          <a:p>
            <a:pPr algn="l">
              <a:buFont typeface="Wingdings" pitchFamily="2" charset="2"/>
              <a:buChar char="§"/>
            </a:pPr>
            <a:endParaRPr lang="en-US" sz="2000" dirty="0" smtClean="0">
              <a:solidFill>
                <a:schemeClr val="tx1"/>
              </a:solidFill>
            </a:endParaRPr>
          </a:p>
          <a:p>
            <a:pPr algn="l">
              <a:buFont typeface="Wingdings" pitchFamily="2" charset="2"/>
              <a:buChar char="§"/>
            </a:pPr>
            <a:endParaRPr lang="en-US" sz="2000" dirty="0" smtClean="0">
              <a:solidFill>
                <a:schemeClr val="tx1"/>
              </a:solidFill>
            </a:endParaRPr>
          </a:p>
          <a:p>
            <a:pPr algn="l">
              <a:buFont typeface="Wingdings" pitchFamily="2" charset="2"/>
              <a:buChar char="§"/>
            </a:pPr>
            <a:endParaRPr lang="en-US" sz="2000" dirty="0" smtClean="0">
              <a:solidFill>
                <a:schemeClr val="tx1"/>
              </a:solidFill>
            </a:endParaRPr>
          </a:p>
          <a:p>
            <a:pPr algn="l">
              <a:buFont typeface="Wingdings" pitchFamily="2" charset="2"/>
              <a:buChar char="§"/>
            </a:pPr>
            <a:endParaRPr lang="en-US" sz="2000" dirty="0" smtClean="0">
              <a:solidFill>
                <a:schemeClr val="tx1"/>
              </a:solidFill>
            </a:endParaRPr>
          </a:p>
          <a:p>
            <a:pPr algn="l">
              <a:buFont typeface="Wingdings" pitchFamily="2" charset="2"/>
              <a:buChar char="§"/>
            </a:pPr>
            <a:endParaRPr lang="en-US" sz="2000" dirty="0" smtClean="0">
              <a:solidFill>
                <a:schemeClr val="tx1"/>
              </a:solidFill>
            </a:endParaRPr>
          </a:p>
          <a:p>
            <a:pPr algn="l">
              <a:buFont typeface="Wingdings" pitchFamily="2" charset="2"/>
              <a:buChar char="§"/>
            </a:pPr>
            <a:endParaRPr lang="en-US" sz="2000" dirty="0" smtClean="0">
              <a:solidFill>
                <a:schemeClr val="tx1"/>
              </a:solidFill>
            </a:endParaRPr>
          </a:p>
          <a:p>
            <a:pPr algn="l">
              <a:buFont typeface="Wingdings" pitchFamily="2" charset="2"/>
              <a:buChar char="§"/>
            </a:pPr>
            <a:endParaRPr lang="en-US" sz="2000" dirty="0" smtClean="0">
              <a:solidFill>
                <a:schemeClr val="tx1"/>
              </a:solidFill>
            </a:endParaRPr>
          </a:p>
          <a:p>
            <a:pPr algn="l">
              <a:buFont typeface="Wingdings" pitchFamily="2" charset="2"/>
              <a:buChar char="§"/>
            </a:pPr>
            <a:endParaRPr lang="en-US" sz="2000" dirty="0" smtClean="0">
              <a:solidFill>
                <a:schemeClr val="tx1"/>
              </a:solidFill>
            </a:endParaRPr>
          </a:p>
          <a:p>
            <a:pPr algn="l">
              <a:buFont typeface="Wingdings" pitchFamily="2" charset="2"/>
              <a:buChar char="§"/>
            </a:pPr>
            <a:endParaRPr lang="en-US" sz="2000" dirty="0" smtClean="0">
              <a:solidFill>
                <a:schemeClr val="tx1"/>
              </a:solidFill>
            </a:endParaRPr>
          </a:p>
          <a:p>
            <a:pPr algn="l"/>
            <a:endParaRPr lang="en-US" sz="1800" dirty="0"/>
          </a:p>
        </p:txBody>
      </p:sp>
      <p:pic>
        <p:nvPicPr>
          <p:cNvPr id="6" name="Picture 5" descr="I:\Pichni\Projektbesuch Südsudan\CIMG1730.JPG"/>
          <p:cNvPicPr/>
          <p:nvPr/>
        </p:nvPicPr>
        <p:blipFill>
          <a:blip r:embed="rId2" cstate="print"/>
          <a:srcRect/>
          <a:stretch>
            <a:fillRect/>
          </a:stretch>
        </p:blipFill>
        <p:spPr bwMode="auto">
          <a:xfrm>
            <a:off x="762000" y="2286000"/>
            <a:ext cx="6705600" cy="4267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457201"/>
          </a:xfrm>
        </p:spPr>
        <p:txBody>
          <a:bodyPr>
            <a:normAutofit fontScale="90000"/>
          </a:bodyPr>
          <a:lstStyle/>
          <a:p>
            <a:r>
              <a:rPr lang="en-US" dirty="0" smtClean="0"/>
              <a:t>Youth Groups and Food </a:t>
            </a:r>
            <a:endParaRPr lang="en-US" dirty="0"/>
          </a:p>
        </p:txBody>
      </p:sp>
      <p:sp>
        <p:nvSpPr>
          <p:cNvPr id="3" name="Subtitle 2"/>
          <p:cNvSpPr>
            <a:spLocks noGrp="1"/>
          </p:cNvSpPr>
          <p:nvPr>
            <p:ph type="subTitle" idx="1"/>
          </p:nvPr>
        </p:nvSpPr>
        <p:spPr>
          <a:xfrm>
            <a:off x="0" y="914400"/>
            <a:ext cx="9144000" cy="5943600"/>
          </a:xfrm>
        </p:spPr>
        <p:txBody>
          <a:bodyPr>
            <a:normAutofit/>
          </a:bodyPr>
          <a:lstStyle/>
          <a:p>
            <a:endParaRPr lang="en-US" sz="1800" dirty="0" smtClean="0"/>
          </a:p>
          <a:p>
            <a:pPr algn="l">
              <a:buFont typeface="Wingdings" pitchFamily="2" charset="2"/>
              <a:buChar char="§"/>
            </a:pPr>
            <a:r>
              <a:rPr lang="en-US" sz="2000" dirty="0" smtClean="0">
                <a:solidFill>
                  <a:schemeClr val="tx1"/>
                </a:solidFill>
              </a:rPr>
              <a:t>The informal self organized groups like cattle camp boys also are trained on basic income generation like animal treatment: </a:t>
            </a:r>
          </a:p>
          <a:p>
            <a:pPr algn="l">
              <a:buFont typeface="Wingdings" pitchFamily="2" charset="2"/>
              <a:buChar char="§"/>
            </a:pPr>
            <a:endParaRPr lang="en-US" sz="2000" dirty="0" smtClean="0">
              <a:solidFill>
                <a:schemeClr val="tx1"/>
              </a:solidFill>
            </a:endParaRPr>
          </a:p>
          <a:p>
            <a:pPr algn="l">
              <a:buFont typeface="Wingdings" pitchFamily="2" charset="2"/>
              <a:buChar char="§"/>
            </a:pPr>
            <a:endParaRPr lang="en-US" sz="2000" dirty="0" smtClean="0">
              <a:solidFill>
                <a:schemeClr val="tx1"/>
              </a:solidFill>
            </a:endParaRPr>
          </a:p>
          <a:p>
            <a:pPr algn="l">
              <a:buFont typeface="Wingdings" pitchFamily="2" charset="2"/>
              <a:buChar char="§"/>
            </a:pPr>
            <a:endParaRPr lang="en-US" sz="2000" dirty="0" smtClean="0">
              <a:solidFill>
                <a:schemeClr val="tx1"/>
              </a:solidFill>
            </a:endParaRPr>
          </a:p>
          <a:p>
            <a:pPr algn="l">
              <a:buFont typeface="Wingdings" pitchFamily="2" charset="2"/>
              <a:buChar char="§"/>
            </a:pPr>
            <a:endParaRPr lang="en-US" sz="2000" dirty="0" smtClean="0">
              <a:solidFill>
                <a:schemeClr val="tx1"/>
              </a:solidFill>
            </a:endParaRPr>
          </a:p>
          <a:p>
            <a:pPr algn="l">
              <a:buFont typeface="Wingdings" pitchFamily="2" charset="2"/>
              <a:buChar char="§"/>
            </a:pPr>
            <a:endParaRPr lang="en-US" sz="2000" dirty="0" smtClean="0">
              <a:solidFill>
                <a:schemeClr val="tx1"/>
              </a:solidFill>
            </a:endParaRPr>
          </a:p>
          <a:p>
            <a:pPr algn="l">
              <a:buFont typeface="Wingdings" pitchFamily="2" charset="2"/>
              <a:buChar char="§"/>
            </a:pPr>
            <a:endParaRPr lang="en-US" sz="2000" dirty="0" smtClean="0">
              <a:solidFill>
                <a:schemeClr val="tx1"/>
              </a:solidFill>
            </a:endParaRPr>
          </a:p>
          <a:p>
            <a:pPr algn="l">
              <a:buFont typeface="Wingdings" pitchFamily="2" charset="2"/>
              <a:buChar char="§"/>
            </a:pPr>
            <a:endParaRPr lang="en-US" sz="2000" dirty="0" smtClean="0">
              <a:solidFill>
                <a:schemeClr val="tx1"/>
              </a:solidFill>
            </a:endParaRPr>
          </a:p>
          <a:p>
            <a:pPr algn="l">
              <a:buFont typeface="Wingdings" pitchFamily="2" charset="2"/>
              <a:buChar char="§"/>
            </a:pPr>
            <a:endParaRPr lang="en-US" sz="2000" dirty="0" smtClean="0">
              <a:solidFill>
                <a:schemeClr val="tx1"/>
              </a:solidFill>
            </a:endParaRPr>
          </a:p>
          <a:p>
            <a:pPr algn="l">
              <a:buFont typeface="Wingdings" pitchFamily="2" charset="2"/>
              <a:buChar char="§"/>
            </a:pPr>
            <a:endParaRPr lang="en-US" sz="2000" dirty="0" smtClean="0">
              <a:solidFill>
                <a:schemeClr val="tx1"/>
              </a:solidFill>
            </a:endParaRPr>
          </a:p>
          <a:p>
            <a:pPr algn="l">
              <a:buFont typeface="Wingdings" pitchFamily="2" charset="2"/>
              <a:buChar char="§"/>
            </a:pPr>
            <a:endParaRPr lang="en-US" sz="2000" dirty="0" smtClean="0">
              <a:solidFill>
                <a:schemeClr val="tx1"/>
              </a:solidFill>
            </a:endParaRPr>
          </a:p>
          <a:p>
            <a:pPr algn="l">
              <a:buFont typeface="Wingdings" pitchFamily="2" charset="2"/>
              <a:buChar char="§"/>
            </a:pPr>
            <a:endParaRPr lang="en-US" sz="2000" dirty="0" smtClean="0">
              <a:solidFill>
                <a:schemeClr val="tx1"/>
              </a:solidFill>
            </a:endParaRPr>
          </a:p>
          <a:p>
            <a:pPr algn="l">
              <a:buFont typeface="Wingdings" pitchFamily="2" charset="2"/>
              <a:buChar char="§"/>
            </a:pPr>
            <a:endParaRPr lang="en-US" sz="2000" dirty="0" smtClean="0">
              <a:solidFill>
                <a:schemeClr val="tx1"/>
              </a:solidFill>
            </a:endParaRPr>
          </a:p>
          <a:p>
            <a:pPr algn="l">
              <a:buFont typeface="Wingdings" pitchFamily="2" charset="2"/>
              <a:buChar char="§"/>
            </a:pPr>
            <a:endParaRPr lang="en-US" sz="2000" dirty="0" smtClean="0">
              <a:solidFill>
                <a:schemeClr val="tx1"/>
              </a:solidFill>
            </a:endParaRPr>
          </a:p>
          <a:p>
            <a:pPr algn="l">
              <a:buFont typeface="Wingdings" pitchFamily="2" charset="2"/>
              <a:buChar char="§"/>
            </a:pPr>
            <a:endParaRPr lang="en-US" sz="2000" dirty="0" smtClean="0">
              <a:solidFill>
                <a:schemeClr val="tx1"/>
              </a:solidFill>
            </a:endParaRPr>
          </a:p>
          <a:p>
            <a:pPr algn="l"/>
            <a:endParaRPr lang="en-US" sz="1800" dirty="0"/>
          </a:p>
        </p:txBody>
      </p:sp>
      <p:pic>
        <p:nvPicPr>
          <p:cNvPr id="7" name="Picture 6" descr="I:\Pichni\PARIS Livestock  Sector Pictures\Luonyaker Pictures\Thuramon visit April 2011\101MSDCF\DSC03592.JPG"/>
          <p:cNvPicPr/>
          <p:nvPr/>
        </p:nvPicPr>
        <p:blipFill>
          <a:blip r:embed="rId2"/>
          <a:srcRect/>
          <a:stretch>
            <a:fillRect/>
          </a:stretch>
        </p:blipFill>
        <p:spPr bwMode="auto">
          <a:xfrm>
            <a:off x="0" y="1905000"/>
            <a:ext cx="9144000" cy="49530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375</TotalTime>
  <Words>424</Words>
  <Application>Microsoft Office PowerPoint</Application>
  <PresentationFormat>On-screen Show (4:3)</PresentationFormat>
  <Paragraphs>60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Trek</vt:lpstr>
      <vt:lpstr>Youth Groups and Farms</vt:lpstr>
      <vt:lpstr>Youth Groups and Food </vt:lpstr>
      <vt:lpstr>Youth Groups and Food </vt:lpstr>
      <vt:lpstr>Youth Groups and Food </vt:lpstr>
      <vt:lpstr>Youth Groups and Food </vt:lpstr>
      <vt:lpstr>Youth Groups and Food </vt:lpstr>
      <vt:lpstr>Youth Groups and Food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Groups and Farms</dc:title>
  <dc:creator>nondi</dc:creator>
  <cp:lastModifiedBy>nondi</cp:lastModifiedBy>
  <cp:revision>38</cp:revision>
  <dcterms:created xsi:type="dcterms:W3CDTF">2016-05-23T10:47:04Z</dcterms:created>
  <dcterms:modified xsi:type="dcterms:W3CDTF">2016-05-24T11:52:11Z</dcterms:modified>
</cp:coreProperties>
</file>