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62" r:id="rId2"/>
    <p:sldId id="443" r:id="rId3"/>
    <p:sldId id="427" r:id="rId4"/>
    <p:sldId id="430" r:id="rId5"/>
    <p:sldId id="429" r:id="rId6"/>
    <p:sldId id="431" r:id="rId7"/>
    <p:sldId id="428" r:id="rId8"/>
    <p:sldId id="432" r:id="rId9"/>
    <p:sldId id="434" r:id="rId10"/>
    <p:sldId id="436" r:id="rId11"/>
    <p:sldId id="437" r:id="rId12"/>
    <p:sldId id="438" r:id="rId13"/>
    <p:sldId id="440" r:id="rId14"/>
    <p:sldId id="446" r:id="rId15"/>
    <p:sldId id="444" r:id="rId16"/>
    <p:sldId id="445" r:id="rId17"/>
    <p:sldId id="448" r:id="rId18"/>
    <p:sldId id="449" r:id="rId19"/>
    <p:sldId id="450" r:id="rId20"/>
    <p:sldId id="451" r:id="rId21"/>
    <p:sldId id="452" r:id="rId22"/>
    <p:sldId id="453" r:id="rId23"/>
    <p:sldId id="454" r:id="rId24"/>
    <p:sldId id="455" r:id="rId25"/>
    <p:sldId id="456" r:id="rId26"/>
    <p:sldId id="457" r:id="rId27"/>
    <p:sldId id="459" r:id="rId28"/>
    <p:sldId id="460" r:id="rId29"/>
    <p:sldId id="461" r:id="rId30"/>
    <p:sldId id="462" r:id="rId31"/>
    <p:sldId id="425" r:id="rId32"/>
  </p:sldIdLst>
  <p:sldSz cx="9144000" cy="6858000" type="screen4x3"/>
  <p:notesSz cx="6802438" cy="9934575"/>
  <p:defaultTextStyle>
    <a:defPPr>
      <a:defRPr lang="en-GB"/>
    </a:defPPr>
    <a:lvl1pPr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1pPr>
    <a:lvl2pPr marL="4572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2pPr>
    <a:lvl3pPr marL="9144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3pPr>
    <a:lvl4pPr marL="13716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4pPr>
    <a:lvl5pPr marL="1828800" algn="l" rtl="0" eaLnBrk="0" fontAlgn="base" hangingPunct="0">
      <a:spcBef>
        <a:spcPct val="0"/>
      </a:spcBef>
      <a:spcAft>
        <a:spcPct val="0"/>
      </a:spcAft>
      <a:defRPr sz="1200" kern="1200">
        <a:solidFill>
          <a:srgbClr val="0F5494"/>
        </a:solidFill>
        <a:latin typeface="Verdana" pitchFamily="34" charset="0"/>
        <a:ea typeface="MS PGothic" pitchFamily="34" charset="-128"/>
        <a:cs typeface="+mn-cs"/>
      </a:defRPr>
    </a:lvl5pPr>
    <a:lvl6pPr marL="2286000" algn="l" defTabSz="914400" rtl="0" eaLnBrk="1" latinLnBrk="0" hangingPunct="1">
      <a:defRPr sz="1200" kern="1200">
        <a:solidFill>
          <a:srgbClr val="0F5494"/>
        </a:solidFill>
        <a:latin typeface="Verdana" pitchFamily="34" charset="0"/>
        <a:ea typeface="MS PGothic" pitchFamily="34" charset="-128"/>
        <a:cs typeface="+mn-cs"/>
      </a:defRPr>
    </a:lvl6pPr>
    <a:lvl7pPr marL="2743200" algn="l" defTabSz="914400" rtl="0" eaLnBrk="1" latinLnBrk="0" hangingPunct="1">
      <a:defRPr sz="1200" kern="1200">
        <a:solidFill>
          <a:srgbClr val="0F5494"/>
        </a:solidFill>
        <a:latin typeface="Verdana" pitchFamily="34" charset="0"/>
        <a:ea typeface="MS PGothic" pitchFamily="34" charset="-128"/>
        <a:cs typeface="+mn-cs"/>
      </a:defRPr>
    </a:lvl7pPr>
    <a:lvl8pPr marL="3200400" algn="l" defTabSz="914400" rtl="0" eaLnBrk="1" latinLnBrk="0" hangingPunct="1">
      <a:defRPr sz="1200" kern="1200">
        <a:solidFill>
          <a:srgbClr val="0F5494"/>
        </a:solidFill>
        <a:latin typeface="Verdana" pitchFamily="34" charset="0"/>
        <a:ea typeface="MS PGothic" pitchFamily="34" charset="-128"/>
        <a:cs typeface="+mn-cs"/>
      </a:defRPr>
    </a:lvl8pPr>
    <a:lvl9pPr marL="3657600" algn="l" defTabSz="914400" rtl="0" eaLnBrk="1" latinLnBrk="0" hangingPunct="1">
      <a:defRPr sz="1200" kern="1200">
        <a:solidFill>
          <a:srgbClr val="0F5494"/>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28"/>
    <a:srgbClr val="5B4935"/>
    <a:srgbClr val="2D5EC1"/>
    <a:srgbClr val="0F5494"/>
    <a:srgbClr val="F7717E"/>
    <a:srgbClr val="A1ACFD"/>
    <a:srgbClr val="A2FCA4"/>
    <a:srgbClr val="FDA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65" d="100"/>
          <a:sy n="165" d="100"/>
        </p:scale>
        <p:origin x="552" y="1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Map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25425465872394E-2"/>
          <c:y val="0.104211938591475"/>
          <c:w val="0.92917457453412799"/>
          <c:h val="0.89578806140852496"/>
        </c:manualLayout>
      </c:layout>
      <c:doughnutChart>
        <c:varyColors val="1"/>
        <c:ser>
          <c:idx val="0"/>
          <c:order val="0"/>
          <c:dPt>
            <c:idx val="0"/>
            <c:bubble3D val="0"/>
            <c:spPr>
              <a:solidFill>
                <a:srgbClr val="F7BF35"/>
              </a:solidFill>
              <a:ln w="19050">
                <a:solidFill>
                  <a:schemeClr val="lt1"/>
                </a:solidFill>
              </a:ln>
              <a:effectLst/>
            </c:spPr>
          </c:dPt>
          <c:dPt>
            <c:idx val="1"/>
            <c:bubble3D val="0"/>
            <c:spPr>
              <a:solidFill>
                <a:srgbClr val="E13932"/>
              </a:solidFill>
              <a:ln w="19050">
                <a:solidFill>
                  <a:schemeClr val="lt1"/>
                </a:solidFill>
              </a:ln>
              <a:effectLst/>
            </c:spPr>
          </c:dPt>
          <c:val>
            <c:numRef>
              <c:f>Blad1!$A$1:$A$2</c:f>
              <c:numCache>
                <c:formatCode>General</c:formatCode>
                <c:ptCount val="2"/>
                <c:pt idx="0">
                  <c:v>1221.4000000000001</c:v>
                </c:pt>
                <c:pt idx="1">
                  <c:v>248.7</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7891" name="Rectangle 3"/>
          <p:cNvSpPr>
            <a:spLocks noGrp="1" noChangeArrowheads="1"/>
          </p:cNvSpPr>
          <p:nvPr>
            <p:ph type="dt" sz="quarter" idx="1"/>
          </p:nvPr>
        </p:nvSpPr>
        <p:spPr bwMode="auto">
          <a:xfrm>
            <a:off x="3852894"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algn="r" eaLnBrk="1" hangingPunct="1">
              <a:defRPr>
                <a:solidFill>
                  <a:schemeClr val="tx1"/>
                </a:solidFill>
                <a:latin typeface="Arial" charset="0"/>
                <a:ea typeface="+mn-ea"/>
                <a:cs typeface="+mn-cs"/>
              </a:defRPr>
            </a:lvl1pPr>
          </a:lstStyle>
          <a:p>
            <a:pPr>
              <a:defRPr/>
            </a:pPr>
            <a:endParaRPr lang="en-GB" altLang="en-US"/>
          </a:p>
        </p:txBody>
      </p:sp>
      <p:sp>
        <p:nvSpPr>
          <p:cNvPr id="37892" name="Rectangle 4"/>
          <p:cNvSpPr>
            <a:spLocks noGrp="1" noChangeArrowheads="1"/>
          </p:cNvSpPr>
          <p:nvPr>
            <p:ph type="ftr" sz="quarter" idx="2"/>
          </p:nvPr>
        </p:nvSpPr>
        <p:spPr bwMode="auto">
          <a:xfrm>
            <a:off x="1"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7893" name="Rectangle 5"/>
          <p:cNvSpPr>
            <a:spLocks noGrp="1" noChangeArrowheads="1"/>
          </p:cNvSpPr>
          <p:nvPr>
            <p:ph type="sldNum" sz="quarter" idx="3"/>
          </p:nvPr>
        </p:nvSpPr>
        <p:spPr bwMode="auto">
          <a:xfrm>
            <a:off x="3852894"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algn="r" eaLnBrk="1" hangingPunct="1">
              <a:defRPr>
                <a:solidFill>
                  <a:schemeClr val="tx1"/>
                </a:solidFill>
                <a:latin typeface="Arial" pitchFamily="34" charset="0"/>
              </a:defRPr>
            </a:lvl1pPr>
          </a:lstStyle>
          <a:p>
            <a:fld id="{6DBF7BD2-09E1-46E6-A431-A634DEA6AD39}" type="slidenum">
              <a:rPr lang="en-GB" altLang="nl-NL"/>
              <a:pPr/>
              <a:t>‹nr.›</a:t>
            </a:fld>
            <a:endParaRPr lang="en-GB" altLang="nl-NL"/>
          </a:p>
        </p:txBody>
      </p:sp>
    </p:spTree>
    <p:extLst>
      <p:ext uri="{BB962C8B-B14F-4D97-AF65-F5344CB8AC3E}">
        <p14:creationId xmlns:p14="http://schemas.microsoft.com/office/powerpoint/2010/main" val="17070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6867" name="Rectangle 3"/>
          <p:cNvSpPr>
            <a:spLocks noGrp="1" noChangeArrowheads="1"/>
          </p:cNvSpPr>
          <p:nvPr>
            <p:ph type="dt" idx="1"/>
          </p:nvPr>
        </p:nvSpPr>
        <p:spPr bwMode="auto">
          <a:xfrm>
            <a:off x="3852894" y="0"/>
            <a:ext cx="2947937" cy="496089"/>
          </a:xfrm>
          <a:prstGeom prst="rect">
            <a:avLst/>
          </a:prstGeom>
          <a:noFill/>
          <a:ln>
            <a:noFill/>
          </a:ln>
          <a:effectLst/>
          <a:extLst/>
        </p:spPr>
        <p:txBody>
          <a:bodyPr vert="horz" wrap="square" lIns="91498" tIns="45749" rIns="91498" bIns="45749" numCol="1" anchor="t" anchorCtr="0" compatLnSpc="1">
            <a:prstTxWarp prst="textNoShape">
              <a:avLst/>
            </a:prstTxWarp>
          </a:bodyPr>
          <a:lstStyle>
            <a:lvl1pPr algn="r" eaLnBrk="1" hangingPunct="1">
              <a:defRPr>
                <a:solidFill>
                  <a:schemeClr val="tx1"/>
                </a:solidFill>
                <a:latin typeface="Arial" charset="0"/>
                <a:ea typeface="+mn-ea"/>
                <a:cs typeface="+mn-cs"/>
              </a:defRPr>
            </a:lvl1pPr>
          </a:lstStyle>
          <a:p>
            <a:pPr>
              <a:defRPr/>
            </a:pPr>
            <a:endParaRPr lang="en-GB" altLang="en-US"/>
          </a:p>
        </p:txBody>
      </p:sp>
      <p:sp>
        <p:nvSpPr>
          <p:cNvPr id="14340" name="Rectangle 4"/>
          <p:cNvSpPr>
            <a:spLocks noGrp="1" noRot="1" noChangeAspect="1" noChangeArrowheads="1" noTextEdit="1"/>
          </p:cNvSpPr>
          <p:nvPr>
            <p:ph type="sldImg" idx="2"/>
          </p:nvPr>
        </p:nvSpPr>
        <p:spPr bwMode="auto">
          <a:xfrm>
            <a:off x="917575" y="746125"/>
            <a:ext cx="4968875"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p:cNvSpPr>
            <a:spLocks noGrp="1" noChangeArrowheads="1"/>
          </p:cNvSpPr>
          <p:nvPr>
            <p:ph type="body" sz="quarter" idx="3"/>
          </p:nvPr>
        </p:nvSpPr>
        <p:spPr bwMode="auto">
          <a:xfrm>
            <a:off x="679924" y="4717643"/>
            <a:ext cx="5442593" cy="4471199"/>
          </a:xfrm>
          <a:prstGeom prst="rect">
            <a:avLst/>
          </a:prstGeom>
          <a:noFill/>
          <a:ln>
            <a:noFill/>
          </a:ln>
          <a:effectLst/>
          <a:extLst/>
        </p:spPr>
        <p:txBody>
          <a:bodyPr vert="horz" wrap="square" lIns="91498" tIns="45749" rIns="91498" bIns="45749"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36870" name="Rectangle 6"/>
          <p:cNvSpPr>
            <a:spLocks noGrp="1" noChangeArrowheads="1"/>
          </p:cNvSpPr>
          <p:nvPr>
            <p:ph type="ftr" sz="quarter" idx="4"/>
          </p:nvPr>
        </p:nvSpPr>
        <p:spPr bwMode="auto">
          <a:xfrm>
            <a:off x="1"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eaLnBrk="1" hangingPunct="1">
              <a:defRPr>
                <a:solidFill>
                  <a:schemeClr val="tx1"/>
                </a:solidFill>
                <a:latin typeface="Arial" charset="0"/>
                <a:ea typeface="+mn-ea"/>
                <a:cs typeface="+mn-cs"/>
              </a:defRPr>
            </a:lvl1pPr>
          </a:lstStyle>
          <a:p>
            <a:pPr>
              <a:defRPr/>
            </a:pPr>
            <a:endParaRPr lang="en-GB" altLang="en-US"/>
          </a:p>
        </p:txBody>
      </p:sp>
      <p:sp>
        <p:nvSpPr>
          <p:cNvPr id="36871" name="Rectangle 7"/>
          <p:cNvSpPr>
            <a:spLocks noGrp="1" noChangeArrowheads="1"/>
          </p:cNvSpPr>
          <p:nvPr>
            <p:ph type="sldNum" sz="quarter" idx="5"/>
          </p:nvPr>
        </p:nvSpPr>
        <p:spPr bwMode="auto">
          <a:xfrm>
            <a:off x="3852894" y="9436887"/>
            <a:ext cx="2947937" cy="496089"/>
          </a:xfrm>
          <a:prstGeom prst="rect">
            <a:avLst/>
          </a:prstGeom>
          <a:noFill/>
          <a:ln>
            <a:noFill/>
          </a:ln>
          <a:effectLst/>
          <a:extLst/>
        </p:spPr>
        <p:txBody>
          <a:bodyPr vert="horz" wrap="square" lIns="91498" tIns="45749" rIns="91498" bIns="45749" numCol="1" anchor="b" anchorCtr="0" compatLnSpc="1">
            <a:prstTxWarp prst="textNoShape">
              <a:avLst/>
            </a:prstTxWarp>
          </a:bodyPr>
          <a:lstStyle>
            <a:lvl1pPr algn="r" eaLnBrk="1" hangingPunct="1">
              <a:defRPr>
                <a:solidFill>
                  <a:schemeClr val="tx1"/>
                </a:solidFill>
                <a:latin typeface="Arial" pitchFamily="34" charset="0"/>
              </a:defRPr>
            </a:lvl1pPr>
          </a:lstStyle>
          <a:p>
            <a:fld id="{47C0FCE0-5B0F-4578-8806-DA84F80C62AC}" type="slidenum">
              <a:rPr lang="en-GB" altLang="nl-NL"/>
              <a:pPr/>
              <a:t>‹nr.›</a:t>
            </a:fld>
            <a:endParaRPr lang="en-GB" altLang="nl-NL"/>
          </a:p>
        </p:txBody>
      </p:sp>
    </p:spTree>
    <p:extLst>
      <p:ext uri="{BB962C8B-B14F-4D97-AF65-F5344CB8AC3E}">
        <p14:creationId xmlns:p14="http://schemas.microsoft.com/office/powerpoint/2010/main" val="3713630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defRPr/>
            </a:pPr>
            <a:endParaRPr lang="en-US" dirty="0">
              <a:ea typeface="ＭＳ Ｐゴシック" charset="0"/>
              <a:cs typeface="+mn-cs"/>
            </a:endParaRPr>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7315F7-DEF0-410B-89A9-062F7FED8020}" type="slidenum">
              <a:rPr lang="en-GB" altLang="nl-NL">
                <a:solidFill>
                  <a:schemeClr val="tx1"/>
                </a:solidFill>
                <a:latin typeface="Arial" pitchFamily="34" charset="0"/>
              </a:rPr>
              <a:pPr/>
              <a:t>1</a:t>
            </a:fld>
            <a:endParaRPr lang="en-GB" altLang="nl-NL">
              <a:solidFill>
                <a:schemeClr val="tx1"/>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358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759B5D3-A1D5-4E88-8A7B-3C020B2CFC2B}" type="slidenum">
              <a:rPr lang="en-GB" altLang="nl-NL">
                <a:solidFill>
                  <a:schemeClr val="tx1"/>
                </a:solidFill>
                <a:latin typeface="Arial" pitchFamily="34" charset="0"/>
              </a:rPr>
              <a:pPr/>
              <a:t>11</a:t>
            </a:fld>
            <a:endParaRPr lang="en-GB" altLang="nl-NL">
              <a:solidFill>
                <a:schemeClr val="tx1"/>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389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A4A89956-B8D4-4D16-A8ED-7357F7855B41}" type="slidenum">
              <a:rPr lang="en-GB" altLang="nl-NL">
                <a:solidFill>
                  <a:schemeClr val="tx1"/>
                </a:solidFill>
                <a:latin typeface="Arial" pitchFamily="34" charset="0"/>
              </a:rPr>
              <a:pPr/>
              <a:t>13</a:t>
            </a:fld>
            <a:endParaRPr lang="en-GB" altLang="nl-NL">
              <a:solidFill>
                <a:schemeClr val="tx1"/>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jdelijke aanduiding voor dia-afbeelding 1"/>
          <p:cNvSpPr>
            <a:spLocks noGrp="1" noRot="1" noChangeAspect="1"/>
          </p:cNvSpPr>
          <p:nvPr>
            <p:ph type="sldImg"/>
          </p:nvPr>
        </p:nvSpPr>
        <p:spPr>
          <a:ln/>
        </p:spPr>
      </p:sp>
      <p:sp>
        <p:nvSpPr>
          <p:cNvPr id="61442"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Belgium in the news: not very positive</a:t>
            </a:r>
          </a:p>
          <a:p>
            <a:endParaRPr lang="nl-NL" altLang="nl-NL" smtClean="0">
              <a:latin typeface="Arial" pitchFamily="34" charset="0"/>
            </a:endParaRPr>
          </a:p>
        </p:txBody>
      </p:sp>
      <p:sp>
        <p:nvSpPr>
          <p:cNvPr id="61443"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A104CD42-0BD1-4FE9-977E-F20A269B7C2F}" type="slidenum">
              <a:rPr lang="en-GB" altLang="nl-NL">
                <a:solidFill>
                  <a:schemeClr val="tx1"/>
                </a:solidFill>
                <a:latin typeface="Arial" pitchFamily="34" charset="0"/>
              </a:rPr>
              <a:pPr/>
              <a:t>15</a:t>
            </a:fld>
            <a:endParaRPr lang="en-GB" altLang="nl-NL">
              <a:solidFill>
                <a:schemeClr val="tx1"/>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jdelijke aanduiding voor dia-afbeelding 1"/>
          <p:cNvSpPr>
            <a:spLocks noGrp="1" noRot="1" noChangeAspect="1"/>
          </p:cNvSpPr>
          <p:nvPr>
            <p:ph type="sldImg"/>
          </p:nvPr>
        </p:nvSpPr>
        <p:spPr>
          <a:ln/>
        </p:spPr>
      </p:sp>
      <p:sp>
        <p:nvSpPr>
          <p:cNvPr id="6246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But one thing we can be proud of, according to foreign experts, is the Belgian university cooperation for development model</a:t>
            </a:r>
          </a:p>
          <a:p>
            <a:endParaRPr lang="nl-NL" altLang="nl-NL" smtClean="0">
              <a:latin typeface="Arial" pitchFamily="34" charset="0"/>
            </a:endParaRPr>
          </a:p>
        </p:txBody>
      </p:sp>
      <p:sp>
        <p:nvSpPr>
          <p:cNvPr id="6246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2E724E7-345C-4FA2-9701-FE67BC49B107}" type="slidenum">
              <a:rPr lang="en-GB" altLang="nl-NL">
                <a:solidFill>
                  <a:schemeClr val="tx1"/>
                </a:solidFill>
                <a:latin typeface="Arial" pitchFamily="34" charset="0"/>
              </a:rPr>
              <a:pPr/>
              <a:t>16</a:t>
            </a:fld>
            <a:endParaRPr lang="en-GB" altLang="nl-NL">
              <a:solidFill>
                <a:schemeClr val="tx1"/>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jdelijke aanduiding voor dia-afbeelding 1"/>
          <p:cNvSpPr>
            <a:spLocks noGrp="1" noRot="1" noChangeAspect="1"/>
          </p:cNvSpPr>
          <p:nvPr>
            <p:ph type="sldImg"/>
          </p:nvPr>
        </p:nvSpPr>
        <p:spPr>
          <a:ln/>
        </p:spPr>
      </p:sp>
      <p:sp>
        <p:nvSpPr>
          <p:cNvPr id="6349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We are facing huge global and local challenges, cfr Sustainable Development Goals </a:t>
            </a:r>
          </a:p>
          <a:p>
            <a:endParaRPr lang="nl-NL" altLang="nl-NL" smtClean="0">
              <a:latin typeface="Arial" pitchFamily="34" charset="0"/>
            </a:endParaRPr>
          </a:p>
        </p:txBody>
      </p:sp>
      <p:sp>
        <p:nvSpPr>
          <p:cNvPr id="6349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6A4E1D0-2DB8-4C9E-BCA8-8ACA2A62BF66}" type="slidenum">
              <a:rPr lang="en-GB" altLang="nl-NL">
                <a:solidFill>
                  <a:schemeClr val="tx1"/>
                </a:solidFill>
                <a:latin typeface="Arial" pitchFamily="34" charset="0"/>
              </a:rPr>
              <a:pPr/>
              <a:t>17</a:t>
            </a:fld>
            <a:endParaRPr lang="en-GB" altLang="nl-NL">
              <a:solidFill>
                <a:schemeClr val="tx1"/>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jdelijke aanduiding voor dia-afbeelding 1"/>
          <p:cNvSpPr>
            <a:spLocks noGrp="1" noRot="1" noChangeAspect="1"/>
          </p:cNvSpPr>
          <p:nvPr>
            <p:ph type="sldImg"/>
          </p:nvPr>
        </p:nvSpPr>
        <p:spPr>
          <a:ln/>
        </p:spPr>
      </p:sp>
      <p:sp>
        <p:nvSpPr>
          <p:cNvPr id="6451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There are lots of problems we need to solve, related to health, food insecurity, climate change, human rights …</a:t>
            </a:r>
          </a:p>
          <a:p>
            <a:endParaRPr lang="nl-NL" altLang="nl-NL" smtClean="0">
              <a:latin typeface="Arial" pitchFamily="34" charset="0"/>
            </a:endParaRPr>
          </a:p>
        </p:txBody>
      </p:sp>
      <p:sp>
        <p:nvSpPr>
          <p:cNvPr id="6451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3BC549D-4CB3-4AA5-A6C4-1A9BF9EB30A3}" type="slidenum">
              <a:rPr lang="en-GB" altLang="nl-NL">
                <a:solidFill>
                  <a:schemeClr val="tx1"/>
                </a:solidFill>
                <a:latin typeface="Arial" pitchFamily="34" charset="0"/>
              </a:rPr>
              <a:pPr/>
              <a:t>18</a:t>
            </a:fld>
            <a:endParaRPr lang="en-GB" altLang="nl-NL">
              <a:solidFill>
                <a:schemeClr val="tx1"/>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jdelijke aanduiding voor dia-afbeelding 1"/>
          <p:cNvSpPr>
            <a:spLocks noGrp="1" noRot="1" noChangeAspect="1"/>
          </p:cNvSpPr>
          <p:nvPr>
            <p:ph type="sldImg"/>
          </p:nvPr>
        </p:nvSpPr>
        <p:spPr>
          <a:ln/>
        </p:spPr>
      </p:sp>
      <p:sp>
        <p:nvSpPr>
          <p:cNvPr id="6553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To find the right solutions we need knowledge and put that knowledge into practice</a:t>
            </a:r>
          </a:p>
          <a:p>
            <a:endParaRPr lang="nl-NL" altLang="nl-NL" smtClean="0">
              <a:latin typeface="Arial" pitchFamily="34" charset="0"/>
            </a:endParaRPr>
          </a:p>
        </p:txBody>
      </p:sp>
      <p:sp>
        <p:nvSpPr>
          <p:cNvPr id="6553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8B69808-101F-452A-A0C7-C84F90AE57DF}" type="slidenum">
              <a:rPr lang="en-GB" altLang="nl-NL">
                <a:solidFill>
                  <a:schemeClr val="tx1"/>
                </a:solidFill>
                <a:latin typeface="Arial" pitchFamily="34" charset="0"/>
              </a:rPr>
              <a:pPr/>
              <a:t>19</a:t>
            </a:fld>
            <a:endParaRPr lang="en-GB" altLang="nl-NL">
              <a:solidFill>
                <a:schemeClr val="tx1"/>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jdelijke aanduiding voor dia-afbeelding 1"/>
          <p:cNvSpPr>
            <a:spLocks noGrp="1" noRot="1" noChangeAspect="1"/>
          </p:cNvSpPr>
          <p:nvPr>
            <p:ph type="sldImg"/>
          </p:nvPr>
        </p:nvSpPr>
        <p:spPr>
          <a:ln/>
        </p:spPr>
      </p:sp>
      <p:sp>
        <p:nvSpPr>
          <p:cNvPr id="66562"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NL" smtClean="0">
                <a:latin typeface="Arial" pitchFamily="34" charset="0"/>
              </a:rPr>
              <a:t>Universities and colleges worldwide are best placed to create knowledge and share it. We believe that by joining forces and creating partnerships between universities, in Belgium and in the Global South, we can find better solutions. </a:t>
            </a:r>
          </a:p>
          <a:p>
            <a:endParaRPr lang="nl-NL" altLang="nl-NL" smtClean="0">
              <a:latin typeface="Arial" pitchFamily="34" charset="0"/>
            </a:endParaRPr>
          </a:p>
        </p:txBody>
      </p:sp>
      <p:sp>
        <p:nvSpPr>
          <p:cNvPr id="66563"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B8F45E8-C527-4E73-AD07-51B225E3E34C}" type="slidenum">
              <a:rPr lang="en-GB" altLang="nl-NL">
                <a:solidFill>
                  <a:schemeClr val="tx1"/>
                </a:solidFill>
                <a:latin typeface="Arial" pitchFamily="34" charset="0"/>
              </a:rPr>
              <a:pPr/>
              <a:t>20</a:t>
            </a:fld>
            <a:endParaRPr lang="en-GB" altLang="nl-NL">
              <a:solidFill>
                <a:schemeClr val="tx1"/>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jdelijke aanduiding voor dia-afbeelding 1"/>
          <p:cNvSpPr>
            <a:spLocks noGrp="1" noRot="1" noChangeAspect="1"/>
          </p:cNvSpPr>
          <p:nvPr>
            <p:ph type="sldImg"/>
          </p:nvPr>
        </p:nvSpPr>
        <p:spPr>
          <a:ln/>
        </p:spPr>
      </p:sp>
      <p:sp>
        <p:nvSpPr>
          <p:cNvPr id="6758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 Belgian development cooperation dedicates 5% of its funds to university cooperation for development, for partnerships and exchange between Belgian universities or university colleges and universities in a limited number of developing countries in Africa, Asia and Latin America. It is a rather big amount of money, as it represents one quarter of the Belgian development cooperation funds for non governmental cooperation. </a:t>
            </a:r>
          </a:p>
          <a:p>
            <a:endParaRPr lang="nl-NL" altLang="nl-NL" smtClean="0">
              <a:latin typeface="Arial" pitchFamily="34" charset="0"/>
            </a:endParaRPr>
          </a:p>
        </p:txBody>
      </p:sp>
      <p:sp>
        <p:nvSpPr>
          <p:cNvPr id="6758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3B929DF-4BE4-4082-B54A-6092943DC6CB}" type="slidenum">
              <a:rPr lang="en-GB" altLang="nl-NL">
                <a:solidFill>
                  <a:schemeClr val="tx1"/>
                </a:solidFill>
                <a:latin typeface="Arial" pitchFamily="34" charset="0"/>
              </a:rPr>
              <a:pPr/>
              <a:t>21</a:t>
            </a:fld>
            <a:endParaRPr lang="en-GB" altLang="nl-NL">
              <a:solidFill>
                <a:schemeClr val="tx1"/>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jdelijke aanduiding voor dia-afbeelding 1"/>
          <p:cNvSpPr>
            <a:spLocks noGrp="1" noRot="1" noChangeAspect="1"/>
          </p:cNvSpPr>
          <p:nvPr>
            <p:ph type="sldImg"/>
          </p:nvPr>
        </p:nvSpPr>
        <p:spPr>
          <a:ln/>
        </p:spPr>
      </p:sp>
      <p:sp>
        <p:nvSpPr>
          <p:cNvPr id="6861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2 agencies facilitate and organize the Belgian university cooperation for development: VLIR-UOS for the Dutch speaking Flemish universities and university colleges and ARES for the French speaking part. The boards of both agencies consist of representatives of the universities and university colleges. </a:t>
            </a:r>
          </a:p>
          <a:p>
            <a:endParaRPr lang="nl-NL" altLang="nl-NL" smtClean="0">
              <a:latin typeface="Arial" pitchFamily="34" charset="0"/>
            </a:endParaRPr>
          </a:p>
        </p:txBody>
      </p:sp>
      <p:sp>
        <p:nvSpPr>
          <p:cNvPr id="6861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D73B985-B6A5-4AC8-BA79-CFEE88A5D47D}" type="slidenum">
              <a:rPr lang="en-GB" altLang="nl-NL">
                <a:solidFill>
                  <a:schemeClr val="tx1"/>
                </a:solidFill>
                <a:latin typeface="Arial" pitchFamily="34" charset="0"/>
              </a:rPr>
              <a:pPr/>
              <a:t>22</a:t>
            </a:fld>
            <a:endParaRPr lang="en-GB" altLang="nl-NL">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19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525E6FC-9AC6-47D5-99CF-6D3B18C70F32}" type="slidenum">
              <a:rPr lang="en-GB" altLang="nl-NL">
                <a:solidFill>
                  <a:schemeClr val="tx1"/>
                </a:solidFill>
                <a:latin typeface="Arial" pitchFamily="34" charset="0"/>
              </a:rPr>
              <a:pPr/>
              <a:t>3</a:t>
            </a:fld>
            <a:endParaRPr lang="en-GB" altLang="nl-NL">
              <a:solidFill>
                <a:schemeClr val="tx1"/>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jdelijke aanduiding voor dia-afbeelding 1"/>
          <p:cNvSpPr>
            <a:spLocks noGrp="1" noRot="1" noChangeAspect="1"/>
          </p:cNvSpPr>
          <p:nvPr>
            <p:ph type="sldImg"/>
          </p:nvPr>
        </p:nvSpPr>
        <p:spPr>
          <a:ln/>
        </p:spPr>
      </p:sp>
      <p:sp>
        <p:nvSpPr>
          <p:cNvPr id="6963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What do they do? </a:t>
            </a:r>
          </a:p>
          <a:p>
            <a:r>
              <a:rPr lang="nl-BE" altLang="nl-NL" smtClean="0">
                <a:latin typeface="Arial" pitchFamily="34" charset="0"/>
              </a:rPr>
              <a:t>They manage the funds for research and education projects, scholarships and institutional strengthening of partner universities in developing countries. The universities and university colleges involved execute the projects. </a:t>
            </a:r>
          </a:p>
          <a:p>
            <a:endParaRPr lang="nl-BE" altLang="nl-NL" smtClean="0">
              <a:latin typeface="Arial" pitchFamily="34" charset="0"/>
            </a:endParaRPr>
          </a:p>
          <a:p>
            <a:r>
              <a:rPr lang="nl-BE" altLang="nl-NL" smtClean="0">
                <a:latin typeface="Arial" pitchFamily="34" charset="0"/>
              </a:rPr>
              <a:t>The final goal is to achieve social impact and to find solutions to global challenges.</a:t>
            </a:r>
          </a:p>
          <a:p>
            <a:endParaRPr lang="nl-NL" altLang="nl-NL" smtClean="0">
              <a:latin typeface="Arial" pitchFamily="34" charset="0"/>
            </a:endParaRPr>
          </a:p>
        </p:txBody>
      </p:sp>
      <p:sp>
        <p:nvSpPr>
          <p:cNvPr id="6963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897E446-7AC7-4B15-B3F8-739C0A3457C1}" type="slidenum">
              <a:rPr lang="en-GB" altLang="nl-NL">
                <a:solidFill>
                  <a:schemeClr val="tx1"/>
                </a:solidFill>
                <a:latin typeface="Arial" pitchFamily="34" charset="0"/>
              </a:rPr>
              <a:pPr/>
              <a:t>23</a:t>
            </a:fld>
            <a:endParaRPr lang="en-GB" altLang="nl-NL">
              <a:solidFill>
                <a:schemeClr val="tx1"/>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jdelijke aanduiding voor dia-afbeelding 1"/>
          <p:cNvSpPr>
            <a:spLocks noGrp="1" noRot="1" noChangeAspect="1"/>
          </p:cNvSpPr>
          <p:nvPr>
            <p:ph type="sldImg"/>
          </p:nvPr>
        </p:nvSpPr>
        <p:spPr>
          <a:ln/>
        </p:spPr>
      </p:sp>
      <p:sp>
        <p:nvSpPr>
          <p:cNvPr id="7065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It’s not easy to work in Kisangani, being the center of violent wars in the past decades. There are so many challenges in the region, but we cannot change everything, so we needed to focus and make choices, together with all the parties involved. At the end the Congolese partners take the decisions, and we are the advisor. </a:t>
            </a:r>
          </a:p>
          <a:p>
            <a:r>
              <a:rPr lang="nl-BE" altLang="nl-NL" smtClean="0">
                <a:latin typeface="Arial" pitchFamily="34" charset="0"/>
              </a:rPr>
              <a:t>Trust is an important element. You have to believe in each other and in the possibility to level up the university and the society. But it's a mutual trust, their faith in us is also crucial, otherwise you cannot start. As the rector of UNIKIS once said, "We trust you, Belgians, because we get other fundings, but when the war ravaged everything here, you were the only ones who kept coming".</a:t>
            </a:r>
          </a:p>
          <a:p>
            <a:endParaRPr lang="nl-NL" altLang="nl-NL" smtClean="0">
              <a:latin typeface="Arial" pitchFamily="34" charset="0"/>
            </a:endParaRPr>
          </a:p>
        </p:txBody>
      </p:sp>
      <p:sp>
        <p:nvSpPr>
          <p:cNvPr id="7065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5A00983-5651-49AE-A673-AC5831228C53}" type="slidenum">
              <a:rPr lang="en-GB" altLang="nl-NL">
                <a:solidFill>
                  <a:schemeClr val="tx1"/>
                </a:solidFill>
                <a:latin typeface="Arial" pitchFamily="34" charset="0"/>
              </a:rPr>
              <a:pPr/>
              <a:t>25</a:t>
            </a:fld>
            <a:endParaRPr lang="en-GB" altLang="nl-NL">
              <a:solidFill>
                <a:schemeClr val="tx1"/>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jdelijke aanduiding voor dia-afbeelding 1"/>
          <p:cNvSpPr>
            <a:spLocks noGrp="1" noRot="1" noChangeAspect="1"/>
          </p:cNvSpPr>
          <p:nvPr>
            <p:ph type="sldImg"/>
          </p:nvPr>
        </p:nvSpPr>
        <p:spPr>
          <a:ln/>
        </p:spPr>
      </p:sp>
      <p:sp>
        <p:nvSpPr>
          <p:cNvPr id="72706"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The first element are the complementary cooperation levels.</a:t>
            </a:r>
          </a:p>
          <a:p>
            <a:endParaRPr lang="nl-BE" altLang="nl-NL" smtClean="0">
              <a:latin typeface="Arial" pitchFamily="34" charset="0"/>
            </a:endParaRPr>
          </a:p>
          <a:p>
            <a:r>
              <a:rPr lang="nl-BE" altLang="nl-NL" smtClean="0">
                <a:latin typeface="Arial" pitchFamily="34" charset="0"/>
              </a:rPr>
              <a:t>There is a wide variety of intervention types, from individual support to researchers, offering scholarships; 4-year joint research projects at departmental level and institutional support programmes lasting more than 10 years, involving the whole university. </a:t>
            </a:r>
          </a:p>
          <a:p>
            <a:r>
              <a:rPr lang="nl-BE" altLang="nl-NL" smtClean="0">
                <a:latin typeface="Arial" pitchFamily="34" charset="0"/>
              </a:rPr>
              <a:t>At country level we create programmes where different universities can build upon earlier experiences in university networks. </a:t>
            </a:r>
          </a:p>
          <a:p>
            <a:r>
              <a:rPr lang="nl-BE" altLang="nl-NL" smtClean="0">
                <a:latin typeface="Arial" pitchFamily="34" charset="0"/>
              </a:rPr>
              <a:t>And we also have international South South cooperation, involving universities from different countries in the Global South. </a:t>
            </a:r>
          </a:p>
          <a:p>
            <a:endParaRPr lang="nl-BE" altLang="nl-NL" smtClean="0">
              <a:latin typeface="Arial" pitchFamily="34" charset="0"/>
            </a:endParaRPr>
          </a:p>
          <a:p>
            <a:r>
              <a:rPr lang="nl-BE" altLang="nl-NL" smtClean="0">
                <a:latin typeface="Arial" pitchFamily="34" charset="0"/>
              </a:rPr>
              <a:t>All the projects fit into a country strategy and programme, with jointly defined intervention priorities. </a:t>
            </a:r>
          </a:p>
          <a:p>
            <a:endParaRPr lang="nl-NL" altLang="nl-NL" smtClean="0">
              <a:latin typeface="Arial" pitchFamily="34" charset="0"/>
            </a:endParaRPr>
          </a:p>
        </p:txBody>
      </p:sp>
      <p:sp>
        <p:nvSpPr>
          <p:cNvPr id="72707"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068B5A7-9599-4A93-95A6-5753AD2AFFE0}" type="slidenum">
              <a:rPr lang="en-GB" altLang="nl-NL">
                <a:solidFill>
                  <a:schemeClr val="tx1"/>
                </a:solidFill>
                <a:latin typeface="Arial" pitchFamily="34" charset="0"/>
              </a:rPr>
              <a:pPr/>
              <a:t>26</a:t>
            </a:fld>
            <a:endParaRPr lang="en-GB" altLang="nl-NL">
              <a:solidFill>
                <a:schemeClr val="tx1"/>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jdelijke aanduiding voor dia-afbeelding 1"/>
          <p:cNvSpPr>
            <a:spLocks noGrp="1" noRot="1" noChangeAspect="1"/>
          </p:cNvSpPr>
          <p:nvPr>
            <p:ph type="sldImg"/>
          </p:nvPr>
        </p:nvSpPr>
        <p:spPr>
          <a:ln/>
        </p:spPr>
      </p:sp>
      <p:sp>
        <p:nvSpPr>
          <p:cNvPr id="73730"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We believe real change takes time. That’s why we invest in long-term partnerships of ten years and even longer. That long-term investment is important to create sustainable education and research infrastructure, to “grow” PhDs and train people, have an effect on the research culture of a university and achieve impact in the broader society. </a:t>
            </a:r>
          </a:p>
          <a:p>
            <a:r>
              <a:rPr lang="nl-BE" altLang="nl-NL" smtClean="0">
                <a:latin typeface="Arial" pitchFamily="34" charset="0"/>
              </a:rPr>
              <a:t>Our goal is to transform individual scholars into change agents, and universities in social change makers. </a:t>
            </a:r>
          </a:p>
          <a:p>
            <a:endParaRPr lang="nl-BE" altLang="nl-NL" smtClean="0">
              <a:latin typeface="Arial" pitchFamily="34" charset="0"/>
            </a:endParaRPr>
          </a:p>
          <a:p>
            <a:r>
              <a:rPr lang="nl-BE" altLang="nl-NL" smtClean="0">
                <a:latin typeface="Arial" pitchFamily="34" charset="0"/>
              </a:rPr>
              <a:t>Those 10-year university cooperation programmes are quite unique in the world. </a:t>
            </a:r>
          </a:p>
          <a:p>
            <a:endParaRPr lang="nl-NL" altLang="nl-NL" smtClean="0">
              <a:latin typeface="Arial" pitchFamily="34" charset="0"/>
            </a:endParaRPr>
          </a:p>
        </p:txBody>
      </p:sp>
      <p:sp>
        <p:nvSpPr>
          <p:cNvPr id="73731"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E11A935-7BB9-4376-92D0-57376048FA5F}" type="slidenum">
              <a:rPr lang="en-GB" altLang="nl-NL">
                <a:solidFill>
                  <a:schemeClr val="tx1"/>
                </a:solidFill>
                <a:latin typeface="Arial" pitchFamily="34" charset="0"/>
              </a:rPr>
              <a:pPr/>
              <a:t>27</a:t>
            </a:fld>
            <a:endParaRPr lang="en-GB" altLang="nl-NL">
              <a:solidFill>
                <a:schemeClr val="tx1"/>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jdelijke aanduiding voor dia-afbeelding 1"/>
          <p:cNvSpPr>
            <a:spLocks noGrp="1" noRot="1" noChangeAspect="1"/>
          </p:cNvSpPr>
          <p:nvPr>
            <p:ph type="sldImg"/>
          </p:nvPr>
        </p:nvSpPr>
        <p:spPr>
          <a:ln/>
        </p:spPr>
      </p:sp>
      <p:sp>
        <p:nvSpPr>
          <p:cNvPr id="74754"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Social challenges are complex. To find better solutions we bring together experts from different disciplines and institutions. We not only involve universities and university colleges, but also governments, civil society organisations and companies. </a:t>
            </a:r>
          </a:p>
          <a:p>
            <a:endParaRPr lang="nl-BE" altLang="nl-NL" smtClean="0">
              <a:latin typeface="Arial" pitchFamily="34" charset="0"/>
            </a:endParaRPr>
          </a:p>
          <a:p>
            <a:r>
              <a:rPr lang="nl-BE" altLang="nl-NL" smtClean="0">
                <a:latin typeface="Arial" pitchFamily="34" charset="0"/>
              </a:rPr>
              <a:t>Something interesting to notice is, that in several cooperation projects, all the Flemish universities are involved. So, instead of being competitors, they join forces to extend the scientific quality and scope of their actions. </a:t>
            </a:r>
          </a:p>
          <a:p>
            <a:endParaRPr lang="nl-BE" altLang="nl-NL" smtClean="0">
              <a:latin typeface="Arial" pitchFamily="34" charset="0"/>
            </a:endParaRPr>
          </a:p>
          <a:p>
            <a:r>
              <a:rPr lang="nl-BE" altLang="nl-NL" smtClean="0">
                <a:latin typeface="Arial" pitchFamily="34" charset="0"/>
              </a:rPr>
              <a:t> </a:t>
            </a:r>
          </a:p>
          <a:p>
            <a:endParaRPr lang="nl-NL" altLang="nl-NL" smtClean="0">
              <a:latin typeface="Arial" pitchFamily="34" charset="0"/>
            </a:endParaRPr>
          </a:p>
        </p:txBody>
      </p:sp>
      <p:sp>
        <p:nvSpPr>
          <p:cNvPr id="74755"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76302F-A78B-4F76-ADA4-ED695D70C79E}" type="slidenum">
              <a:rPr lang="en-GB" altLang="nl-NL">
                <a:solidFill>
                  <a:schemeClr val="tx1"/>
                </a:solidFill>
                <a:latin typeface="Arial" pitchFamily="34" charset="0"/>
              </a:rPr>
              <a:pPr/>
              <a:t>28</a:t>
            </a:fld>
            <a:endParaRPr lang="en-GB" altLang="nl-NL">
              <a:solidFill>
                <a:schemeClr val="tx1"/>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jdelijke aanduiding voor dia-afbeelding 1"/>
          <p:cNvSpPr>
            <a:spLocks noGrp="1" noRot="1" noChangeAspect="1"/>
          </p:cNvSpPr>
          <p:nvPr>
            <p:ph type="sldImg"/>
          </p:nvPr>
        </p:nvSpPr>
        <p:spPr>
          <a:ln/>
        </p:spPr>
      </p:sp>
      <p:sp>
        <p:nvSpPr>
          <p:cNvPr id="75778"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NL" smtClean="0">
                <a:latin typeface="Arial" pitchFamily="34" charset="0"/>
              </a:rPr>
              <a:t>So at the end, it’s not only about creating knowledge, but to solve local and global challenges by using, sharing and growing knowledge and expertise.</a:t>
            </a:r>
          </a:p>
          <a:p>
            <a:endParaRPr lang="nl-NL" altLang="nl-NL" smtClean="0">
              <a:latin typeface="Arial" pitchFamily="34" charset="0"/>
            </a:endParaRPr>
          </a:p>
        </p:txBody>
      </p:sp>
      <p:sp>
        <p:nvSpPr>
          <p:cNvPr id="75779"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8E65432-B541-4DE6-9985-058D0C8050A9}" type="slidenum">
              <a:rPr lang="en-GB" altLang="nl-NL">
                <a:solidFill>
                  <a:schemeClr val="tx1"/>
                </a:solidFill>
                <a:latin typeface="Arial" pitchFamily="34" charset="0"/>
              </a:rPr>
              <a:pPr/>
              <a:t>29</a:t>
            </a:fld>
            <a:endParaRPr lang="en-GB" altLang="nl-NL">
              <a:solidFill>
                <a:schemeClr val="tx1"/>
              </a:solidFill>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NL" smtClean="0">
              <a:latin typeface="Arial" pitchFamily="34" charset="0"/>
            </a:endParaRPr>
          </a:p>
        </p:txBody>
      </p:sp>
      <p:sp>
        <p:nvSpPr>
          <p:cNvPr id="501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98E8AAA-D5E0-4788-8C45-8BB899A47419}" type="slidenum">
              <a:rPr lang="en-GB" altLang="nl-NL">
                <a:solidFill>
                  <a:schemeClr val="tx1"/>
                </a:solidFill>
                <a:latin typeface="Arial" pitchFamily="34" charset="0"/>
              </a:rPr>
              <a:pPr/>
              <a:t>31</a:t>
            </a:fld>
            <a:endParaRPr lang="en-GB" altLang="nl-NL">
              <a:solidFill>
                <a:schemeClr val="tx1"/>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15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D6AF742-6D30-4DBD-A5CD-E67195B05698}" type="slidenum">
              <a:rPr lang="en-GB" altLang="nl-NL">
                <a:solidFill>
                  <a:schemeClr val="tx1"/>
                </a:solidFill>
                <a:latin typeface="Arial" pitchFamily="34" charset="0"/>
              </a:rPr>
              <a:pPr/>
              <a:t>4</a:t>
            </a:fld>
            <a:endParaRPr lang="en-GB" altLang="nl-NL">
              <a:solidFill>
                <a:schemeClr val="tx1"/>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35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AE6D691-22D5-4246-9024-51FDB700C930}" type="slidenum">
              <a:rPr lang="en-GB" altLang="nl-NL">
                <a:solidFill>
                  <a:schemeClr val="tx1"/>
                </a:solidFill>
                <a:latin typeface="Arial" pitchFamily="34" charset="0"/>
              </a:rPr>
              <a:pPr/>
              <a:t>5</a:t>
            </a:fld>
            <a:endParaRPr lang="en-GB" altLang="nl-NL">
              <a:solidFill>
                <a:schemeClr val="tx1"/>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560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250EA76-5B14-4BD3-822A-498E00A8BC9C}" type="slidenum">
              <a:rPr lang="en-GB" altLang="nl-NL">
                <a:solidFill>
                  <a:schemeClr val="tx1"/>
                </a:solidFill>
                <a:latin typeface="Arial" pitchFamily="34" charset="0"/>
              </a:rPr>
              <a:pPr/>
              <a:t>6</a:t>
            </a:fld>
            <a:endParaRPr lang="en-GB" altLang="nl-NL">
              <a:solidFill>
                <a:schemeClr val="tx1"/>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76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86526F3-4FB5-4032-9F7C-996E978BC50B}" type="slidenum">
              <a:rPr lang="en-GB" altLang="nl-NL">
                <a:solidFill>
                  <a:schemeClr val="tx1"/>
                </a:solidFill>
                <a:latin typeface="Arial" pitchFamily="34" charset="0"/>
              </a:rPr>
              <a:pPr/>
              <a:t>7</a:t>
            </a:fld>
            <a:endParaRPr lang="en-GB" altLang="nl-NL">
              <a:solidFill>
                <a:schemeClr val="tx1"/>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6378FA9-C830-4FFD-9EB1-53351D02B327}" type="slidenum">
              <a:rPr lang="en-GB" altLang="nl-NL">
                <a:solidFill>
                  <a:schemeClr val="tx1"/>
                </a:solidFill>
                <a:latin typeface="Arial" pitchFamily="34" charset="0"/>
              </a:rPr>
              <a:pPr/>
              <a:t>8</a:t>
            </a:fld>
            <a:endParaRPr lang="en-GB" altLang="nl-NL">
              <a:solidFill>
                <a:schemeClr val="tx1"/>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317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2575C139-76A6-44FB-B96B-468EE5A52062}" type="slidenum">
              <a:rPr lang="en-GB" altLang="nl-NL">
                <a:solidFill>
                  <a:schemeClr val="tx1"/>
                </a:solidFill>
                <a:latin typeface="Arial" pitchFamily="34" charset="0"/>
              </a:rPr>
              <a:pPr/>
              <a:t>9</a:t>
            </a:fld>
            <a:endParaRPr lang="en-GB" altLang="nl-NL">
              <a:solidFill>
                <a:schemeClr val="tx1"/>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smtClean="0">
              <a:latin typeface="Arial" pitchFamily="34" charset="0"/>
            </a:endParaRPr>
          </a:p>
        </p:txBody>
      </p:sp>
      <p:sp>
        <p:nvSpPr>
          <p:cNvPr id="337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50231" indent="-288550">
              <a:defRPr sz="1200">
                <a:solidFill>
                  <a:srgbClr val="0F5494"/>
                </a:solidFill>
                <a:latin typeface="Verdana" pitchFamily="34" charset="0"/>
                <a:ea typeface="MS PGothic" pitchFamily="34" charset="-128"/>
              </a:defRPr>
            </a:lvl2pPr>
            <a:lvl3pPr marL="1154201" indent="-230840">
              <a:defRPr sz="1200">
                <a:solidFill>
                  <a:srgbClr val="0F5494"/>
                </a:solidFill>
                <a:latin typeface="Verdana" pitchFamily="34" charset="0"/>
                <a:ea typeface="MS PGothic" pitchFamily="34" charset="-128"/>
              </a:defRPr>
            </a:lvl3pPr>
            <a:lvl4pPr marL="1615882" indent="-230840">
              <a:defRPr sz="1200">
                <a:solidFill>
                  <a:srgbClr val="0F5494"/>
                </a:solidFill>
                <a:latin typeface="Verdana" pitchFamily="34" charset="0"/>
                <a:ea typeface="MS PGothic" pitchFamily="34" charset="-128"/>
              </a:defRPr>
            </a:lvl4pPr>
            <a:lvl5pPr marL="2077563" indent="-230840">
              <a:defRPr sz="1200">
                <a:solidFill>
                  <a:srgbClr val="0F5494"/>
                </a:solidFill>
                <a:latin typeface="Verdana" pitchFamily="34" charset="0"/>
                <a:ea typeface="MS PGothic" pitchFamily="34" charset="-128"/>
              </a:defRPr>
            </a:lvl5pPr>
            <a:lvl6pPr marL="2539243" indent="-230840" eaLnBrk="0" fontAlgn="base" hangingPunct="0">
              <a:spcBef>
                <a:spcPct val="0"/>
              </a:spcBef>
              <a:spcAft>
                <a:spcPct val="0"/>
              </a:spcAft>
              <a:defRPr sz="1200">
                <a:solidFill>
                  <a:srgbClr val="0F5494"/>
                </a:solidFill>
                <a:latin typeface="Verdana" pitchFamily="34" charset="0"/>
                <a:ea typeface="MS PGothic" pitchFamily="34" charset="-128"/>
              </a:defRPr>
            </a:lvl6pPr>
            <a:lvl7pPr marL="3000924" indent="-230840" eaLnBrk="0" fontAlgn="base" hangingPunct="0">
              <a:spcBef>
                <a:spcPct val="0"/>
              </a:spcBef>
              <a:spcAft>
                <a:spcPct val="0"/>
              </a:spcAft>
              <a:defRPr sz="1200">
                <a:solidFill>
                  <a:srgbClr val="0F5494"/>
                </a:solidFill>
                <a:latin typeface="Verdana" pitchFamily="34" charset="0"/>
                <a:ea typeface="MS PGothic" pitchFamily="34" charset="-128"/>
              </a:defRPr>
            </a:lvl7pPr>
            <a:lvl8pPr marL="3462604" indent="-230840" eaLnBrk="0" fontAlgn="base" hangingPunct="0">
              <a:spcBef>
                <a:spcPct val="0"/>
              </a:spcBef>
              <a:spcAft>
                <a:spcPct val="0"/>
              </a:spcAft>
              <a:defRPr sz="1200">
                <a:solidFill>
                  <a:srgbClr val="0F5494"/>
                </a:solidFill>
                <a:latin typeface="Verdana" pitchFamily="34" charset="0"/>
                <a:ea typeface="MS PGothic" pitchFamily="34" charset="-128"/>
              </a:defRPr>
            </a:lvl8pPr>
            <a:lvl9pPr marL="3924285" indent="-23084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63482BA-AAAC-477F-AEA1-6BE1968A02B6}" type="slidenum">
              <a:rPr lang="en-GB" altLang="nl-NL">
                <a:solidFill>
                  <a:schemeClr val="tx1"/>
                </a:solidFill>
                <a:latin typeface="Arial" pitchFamily="34" charset="0"/>
              </a:rPr>
              <a:pPr/>
              <a:t>10</a:t>
            </a:fld>
            <a:endParaRPr lang="en-GB" altLang="nl-NL">
              <a:solidFill>
                <a:schemeClr val="tx1"/>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solidFill>
              <a:srgbClr val="0F5494"/>
            </a:solidFill>
            <a:miter lim="800000"/>
            <a:headEnd/>
            <a:tailEnd/>
          </a:ln>
          <a:effectLst>
            <a:outerShdw blurRad="63500" dist="23000" dir="5400000" rotWithShape="0">
              <a:srgbClr val="000000">
                <a:alpha val="34998"/>
              </a:srgbClr>
            </a:outerShdw>
          </a:effectLst>
        </p:spPr>
        <p:txBody>
          <a:bodyPr anchor="ctr"/>
          <a:lstStyle/>
          <a:p>
            <a:pPr algn="ctr" defTabSz="457200" eaLnBrk="1" hangingPunct="1">
              <a:defRPr/>
            </a:pPr>
            <a:endParaRPr lang="en-US" sz="1800">
              <a:solidFill>
                <a:srgbClr val="FFFFFF"/>
              </a:solidFill>
              <a:latin typeface="Verdana" charset="0"/>
              <a:ea typeface="ＭＳ Ｐゴシック" charset="0"/>
            </a:endParaRPr>
          </a:p>
        </p:txBody>
      </p:sp>
      <p:pic>
        <p:nvPicPr>
          <p:cNvPr id="5"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4267200" y="6659563"/>
            <a:ext cx="611188" cy="21590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7" name="Rectangle 12"/>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altLang="en-US"/>
          </a:p>
        </p:txBody>
      </p:sp>
      <p:sp>
        <p:nvSpPr>
          <p:cNvPr id="8" name="Rectangle 13"/>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ltLang="en-US"/>
          </a:p>
        </p:txBody>
      </p:sp>
      <p:sp>
        <p:nvSpPr>
          <p:cNvPr id="9" name="Rectangle 15"/>
          <p:cNvSpPr>
            <a:spLocks noGrp="1" noChangeArrowheads="1"/>
          </p:cNvSpPr>
          <p:nvPr>
            <p:ph type="sldNum" sz="quarter" idx="12"/>
          </p:nvPr>
        </p:nvSpPr>
        <p:spPr/>
        <p:txBody>
          <a:bodyPr/>
          <a:lstStyle>
            <a:lvl1pPr>
              <a:defRPr>
                <a:solidFill>
                  <a:schemeClr val="bg1"/>
                </a:solidFill>
                <a:latin typeface="Verdana" pitchFamily="34" charset="0"/>
              </a:defRPr>
            </a:lvl1pPr>
          </a:lstStyle>
          <a:p>
            <a:fld id="{AD316AE1-7BA1-46F8-9126-5A7901CC5C02}" type="slidenum">
              <a:rPr lang="en-GB" altLang="nl-NL"/>
              <a:pPr/>
              <a:t>‹nr.›</a:t>
            </a:fld>
            <a:endParaRPr lang="en-GB" altLang="nl-NL"/>
          </a:p>
        </p:txBody>
      </p:sp>
    </p:spTree>
    <p:extLst>
      <p:ext uri="{BB962C8B-B14F-4D97-AF65-F5344CB8AC3E}">
        <p14:creationId xmlns:p14="http://schemas.microsoft.com/office/powerpoint/2010/main" val="93638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2430C72E-00EA-44D8-9611-7FB81818B095}" type="slidenum">
              <a:rPr lang="en-GB" altLang="nl-NL"/>
              <a:pPr/>
              <a:t>‹nr.›</a:t>
            </a:fld>
            <a:endParaRPr lang="en-GB" altLang="nl-NL"/>
          </a:p>
        </p:txBody>
      </p:sp>
    </p:spTree>
    <p:extLst>
      <p:ext uri="{BB962C8B-B14F-4D97-AF65-F5344CB8AC3E}">
        <p14:creationId xmlns:p14="http://schemas.microsoft.com/office/powerpoint/2010/main" val="390828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436E0F28-9AEC-4DED-A356-8EF8DC51651C}" type="slidenum">
              <a:rPr lang="en-GB" altLang="nl-NL"/>
              <a:pPr/>
              <a:t>‹nr.›</a:t>
            </a:fld>
            <a:endParaRPr lang="en-GB" altLang="nl-NL"/>
          </a:p>
        </p:txBody>
      </p:sp>
    </p:spTree>
    <p:extLst>
      <p:ext uri="{BB962C8B-B14F-4D97-AF65-F5344CB8AC3E}">
        <p14:creationId xmlns:p14="http://schemas.microsoft.com/office/powerpoint/2010/main" val="169326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C7AF8A57-2A3C-49A9-B75E-8BDCA3F2AA41}" type="slidenum">
              <a:rPr lang="en-GB" altLang="nl-NL"/>
              <a:pPr/>
              <a:t>‹nr.›</a:t>
            </a:fld>
            <a:endParaRPr lang="en-GB" altLang="nl-NL"/>
          </a:p>
        </p:txBody>
      </p:sp>
    </p:spTree>
    <p:extLst>
      <p:ext uri="{BB962C8B-B14F-4D97-AF65-F5344CB8AC3E}">
        <p14:creationId xmlns:p14="http://schemas.microsoft.com/office/powerpoint/2010/main" val="43845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A76B694-8780-46D1-B967-B4977776A9D9}" type="slidenum">
              <a:rPr lang="en-GB" altLang="nl-NL"/>
              <a:pPr/>
              <a:t>‹nr.›</a:t>
            </a:fld>
            <a:endParaRPr lang="en-GB" altLang="nl-NL"/>
          </a:p>
        </p:txBody>
      </p:sp>
    </p:spTree>
    <p:extLst>
      <p:ext uri="{BB962C8B-B14F-4D97-AF65-F5344CB8AC3E}">
        <p14:creationId xmlns:p14="http://schemas.microsoft.com/office/powerpoint/2010/main" val="18969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4C29F40A-80F4-4CF0-B0A5-3FACE24D188C}" type="slidenum">
              <a:rPr lang="en-GB" altLang="nl-NL"/>
              <a:pPr/>
              <a:t>‹nr.›</a:t>
            </a:fld>
            <a:endParaRPr lang="en-GB" altLang="nl-NL"/>
          </a:p>
        </p:txBody>
      </p:sp>
    </p:spTree>
    <p:extLst>
      <p:ext uri="{BB962C8B-B14F-4D97-AF65-F5344CB8AC3E}">
        <p14:creationId xmlns:p14="http://schemas.microsoft.com/office/powerpoint/2010/main" val="76963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E51192FE-3868-41D4-9F4B-22E47BFFCA4F}" type="slidenum">
              <a:rPr lang="en-GB" altLang="nl-NL"/>
              <a:pPr/>
              <a:t>‹nr.›</a:t>
            </a:fld>
            <a:endParaRPr lang="en-GB" altLang="nl-NL"/>
          </a:p>
        </p:txBody>
      </p:sp>
    </p:spTree>
    <p:extLst>
      <p:ext uri="{BB962C8B-B14F-4D97-AF65-F5344CB8AC3E}">
        <p14:creationId xmlns:p14="http://schemas.microsoft.com/office/powerpoint/2010/main" val="50054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0A245EC6-ABEB-4C81-881C-AC284E6267ED}" type="slidenum">
              <a:rPr lang="en-GB" altLang="nl-NL"/>
              <a:pPr/>
              <a:t>‹nr.›</a:t>
            </a:fld>
            <a:endParaRPr lang="en-GB" altLang="nl-NL"/>
          </a:p>
        </p:txBody>
      </p:sp>
    </p:spTree>
    <p:extLst>
      <p:ext uri="{BB962C8B-B14F-4D97-AF65-F5344CB8AC3E}">
        <p14:creationId xmlns:p14="http://schemas.microsoft.com/office/powerpoint/2010/main" val="118758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F3DA496-27EF-4329-B136-4232F0F97464}" type="slidenum">
              <a:rPr lang="en-GB" altLang="nl-NL"/>
              <a:pPr/>
              <a:t>‹nr.›</a:t>
            </a:fld>
            <a:endParaRPr lang="en-GB" altLang="nl-NL"/>
          </a:p>
        </p:txBody>
      </p:sp>
    </p:spTree>
    <p:extLst>
      <p:ext uri="{BB962C8B-B14F-4D97-AF65-F5344CB8AC3E}">
        <p14:creationId xmlns:p14="http://schemas.microsoft.com/office/powerpoint/2010/main" val="159035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22E8FB46-1BDD-47E2-8613-FC0450C50CF9}" type="slidenum">
              <a:rPr lang="en-GB" altLang="nl-NL"/>
              <a:pPr/>
              <a:t>‹nr.›</a:t>
            </a:fld>
            <a:endParaRPr lang="en-GB" altLang="nl-NL"/>
          </a:p>
        </p:txBody>
      </p:sp>
    </p:spTree>
    <p:extLst>
      <p:ext uri="{BB962C8B-B14F-4D97-AF65-F5344CB8AC3E}">
        <p14:creationId xmlns:p14="http://schemas.microsoft.com/office/powerpoint/2010/main" val="403857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6E31C49B-7A8E-49E0-A87A-152F8EDD5500}" type="slidenum">
              <a:rPr lang="en-GB" altLang="nl-NL"/>
              <a:pPr/>
              <a:t>‹nr.›</a:t>
            </a:fld>
            <a:endParaRPr lang="en-GB" altLang="nl-NL"/>
          </a:p>
        </p:txBody>
      </p:sp>
    </p:spTree>
    <p:extLst>
      <p:ext uri="{BB962C8B-B14F-4D97-AF65-F5344CB8AC3E}">
        <p14:creationId xmlns:p14="http://schemas.microsoft.com/office/powerpoint/2010/main" val="113789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nl-NL" smtClean="0"/>
              <a:t>Second level</a:t>
            </a:r>
            <a:endParaRPr lang="en-GB" altLang="nl-NL" smtClean="0"/>
          </a:p>
          <a:p>
            <a:pPr lvl="1"/>
            <a:r>
              <a:rPr lang="en-GB" altLang="nl-NL" smtClean="0"/>
              <a:t>Third level</a:t>
            </a:r>
          </a:p>
          <a:p>
            <a:pPr lvl="2"/>
            <a:r>
              <a:rPr lang="en-GB" altLang="nl-NL"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ea typeface="+mn-ea"/>
                <a:cs typeface="+mn-cs"/>
              </a:defRPr>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mn-ea"/>
                <a:cs typeface="+mn-cs"/>
              </a:defRPr>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defRPr>
            </a:lvl1pPr>
          </a:lstStyle>
          <a:p>
            <a:fld id="{C230683B-AEC7-4037-B669-FBEED92D7C11}" type="slidenum">
              <a:rPr lang="en-GB" altLang="nl-NL"/>
              <a:pPr/>
              <a:t>‹nr.›</a:t>
            </a:fld>
            <a:endParaRPr lang="en-GB" altLang="nl-NL"/>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sp>
        <p:nvSpPr>
          <p:cNvPr id="7"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pic>
        <p:nvPicPr>
          <p:cNvPr id="1033" name="Picture 17" descr="LOGO CE_Vertical_EN_NEG_quadri_H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7"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S PGothic" charset="0"/>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cs typeface="MS PGothic"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cs typeface="MS PGothic" charset="0"/>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jpeg"/><Relationship Id="rId26" Type="http://schemas.openxmlformats.org/officeDocument/2006/relationships/image" Target="../media/image49.jpeg"/><Relationship Id="rId39" Type="http://schemas.openxmlformats.org/officeDocument/2006/relationships/image" Target="../media/image62.jpeg"/><Relationship Id="rId3" Type="http://schemas.openxmlformats.org/officeDocument/2006/relationships/image" Target="../media/image26.jpeg"/><Relationship Id="rId21" Type="http://schemas.openxmlformats.org/officeDocument/2006/relationships/image" Target="../media/image44.png"/><Relationship Id="rId34" Type="http://schemas.openxmlformats.org/officeDocument/2006/relationships/image" Target="../media/image57.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jpeg"/><Relationship Id="rId38" Type="http://schemas.openxmlformats.org/officeDocument/2006/relationships/image" Target="../media/image61.jpeg"/><Relationship Id="rId2" Type="http://schemas.openxmlformats.org/officeDocument/2006/relationships/notesSlide" Target="../notesSlides/notesSlide11.xml"/><Relationship Id="rId16" Type="http://schemas.openxmlformats.org/officeDocument/2006/relationships/image" Target="../media/image39.jpeg"/><Relationship Id="rId20" Type="http://schemas.openxmlformats.org/officeDocument/2006/relationships/image" Target="../media/image43.jpeg"/><Relationship Id="rId29" Type="http://schemas.openxmlformats.org/officeDocument/2006/relationships/image" Target="../media/image52.jpeg"/><Relationship Id="rId41"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24" Type="http://schemas.openxmlformats.org/officeDocument/2006/relationships/image" Target="../media/image47.jpe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jpeg"/><Relationship Id="rId5" Type="http://schemas.openxmlformats.org/officeDocument/2006/relationships/image" Target="../media/image28.png"/><Relationship Id="rId15" Type="http://schemas.openxmlformats.org/officeDocument/2006/relationships/image" Target="../media/image38.jpeg"/><Relationship Id="rId23" Type="http://schemas.openxmlformats.org/officeDocument/2006/relationships/image" Target="../media/image46.jpeg"/><Relationship Id="rId28" Type="http://schemas.openxmlformats.org/officeDocument/2006/relationships/image" Target="../media/image51.jpeg"/><Relationship Id="rId36" Type="http://schemas.openxmlformats.org/officeDocument/2006/relationships/image" Target="../media/image59.jpeg"/><Relationship Id="rId10" Type="http://schemas.openxmlformats.org/officeDocument/2006/relationships/image" Target="../media/image33.jpeg"/><Relationship Id="rId19" Type="http://schemas.openxmlformats.org/officeDocument/2006/relationships/image" Target="../media/image42.jpeg"/><Relationship Id="rId31" Type="http://schemas.openxmlformats.org/officeDocument/2006/relationships/image" Target="../media/image54.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 Id="rId27" Type="http://schemas.openxmlformats.org/officeDocument/2006/relationships/image" Target="../media/image50.jpeg"/><Relationship Id="rId30" Type="http://schemas.openxmlformats.org/officeDocument/2006/relationships/image" Target="../media/image53.png"/><Relationship Id="rId35"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4808538"/>
            <a:ext cx="8102600" cy="1789112"/>
          </a:xfrm>
        </p:spPr>
        <p:txBody>
          <a:bodyPr/>
          <a:lstStyle/>
          <a:p>
            <a:pPr indent="0" algn="ctr" eaLnBrk="1" hangingPunct="1">
              <a:defRPr/>
            </a:pPr>
            <a:r>
              <a:rPr lang="en-GB" sz="3200" dirty="0" smtClean="0">
                <a:ea typeface="+mj-ea"/>
                <a:cs typeface="+mj-cs"/>
              </a:rPr>
              <a:t>Introduction: why a workshop on He?</a:t>
            </a:r>
            <a:br>
              <a:rPr lang="en-GB" sz="3200" dirty="0" smtClean="0">
                <a:ea typeface="+mj-ea"/>
                <a:cs typeface="+mj-cs"/>
              </a:rPr>
            </a:br>
            <a:r>
              <a:rPr lang="en-GB" sz="1600" dirty="0" smtClean="0">
                <a:ea typeface="+mj-ea"/>
                <a:cs typeface="+mj-cs"/>
              </a:rPr>
              <a:t>Mr </a:t>
            </a:r>
            <a:r>
              <a:rPr lang="en-GB" sz="1600" dirty="0" err="1" smtClean="0">
                <a:ea typeface="+mj-ea"/>
                <a:cs typeface="+mj-cs"/>
              </a:rPr>
              <a:t>luc</a:t>
            </a:r>
            <a:r>
              <a:rPr lang="en-GB" sz="1600" dirty="0" smtClean="0">
                <a:ea typeface="+mj-ea"/>
                <a:cs typeface="+mj-cs"/>
              </a:rPr>
              <a:t> de </a:t>
            </a:r>
            <a:r>
              <a:rPr lang="en-GB" sz="1600" smtClean="0">
                <a:ea typeface="+mj-ea"/>
                <a:cs typeface="+mj-cs"/>
              </a:rPr>
              <a:t>schepper</a:t>
            </a:r>
            <a:endParaRPr lang="en-GB" sz="3200" dirty="0">
              <a:ea typeface="+mj-ea"/>
              <a:cs typeface="+mj-cs"/>
            </a:endParaRPr>
          </a:p>
        </p:txBody>
      </p:sp>
      <p:pic>
        <p:nvPicPr>
          <p:cNvPr id="15362" name="Picture 4" descr="C:\Users\mallyre\Desktop\img122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4201F02F-9B04-4B21-A05D-A0EA3CEE181A}" type="slidenum">
              <a:rPr lang="en-GB" altLang="nl-NL" sz="1400">
                <a:solidFill>
                  <a:schemeClr val="tx1"/>
                </a:solidFill>
                <a:latin typeface="Arial" pitchFamily="34" charset="0"/>
              </a:rPr>
              <a:pPr/>
              <a:t>1</a:t>
            </a:fld>
            <a:endParaRPr lang="en-GB" altLang="nl-NL" sz="14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gn="ctr"/>
            <a:r>
              <a:rPr lang="en-GB" altLang="nl-NL" sz="2000" smtClean="0"/>
              <a:t>Life sciences cluster</a:t>
            </a:r>
            <a:br>
              <a:rPr lang="en-GB" altLang="nl-NL" sz="2000" smtClean="0"/>
            </a:br>
            <a:r>
              <a:rPr lang="en-GB" altLang="nl-NL" sz="2400" smtClean="0"/>
              <a:t>Success story – action plan 2007</a:t>
            </a:r>
          </a:p>
        </p:txBody>
      </p:sp>
      <p:sp>
        <p:nvSpPr>
          <p:cNvPr id="3277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ACCB688-F1F1-46A3-B695-9F8D979D2562}" type="slidenum">
              <a:rPr lang="en-GB" altLang="nl-NL" sz="1400">
                <a:solidFill>
                  <a:schemeClr val="tx1"/>
                </a:solidFill>
                <a:latin typeface="Arial" pitchFamily="34" charset="0"/>
              </a:rPr>
              <a:pPr/>
              <a:t>10</a:t>
            </a:fld>
            <a:endParaRPr lang="en-GB" altLang="nl-NL" sz="1400">
              <a:solidFill>
                <a:schemeClr val="tx1"/>
              </a:solidFill>
              <a:latin typeface="Arial" pitchFamily="34" charset="0"/>
            </a:endParaRPr>
          </a:p>
        </p:txBody>
      </p:sp>
      <p:sp>
        <p:nvSpPr>
          <p:cNvPr id="5" name="TextBox 4"/>
          <p:cNvSpPr txBox="1"/>
          <p:nvPr/>
        </p:nvSpPr>
        <p:spPr>
          <a:xfrm>
            <a:off x="877888" y="1808163"/>
            <a:ext cx="7962900" cy="5530850"/>
          </a:xfrm>
          <a:prstGeom prst="rect">
            <a:avLst/>
          </a:prstGeom>
          <a:noFill/>
        </p:spPr>
        <p:txBody>
          <a:bodyPr>
            <a:spAutoFit/>
          </a:bodyPr>
          <a:lstStyle/>
          <a:p>
            <a:pPr eaLnBrk="1" hangingPunct="1">
              <a:lnSpc>
                <a:spcPct val="115000"/>
              </a:lnSpc>
              <a:spcAft>
                <a:spcPts val="0"/>
              </a:spcAft>
              <a:defRPr/>
            </a:pPr>
            <a:endParaRPr lang="nl-BE" sz="1400" dirty="0">
              <a:ea typeface="Verdana" panose="020B0604030504040204" pitchFamily="34" charset="0"/>
              <a:cs typeface="Verdana" panose="020B0604030504040204" pitchFamily="34" charset="0"/>
            </a:endParaRPr>
          </a:p>
          <a:p>
            <a:pPr eaLnBrk="1" hangingPunct="1">
              <a:lnSpc>
                <a:spcPct val="115000"/>
              </a:lnSpc>
              <a:spcAft>
                <a:spcPts val="0"/>
              </a:spcAft>
              <a:defRPr/>
            </a:pPr>
            <a:endParaRPr lang="nl-BE" sz="1400" dirty="0">
              <a:ea typeface="Verdana" panose="020B0604030504040204" pitchFamily="34" charset="0"/>
              <a:cs typeface="Verdana" panose="020B0604030504040204" pitchFamily="34" charset="0"/>
            </a:endParaRPr>
          </a:p>
          <a:p>
            <a:pPr eaLnBrk="1" hangingPunct="1">
              <a:lnSpc>
                <a:spcPct val="115000"/>
              </a:lnSpc>
              <a:spcAft>
                <a:spcPts val="0"/>
              </a:spcAft>
              <a:defRPr/>
            </a:pPr>
            <a:r>
              <a:rPr lang="nl-BE" sz="1800" b="1" dirty="0">
                <a:solidFill>
                  <a:srgbClr val="A71930"/>
                </a:solidFill>
                <a:ea typeface="Verdana" panose="020B0604030504040204" pitchFamily="34" charset="0"/>
                <a:cs typeface="Verdana" panose="020B0604030504040204" pitchFamily="34" charset="0"/>
              </a:rPr>
              <a:t>2007: </a:t>
            </a:r>
            <a:r>
              <a:rPr lang="nl-BE" sz="1800" dirty="0">
                <a:solidFill>
                  <a:srgbClr val="A71930"/>
                </a:solidFill>
                <a:ea typeface="Verdana" panose="020B0604030504040204" pitchFamily="34" charset="0"/>
                <a:cs typeface="Verdana" panose="020B0604030504040204" pitchFamily="34" charset="0"/>
              </a:rPr>
              <a:t>Hasselt </a:t>
            </a:r>
            <a:r>
              <a:rPr lang="nl-BE" sz="1800" dirty="0" err="1">
                <a:solidFill>
                  <a:srgbClr val="A71930"/>
                </a:solidFill>
                <a:ea typeface="Verdana" panose="020B0604030504040204" pitchFamily="34" charset="0"/>
                <a:cs typeface="Verdana" panose="020B0604030504040204" pitchFamily="34" charset="0"/>
              </a:rPr>
              <a:t>university</a:t>
            </a:r>
            <a:r>
              <a:rPr lang="nl-BE" sz="1800" dirty="0">
                <a:solidFill>
                  <a:srgbClr val="A71930"/>
                </a:solidFill>
                <a:ea typeface="Verdana" panose="020B0604030504040204" pitchFamily="34" charset="0"/>
                <a:cs typeface="Verdana" panose="020B0604030504040204" pitchFamily="34" charset="0"/>
              </a:rPr>
              <a:t> </a:t>
            </a:r>
            <a:r>
              <a:rPr lang="nl-BE" sz="1800" dirty="0" err="1">
                <a:solidFill>
                  <a:srgbClr val="A71930"/>
                </a:solidFill>
                <a:ea typeface="Verdana" panose="020B0604030504040204" pitchFamily="34" charset="0"/>
                <a:cs typeface="Verdana" panose="020B0604030504040204" pitchFamily="34" charset="0"/>
              </a:rPr>
              <a:t>implements</a:t>
            </a:r>
            <a:r>
              <a:rPr lang="nl-BE" sz="1800" dirty="0">
                <a:solidFill>
                  <a:srgbClr val="A71930"/>
                </a:solidFill>
                <a:ea typeface="Verdana" panose="020B0604030504040204" pitchFamily="34" charset="0"/>
                <a:cs typeface="Verdana" panose="020B0604030504040204" pitchFamily="34" charset="0"/>
              </a:rPr>
              <a:t> a FRIS </a:t>
            </a:r>
            <a:r>
              <a:rPr lang="nl-BE" sz="1800" dirty="0" err="1">
                <a:solidFill>
                  <a:srgbClr val="A71930"/>
                </a:solidFill>
                <a:ea typeface="Verdana" panose="020B0604030504040204" pitchFamily="34" charset="0"/>
                <a:cs typeface="Verdana" panose="020B0604030504040204" pitchFamily="34" charset="0"/>
              </a:rPr>
              <a:t>based</a:t>
            </a:r>
            <a:r>
              <a:rPr lang="nl-BE" sz="1800" dirty="0">
                <a:solidFill>
                  <a:srgbClr val="A71930"/>
                </a:solidFill>
                <a:ea typeface="Verdana" panose="020B0604030504040204" pitchFamily="34" charset="0"/>
                <a:cs typeface="Verdana" panose="020B0604030504040204" pitchFamily="34" charset="0"/>
              </a:rPr>
              <a:t>  Life Sciences Action plan</a:t>
            </a:r>
          </a:p>
          <a:p>
            <a:pPr eaLnBrk="1" hangingPunct="1">
              <a:lnSpc>
                <a:spcPct val="115000"/>
              </a:lnSpc>
              <a:spcAft>
                <a:spcPts val="0"/>
              </a:spcAft>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Stimulation</a:t>
            </a:r>
            <a:r>
              <a:rPr lang="nl-BE" sz="1600" dirty="0">
                <a:ea typeface="Verdana" panose="020B0604030504040204" pitchFamily="34" charset="0"/>
                <a:cs typeface="Verdana" panose="020B0604030504040204" pitchFamily="34" charset="0"/>
              </a:rPr>
              <a:t> of cooperation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innovation </a:t>
            </a:r>
            <a:r>
              <a:rPr lang="nl-BE" sz="1600" dirty="0" err="1">
                <a:ea typeface="Verdana" panose="020B0604030504040204" pitchFamily="34" charset="0"/>
                <a:cs typeface="Verdana" panose="020B0604030504040204" pitchFamily="34" charset="0"/>
              </a:rPr>
              <a:t>between</a:t>
            </a:r>
            <a:r>
              <a:rPr lang="nl-BE" sz="1600" dirty="0">
                <a:ea typeface="Verdana" panose="020B0604030504040204" pitchFamily="34" charset="0"/>
                <a:cs typeface="Verdana" panose="020B0604030504040204" pitchFamily="34" charset="0"/>
              </a:rPr>
              <a:t> companies, </a:t>
            </a:r>
            <a:r>
              <a:rPr lang="nl-BE" sz="1600" dirty="0" err="1">
                <a:ea typeface="Verdana" panose="020B0604030504040204" pitchFamily="34" charset="0"/>
                <a:cs typeface="Verdana" panose="020B0604030504040204" pitchFamily="34" charset="0"/>
              </a:rPr>
              <a:t>knowledge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institutions</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hospitals</a:t>
            </a:r>
            <a:r>
              <a:rPr lang="nl-BE" sz="1600" dirty="0">
                <a:ea typeface="Verdana" panose="020B0604030504040204" pitchFamily="34" charset="0"/>
                <a:cs typeface="Verdana" panose="020B0604030504040204" pitchFamily="34" charset="0"/>
              </a:rPr>
              <a:t> in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region</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by</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creating</a:t>
            </a:r>
            <a:r>
              <a:rPr lang="nl-BE" sz="1600" dirty="0">
                <a:ea typeface="Verdana" panose="020B0604030504040204" pitchFamily="34" charset="0"/>
                <a:cs typeface="Verdana" panose="020B0604030504040204" pitchFamily="34" charset="0"/>
              </a:rPr>
              <a:t> a </a:t>
            </a:r>
            <a:r>
              <a:rPr lang="nl-BE" sz="1600" b="1" dirty="0" err="1">
                <a:ea typeface="Verdana" panose="020B0604030504040204" pitchFamily="34" charset="0"/>
                <a:cs typeface="Verdana" panose="020B0604030504040204" pitchFamily="34" charset="0"/>
              </a:rPr>
              <a:t>knowledge</a:t>
            </a:r>
            <a:r>
              <a:rPr lang="nl-BE" sz="1600" b="1" dirty="0">
                <a:ea typeface="Verdana" panose="020B0604030504040204" pitchFamily="34" charset="0"/>
                <a:cs typeface="Verdana" panose="020B0604030504040204" pitchFamily="34" charset="0"/>
              </a:rPr>
              <a:t> cluster;</a:t>
            </a:r>
          </a:p>
          <a:p>
            <a:pPr marL="171450" indent="-171450" eaLnBrk="1" hangingPunct="1">
              <a:spcAft>
                <a:spcPts val="0"/>
              </a:spcAft>
              <a:buFont typeface="Wingdings" panose="05000000000000000000" pitchFamily="2" charset="2"/>
              <a:buChar char="§"/>
              <a:defRPr/>
            </a:pPr>
            <a:endParaRPr lang="nl-BE" sz="1600" b="1"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 </a:t>
            </a:r>
            <a:r>
              <a:rPr lang="nl-BE" sz="1600" dirty="0" err="1">
                <a:ea typeface="Verdana" panose="020B0604030504040204" pitchFamily="34" charset="0"/>
                <a:cs typeface="Verdana" panose="020B0604030504040204" pitchFamily="34" charset="0"/>
              </a:rPr>
              <a:t>regional</a:t>
            </a:r>
            <a:r>
              <a:rPr lang="nl-BE" sz="1600" dirty="0">
                <a:ea typeface="Verdana" panose="020B0604030504040204" pitchFamily="34" charset="0"/>
                <a:cs typeface="Verdana" panose="020B0604030504040204" pitchFamily="34" charset="0"/>
              </a:rPr>
              <a:t> </a:t>
            </a:r>
            <a:r>
              <a:rPr lang="nl-BE" sz="1600" b="1" dirty="0" err="1">
                <a:ea typeface="Verdana" panose="020B0604030504040204" pitchFamily="34" charset="0"/>
                <a:cs typeface="Verdana" panose="020B0604030504040204" pitchFamily="34" charset="0"/>
              </a:rPr>
              <a:t>funding</a:t>
            </a:r>
            <a:r>
              <a:rPr lang="nl-BE" sz="1600" b="1" dirty="0">
                <a:ea typeface="Verdana" panose="020B0604030504040204" pitchFamily="34" charset="0"/>
                <a:cs typeface="Verdana" panose="020B0604030504040204" pitchFamily="34" charset="0"/>
              </a:rPr>
              <a:t> system </a:t>
            </a:r>
            <a:r>
              <a:rPr lang="nl-BE" sz="1600" dirty="0" err="1">
                <a:ea typeface="Verdana" panose="020B0604030504040204" pitchFamily="34" charset="0"/>
                <a:cs typeface="Verdana" panose="020B0604030504040204" pitchFamily="34" charset="0"/>
              </a:rPr>
              <a:t>with</a:t>
            </a:r>
            <a:r>
              <a:rPr lang="nl-BE" sz="1600" dirty="0">
                <a:ea typeface="Verdana" panose="020B0604030504040204" pitchFamily="34" charset="0"/>
                <a:cs typeface="Verdana" panose="020B0604030504040204" pitchFamily="34" charset="0"/>
              </a:rPr>
              <a:t> risk </a:t>
            </a:r>
            <a:r>
              <a:rPr lang="nl-BE" sz="1600" dirty="0" err="1">
                <a:ea typeface="Verdana" panose="020B0604030504040204" pitchFamily="34" charset="0"/>
                <a:cs typeface="Verdana" panose="020B0604030504040204" pitchFamily="34" charset="0"/>
              </a:rPr>
              <a:t>capital</a:t>
            </a:r>
            <a:r>
              <a:rPr lang="nl-BE" sz="1600" dirty="0">
                <a:ea typeface="Verdana" panose="020B0604030504040204" pitchFamily="34" charset="0"/>
                <a:cs typeface="Verdana" panose="020B0604030504040204" pitchFamily="34" charset="0"/>
              </a:rPr>
              <a:t> for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development of new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to</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strengthen</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existing</a:t>
            </a:r>
            <a:r>
              <a:rPr lang="nl-BE" sz="1600" dirty="0">
                <a:ea typeface="Verdana" panose="020B0604030504040204" pitchFamily="34" charset="0"/>
                <a:cs typeface="Verdana" panose="020B0604030504040204" pitchFamily="34" charset="0"/>
              </a:rPr>
              <a:t> life </a:t>
            </a:r>
            <a:r>
              <a:rPr lang="nl-BE" sz="1600" dirty="0" err="1">
                <a:ea typeface="Verdana" panose="020B0604030504040204" pitchFamily="34" charset="0"/>
                <a:cs typeface="Verdana" panose="020B0604030504040204" pitchFamily="34" charset="0"/>
              </a:rPr>
              <a:t>science</a:t>
            </a:r>
            <a:r>
              <a:rPr lang="nl-BE" sz="1600" dirty="0">
                <a:ea typeface="Verdana" panose="020B0604030504040204" pitchFamily="34" charset="0"/>
                <a:cs typeface="Verdana" panose="020B0604030504040204" pitchFamily="34" charset="0"/>
              </a:rPr>
              <a:t> companies;</a:t>
            </a:r>
          </a:p>
          <a:p>
            <a:pPr marL="171450" indent="-171450" eaLnBrk="1" hangingPunct="1">
              <a:spcAft>
                <a:spcPts val="0"/>
              </a:spcAft>
              <a:buFont typeface="Wingdings" panose="05000000000000000000" pitchFamily="2" charset="2"/>
              <a:buChar char="§"/>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t>
            </a:r>
            <a:r>
              <a:rPr lang="nl-BE" sz="1600" b="1" dirty="0" err="1">
                <a:ea typeface="Verdana" panose="020B0604030504040204" pitchFamily="34" charset="0"/>
                <a:cs typeface="Verdana" panose="020B0604030504040204" pitchFamily="34" charset="0"/>
              </a:rPr>
              <a:t>infrastructure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by</a:t>
            </a:r>
            <a:r>
              <a:rPr lang="nl-BE" sz="1600" dirty="0">
                <a:ea typeface="Verdana" panose="020B0604030504040204" pitchFamily="34" charset="0"/>
                <a:cs typeface="Verdana" panose="020B0604030504040204" pitchFamily="34" charset="0"/>
              </a:rPr>
              <a:t> building a life </a:t>
            </a:r>
            <a:r>
              <a:rPr lang="nl-BE" sz="1600" dirty="0" err="1">
                <a:ea typeface="Verdana" panose="020B0604030504040204" pitchFamily="34" charset="0"/>
                <a:cs typeface="Verdana" panose="020B0604030504040204" pitchFamily="34" charset="0"/>
              </a:rPr>
              <a:t>sciences</a:t>
            </a:r>
            <a:r>
              <a:rPr lang="nl-BE" sz="1600" dirty="0">
                <a:ea typeface="Verdana" panose="020B0604030504040204" pitchFamily="34" charset="0"/>
                <a:cs typeface="Verdana" panose="020B0604030504040204" pitchFamily="34" charset="0"/>
              </a:rPr>
              <a:t> incubator (</a:t>
            </a:r>
            <a:r>
              <a:rPr lang="nl-BE" sz="1600" dirty="0" err="1">
                <a:ea typeface="Verdana" panose="020B0604030504040204" pitchFamily="34" charset="0"/>
                <a:cs typeface="Verdana" panose="020B0604030504040204" pitchFamily="34" charset="0"/>
              </a:rPr>
              <a:t>Bioville</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and</a:t>
            </a:r>
            <a:r>
              <a:rPr lang="nl-BE" sz="1600" dirty="0">
                <a:ea typeface="Verdana" panose="020B0604030504040204" pitchFamily="34" charset="0"/>
                <a:cs typeface="Verdana" panose="020B0604030504040204" pitchFamily="34" charset="0"/>
              </a:rPr>
              <a:t> </a:t>
            </a:r>
            <a:r>
              <a:rPr lang="nl-BE" sz="1600" dirty="0" err="1">
                <a:ea typeface="Verdana" panose="020B0604030504040204" pitchFamily="34" charset="0"/>
                <a:cs typeface="Verdana" panose="020B0604030504040204" pitchFamily="34" charset="0"/>
              </a:rPr>
              <a:t>developing</a:t>
            </a:r>
            <a:r>
              <a:rPr lang="nl-BE" sz="1600" dirty="0">
                <a:ea typeface="Verdana" panose="020B0604030504040204" pitchFamily="34" charset="0"/>
                <a:cs typeface="Verdana" panose="020B0604030504040204" pitchFamily="34" charset="0"/>
              </a:rPr>
              <a:t> a life </a:t>
            </a:r>
            <a:r>
              <a:rPr lang="nl-BE" sz="1600" dirty="0" err="1">
                <a:ea typeface="Verdana" panose="020B0604030504040204" pitchFamily="34" charset="0"/>
                <a:cs typeface="Verdana" panose="020B0604030504040204" pitchFamily="34" charset="0"/>
              </a:rPr>
              <a:t>sciences</a:t>
            </a:r>
            <a:r>
              <a:rPr lang="nl-BE" sz="1600" dirty="0">
                <a:ea typeface="Verdana" panose="020B0604030504040204" pitchFamily="34" charset="0"/>
                <a:cs typeface="Verdana" panose="020B0604030504040204" pitchFamily="34" charset="0"/>
              </a:rPr>
              <a:t> campus;</a:t>
            </a:r>
          </a:p>
          <a:p>
            <a:pPr marL="171450" indent="-171450" eaLnBrk="1" hangingPunct="1">
              <a:spcAft>
                <a:spcPts val="0"/>
              </a:spcAft>
              <a:buFont typeface="Wingdings" panose="05000000000000000000" pitchFamily="2" charset="2"/>
              <a:buChar char="§"/>
              <a:defRPr/>
            </a:pPr>
            <a:endParaRPr lang="nl-BE" sz="1600" dirty="0">
              <a:ea typeface="Verdana" panose="020B0604030504040204" pitchFamily="34" charset="0"/>
              <a:cs typeface="Verdana" panose="020B0604030504040204" pitchFamily="34" charset="0"/>
            </a:endParaRPr>
          </a:p>
          <a:p>
            <a:pPr marL="171450" indent="-171450" eaLnBrk="1" hangingPunct="1">
              <a:spcAft>
                <a:spcPts val="0"/>
              </a:spcAft>
              <a:buFont typeface="Wingdings" panose="05000000000000000000" pitchFamily="2" charset="2"/>
              <a:buChar char="§"/>
              <a:defRPr/>
            </a:pPr>
            <a:r>
              <a:rPr lang="nl-BE" sz="1600" dirty="0" err="1">
                <a:ea typeface="Verdana" panose="020B0604030504040204" pitchFamily="34" charset="0"/>
                <a:cs typeface="Verdana" panose="020B0604030504040204" pitchFamily="34" charset="0"/>
              </a:rPr>
              <a:t>Creation</a:t>
            </a:r>
            <a:r>
              <a:rPr lang="nl-BE" sz="1600" dirty="0">
                <a:ea typeface="Verdana" panose="020B0604030504040204" pitchFamily="34" charset="0"/>
                <a:cs typeface="Verdana" panose="020B0604030504040204" pitchFamily="34" charset="0"/>
              </a:rPr>
              <a:t> of a </a:t>
            </a:r>
            <a:r>
              <a:rPr lang="nl-BE" sz="1600" b="1" dirty="0" err="1">
                <a:ea typeface="Verdana" panose="020B0604030504040204" pitchFamily="34" charset="0"/>
                <a:cs typeface="Verdana" panose="020B0604030504040204" pitchFamily="34" charset="0"/>
              </a:rPr>
              <a:t>network</a:t>
            </a:r>
            <a:r>
              <a:rPr lang="nl-BE" sz="1600" b="1" dirty="0">
                <a:ea typeface="Verdana" panose="020B0604030504040204" pitchFamily="34" charset="0"/>
                <a:cs typeface="Verdana" panose="020B0604030504040204" pitchFamily="34" charset="0"/>
              </a:rPr>
              <a:t> platform </a:t>
            </a:r>
            <a:r>
              <a:rPr lang="nl-BE" sz="1600" b="1" dirty="0" err="1">
                <a:ea typeface="Verdana" panose="020B0604030504040204" pitchFamily="34" charset="0"/>
                <a:cs typeface="Verdana" panose="020B0604030504040204" pitchFamily="34" charset="0"/>
              </a:rPr>
              <a:t>LifeTechLimburg</a:t>
            </a:r>
            <a:r>
              <a:rPr lang="nl-BE" sz="1600" b="1" dirty="0">
                <a:ea typeface="Verdana" panose="020B0604030504040204" pitchFamily="34" charset="0"/>
                <a:cs typeface="Verdana" panose="020B0604030504040204" pitchFamily="34" charset="0"/>
              </a:rPr>
              <a:t> </a:t>
            </a:r>
            <a:r>
              <a:rPr lang="nl-BE" sz="1600" dirty="0">
                <a:ea typeface="Verdana" panose="020B0604030504040204" pitchFamily="34" charset="0"/>
                <a:cs typeface="Verdana" panose="020B0604030504040204" pitchFamily="34" charset="0"/>
              </a:rPr>
              <a:t>as a driver for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development of </a:t>
            </a:r>
            <a:r>
              <a:rPr lang="nl-BE" sz="1600" dirty="0" err="1">
                <a:ea typeface="Verdana" panose="020B0604030504040204" pitchFamily="34" charset="0"/>
                <a:cs typeface="Verdana" panose="020B0604030504040204" pitchFamily="34" charset="0"/>
              </a:rPr>
              <a:t>the</a:t>
            </a:r>
            <a:r>
              <a:rPr lang="nl-BE" sz="1600" dirty="0">
                <a:ea typeface="Verdana" panose="020B0604030504040204" pitchFamily="34" charset="0"/>
                <a:cs typeface="Verdana" panose="020B0604030504040204" pitchFamily="34" charset="0"/>
              </a:rPr>
              <a:t> action plan.</a:t>
            </a:r>
          </a:p>
          <a:p>
            <a:pPr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marL="228600" indent="-228600" eaLnBrk="1" hangingPunct="1">
              <a:lnSpc>
                <a:spcPct val="115000"/>
              </a:lnSpc>
              <a:spcAft>
                <a:spcPts val="0"/>
              </a:spcAft>
              <a:defRPr/>
            </a:pPr>
            <a:endParaRPr lang="nl-BE" b="1" dirty="0">
              <a:ea typeface="Verdana" panose="020B0604030504040204" pitchFamily="34" charset="0"/>
              <a:cs typeface="Verdana" panose="020B0604030504040204" pitchFamily="34" charset="0"/>
            </a:endParaRPr>
          </a:p>
          <a:p>
            <a:pPr eaLnBrk="1" hangingPunct="1">
              <a:defRPr/>
            </a:pPr>
            <a:endParaRPr lang="nl-B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gn="ctr"/>
            <a:r>
              <a:rPr lang="nl-BE" altLang="nl-NL" smtClean="0"/>
              <a:t>Life sciences cluster</a:t>
            </a:r>
            <a:br>
              <a:rPr lang="nl-BE" altLang="nl-NL" smtClean="0"/>
            </a:br>
            <a:r>
              <a:rPr lang="nl-BE" altLang="nl-NL" sz="2000" smtClean="0"/>
              <a:t>Success story: LifeTechValley</a:t>
            </a:r>
          </a:p>
        </p:txBody>
      </p:sp>
      <p:sp>
        <p:nvSpPr>
          <p:cNvPr id="34818" name="Content Placeholder 2"/>
          <p:cNvSpPr>
            <a:spLocks noGrp="1"/>
          </p:cNvSpPr>
          <p:nvPr>
            <p:ph idx="1"/>
          </p:nvPr>
        </p:nvSpPr>
        <p:spPr/>
        <p:txBody>
          <a:bodyPr/>
          <a:lstStyle/>
          <a:p>
            <a:pPr>
              <a:lnSpc>
                <a:spcPct val="115000"/>
              </a:lnSpc>
            </a:pPr>
            <a:r>
              <a:rPr lang="nl-BE" altLang="nl-NL" sz="1800" b="1" i="0" smtClean="0">
                <a:solidFill>
                  <a:srgbClr val="A71930"/>
                </a:solidFill>
              </a:rPr>
              <a:t>2015</a:t>
            </a:r>
            <a:r>
              <a:rPr lang="nl-BE" altLang="nl-NL" sz="1800" i="0" smtClean="0">
                <a:solidFill>
                  <a:srgbClr val="A71930"/>
                </a:solidFill>
              </a:rPr>
              <a:t>: Creation of a new healthy aging platform LifeTechValley</a:t>
            </a:r>
          </a:p>
          <a:p>
            <a:pPr>
              <a:lnSpc>
                <a:spcPct val="115000"/>
              </a:lnSpc>
            </a:pPr>
            <a:endParaRPr lang="nl-BE" altLang="nl-NL" sz="1800" b="1" smtClean="0">
              <a:solidFill>
                <a:srgbClr val="A71930"/>
              </a:solidFill>
            </a:endParaRPr>
          </a:p>
          <a:p>
            <a:r>
              <a:rPr lang="en-US" altLang="nl-NL" smtClean="0"/>
              <a:t>“We want Limburg to grow into an </a:t>
            </a:r>
            <a:r>
              <a:rPr lang="en-US" altLang="nl-NL" b="1" smtClean="0"/>
              <a:t>international topregion </a:t>
            </a:r>
            <a:r>
              <a:rPr lang="en-US" altLang="nl-NL" smtClean="0"/>
              <a:t>where </a:t>
            </a:r>
            <a:r>
              <a:rPr lang="en-US" altLang="nl-NL" b="1" smtClean="0"/>
              <a:t>innovations</a:t>
            </a:r>
            <a:r>
              <a:rPr lang="en-US" altLang="nl-NL" smtClean="0"/>
              <a:t> in ‘</a:t>
            </a:r>
            <a:r>
              <a:rPr lang="en-US" altLang="ja-JP" b="1" smtClean="0">
                <a:solidFill>
                  <a:srgbClr val="97C120"/>
                </a:solidFill>
              </a:rPr>
              <a:t>healthy aging</a:t>
            </a:r>
            <a:r>
              <a:rPr lang="en-US" altLang="nl-NL" smtClean="0"/>
              <a:t>’</a:t>
            </a:r>
            <a:r>
              <a:rPr lang="en-US" altLang="ja-JP" smtClean="0"/>
              <a:t> are </a:t>
            </a:r>
            <a:r>
              <a:rPr lang="en-US" altLang="ja-JP" b="1" smtClean="0"/>
              <a:t>developed, applied </a:t>
            </a:r>
            <a:r>
              <a:rPr lang="en-US" altLang="ja-JP" smtClean="0"/>
              <a:t>and </a:t>
            </a:r>
            <a:r>
              <a:rPr lang="en-US" altLang="ja-JP" b="1" smtClean="0"/>
              <a:t>commercialized</a:t>
            </a:r>
            <a:r>
              <a:rPr lang="en-US" altLang="ja-JP" smtClean="0"/>
              <a:t>. This clear focus should lead to </a:t>
            </a:r>
            <a:r>
              <a:rPr lang="en-US" altLang="ja-JP" b="1" smtClean="0"/>
              <a:t>more economic activities </a:t>
            </a:r>
            <a:r>
              <a:rPr lang="en-US" altLang="ja-JP" smtClean="0"/>
              <a:t>and </a:t>
            </a:r>
            <a:r>
              <a:rPr lang="en-US" altLang="ja-JP" b="1" smtClean="0"/>
              <a:t>qualitative care</a:t>
            </a:r>
            <a:r>
              <a:rPr lang="en-US" altLang="nl-NL" smtClean="0"/>
              <a:t>”</a:t>
            </a:r>
            <a:endParaRPr lang="en-US" altLang="ja-JP" smtClean="0"/>
          </a:p>
          <a:p>
            <a:endParaRPr lang="nl-BE" altLang="nl-NL" smtClean="0"/>
          </a:p>
        </p:txBody>
      </p:sp>
      <p:sp>
        <p:nvSpPr>
          <p:cNvPr id="3481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F0676820-66FE-4DC2-8B88-122BBC8B87FB}" type="slidenum">
              <a:rPr lang="en-GB" altLang="nl-NL" sz="1400">
                <a:solidFill>
                  <a:schemeClr val="tx1"/>
                </a:solidFill>
                <a:latin typeface="Arial" pitchFamily="34" charset="0"/>
              </a:rPr>
              <a:pPr/>
              <a:t>11</a:t>
            </a:fld>
            <a:endParaRPr lang="en-GB" altLang="nl-NL" sz="1400">
              <a:solidFill>
                <a:schemeClr val="tx1"/>
              </a:solidFill>
              <a:latin typeface="Arial" pitchFamily="34" charset="0"/>
            </a:endParaRPr>
          </a:p>
        </p:txBody>
      </p:sp>
      <p:pic>
        <p:nvPicPr>
          <p:cNvPr id="34820" name="image41.jpeg" descr="C:\Users\lucp0767\Downloads\20150921_LIFETECHVALLEY_LOGO_FC-01 (1) (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5454650"/>
            <a:ext cx="26225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12"/>
          </p:nvPr>
        </p:nvSpPr>
        <p:spPr>
          <a:xfrm>
            <a:off x="6516688" y="603250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FB2CBAD8-D405-4935-B2BC-6EB3EC356641}" type="slidenum">
              <a:rPr lang="en-GB" altLang="nl-NL" sz="1400">
                <a:solidFill>
                  <a:schemeClr val="tx1"/>
                </a:solidFill>
                <a:latin typeface="Arial" pitchFamily="34" charset="0"/>
              </a:rPr>
              <a:pPr/>
              <a:t>12</a:t>
            </a:fld>
            <a:endParaRPr lang="en-GB" altLang="nl-NL" sz="1400">
              <a:solidFill>
                <a:schemeClr val="tx1"/>
              </a:solidFill>
              <a:latin typeface="Arial" pitchFamily="34" charset="0"/>
            </a:endParaRPr>
          </a:p>
        </p:txBody>
      </p:sp>
      <p:pic>
        <p:nvPicPr>
          <p:cNvPr id="36866" name="image41.jpeg" descr="C:\Users\lucp0767\Downloads\20150921_LIFETECHVALLEY_LOGO_FC-01 (1) (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4926013"/>
            <a:ext cx="22415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image42.png"/>
          <p:cNvPicPr>
            <a:picLocks noChangeAspect="1"/>
          </p:cNvPicPr>
          <p:nvPr/>
        </p:nvPicPr>
        <p:blipFill>
          <a:blip r:embed="rId3">
            <a:extLst/>
          </a:blip>
          <a:srcRect r="2"/>
          <a:stretch>
            <a:fillRect/>
          </a:stretch>
        </p:blipFill>
        <p:spPr>
          <a:xfrm>
            <a:off x="2284844" y="1504256"/>
            <a:ext cx="4776788" cy="48230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799"/>
                </a:cubicBezTo>
                <a:cubicBezTo>
                  <a:pt x="0" y="16764"/>
                  <a:pt x="4835" y="21600"/>
                  <a:pt x="10800" y="21600"/>
                </a:cubicBezTo>
                <a:cubicBezTo>
                  <a:pt x="16765" y="21600"/>
                  <a:pt x="21600" y="16764"/>
                  <a:pt x="21600" y="10799"/>
                </a:cubicBezTo>
                <a:cubicBezTo>
                  <a:pt x="21600" y="4835"/>
                  <a:pt x="16765" y="0"/>
                  <a:pt x="10800" y="0"/>
                </a:cubicBezTo>
                <a:close/>
              </a:path>
            </a:pathLst>
          </a:custGeom>
          <a:ln w="12700">
            <a:miter lim="400000"/>
          </a:ln>
        </p:spPr>
      </p:pic>
      <p:grpSp>
        <p:nvGrpSpPr>
          <p:cNvPr id="36868" name="Group 320"/>
          <p:cNvGrpSpPr>
            <a:grpSpLocks/>
          </p:cNvGrpSpPr>
          <p:nvPr/>
        </p:nvGrpSpPr>
        <p:grpSpPr bwMode="auto">
          <a:xfrm>
            <a:off x="107950" y="1196975"/>
            <a:ext cx="3300413" cy="2016125"/>
            <a:chOff x="-2" y="-2"/>
            <a:chExt cx="3300287" cy="2016229"/>
          </a:xfrm>
        </p:grpSpPr>
        <p:sp>
          <p:nvSpPr>
            <p:cNvPr id="36881" name="Shape 315"/>
            <p:cNvSpPr>
              <a:spLocks noChangeShapeType="1"/>
            </p:cNvSpPr>
            <p:nvPr/>
          </p:nvSpPr>
          <p:spPr bwMode="auto">
            <a:xfrm flipH="1" flipV="1">
              <a:off x="2724221" y="1027431"/>
              <a:ext cx="576064" cy="720082"/>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82" name="Shape 316"/>
            <p:cNvSpPr>
              <a:spLocks noChangeShapeType="1"/>
            </p:cNvSpPr>
            <p:nvPr/>
          </p:nvSpPr>
          <p:spPr bwMode="auto">
            <a:xfrm flipH="1">
              <a:off x="2423939" y="1027432"/>
              <a:ext cx="300283" cy="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83" name="Group 319"/>
            <p:cNvGrpSpPr>
              <a:grpSpLocks/>
            </p:cNvGrpSpPr>
            <p:nvPr/>
          </p:nvGrpSpPr>
          <p:grpSpPr bwMode="auto">
            <a:xfrm>
              <a:off x="-2" y="-2"/>
              <a:ext cx="2423942" cy="2016229"/>
              <a:chOff x="-1" y="-1"/>
              <a:chExt cx="2423941" cy="2016226"/>
            </a:xfrm>
          </p:grpSpPr>
          <p:sp>
            <p:nvSpPr>
              <p:cNvPr id="36884" name="Shape 317"/>
              <p:cNvSpPr>
                <a:spLocks noChangeArrowheads="1"/>
              </p:cNvSpPr>
              <p:nvPr/>
            </p:nvSpPr>
            <p:spPr bwMode="auto">
              <a:xfrm>
                <a:off x="-1" y="-1"/>
                <a:ext cx="2423941" cy="2016226"/>
              </a:xfrm>
              <a:prstGeom prst="rect">
                <a:avLst/>
              </a:prstGeom>
              <a:solidFill>
                <a:srgbClr val="FFFFFF"/>
              </a:solidFill>
              <a:ln w="25400" cap="rnd">
                <a:solidFill>
                  <a:srgbClr val="2BB3FC"/>
                </a:solidFill>
                <a:round/>
                <a:headEnd/>
                <a:tailEnd/>
              </a:ln>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i="1">
                  <a:solidFill>
                    <a:schemeClr val="tx1"/>
                  </a:solidFill>
                </a:endParaRPr>
              </a:p>
            </p:txBody>
          </p:sp>
          <p:sp>
            <p:nvSpPr>
              <p:cNvPr id="36885" name="Shape 318"/>
              <p:cNvSpPr>
                <a:spLocks noChangeArrowheads="1"/>
              </p:cNvSpPr>
              <p:nvPr/>
            </p:nvSpPr>
            <p:spPr bwMode="auto">
              <a:xfrm>
                <a:off x="-1" y="130955"/>
                <a:ext cx="2423941" cy="17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“innovative medical devices, rehabilitation”</a:t>
                </a:r>
                <a:br>
                  <a:rPr lang="nl-BE" altLang="nl-NL" sz="1800" i="1">
                    <a:solidFill>
                      <a:schemeClr val="tx1"/>
                    </a:solidFill>
                  </a:rPr>
                </a:br>
                <a:endParaRPr lang="nl-BE" altLang="nl-NL" sz="1800" i="1">
                  <a:solidFill>
                    <a:schemeClr val="tx1"/>
                  </a:solidFill>
                </a:endParaRPr>
              </a:p>
              <a:p>
                <a:pPr algn="ctr" eaLnBrk="1" hangingPunct="1"/>
                <a:r>
                  <a:rPr lang="nl-BE" altLang="nl-NL" sz="1800" i="1">
                    <a:solidFill>
                      <a:schemeClr val="tx1"/>
                    </a:solidFill>
                  </a:rPr>
                  <a:t>“food, medicines, therapy adherence”</a:t>
                </a:r>
              </a:p>
            </p:txBody>
          </p:sp>
        </p:grpSp>
      </p:grpSp>
      <p:grpSp>
        <p:nvGrpSpPr>
          <p:cNvPr id="36869" name="Group 326"/>
          <p:cNvGrpSpPr>
            <a:grpSpLocks/>
          </p:cNvGrpSpPr>
          <p:nvPr/>
        </p:nvGrpSpPr>
        <p:grpSpPr bwMode="auto">
          <a:xfrm>
            <a:off x="5913438" y="1325563"/>
            <a:ext cx="3013075" cy="1851025"/>
            <a:chOff x="-2" y="-52216"/>
            <a:chExt cx="3012089" cy="1851058"/>
          </a:xfrm>
        </p:grpSpPr>
        <p:sp>
          <p:nvSpPr>
            <p:cNvPr id="36876" name="Shape 321"/>
            <p:cNvSpPr>
              <a:spLocks noChangeShapeType="1"/>
            </p:cNvSpPr>
            <p:nvPr/>
          </p:nvSpPr>
          <p:spPr bwMode="auto">
            <a:xfrm flipH="1">
              <a:off x="302249" y="1207582"/>
              <a:ext cx="846185" cy="591260"/>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77" name="Shape 322"/>
            <p:cNvSpPr>
              <a:spLocks noChangeShapeType="1"/>
            </p:cNvSpPr>
            <p:nvPr/>
          </p:nvSpPr>
          <p:spPr bwMode="auto">
            <a:xfrm>
              <a:off x="1148433" y="828222"/>
              <a:ext cx="1" cy="37936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78" name="Group 325"/>
            <p:cNvGrpSpPr>
              <a:grpSpLocks/>
            </p:cNvGrpSpPr>
            <p:nvPr/>
          </p:nvGrpSpPr>
          <p:grpSpPr bwMode="auto">
            <a:xfrm>
              <a:off x="-2" y="-52216"/>
              <a:ext cx="3012089" cy="1050986"/>
              <a:chOff x="-1" y="-52216"/>
              <a:chExt cx="3012088" cy="1050984"/>
            </a:xfrm>
          </p:grpSpPr>
          <p:sp>
            <p:nvSpPr>
              <p:cNvPr id="36879" name="Shape 323"/>
              <p:cNvSpPr>
                <a:spLocks noChangeArrowheads="1"/>
              </p:cNvSpPr>
              <p:nvPr/>
            </p:nvSpPr>
            <p:spPr bwMode="auto">
              <a:xfrm>
                <a:off x="-1" y="-1"/>
                <a:ext cx="3012088" cy="998769"/>
              </a:xfrm>
              <a:prstGeom prst="rect">
                <a:avLst/>
              </a:prstGeom>
              <a:solidFill>
                <a:srgbClr val="FFFFFF"/>
              </a:solidFill>
              <a:ln w="25400" cap="rnd">
                <a:solidFill>
                  <a:srgbClr val="2BB3FC"/>
                </a:solidFill>
                <a:round/>
                <a:headEnd/>
                <a:tailEnd/>
              </a:ln>
            </p:spPr>
            <p:txBody>
              <a:bodyPr lIns="45719" tIns="45719" rIns="45719" bIns="45719"/>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000" i="1">
                  <a:solidFill>
                    <a:schemeClr val="tx1"/>
                  </a:solidFill>
                </a:endParaRPr>
              </a:p>
            </p:txBody>
          </p:sp>
          <p:sp>
            <p:nvSpPr>
              <p:cNvPr id="36880" name="Shape 324"/>
              <p:cNvSpPr>
                <a:spLocks noChangeArrowheads="1"/>
              </p:cNvSpPr>
              <p:nvPr/>
            </p:nvSpPr>
            <p:spPr bwMode="auto">
              <a:xfrm>
                <a:off x="-1" y="-52216"/>
                <a:ext cx="3012088"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“care vacations, mobility”</a:t>
                </a:r>
              </a:p>
              <a:p>
                <a:pPr algn="ctr" eaLnBrk="1" hangingPunct="1"/>
                <a:r>
                  <a:rPr lang="nl-BE" altLang="nl-NL" sz="1800" i="1">
                    <a:solidFill>
                      <a:schemeClr val="tx1"/>
                    </a:solidFill>
                  </a:rPr>
                  <a:t>“cycle network”</a:t>
                </a:r>
              </a:p>
            </p:txBody>
          </p:sp>
        </p:grpSp>
      </p:grpSp>
      <p:grpSp>
        <p:nvGrpSpPr>
          <p:cNvPr id="36870" name="Group 332"/>
          <p:cNvGrpSpPr>
            <a:grpSpLocks/>
          </p:cNvGrpSpPr>
          <p:nvPr/>
        </p:nvGrpSpPr>
        <p:grpSpPr bwMode="auto">
          <a:xfrm>
            <a:off x="5721350" y="5518150"/>
            <a:ext cx="3292475" cy="1143000"/>
            <a:chOff x="0" y="-1"/>
            <a:chExt cx="3291456" cy="1142766"/>
          </a:xfrm>
        </p:grpSpPr>
        <p:sp>
          <p:nvSpPr>
            <p:cNvPr id="36871" name="Shape 327"/>
            <p:cNvSpPr>
              <a:spLocks noChangeShapeType="1"/>
            </p:cNvSpPr>
            <p:nvPr/>
          </p:nvSpPr>
          <p:spPr bwMode="auto">
            <a:xfrm flipH="1" flipV="1">
              <a:off x="0" y="-1"/>
              <a:ext cx="637985" cy="666076"/>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sp>
          <p:nvSpPr>
            <p:cNvPr id="36872" name="Shape 328"/>
            <p:cNvSpPr>
              <a:spLocks noChangeShapeType="1"/>
            </p:cNvSpPr>
            <p:nvPr/>
          </p:nvSpPr>
          <p:spPr bwMode="auto">
            <a:xfrm flipH="1" flipV="1">
              <a:off x="637984" y="666073"/>
              <a:ext cx="551163" cy="1"/>
            </a:xfrm>
            <a:prstGeom prst="line">
              <a:avLst/>
            </a:prstGeom>
            <a:noFill/>
            <a:ln w="25400" cap="rnd">
              <a:solidFill>
                <a:srgbClr val="2BB3FC"/>
              </a:solidFill>
              <a:round/>
              <a:headEnd/>
              <a:tailEnd/>
            </a:ln>
            <a:extLst>
              <a:ext uri="{909E8E84-426E-40DD-AFC4-6F175D3DCCD1}">
                <a14:hiddenFill xmlns:a14="http://schemas.microsoft.com/office/drawing/2010/main">
                  <a:noFill/>
                </a14:hiddenFill>
              </a:ext>
            </a:extLst>
          </p:spPr>
          <p:txBody>
            <a:bodyPr lIns="45719" tIns="45719" rIns="45719" bIns="45719"/>
            <a:lstStyle/>
            <a:p>
              <a:endParaRPr lang="nl-NL"/>
            </a:p>
          </p:txBody>
        </p:sp>
        <p:grpSp>
          <p:nvGrpSpPr>
            <p:cNvPr id="36873" name="Group 331"/>
            <p:cNvGrpSpPr>
              <a:grpSpLocks/>
            </p:cNvGrpSpPr>
            <p:nvPr/>
          </p:nvGrpSpPr>
          <p:grpSpPr bwMode="auto">
            <a:xfrm>
              <a:off x="867514" y="189381"/>
              <a:ext cx="2423942" cy="953384"/>
              <a:chOff x="-1" y="-1"/>
              <a:chExt cx="2423940" cy="953383"/>
            </a:xfrm>
          </p:grpSpPr>
          <p:sp>
            <p:nvSpPr>
              <p:cNvPr id="36874" name="Shape 329"/>
              <p:cNvSpPr>
                <a:spLocks noChangeArrowheads="1"/>
              </p:cNvSpPr>
              <p:nvPr/>
            </p:nvSpPr>
            <p:spPr bwMode="auto">
              <a:xfrm>
                <a:off x="-1" y="-1"/>
                <a:ext cx="2423940" cy="953383"/>
              </a:xfrm>
              <a:prstGeom prst="rect">
                <a:avLst/>
              </a:prstGeom>
              <a:solidFill>
                <a:srgbClr val="FFFFFF"/>
              </a:solidFill>
              <a:ln w="25400" cap="rnd">
                <a:solidFill>
                  <a:srgbClr val="2BB3FC"/>
                </a:solidFill>
                <a:round/>
                <a:headEnd/>
                <a:tailEnd/>
              </a:ln>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i="1">
                  <a:solidFill>
                    <a:schemeClr val="tx1"/>
                  </a:solidFill>
                </a:endParaRPr>
              </a:p>
            </p:txBody>
          </p:sp>
          <p:sp>
            <p:nvSpPr>
              <p:cNvPr id="36875" name="Shape 330"/>
              <p:cNvSpPr>
                <a:spLocks noChangeArrowheads="1"/>
              </p:cNvSpPr>
              <p:nvPr/>
            </p:nvSpPr>
            <p:spPr bwMode="auto">
              <a:xfrm>
                <a:off x="-1" y="15027"/>
                <a:ext cx="2423940"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1800" i="1">
                    <a:solidFill>
                      <a:schemeClr val="tx1"/>
                    </a:solidFill>
                  </a:rPr>
                  <a:t>“health apps, telemonitoring, communication…”</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p:cNvSpPr>
            <a:spLocks noGrp="1"/>
          </p:cNvSpPr>
          <p:nvPr>
            <p:ph type="sldNum" sz="quarter" idx="12"/>
          </p:nvPr>
        </p:nvSpPr>
        <p:spPr>
          <a:xfrm>
            <a:off x="6611938" y="616267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9A9BF36-7698-4E2C-9BEA-03734970A9F1}" type="slidenum">
              <a:rPr lang="en-GB" altLang="nl-NL" sz="1400">
                <a:solidFill>
                  <a:schemeClr val="tx1"/>
                </a:solidFill>
                <a:latin typeface="Arial" pitchFamily="34" charset="0"/>
              </a:rPr>
              <a:pPr/>
              <a:t>13</a:t>
            </a:fld>
            <a:endParaRPr lang="en-GB" altLang="nl-NL" sz="1400">
              <a:solidFill>
                <a:schemeClr val="tx1"/>
              </a:solidFill>
              <a:latin typeface="Arial" pitchFamily="34" charset="0"/>
            </a:endParaRPr>
          </a:p>
        </p:txBody>
      </p:sp>
      <p:pic>
        <p:nvPicPr>
          <p:cNvPr id="37890" name="image143.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788" y="6030913"/>
            <a:ext cx="1819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1" name="image144.jpeg" descr="http://www.hackforhealth.be/img/MIC_Logo_hor_CMYK_H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7575" y="4632325"/>
            <a:ext cx="15240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892" name="Group 429" descr="https://www.uhasselt.be/images/studentstartup/logo_StudentStartUp.png"/>
          <p:cNvGrpSpPr>
            <a:grpSpLocks/>
          </p:cNvGrpSpPr>
          <p:nvPr/>
        </p:nvGrpSpPr>
        <p:grpSpPr bwMode="auto">
          <a:xfrm>
            <a:off x="284163" y="5394325"/>
            <a:ext cx="1481137" cy="738188"/>
            <a:chOff x="0" y="0"/>
            <a:chExt cx="1481149" cy="738903"/>
          </a:xfrm>
        </p:grpSpPr>
        <p:sp>
          <p:nvSpPr>
            <p:cNvPr id="37969" name="Shape 427"/>
            <p:cNvSpPr>
              <a:spLocks noChangeArrowheads="1"/>
            </p:cNvSpPr>
            <p:nvPr/>
          </p:nvSpPr>
          <p:spPr bwMode="auto">
            <a:xfrm>
              <a:off x="0" y="0"/>
              <a:ext cx="1481150" cy="738904"/>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70" name="image14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81150" cy="73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893" name="Group 432" descr="http://cdn.prezly.com/b9/6f1da0de0411e4919a0be8573bfc93/logo-COLOR_small.png"/>
          <p:cNvGrpSpPr>
            <a:grpSpLocks/>
          </p:cNvGrpSpPr>
          <p:nvPr/>
        </p:nvGrpSpPr>
        <p:grpSpPr bwMode="auto">
          <a:xfrm>
            <a:off x="6562725" y="2036763"/>
            <a:ext cx="1103313" cy="409575"/>
            <a:chOff x="0" y="0"/>
            <a:chExt cx="1102586" cy="410114"/>
          </a:xfrm>
        </p:grpSpPr>
        <p:sp>
          <p:nvSpPr>
            <p:cNvPr id="37967" name="Shape 430"/>
            <p:cNvSpPr>
              <a:spLocks noChangeArrowheads="1"/>
            </p:cNvSpPr>
            <p:nvPr/>
          </p:nvSpPr>
          <p:spPr bwMode="auto">
            <a:xfrm>
              <a:off x="0" y="0"/>
              <a:ext cx="1102587" cy="410115"/>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8" name="image146.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102587" cy="41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7894" name="image147.png" descr="http://litc.be/wp-content/uploads/logo-UCl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2425" y="4802188"/>
            <a:ext cx="11128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5" name="image21.png" descr="C:\Users\lucp0767\Downloads\unnamed.png"/>
          <p:cNvPicPr>
            <a:picLocks noChangeAspect="1"/>
          </p:cNvPicPr>
          <p:nvPr/>
        </p:nvPicPr>
        <p:blipFill>
          <a:blip r:embed="rId8">
            <a:extLst>
              <a:ext uri="{28A0092B-C50C-407E-A947-70E740481C1C}">
                <a14:useLocalDpi xmlns:a14="http://schemas.microsoft.com/office/drawing/2010/main" val="0"/>
              </a:ext>
            </a:extLst>
          </a:blip>
          <a:srcRect l="9648" t="45885" r="10033" b="24129"/>
          <a:stretch>
            <a:fillRect/>
          </a:stretch>
        </p:blipFill>
        <p:spPr bwMode="auto">
          <a:xfrm>
            <a:off x="1652588" y="4802188"/>
            <a:ext cx="296227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6" name="image15.jpeg" descr="http://www.lrm.be/data/acms/realisaties/portefeuille/fotos/8071_nl_BioVille.png.v=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04138" y="2703513"/>
            <a:ext cx="9239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7" name="image148.jpeg" descr="VKW Limbur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67288" y="4137025"/>
            <a:ext cx="1465262"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8" name="image149.jpeg" descr="http://www.lrm.be/images/project/master/logo.jpg.v=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47013" y="1952625"/>
            <a:ext cx="86201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899" name="image150.gif" descr="http://media.madeinlimburg.be/2011/02/innovatiecentrum-Limburg-logo-580px.gif"/>
          <p:cNvPicPr>
            <a:picLocks noChangeAspect="1"/>
          </p:cNvPicPr>
          <p:nvPr/>
        </p:nvPicPr>
        <p:blipFill>
          <a:blip r:embed="rId12" cstate="print">
            <a:extLst>
              <a:ext uri="{28A0092B-C50C-407E-A947-70E740481C1C}">
                <a14:useLocalDpi xmlns:a14="http://schemas.microsoft.com/office/drawing/2010/main" val="0"/>
              </a:ext>
            </a:extLst>
          </a:blip>
          <a:srcRect l="13174" t="18922" r="11687" b="28406"/>
          <a:stretch>
            <a:fillRect/>
          </a:stretch>
        </p:blipFill>
        <p:spPr bwMode="auto">
          <a:xfrm>
            <a:off x="4932363" y="2070100"/>
            <a:ext cx="13827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0" name="image151.jpeg" descr="http://www.kesselsgranger.com/images/index3c1_pic1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13313" y="2414588"/>
            <a:ext cx="12763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1" name="image152.jpeg" descr="http://missie.antwerpen.be/wp-content/uploads/2014/10/FIT_Endorserlogo_verticaal_geel.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21575" y="3378200"/>
            <a:ext cx="12906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2" name="image153.jpe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06625" y="5273675"/>
            <a:ext cx="24145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3" name="image154.jpeg" descr="https://www.pxl.be/Assets/website/research/afbeeldingen/Logos/woonlabo.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67288" y="3333750"/>
            <a:ext cx="19129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904" name="Group 493"/>
          <p:cNvGrpSpPr>
            <a:grpSpLocks/>
          </p:cNvGrpSpPr>
          <p:nvPr/>
        </p:nvGrpSpPr>
        <p:grpSpPr bwMode="auto">
          <a:xfrm>
            <a:off x="198438" y="1889125"/>
            <a:ext cx="4549775" cy="2874963"/>
            <a:chOff x="0" y="0"/>
            <a:chExt cx="4549178" cy="2874685"/>
          </a:xfrm>
        </p:grpSpPr>
        <p:sp>
          <p:nvSpPr>
            <p:cNvPr id="37917" name="Shape 443"/>
            <p:cNvSpPr>
              <a:spLocks noChangeArrowheads="1"/>
            </p:cNvSpPr>
            <p:nvPr/>
          </p:nvSpPr>
          <p:spPr bwMode="auto">
            <a:xfrm>
              <a:off x="0" y="0"/>
              <a:ext cx="4549179" cy="2874686"/>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endParaRPr lang="nl-BE" altLang="nl-NL" sz="2800">
                <a:solidFill>
                  <a:srgbClr val="FFFFFF"/>
                </a:solidFill>
              </a:endParaRPr>
            </a:p>
          </p:txBody>
        </p:sp>
        <p:grpSp>
          <p:nvGrpSpPr>
            <p:cNvPr id="37918" name="Group 492"/>
            <p:cNvGrpSpPr>
              <a:grpSpLocks/>
            </p:cNvGrpSpPr>
            <p:nvPr/>
          </p:nvGrpSpPr>
          <p:grpSpPr bwMode="auto">
            <a:xfrm>
              <a:off x="117616" y="114615"/>
              <a:ext cx="4281835" cy="2695084"/>
              <a:chOff x="0" y="0"/>
              <a:chExt cx="4281833" cy="2695083"/>
            </a:xfrm>
          </p:grpSpPr>
          <p:grpSp>
            <p:nvGrpSpPr>
              <p:cNvPr id="37919" name="Group 446" descr="20140212_CAR_LOGO_FC-01.png"/>
              <p:cNvGrpSpPr>
                <a:grpSpLocks/>
              </p:cNvGrpSpPr>
              <p:nvPr/>
            </p:nvGrpSpPr>
            <p:grpSpPr bwMode="auto">
              <a:xfrm>
                <a:off x="1428873" y="378579"/>
                <a:ext cx="1585849" cy="1364222"/>
                <a:chOff x="0" y="0"/>
                <a:chExt cx="1585848" cy="1364220"/>
              </a:xfrm>
            </p:grpSpPr>
            <p:sp>
              <p:nvSpPr>
                <p:cNvPr id="37965" name="Shape 444"/>
                <p:cNvSpPr>
                  <a:spLocks noChangeArrowheads="1"/>
                </p:cNvSpPr>
                <p:nvPr/>
              </p:nvSpPr>
              <p:spPr bwMode="auto">
                <a:xfrm>
                  <a:off x="0" y="0"/>
                  <a:ext cx="1585849" cy="1364221"/>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6" name="image155.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585849" cy="136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0" name="Group 449" descr="http://www.functioneelgroen.nl/SiteCollectionImages/logo%20genk.jpg"/>
              <p:cNvGrpSpPr>
                <a:grpSpLocks/>
              </p:cNvGrpSpPr>
              <p:nvPr/>
            </p:nvGrpSpPr>
            <p:grpSpPr bwMode="auto">
              <a:xfrm>
                <a:off x="3817995" y="493192"/>
                <a:ext cx="420566" cy="643868"/>
                <a:chOff x="0" y="0"/>
                <a:chExt cx="420565" cy="643866"/>
              </a:xfrm>
            </p:grpSpPr>
            <p:sp>
              <p:nvSpPr>
                <p:cNvPr id="37963" name="Shape 447"/>
                <p:cNvSpPr>
                  <a:spLocks noChangeArrowheads="1"/>
                </p:cNvSpPr>
                <p:nvPr/>
              </p:nvSpPr>
              <p:spPr bwMode="auto">
                <a:xfrm>
                  <a:off x="0" y="0"/>
                  <a:ext cx="420566" cy="643867"/>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4" name="image56.jpe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420566" cy="64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1" name="Group 452" descr="http://www.lidosporthasselt.be/Portals/0/LOGO_STAD_HASSELT.jpg"/>
              <p:cNvGrpSpPr>
                <a:grpSpLocks/>
              </p:cNvGrpSpPr>
              <p:nvPr/>
            </p:nvGrpSpPr>
            <p:grpSpPr bwMode="auto">
              <a:xfrm>
                <a:off x="3358741" y="32997"/>
                <a:ext cx="842358" cy="345583"/>
                <a:chOff x="0" y="0"/>
                <a:chExt cx="842357" cy="345582"/>
              </a:xfrm>
            </p:grpSpPr>
            <p:sp>
              <p:nvSpPr>
                <p:cNvPr id="37961" name="Shape 450"/>
                <p:cNvSpPr>
                  <a:spLocks noChangeArrowheads="1"/>
                </p:cNvSpPr>
                <p:nvPr/>
              </p:nvSpPr>
              <p:spPr bwMode="auto">
                <a:xfrm>
                  <a:off x="0" y="0"/>
                  <a:ext cx="842358" cy="345583"/>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2" name="image156.jpe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842358" cy="34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2" name="Group 455" descr="http://www.pfsweb.com/images/buttons/partners/screen_shots/logo_groep_h_essers.jpg"/>
              <p:cNvGrpSpPr>
                <a:grpSpLocks/>
              </p:cNvGrpSpPr>
              <p:nvPr/>
            </p:nvGrpSpPr>
            <p:grpSpPr bwMode="auto">
              <a:xfrm>
                <a:off x="2158301" y="1856882"/>
                <a:ext cx="1025526" cy="838201"/>
                <a:chOff x="0" y="0"/>
                <a:chExt cx="1025525" cy="838200"/>
              </a:xfrm>
            </p:grpSpPr>
            <p:sp>
              <p:nvSpPr>
                <p:cNvPr id="37959" name="Shape 453"/>
                <p:cNvSpPr>
                  <a:spLocks noChangeArrowheads="1"/>
                </p:cNvSpPr>
                <p:nvPr/>
              </p:nvSpPr>
              <p:spPr bwMode="auto">
                <a:xfrm>
                  <a:off x="0" y="0"/>
                  <a:ext cx="1025525" cy="8382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60" name="image58.jpe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025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3" name="Group 458" descr="https://si0.twimg.com/profile_images/1125492613/Sample_Pictures.jpg"/>
              <p:cNvGrpSpPr>
                <a:grpSpLocks/>
              </p:cNvGrpSpPr>
              <p:nvPr/>
            </p:nvGrpSpPr>
            <p:grpSpPr bwMode="auto">
              <a:xfrm>
                <a:off x="3264341" y="1507295"/>
                <a:ext cx="990601" cy="990601"/>
                <a:chOff x="0" y="0"/>
                <a:chExt cx="990600" cy="990600"/>
              </a:xfrm>
            </p:grpSpPr>
            <p:sp>
              <p:nvSpPr>
                <p:cNvPr id="37957" name="Shape 456"/>
                <p:cNvSpPr>
                  <a:spLocks noChangeArrowheads="1"/>
                </p:cNvSpPr>
                <p:nvPr/>
              </p:nvSpPr>
              <p:spPr bwMode="auto">
                <a:xfrm>
                  <a:off x="0" y="0"/>
                  <a:ext cx="990600" cy="9906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8" name="image59.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4" name="Group 461" descr="http://www.zol.be/internet/uploadedImages/Actueel/Actueel_2011/ZOL%20en%20JESSA.jpg"/>
              <p:cNvGrpSpPr>
                <a:grpSpLocks/>
              </p:cNvGrpSpPr>
              <p:nvPr/>
            </p:nvGrpSpPr>
            <p:grpSpPr bwMode="auto">
              <a:xfrm>
                <a:off x="1184243" y="1856882"/>
                <a:ext cx="762001" cy="614365"/>
                <a:chOff x="0" y="0"/>
                <a:chExt cx="762000" cy="614363"/>
              </a:xfrm>
            </p:grpSpPr>
            <p:sp>
              <p:nvSpPr>
                <p:cNvPr id="37955" name="Shape 459"/>
                <p:cNvSpPr>
                  <a:spLocks noChangeArrowheads="1"/>
                </p:cNvSpPr>
                <p:nvPr/>
              </p:nvSpPr>
              <p:spPr bwMode="auto">
                <a:xfrm>
                  <a:off x="0" y="0"/>
                  <a:ext cx="762000" cy="614364"/>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6" name="image157.jpe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762000" cy="61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5" name="Group 464" descr="http://www.meetinginbrugge.be/images/photolib/203_me.jpg"/>
              <p:cNvGrpSpPr>
                <a:grpSpLocks/>
              </p:cNvGrpSpPr>
              <p:nvPr/>
            </p:nvGrpSpPr>
            <p:grpSpPr bwMode="auto">
              <a:xfrm>
                <a:off x="80350" y="25845"/>
                <a:ext cx="1606772" cy="278955"/>
                <a:chOff x="0" y="0"/>
                <a:chExt cx="1606771" cy="278954"/>
              </a:xfrm>
            </p:grpSpPr>
            <p:sp>
              <p:nvSpPr>
                <p:cNvPr id="37953" name="Shape 462"/>
                <p:cNvSpPr>
                  <a:spLocks noChangeArrowheads="1"/>
                </p:cNvSpPr>
                <p:nvPr/>
              </p:nvSpPr>
              <p:spPr bwMode="auto">
                <a:xfrm>
                  <a:off x="0" y="0"/>
                  <a:ext cx="1606772" cy="278955"/>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4" name="image158.jpe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606772" cy="2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6" name="Group 467" descr="http://www.wit-gelekruislimburg.be/App_Styles/Limburg/images/logo.jpg"/>
              <p:cNvGrpSpPr>
                <a:grpSpLocks/>
              </p:cNvGrpSpPr>
              <p:nvPr/>
            </p:nvGrpSpPr>
            <p:grpSpPr bwMode="auto">
              <a:xfrm>
                <a:off x="36192" y="1048829"/>
                <a:ext cx="1070021" cy="352216"/>
                <a:chOff x="0" y="0"/>
                <a:chExt cx="1070020" cy="352215"/>
              </a:xfrm>
            </p:grpSpPr>
            <p:sp>
              <p:nvSpPr>
                <p:cNvPr id="37951" name="Shape 465"/>
                <p:cNvSpPr>
                  <a:spLocks noChangeArrowheads="1"/>
                </p:cNvSpPr>
                <p:nvPr/>
              </p:nvSpPr>
              <p:spPr bwMode="auto">
                <a:xfrm>
                  <a:off x="0" y="0"/>
                  <a:ext cx="1070021" cy="352216"/>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2" name="image159.jpe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070021" cy="35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7" name="Group 470" descr="http://www.huisartsenprometheus.be/cms/wp-content/themes/Vicicci/images/logo---banner.gif"/>
              <p:cNvGrpSpPr>
                <a:grpSpLocks/>
              </p:cNvGrpSpPr>
              <p:nvPr/>
            </p:nvGrpSpPr>
            <p:grpSpPr bwMode="auto">
              <a:xfrm>
                <a:off x="33611" y="528417"/>
                <a:ext cx="1031222" cy="351870"/>
                <a:chOff x="0" y="0"/>
                <a:chExt cx="1031220" cy="351869"/>
              </a:xfrm>
            </p:grpSpPr>
            <p:sp>
              <p:nvSpPr>
                <p:cNvPr id="37949" name="Shape 468"/>
                <p:cNvSpPr>
                  <a:spLocks noChangeArrowheads="1"/>
                </p:cNvSpPr>
                <p:nvPr/>
              </p:nvSpPr>
              <p:spPr bwMode="auto">
                <a:xfrm>
                  <a:off x="0" y="0"/>
                  <a:ext cx="1031221" cy="35187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50" name="image63.png"/>
                <p:cNvPicPr>
                  <a:picLocks noChangeAspect="1"/>
                </p:cNvPicPr>
                <p:nvPr/>
              </p:nvPicPr>
              <p:blipFill>
                <a:blip r:embed="rId25" cstate="print">
                  <a:extLst>
                    <a:ext uri="{28A0092B-C50C-407E-A947-70E740481C1C}">
                      <a14:useLocalDpi xmlns:a14="http://schemas.microsoft.com/office/drawing/2010/main" val="0"/>
                    </a:ext>
                  </a:extLst>
                </a:blip>
                <a:srcRect r="21008"/>
                <a:stretch>
                  <a:fillRect/>
                </a:stretch>
              </p:blipFill>
              <p:spPr bwMode="auto">
                <a:xfrm>
                  <a:off x="-1" y="0"/>
                  <a:ext cx="1031222" cy="35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8" name="Group 473" descr="logo huisartsenkring.jpg"/>
              <p:cNvGrpSpPr>
                <a:grpSpLocks/>
              </p:cNvGrpSpPr>
              <p:nvPr/>
            </p:nvGrpSpPr>
            <p:grpSpPr bwMode="auto">
              <a:xfrm>
                <a:off x="0" y="2052093"/>
                <a:ext cx="1064833" cy="255117"/>
                <a:chOff x="0" y="0"/>
                <a:chExt cx="1064831" cy="255115"/>
              </a:xfrm>
            </p:grpSpPr>
            <p:sp>
              <p:nvSpPr>
                <p:cNvPr id="37947" name="Shape 471"/>
                <p:cNvSpPr>
                  <a:spLocks noChangeArrowheads="1"/>
                </p:cNvSpPr>
                <p:nvPr/>
              </p:nvSpPr>
              <p:spPr bwMode="auto">
                <a:xfrm>
                  <a:off x="0" y="0"/>
                  <a:ext cx="1064832" cy="255116"/>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8" name="image160.jpe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064832" cy="25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29" name="Group 476" descr="http://carejobs.be/presentaties/hasselt-ocmw-hasselt/hasselt-ocmw-hasselt-logo.jpg"/>
              <p:cNvGrpSpPr>
                <a:grpSpLocks/>
              </p:cNvGrpSpPr>
              <p:nvPr/>
            </p:nvGrpSpPr>
            <p:grpSpPr bwMode="auto">
              <a:xfrm>
                <a:off x="0" y="1555403"/>
                <a:ext cx="1448908" cy="332234"/>
                <a:chOff x="0" y="0"/>
                <a:chExt cx="1448907" cy="332233"/>
              </a:xfrm>
            </p:grpSpPr>
            <p:sp>
              <p:nvSpPr>
                <p:cNvPr id="37945" name="Shape 474"/>
                <p:cNvSpPr>
                  <a:spLocks noChangeArrowheads="1"/>
                </p:cNvSpPr>
                <p:nvPr/>
              </p:nvSpPr>
              <p:spPr bwMode="auto">
                <a:xfrm>
                  <a:off x="0" y="0"/>
                  <a:ext cx="1448908" cy="332234"/>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6" name="image161.jpe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1448908" cy="3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0" name="Group 479" descr="http://yar-nl.browsbox.be/website/yar/assets/images/logo/ocmw_genk.jpg"/>
              <p:cNvGrpSpPr>
                <a:grpSpLocks/>
              </p:cNvGrpSpPr>
              <p:nvPr/>
            </p:nvGrpSpPr>
            <p:grpSpPr bwMode="auto">
              <a:xfrm>
                <a:off x="3014721" y="1312378"/>
                <a:ext cx="1267113" cy="389836"/>
                <a:chOff x="0" y="0"/>
                <a:chExt cx="1267111" cy="389835"/>
              </a:xfrm>
            </p:grpSpPr>
            <p:sp>
              <p:nvSpPr>
                <p:cNvPr id="37943" name="Shape 477"/>
                <p:cNvSpPr>
                  <a:spLocks noChangeArrowheads="1"/>
                </p:cNvSpPr>
                <p:nvPr/>
              </p:nvSpPr>
              <p:spPr bwMode="auto">
                <a:xfrm>
                  <a:off x="0" y="0"/>
                  <a:ext cx="1267112" cy="389835"/>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4" name="image162.jpeg"/>
                <p:cNvPicPr>
                  <a:picLocks noChangeAspect="1"/>
                </p:cNvPicPr>
                <p:nvPr/>
              </p:nvPicPr>
              <p:blipFill>
                <a:blip r:embed="rId28">
                  <a:extLst>
                    <a:ext uri="{28A0092B-C50C-407E-A947-70E740481C1C}">
                      <a14:useLocalDpi xmlns:a14="http://schemas.microsoft.com/office/drawing/2010/main" val="0"/>
                    </a:ext>
                  </a:extLst>
                </a:blip>
                <a:srcRect t="14673" b="23979"/>
                <a:stretch>
                  <a:fillRect/>
                </a:stretch>
              </p:blipFill>
              <p:spPr bwMode="auto">
                <a:xfrm>
                  <a:off x="0" y="-1"/>
                  <a:ext cx="1267112"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1" name="Group 482" descr="http://www.researchcampushasselt.be/Fleximages/RCH/logo_d71fc65b-0cbb-4696-a3c0-a5f20f3d85bc_image.jpg"/>
              <p:cNvGrpSpPr>
                <a:grpSpLocks/>
              </p:cNvGrpSpPr>
              <p:nvPr/>
            </p:nvGrpSpPr>
            <p:grpSpPr bwMode="auto">
              <a:xfrm>
                <a:off x="1897077" y="-1"/>
                <a:ext cx="1301751" cy="304801"/>
                <a:chOff x="0" y="0"/>
                <a:chExt cx="1301750" cy="304800"/>
              </a:xfrm>
            </p:grpSpPr>
            <p:sp>
              <p:nvSpPr>
                <p:cNvPr id="37941" name="Shape 480"/>
                <p:cNvSpPr>
                  <a:spLocks noChangeArrowheads="1"/>
                </p:cNvSpPr>
                <p:nvPr/>
              </p:nvSpPr>
              <p:spPr bwMode="auto">
                <a:xfrm>
                  <a:off x="0" y="0"/>
                  <a:ext cx="1301750" cy="30480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2" name="image163.jpe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2" name="Group 485"/>
              <p:cNvGrpSpPr>
                <a:grpSpLocks/>
              </p:cNvGrpSpPr>
              <p:nvPr/>
            </p:nvGrpSpPr>
            <p:grpSpPr bwMode="auto">
              <a:xfrm>
                <a:off x="1041039" y="370028"/>
                <a:ext cx="387835" cy="537313"/>
                <a:chOff x="0" y="0"/>
                <a:chExt cx="387834" cy="537312"/>
              </a:xfrm>
            </p:grpSpPr>
            <p:sp>
              <p:nvSpPr>
                <p:cNvPr id="37939" name="Shape 483"/>
                <p:cNvSpPr>
                  <a:spLocks noChangeArrowheads="1"/>
                </p:cNvSpPr>
                <p:nvPr/>
              </p:nvSpPr>
              <p:spPr bwMode="auto">
                <a:xfrm>
                  <a:off x="0" y="0"/>
                  <a:ext cx="387835" cy="537313"/>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40" name="image164.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387835" cy="5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3" name="Group 488" descr="C:\Users\lucp1817\Documents\LTL\living labs\Careville\logo's partners\logo-klav.png"/>
              <p:cNvGrpSpPr>
                <a:grpSpLocks/>
              </p:cNvGrpSpPr>
              <p:nvPr/>
            </p:nvGrpSpPr>
            <p:grpSpPr bwMode="auto">
              <a:xfrm>
                <a:off x="2998598" y="588906"/>
                <a:ext cx="640953" cy="452438"/>
                <a:chOff x="0" y="0"/>
                <a:chExt cx="640952" cy="452437"/>
              </a:xfrm>
            </p:grpSpPr>
            <p:sp>
              <p:nvSpPr>
                <p:cNvPr id="37937" name="Shape 486"/>
                <p:cNvSpPr>
                  <a:spLocks noChangeArrowheads="1"/>
                </p:cNvSpPr>
                <p:nvPr/>
              </p:nvSpPr>
              <p:spPr bwMode="auto">
                <a:xfrm>
                  <a:off x="0" y="0"/>
                  <a:ext cx="640953" cy="452438"/>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38" name="image165.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64095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37934" name="Group 491" descr="http://amsterdamsmartcity.com/cache/138-header-cffc8c4b424994b75c37bfa20c3e06e4-fifthplay.png"/>
              <p:cNvGrpSpPr>
                <a:grpSpLocks/>
              </p:cNvGrpSpPr>
              <p:nvPr/>
            </p:nvGrpSpPr>
            <p:grpSpPr bwMode="auto">
              <a:xfrm>
                <a:off x="3264342" y="2167868"/>
                <a:ext cx="990601" cy="428851"/>
                <a:chOff x="0" y="0"/>
                <a:chExt cx="990600" cy="428849"/>
              </a:xfrm>
            </p:grpSpPr>
            <p:sp>
              <p:nvSpPr>
                <p:cNvPr id="37935" name="Shape 489"/>
                <p:cNvSpPr>
                  <a:spLocks noChangeArrowheads="1"/>
                </p:cNvSpPr>
                <p:nvPr/>
              </p:nvSpPr>
              <p:spPr bwMode="auto">
                <a:xfrm>
                  <a:off x="0" y="0"/>
                  <a:ext cx="990600" cy="428850"/>
                </a:xfrm>
                <a:prstGeom prst="rect">
                  <a:avLst/>
                </a:prstGeom>
                <a:solidFill>
                  <a:srgbClr val="000000">
                    <a:alpha val="0"/>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36" name="image166.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990600" cy="4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pic>
        <p:nvPicPr>
          <p:cNvPr id="37905" name="image167.jpeg" descr="http://www.voka.be/ImageGen.ashx?image=/media/6558233/imagegen.jpg&amp;width=17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523038" y="2643188"/>
            <a:ext cx="88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6" name="image168.jpeg" descr="http://cofa.uta.fi/admin_cofa/wp-content/uploads/2012/05/biomeditech_logo_iso_v%C3%A4ri.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7786688" y="5345113"/>
            <a:ext cx="12366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7" name="image169.gif" descr="http://www.mediconvalley.com/~/media/MediconValley/MV/System/logo.ashx"/>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4714875" y="6000750"/>
            <a:ext cx="17653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8" name="image170.jpeg" descr="http://www.locateinlimburg.com/sites/default/files/styles/projects_taxonomy_img/public/biomedica_0.jpg?itok=wytQFkLI"/>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765675" y="5227638"/>
            <a:ext cx="17430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09" name="image171.png"/>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480175" y="6000750"/>
            <a:ext cx="11715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0" name="image172.jpeg" descr="http://www.innovatiecentrum.be/upl/img/thumb/IDE%20LOGO%20RGB.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7575550" y="4664075"/>
            <a:ext cx="1419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1" name="image173.jpeg" descr="https://www.zorg-en-gezondheid.be/uploadedImages/Zorg_en_Gezondheid/Nieuws/2012/Flanders%20care.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7070725" y="4105275"/>
            <a:ext cx="170021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7912" name="image174.jpeg" descr="http://ocwest.be/wp-content/uploads/2012/05/Logo-led-RGB.jpg"/>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762500" y="4664075"/>
            <a:ext cx="11604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7913" name="Group 505" descr="http://sherbrooke-innopole.com/fr/sherbrooke-Innopole.png"/>
          <p:cNvGrpSpPr>
            <a:grpSpLocks/>
          </p:cNvGrpSpPr>
          <p:nvPr/>
        </p:nvGrpSpPr>
        <p:grpSpPr bwMode="auto">
          <a:xfrm>
            <a:off x="6537325" y="5429250"/>
            <a:ext cx="1065213" cy="293688"/>
            <a:chOff x="0" y="0"/>
            <a:chExt cx="1063796" cy="293810"/>
          </a:xfrm>
        </p:grpSpPr>
        <p:sp>
          <p:nvSpPr>
            <p:cNvPr id="37915" name="Shape 503"/>
            <p:cNvSpPr>
              <a:spLocks noChangeArrowheads="1"/>
            </p:cNvSpPr>
            <p:nvPr/>
          </p:nvSpPr>
          <p:spPr bwMode="auto">
            <a:xfrm>
              <a:off x="0" y="0"/>
              <a:ext cx="1063797" cy="293811"/>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endParaRPr lang="nl-BE" altLang="nl-NL" sz="2800">
                <a:solidFill>
                  <a:schemeClr val="tx1"/>
                </a:solidFill>
              </a:endParaRPr>
            </a:p>
          </p:txBody>
        </p:sp>
        <p:pic>
          <p:nvPicPr>
            <p:cNvPr id="37916" name="image175.pn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1063797" cy="2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37914" name="Rectangle 85"/>
          <p:cNvSpPr>
            <a:spLocks noChangeArrowheads="1"/>
          </p:cNvSpPr>
          <p:nvPr/>
        </p:nvSpPr>
        <p:spPr bwMode="auto">
          <a:xfrm>
            <a:off x="166688" y="1216025"/>
            <a:ext cx="648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r>
              <a:rPr lang="nl-BE" altLang="nl-NL" sz="2800" b="1"/>
              <a:t>Life sciences cluster: partners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F4782C7-03D1-4403-A1AD-58EBFCAA807F}" type="slidenum">
              <a:rPr lang="en-GB" altLang="nl-NL" sz="1400">
                <a:solidFill>
                  <a:schemeClr val="tx1"/>
                </a:solidFill>
                <a:latin typeface="Arial" pitchFamily="34" charset="0"/>
              </a:rPr>
              <a:pPr/>
              <a:t>14</a:t>
            </a:fld>
            <a:endParaRPr lang="en-GB" altLang="nl-NL" sz="1400">
              <a:solidFill>
                <a:schemeClr val="tx1"/>
              </a:solidFill>
              <a:latin typeface="Arial" pitchFamily="34" charset="0"/>
            </a:endParaRPr>
          </a:p>
        </p:txBody>
      </p:sp>
      <p:pic>
        <p:nvPicPr>
          <p:cNvPr id="52226"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45125"/>
            <a:ext cx="412273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966788" y="1341438"/>
            <a:ext cx="8177212" cy="3932237"/>
          </a:xfrm>
          <a:prstGeom prst="rect">
            <a:avLst/>
          </a:prstGeom>
          <a:solidFill>
            <a:srgbClr val="9FA5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2228" name="Tekstvak 6"/>
          <p:cNvSpPr txBox="1">
            <a:spLocks noChangeArrowheads="1"/>
          </p:cNvSpPr>
          <p:nvPr/>
        </p:nvSpPr>
        <p:spPr bwMode="auto">
          <a:xfrm>
            <a:off x="1303338" y="1306513"/>
            <a:ext cx="750411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r>
              <a:rPr lang="nl-BE" altLang="nl-NL" sz="4800" b="1">
                <a:solidFill>
                  <a:srgbClr val="FFFFFF"/>
                </a:solidFill>
                <a:latin typeface="Arial" pitchFamily="34" charset="0"/>
                <a:cs typeface="Arial" pitchFamily="34" charset="0"/>
              </a:rPr>
              <a:t>the Belgian</a:t>
            </a:r>
          </a:p>
          <a:p>
            <a:pPr algn="r"/>
            <a:r>
              <a:rPr lang="nl-BE" altLang="nl-NL" sz="4800" b="1">
                <a:solidFill>
                  <a:srgbClr val="FFFFFF"/>
                </a:solidFill>
                <a:latin typeface="Arial" pitchFamily="34" charset="0"/>
                <a:cs typeface="Arial" pitchFamily="34" charset="0"/>
              </a:rPr>
              <a:t>university cooperation </a:t>
            </a:r>
          </a:p>
          <a:p>
            <a:pPr algn="r"/>
            <a:r>
              <a:rPr lang="nl-BE" altLang="nl-NL" sz="4800" b="1">
                <a:solidFill>
                  <a:srgbClr val="FFFFFF"/>
                </a:solidFill>
                <a:latin typeface="Arial" pitchFamily="34" charset="0"/>
                <a:cs typeface="Arial" pitchFamily="34" charset="0"/>
              </a:rPr>
              <a:t>for development</a:t>
            </a:r>
          </a:p>
          <a:p>
            <a:pPr algn="r"/>
            <a:endParaRPr lang="nl-BE" altLang="nl-NL" sz="1400" b="1">
              <a:solidFill>
                <a:srgbClr val="FFFFFF"/>
              </a:solidFill>
              <a:latin typeface="Arial" pitchFamily="34" charset="0"/>
              <a:cs typeface="Arial" pitchFamily="34" charset="0"/>
            </a:endParaRPr>
          </a:p>
          <a:p>
            <a:pPr algn="r">
              <a:spcBef>
                <a:spcPts val="1200"/>
              </a:spcBef>
            </a:pPr>
            <a:r>
              <a:rPr lang="nl-BE" altLang="nl-NL" sz="3600">
                <a:solidFill>
                  <a:srgbClr val="FFFFFF"/>
                </a:solidFill>
                <a:latin typeface="Arial" pitchFamily="34" charset="0"/>
                <a:cs typeface="Arial" pitchFamily="34" charset="0"/>
              </a:rPr>
              <a:t>Luc De Schepper </a:t>
            </a:r>
          </a:p>
          <a:p>
            <a:pPr algn="r">
              <a:spcBef>
                <a:spcPts val="1200"/>
              </a:spcBef>
            </a:pPr>
            <a:r>
              <a:rPr lang="nl-BE" altLang="nl-NL" sz="2800">
                <a:solidFill>
                  <a:srgbClr val="FFFFFF"/>
                </a:solidFill>
                <a:latin typeface="Arial" pitchFamily="34" charset="0"/>
                <a:cs typeface="Arial" pitchFamily="34" charset="0"/>
              </a:rPr>
              <a:t>Rector Hasselt University and VLIR Chairman</a:t>
            </a:r>
            <a:endParaRPr lang="nl-BE" altLang="nl-NL" sz="3600">
              <a:solidFill>
                <a:srgbClr val="FFFFFF"/>
              </a:solidFill>
              <a:latin typeface="Arial" pitchFamily="34" charset="0"/>
              <a:cs typeface="Arial" pitchFamily="34" charset="0"/>
            </a:endParaRPr>
          </a:p>
        </p:txBody>
      </p:sp>
      <p:sp>
        <p:nvSpPr>
          <p:cNvPr id="8" name="Rechthoek 7"/>
          <p:cNvSpPr/>
          <p:nvPr/>
        </p:nvSpPr>
        <p:spPr>
          <a:xfrm>
            <a:off x="0" y="1341438"/>
            <a:ext cx="787400" cy="3932237"/>
          </a:xfrm>
          <a:prstGeom prst="rect">
            <a:avLst/>
          </a:prstGeom>
          <a:solidFill>
            <a:srgbClr val="72B9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17208FE9-009B-491D-AE4A-C567E3D15162}" type="slidenum">
              <a:rPr lang="en-GB" altLang="nl-NL" sz="1400">
                <a:solidFill>
                  <a:schemeClr val="tx1"/>
                </a:solidFill>
                <a:latin typeface="Arial" pitchFamily="34" charset="0"/>
              </a:rPr>
              <a:pPr/>
              <a:t>15</a:t>
            </a:fld>
            <a:endParaRPr lang="en-GB" altLang="nl-NL" sz="1400">
              <a:solidFill>
                <a:schemeClr val="tx1"/>
              </a:solidFill>
              <a:latin typeface="Arial" pitchFamily="34" charset="0"/>
            </a:endParaRPr>
          </a:p>
        </p:txBody>
      </p:sp>
      <p:pic>
        <p:nvPicPr>
          <p:cNvPr id="39938" name="Picture 2" descr="https://i.ytimg.com/vi/vIgffBz-exI/maxresdefault.jpg"/>
          <p:cNvPicPr>
            <a:picLocks noChangeAspect="1" noChangeArrowheads="1"/>
          </p:cNvPicPr>
          <p:nvPr/>
        </p:nvPicPr>
        <p:blipFill>
          <a:blip r:embed="rId3">
            <a:extLst>
              <a:ext uri="{28A0092B-C50C-407E-A947-70E740481C1C}">
                <a14:useLocalDpi xmlns:a14="http://schemas.microsoft.com/office/drawing/2010/main" val="0"/>
              </a:ext>
            </a:extLst>
          </a:blip>
          <a:srcRect b="4185"/>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pic>
        <p:nvPicPr>
          <p:cNvPr id="7" name="Afbeelding 6"/>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03" y="908720"/>
            <a:ext cx="3634740" cy="3634740"/>
          </a:xfrm>
          <a:prstGeom prst="rect">
            <a:avLst/>
          </a:prstGeom>
        </p:spPr>
      </p:pic>
      <p:sp>
        <p:nvSpPr>
          <p:cNvPr id="39941" name="Tekstvak 7"/>
          <p:cNvSpPr txBox="1">
            <a:spLocks noChangeArrowheads="1"/>
          </p:cNvSpPr>
          <p:nvPr/>
        </p:nvSpPr>
        <p:spPr bwMode="auto">
          <a:xfrm>
            <a:off x="811213" y="1958975"/>
            <a:ext cx="2971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000" b="1">
                <a:solidFill>
                  <a:srgbClr val="FFFFFF"/>
                </a:solidFill>
                <a:latin typeface="Arial" pitchFamily="34" charset="0"/>
                <a:cs typeface="Arial" pitchFamily="34" charset="0"/>
              </a:rPr>
              <a:t>BELGIUM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87BE79A-ECFA-49C5-BFCA-AB949DBF2CCD}" type="slidenum">
              <a:rPr lang="en-GB" altLang="nl-NL" sz="1400">
                <a:solidFill>
                  <a:schemeClr val="tx1"/>
                </a:solidFill>
                <a:latin typeface="Arial" pitchFamily="34" charset="0"/>
              </a:rPr>
              <a:pPr/>
              <a:t>16</a:t>
            </a:fld>
            <a:endParaRPr lang="en-GB" altLang="nl-NL" sz="1400">
              <a:solidFill>
                <a:schemeClr val="tx1"/>
              </a:solidFill>
              <a:latin typeface="Arial" pitchFamily="34" charset="0"/>
            </a:endParaRPr>
          </a:p>
        </p:txBody>
      </p:sp>
      <p:pic>
        <p:nvPicPr>
          <p:cNvPr id="40962" name="Afbeelding 4"/>
          <p:cNvPicPr>
            <a:picLocks noChangeAspect="1"/>
          </p:cNvPicPr>
          <p:nvPr/>
        </p:nvPicPr>
        <p:blipFill>
          <a:blip r:embed="rId3">
            <a:extLst>
              <a:ext uri="{28A0092B-C50C-407E-A947-70E740481C1C}">
                <a14:useLocalDpi xmlns:a14="http://schemas.microsoft.com/office/drawing/2010/main" val="0"/>
              </a:ext>
            </a:extLst>
          </a:blip>
          <a:srcRect l="-46" t="3326" b="15990"/>
          <a:stretch>
            <a:fillRect/>
          </a:stretch>
        </p:blipFill>
        <p:spPr bwMode="auto">
          <a:xfrm>
            <a:off x="0" y="1309688"/>
            <a:ext cx="91440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7" name="Rechthoek 6"/>
          <p:cNvSpPr/>
          <p:nvPr/>
        </p:nvSpPr>
        <p:spPr>
          <a:xfrm>
            <a:off x="0" y="4206875"/>
            <a:ext cx="9144000" cy="2354263"/>
          </a:xfrm>
          <a:prstGeom prst="rect">
            <a:avLst/>
          </a:prstGeom>
          <a:solidFill>
            <a:srgbClr val="FFFFF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8" name="Tekstvak 7"/>
          <p:cNvSpPr txBox="1"/>
          <p:nvPr/>
        </p:nvSpPr>
        <p:spPr>
          <a:xfrm>
            <a:off x="639763" y="4297363"/>
            <a:ext cx="8504237" cy="1616075"/>
          </a:xfrm>
          <a:prstGeom prst="rect">
            <a:avLst/>
          </a:prstGeom>
          <a:noFill/>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3200">
                <a:solidFill>
                  <a:srgbClr val="262626"/>
                </a:solidFill>
                <a:latin typeface="Arial" pitchFamily="34" charset="0"/>
                <a:cs typeface="Arial" pitchFamily="34" charset="0"/>
              </a:rPr>
              <a:t>“Investing in university cooperation </a:t>
            </a:r>
          </a:p>
          <a:p>
            <a:r>
              <a:rPr lang="en-GB" altLang="nl-NL" sz="3200">
                <a:solidFill>
                  <a:srgbClr val="262626"/>
                </a:solidFill>
                <a:latin typeface="Arial" pitchFamily="34" charset="0"/>
                <a:cs typeface="Arial" pitchFamily="34" charset="0"/>
              </a:rPr>
              <a:t>is something </a:t>
            </a:r>
          </a:p>
          <a:p>
            <a:r>
              <a:rPr lang="en-GB" altLang="nl-NL" sz="3500" b="1">
                <a:solidFill>
                  <a:schemeClr val="accent2"/>
                </a:solidFill>
                <a:latin typeface="Arial" pitchFamily="34" charset="0"/>
                <a:cs typeface="Arial" pitchFamily="34" charset="0"/>
              </a:rPr>
              <a:t>THE BELGIANS DO UNIQUELY WELL </a:t>
            </a:r>
            <a:r>
              <a:rPr lang="en-GB" altLang="nl-NL" sz="3500" b="1">
                <a:solidFill>
                  <a:srgbClr val="262626"/>
                </a:solidFill>
                <a:latin typeface="Arial" pitchFamily="34" charset="0"/>
                <a:cs typeface="Arial" pitchFamily="34" charset="0"/>
              </a:rPr>
              <a:t>”</a:t>
            </a:r>
            <a:endParaRPr lang="nl-BE" altLang="nl-NL" sz="3500" b="1">
              <a:solidFill>
                <a:srgbClr val="262626"/>
              </a:solidFill>
              <a:latin typeface="Arial" pitchFamily="34" charset="0"/>
              <a:cs typeface="Arial" pitchFamily="34" charset="0"/>
            </a:endParaRPr>
          </a:p>
        </p:txBody>
      </p:sp>
      <p:sp>
        <p:nvSpPr>
          <p:cNvPr id="40966" name="Tekstvak 8"/>
          <p:cNvSpPr txBox="1">
            <a:spLocks noChangeArrowheads="1"/>
          </p:cNvSpPr>
          <p:nvPr/>
        </p:nvSpPr>
        <p:spPr bwMode="auto">
          <a:xfrm>
            <a:off x="2032000" y="6019800"/>
            <a:ext cx="695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r"/>
            <a:r>
              <a:rPr lang="en-GB" altLang="nl-NL" sz="2400">
                <a:solidFill>
                  <a:srgbClr val="595959"/>
                </a:solidFill>
                <a:latin typeface="Arial" pitchFamily="34" charset="0"/>
                <a:cs typeface="Arial" pitchFamily="34" charset="0"/>
              </a:rPr>
              <a:t>Julie Carpenter, director of Education for Change</a:t>
            </a:r>
            <a:endParaRPr lang="nl-BE" altLang="nl-NL" sz="2400">
              <a:solidFill>
                <a:srgbClr val="595959"/>
              </a:solidFill>
              <a:latin typeface="Arial" pitchFamily="34" charset="0"/>
              <a:cs typeface="Arial" pitchFamily="34" charset="0"/>
            </a:endParaRPr>
          </a:p>
        </p:txBody>
      </p:sp>
      <p:sp>
        <p:nvSpPr>
          <p:cNvPr id="40967" name="Tekstvak 9"/>
          <p:cNvSpPr txBox="1">
            <a:spLocks noChangeArrowheads="1"/>
          </p:cNvSpPr>
          <p:nvPr/>
        </p:nvSpPr>
        <p:spPr bwMode="auto">
          <a:xfrm>
            <a:off x="549275" y="5345113"/>
            <a:ext cx="8058150" cy="630237"/>
          </a:xfrm>
          <a:prstGeom prst="rect">
            <a:avLst/>
          </a:prstGeom>
          <a:solidFill>
            <a:srgbClr val="D080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3500" b="1">
                <a:solidFill>
                  <a:srgbClr val="FFFFFF"/>
                </a:solidFill>
                <a:latin typeface="Arial" pitchFamily="34" charset="0"/>
                <a:cs typeface="Arial" pitchFamily="34" charset="0"/>
              </a:rPr>
              <a:t>THE BELGIANS DO UNIQUELY WELL</a:t>
            </a:r>
            <a:endParaRPr lang="nl-BE" altLang="nl-NL" sz="35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36932FD-89FD-4091-BDB0-0786F3165508}" type="slidenum">
              <a:rPr lang="en-GB" altLang="nl-NL" sz="1400">
                <a:solidFill>
                  <a:schemeClr val="tx1"/>
                </a:solidFill>
                <a:latin typeface="Arial" pitchFamily="34" charset="0"/>
              </a:rPr>
              <a:pPr/>
              <a:t>17</a:t>
            </a:fld>
            <a:endParaRPr lang="en-GB" altLang="nl-NL" sz="1400">
              <a:solidFill>
                <a:schemeClr val="tx1"/>
              </a:solidFill>
              <a:latin typeface="Arial" pitchFamily="34" charset="0"/>
            </a:endParaRPr>
          </a:p>
        </p:txBody>
      </p:sp>
      <p:pic>
        <p:nvPicPr>
          <p:cNvPr id="53250"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412875"/>
            <a:ext cx="9144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1341438"/>
            <a:ext cx="9144000" cy="5516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41986"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B0D046E8-27DD-4B0B-8C92-DCE2926708BD}" type="slidenum">
              <a:rPr lang="en-GB" altLang="nl-NL" sz="1400">
                <a:solidFill>
                  <a:schemeClr val="tx1"/>
                </a:solidFill>
                <a:latin typeface="Arial" pitchFamily="34" charset="0"/>
              </a:rPr>
              <a:pPr/>
              <a:t>18</a:t>
            </a:fld>
            <a:endParaRPr lang="en-GB" altLang="nl-NL" sz="1400">
              <a:solidFill>
                <a:schemeClr val="tx1"/>
              </a:solidFill>
              <a:latin typeface="Arial" pitchFamily="34" charset="0"/>
            </a:endParaRPr>
          </a:p>
        </p:txBody>
      </p:sp>
      <p:sp>
        <p:nvSpPr>
          <p:cNvPr id="6" name="Ovaal 5"/>
          <p:cNvSpPr/>
          <p:nvPr/>
        </p:nvSpPr>
        <p:spPr>
          <a:xfrm>
            <a:off x="1033463" y="2525713"/>
            <a:ext cx="1919287" cy="19177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7" name="Ovaal 6"/>
          <p:cNvSpPr/>
          <p:nvPr/>
        </p:nvSpPr>
        <p:spPr>
          <a:xfrm>
            <a:off x="6213475" y="2555875"/>
            <a:ext cx="1858963" cy="18573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pic>
        <p:nvPicPr>
          <p:cNvPr id="8" name="Afbeelding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58979" y="2955228"/>
            <a:ext cx="1080120" cy="1080120"/>
          </a:xfrm>
          <a:prstGeom prst="rect">
            <a:avLst/>
          </a:prstGeom>
        </p:spPr>
      </p:pic>
      <p:pic>
        <p:nvPicPr>
          <p:cNvPr id="9" name="Afbeelding 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58478" y="2949523"/>
            <a:ext cx="1066428" cy="1066428"/>
          </a:xfrm>
          <a:prstGeom prst="rect">
            <a:avLst/>
          </a:prstGeom>
        </p:spPr>
      </p:pic>
      <p:cxnSp>
        <p:nvCxnSpPr>
          <p:cNvPr id="10" name="Rechte verbindingslijn met pijl 9"/>
          <p:cNvCxnSpPr/>
          <p:nvPr/>
        </p:nvCxnSpPr>
        <p:spPr>
          <a:xfrm>
            <a:off x="3154363" y="3427413"/>
            <a:ext cx="2835275" cy="0"/>
          </a:xfrm>
          <a:prstGeom prst="straightConnector1">
            <a:avLst/>
          </a:prstGeom>
          <a:ln w="1301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1992" name="Tekstvak 10"/>
          <p:cNvSpPr txBox="1">
            <a:spLocks noChangeArrowheads="1"/>
          </p:cNvSpPr>
          <p:nvPr/>
        </p:nvSpPr>
        <p:spPr bwMode="auto">
          <a:xfrm>
            <a:off x="804863" y="4551363"/>
            <a:ext cx="2716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PROBLEM</a:t>
            </a:r>
            <a:endParaRPr lang="nl-BE" altLang="nl-NL" b="1">
              <a:solidFill>
                <a:srgbClr val="FFFFFF"/>
              </a:solidFill>
              <a:latin typeface="Arial" pitchFamily="34" charset="0"/>
              <a:cs typeface="Arial" pitchFamily="34" charset="0"/>
            </a:endParaRPr>
          </a:p>
        </p:txBody>
      </p:sp>
      <p:sp>
        <p:nvSpPr>
          <p:cNvPr id="41993" name="Tekstvak 11"/>
          <p:cNvSpPr txBox="1">
            <a:spLocks noChangeArrowheads="1"/>
          </p:cNvSpPr>
          <p:nvPr/>
        </p:nvSpPr>
        <p:spPr bwMode="auto">
          <a:xfrm>
            <a:off x="5918200" y="4551363"/>
            <a:ext cx="2716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SOLUTION</a:t>
            </a:r>
            <a:endParaRPr lang="nl-BE" altLang="nl-NL" b="1">
              <a:solidFill>
                <a:srgbClr val="FFFFFF"/>
              </a:solidFill>
              <a:latin typeface="Arial" pitchFamily="34" charset="0"/>
              <a:cs typeface="Arial" pitchFamily="34" charset="0"/>
            </a:endParaRPr>
          </a:p>
        </p:txBody>
      </p:sp>
      <p:sp>
        <p:nvSpPr>
          <p:cNvPr id="13"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4BEE025-70A9-4CAF-8810-B3C5BB759D1A}" type="slidenum">
              <a:rPr lang="en-GB" altLang="nl-NL" sz="1400">
                <a:solidFill>
                  <a:schemeClr val="tx1"/>
                </a:solidFill>
                <a:latin typeface="Arial" pitchFamily="34" charset="0"/>
              </a:rPr>
              <a:pPr/>
              <a:t>19</a:t>
            </a:fld>
            <a:endParaRPr lang="en-GB" altLang="nl-NL" sz="1400">
              <a:solidFill>
                <a:schemeClr val="tx1"/>
              </a:solidFill>
              <a:latin typeface="Arial" pitchFamily="34" charset="0"/>
            </a:endParaRPr>
          </a:p>
        </p:txBody>
      </p:sp>
      <p:pic>
        <p:nvPicPr>
          <p:cNvPr id="43010" name="Afbeelding 4"/>
          <p:cNvPicPr>
            <a:picLocks noChangeAspect="1"/>
          </p:cNvPicPr>
          <p:nvPr/>
        </p:nvPicPr>
        <p:blipFill>
          <a:blip r:embed="rId3">
            <a:extLst>
              <a:ext uri="{28A0092B-C50C-407E-A947-70E740481C1C}">
                <a14:useLocalDpi xmlns:a14="http://schemas.microsoft.com/office/drawing/2010/main" val="0"/>
              </a:ext>
            </a:extLst>
          </a:blip>
          <a:srcRect t="4295" b="14204"/>
          <a:stretch>
            <a:fillRect/>
          </a:stretch>
        </p:blipFill>
        <p:spPr bwMode="auto">
          <a:xfrm>
            <a:off x="0" y="1268413"/>
            <a:ext cx="91614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al 5"/>
          <p:cNvSpPr/>
          <p:nvPr/>
        </p:nvSpPr>
        <p:spPr>
          <a:xfrm>
            <a:off x="1033463" y="2093913"/>
            <a:ext cx="1919287" cy="19177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7" name="Ovaal 6"/>
          <p:cNvSpPr/>
          <p:nvPr/>
        </p:nvSpPr>
        <p:spPr>
          <a:xfrm>
            <a:off x="6213475" y="2122488"/>
            <a:ext cx="1858963" cy="185896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cxnSp>
        <p:nvCxnSpPr>
          <p:cNvPr id="8" name="Rechte verbindingslijn met pijl 7"/>
          <p:cNvCxnSpPr/>
          <p:nvPr/>
        </p:nvCxnSpPr>
        <p:spPr>
          <a:xfrm>
            <a:off x="3154363" y="2994025"/>
            <a:ext cx="2835275" cy="0"/>
          </a:xfrm>
          <a:prstGeom prst="straightConnector1">
            <a:avLst/>
          </a:prstGeom>
          <a:ln w="1301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3014" name="Tekstvak 8"/>
          <p:cNvSpPr txBox="1">
            <a:spLocks noChangeArrowheads="1"/>
          </p:cNvSpPr>
          <p:nvPr/>
        </p:nvSpPr>
        <p:spPr bwMode="auto">
          <a:xfrm>
            <a:off x="349250" y="4105275"/>
            <a:ext cx="3287713" cy="647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KNOWLEDGE</a:t>
            </a:r>
            <a:endParaRPr lang="nl-BE" altLang="nl-NL" b="1">
              <a:solidFill>
                <a:srgbClr val="FFFFFF"/>
              </a:solidFill>
              <a:latin typeface="Arial" pitchFamily="34" charset="0"/>
              <a:cs typeface="Arial" pitchFamily="34" charset="0"/>
            </a:endParaRPr>
          </a:p>
        </p:txBody>
      </p:sp>
      <p:sp>
        <p:nvSpPr>
          <p:cNvPr id="43015" name="Tekstvak 9"/>
          <p:cNvSpPr txBox="1">
            <a:spLocks noChangeArrowheads="1"/>
          </p:cNvSpPr>
          <p:nvPr/>
        </p:nvSpPr>
        <p:spPr bwMode="auto">
          <a:xfrm>
            <a:off x="5668963" y="4105275"/>
            <a:ext cx="3308350" cy="647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FFFFFF"/>
                </a:solidFill>
                <a:latin typeface="Arial" pitchFamily="34" charset="0"/>
                <a:cs typeface="Arial" pitchFamily="34" charset="0"/>
              </a:rPr>
              <a:t>APPLICATION</a:t>
            </a:r>
            <a:endParaRPr lang="nl-BE" altLang="nl-NL" b="1">
              <a:solidFill>
                <a:srgbClr val="FFFFFF"/>
              </a:solidFill>
              <a:latin typeface="Arial" pitchFamily="34" charset="0"/>
              <a:cs typeface="Arial" pitchFamily="34" charset="0"/>
            </a:endParaRPr>
          </a:p>
        </p:txBody>
      </p:sp>
      <p:pic>
        <p:nvPicPr>
          <p:cNvPr id="11" name="Afbeelding 1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26513" y="2486338"/>
            <a:ext cx="1132301" cy="1132301"/>
          </a:xfrm>
          <a:prstGeom prst="rect">
            <a:avLst/>
          </a:prstGeom>
        </p:spPr>
      </p:pic>
      <p:pic>
        <p:nvPicPr>
          <p:cNvPr id="12" name="Afbeelding 1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59061" y="2252268"/>
            <a:ext cx="1484784" cy="1484784"/>
          </a:xfrm>
          <a:prstGeom prst="rect">
            <a:avLst/>
          </a:prstGeom>
        </p:spPr>
      </p:pic>
      <p:sp>
        <p:nvSpPr>
          <p:cNvPr id="13"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05471E1-C8E7-4FFF-B13F-2DE3BE7C7DA1}" type="slidenum">
              <a:rPr lang="en-GB" altLang="nl-NL" sz="1400">
                <a:solidFill>
                  <a:schemeClr val="tx1"/>
                </a:solidFill>
                <a:latin typeface="Arial" pitchFamily="34" charset="0"/>
              </a:rPr>
              <a:pPr/>
              <a:t>2</a:t>
            </a:fld>
            <a:endParaRPr lang="en-GB" altLang="nl-NL" sz="1400">
              <a:solidFill>
                <a:schemeClr val="tx1"/>
              </a:solidFill>
              <a:latin typeface="Arial" pitchFamily="34" charset="0"/>
            </a:endParaRPr>
          </a:p>
        </p:txBody>
      </p:sp>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268413"/>
            <a:ext cx="71628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ED47DF19-194A-4548-BD69-F46277873169}" type="slidenum">
              <a:rPr lang="en-GB" altLang="nl-NL" sz="1400">
                <a:solidFill>
                  <a:schemeClr val="tx1"/>
                </a:solidFill>
                <a:latin typeface="Arial" pitchFamily="34" charset="0"/>
              </a:rPr>
              <a:pPr/>
              <a:t>20</a:t>
            </a:fld>
            <a:endParaRPr lang="en-GB" altLang="nl-NL" sz="1400">
              <a:solidFill>
                <a:schemeClr val="tx1"/>
              </a:solidFill>
              <a:latin typeface="Arial" pitchFamily="34" charset="0"/>
            </a:endParaRPr>
          </a:p>
        </p:txBody>
      </p:sp>
      <p:pic>
        <p:nvPicPr>
          <p:cNvPr id="54274" name="Afbeelding 4"/>
          <p:cNvPicPr>
            <a:picLocks noChangeAspect="1"/>
          </p:cNvPicPr>
          <p:nvPr/>
        </p:nvPicPr>
        <p:blipFill>
          <a:blip r:embed="rId3">
            <a:extLst>
              <a:ext uri="{28A0092B-C50C-407E-A947-70E740481C1C}">
                <a14:useLocalDpi xmlns:a14="http://schemas.microsoft.com/office/drawing/2010/main" val="0"/>
              </a:ext>
            </a:extLst>
          </a:blip>
          <a:srcRect t="9605" b="51410"/>
          <a:stretch>
            <a:fillRect/>
          </a:stretch>
        </p:blipFill>
        <p:spPr bwMode="auto">
          <a:xfrm>
            <a:off x="0" y="1330325"/>
            <a:ext cx="91963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5" name="Groep 3"/>
          <p:cNvGrpSpPr>
            <a:grpSpLocks/>
          </p:cNvGrpSpPr>
          <p:nvPr/>
        </p:nvGrpSpPr>
        <p:grpSpPr bwMode="auto">
          <a:xfrm>
            <a:off x="1763713" y="2420938"/>
            <a:ext cx="5705475" cy="5705475"/>
            <a:chOff x="1146267" y="1051560"/>
            <a:chExt cx="6858000" cy="6858000"/>
          </a:xfrm>
        </p:grpSpPr>
        <p:pic>
          <p:nvPicPr>
            <p:cNvPr id="7" name="Afbeelding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6267" y="1051560"/>
              <a:ext cx="6858000" cy="6858000"/>
            </a:xfrm>
            <a:prstGeom prst="rect">
              <a:avLst/>
            </a:prstGeom>
          </p:spPr>
        </p:pic>
        <p:sp>
          <p:nvSpPr>
            <p:cNvPr id="8" name="Ovaal 7"/>
            <p:cNvSpPr/>
            <p:nvPr/>
          </p:nvSpPr>
          <p:spPr>
            <a:xfrm>
              <a:off x="4464592" y="3921463"/>
              <a:ext cx="143114" cy="14502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9" name="Ovaal 8"/>
            <p:cNvSpPr/>
            <p:nvPr/>
          </p:nvSpPr>
          <p:spPr>
            <a:xfrm>
              <a:off x="3235724" y="5131249"/>
              <a:ext cx="145022" cy="1431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0" name="Ovaal 9"/>
            <p:cNvSpPr/>
            <p:nvPr/>
          </p:nvSpPr>
          <p:spPr>
            <a:xfrm>
              <a:off x="4703115" y="4776328"/>
              <a:ext cx="145022" cy="1431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1" name="Ovaal 10"/>
            <p:cNvSpPr/>
            <p:nvPr/>
          </p:nvSpPr>
          <p:spPr>
            <a:xfrm>
              <a:off x="6002585" y="4394692"/>
              <a:ext cx="145022" cy="14502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2" name="Blokboog 11"/>
            <p:cNvSpPr/>
            <p:nvPr/>
          </p:nvSpPr>
          <p:spPr>
            <a:xfrm rot="19027107">
              <a:off x="3041089" y="4232496"/>
              <a:ext cx="1719271" cy="679312"/>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3" name="Blokboog 12"/>
            <p:cNvSpPr/>
            <p:nvPr/>
          </p:nvSpPr>
          <p:spPr>
            <a:xfrm rot="1388477">
              <a:off x="4500848" y="3978709"/>
              <a:ext cx="1641035" cy="559096"/>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4" name="Blokboog 13"/>
            <p:cNvSpPr/>
            <p:nvPr/>
          </p:nvSpPr>
          <p:spPr>
            <a:xfrm rot="9773619">
              <a:off x="4745095" y="4343170"/>
              <a:ext cx="1371981" cy="669772"/>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5" name="Blokboog 14"/>
            <p:cNvSpPr/>
            <p:nvPr/>
          </p:nvSpPr>
          <p:spPr>
            <a:xfrm rot="20847614">
              <a:off x="3319684" y="4711450"/>
              <a:ext cx="1488381" cy="633516"/>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6" name="Blokboog 15"/>
            <p:cNvSpPr/>
            <p:nvPr/>
          </p:nvSpPr>
          <p:spPr>
            <a:xfrm rot="9880407">
              <a:off x="3209009" y="3946269"/>
              <a:ext cx="2908067" cy="1681107"/>
            </a:xfrm>
            <a:prstGeom prst="blockArc">
              <a:avLst>
                <a:gd name="adj1" fmla="val 11039268"/>
                <a:gd name="adj2" fmla="val 21380567"/>
                <a:gd name="adj3" fmla="val 178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sp>
          <p:nvSpPr>
            <p:cNvPr id="17" name="Blokboog 16"/>
            <p:cNvSpPr/>
            <p:nvPr/>
          </p:nvSpPr>
          <p:spPr>
            <a:xfrm rot="4545117">
              <a:off x="4178366" y="4274476"/>
              <a:ext cx="868221" cy="368278"/>
            </a:xfrm>
            <a:prstGeom prst="blockArc">
              <a:avLst>
                <a:gd name="adj1" fmla="val 10800000"/>
                <a:gd name="adj2" fmla="val 21462686"/>
                <a:gd name="adj3" fmla="val 427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000000"/>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44A348D-454E-4643-BFFB-8DFE0A052AA2}" type="slidenum">
              <a:rPr lang="en-GB" altLang="nl-NL" sz="1400">
                <a:solidFill>
                  <a:schemeClr val="tx1"/>
                </a:solidFill>
                <a:latin typeface="Arial" pitchFamily="34" charset="0"/>
              </a:rPr>
              <a:pPr/>
              <a:t>21</a:t>
            </a:fld>
            <a:endParaRPr lang="en-GB" altLang="nl-NL" sz="1400">
              <a:solidFill>
                <a:schemeClr val="tx1"/>
              </a:solidFill>
              <a:latin typeface="Arial" pitchFamily="34" charset="0"/>
            </a:endParaRPr>
          </a:p>
        </p:txBody>
      </p:sp>
      <p:pic>
        <p:nvPicPr>
          <p:cNvPr id="55298" name="Afbeelding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5084763"/>
            <a:ext cx="60325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eperen 12"/>
          <p:cNvGrpSpPr>
            <a:grpSpLocks/>
          </p:cNvGrpSpPr>
          <p:nvPr/>
        </p:nvGrpSpPr>
        <p:grpSpPr bwMode="auto">
          <a:xfrm>
            <a:off x="844550" y="1052513"/>
            <a:ext cx="6918325" cy="4068762"/>
            <a:chOff x="844259" y="208850"/>
            <a:chExt cx="8353845" cy="4911790"/>
          </a:xfrm>
        </p:grpSpPr>
        <p:graphicFrame>
          <p:nvGraphicFramePr>
            <p:cNvPr id="6" name="Grafiek 5"/>
            <p:cNvGraphicFramePr>
              <a:graphicFrameLocks/>
            </p:cNvGraphicFramePr>
            <p:nvPr/>
          </p:nvGraphicFramePr>
          <p:xfrm>
            <a:off x="2455889" y="1028700"/>
            <a:ext cx="3944911" cy="4091940"/>
          </p:xfrm>
          <a:graphic>
            <a:graphicData uri="http://schemas.openxmlformats.org/drawingml/2006/chart">
              <c:chart xmlns:c="http://schemas.openxmlformats.org/drawingml/2006/chart" xmlns:r="http://schemas.openxmlformats.org/officeDocument/2006/relationships" r:id="rId4"/>
            </a:graphicData>
          </a:graphic>
        </p:graphicFrame>
        <p:sp>
          <p:nvSpPr>
            <p:cNvPr id="55301" name="Tekstvak 6"/>
            <p:cNvSpPr txBox="1">
              <a:spLocks noChangeArrowheads="1"/>
            </p:cNvSpPr>
            <p:nvPr/>
          </p:nvSpPr>
          <p:spPr bwMode="auto">
            <a:xfrm>
              <a:off x="844259" y="208850"/>
              <a:ext cx="32232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b="1">
                  <a:latin typeface="Arial" pitchFamily="34" charset="0"/>
                  <a:cs typeface="Arial" pitchFamily="34" charset="0"/>
                </a:rPr>
                <a:t>non governmental cooperation (20%)</a:t>
              </a:r>
            </a:p>
          </p:txBody>
        </p:sp>
        <p:cxnSp>
          <p:nvCxnSpPr>
            <p:cNvPr id="8" name="Rechte verbindingslijn met pijl 7"/>
            <p:cNvCxnSpPr/>
            <p:nvPr/>
          </p:nvCxnSpPr>
          <p:spPr>
            <a:xfrm>
              <a:off x="1919640" y="1897218"/>
              <a:ext cx="1188477" cy="25488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Ovaal 8"/>
            <p:cNvSpPr/>
            <p:nvPr/>
          </p:nvSpPr>
          <p:spPr>
            <a:xfrm>
              <a:off x="3800117" y="1421945"/>
              <a:ext cx="665164" cy="666915"/>
            </a:xfrm>
            <a:prstGeom prst="ellipse">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5304" name="Tekstvak 9"/>
            <p:cNvSpPr txBox="1">
              <a:spLocks noChangeArrowheads="1"/>
            </p:cNvSpPr>
            <p:nvPr/>
          </p:nvSpPr>
          <p:spPr bwMode="auto">
            <a:xfrm>
              <a:off x="3799763" y="1524483"/>
              <a:ext cx="831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400" b="1">
                  <a:solidFill>
                    <a:srgbClr val="FFFFFF"/>
                  </a:solidFill>
                  <a:latin typeface="Arial" pitchFamily="34" charset="0"/>
                  <a:cs typeface="Arial" pitchFamily="34" charset="0"/>
                </a:rPr>
                <a:t>25%</a:t>
              </a:r>
            </a:p>
          </p:txBody>
        </p:sp>
        <p:cxnSp>
          <p:nvCxnSpPr>
            <p:cNvPr id="11" name="Rechte verbindingslijn met pijl 10"/>
            <p:cNvCxnSpPr/>
            <p:nvPr/>
          </p:nvCxnSpPr>
          <p:spPr>
            <a:xfrm flipH="1">
              <a:off x="4421192" y="1094237"/>
              <a:ext cx="1387835" cy="490604"/>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5306" name="Tekstvak 11"/>
            <p:cNvSpPr txBox="1">
              <a:spLocks noChangeArrowheads="1"/>
            </p:cNvSpPr>
            <p:nvPr/>
          </p:nvSpPr>
          <p:spPr bwMode="auto">
            <a:xfrm>
              <a:off x="5974844" y="208850"/>
              <a:ext cx="32232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b="1">
                  <a:latin typeface="Arial" pitchFamily="34" charset="0"/>
                  <a:cs typeface="Arial" pitchFamily="34" charset="0"/>
                </a:rPr>
                <a:t>university</a:t>
              </a:r>
            </a:p>
            <a:p>
              <a:r>
                <a:rPr lang="en-US" altLang="nl-NL" sz="2800" b="1">
                  <a:latin typeface="Arial" pitchFamily="34" charset="0"/>
                  <a:cs typeface="Arial" pitchFamily="34" charset="0"/>
                </a:rPr>
                <a:t>cooperation </a:t>
              </a:r>
            </a:p>
            <a:p>
              <a:r>
                <a:rPr lang="en-US" altLang="nl-NL" sz="2800" b="1">
                  <a:latin typeface="Arial" pitchFamily="34" charset="0"/>
                  <a:cs typeface="Arial" pitchFamily="34" charset="0"/>
                </a:rPr>
                <a:t>(5%)</a:t>
              </a:r>
            </a:p>
            <a:p>
              <a:r>
                <a:rPr lang="en-US" altLang="nl-NL" sz="2800" b="1">
                  <a:solidFill>
                    <a:srgbClr val="E13932"/>
                  </a:solidFill>
                  <a:latin typeface="Arial" pitchFamily="34" charset="0"/>
                  <a:cs typeface="Arial" pitchFamily="34" charset="0"/>
                </a:rPr>
                <a:t>2014: € 61 million </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E881132A-BC97-4DA5-91DB-CC0D4D1BC7B3}" type="slidenum">
              <a:rPr lang="en-GB" altLang="nl-NL" sz="1400">
                <a:solidFill>
                  <a:schemeClr val="tx1"/>
                </a:solidFill>
                <a:latin typeface="Arial" pitchFamily="34" charset="0"/>
              </a:rPr>
              <a:pPr/>
              <a:t>22</a:t>
            </a:fld>
            <a:endParaRPr lang="en-GB" altLang="nl-NL" sz="1400">
              <a:solidFill>
                <a:schemeClr val="tx1"/>
              </a:solidFill>
              <a:latin typeface="Arial" pitchFamily="34" charset="0"/>
            </a:endParaRPr>
          </a:p>
        </p:txBody>
      </p:sp>
      <p:pic>
        <p:nvPicPr>
          <p:cNvPr id="56322" name="Picture 2" descr="http://www.ares-ac.be/images/logoA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613" y="3373438"/>
            <a:ext cx="446881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2232025"/>
            <a:ext cx="41211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kaartje bel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619250"/>
            <a:ext cx="359251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A5EFF60-1540-46F5-9519-AB6FE31AB1B9}" type="slidenum">
              <a:rPr lang="en-GB" altLang="nl-NL" sz="1400">
                <a:solidFill>
                  <a:schemeClr val="tx1"/>
                </a:solidFill>
                <a:latin typeface="Arial" pitchFamily="34" charset="0"/>
              </a:rPr>
              <a:pPr/>
              <a:t>23</a:t>
            </a:fld>
            <a:endParaRPr lang="en-GB" altLang="nl-NL" sz="1400">
              <a:solidFill>
                <a:schemeClr val="tx1"/>
              </a:solidFill>
              <a:latin typeface="Arial" pitchFamily="34" charset="0"/>
            </a:endParaRPr>
          </a:p>
        </p:txBody>
      </p:sp>
      <p:pic>
        <p:nvPicPr>
          <p:cNvPr id="44034" name="Afbeelding 4"/>
          <p:cNvPicPr>
            <a:picLocks noChangeAspect="1"/>
          </p:cNvPicPr>
          <p:nvPr/>
        </p:nvPicPr>
        <p:blipFill>
          <a:blip r:embed="rId3" cstate="print">
            <a:extLst>
              <a:ext uri="{28A0092B-C50C-407E-A947-70E740481C1C}">
                <a14:useLocalDpi xmlns:a14="http://schemas.microsoft.com/office/drawing/2010/main" val="0"/>
              </a:ext>
            </a:extLst>
          </a:blip>
          <a:srcRect b="9615"/>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223838" y="4583113"/>
            <a:ext cx="8664575" cy="1882775"/>
          </a:xfrm>
          <a:prstGeom prst="rect">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pic>
        <p:nvPicPr>
          <p:cNvPr id="44036"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4664075"/>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5" cstate="print">
            <a:duotone>
              <a:prstClr val="black"/>
              <a:srgbClr val="D3B812">
                <a:tint val="45000"/>
                <a:satMod val="400000"/>
              </a:srgbClr>
            </a:duotone>
            <a:extLst>
              <a:ext uri="{28A0092B-C50C-407E-A947-70E740481C1C}">
                <a14:useLocalDpi xmlns:a14="http://schemas.microsoft.com/office/drawing/2010/main"/>
              </a:ext>
            </a:extLst>
          </a:blip>
          <a:stretch>
            <a:fillRect/>
          </a:stretch>
        </p:blipFill>
        <p:spPr>
          <a:xfrm>
            <a:off x="541716" y="4582698"/>
            <a:ext cx="1124526" cy="1124526"/>
          </a:xfrm>
          <a:prstGeom prst="rect">
            <a:avLst/>
          </a:prstGeom>
        </p:spPr>
      </p:pic>
      <p:sp>
        <p:nvSpPr>
          <p:cNvPr id="44038" name="Rechthoek 8"/>
          <p:cNvSpPr>
            <a:spLocks noChangeArrowheads="1"/>
          </p:cNvSpPr>
          <p:nvPr/>
        </p:nvSpPr>
        <p:spPr bwMode="auto">
          <a:xfrm>
            <a:off x="319088" y="5511800"/>
            <a:ext cx="2987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research</a:t>
            </a:r>
          </a:p>
          <a:p>
            <a:r>
              <a:rPr lang="nl-NL" altLang="nl-NL" sz="2800">
                <a:solidFill>
                  <a:srgbClr val="000000"/>
                </a:solidFill>
                <a:latin typeface="Arial" pitchFamily="34" charset="0"/>
                <a:cs typeface="Arial" pitchFamily="34" charset="0"/>
              </a:rPr>
              <a:t>projects</a:t>
            </a:r>
            <a:endParaRPr lang="nl-BE" altLang="nl-NL">
              <a:solidFill>
                <a:srgbClr val="000000"/>
              </a:solidFill>
              <a:latin typeface="Arial" pitchFamily="34" charset="0"/>
              <a:cs typeface="Arial" pitchFamily="34" charset="0"/>
            </a:endParaRPr>
          </a:p>
        </p:txBody>
      </p:sp>
      <p:sp>
        <p:nvSpPr>
          <p:cNvPr id="44039" name="Rechthoek 9"/>
          <p:cNvSpPr>
            <a:spLocks noChangeArrowheads="1"/>
          </p:cNvSpPr>
          <p:nvPr/>
        </p:nvSpPr>
        <p:spPr bwMode="auto">
          <a:xfrm>
            <a:off x="2617788" y="5511800"/>
            <a:ext cx="1652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scholar-ships</a:t>
            </a:r>
            <a:endParaRPr lang="nl-BE" altLang="nl-NL">
              <a:solidFill>
                <a:srgbClr val="000000"/>
              </a:solidFill>
            </a:endParaRPr>
          </a:p>
        </p:txBody>
      </p:sp>
      <p:sp>
        <p:nvSpPr>
          <p:cNvPr id="44040" name="Rechthoek 10"/>
          <p:cNvSpPr>
            <a:spLocks noChangeArrowheads="1"/>
          </p:cNvSpPr>
          <p:nvPr/>
        </p:nvSpPr>
        <p:spPr bwMode="auto">
          <a:xfrm>
            <a:off x="6608763" y="4927600"/>
            <a:ext cx="67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3200" b="1">
                <a:solidFill>
                  <a:srgbClr val="000000"/>
                </a:solidFill>
                <a:latin typeface="Arial" pitchFamily="34" charset="0"/>
                <a:cs typeface="Arial" pitchFamily="34" charset="0"/>
              </a:rPr>
              <a:t>=&gt;</a:t>
            </a:r>
            <a:endParaRPr lang="nl-BE" altLang="nl-NL" b="1">
              <a:solidFill>
                <a:srgbClr val="000000"/>
              </a:solidFill>
            </a:endParaRPr>
          </a:p>
        </p:txBody>
      </p:sp>
      <p:pic>
        <p:nvPicPr>
          <p:cNvPr id="44041" name="Afbeelding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4598988"/>
            <a:ext cx="1108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hthoek 12"/>
          <p:cNvSpPr>
            <a:spLocks noChangeArrowheads="1"/>
          </p:cNvSpPr>
          <p:nvPr/>
        </p:nvSpPr>
        <p:spPr bwMode="auto">
          <a:xfrm>
            <a:off x="7388225" y="5524500"/>
            <a:ext cx="15255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b="1">
                <a:solidFill>
                  <a:schemeClr val="accent2"/>
                </a:solidFill>
                <a:latin typeface="Arial" pitchFamily="34" charset="0"/>
                <a:cs typeface="Arial" pitchFamily="34" charset="0"/>
              </a:rPr>
              <a:t>social impact</a:t>
            </a:r>
            <a:endParaRPr lang="nl-BE" altLang="nl-NL" b="1">
              <a:solidFill>
                <a:schemeClr val="accent2"/>
              </a:solidFill>
            </a:endParaRPr>
          </a:p>
        </p:txBody>
      </p:sp>
      <p:pic>
        <p:nvPicPr>
          <p:cNvPr id="44043" name="Afbeelding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3500" y="4721225"/>
            <a:ext cx="9032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Rechthoek 14"/>
          <p:cNvSpPr>
            <a:spLocks noChangeArrowheads="1"/>
          </p:cNvSpPr>
          <p:nvPr/>
        </p:nvSpPr>
        <p:spPr bwMode="auto">
          <a:xfrm>
            <a:off x="4622800" y="551180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NL" altLang="nl-NL" sz="2800">
                <a:solidFill>
                  <a:srgbClr val="000000"/>
                </a:solidFill>
                <a:latin typeface="Arial" pitchFamily="34" charset="0"/>
                <a:cs typeface="Arial" pitchFamily="34" charset="0"/>
              </a:rPr>
              <a:t>institutional strengthening</a:t>
            </a:r>
            <a:endParaRPr lang="nl-BE" altLang="nl-NL">
              <a:solidFill>
                <a:srgbClr val="000000"/>
              </a:solidFill>
            </a:endParaRPr>
          </a:p>
        </p:txBody>
      </p:sp>
      <p:sp>
        <p:nvSpPr>
          <p:cNvPr id="1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D79EA57-B773-4DBA-A752-E7003DD6C029}" type="slidenum">
              <a:rPr lang="en-GB" altLang="nl-NL" sz="1400">
                <a:solidFill>
                  <a:schemeClr val="tx1"/>
                </a:solidFill>
                <a:latin typeface="Arial" pitchFamily="34" charset="0"/>
              </a:rPr>
              <a:pPr/>
              <a:t>24</a:t>
            </a:fld>
            <a:endParaRPr lang="en-GB" altLang="nl-NL" sz="1400">
              <a:solidFill>
                <a:schemeClr val="tx1"/>
              </a:solidFill>
              <a:latin typeface="Arial" pitchFamily="34" charset="0"/>
            </a:endParaRPr>
          </a:p>
        </p:txBody>
      </p:sp>
      <p:pic>
        <p:nvPicPr>
          <p:cNvPr id="57346" name="Afbeelding 4"/>
          <p:cNvPicPr>
            <a:picLocks noChangeAspect="1"/>
          </p:cNvPicPr>
          <p:nvPr/>
        </p:nvPicPr>
        <p:blipFill>
          <a:blip r:embed="rId2">
            <a:extLst>
              <a:ext uri="{28A0092B-C50C-407E-A947-70E740481C1C}">
                <a14:useLocalDpi xmlns:a14="http://schemas.microsoft.com/office/drawing/2010/main" val="0"/>
              </a:ext>
            </a:extLst>
          </a:blip>
          <a:srcRect t="15584" b="30779"/>
          <a:stretch>
            <a:fillRect/>
          </a:stretch>
        </p:blipFill>
        <p:spPr bwMode="auto">
          <a:xfrm>
            <a:off x="0" y="1268413"/>
            <a:ext cx="9142413"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Afbeelding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4773613"/>
            <a:ext cx="2265363"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kstvak 6"/>
          <p:cNvSpPr txBox="1">
            <a:spLocks noChangeArrowheads="1"/>
          </p:cNvSpPr>
          <p:nvPr/>
        </p:nvSpPr>
        <p:spPr bwMode="auto">
          <a:xfrm rot="177341">
            <a:off x="1258888" y="4581525"/>
            <a:ext cx="5160962" cy="461963"/>
          </a:xfrm>
          <a:prstGeom prst="rect">
            <a:avLst/>
          </a:prstGeom>
          <a:solidFill>
            <a:srgbClr val="D0802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GB" altLang="nl-NL" sz="2400" b="1">
                <a:solidFill>
                  <a:srgbClr val="FFFFFF"/>
                </a:solidFill>
                <a:latin typeface="Arial" pitchFamily="34" charset="0"/>
                <a:cs typeface="Arial" pitchFamily="34" charset="0"/>
              </a:rPr>
              <a:t>UNIVERSITÉ DE KISANGANI</a:t>
            </a:r>
            <a:endParaRPr lang="nl-BE" altLang="nl-NL" sz="2400" b="1">
              <a:solidFill>
                <a:srgbClr val="FFFFFF"/>
              </a:solidFill>
              <a:latin typeface="Arial" pitchFamily="34" charset="0"/>
              <a:cs typeface="Arial" pitchFamily="34" charset="0"/>
            </a:endParaRPr>
          </a:p>
        </p:txBody>
      </p:sp>
      <p:cxnSp>
        <p:nvCxnSpPr>
          <p:cNvPr id="8" name="Rechte verbindingslijn 7"/>
          <p:cNvCxnSpPr/>
          <p:nvPr/>
        </p:nvCxnSpPr>
        <p:spPr>
          <a:xfrm>
            <a:off x="6319838" y="4949825"/>
            <a:ext cx="1049337" cy="395288"/>
          </a:xfrm>
          <a:prstGeom prst="line">
            <a:avLst/>
          </a:prstGeom>
          <a:ln w="38100">
            <a:solidFill>
              <a:srgbClr val="D08028"/>
            </a:solidFill>
          </a:ln>
        </p:spPr>
        <p:style>
          <a:lnRef idx="1">
            <a:schemeClr val="accent2"/>
          </a:lnRef>
          <a:fillRef idx="0">
            <a:schemeClr val="accent2"/>
          </a:fillRef>
          <a:effectRef idx="0">
            <a:schemeClr val="accent2"/>
          </a:effectRef>
          <a:fontRef idx="minor">
            <a:schemeClr val="tx1"/>
          </a:fontRef>
        </p:style>
      </p:cxnSp>
      <p:sp>
        <p:nvSpPr>
          <p:cNvPr id="9" name="Ovaal 8"/>
          <p:cNvSpPr/>
          <p:nvPr/>
        </p:nvSpPr>
        <p:spPr>
          <a:xfrm>
            <a:off x="7345363" y="5270500"/>
            <a:ext cx="239712" cy="239713"/>
          </a:xfrm>
          <a:prstGeom prst="ellipse">
            <a:avLst/>
          </a:prstGeom>
          <a:noFill/>
          <a:ln w="38100">
            <a:solidFill>
              <a:srgbClr val="D080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1" name="Tekstvak 10"/>
          <p:cNvSpPr txBox="1">
            <a:spLocks noChangeArrowheads="1"/>
          </p:cNvSpPr>
          <p:nvPr/>
        </p:nvSpPr>
        <p:spPr bwMode="auto">
          <a:xfrm>
            <a:off x="395288" y="5229225"/>
            <a:ext cx="4870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en-US" altLang="nl-NL" sz="2800">
                <a:latin typeface="Arial" pitchFamily="34" charset="0"/>
                <a:cs typeface="Arial" pitchFamily="34" charset="0"/>
              </a:rPr>
              <a:t>biodiversity </a:t>
            </a:r>
          </a:p>
          <a:p>
            <a:r>
              <a:rPr lang="en-US" altLang="nl-NL" sz="2800">
                <a:latin typeface="Arial" pitchFamily="34" charset="0"/>
                <a:cs typeface="Arial" pitchFamily="34" charset="0"/>
              </a:rPr>
              <a:t>sustainable agriculture</a:t>
            </a:r>
          </a:p>
          <a:p>
            <a:r>
              <a:rPr lang="en-US" altLang="nl-NL" sz="2800">
                <a:latin typeface="Arial" pitchFamily="34" charset="0"/>
                <a:cs typeface="Arial" pitchFamily="34" charset="0"/>
              </a:rPr>
              <a:t>institutional strengthening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35A6197-78A3-4C83-9E2E-280A115A3EB0}" type="slidenum">
              <a:rPr lang="en-GB" altLang="nl-NL" sz="1400">
                <a:solidFill>
                  <a:schemeClr val="tx1"/>
                </a:solidFill>
                <a:latin typeface="Arial" pitchFamily="34" charset="0"/>
              </a:rPr>
              <a:pPr/>
              <a:t>25</a:t>
            </a:fld>
            <a:endParaRPr lang="en-GB" altLang="nl-NL" sz="1400">
              <a:solidFill>
                <a:schemeClr val="tx1"/>
              </a:solidFill>
              <a:latin typeface="Arial" pitchFamily="34" charset="0"/>
            </a:endParaRPr>
          </a:p>
        </p:txBody>
      </p:sp>
      <p:pic>
        <p:nvPicPr>
          <p:cNvPr id="45058" name="Afbeelding 4"/>
          <p:cNvPicPr>
            <a:picLocks noChangeAspect="1"/>
          </p:cNvPicPr>
          <p:nvPr/>
        </p:nvPicPr>
        <p:blipFill>
          <a:blip r:embed="rId3">
            <a:extLst>
              <a:ext uri="{28A0092B-C50C-407E-A947-70E740481C1C}">
                <a14:useLocalDpi xmlns:a14="http://schemas.microsoft.com/office/drawing/2010/main" val="0"/>
              </a:ext>
            </a:extLst>
          </a:blip>
          <a:srcRect t="11240" b="7256"/>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a:spLocks noChangeArrowheads="1"/>
          </p:cNvSpPr>
          <p:nvPr/>
        </p:nvSpPr>
        <p:spPr bwMode="auto">
          <a:xfrm>
            <a:off x="3776663" y="3892550"/>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university</a:t>
            </a:r>
          </a:p>
        </p:txBody>
      </p:sp>
      <p:sp>
        <p:nvSpPr>
          <p:cNvPr id="58370" name="Rechthoek 6"/>
          <p:cNvSpPr>
            <a:spLocks noChangeArrowheads="1"/>
          </p:cNvSpPr>
          <p:nvPr/>
        </p:nvSpPr>
        <p:spPr bwMode="auto">
          <a:xfrm>
            <a:off x="1042988" y="1341438"/>
            <a:ext cx="69929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7C7C7C"/>
                </a:solidFill>
                <a:latin typeface="Arial" pitchFamily="34" charset="0"/>
                <a:cs typeface="Arial" pitchFamily="34" charset="0"/>
              </a:rPr>
              <a:t>Complementary cooperation levels</a:t>
            </a:r>
            <a:endParaRPr lang="nl-BE" altLang="nl-NL" sz="4000" b="1">
              <a:solidFill>
                <a:srgbClr val="CF7B1F"/>
              </a:solidFill>
              <a:latin typeface="Arial" pitchFamily="34" charset="0"/>
              <a:cs typeface="Arial" pitchFamily="34" charset="0"/>
            </a:endParaRPr>
          </a:p>
        </p:txBody>
      </p:sp>
      <p:sp>
        <p:nvSpPr>
          <p:cNvPr id="8" name="Tekstvak 7"/>
          <p:cNvSpPr txBox="1">
            <a:spLocks noChangeArrowheads="1"/>
          </p:cNvSpPr>
          <p:nvPr/>
        </p:nvSpPr>
        <p:spPr bwMode="auto">
          <a:xfrm>
            <a:off x="3776663" y="4856163"/>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department</a:t>
            </a:r>
          </a:p>
        </p:txBody>
      </p:sp>
      <p:sp>
        <p:nvSpPr>
          <p:cNvPr id="9" name="Tekstvak 8"/>
          <p:cNvSpPr txBox="1">
            <a:spLocks noChangeArrowheads="1"/>
          </p:cNvSpPr>
          <p:nvPr/>
        </p:nvSpPr>
        <p:spPr bwMode="auto">
          <a:xfrm>
            <a:off x="3776663" y="2860675"/>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country</a:t>
            </a:r>
          </a:p>
        </p:txBody>
      </p:sp>
      <p:sp>
        <p:nvSpPr>
          <p:cNvPr id="11" name="Tekstvak 10"/>
          <p:cNvSpPr txBox="1">
            <a:spLocks noChangeArrowheads="1"/>
          </p:cNvSpPr>
          <p:nvPr/>
        </p:nvSpPr>
        <p:spPr bwMode="auto">
          <a:xfrm>
            <a:off x="3779838" y="5915025"/>
            <a:ext cx="3457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individual</a:t>
            </a:r>
          </a:p>
        </p:txBody>
      </p:sp>
      <p:grpSp>
        <p:nvGrpSpPr>
          <p:cNvPr id="58374" name="Groeperen 13"/>
          <p:cNvGrpSpPr>
            <a:grpSpLocks/>
          </p:cNvGrpSpPr>
          <p:nvPr/>
        </p:nvGrpSpPr>
        <p:grpSpPr bwMode="auto">
          <a:xfrm>
            <a:off x="1042988" y="1700213"/>
            <a:ext cx="2944812" cy="5257800"/>
            <a:chOff x="634035" y="1156811"/>
            <a:chExt cx="3267395" cy="5834155"/>
          </a:xfrm>
        </p:grpSpPr>
        <p:pic>
          <p:nvPicPr>
            <p:cNvPr id="6" name="Afbeelding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501063">
              <a:off x="733916" y="2011163"/>
              <a:ext cx="3167514" cy="3167514"/>
            </a:xfrm>
            <a:prstGeom prst="rect">
              <a:avLst/>
            </a:prstGeom>
          </p:spPr>
        </p:pic>
        <p:pic>
          <p:nvPicPr>
            <p:cNvPr id="10" name="Afbeelding 9"/>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194245">
              <a:off x="634035" y="4354054"/>
              <a:ext cx="2636912" cy="2636912"/>
            </a:xfrm>
            <a:prstGeom prst="rect">
              <a:avLst/>
            </a:prstGeom>
          </p:spPr>
        </p:pic>
        <p:pic>
          <p:nvPicPr>
            <p:cNvPr id="12" name="Afbeelding 11"/>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0360" t="40974" r="36315" b="14911"/>
            <a:stretch/>
          </p:blipFill>
          <p:spPr>
            <a:xfrm rot="9501063">
              <a:off x="1944847" y="1156811"/>
              <a:ext cx="1447232" cy="1473609"/>
            </a:xfrm>
            <a:prstGeom prst="rect">
              <a:avLst/>
            </a:prstGeom>
          </p:spPr>
        </p:pic>
      </p:grpSp>
      <p:sp>
        <p:nvSpPr>
          <p:cNvPr id="13" name="Tekstvak 12"/>
          <p:cNvSpPr txBox="1">
            <a:spLocks noChangeArrowheads="1"/>
          </p:cNvSpPr>
          <p:nvPr/>
        </p:nvSpPr>
        <p:spPr bwMode="auto">
          <a:xfrm>
            <a:off x="3776663" y="2060575"/>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2800">
                <a:solidFill>
                  <a:srgbClr val="40534E"/>
                </a:solidFill>
                <a:latin typeface="Arial" pitchFamily="34" charset="0"/>
                <a:cs typeface="Arial" pitchFamily="34" charset="0"/>
              </a:rPr>
              <a:t>international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30C93FF-BCEC-4D7A-B97E-1E6B2DA36D7B}" type="slidenum">
              <a:rPr lang="en-GB" altLang="nl-NL" sz="1400">
                <a:solidFill>
                  <a:schemeClr val="tx1"/>
                </a:solidFill>
                <a:latin typeface="Arial" pitchFamily="34" charset="0"/>
              </a:rPr>
              <a:pPr/>
              <a:t>27</a:t>
            </a:fld>
            <a:endParaRPr lang="en-GB" altLang="nl-NL" sz="1400">
              <a:solidFill>
                <a:schemeClr val="tx1"/>
              </a:solidFill>
              <a:latin typeface="Arial" pitchFamily="34" charset="0"/>
            </a:endParaRPr>
          </a:p>
        </p:txBody>
      </p:sp>
      <p:pic>
        <p:nvPicPr>
          <p:cNvPr id="47106" name="Afbeelding 4"/>
          <p:cNvPicPr>
            <a:picLocks noChangeAspect="1"/>
          </p:cNvPicPr>
          <p:nvPr/>
        </p:nvPicPr>
        <p:blipFill>
          <a:blip r:embed="rId3">
            <a:extLst>
              <a:ext uri="{28A0092B-C50C-407E-A947-70E740481C1C}">
                <a14:useLocalDpi xmlns:a14="http://schemas.microsoft.com/office/drawing/2010/main" val="0"/>
              </a:ext>
            </a:extLst>
          </a:blip>
          <a:srcRect b="8078"/>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47108" name="Rechthoek 6"/>
          <p:cNvSpPr>
            <a:spLocks noChangeArrowheads="1"/>
          </p:cNvSpPr>
          <p:nvPr/>
        </p:nvSpPr>
        <p:spPr bwMode="auto">
          <a:xfrm>
            <a:off x="0" y="1341438"/>
            <a:ext cx="47148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FFFFFF"/>
                </a:solidFill>
                <a:latin typeface="Arial" pitchFamily="34" charset="0"/>
                <a:cs typeface="Arial" pitchFamily="34" charset="0"/>
              </a:rPr>
              <a:t>Long-term investments</a:t>
            </a:r>
            <a:endParaRPr lang="nl-BE" altLang="nl-NL" sz="40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9BD9253D-0456-42C4-891F-2589FCB131E7}" type="slidenum">
              <a:rPr lang="en-GB" altLang="nl-NL" sz="1400">
                <a:solidFill>
                  <a:schemeClr val="tx1"/>
                </a:solidFill>
                <a:latin typeface="Arial" pitchFamily="34" charset="0"/>
              </a:rPr>
              <a:pPr/>
              <a:t>28</a:t>
            </a:fld>
            <a:endParaRPr lang="en-GB" altLang="nl-NL" sz="1400">
              <a:solidFill>
                <a:schemeClr val="tx1"/>
              </a:solidFill>
              <a:latin typeface="Arial" pitchFamily="34" charset="0"/>
            </a:endParaRPr>
          </a:p>
        </p:txBody>
      </p:sp>
      <p:pic>
        <p:nvPicPr>
          <p:cNvPr id="48130" name="Picture 3" descr="C:\Users\Hans\Desktop\VLIR-UOS\foto's\UWC_JSCM Sep2012_004.JPG"/>
          <p:cNvPicPr>
            <a:picLocks noChangeAspect="1" noChangeArrowheads="1"/>
          </p:cNvPicPr>
          <p:nvPr/>
        </p:nvPicPr>
        <p:blipFill>
          <a:blip r:embed="rId3">
            <a:extLst>
              <a:ext uri="{28A0092B-C50C-407E-A947-70E740481C1C}">
                <a14:useLocalDpi xmlns:a14="http://schemas.microsoft.com/office/drawing/2010/main" val="0"/>
              </a:ext>
            </a:extLst>
          </a:blip>
          <a:srcRect t="6874" b="11900"/>
          <a:stretch>
            <a:fillRect/>
          </a:stretch>
        </p:blipFill>
        <p:spPr bwMode="auto">
          <a:xfrm>
            <a:off x="-30163" y="1268413"/>
            <a:ext cx="91741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62438" y="6659563"/>
            <a:ext cx="611187"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endParaRPr>
          </a:p>
        </p:txBody>
      </p:sp>
      <p:sp>
        <p:nvSpPr>
          <p:cNvPr id="48132" name="Rechthoek 6"/>
          <p:cNvSpPr>
            <a:spLocks noChangeArrowheads="1"/>
          </p:cNvSpPr>
          <p:nvPr/>
        </p:nvSpPr>
        <p:spPr bwMode="auto">
          <a:xfrm>
            <a:off x="14288" y="5949950"/>
            <a:ext cx="76247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nSpc>
                <a:spcPct val="60000"/>
              </a:lnSpc>
            </a:pPr>
            <a:r>
              <a:rPr lang="nl-BE" altLang="nl-NL" sz="3200" b="1">
                <a:solidFill>
                  <a:srgbClr val="FFFFFF"/>
                </a:solidFill>
                <a:latin typeface="Arial" pitchFamily="34" charset="0"/>
                <a:cs typeface="Arial" pitchFamily="34" charset="0"/>
              </a:rPr>
              <a:t>Interdisciplinary and interinstitutional </a:t>
            </a:r>
          </a:p>
          <a:p>
            <a:pPr>
              <a:lnSpc>
                <a:spcPct val="80000"/>
              </a:lnSpc>
            </a:pPr>
            <a:r>
              <a:rPr lang="nl-BE" altLang="nl-NL" sz="3200" b="1">
                <a:solidFill>
                  <a:srgbClr val="FFFFFF"/>
                </a:solidFill>
                <a:latin typeface="Arial" pitchFamily="34" charset="0"/>
                <a:cs typeface="Arial" pitchFamily="34" charset="0"/>
              </a:rPr>
              <a:t>partnerships</a:t>
            </a:r>
            <a:endParaRPr lang="nl-BE" altLang="nl-NL" sz="4000" b="1">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jdelijke aanduiding voor dianumm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7DB70307-5AFE-4639-A43A-7EBA79C73E33}" type="slidenum">
              <a:rPr lang="en-GB" altLang="nl-NL" sz="1400">
                <a:solidFill>
                  <a:schemeClr val="tx1"/>
                </a:solidFill>
                <a:latin typeface="Arial" pitchFamily="34" charset="0"/>
              </a:rPr>
              <a:pPr/>
              <a:t>29</a:t>
            </a:fld>
            <a:endParaRPr lang="en-GB" altLang="nl-NL" sz="1400">
              <a:solidFill>
                <a:schemeClr val="tx1"/>
              </a:solidFill>
              <a:latin typeface="Arial" pitchFamily="34" charset="0"/>
            </a:endParaRPr>
          </a:p>
        </p:txBody>
      </p:sp>
      <p:pic>
        <p:nvPicPr>
          <p:cNvPr id="59394" name="Picture 3" descr="\\adc-uos\Data\COMMUNICATIE\Foto's\Selectie\Achtergrond + inspiratie\Zending PV en CD  RDC Bukavu (jan 2011) 3.JPG"/>
          <p:cNvPicPr>
            <a:picLocks noChangeAspect="1" noChangeArrowheads="1"/>
          </p:cNvPicPr>
          <p:nvPr/>
        </p:nvPicPr>
        <p:blipFill>
          <a:blip r:embed="rId3">
            <a:extLst>
              <a:ext uri="{28A0092B-C50C-407E-A947-70E740481C1C}">
                <a14:useLocalDpi xmlns:a14="http://schemas.microsoft.com/office/drawing/2010/main" val="0"/>
              </a:ext>
            </a:extLst>
          </a:blip>
          <a:srcRect l="55675" t="19737"/>
          <a:stretch>
            <a:fillRect/>
          </a:stretch>
        </p:blipFill>
        <p:spPr bwMode="auto">
          <a:xfrm>
            <a:off x="4564063" y="1327150"/>
            <a:ext cx="4576762"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descr="\\adc-uos\Data\COMMUNICATIE\Foto's\Selectie\Bursalen\Zuid\2011-4_Oceans &amp; Lakes\P1100784.JPG"/>
          <p:cNvPicPr>
            <a:picLocks noChangeAspect="1" noChangeArrowheads="1"/>
          </p:cNvPicPr>
          <p:nvPr/>
        </p:nvPicPr>
        <p:blipFill>
          <a:blip r:embed="rId4">
            <a:extLst>
              <a:ext uri="{28A0092B-C50C-407E-A947-70E740481C1C}">
                <a14:useLocalDpi xmlns:a14="http://schemas.microsoft.com/office/drawing/2010/main" val="0"/>
              </a:ext>
            </a:extLst>
          </a:blip>
          <a:srcRect t="3636" r="9311" b="23009"/>
          <a:stretch>
            <a:fillRect/>
          </a:stretch>
        </p:blipFill>
        <p:spPr bwMode="auto">
          <a:xfrm flipH="1">
            <a:off x="0" y="1327150"/>
            <a:ext cx="4564063"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6"/>
          <p:cNvCxnSpPr/>
          <p:nvPr/>
        </p:nvCxnSpPr>
        <p:spPr>
          <a:xfrm flipH="1">
            <a:off x="4564063" y="1341438"/>
            <a:ext cx="7937" cy="5576887"/>
          </a:xfrm>
          <a:prstGeom prst="line">
            <a:avLst/>
          </a:prstGeom>
          <a:ln w="76200">
            <a:solidFill>
              <a:srgbClr val="D08028"/>
            </a:solidFill>
            <a:prstDash val="lgDash"/>
          </a:ln>
        </p:spPr>
        <p:style>
          <a:lnRef idx="1">
            <a:schemeClr val="accent1"/>
          </a:lnRef>
          <a:fillRef idx="0">
            <a:schemeClr val="accent1"/>
          </a:fillRef>
          <a:effectRef idx="0">
            <a:schemeClr val="accent1"/>
          </a:effectRef>
          <a:fontRef idx="minor">
            <a:schemeClr val="tx1"/>
          </a:fontRef>
        </p:style>
      </p:cxnSp>
      <p:sp>
        <p:nvSpPr>
          <p:cNvPr id="9" name="PIJL-RECHTS 8"/>
          <p:cNvSpPr/>
          <p:nvPr/>
        </p:nvSpPr>
        <p:spPr>
          <a:xfrm>
            <a:off x="4348163" y="278130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0" name="PIJL-RECHTS 9"/>
          <p:cNvSpPr/>
          <p:nvPr/>
        </p:nvSpPr>
        <p:spPr>
          <a:xfrm>
            <a:off x="4365625" y="4437063"/>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1" name="PIJL-RECHTS 11"/>
          <p:cNvSpPr/>
          <p:nvPr/>
        </p:nvSpPr>
        <p:spPr>
          <a:xfrm rot="10800000">
            <a:off x="4327525" y="364490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2" name="PIJL-RECHTS 12"/>
          <p:cNvSpPr/>
          <p:nvPr/>
        </p:nvSpPr>
        <p:spPr>
          <a:xfrm rot="10800000">
            <a:off x="4330700" y="1989138"/>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3" name="PIJL-RECHTS 13"/>
          <p:cNvSpPr/>
          <p:nvPr/>
        </p:nvSpPr>
        <p:spPr>
          <a:xfrm>
            <a:off x="4362450" y="6165850"/>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14" name="PIJL-RECHTS 14"/>
          <p:cNvSpPr/>
          <p:nvPr/>
        </p:nvSpPr>
        <p:spPr>
          <a:xfrm rot="10800000">
            <a:off x="4324350" y="5300663"/>
            <a:ext cx="431800" cy="215900"/>
          </a:xfrm>
          <a:prstGeom prst="rightArrow">
            <a:avLst/>
          </a:prstGeom>
          <a:solidFill>
            <a:srgbClr val="D0802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8F8F8"/>
              </a:solidFill>
            </a:endParaRPr>
          </a:p>
        </p:txBody>
      </p:sp>
      <p:sp>
        <p:nvSpPr>
          <p:cNvPr id="59403" name="Tekstvak 15"/>
          <p:cNvSpPr txBox="1">
            <a:spLocks noChangeArrowheads="1"/>
          </p:cNvSpPr>
          <p:nvPr/>
        </p:nvSpPr>
        <p:spPr bwMode="auto">
          <a:xfrm>
            <a:off x="738188" y="5589588"/>
            <a:ext cx="3286125"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CF7B1F"/>
                </a:solidFill>
                <a:latin typeface="Arial" pitchFamily="34" charset="0"/>
                <a:cs typeface="Arial" pitchFamily="34" charset="0"/>
              </a:rPr>
              <a:t>KNOWLEDGE</a:t>
            </a:r>
            <a:endParaRPr lang="nl-BE" altLang="nl-NL" b="1">
              <a:solidFill>
                <a:srgbClr val="CF7B1F"/>
              </a:solidFill>
              <a:latin typeface="Arial" pitchFamily="34" charset="0"/>
              <a:cs typeface="Arial" pitchFamily="34" charset="0"/>
            </a:endParaRPr>
          </a:p>
        </p:txBody>
      </p:sp>
      <p:sp>
        <p:nvSpPr>
          <p:cNvPr id="59404" name="Tekstvak 16"/>
          <p:cNvSpPr txBox="1">
            <a:spLocks noChangeArrowheads="1"/>
          </p:cNvSpPr>
          <p:nvPr/>
        </p:nvSpPr>
        <p:spPr bwMode="auto">
          <a:xfrm>
            <a:off x="5334000" y="5589588"/>
            <a:ext cx="3306763" cy="646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600" b="1">
                <a:solidFill>
                  <a:srgbClr val="CF7B1F"/>
                </a:solidFill>
                <a:latin typeface="Arial" pitchFamily="34" charset="0"/>
                <a:cs typeface="Arial" pitchFamily="34" charset="0"/>
              </a:rPr>
              <a:t>APPLICATION</a:t>
            </a:r>
            <a:endParaRPr lang="nl-BE" altLang="nl-NL" b="1">
              <a:solidFill>
                <a:srgbClr val="CF7B1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algn="ctr"/>
            <a:r>
              <a:rPr lang="en-GB" altLang="nl-NL" sz="2400" smtClean="0"/>
              <a:t>Hasselt University, knowledge in action</a:t>
            </a:r>
          </a:p>
        </p:txBody>
      </p:sp>
      <p:sp>
        <p:nvSpPr>
          <p:cNvPr id="1843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35C9BE81-490C-4F42-BB2E-97B91D75B801}" type="slidenum">
              <a:rPr lang="en-GB" altLang="nl-NL" sz="1400">
                <a:solidFill>
                  <a:schemeClr val="tx1"/>
                </a:solidFill>
                <a:latin typeface="Arial" pitchFamily="34" charset="0"/>
              </a:rPr>
              <a:pPr/>
              <a:t>3</a:t>
            </a:fld>
            <a:endParaRPr lang="en-GB" altLang="nl-NL" sz="1400">
              <a:solidFill>
                <a:schemeClr val="tx1"/>
              </a:solidFill>
              <a:latin typeface="Arial" pitchFamily="34" charset="0"/>
            </a:endParaRPr>
          </a:p>
        </p:txBody>
      </p:sp>
      <p:pic>
        <p:nvPicPr>
          <p:cNvPr id="18435" name="Afbeelding 1" descr="hoedje-afgestudeer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135188"/>
            <a:ext cx="17573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Afbeelding 2" descr="MAATSCHAPPELIJ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151313"/>
            <a:ext cx="20494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Afbeelding 3" descr="microscoo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9488" y="2135188"/>
            <a:ext cx="1662112"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Afbeelding 4" descr="radaertj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2213" y="4511675"/>
            <a:ext cx="19288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Afbeelding 4"/>
          <p:cNvPicPr>
            <a:picLocks noChangeAspect="1"/>
          </p:cNvPicPr>
          <p:nvPr/>
        </p:nvPicPr>
        <p:blipFill>
          <a:blip r:embed="rId2">
            <a:extLst>
              <a:ext uri="{28A0092B-C50C-407E-A947-70E740481C1C}">
                <a14:useLocalDpi xmlns:a14="http://schemas.microsoft.com/office/drawing/2010/main" val="0"/>
              </a:ext>
            </a:extLst>
          </a:blip>
          <a:srcRect l="162" t="4021" r="2" b="55716"/>
          <a:stretch>
            <a:fillRect/>
          </a:stretch>
        </p:blipFill>
        <p:spPr bwMode="auto">
          <a:xfrm>
            <a:off x="0" y="1341438"/>
            <a:ext cx="9144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kstvak 5"/>
          <p:cNvSpPr txBox="1">
            <a:spLocks noChangeArrowheads="1"/>
          </p:cNvSpPr>
          <p:nvPr/>
        </p:nvSpPr>
        <p:spPr bwMode="auto">
          <a:xfrm>
            <a:off x="5329238" y="1414463"/>
            <a:ext cx="38147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r>
              <a:rPr lang="nl-BE" altLang="nl-NL" sz="3700" b="1">
                <a:solidFill>
                  <a:srgbClr val="2D5EC1"/>
                </a:solidFill>
                <a:latin typeface="Arial" pitchFamily="34" charset="0"/>
                <a:cs typeface="Arial" pitchFamily="34" charset="0"/>
              </a:rPr>
              <a:t>www.vliruos.be</a:t>
            </a:r>
          </a:p>
        </p:txBody>
      </p:sp>
      <p:pic>
        <p:nvPicPr>
          <p:cNvPr id="60419" name="Afbeelding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157788"/>
            <a:ext cx="61928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p:txBody>
          <a:bodyPr/>
          <a:lstStyle/>
          <a:p>
            <a:pPr algn="ctr"/>
            <a:endParaRPr lang="en-GB" altLang="nl-NL" b="1" i="0" smtClean="0"/>
          </a:p>
          <a:p>
            <a:pPr algn="ctr"/>
            <a:endParaRPr lang="en-GB" altLang="nl-NL" b="1" i="0" smtClean="0"/>
          </a:p>
          <a:p>
            <a:pPr algn="ctr"/>
            <a:endParaRPr lang="en-GB" altLang="nl-NL" b="1" i="0" smtClean="0"/>
          </a:p>
        </p:txBody>
      </p:sp>
      <p:sp>
        <p:nvSpPr>
          <p:cNvPr id="4915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D20425E1-342F-407A-88F2-681E37FCB833}" type="slidenum">
              <a:rPr lang="en-GB" altLang="nl-NL" sz="1400">
                <a:solidFill>
                  <a:schemeClr val="tx1"/>
                </a:solidFill>
                <a:latin typeface="Arial" pitchFamily="34" charset="0"/>
              </a:rPr>
              <a:pPr/>
              <a:t>31</a:t>
            </a:fld>
            <a:endParaRPr lang="en-GB" altLang="nl-NL" sz="1400">
              <a:solidFill>
                <a:schemeClr val="tx1"/>
              </a:solidFill>
              <a:latin typeface="Arial" pitchFamily="34" charset="0"/>
            </a:endParaRPr>
          </a:p>
        </p:txBody>
      </p:sp>
      <p:pic>
        <p:nvPicPr>
          <p:cNvPr id="49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70929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gn="ctr"/>
            <a:r>
              <a:rPr lang="en-GB" altLang="nl-NL" sz="2400" smtClean="0"/>
              <a:t>Hasselt University as a driver for innovation</a:t>
            </a:r>
          </a:p>
        </p:txBody>
      </p:sp>
      <p:sp>
        <p:nvSpPr>
          <p:cNvPr id="2048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89BE114F-4A32-4E6A-82DD-CA5C2E6E17DC}" type="slidenum">
              <a:rPr lang="en-GB" altLang="nl-NL" sz="1400">
                <a:solidFill>
                  <a:schemeClr val="tx1"/>
                </a:solidFill>
                <a:latin typeface="Arial" pitchFamily="34" charset="0"/>
              </a:rPr>
              <a:pPr/>
              <a:t>4</a:t>
            </a:fld>
            <a:endParaRPr lang="en-GB" altLang="nl-NL" sz="1400">
              <a:solidFill>
                <a:schemeClr val="tx1"/>
              </a:solidFill>
              <a:latin typeface="Arial" pitchFamily="34" charset="0"/>
            </a:endParaRPr>
          </a:p>
        </p:txBody>
      </p:sp>
      <p:sp>
        <p:nvSpPr>
          <p:cNvPr id="20483" name="Rechthoek 2"/>
          <p:cNvSpPr>
            <a:spLocks noChangeArrowheads="1"/>
          </p:cNvSpPr>
          <p:nvPr/>
        </p:nvSpPr>
        <p:spPr bwMode="auto">
          <a:xfrm>
            <a:off x="71438" y="2312988"/>
            <a:ext cx="90376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r>
              <a:rPr lang="nl-BE" altLang="nl-NL" sz="2000" i="1"/>
              <a:t>Innovation strategy for Limburg (SALK)</a:t>
            </a:r>
          </a:p>
          <a:p>
            <a:pPr algn="ctr" eaLnBrk="1" hangingPunct="1"/>
            <a:endParaRPr lang="nl-BE" altLang="nl-NL" sz="2000" i="1"/>
          </a:p>
          <a:p>
            <a:pPr algn="ctr" eaLnBrk="1" hangingPunct="1"/>
            <a:r>
              <a:rPr lang="nl-BE" altLang="nl-NL" sz="2000" i="1"/>
              <a:t>Full Regional Innovation System (FRIS)</a:t>
            </a:r>
          </a:p>
          <a:p>
            <a:pPr algn="ctr" eaLnBrk="1" hangingPunct="1"/>
            <a:endParaRPr lang="nl-BE" altLang="nl-NL" sz="2000" i="1"/>
          </a:p>
          <a:p>
            <a:pPr algn="ctr" eaLnBrk="1" hangingPunct="1"/>
            <a:r>
              <a:rPr lang="nl-BE" altLang="nl-NL" sz="2000" i="1"/>
              <a:t>Making full use of the proximity of </a:t>
            </a:r>
            <a:br>
              <a:rPr lang="nl-BE" altLang="nl-NL" sz="2000" i="1"/>
            </a:br>
            <a:r>
              <a:rPr lang="nl-BE" altLang="nl-NL" sz="2000" i="1"/>
              <a:t>knowledge, talent, ideas and infrastructure</a:t>
            </a:r>
          </a:p>
          <a:p>
            <a:pPr algn="ctr" eaLnBrk="1" hangingPunct="1"/>
            <a:endParaRPr lang="nl-BE" altLang="nl-NL" sz="2000" i="1"/>
          </a:p>
          <a:p>
            <a:pPr algn="ctr" eaLnBrk="1" hangingPunct="1"/>
            <a:r>
              <a:rPr lang="nl-BE" altLang="nl-NL" sz="2000" i="1"/>
              <a:t>7 ‘cornerstones’</a:t>
            </a:r>
          </a:p>
          <a:p>
            <a:pPr algn="ctr" eaLnBrk="1" hangingPunct="1"/>
            <a:endParaRPr lang="nl-BE" altLang="nl-NL" sz="2000" i="1"/>
          </a:p>
          <a:p>
            <a:pPr algn="ctr" eaLnBrk="1" hangingPunct="1"/>
            <a:r>
              <a:rPr lang="nl-BE" altLang="nl-NL" sz="2000" i="1"/>
              <a:t>Universities and university colleges </a:t>
            </a:r>
            <a:br>
              <a:rPr lang="nl-BE" altLang="nl-NL" sz="2000" i="1"/>
            </a:br>
            <a:r>
              <a:rPr lang="nl-BE" altLang="nl-NL" sz="2000" i="1"/>
              <a:t>as one of the engines of innovation</a:t>
            </a:r>
          </a:p>
          <a:p>
            <a:pPr algn="ctr" eaLnBrk="1" hangingPunct="1"/>
            <a:endParaRPr lang="nl-BE" altLang="nl-NL" sz="2000">
              <a:solidFill>
                <a:schemeClr val="bg1"/>
              </a:solidFill>
            </a:endParaRPr>
          </a:p>
        </p:txBody>
      </p:sp>
      <p:cxnSp>
        <p:nvCxnSpPr>
          <p:cNvPr id="3" name="Straight Connector 2"/>
          <p:cNvCxnSpPr/>
          <p:nvPr/>
        </p:nvCxnSpPr>
        <p:spPr bwMode="auto">
          <a:xfrm>
            <a:off x="1619250" y="2781300"/>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bwMode="auto">
          <a:xfrm>
            <a:off x="1619250" y="3500438"/>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bwMode="auto">
          <a:xfrm>
            <a:off x="1619250" y="4365625"/>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bwMode="auto">
          <a:xfrm>
            <a:off x="1619250" y="5013325"/>
            <a:ext cx="6121400" cy="0"/>
          </a:xfrm>
          <a:prstGeom prst="line">
            <a:avLst/>
          </a:prstGeom>
          <a:ln/>
          <a:extLst/>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538" y="2060575"/>
            <a:ext cx="8645525" cy="4608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Title 1"/>
          <p:cNvSpPr>
            <a:spLocks noGrp="1"/>
          </p:cNvSpPr>
          <p:nvPr>
            <p:ph type="title"/>
          </p:nvPr>
        </p:nvSpPr>
        <p:spPr/>
        <p:txBody>
          <a:bodyPr/>
          <a:lstStyle/>
          <a:p>
            <a:pPr algn="ctr"/>
            <a:r>
              <a:rPr lang="en-GB" altLang="nl-NL" sz="2000" smtClean="0"/>
              <a:t>Cornerstones of the Full Regional Innovation System</a:t>
            </a:r>
            <a:br>
              <a:rPr lang="en-GB" altLang="nl-NL" sz="2000" smtClean="0"/>
            </a:br>
            <a:r>
              <a:rPr lang="en-GB" altLang="nl-NL" sz="2400" smtClean="0"/>
              <a:t>FRIS in the Limburg Region</a:t>
            </a:r>
          </a:p>
        </p:txBody>
      </p:sp>
      <p:sp>
        <p:nvSpPr>
          <p:cNvPr id="22531"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CD23D0BA-6F4C-4021-A22E-1846635EE90E}" type="slidenum">
              <a:rPr lang="en-GB" altLang="nl-NL" sz="1400">
                <a:solidFill>
                  <a:schemeClr val="tx1"/>
                </a:solidFill>
                <a:latin typeface="Arial" pitchFamily="34" charset="0"/>
              </a:rPr>
              <a:pPr/>
              <a:t>5</a:t>
            </a:fld>
            <a:endParaRPr lang="en-GB" altLang="nl-NL" sz="14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ctr"/>
            <a:r>
              <a:rPr lang="en-GB" altLang="nl-NL" sz="2000" smtClean="0"/>
              <a:t>FRIS in the Limburg Region</a:t>
            </a:r>
            <a:br>
              <a:rPr lang="en-GB" altLang="nl-NL" sz="2000" smtClean="0"/>
            </a:br>
            <a:r>
              <a:rPr lang="en-GB" altLang="nl-NL" sz="2400" smtClean="0"/>
              <a:t>Regional FRIS clusters</a:t>
            </a:r>
          </a:p>
        </p:txBody>
      </p:sp>
      <p:sp>
        <p:nvSpPr>
          <p:cNvPr id="2457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188E4D32-8740-4F92-80C5-832337F62A80}" type="slidenum">
              <a:rPr lang="en-GB" altLang="nl-NL" sz="1400">
                <a:solidFill>
                  <a:schemeClr val="tx1"/>
                </a:solidFill>
                <a:latin typeface="Arial" pitchFamily="34" charset="0"/>
              </a:rPr>
              <a:pPr/>
              <a:t>6</a:t>
            </a:fld>
            <a:endParaRPr lang="en-GB" altLang="nl-NL" sz="1400">
              <a:solidFill>
                <a:schemeClr val="tx1"/>
              </a:solidFill>
              <a:latin typeface="Arial" pitchFamily="34" charset="0"/>
            </a:endParaRPr>
          </a:p>
        </p:txBody>
      </p:sp>
      <p:cxnSp>
        <p:nvCxnSpPr>
          <p:cNvPr id="5" name="Rechte verbindingslijn 10"/>
          <p:cNvCxnSpPr/>
          <p:nvPr/>
        </p:nvCxnSpPr>
        <p:spPr>
          <a:xfrm>
            <a:off x="900113" y="2781300"/>
            <a:ext cx="7488237"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Rechte verbindingslijn 11"/>
          <p:cNvCxnSpPr/>
          <p:nvPr/>
        </p:nvCxnSpPr>
        <p:spPr>
          <a:xfrm>
            <a:off x="876300" y="3214688"/>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Rechte verbindingslijn 12"/>
          <p:cNvCxnSpPr/>
          <p:nvPr/>
        </p:nvCxnSpPr>
        <p:spPr>
          <a:xfrm>
            <a:off x="876300" y="3646488"/>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Rechte verbindingslijn 13"/>
          <p:cNvCxnSpPr/>
          <p:nvPr/>
        </p:nvCxnSpPr>
        <p:spPr>
          <a:xfrm>
            <a:off x="876300" y="4149725"/>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Rechte verbindingslijn 14"/>
          <p:cNvCxnSpPr/>
          <p:nvPr/>
        </p:nvCxnSpPr>
        <p:spPr>
          <a:xfrm>
            <a:off x="876300" y="4581525"/>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15"/>
          <p:cNvCxnSpPr/>
          <p:nvPr/>
        </p:nvCxnSpPr>
        <p:spPr>
          <a:xfrm>
            <a:off x="876300" y="5014913"/>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Rechte verbindingslijn 16"/>
          <p:cNvCxnSpPr/>
          <p:nvPr/>
        </p:nvCxnSpPr>
        <p:spPr>
          <a:xfrm>
            <a:off x="876300" y="5518150"/>
            <a:ext cx="7489825" cy="0"/>
          </a:xfrm>
          <a:prstGeom prst="line">
            <a:avLst/>
          </a:prstGeom>
          <a:ln w="12700" cmpd="sng">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4586" name="Rectangle 1"/>
          <p:cNvSpPr>
            <a:spLocks noChangeArrowheads="1"/>
          </p:cNvSpPr>
          <p:nvPr/>
        </p:nvSpPr>
        <p:spPr bwMode="auto">
          <a:xfrm>
            <a:off x="2286000" y="2274888"/>
            <a:ext cx="5094288"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algn="ctr" eaLnBrk="1" hangingPunct="1">
              <a:lnSpc>
                <a:spcPct val="150000"/>
              </a:lnSpc>
            </a:pPr>
            <a:r>
              <a:rPr lang="nl-BE" altLang="nl-NL" sz="2000"/>
              <a:t>Life Sciences and Health Care</a:t>
            </a:r>
          </a:p>
          <a:p>
            <a:pPr algn="ctr" eaLnBrk="1" hangingPunct="1">
              <a:lnSpc>
                <a:spcPct val="150000"/>
              </a:lnSpc>
            </a:pPr>
            <a:r>
              <a:rPr lang="nl-BE" altLang="nl-NL" sz="2000"/>
              <a:t>Logistics, Transport and Mobility</a:t>
            </a:r>
          </a:p>
          <a:p>
            <a:pPr algn="ctr" eaLnBrk="1" hangingPunct="1">
              <a:lnSpc>
                <a:spcPct val="150000"/>
              </a:lnSpc>
            </a:pPr>
            <a:r>
              <a:rPr lang="nl-BE" altLang="nl-NL" sz="2000"/>
              <a:t>Construction </a:t>
            </a:r>
          </a:p>
          <a:p>
            <a:pPr algn="ctr" eaLnBrk="1" hangingPunct="1">
              <a:lnSpc>
                <a:spcPct val="150000"/>
              </a:lnSpc>
            </a:pPr>
            <a:r>
              <a:rPr lang="nl-BE" altLang="nl-NL" sz="2000"/>
              <a:t>Cleantech and Sustainable Energy</a:t>
            </a:r>
          </a:p>
          <a:p>
            <a:pPr algn="ctr" eaLnBrk="1" hangingPunct="1">
              <a:lnSpc>
                <a:spcPct val="150000"/>
              </a:lnSpc>
            </a:pPr>
            <a:r>
              <a:rPr lang="nl-BE" altLang="nl-NL" sz="2000"/>
              <a:t>Recreation Economy</a:t>
            </a:r>
          </a:p>
          <a:p>
            <a:pPr algn="ctr" eaLnBrk="1" hangingPunct="1">
              <a:lnSpc>
                <a:spcPct val="150000"/>
              </a:lnSpc>
            </a:pPr>
            <a:r>
              <a:rPr lang="nl-BE" altLang="nl-NL" sz="2000"/>
              <a:t>Manufacturing</a:t>
            </a:r>
          </a:p>
          <a:p>
            <a:pPr algn="ctr" eaLnBrk="1" hangingPunct="1">
              <a:lnSpc>
                <a:spcPct val="150000"/>
              </a:lnSpc>
            </a:pPr>
            <a:r>
              <a:rPr lang="nl-BE" altLang="nl-NL" sz="2000"/>
              <a:t>Agriculture and Fruit Cultivation</a:t>
            </a:r>
          </a:p>
          <a:p>
            <a:pPr algn="ctr" eaLnBrk="1" hangingPunct="1">
              <a:lnSpc>
                <a:spcPct val="150000"/>
              </a:lnSpc>
            </a:pPr>
            <a:r>
              <a:rPr lang="nl-BE" altLang="nl-NL" sz="2000"/>
              <a:t>Creative Economy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68313" y="1341438"/>
            <a:ext cx="8229600" cy="936625"/>
          </a:xfrm>
        </p:spPr>
        <p:txBody>
          <a:bodyPr/>
          <a:lstStyle/>
          <a:p>
            <a:pPr algn="ctr"/>
            <a:r>
              <a:rPr lang="en-GB" altLang="nl-NL" sz="2400" smtClean="0"/>
              <a:t>Future goal</a:t>
            </a:r>
          </a:p>
        </p:txBody>
      </p:sp>
      <p:sp>
        <p:nvSpPr>
          <p:cNvPr id="26626" name="Content Placeholder 2"/>
          <p:cNvSpPr>
            <a:spLocks noGrp="1"/>
          </p:cNvSpPr>
          <p:nvPr>
            <p:ph idx="1"/>
          </p:nvPr>
        </p:nvSpPr>
        <p:spPr/>
        <p:txBody>
          <a:bodyPr/>
          <a:lstStyle/>
          <a:p>
            <a:r>
              <a:rPr lang="nl-BE" altLang="nl-NL" smtClean="0"/>
              <a:t>To make Limburg a strong innovation hub with all FRIS clusters on full speed to obtain a sustainable economy.</a:t>
            </a:r>
          </a:p>
          <a:p>
            <a:endParaRPr lang="nl-NL" altLang="nl-NL" smtClean="0"/>
          </a:p>
        </p:txBody>
      </p:sp>
      <p:sp>
        <p:nvSpPr>
          <p:cNvPr id="26627"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68A8CDE2-1DEE-49DA-A59D-181A7C5B0924}" type="slidenum">
              <a:rPr lang="en-GB" altLang="nl-NL" sz="1400">
                <a:solidFill>
                  <a:schemeClr val="tx1"/>
                </a:solidFill>
                <a:latin typeface="Arial" pitchFamily="34" charset="0"/>
              </a:rPr>
              <a:pPr/>
              <a:t>7</a:t>
            </a:fld>
            <a:endParaRPr lang="en-GB" altLang="nl-NL" sz="1400">
              <a:solidFill>
                <a:schemeClr val="tx1"/>
              </a:solidFill>
              <a:latin typeface="Arial" pitchFamily="34" charset="0"/>
            </a:endParaRPr>
          </a:p>
        </p:txBody>
      </p:sp>
      <p:pic>
        <p:nvPicPr>
          <p:cNvPr id="16389" name="Picture 3"/>
          <p:cNvPicPr>
            <a:picLocks noChangeAspect="1" noChangeArrowheads="1"/>
          </p:cNvPicPr>
          <p:nvPr/>
        </p:nvPicPr>
        <p:blipFill>
          <a:blip r:embed="rId3">
            <a:extLst>
              <a:ext uri="{28A0092B-C50C-407E-A947-70E740481C1C}">
                <a14:useLocalDpi xmlns:a14="http://schemas.microsoft.com/office/drawing/2010/main" val="0"/>
              </a:ext>
            </a:extLst>
          </a:blip>
          <a:srcRect l="-2" r="36307"/>
          <a:stretch>
            <a:fillRect/>
          </a:stretch>
        </p:blipFill>
        <p:spPr bwMode="auto">
          <a:xfrm>
            <a:off x="5219700" y="3284538"/>
            <a:ext cx="3313113" cy="345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50825" y="1339850"/>
            <a:ext cx="4176713" cy="936625"/>
          </a:xfrm>
        </p:spPr>
        <p:txBody>
          <a:bodyPr/>
          <a:lstStyle/>
          <a:p>
            <a:r>
              <a:rPr lang="en-GB" altLang="nl-NL" sz="2400" smtClean="0"/>
              <a:t>Routed in the region</a:t>
            </a:r>
          </a:p>
        </p:txBody>
      </p:sp>
      <p:sp>
        <p:nvSpPr>
          <p:cNvPr id="2867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5BD64894-94F4-4A9E-BDA2-8BAC646DB0CB}" type="slidenum">
              <a:rPr lang="en-GB" altLang="nl-NL" sz="1400">
                <a:solidFill>
                  <a:schemeClr val="tx1"/>
                </a:solidFill>
                <a:latin typeface="Arial" pitchFamily="34" charset="0"/>
              </a:rPr>
              <a:pPr/>
              <a:t>8</a:t>
            </a:fld>
            <a:endParaRPr lang="en-GB" altLang="nl-NL" sz="1400">
              <a:solidFill>
                <a:schemeClr val="tx1"/>
              </a:solidFill>
              <a:latin typeface="Arial" pitchFamily="34" charset="0"/>
            </a:endParaRPr>
          </a:p>
        </p:txBody>
      </p:sp>
      <p:pic>
        <p:nvPicPr>
          <p:cNvPr id="6" name="Afbeelding 5" descr="Limburg-grenzen-vlakken-enke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1223963"/>
            <a:ext cx="5233988" cy="5357812"/>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5063" y="1627188"/>
            <a:ext cx="663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descr="2.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1223963"/>
            <a:ext cx="6635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descr="3.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0300" y="2222500"/>
            <a:ext cx="89693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descr="4.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37238" y="2439988"/>
            <a:ext cx="663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5.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4100" y="3094038"/>
            <a:ext cx="5238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descr="6.ep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48450" y="3148013"/>
            <a:ext cx="7016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descr="7.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7700" y="3625850"/>
            <a:ext cx="1084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descr="8.eps"/>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7113" y="4953000"/>
            <a:ext cx="12525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descr="9.eps"/>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80063" y="3357563"/>
            <a:ext cx="10191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descr="10.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41963" y="3708400"/>
            <a:ext cx="8794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1"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1"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2" presetClass="entr" presetSubtype="1"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0825" y="1339850"/>
            <a:ext cx="8532813" cy="504825"/>
          </a:xfrm>
        </p:spPr>
        <p:txBody>
          <a:bodyPr/>
          <a:lstStyle/>
          <a:p>
            <a:pPr algn="ctr"/>
            <a:r>
              <a:rPr lang="en-GB" altLang="nl-NL" sz="2400" smtClean="0"/>
              <a:t>Life sciences: Industry of the future</a:t>
            </a:r>
            <a:br>
              <a:rPr lang="en-GB" altLang="nl-NL" sz="2400" smtClean="0"/>
            </a:br>
            <a:r>
              <a:rPr lang="en-GB" altLang="nl-NL" sz="2000" smtClean="0"/>
              <a:t>A success story of the FRIS approach</a:t>
            </a:r>
          </a:p>
        </p:txBody>
      </p:sp>
      <p:sp>
        <p:nvSpPr>
          <p:cNvPr id="3072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itchFamily="34" charset="0"/>
                <a:ea typeface="MS PGothic" pitchFamily="34" charset="-128"/>
              </a:defRPr>
            </a:lvl1pPr>
            <a:lvl2pPr marL="742950" indent="-285750">
              <a:defRPr sz="1200">
                <a:solidFill>
                  <a:srgbClr val="0F5494"/>
                </a:solidFill>
                <a:latin typeface="Verdana" pitchFamily="34" charset="0"/>
                <a:ea typeface="MS PGothic" pitchFamily="34" charset="-128"/>
              </a:defRPr>
            </a:lvl2pPr>
            <a:lvl3pPr marL="1143000" indent="-228600">
              <a:defRPr sz="1200">
                <a:solidFill>
                  <a:srgbClr val="0F5494"/>
                </a:solidFill>
                <a:latin typeface="Verdana" pitchFamily="34" charset="0"/>
                <a:ea typeface="MS PGothic" pitchFamily="34" charset="-128"/>
              </a:defRPr>
            </a:lvl3pPr>
            <a:lvl4pPr marL="1600200" indent="-228600">
              <a:defRPr sz="1200">
                <a:solidFill>
                  <a:srgbClr val="0F5494"/>
                </a:solidFill>
                <a:latin typeface="Verdana" pitchFamily="34" charset="0"/>
                <a:ea typeface="MS PGothic" pitchFamily="34" charset="-128"/>
              </a:defRPr>
            </a:lvl4pPr>
            <a:lvl5pPr marL="2057400" indent="-22860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fld id="{386905CF-CFA9-437C-A52C-64360FA6D698}" type="slidenum">
              <a:rPr lang="en-GB" altLang="nl-NL" sz="1400">
                <a:solidFill>
                  <a:schemeClr val="tx1"/>
                </a:solidFill>
                <a:latin typeface="Arial" pitchFamily="34" charset="0"/>
              </a:rPr>
              <a:pPr/>
              <a:t>9</a:t>
            </a:fld>
            <a:endParaRPr lang="en-GB" altLang="nl-NL" sz="1400">
              <a:solidFill>
                <a:schemeClr val="tx1"/>
              </a:solidFill>
              <a:latin typeface="Arial" pitchFamily="34" charset="0"/>
            </a:endParaRPr>
          </a:p>
        </p:txBody>
      </p:sp>
      <p:pic>
        <p:nvPicPr>
          <p:cNvPr id="30723" name="Afbeelding 2" descr="fris-2015-2-engel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1993900"/>
            <a:ext cx="6624637"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8270</TotalTime>
  <Words>1174</Words>
  <Application>Microsoft Office PowerPoint</Application>
  <PresentationFormat>Diavoorstelling (4:3)</PresentationFormat>
  <Paragraphs>181</Paragraphs>
  <Slides>31</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31</vt:i4>
      </vt:variant>
    </vt:vector>
  </HeadingPairs>
  <TitlesOfParts>
    <vt:vector size="37" baseType="lpstr">
      <vt:lpstr>Verdana</vt:lpstr>
      <vt:lpstr>MS PGothic</vt:lpstr>
      <vt:lpstr>Arial</vt:lpstr>
      <vt:lpstr>MS PGothic</vt:lpstr>
      <vt:lpstr>Wingdings</vt:lpstr>
      <vt:lpstr>Blank</vt:lpstr>
      <vt:lpstr>Introduction: why a workshop on He? Mr luc de schepper</vt:lpstr>
      <vt:lpstr>PowerPoint-presentatie</vt:lpstr>
      <vt:lpstr>Hasselt University, knowledge in action</vt:lpstr>
      <vt:lpstr>Hasselt University as a driver for innovation</vt:lpstr>
      <vt:lpstr>Cornerstones of the Full Regional Innovation System FRIS in the Limburg Region</vt:lpstr>
      <vt:lpstr>FRIS in the Limburg Region Regional FRIS clusters</vt:lpstr>
      <vt:lpstr>Future goal</vt:lpstr>
      <vt:lpstr>Routed in the region</vt:lpstr>
      <vt:lpstr>Life sciences: Industry of the future A success story of the FRIS approach</vt:lpstr>
      <vt:lpstr>Life sciences cluster Success story – action plan 2007</vt:lpstr>
      <vt:lpstr>Life sciences cluster Success story: LifeTechValley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Sector Overview</dc:title>
  <dc:creator>MCCAULEY Aisling (DEVCO-EXT)</dc:creator>
  <cp:lastModifiedBy>VANUYTVEN Marijke</cp:lastModifiedBy>
  <cp:revision>346</cp:revision>
  <cp:lastPrinted>2016-05-26T09:12:33Z</cp:lastPrinted>
  <dcterms:created xsi:type="dcterms:W3CDTF">2013-10-21T09:34:51Z</dcterms:created>
  <dcterms:modified xsi:type="dcterms:W3CDTF">2016-05-26T14:05:38Z</dcterms:modified>
</cp:coreProperties>
</file>