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7"/>
  </p:notesMasterIdLst>
  <p:sldIdLst>
    <p:sldId id="272" r:id="rId2"/>
    <p:sldId id="270" r:id="rId3"/>
    <p:sldId id="271" r:id="rId4"/>
    <p:sldId id="260" r:id="rId5"/>
    <p:sldId id="257" r:id="rId6"/>
    <p:sldId id="259" r:id="rId7"/>
    <p:sldId id="275" r:id="rId8"/>
    <p:sldId id="276" r:id="rId9"/>
    <p:sldId id="263" r:id="rId10"/>
    <p:sldId id="277" r:id="rId11"/>
    <p:sldId id="278" r:id="rId12"/>
    <p:sldId id="264" r:id="rId13"/>
    <p:sldId id="265" r:id="rId14"/>
    <p:sldId id="273" r:id="rId15"/>
    <p:sldId id="274" r:id="rId1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64" d="100"/>
          <a:sy n="64" d="100"/>
        </p:scale>
        <p:origin x="-86" y="-47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B63001-9EF4-4738-9A90-0D2D77D957E8}" type="datetimeFigureOut">
              <a:rPr lang="fr-BE" smtClean="0"/>
              <a:t>8/05/2015</a:t>
            </a:fld>
            <a:endParaRPr lang="fr-B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EA8A9C-43E5-4F47-B4D0-0138C87E87E0}" type="slidenum">
              <a:rPr lang="fr-BE" smtClean="0"/>
              <a:t>‹#›</a:t>
            </a:fld>
            <a:endParaRPr lang="fr-BE"/>
          </a:p>
        </p:txBody>
      </p:sp>
    </p:spTree>
    <p:extLst>
      <p:ext uri="{BB962C8B-B14F-4D97-AF65-F5344CB8AC3E}">
        <p14:creationId xmlns:p14="http://schemas.microsoft.com/office/powerpoint/2010/main" val="3829596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1182230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3807685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3807685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2561412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4133340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4850595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6115743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6115743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6115743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8654790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380768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r-BE"/>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r-BE"/>
          </a:p>
        </p:txBody>
      </p:sp>
      <p:sp>
        <p:nvSpPr>
          <p:cNvPr id="4" name="Date Placeholder 3"/>
          <p:cNvSpPr>
            <a:spLocks noGrp="1"/>
          </p:cNvSpPr>
          <p:nvPr>
            <p:ph type="dt" sz="half" idx="10"/>
          </p:nvPr>
        </p:nvSpPr>
        <p:spPr/>
        <p:txBody>
          <a:bodyPr/>
          <a:lstStyle/>
          <a:p>
            <a:fld id="{1E3A2E18-B9F0-4FC2-9AB5-CF77101CE65F}" type="datetimeFigureOut">
              <a:rPr lang="fr-BE" smtClean="0"/>
              <a:t>8/05/2015</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5489A94C-89D9-48C6-AEE9-1E5B2A177623}" type="slidenum">
              <a:rPr lang="fr-BE" smtClean="0"/>
              <a:t>‹#›</a:t>
            </a:fld>
            <a:endParaRPr lang="fr-BE"/>
          </a:p>
        </p:txBody>
      </p:sp>
    </p:spTree>
    <p:extLst>
      <p:ext uri="{BB962C8B-B14F-4D97-AF65-F5344CB8AC3E}">
        <p14:creationId xmlns:p14="http://schemas.microsoft.com/office/powerpoint/2010/main" val="1949016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B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4" name="Date Placeholder 3"/>
          <p:cNvSpPr>
            <a:spLocks noGrp="1"/>
          </p:cNvSpPr>
          <p:nvPr>
            <p:ph type="dt" sz="half" idx="10"/>
          </p:nvPr>
        </p:nvSpPr>
        <p:spPr/>
        <p:txBody>
          <a:bodyPr/>
          <a:lstStyle/>
          <a:p>
            <a:fld id="{1E3A2E18-B9F0-4FC2-9AB5-CF77101CE65F}" type="datetimeFigureOut">
              <a:rPr lang="fr-BE" smtClean="0"/>
              <a:t>8/05/2015</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5489A94C-89D9-48C6-AEE9-1E5B2A177623}" type="slidenum">
              <a:rPr lang="fr-BE" smtClean="0"/>
              <a:t>‹#›</a:t>
            </a:fld>
            <a:endParaRPr lang="fr-BE"/>
          </a:p>
        </p:txBody>
      </p:sp>
    </p:spTree>
    <p:extLst>
      <p:ext uri="{BB962C8B-B14F-4D97-AF65-F5344CB8AC3E}">
        <p14:creationId xmlns:p14="http://schemas.microsoft.com/office/powerpoint/2010/main" val="3650423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r-BE"/>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4" name="Date Placeholder 3"/>
          <p:cNvSpPr>
            <a:spLocks noGrp="1"/>
          </p:cNvSpPr>
          <p:nvPr>
            <p:ph type="dt" sz="half" idx="10"/>
          </p:nvPr>
        </p:nvSpPr>
        <p:spPr/>
        <p:txBody>
          <a:bodyPr/>
          <a:lstStyle/>
          <a:p>
            <a:fld id="{1E3A2E18-B9F0-4FC2-9AB5-CF77101CE65F}" type="datetimeFigureOut">
              <a:rPr lang="fr-BE" smtClean="0"/>
              <a:t>8/05/2015</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5489A94C-89D9-48C6-AEE9-1E5B2A177623}" type="slidenum">
              <a:rPr lang="fr-BE" smtClean="0"/>
              <a:t>‹#›</a:t>
            </a:fld>
            <a:endParaRPr lang="fr-BE"/>
          </a:p>
        </p:txBody>
      </p:sp>
    </p:spTree>
    <p:extLst>
      <p:ext uri="{BB962C8B-B14F-4D97-AF65-F5344CB8AC3E}">
        <p14:creationId xmlns:p14="http://schemas.microsoft.com/office/powerpoint/2010/main" val="2497174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B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4" name="Date Placeholder 3"/>
          <p:cNvSpPr>
            <a:spLocks noGrp="1"/>
          </p:cNvSpPr>
          <p:nvPr>
            <p:ph type="dt" sz="half" idx="10"/>
          </p:nvPr>
        </p:nvSpPr>
        <p:spPr/>
        <p:txBody>
          <a:bodyPr/>
          <a:lstStyle/>
          <a:p>
            <a:fld id="{1E3A2E18-B9F0-4FC2-9AB5-CF77101CE65F}" type="datetimeFigureOut">
              <a:rPr lang="fr-BE" smtClean="0"/>
              <a:t>8/05/2015</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5489A94C-89D9-48C6-AEE9-1E5B2A177623}" type="slidenum">
              <a:rPr lang="fr-BE" smtClean="0"/>
              <a:t>‹#›</a:t>
            </a:fld>
            <a:endParaRPr lang="fr-BE"/>
          </a:p>
        </p:txBody>
      </p:sp>
    </p:spTree>
    <p:extLst>
      <p:ext uri="{BB962C8B-B14F-4D97-AF65-F5344CB8AC3E}">
        <p14:creationId xmlns:p14="http://schemas.microsoft.com/office/powerpoint/2010/main" val="2832447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r-BE"/>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E3A2E18-B9F0-4FC2-9AB5-CF77101CE65F}" type="datetimeFigureOut">
              <a:rPr lang="fr-BE" smtClean="0"/>
              <a:t>8/05/2015</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5489A94C-89D9-48C6-AEE9-1E5B2A177623}" type="slidenum">
              <a:rPr lang="fr-BE" smtClean="0"/>
              <a:t>‹#›</a:t>
            </a:fld>
            <a:endParaRPr lang="fr-BE"/>
          </a:p>
        </p:txBody>
      </p:sp>
    </p:spTree>
    <p:extLst>
      <p:ext uri="{BB962C8B-B14F-4D97-AF65-F5344CB8AC3E}">
        <p14:creationId xmlns:p14="http://schemas.microsoft.com/office/powerpoint/2010/main" val="3723637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BE"/>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5" name="Date Placeholder 4"/>
          <p:cNvSpPr>
            <a:spLocks noGrp="1"/>
          </p:cNvSpPr>
          <p:nvPr>
            <p:ph type="dt" sz="half" idx="10"/>
          </p:nvPr>
        </p:nvSpPr>
        <p:spPr/>
        <p:txBody>
          <a:bodyPr/>
          <a:lstStyle/>
          <a:p>
            <a:fld id="{1E3A2E18-B9F0-4FC2-9AB5-CF77101CE65F}" type="datetimeFigureOut">
              <a:rPr lang="fr-BE" smtClean="0"/>
              <a:t>8/05/2015</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5489A94C-89D9-48C6-AEE9-1E5B2A177623}" type="slidenum">
              <a:rPr lang="fr-BE" smtClean="0"/>
              <a:t>‹#›</a:t>
            </a:fld>
            <a:endParaRPr lang="fr-BE"/>
          </a:p>
        </p:txBody>
      </p:sp>
    </p:spTree>
    <p:extLst>
      <p:ext uri="{BB962C8B-B14F-4D97-AF65-F5344CB8AC3E}">
        <p14:creationId xmlns:p14="http://schemas.microsoft.com/office/powerpoint/2010/main" val="4272691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r-BE"/>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7" name="Date Placeholder 6"/>
          <p:cNvSpPr>
            <a:spLocks noGrp="1"/>
          </p:cNvSpPr>
          <p:nvPr>
            <p:ph type="dt" sz="half" idx="10"/>
          </p:nvPr>
        </p:nvSpPr>
        <p:spPr/>
        <p:txBody>
          <a:bodyPr/>
          <a:lstStyle/>
          <a:p>
            <a:fld id="{1E3A2E18-B9F0-4FC2-9AB5-CF77101CE65F}" type="datetimeFigureOut">
              <a:rPr lang="fr-BE" smtClean="0"/>
              <a:t>8/05/2015</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5489A94C-89D9-48C6-AEE9-1E5B2A177623}" type="slidenum">
              <a:rPr lang="fr-BE" smtClean="0"/>
              <a:t>‹#›</a:t>
            </a:fld>
            <a:endParaRPr lang="fr-BE"/>
          </a:p>
        </p:txBody>
      </p:sp>
    </p:spTree>
    <p:extLst>
      <p:ext uri="{BB962C8B-B14F-4D97-AF65-F5344CB8AC3E}">
        <p14:creationId xmlns:p14="http://schemas.microsoft.com/office/powerpoint/2010/main" val="2783652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BE"/>
          </a:p>
        </p:txBody>
      </p:sp>
      <p:sp>
        <p:nvSpPr>
          <p:cNvPr id="3" name="Date Placeholder 2"/>
          <p:cNvSpPr>
            <a:spLocks noGrp="1"/>
          </p:cNvSpPr>
          <p:nvPr>
            <p:ph type="dt" sz="half" idx="10"/>
          </p:nvPr>
        </p:nvSpPr>
        <p:spPr/>
        <p:txBody>
          <a:bodyPr/>
          <a:lstStyle/>
          <a:p>
            <a:fld id="{1E3A2E18-B9F0-4FC2-9AB5-CF77101CE65F}" type="datetimeFigureOut">
              <a:rPr lang="fr-BE" smtClean="0"/>
              <a:t>8/05/2015</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5489A94C-89D9-48C6-AEE9-1E5B2A177623}" type="slidenum">
              <a:rPr lang="fr-BE" smtClean="0"/>
              <a:t>‹#›</a:t>
            </a:fld>
            <a:endParaRPr lang="fr-BE"/>
          </a:p>
        </p:txBody>
      </p:sp>
    </p:spTree>
    <p:extLst>
      <p:ext uri="{BB962C8B-B14F-4D97-AF65-F5344CB8AC3E}">
        <p14:creationId xmlns:p14="http://schemas.microsoft.com/office/powerpoint/2010/main" val="3051360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3A2E18-B9F0-4FC2-9AB5-CF77101CE65F}" type="datetimeFigureOut">
              <a:rPr lang="fr-BE" smtClean="0"/>
              <a:t>8/05/2015</a:t>
            </a:fld>
            <a:endParaRPr lang="fr-BE"/>
          </a:p>
        </p:txBody>
      </p:sp>
      <p:sp>
        <p:nvSpPr>
          <p:cNvPr id="3" name="Footer Placeholder 2"/>
          <p:cNvSpPr>
            <a:spLocks noGrp="1"/>
          </p:cNvSpPr>
          <p:nvPr>
            <p:ph type="ftr" sz="quarter" idx="11"/>
          </p:nvPr>
        </p:nvSpPr>
        <p:spPr/>
        <p:txBody>
          <a:bodyPr/>
          <a:lstStyle/>
          <a:p>
            <a:endParaRPr lang="fr-BE"/>
          </a:p>
        </p:txBody>
      </p:sp>
      <p:sp>
        <p:nvSpPr>
          <p:cNvPr id="4" name="Slide Number Placeholder 3"/>
          <p:cNvSpPr>
            <a:spLocks noGrp="1"/>
          </p:cNvSpPr>
          <p:nvPr>
            <p:ph type="sldNum" sz="quarter" idx="12"/>
          </p:nvPr>
        </p:nvSpPr>
        <p:spPr/>
        <p:txBody>
          <a:bodyPr/>
          <a:lstStyle/>
          <a:p>
            <a:fld id="{5489A94C-89D9-48C6-AEE9-1E5B2A177623}" type="slidenum">
              <a:rPr lang="fr-BE" smtClean="0"/>
              <a:t>‹#›</a:t>
            </a:fld>
            <a:endParaRPr lang="fr-BE"/>
          </a:p>
        </p:txBody>
      </p:sp>
    </p:spTree>
    <p:extLst>
      <p:ext uri="{BB962C8B-B14F-4D97-AF65-F5344CB8AC3E}">
        <p14:creationId xmlns:p14="http://schemas.microsoft.com/office/powerpoint/2010/main" val="143760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r-BE"/>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3A2E18-B9F0-4FC2-9AB5-CF77101CE65F}" type="datetimeFigureOut">
              <a:rPr lang="fr-BE" smtClean="0"/>
              <a:t>8/05/2015</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5489A94C-89D9-48C6-AEE9-1E5B2A177623}" type="slidenum">
              <a:rPr lang="fr-BE" smtClean="0"/>
              <a:t>‹#›</a:t>
            </a:fld>
            <a:endParaRPr lang="fr-BE"/>
          </a:p>
        </p:txBody>
      </p:sp>
    </p:spTree>
    <p:extLst>
      <p:ext uri="{BB962C8B-B14F-4D97-AF65-F5344CB8AC3E}">
        <p14:creationId xmlns:p14="http://schemas.microsoft.com/office/powerpoint/2010/main" val="1488708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r-BE"/>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3A2E18-B9F0-4FC2-9AB5-CF77101CE65F}" type="datetimeFigureOut">
              <a:rPr lang="fr-BE" smtClean="0"/>
              <a:t>8/05/2015</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5489A94C-89D9-48C6-AEE9-1E5B2A177623}" type="slidenum">
              <a:rPr lang="fr-BE" smtClean="0"/>
              <a:t>‹#›</a:t>
            </a:fld>
            <a:endParaRPr lang="fr-BE"/>
          </a:p>
        </p:txBody>
      </p:sp>
    </p:spTree>
    <p:extLst>
      <p:ext uri="{BB962C8B-B14F-4D97-AF65-F5344CB8AC3E}">
        <p14:creationId xmlns:p14="http://schemas.microsoft.com/office/powerpoint/2010/main" val="2449989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fr-BE"/>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3A2E18-B9F0-4FC2-9AB5-CF77101CE65F}" type="datetimeFigureOut">
              <a:rPr lang="fr-BE" smtClean="0"/>
              <a:t>8/05/2015</a:t>
            </a:fld>
            <a:endParaRPr lang="fr-B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89A94C-89D9-48C6-AEE9-1E5B2A177623}" type="slidenum">
              <a:rPr lang="fr-BE" smtClean="0"/>
              <a:t>‹#›</a:t>
            </a:fld>
            <a:endParaRPr lang="fr-BE"/>
          </a:p>
        </p:txBody>
      </p:sp>
    </p:spTree>
    <p:extLst>
      <p:ext uri="{BB962C8B-B14F-4D97-AF65-F5344CB8AC3E}">
        <p14:creationId xmlns:p14="http://schemas.microsoft.com/office/powerpoint/2010/main" val="4196089510"/>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68411"/>
            <a:ext cx="10515600" cy="662784"/>
          </a:xfrm>
        </p:spPr>
        <p:txBody>
          <a:bodyPr>
            <a:normAutofit/>
          </a:bodyPr>
          <a:lstStyle/>
          <a:p>
            <a:pPr algn="ctr"/>
            <a:r>
              <a:rPr lang="en-GB" altLang="en-US" sz="3600" b="1" dirty="0" smtClean="0">
                <a:solidFill>
                  <a:srgbClr val="0000FF"/>
                </a:solidFill>
                <a:ea typeface="ＭＳ Ｐゴシック" pitchFamily="34" charset="-128"/>
              </a:rPr>
              <a:t>Afghanistan</a:t>
            </a:r>
            <a:endParaRPr lang="en-GB" sz="3600" b="1" dirty="0">
              <a:solidFill>
                <a:srgbClr val="0000FF"/>
              </a:solidFill>
              <a:ea typeface="ＭＳ Ｐゴシック" pitchFamily="34" charset="-128"/>
            </a:endParaRPr>
          </a:p>
        </p:txBody>
      </p:sp>
      <p:pic>
        <p:nvPicPr>
          <p:cNvPr id="4" name="Picture 14" descr="EEAS_P_TXT_S.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55921" y="-1"/>
            <a:ext cx="1841500"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0" y="0"/>
            <a:ext cx="12192000" cy="1268413"/>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6" name="Picture 13" descr="logoEC.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67037" y="-2"/>
            <a:ext cx="1722437"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4" descr="EEAS_P_TXT_S.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766379" y="0"/>
            <a:ext cx="1841500"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Content Placeholder 2"/>
          <p:cNvSpPr>
            <a:spLocks noGrp="1"/>
          </p:cNvSpPr>
          <p:nvPr>
            <p:ph idx="1"/>
          </p:nvPr>
        </p:nvSpPr>
        <p:spPr>
          <a:xfrm>
            <a:off x="382772" y="2033590"/>
            <a:ext cx="11546958" cy="4824410"/>
          </a:xfrm>
        </p:spPr>
        <p:txBody>
          <a:bodyPr>
            <a:normAutofit fontScale="85000" lnSpcReduction="10000"/>
          </a:bodyPr>
          <a:lstStyle/>
          <a:p>
            <a:pPr marL="0" indent="0">
              <a:buNone/>
            </a:pPr>
            <a:r>
              <a:rPr lang="en-GB" b="1" dirty="0" smtClean="0"/>
              <a:t>Next steps:</a:t>
            </a:r>
            <a:endParaRPr lang="en-GB" b="1" dirty="0"/>
          </a:p>
          <a:p>
            <a:r>
              <a:rPr lang="en-GB" dirty="0"/>
              <a:t>Need to collate all the existing documentation and take stock of where we are at in terms of JP in Afghanistan (what is the synthesis of where we are and what we want),</a:t>
            </a:r>
          </a:p>
          <a:p>
            <a:r>
              <a:rPr lang="en-GB" dirty="0"/>
              <a:t>Harness the political momentum and already existing practices, processes and structures such as dialogue, common messaging and coordination; recognise the risks and opportunities to the existing coordination framework,</a:t>
            </a:r>
          </a:p>
          <a:p>
            <a:r>
              <a:rPr lang="en-GB" dirty="0"/>
              <a:t>Check with EU+ donors on what role they want to play and what could the JP potentially provide for better collaboration, effectiveness and influence,</a:t>
            </a:r>
          </a:p>
          <a:p>
            <a:r>
              <a:rPr lang="en-GB" dirty="0"/>
              <a:t>Support joint stocktaking and consider joint analysis; to discuss in which sectors,</a:t>
            </a:r>
          </a:p>
          <a:p>
            <a:r>
              <a:rPr lang="en-GB" dirty="0"/>
              <a:t>Identify priorities in the TMAF that could support or benefit from EU+ JP,</a:t>
            </a:r>
          </a:p>
          <a:p>
            <a:r>
              <a:rPr lang="en-GB" dirty="0"/>
              <a:t>Don’t put too much pressure but clearly harmonise and discuss amongst the EU+ what the strategy could be in light of the expected reduction in aid to Afghanistan.</a:t>
            </a:r>
          </a:p>
          <a:p>
            <a:r>
              <a:rPr lang="en-GB" dirty="0"/>
              <a:t>Stronger EU voice but include other donors so as not to have a closed exclusive exercise</a:t>
            </a:r>
            <a:r>
              <a:rPr lang="en-GB" dirty="0" smtClean="0"/>
              <a:t>.</a:t>
            </a:r>
            <a:endParaRPr lang="fr-BE" dirty="0"/>
          </a:p>
        </p:txBody>
      </p:sp>
    </p:spTree>
    <p:extLst>
      <p:ext uri="{BB962C8B-B14F-4D97-AF65-F5344CB8AC3E}">
        <p14:creationId xmlns:p14="http://schemas.microsoft.com/office/powerpoint/2010/main" val="41145425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68411"/>
            <a:ext cx="10515600" cy="733465"/>
          </a:xfrm>
        </p:spPr>
        <p:txBody>
          <a:bodyPr>
            <a:normAutofit/>
          </a:bodyPr>
          <a:lstStyle/>
          <a:p>
            <a:pPr algn="ctr"/>
            <a:r>
              <a:rPr lang="en-GB" altLang="en-US" sz="3600" b="1" dirty="0" smtClean="0">
                <a:solidFill>
                  <a:srgbClr val="0000FF"/>
                </a:solidFill>
                <a:ea typeface="ＭＳ Ｐゴシック" pitchFamily="34" charset="-128"/>
              </a:rPr>
              <a:t>Pakistan (contd.)</a:t>
            </a:r>
            <a:endParaRPr lang="en-GB" sz="3600" b="1" dirty="0">
              <a:solidFill>
                <a:srgbClr val="0000FF"/>
              </a:solidFill>
              <a:ea typeface="ＭＳ Ｐゴシック" pitchFamily="34" charset="-128"/>
            </a:endParaRPr>
          </a:p>
        </p:txBody>
      </p:sp>
      <p:pic>
        <p:nvPicPr>
          <p:cNvPr id="4" name="Picture 14" descr="EEAS_P_TXT_S.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55921" y="-1"/>
            <a:ext cx="1841500"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0" y="0"/>
            <a:ext cx="12192000" cy="1268413"/>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6" name="Picture 13" descr="logoEC.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67037" y="-2"/>
            <a:ext cx="1722437"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4" descr="EEAS_P_TXT_S.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766379" y="0"/>
            <a:ext cx="1841500"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p:nvSpPr>
        <p:spPr>
          <a:xfrm>
            <a:off x="229960" y="2001876"/>
            <a:ext cx="11732079" cy="3883884"/>
          </a:xfrm>
          <a:prstGeom prst="rect">
            <a:avLst/>
          </a:prstGeom>
        </p:spPr>
        <p:txBody>
          <a:bodyPr wrap="square">
            <a:spAutoFit/>
          </a:bodyPr>
          <a:lstStyle/>
          <a:p>
            <a:pPr lvl="0" algn="just">
              <a:lnSpc>
                <a:spcPct val="107000"/>
              </a:lnSpc>
              <a:spcAft>
                <a:spcPts val="800"/>
              </a:spcAft>
            </a:pPr>
            <a:r>
              <a:rPr lang="en-US" sz="2000" b="1" dirty="0">
                <a:ea typeface="Calibri"/>
                <a:cs typeface="Times New Roman"/>
              </a:rPr>
              <a:t>What is first step after arrival back home</a:t>
            </a:r>
            <a:r>
              <a:rPr lang="en-US" sz="2000" b="1" dirty="0" smtClean="0">
                <a:ea typeface="Calibri"/>
                <a:cs typeface="Times New Roman"/>
              </a:rPr>
              <a:t>? (contd.)</a:t>
            </a:r>
            <a:endParaRPr lang="en-GB" sz="2000" dirty="0">
              <a:ea typeface="Calibri"/>
              <a:cs typeface="Times New Roman"/>
            </a:endParaRPr>
          </a:p>
          <a:p>
            <a:pPr algn="just">
              <a:lnSpc>
                <a:spcPct val="107000"/>
              </a:lnSpc>
              <a:spcAft>
                <a:spcPts val="800"/>
              </a:spcAft>
            </a:pPr>
            <a:r>
              <a:rPr lang="en-US" sz="2000" b="1" dirty="0">
                <a:ea typeface="Calibri"/>
                <a:cs typeface="Times New Roman"/>
              </a:rPr>
              <a:t>Prepare a Roadmap.</a:t>
            </a:r>
            <a:endParaRPr lang="en-GB" sz="2000" dirty="0">
              <a:ea typeface="Calibri"/>
              <a:cs typeface="Times New Roman"/>
            </a:endParaRPr>
          </a:p>
          <a:p>
            <a:pPr marL="342900" indent="-342900" algn="just">
              <a:lnSpc>
                <a:spcPct val="107000"/>
              </a:lnSpc>
              <a:spcAft>
                <a:spcPts val="800"/>
              </a:spcAft>
              <a:buFont typeface="Arial" panose="020B0604020202020204" pitchFamily="34" charset="0"/>
              <a:buChar char="•"/>
            </a:pPr>
            <a:r>
              <a:rPr lang="en-US" sz="2000" dirty="0">
                <a:ea typeface="Calibri"/>
                <a:cs typeface="Times New Roman"/>
              </a:rPr>
              <a:t>Each EU MS is due to give an update of it cooperation – this will be the basis of the exercise. </a:t>
            </a:r>
            <a:endParaRPr lang="en-GB" sz="2000" dirty="0">
              <a:ea typeface="Calibri"/>
              <a:cs typeface="Times New Roman"/>
            </a:endParaRPr>
          </a:p>
          <a:p>
            <a:pPr marL="342900" indent="-342900" algn="just">
              <a:lnSpc>
                <a:spcPct val="107000"/>
              </a:lnSpc>
              <a:spcAft>
                <a:spcPts val="800"/>
              </a:spcAft>
              <a:buFont typeface="Arial" panose="020B0604020202020204" pitchFamily="34" charset="0"/>
              <a:buChar char="•"/>
            </a:pPr>
            <a:r>
              <a:rPr lang="en-US" sz="2000" dirty="0">
                <a:ea typeface="Calibri"/>
                <a:cs typeface="Times New Roman"/>
              </a:rPr>
              <a:t>Helpful to have a planning document form the Government – Vision 2025 which covers 7 pillars and it should be the basis for the Joint Programming documents. Align ourselves with that documents. Updating the </a:t>
            </a:r>
            <a:r>
              <a:rPr lang="en-US" sz="2000" dirty="0" err="1">
                <a:ea typeface="Calibri"/>
                <a:cs typeface="Times New Roman"/>
              </a:rPr>
              <a:t>HoMs</a:t>
            </a:r>
            <a:r>
              <a:rPr lang="en-US" sz="2000" dirty="0">
                <a:ea typeface="Calibri"/>
                <a:cs typeface="Times New Roman"/>
              </a:rPr>
              <a:t> report will be useful. Aim to annex the JP document to the MIP by end 2016 to be effective from 2017 – aiming to </a:t>
            </a:r>
            <a:r>
              <a:rPr lang="en-US" sz="2000" dirty="0" err="1">
                <a:ea typeface="Calibri"/>
                <a:cs typeface="Times New Roman"/>
              </a:rPr>
              <a:t>finalise</a:t>
            </a:r>
            <a:r>
              <a:rPr lang="en-US" sz="2000" dirty="0">
                <a:ea typeface="Calibri"/>
                <a:cs typeface="Times New Roman"/>
              </a:rPr>
              <a:t> before the next elections.</a:t>
            </a:r>
            <a:endParaRPr lang="en-GB" sz="2000" dirty="0">
              <a:ea typeface="Calibri"/>
              <a:cs typeface="Times New Roman"/>
            </a:endParaRPr>
          </a:p>
          <a:p>
            <a:pPr marL="342900" indent="-342900" algn="just">
              <a:lnSpc>
                <a:spcPct val="107000"/>
              </a:lnSpc>
              <a:spcAft>
                <a:spcPts val="800"/>
              </a:spcAft>
              <a:buFont typeface="Arial" panose="020B0604020202020204" pitchFamily="34" charset="0"/>
              <a:buChar char="•"/>
            </a:pPr>
            <a:r>
              <a:rPr lang="en-US" sz="2000" dirty="0">
                <a:ea typeface="Calibri"/>
                <a:cs typeface="Times New Roman"/>
              </a:rPr>
              <a:t>What is possible? Would go for a very strategic, policy type document (like Cambodia) and not a pragmatic document (like Laos). </a:t>
            </a:r>
            <a:endParaRPr lang="en-GB" sz="2000" dirty="0">
              <a:ea typeface="Calibri"/>
              <a:cs typeface="Times New Roman"/>
            </a:endParaRPr>
          </a:p>
          <a:p>
            <a:pPr lvl="0" algn="just">
              <a:lnSpc>
                <a:spcPct val="107000"/>
              </a:lnSpc>
              <a:spcAft>
                <a:spcPts val="800"/>
              </a:spcAft>
            </a:pPr>
            <a:endParaRPr lang="en-GB" sz="2000" dirty="0">
              <a:ea typeface="Calibri"/>
              <a:cs typeface="Times New Roman"/>
            </a:endParaRPr>
          </a:p>
        </p:txBody>
      </p:sp>
    </p:spTree>
    <p:extLst>
      <p:ext uri="{BB962C8B-B14F-4D97-AF65-F5344CB8AC3E}">
        <p14:creationId xmlns:p14="http://schemas.microsoft.com/office/powerpoint/2010/main" val="27672988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68411"/>
            <a:ext cx="10515600" cy="733465"/>
          </a:xfrm>
        </p:spPr>
        <p:txBody>
          <a:bodyPr>
            <a:normAutofit/>
          </a:bodyPr>
          <a:lstStyle/>
          <a:p>
            <a:pPr algn="ctr"/>
            <a:r>
              <a:rPr lang="en-GB" altLang="en-US" sz="3600" b="1" dirty="0" smtClean="0">
                <a:solidFill>
                  <a:srgbClr val="0000FF"/>
                </a:solidFill>
                <a:ea typeface="ＭＳ Ｐゴシック" pitchFamily="34" charset="-128"/>
              </a:rPr>
              <a:t>Pakistan (contd.)</a:t>
            </a:r>
            <a:endParaRPr lang="en-GB" sz="3600" b="1" dirty="0">
              <a:solidFill>
                <a:srgbClr val="0000FF"/>
              </a:solidFill>
              <a:ea typeface="ＭＳ Ｐゴシック" pitchFamily="34" charset="-128"/>
            </a:endParaRPr>
          </a:p>
        </p:txBody>
      </p:sp>
      <p:pic>
        <p:nvPicPr>
          <p:cNvPr id="4" name="Picture 14" descr="EEAS_P_TXT_S.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55921" y="-1"/>
            <a:ext cx="1841500"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0" y="0"/>
            <a:ext cx="12192000" cy="1268413"/>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6" name="Picture 13" descr="logoEC.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67037" y="-2"/>
            <a:ext cx="1722437"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4" descr="EEAS_P_TXT_S.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766379" y="0"/>
            <a:ext cx="1841500"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p:nvSpPr>
        <p:spPr>
          <a:xfrm>
            <a:off x="229960" y="2001876"/>
            <a:ext cx="11732079" cy="3898503"/>
          </a:xfrm>
          <a:prstGeom prst="rect">
            <a:avLst/>
          </a:prstGeom>
        </p:spPr>
        <p:txBody>
          <a:bodyPr wrap="square">
            <a:spAutoFit/>
          </a:bodyPr>
          <a:lstStyle/>
          <a:p>
            <a:pPr lvl="0" algn="just">
              <a:lnSpc>
                <a:spcPct val="107000"/>
              </a:lnSpc>
              <a:spcAft>
                <a:spcPts val="800"/>
              </a:spcAft>
            </a:pPr>
            <a:r>
              <a:rPr lang="en-US" sz="2000" b="1" dirty="0" smtClean="0">
                <a:ea typeface="Calibri"/>
                <a:cs typeface="Times New Roman"/>
              </a:rPr>
              <a:t>What </a:t>
            </a:r>
            <a:r>
              <a:rPr lang="en-US" sz="2000" b="1" dirty="0">
                <a:ea typeface="Calibri"/>
                <a:cs typeface="Times New Roman"/>
              </a:rPr>
              <a:t>elements of JP would be feasible for your country in the short to mid-term?</a:t>
            </a:r>
            <a:endParaRPr lang="en-GB" sz="2000" dirty="0">
              <a:ea typeface="Calibri"/>
              <a:cs typeface="Times New Roman"/>
            </a:endParaRPr>
          </a:p>
          <a:p>
            <a:pPr marL="342900" indent="-342900" algn="just">
              <a:lnSpc>
                <a:spcPct val="107000"/>
              </a:lnSpc>
              <a:spcAft>
                <a:spcPts val="800"/>
              </a:spcAft>
              <a:buFont typeface="Arial" panose="020B0604020202020204" pitchFamily="34" charset="0"/>
              <a:buChar char="•"/>
            </a:pPr>
            <a:r>
              <a:rPr lang="en-US" sz="2000" dirty="0">
                <a:ea typeface="Calibri"/>
                <a:cs typeface="Times New Roman"/>
              </a:rPr>
              <a:t>Need to consider capacity building because the capacities are low in the sense that you end up talking alone if you don’t address capacity building. </a:t>
            </a:r>
            <a:endParaRPr lang="en-GB" sz="2000" dirty="0">
              <a:ea typeface="Calibri"/>
              <a:cs typeface="Times New Roman"/>
            </a:endParaRPr>
          </a:p>
          <a:p>
            <a:pPr marL="342900" indent="-342900" algn="just">
              <a:lnSpc>
                <a:spcPct val="107000"/>
              </a:lnSpc>
              <a:spcAft>
                <a:spcPts val="800"/>
              </a:spcAft>
              <a:buFont typeface="Arial" panose="020B0604020202020204" pitchFamily="34" charset="0"/>
              <a:buChar char="•"/>
            </a:pPr>
            <a:r>
              <a:rPr lang="en-US" sz="2000" dirty="0">
                <a:ea typeface="Calibri"/>
                <a:cs typeface="Times New Roman"/>
              </a:rPr>
              <a:t>There is a lot of joint implementation already going on – what is missing is a joint strategy which could be the Joint Strategy document that we would aim to develop next. The joint country analysis could build on existing analyses</a:t>
            </a:r>
            <a:r>
              <a:rPr lang="en-US" sz="2000" dirty="0" smtClean="0">
                <a:ea typeface="Calibri"/>
                <a:cs typeface="Times New Roman"/>
              </a:rPr>
              <a:t>.</a:t>
            </a:r>
            <a:endParaRPr lang="en-GB" sz="2000" dirty="0" smtClean="0">
              <a:ea typeface="Calibri"/>
              <a:cs typeface="Times New Roman"/>
            </a:endParaRPr>
          </a:p>
          <a:p>
            <a:pPr algn="just">
              <a:lnSpc>
                <a:spcPct val="107000"/>
              </a:lnSpc>
              <a:spcAft>
                <a:spcPts val="800"/>
              </a:spcAft>
            </a:pPr>
            <a:r>
              <a:rPr lang="en-US" sz="2000" b="1" dirty="0" smtClean="0">
                <a:ea typeface="Calibri"/>
                <a:cs typeface="Times New Roman"/>
              </a:rPr>
              <a:t>What </a:t>
            </a:r>
            <a:r>
              <a:rPr lang="en-US" sz="2000" b="1" dirty="0">
                <a:ea typeface="Calibri"/>
                <a:cs typeface="Times New Roman"/>
              </a:rPr>
              <a:t>is the roadmap/timeline towards the (next) JP document (see handout roadmap menu)?</a:t>
            </a:r>
            <a:endParaRPr lang="en-GB" sz="2000" dirty="0">
              <a:ea typeface="Calibri"/>
              <a:cs typeface="Times New Roman"/>
            </a:endParaRPr>
          </a:p>
          <a:p>
            <a:pPr lvl="0" algn="just">
              <a:lnSpc>
                <a:spcPct val="107000"/>
              </a:lnSpc>
              <a:spcAft>
                <a:spcPts val="800"/>
              </a:spcAft>
            </a:pPr>
            <a:r>
              <a:rPr lang="en-US" sz="2000" b="1" dirty="0">
                <a:ea typeface="Calibri"/>
                <a:cs typeface="Times New Roman"/>
              </a:rPr>
              <a:t>What kind of support is needed (consultants, HW missions, other?)</a:t>
            </a:r>
            <a:endParaRPr lang="en-GB" sz="2000" dirty="0">
              <a:ea typeface="Calibri"/>
              <a:cs typeface="Times New Roman"/>
            </a:endParaRPr>
          </a:p>
          <a:p>
            <a:pPr marL="342900" indent="-342900" algn="just">
              <a:lnSpc>
                <a:spcPct val="107000"/>
              </a:lnSpc>
              <a:spcAft>
                <a:spcPts val="800"/>
              </a:spcAft>
              <a:buFont typeface="Arial" panose="020B0604020202020204" pitchFamily="34" charset="0"/>
              <a:buChar char="•"/>
            </a:pPr>
            <a:r>
              <a:rPr lang="en-US" sz="2000" dirty="0">
                <a:ea typeface="Calibri"/>
                <a:cs typeface="Times New Roman"/>
              </a:rPr>
              <a:t>We will need to </a:t>
            </a:r>
            <a:r>
              <a:rPr lang="en-US" sz="2000" dirty="0" err="1">
                <a:ea typeface="Calibri"/>
                <a:cs typeface="Times New Roman"/>
              </a:rPr>
              <a:t>mobilise</a:t>
            </a:r>
            <a:r>
              <a:rPr lang="en-US" sz="2000" dirty="0">
                <a:ea typeface="Calibri"/>
                <a:cs typeface="Times New Roman"/>
              </a:rPr>
              <a:t> a TA for Pakistan to move forward, decentralization means that evaluation and policy decisions are taken at province level. </a:t>
            </a:r>
            <a:endParaRPr lang="en-GB" sz="2000" dirty="0">
              <a:ea typeface="Calibri"/>
              <a:cs typeface="Times New Roman"/>
            </a:endParaRPr>
          </a:p>
        </p:txBody>
      </p:sp>
    </p:spTree>
    <p:extLst>
      <p:ext uri="{BB962C8B-B14F-4D97-AF65-F5344CB8AC3E}">
        <p14:creationId xmlns:p14="http://schemas.microsoft.com/office/powerpoint/2010/main" val="31068966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77814"/>
            <a:ext cx="10515600" cy="617351"/>
          </a:xfrm>
        </p:spPr>
        <p:txBody>
          <a:bodyPr>
            <a:normAutofit/>
          </a:bodyPr>
          <a:lstStyle/>
          <a:p>
            <a:pPr algn="ctr"/>
            <a:r>
              <a:rPr lang="en-GB" sz="3600" b="1" dirty="0" smtClean="0">
                <a:solidFill>
                  <a:srgbClr val="0000FF"/>
                </a:solidFill>
                <a:ea typeface="ＭＳ Ｐゴシック" pitchFamily="34" charset="-128"/>
              </a:rPr>
              <a:t>Philippines</a:t>
            </a:r>
            <a:endParaRPr lang="en-GB" sz="3600" b="1" dirty="0">
              <a:solidFill>
                <a:srgbClr val="0000FF"/>
              </a:solidFill>
              <a:ea typeface="ＭＳ Ｐゴシック" pitchFamily="34" charset="-128"/>
            </a:endParaRPr>
          </a:p>
        </p:txBody>
      </p:sp>
      <p:pic>
        <p:nvPicPr>
          <p:cNvPr id="4" name="Picture 14" descr="EEAS_P_TXT_S.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55921" y="-1"/>
            <a:ext cx="1841500"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0" y="0"/>
            <a:ext cx="12192000" cy="1268413"/>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6" name="Picture 13" descr="logoEC.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67037" y="-2"/>
            <a:ext cx="1722437"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4" descr="EEAS_P_TXT_S.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766379" y="0"/>
            <a:ext cx="1841500"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290500" y="1886851"/>
            <a:ext cx="11596700" cy="4971149"/>
          </a:xfrm>
        </p:spPr>
        <p:txBody>
          <a:bodyPr>
            <a:normAutofit fontScale="70000" lnSpcReduction="20000"/>
          </a:bodyPr>
          <a:lstStyle/>
          <a:p>
            <a:pPr marL="0" lvl="0" indent="0">
              <a:buNone/>
            </a:pPr>
            <a:r>
              <a:rPr lang="en-US" sz="3300" b="1" dirty="0"/>
              <a:t>What is </a:t>
            </a:r>
            <a:r>
              <a:rPr lang="en-US" sz="3300" b="1" dirty="0" smtClean="0"/>
              <a:t>first </a:t>
            </a:r>
            <a:r>
              <a:rPr lang="en-US" sz="3300" b="1" dirty="0"/>
              <a:t>step after arrival back </a:t>
            </a:r>
            <a:r>
              <a:rPr lang="en-US" sz="3300" b="1" dirty="0" smtClean="0"/>
              <a:t>home?</a:t>
            </a:r>
            <a:endParaRPr lang="fr-BE" sz="3300" dirty="0"/>
          </a:p>
          <a:p>
            <a:pPr lvl="1">
              <a:buFont typeface="Wingdings" panose="05000000000000000000" pitchFamily="2" charset="2"/>
              <a:buChar char="§"/>
            </a:pPr>
            <a:r>
              <a:rPr lang="fr-BE" sz="2900" dirty="0"/>
              <a:t>W</a:t>
            </a:r>
            <a:r>
              <a:rPr lang="en-US" sz="2900" dirty="0" err="1" smtClean="0"/>
              <a:t>ork</a:t>
            </a:r>
            <a:r>
              <a:rPr lang="en-US" sz="2900" dirty="0" smtClean="0"/>
              <a:t> </a:t>
            </a:r>
            <a:r>
              <a:rPr lang="en-US" sz="2900" dirty="0"/>
              <a:t>on </a:t>
            </a:r>
            <a:r>
              <a:rPr lang="en-US" sz="2900" dirty="0" err="1"/>
              <a:t>HoMs</a:t>
            </a:r>
            <a:r>
              <a:rPr lang="en-US" sz="2900" dirty="0"/>
              <a:t> </a:t>
            </a:r>
            <a:r>
              <a:rPr lang="en-US" sz="2900" dirty="0" smtClean="0"/>
              <a:t>report</a:t>
            </a:r>
            <a:endParaRPr lang="fr-BE" sz="2900" dirty="0" smtClean="0"/>
          </a:p>
          <a:p>
            <a:pPr lvl="1">
              <a:buFont typeface="Wingdings" panose="05000000000000000000" pitchFamily="2" charset="2"/>
              <a:buChar char="§"/>
            </a:pPr>
            <a:r>
              <a:rPr lang="en-US" sz="2900" dirty="0" smtClean="0"/>
              <a:t>Can </a:t>
            </a:r>
            <a:r>
              <a:rPr lang="en-US" sz="2900" dirty="0"/>
              <a:t>move forward – need to think about what each EU MS can contribute to. But key staff will change so need to take this into account </a:t>
            </a:r>
            <a:r>
              <a:rPr lang="en-US" sz="2900" dirty="0" smtClean="0"/>
              <a:t>–</a:t>
            </a:r>
            <a:endParaRPr lang="fr-BE" sz="2900" dirty="0" smtClean="0"/>
          </a:p>
          <a:p>
            <a:pPr lvl="1">
              <a:buFont typeface="Wingdings" panose="05000000000000000000" pitchFamily="2" charset="2"/>
              <a:buChar char="§"/>
            </a:pPr>
            <a:r>
              <a:rPr lang="en-US" sz="2900" dirty="0" smtClean="0"/>
              <a:t>2016 </a:t>
            </a:r>
            <a:r>
              <a:rPr lang="en-US" sz="2900" dirty="0"/>
              <a:t>MIP report , develop document</a:t>
            </a:r>
            <a:endParaRPr lang="fr-BE" sz="2900" dirty="0"/>
          </a:p>
          <a:p>
            <a:pPr marL="0" lvl="0" indent="0">
              <a:buNone/>
            </a:pPr>
            <a:r>
              <a:rPr lang="en-US" sz="3300" b="1" dirty="0" smtClean="0"/>
              <a:t>What </a:t>
            </a:r>
            <a:r>
              <a:rPr lang="en-US" sz="3300" b="1" dirty="0"/>
              <a:t>elements of JP would be feasible for your country in the short to mid-term?</a:t>
            </a:r>
            <a:endParaRPr lang="fr-BE" sz="3300" dirty="0"/>
          </a:p>
          <a:p>
            <a:pPr lvl="1"/>
            <a:r>
              <a:rPr lang="en-US" sz="2900" dirty="0"/>
              <a:t>A priori no problem on the process as a whole – need to discuss the contents against the background of upcoming rotation of key staff. In theory we could go the full way – having the JP document as MIP, no apparent objections to doing so. The important elements are how EU MS will join and with what ambition. </a:t>
            </a:r>
            <a:endParaRPr lang="fr-BE" sz="2900" dirty="0"/>
          </a:p>
          <a:p>
            <a:pPr lvl="1"/>
            <a:r>
              <a:rPr lang="en-US" sz="2900" dirty="0"/>
              <a:t>Sectors: governance and disaster risk prevention – object of a strategy document with the Government and the basis for common policy agreements among the donors for Joint programming.</a:t>
            </a:r>
            <a:endParaRPr lang="fr-BE" sz="2900" dirty="0"/>
          </a:p>
          <a:p>
            <a:pPr lvl="1"/>
            <a:r>
              <a:rPr lang="en-US" sz="2900" dirty="0"/>
              <a:t>Aid is a small proportion – so needs to fit into a broader strategy. </a:t>
            </a:r>
            <a:endParaRPr lang="en-US" sz="2900" dirty="0" smtClean="0"/>
          </a:p>
          <a:p>
            <a:pPr marL="0" lvl="0" indent="0">
              <a:buNone/>
            </a:pPr>
            <a:r>
              <a:rPr lang="en-US" sz="3600" b="1" dirty="0" smtClean="0"/>
              <a:t>What </a:t>
            </a:r>
            <a:r>
              <a:rPr lang="en-US" sz="3600" b="1" dirty="0"/>
              <a:t>is the roadmap/timeline towards the (next) JP </a:t>
            </a:r>
            <a:r>
              <a:rPr lang="en-US" sz="3600" b="1" dirty="0" smtClean="0"/>
              <a:t>document?</a:t>
            </a:r>
            <a:endParaRPr lang="en-GB" sz="3600" dirty="0"/>
          </a:p>
          <a:p>
            <a:pPr marL="0" lvl="0" indent="0">
              <a:buNone/>
            </a:pPr>
            <a:r>
              <a:rPr lang="en-US" sz="3300" b="1" dirty="0" smtClean="0"/>
              <a:t>What </a:t>
            </a:r>
            <a:r>
              <a:rPr lang="en-US" sz="3300" b="1" dirty="0"/>
              <a:t>kind of support is needed (consultants, HW missions, other?)</a:t>
            </a:r>
            <a:endParaRPr lang="fr-BE" sz="3300" dirty="0"/>
          </a:p>
          <a:p>
            <a:pPr lvl="1"/>
            <a:r>
              <a:rPr lang="en-US" sz="2900" dirty="0"/>
              <a:t>TA for support on joint analysis – specific review of the MIP but also only just starting the implementation of the MIP so early to do a review. </a:t>
            </a:r>
            <a:endParaRPr lang="fr-BE" sz="2900" dirty="0"/>
          </a:p>
          <a:p>
            <a:endParaRPr lang="fr-BE" dirty="0"/>
          </a:p>
        </p:txBody>
      </p:sp>
    </p:spTree>
    <p:extLst>
      <p:ext uri="{BB962C8B-B14F-4D97-AF65-F5344CB8AC3E}">
        <p14:creationId xmlns:p14="http://schemas.microsoft.com/office/powerpoint/2010/main" val="22102240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68411"/>
            <a:ext cx="10515600" cy="662784"/>
          </a:xfrm>
        </p:spPr>
        <p:txBody>
          <a:bodyPr>
            <a:normAutofit/>
          </a:bodyPr>
          <a:lstStyle/>
          <a:p>
            <a:pPr algn="ctr"/>
            <a:r>
              <a:rPr lang="en-GB" altLang="en-US" sz="3600" b="1" dirty="0" smtClean="0">
                <a:solidFill>
                  <a:srgbClr val="0000FF"/>
                </a:solidFill>
                <a:ea typeface="ＭＳ Ｐゴシック" pitchFamily="34" charset="-128"/>
              </a:rPr>
              <a:t>Vietnam</a:t>
            </a:r>
            <a:endParaRPr lang="en-GB" sz="3600" b="1" dirty="0">
              <a:solidFill>
                <a:srgbClr val="0000FF"/>
              </a:solidFill>
              <a:ea typeface="ＭＳ Ｐゴシック" pitchFamily="34" charset="-128"/>
            </a:endParaRPr>
          </a:p>
        </p:txBody>
      </p:sp>
      <p:pic>
        <p:nvPicPr>
          <p:cNvPr id="4" name="Picture 14" descr="EEAS_P_TXT_S.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55921" y="-1"/>
            <a:ext cx="1841500"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0" y="0"/>
            <a:ext cx="12192000" cy="1268413"/>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6" name="Picture 13" descr="logoEC.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67037" y="-2"/>
            <a:ext cx="1722437"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4" descr="EEAS_P_TXT_S.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766379" y="0"/>
            <a:ext cx="1841500"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p:nvSpPr>
        <p:spPr>
          <a:xfrm>
            <a:off x="304800" y="1909851"/>
            <a:ext cx="11353800" cy="4355423"/>
          </a:xfrm>
          <a:prstGeom prst="rect">
            <a:avLst/>
          </a:prstGeom>
        </p:spPr>
        <p:txBody>
          <a:bodyPr wrap="square">
            <a:spAutoFit/>
          </a:bodyPr>
          <a:lstStyle/>
          <a:p>
            <a:pPr lvl="0" algn="just">
              <a:lnSpc>
                <a:spcPct val="107000"/>
              </a:lnSpc>
              <a:spcAft>
                <a:spcPts val="800"/>
              </a:spcAft>
            </a:pPr>
            <a:r>
              <a:rPr lang="en-US" b="1" dirty="0">
                <a:latin typeface="Calibri" panose="020F0502020204030204" pitchFamily="34" charset="0"/>
                <a:ea typeface="Calibri" panose="020F0502020204030204" pitchFamily="34" charset="0"/>
                <a:cs typeface="Times New Roman" panose="02020603050405020304" pitchFamily="18" charset="0"/>
              </a:rPr>
              <a:t>What is first step after arrival back home?</a:t>
            </a:r>
            <a:endParaRPr lang="fr-BE" dirty="0">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en-GB" dirty="0">
                <a:latin typeface="Calibri" panose="020F0502020204030204" pitchFamily="34" charset="0"/>
                <a:ea typeface="Calibri" panose="020F0502020204030204" pitchFamily="34" charset="0"/>
                <a:cs typeface="Times New Roman" panose="02020603050405020304" pitchFamily="18" charset="0"/>
              </a:rPr>
              <a:t>Will brief EU MS on the outcome of the Workshop, providing a reflection on the workshop outcome. EU and </a:t>
            </a:r>
            <a:r>
              <a:rPr lang="en-GB" dirty="0" smtClean="0">
                <a:latin typeface="Calibri" panose="020F0502020204030204" pitchFamily="34" charset="0"/>
                <a:ea typeface="Calibri" panose="020F0502020204030204" pitchFamily="34" charset="0"/>
                <a:cs typeface="Times New Roman" panose="02020603050405020304" pitchFamily="18" charset="0"/>
              </a:rPr>
              <a:t>EUMS </a:t>
            </a:r>
            <a:r>
              <a:rPr lang="en-GB" dirty="0">
                <a:latin typeface="Calibri" panose="020F0502020204030204" pitchFamily="34" charset="0"/>
                <a:ea typeface="Calibri" panose="020F0502020204030204" pitchFamily="34" charset="0"/>
                <a:cs typeface="Times New Roman" panose="02020603050405020304" pitchFamily="18" charset="0"/>
              </a:rPr>
              <a:t>will explore  the possibility to engage in </a:t>
            </a:r>
            <a:r>
              <a:rPr lang="en-GB" dirty="0" smtClean="0">
                <a:latin typeface="Calibri" panose="020F0502020204030204" pitchFamily="34" charset="0"/>
                <a:ea typeface="Calibri" panose="020F0502020204030204" pitchFamily="34" charset="0"/>
                <a:cs typeface="Times New Roman" panose="02020603050405020304" pitchFamily="18" charset="0"/>
              </a:rPr>
              <a:t>JP in </a:t>
            </a:r>
            <a:r>
              <a:rPr lang="en-GB" dirty="0">
                <a:latin typeface="Calibri" panose="020F0502020204030204" pitchFamily="34" charset="0"/>
                <a:ea typeface="Calibri" panose="020F0502020204030204" pitchFamily="34" charset="0"/>
                <a:cs typeface="Times New Roman" panose="02020603050405020304" pitchFamily="18" charset="0"/>
              </a:rPr>
              <a:t>the energy sector, considering how principles of JP could be adopted in order to achieve enhanced EU </a:t>
            </a:r>
            <a:r>
              <a:rPr lang="en-GB" dirty="0" err="1">
                <a:latin typeface="Calibri" panose="020F0502020204030204" pitchFamily="34" charset="0"/>
                <a:ea typeface="Calibri" panose="020F0502020204030204" pitchFamily="34" charset="0"/>
                <a:cs typeface="Times New Roman" panose="02020603050405020304" pitchFamily="18" charset="0"/>
              </a:rPr>
              <a:t>sectoral</a:t>
            </a:r>
            <a:r>
              <a:rPr lang="en-GB" dirty="0">
                <a:latin typeface="Calibri" panose="020F0502020204030204" pitchFamily="34" charset="0"/>
                <a:ea typeface="Calibri" panose="020F0502020204030204" pitchFamily="34" charset="0"/>
                <a:cs typeface="Times New Roman" panose="02020603050405020304" pitchFamily="18" charset="0"/>
              </a:rPr>
              <a:t> policy dialogue and the formulation of common positions in the energy. </a:t>
            </a:r>
            <a:endParaRPr lang="en-GB"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b="1" dirty="0" smtClean="0">
                <a:latin typeface="Calibri" panose="020F0502020204030204" pitchFamily="34" charset="0"/>
                <a:ea typeface="Calibri" panose="020F0502020204030204" pitchFamily="34" charset="0"/>
                <a:cs typeface="Times New Roman" panose="02020603050405020304" pitchFamily="18" charset="0"/>
              </a:rPr>
              <a:t>What </a:t>
            </a:r>
            <a:r>
              <a:rPr lang="en-US" b="1" dirty="0">
                <a:latin typeface="Calibri" panose="020F0502020204030204" pitchFamily="34" charset="0"/>
                <a:ea typeface="Calibri" panose="020F0502020204030204" pitchFamily="34" charset="0"/>
                <a:cs typeface="Times New Roman" panose="02020603050405020304" pitchFamily="18" charset="0"/>
              </a:rPr>
              <a:t>elements of JP would be feasible for your country in the short to mid-term</a:t>
            </a:r>
            <a:r>
              <a:rPr lang="en-US" b="1" dirty="0" smtClean="0">
                <a:latin typeface="Calibri" panose="020F0502020204030204" pitchFamily="34" charset="0"/>
                <a:ea typeface="Calibri" panose="020F0502020204030204" pitchFamily="34" charset="0"/>
                <a:cs typeface="Times New Roman" panose="02020603050405020304" pitchFamily="18" charset="0"/>
              </a:rPr>
              <a:t>?</a:t>
            </a:r>
          </a:p>
          <a:p>
            <a:pPr marL="285750" indent="-285750" algn="just">
              <a:lnSpc>
                <a:spcPct val="107000"/>
              </a:lnSpc>
              <a:spcAft>
                <a:spcPts val="800"/>
              </a:spcAft>
              <a:buFont typeface="Arial" panose="020B0604020202020204" pitchFamily="34" charset="0"/>
              <a:buChar char="•"/>
            </a:pPr>
            <a:r>
              <a:rPr lang="en-GB" dirty="0" smtClean="0">
                <a:latin typeface="Calibri" panose="020F0502020204030204" pitchFamily="34" charset="0"/>
                <a:ea typeface="Calibri" panose="020F0502020204030204" pitchFamily="34" charset="0"/>
                <a:cs typeface="Times New Roman" panose="02020603050405020304" pitchFamily="18" charset="0"/>
              </a:rPr>
              <a:t>EU group decided not to go for JP as MIC and donors are phasing out – the decision was made in 2013. Explore possibility to apply principles of joint programming in implementation of support to sustainable energy. As explained in Vietnam Factsheet (in Annex), full-fledged JP exercise is not considered the best option under the current circumstances</a:t>
            </a:r>
          </a:p>
          <a:p>
            <a:pPr marL="285750" indent="-285750" algn="just">
              <a:lnSpc>
                <a:spcPct val="107000"/>
              </a:lnSpc>
              <a:spcAft>
                <a:spcPts val="800"/>
              </a:spcAft>
              <a:buFont typeface="Arial" panose="020B0604020202020204" pitchFamily="34" charset="0"/>
              <a:buChar char="•"/>
            </a:pPr>
            <a:r>
              <a:rPr lang="en-GB" dirty="0" smtClean="0">
                <a:latin typeface="Calibri" panose="020F0502020204030204" pitchFamily="34" charset="0"/>
                <a:ea typeface="Calibri" panose="020F0502020204030204" pitchFamily="34" charset="0"/>
                <a:cs typeface="Times New Roman" panose="02020603050405020304" pitchFamily="18" charset="0"/>
              </a:rPr>
              <a:t>Up to now, we (EUD &amp; EUMSs) have not made use of our weight in particular in the energy sector. There is room to identify how the JP principles and tools could be used for in the energy sector. We don’t have, at country level, a critical mass of EU donors in the other sectors that could benefit from a more comprehensive approach to JP. While there is a lot of opportunities to do things in the energy sector, it will clearly be resource-intensive. </a:t>
            </a:r>
          </a:p>
        </p:txBody>
      </p:sp>
    </p:spTree>
    <p:extLst>
      <p:ext uri="{BB962C8B-B14F-4D97-AF65-F5344CB8AC3E}">
        <p14:creationId xmlns:p14="http://schemas.microsoft.com/office/powerpoint/2010/main" val="29470841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68411"/>
            <a:ext cx="10515600" cy="662784"/>
          </a:xfrm>
        </p:spPr>
        <p:txBody>
          <a:bodyPr>
            <a:normAutofit/>
          </a:bodyPr>
          <a:lstStyle/>
          <a:p>
            <a:pPr algn="ctr"/>
            <a:r>
              <a:rPr lang="en-GB" altLang="en-US" sz="3600" b="1" dirty="0" smtClean="0">
                <a:solidFill>
                  <a:srgbClr val="0000FF"/>
                </a:solidFill>
                <a:ea typeface="ＭＳ Ｐゴシック" pitchFamily="34" charset="-128"/>
              </a:rPr>
              <a:t>Vietnam (contd.)</a:t>
            </a:r>
            <a:endParaRPr lang="en-GB" sz="3600" b="1" dirty="0">
              <a:solidFill>
                <a:srgbClr val="0000FF"/>
              </a:solidFill>
              <a:ea typeface="ＭＳ Ｐゴシック" pitchFamily="34" charset="-128"/>
            </a:endParaRPr>
          </a:p>
        </p:txBody>
      </p:sp>
      <p:pic>
        <p:nvPicPr>
          <p:cNvPr id="4" name="Picture 14" descr="EEAS_P_TXT_S.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55921" y="-1"/>
            <a:ext cx="1841500"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0" y="0"/>
            <a:ext cx="12192000" cy="1268413"/>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6" name="Picture 13" descr="logoEC.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67037" y="-2"/>
            <a:ext cx="1722437"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4" descr="EEAS_P_TXT_S.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766379" y="0"/>
            <a:ext cx="1841500"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p:nvSpPr>
        <p:spPr>
          <a:xfrm>
            <a:off x="304800" y="1909851"/>
            <a:ext cx="11353800" cy="4458015"/>
          </a:xfrm>
          <a:prstGeom prst="rect">
            <a:avLst/>
          </a:prstGeom>
        </p:spPr>
        <p:txBody>
          <a:bodyPr wrap="square">
            <a:spAutoFit/>
          </a:bodyPr>
          <a:lstStyle/>
          <a:p>
            <a:pPr algn="just">
              <a:lnSpc>
                <a:spcPct val="107000"/>
              </a:lnSpc>
              <a:spcAft>
                <a:spcPts val="800"/>
              </a:spcAft>
            </a:pPr>
            <a:r>
              <a:rPr lang="en-US" b="1" dirty="0" smtClean="0">
                <a:latin typeface="Calibri" panose="020F0502020204030204" pitchFamily="34" charset="0"/>
                <a:ea typeface="Calibri" panose="020F0502020204030204" pitchFamily="34" charset="0"/>
                <a:cs typeface="Times New Roman" panose="02020603050405020304" pitchFamily="18" charset="0"/>
              </a:rPr>
              <a:t>What </a:t>
            </a:r>
            <a:r>
              <a:rPr lang="en-US" b="1" dirty="0">
                <a:latin typeface="Calibri" panose="020F0502020204030204" pitchFamily="34" charset="0"/>
                <a:ea typeface="Calibri" panose="020F0502020204030204" pitchFamily="34" charset="0"/>
                <a:cs typeface="Times New Roman" panose="02020603050405020304" pitchFamily="18" charset="0"/>
              </a:rPr>
              <a:t>elements of JP would be feasible for your country in the short to </a:t>
            </a:r>
            <a:r>
              <a:rPr lang="en-US" b="1" dirty="0" smtClean="0">
                <a:latin typeface="Calibri" panose="020F0502020204030204" pitchFamily="34" charset="0"/>
                <a:ea typeface="Calibri" panose="020F0502020204030204" pitchFamily="34" charset="0"/>
                <a:cs typeface="Times New Roman" panose="02020603050405020304" pitchFamily="18" charset="0"/>
              </a:rPr>
              <a:t>mid-term (</a:t>
            </a:r>
            <a:r>
              <a:rPr lang="en-US" b="1" dirty="0" err="1" smtClean="0">
                <a:latin typeface="Calibri" panose="020F0502020204030204" pitchFamily="34" charset="0"/>
                <a:ea typeface="Calibri" panose="020F0502020204030204" pitchFamily="34" charset="0"/>
                <a:cs typeface="Times New Roman" panose="02020603050405020304" pitchFamily="18" charset="0"/>
              </a:rPr>
              <a:t>ctd</a:t>
            </a:r>
            <a:r>
              <a:rPr lang="en-US" b="1" dirty="0" smtClean="0">
                <a:latin typeface="Calibri" panose="020F0502020204030204" pitchFamily="34" charset="0"/>
                <a:ea typeface="Calibri" panose="020F0502020204030204" pitchFamily="34" charset="0"/>
                <a:cs typeface="Times New Roman" panose="02020603050405020304" pitchFamily="18" charset="0"/>
              </a:rPr>
              <a:t>)?</a:t>
            </a:r>
          </a:p>
          <a:p>
            <a:pPr marL="285750" indent="-285750" algn="just">
              <a:lnSpc>
                <a:spcPct val="107000"/>
              </a:lnSpc>
              <a:spcAft>
                <a:spcPts val="800"/>
              </a:spcAft>
              <a:buFont typeface="Arial" panose="020B0604020202020204" pitchFamily="34" charset="0"/>
              <a:buChar char="•"/>
            </a:pPr>
            <a:r>
              <a:rPr lang="en-GB" dirty="0" smtClean="0">
                <a:latin typeface="Calibri" panose="020F0502020204030204" pitchFamily="34" charset="0"/>
                <a:ea typeface="Calibri" panose="020F0502020204030204" pitchFamily="34" charset="0"/>
                <a:cs typeface="Times New Roman" panose="02020603050405020304" pitchFamily="18" charset="0"/>
              </a:rPr>
              <a:t>However,  the Government of Vietnam (Ministry of Industry and Trade – MOIT) has committed to take actions for a reinforced cooperation  in the energy sector through the signing of "the operational conclusions between the Delegation of the European Union to Vietnam and the MOIT on reinforced cooperation in the field of sustainable energy" in April 2015.  In the energy sector there is high buy-in from European DPs and potentially also other DPs– so we can move forward on the agenda of coordination among EUDPs and other development partners. </a:t>
            </a:r>
          </a:p>
          <a:p>
            <a:pPr marL="285750" indent="-285750" algn="just">
              <a:lnSpc>
                <a:spcPct val="107000"/>
              </a:lnSpc>
              <a:spcAft>
                <a:spcPts val="800"/>
              </a:spcAft>
              <a:buFont typeface="Arial" panose="020B0604020202020204" pitchFamily="34" charset="0"/>
              <a:buChar char="•"/>
            </a:pPr>
            <a:r>
              <a:rPr lang="en-GB" dirty="0" smtClean="0">
                <a:latin typeface="Calibri" panose="020F0502020204030204" pitchFamily="34" charset="0"/>
                <a:ea typeface="Calibri" panose="020F0502020204030204" pitchFamily="34" charset="0"/>
                <a:cs typeface="Times New Roman" panose="02020603050405020304" pitchFamily="18" charset="0"/>
              </a:rPr>
              <a:t>JP is a tool in itself, it’s not an objective per se (it’s a tool towards a means – need to identify the objective, the added-value of what JP could bring in Vietnam)– need to aim towards better coordination and alignment with the Government and better effectiveness. Primary added value of JP or improved coordination among EUDP would be the formulation of common positions for sector policy dialogue and better use of the political weight of the EU.</a:t>
            </a:r>
          </a:p>
          <a:p>
            <a:pPr algn="just">
              <a:lnSpc>
                <a:spcPct val="107000"/>
              </a:lnSpc>
              <a:spcAft>
                <a:spcPts val="800"/>
              </a:spcAft>
            </a:pPr>
            <a:endParaRPr lang="en-GB"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n-GB"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fr-BE"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217456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68411"/>
            <a:ext cx="10515600" cy="662784"/>
          </a:xfrm>
        </p:spPr>
        <p:txBody>
          <a:bodyPr>
            <a:normAutofit/>
          </a:bodyPr>
          <a:lstStyle/>
          <a:p>
            <a:pPr algn="ctr"/>
            <a:r>
              <a:rPr lang="en-GB" altLang="en-US" sz="3600" b="1" dirty="0" smtClean="0">
                <a:solidFill>
                  <a:srgbClr val="0000FF"/>
                </a:solidFill>
                <a:ea typeface="ＭＳ Ｐゴシック" pitchFamily="34" charset="-128"/>
              </a:rPr>
              <a:t>Vietnam (contd.)</a:t>
            </a:r>
            <a:endParaRPr lang="en-GB" sz="3600" b="1" dirty="0">
              <a:solidFill>
                <a:srgbClr val="0000FF"/>
              </a:solidFill>
              <a:ea typeface="ＭＳ Ｐゴシック" pitchFamily="34" charset="-128"/>
            </a:endParaRPr>
          </a:p>
        </p:txBody>
      </p:sp>
      <p:pic>
        <p:nvPicPr>
          <p:cNvPr id="4" name="Picture 14" descr="EEAS_P_TXT_S.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55921" y="-1"/>
            <a:ext cx="1841500"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0" y="0"/>
            <a:ext cx="12192000" cy="1268413"/>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6" name="Picture 13" descr="logoEC.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67037" y="-2"/>
            <a:ext cx="1722437"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4" descr="EEAS_P_TXT_S.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766379" y="0"/>
            <a:ext cx="1841500"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p:nvSpPr>
        <p:spPr>
          <a:xfrm>
            <a:off x="304800" y="1909851"/>
            <a:ext cx="11353800" cy="3679597"/>
          </a:xfrm>
          <a:prstGeom prst="rect">
            <a:avLst/>
          </a:prstGeom>
        </p:spPr>
        <p:txBody>
          <a:bodyPr wrap="square">
            <a:spAutoFit/>
          </a:bodyPr>
          <a:lstStyle/>
          <a:p>
            <a:pPr algn="just"/>
            <a:r>
              <a:rPr lang="en-US" b="1" dirty="0"/>
              <a:t>What is the roadmap/timeline towards the (next) JP document (see handout roadmap menu)? </a:t>
            </a:r>
            <a:endParaRPr lang="en-GB" dirty="0"/>
          </a:p>
          <a:p>
            <a:pPr marL="285750" indent="-285750" algn="just">
              <a:buFont typeface="Arial" panose="020B0604020202020204" pitchFamily="34" charset="0"/>
              <a:buChar char="•"/>
            </a:pPr>
            <a:r>
              <a:rPr lang="en-US" dirty="0"/>
              <a:t>EU and EUMSs will explore  the possibility to engage in Joint Programming in the energy sector, considering how principles of JP could be adopted in order to achieve enhanced EU </a:t>
            </a:r>
            <a:r>
              <a:rPr lang="en-US" dirty="0" err="1"/>
              <a:t>sectoral</a:t>
            </a:r>
            <a:r>
              <a:rPr lang="en-US" dirty="0"/>
              <a:t> policy dialogue and the formulation of common positions in the energy. A roadmap will have to be developed between EUD and interested EUMSs.</a:t>
            </a:r>
            <a:endParaRPr lang="en-GB" dirty="0"/>
          </a:p>
          <a:p>
            <a:pPr algn="just"/>
            <a:endParaRPr lang="en-US" b="1" dirty="0" smtClean="0"/>
          </a:p>
          <a:p>
            <a:pPr algn="just"/>
            <a:r>
              <a:rPr lang="en-US" b="1" dirty="0" smtClean="0"/>
              <a:t>What </a:t>
            </a:r>
            <a:r>
              <a:rPr lang="en-US" b="1" dirty="0"/>
              <a:t>kind of support is needed (consultants, HW missions, other?) </a:t>
            </a:r>
            <a:endParaRPr lang="en-GB" dirty="0"/>
          </a:p>
          <a:p>
            <a:pPr marL="285750" indent="-285750" algn="just">
              <a:buFont typeface="Arial" panose="020B0604020202020204" pitchFamily="34" charset="0"/>
              <a:buChar char="•"/>
            </a:pPr>
            <a:r>
              <a:rPr lang="en-US" dirty="0"/>
              <a:t>Resources available from EU Delegation and EU MS could be mobilized to engage in Joint Programming in the energy sector and to establish and assist the coordination mechanism to achieve its goals. Other </a:t>
            </a:r>
            <a:r>
              <a:rPr lang="en-US" dirty="0" err="1"/>
              <a:t>sectoral</a:t>
            </a:r>
            <a:r>
              <a:rPr lang="en-US" dirty="0"/>
              <a:t> facilities (TAF, EUEI PDF) may also contribute.   </a:t>
            </a:r>
            <a:endParaRPr lang="en-GB" dirty="0"/>
          </a:p>
          <a:p>
            <a:pPr algn="just">
              <a:lnSpc>
                <a:spcPct val="107000"/>
              </a:lnSpc>
              <a:spcAft>
                <a:spcPts val="800"/>
              </a:spcAft>
            </a:pPr>
            <a:endParaRPr lang="en-GB"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n-GB"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fr-BE"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945956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68411"/>
            <a:ext cx="10515600" cy="662784"/>
          </a:xfrm>
        </p:spPr>
        <p:txBody>
          <a:bodyPr>
            <a:normAutofit/>
          </a:bodyPr>
          <a:lstStyle/>
          <a:p>
            <a:pPr algn="ctr"/>
            <a:r>
              <a:rPr lang="en-GB" altLang="en-US" sz="3600" b="1" dirty="0" smtClean="0">
                <a:solidFill>
                  <a:srgbClr val="0000FF"/>
                </a:solidFill>
                <a:ea typeface="ＭＳ Ｐゴシック" pitchFamily="34" charset="-128"/>
              </a:rPr>
              <a:t>Bangladesh</a:t>
            </a:r>
            <a:endParaRPr lang="en-GB" sz="3600" b="1" dirty="0">
              <a:solidFill>
                <a:srgbClr val="0000FF"/>
              </a:solidFill>
              <a:ea typeface="ＭＳ Ｐゴシック" pitchFamily="34" charset="-128"/>
            </a:endParaRPr>
          </a:p>
        </p:txBody>
      </p:sp>
      <p:pic>
        <p:nvPicPr>
          <p:cNvPr id="4" name="Picture 14" descr="EEAS_P_TXT_S.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55921" y="-1"/>
            <a:ext cx="1841500"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0" y="0"/>
            <a:ext cx="12192000" cy="1268413"/>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6" name="Picture 13" descr="logoEC.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67037" y="-2"/>
            <a:ext cx="1722437"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4" descr="EEAS_P_TXT_S.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766379" y="0"/>
            <a:ext cx="1841500"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255181" y="1931195"/>
            <a:ext cx="11674549" cy="4271939"/>
          </a:xfrm>
          <a:prstGeom prst="rect">
            <a:avLst/>
          </a:prstGeom>
        </p:spPr>
        <p:txBody>
          <a:bodyPr wrap="square">
            <a:spAutoFit/>
          </a:bodyPr>
          <a:lstStyle/>
          <a:p>
            <a:pPr lvl="0" eaLnBrk="0" fontAlgn="base" hangingPunct="0">
              <a:spcBef>
                <a:spcPct val="20000"/>
              </a:spcBef>
              <a:spcAft>
                <a:spcPct val="0"/>
              </a:spcAft>
            </a:pPr>
            <a:r>
              <a:rPr lang="en-GB" sz="2000" b="1" dirty="0">
                <a:solidFill>
                  <a:prstClr val="black"/>
                </a:solidFill>
                <a:latin typeface="Verdana"/>
              </a:rPr>
              <a:t>What is first step at arrival back home?</a:t>
            </a:r>
          </a:p>
          <a:p>
            <a:pPr marL="342900" lvl="0" indent="-342900" eaLnBrk="0" fontAlgn="base" hangingPunct="0">
              <a:spcBef>
                <a:spcPct val="20000"/>
              </a:spcBef>
              <a:spcAft>
                <a:spcPct val="0"/>
              </a:spcAft>
              <a:buFont typeface="Arial" charset="0"/>
              <a:buChar char="•"/>
            </a:pPr>
            <a:r>
              <a:rPr lang="en-GB" dirty="0" smtClean="0">
                <a:solidFill>
                  <a:prstClr val="black"/>
                </a:solidFill>
                <a:latin typeface="Verdana"/>
              </a:rPr>
              <a:t>Brief </a:t>
            </a:r>
            <a:r>
              <a:rPr lang="en-GB" dirty="0">
                <a:solidFill>
                  <a:prstClr val="black"/>
                </a:solidFill>
                <a:latin typeface="Verdana"/>
              </a:rPr>
              <a:t>European Development Counsellors on JP regional workshop outcome and agree on next steps</a:t>
            </a:r>
          </a:p>
          <a:p>
            <a:pPr marL="342900" lvl="0" indent="-342900" eaLnBrk="0" fontAlgn="base" hangingPunct="0">
              <a:spcBef>
                <a:spcPct val="20000"/>
              </a:spcBef>
              <a:spcAft>
                <a:spcPct val="0"/>
              </a:spcAft>
              <a:buFont typeface="Arial" charset="0"/>
              <a:buChar char="•"/>
            </a:pPr>
            <a:r>
              <a:rPr lang="en-GB" dirty="0">
                <a:solidFill>
                  <a:prstClr val="black"/>
                </a:solidFill>
                <a:latin typeface="Verdana"/>
              </a:rPr>
              <a:t>With the leadership of Development Counsellors, update the roadmap and revisit sector concentration, </a:t>
            </a:r>
            <a:r>
              <a:rPr lang="en-GB" dirty="0" err="1">
                <a:solidFill>
                  <a:prstClr val="black"/>
                </a:solidFill>
                <a:latin typeface="Verdana"/>
              </a:rPr>
              <a:t>DoL</a:t>
            </a:r>
            <a:r>
              <a:rPr lang="en-GB" dirty="0">
                <a:solidFill>
                  <a:prstClr val="black"/>
                </a:solidFill>
                <a:latin typeface="Verdana"/>
              </a:rPr>
              <a:t> and programming priorities in the context of the new five year plan.</a:t>
            </a:r>
          </a:p>
          <a:p>
            <a:pPr marL="342900" lvl="0" indent="-342900" eaLnBrk="0" fontAlgn="base" hangingPunct="0">
              <a:spcBef>
                <a:spcPct val="20000"/>
              </a:spcBef>
              <a:spcAft>
                <a:spcPct val="0"/>
              </a:spcAft>
              <a:buFont typeface="Arial" charset="0"/>
              <a:buChar char="•"/>
            </a:pPr>
            <a:r>
              <a:rPr lang="en-GB" dirty="0">
                <a:solidFill>
                  <a:prstClr val="black"/>
                </a:solidFill>
                <a:latin typeface="Verdana"/>
              </a:rPr>
              <a:t>Confirm further consensus amongst EU and MS and check feasibility of all EU donors to be involved</a:t>
            </a:r>
          </a:p>
          <a:p>
            <a:endParaRPr lang="en-GB" sz="2400" b="1" dirty="0"/>
          </a:p>
          <a:p>
            <a:pPr lvl="0" eaLnBrk="0" fontAlgn="base" hangingPunct="0">
              <a:spcBef>
                <a:spcPct val="20000"/>
              </a:spcBef>
              <a:spcAft>
                <a:spcPct val="0"/>
              </a:spcAft>
            </a:pPr>
            <a:r>
              <a:rPr lang="en-GB" sz="2000" b="1" dirty="0">
                <a:solidFill>
                  <a:prstClr val="black"/>
                </a:solidFill>
                <a:latin typeface="Verdana"/>
              </a:rPr>
              <a:t>What elements of JP would be feasible for your country in the short to mid-term?</a:t>
            </a:r>
          </a:p>
          <a:p>
            <a:pPr marL="342900" lvl="0" indent="-342900" eaLnBrk="0" fontAlgn="base" hangingPunct="0">
              <a:spcBef>
                <a:spcPct val="20000"/>
              </a:spcBef>
              <a:spcAft>
                <a:spcPct val="0"/>
              </a:spcAft>
              <a:buFont typeface="Arial" charset="0"/>
              <a:buChar char="•"/>
            </a:pPr>
            <a:r>
              <a:rPr lang="en-GB" dirty="0">
                <a:solidFill>
                  <a:prstClr val="black"/>
                </a:solidFill>
                <a:latin typeface="Verdana"/>
              </a:rPr>
              <a:t>Joint analysis is done but donor presences in sectors needs to be updated/verified</a:t>
            </a:r>
          </a:p>
          <a:p>
            <a:pPr marL="342900" lvl="0" indent="-342900" eaLnBrk="0" fontAlgn="base" hangingPunct="0">
              <a:spcBef>
                <a:spcPct val="20000"/>
              </a:spcBef>
              <a:spcAft>
                <a:spcPct val="0"/>
              </a:spcAft>
              <a:buFont typeface="Arial" charset="0"/>
              <a:buChar char="•"/>
            </a:pPr>
            <a:r>
              <a:rPr lang="en-GB" dirty="0">
                <a:solidFill>
                  <a:prstClr val="black"/>
                </a:solidFill>
                <a:latin typeface="Verdana"/>
              </a:rPr>
              <a:t>Refine the joint analysis.</a:t>
            </a:r>
          </a:p>
          <a:p>
            <a:pPr marL="342900" lvl="0" indent="-342900" eaLnBrk="0" fontAlgn="base" hangingPunct="0">
              <a:spcBef>
                <a:spcPct val="20000"/>
              </a:spcBef>
              <a:spcAft>
                <a:spcPct val="0"/>
              </a:spcAft>
              <a:buFont typeface="Arial" charset="0"/>
              <a:buChar char="•"/>
            </a:pPr>
            <a:r>
              <a:rPr lang="en-GB" dirty="0">
                <a:solidFill>
                  <a:prstClr val="black"/>
                </a:solidFill>
                <a:latin typeface="Verdana"/>
              </a:rPr>
              <a:t>Joint response to the 7</a:t>
            </a:r>
            <a:r>
              <a:rPr lang="en-GB" baseline="30000" dirty="0">
                <a:solidFill>
                  <a:prstClr val="black"/>
                </a:solidFill>
                <a:latin typeface="Verdana"/>
              </a:rPr>
              <a:t>th</a:t>
            </a:r>
            <a:r>
              <a:rPr lang="en-GB" dirty="0">
                <a:solidFill>
                  <a:prstClr val="black"/>
                </a:solidFill>
                <a:latin typeface="Verdana"/>
              </a:rPr>
              <a:t> Five year </a:t>
            </a:r>
            <a:r>
              <a:rPr lang="en-GB" dirty="0" smtClean="0">
                <a:solidFill>
                  <a:prstClr val="black"/>
                </a:solidFill>
                <a:latin typeface="Verdana"/>
              </a:rPr>
              <a:t>Plan</a:t>
            </a:r>
            <a:endParaRPr lang="en-GB" dirty="0">
              <a:solidFill>
                <a:prstClr val="black"/>
              </a:solidFill>
              <a:latin typeface="Verdana"/>
            </a:endParaRPr>
          </a:p>
        </p:txBody>
      </p:sp>
    </p:spTree>
    <p:extLst>
      <p:ext uri="{BB962C8B-B14F-4D97-AF65-F5344CB8AC3E}">
        <p14:creationId xmlns:p14="http://schemas.microsoft.com/office/powerpoint/2010/main" val="14009004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68411"/>
            <a:ext cx="10515600" cy="662784"/>
          </a:xfrm>
        </p:spPr>
        <p:txBody>
          <a:bodyPr>
            <a:normAutofit/>
          </a:bodyPr>
          <a:lstStyle/>
          <a:p>
            <a:pPr algn="ctr"/>
            <a:r>
              <a:rPr lang="en-GB" altLang="en-US" sz="3600" b="1" dirty="0" smtClean="0">
                <a:solidFill>
                  <a:srgbClr val="0000FF"/>
                </a:solidFill>
                <a:ea typeface="ＭＳ Ｐゴシック" pitchFamily="34" charset="-128"/>
              </a:rPr>
              <a:t>Bangladesh – </a:t>
            </a:r>
            <a:r>
              <a:rPr lang="en-GB" altLang="en-US" sz="3600" b="1" dirty="0" smtClean="0">
                <a:solidFill>
                  <a:srgbClr val="0000FF"/>
                </a:solidFill>
                <a:ea typeface="ＭＳ Ｐゴシック" pitchFamily="34" charset="-128"/>
              </a:rPr>
              <a:t>contd</a:t>
            </a:r>
            <a:r>
              <a:rPr lang="en-GB" altLang="en-US" sz="3600" b="1" dirty="0" smtClean="0">
                <a:solidFill>
                  <a:srgbClr val="0000FF"/>
                </a:solidFill>
                <a:ea typeface="ＭＳ Ｐゴシック" pitchFamily="34" charset="-128"/>
              </a:rPr>
              <a:t>. </a:t>
            </a:r>
            <a:endParaRPr lang="en-GB" sz="3600" b="1" dirty="0">
              <a:solidFill>
                <a:srgbClr val="0000FF"/>
              </a:solidFill>
              <a:ea typeface="ＭＳ Ｐゴシック" pitchFamily="34" charset="-128"/>
            </a:endParaRPr>
          </a:p>
        </p:txBody>
      </p:sp>
      <p:pic>
        <p:nvPicPr>
          <p:cNvPr id="4" name="Picture 14" descr="EEAS_P_TXT_S.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55921" y="-1"/>
            <a:ext cx="1841500"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0" y="0"/>
            <a:ext cx="12192000" cy="1268413"/>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6" name="Picture 13" descr="logoEC.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67037" y="-2"/>
            <a:ext cx="1722437"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4" descr="EEAS_P_TXT_S.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766379" y="0"/>
            <a:ext cx="1841500"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p:nvPr/>
        </p:nvSpPr>
        <p:spPr>
          <a:xfrm>
            <a:off x="459920" y="2279057"/>
            <a:ext cx="11384749" cy="3939540"/>
          </a:xfrm>
          <a:prstGeom prst="rect">
            <a:avLst/>
          </a:prstGeom>
        </p:spPr>
        <p:txBody>
          <a:bodyPr wrap="square">
            <a:spAutoFit/>
          </a:bodyPr>
          <a:lstStyle/>
          <a:p>
            <a:pPr lvl="0" eaLnBrk="0" fontAlgn="base" hangingPunct="0">
              <a:spcBef>
                <a:spcPct val="20000"/>
              </a:spcBef>
              <a:spcAft>
                <a:spcPct val="0"/>
              </a:spcAft>
            </a:pPr>
            <a:r>
              <a:rPr lang="en-GB" sz="2000" b="1" dirty="0">
                <a:solidFill>
                  <a:prstClr val="black"/>
                </a:solidFill>
                <a:latin typeface="Verdana"/>
              </a:rPr>
              <a:t>What is the roadmap/timeline towards the (next) JP  document (see hand out roadmap menu)?</a:t>
            </a:r>
          </a:p>
          <a:p>
            <a:pPr marL="342900" lvl="0" indent="-342900" eaLnBrk="0" fontAlgn="base" hangingPunct="0">
              <a:spcBef>
                <a:spcPct val="20000"/>
              </a:spcBef>
              <a:spcAft>
                <a:spcPct val="0"/>
              </a:spcAft>
              <a:buFont typeface="Arial" charset="0"/>
              <a:buChar char="•"/>
            </a:pPr>
            <a:r>
              <a:rPr lang="en-GB" dirty="0">
                <a:solidFill>
                  <a:prstClr val="black"/>
                </a:solidFill>
                <a:latin typeface="Verdana"/>
              </a:rPr>
              <a:t>Clarify next steps in the roadmap</a:t>
            </a:r>
          </a:p>
          <a:p>
            <a:pPr marL="342900" lvl="0" indent="-342900" eaLnBrk="0" fontAlgn="base" hangingPunct="0">
              <a:spcBef>
                <a:spcPct val="20000"/>
              </a:spcBef>
              <a:spcAft>
                <a:spcPct val="0"/>
              </a:spcAft>
              <a:buFont typeface="Arial" charset="0"/>
              <a:buChar char="•"/>
            </a:pPr>
            <a:r>
              <a:rPr lang="en-GB" dirty="0">
                <a:solidFill>
                  <a:prstClr val="black"/>
                </a:solidFill>
                <a:latin typeface="Verdana"/>
              </a:rPr>
              <a:t>Define outline of JP document and complete it</a:t>
            </a:r>
          </a:p>
          <a:p>
            <a:pPr marL="342900" lvl="0" indent="-342900" eaLnBrk="0" fontAlgn="base" hangingPunct="0">
              <a:spcBef>
                <a:spcPct val="20000"/>
              </a:spcBef>
              <a:spcAft>
                <a:spcPct val="0"/>
              </a:spcAft>
              <a:buFont typeface="Arial" charset="0"/>
              <a:buChar char="•"/>
            </a:pPr>
            <a:r>
              <a:rPr lang="en-GB" dirty="0">
                <a:solidFill>
                  <a:prstClr val="black"/>
                </a:solidFill>
                <a:latin typeface="Verdana"/>
              </a:rPr>
              <a:t>Include plan to synchronise</a:t>
            </a:r>
          </a:p>
          <a:p>
            <a:endParaRPr lang="en-GB" sz="2000" b="1" dirty="0"/>
          </a:p>
          <a:p>
            <a:pPr lvl="0" eaLnBrk="0" fontAlgn="base" hangingPunct="0">
              <a:spcBef>
                <a:spcPct val="20000"/>
              </a:spcBef>
              <a:spcAft>
                <a:spcPct val="0"/>
              </a:spcAft>
            </a:pPr>
            <a:r>
              <a:rPr lang="en-GB" sz="2000" b="1" dirty="0">
                <a:solidFill>
                  <a:prstClr val="black"/>
                </a:solidFill>
                <a:latin typeface="Verdana"/>
              </a:rPr>
              <a:t>What kind of support is needed (consultants, HQ missions)</a:t>
            </a:r>
          </a:p>
          <a:p>
            <a:pPr marL="342900" lvl="0" indent="-342900" eaLnBrk="0" fontAlgn="base" hangingPunct="0">
              <a:spcBef>
                <a:spcPct val="20000"/>
              </a:spcBef>
              <a:spcAft>
                <a:spcPct val="0"/>
              </a:spcAft>
              <a:buFont typeface="Arial" charset="0"/>
              <a:buChar char="•"/>
            </a:pPr>
            <a:r>
              <a:rPr lang="en-GB" dirty="0">
                <a:solidFill>
                  <a:prstClr val="black"/>
                </a:solidFill>
                <a:latin typeface="Verdana"/>
              </a:rPr>
              <a:t>Discuss with new EU </a:t>
            </a:r>
            <a:r>
              <a:rPr lang="en-GB" dirty="0" err="1">
                <a:solidFill>
                  <a:prstClr val="black"/>
                </a:solidFill>
                <a:latin typeface="Verdana"/>
              </a:rPr>
              <a:t>HoC</a:t>
            </a:r>
            <a:r>
              <a:rPr lang="en-GB" dirty="0">
                <a:solidFill>
                  <a:prstClr val="black"/>
                </a:solidFill>
                <a:latin typeface="Verdana"/>
              </a:rPr>
              <a:t> on future support needed.</a:t>
            </a:r>
          </a:p>
          <a:p>
            <a:pPr marL="342900" lvl="0" indent="-342900" eaLnBrk="0" fontAlgn="base" hangingPunct="0">
              <a:spcBef>
                <a:spcPct val="20000"/>
              </a:spcBef>
              <a:spcAft>
                <a:spcPct val="0"/>
              </a:spcAft>
              <a:buFont typeface="Arial" charset="0"/>
              <a:buChar char="•"/>
            </a:pPr>
            <a:r>
              <a:rPr lang="en-GB" dirty="0">
                <a:solidFill>
                  <a:prstClr val="black"/>
                </a:solidFill>
                <a:latin typeface="Verdana"/>
              </a:rPr>
              <a:t>Coordinate messages with HQs on what is needed in terms of next steps, capacity, etc. (Video Conference?)</a:t>
            </a:r>
          </a:p>
          <a:p>
            <a:endParaRPr lang="en-GB" sz="2000" dirty="0"/>
          </a:p>
          <a:p>
            <a:endParaRPr lang="en-GB" sz="2000" dirty="0"/>
          </a:p>
        </p:txBody>
      </p:sp>
    </p:spTree>
    <p:extLst>
      <p:ext uri="{BB962C8B-B14F-4D97-AF65-F5344CB8AC3E}">
        <p14:creationId xmlns:p14="http://schemas.microsoft.com/office/powerpoint/2010/main" val="18103956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4552" y="1048973"/>
            <a:ext cx="10515600" cy="898579"/>
          </a:xfrm>
        </p:spPr>
        <p:txBody>
          <a:bodyPr>
            <a:normAutofit fontScale="90000"/>
          </a:bodyPr>
          <a:lstStyle/>
          <a:p>
            <a:pPr algn="ctr"/>
            <a:r>
              <a:rPr lang="en-GB" altLang="en-US" sz="3100" b="1" dirty="0" smtClean="0">
                <a:solidFill>
                  <a:srgbClr val="0000FF"/>
                </a:solidFill>
                <a:ea typeface="ＭＳ Ｐゴシック" pitchFamily="34" charset="-128"/>
              </a:rPr>
              <a:t/>
            </a:r>
            <a:br>
              <a:rPr lang="en-GB" altLang="en-US" sz="3100" b="1" dirty="0" smtClean="0">
                <a:solidFill>
                  <a:srgbClr val="0000FF"/>
                </a:solidFill>
                <a:ea typeface="ＭＳ Ｐゴシック" pitchFamily="34" charset="-128"/>
              </a:rPr>
            </a:br>
            <a:r>
              <a:rPr lang="en-GB" altLang="en-US" sz="3100" b="1" dirty="0">
                <a:solidFill>
                  <a:srgbClr val="0000FF"/>
                </a:solidFill>
                <a:ea typeface="ＭＳ Ｐゴシック" pitchFamily="34" charset="-128"/>
              </a:rPr>
              <a:t/>
            </a:r>
            <a:br>
              <a:rPr lang="en-GB" altLang="en-US" sz="3100" b="1" dirty="0">
                <a:solidFill>
                  <a:srgbClr val="0000FF"/>
                </a:solidFill>
                <a:ea typeface="ＭＳ Ｐゴシック" pitchFamily="34" charset="-128"/>
              </a:rPr>
            </a:br>
            <a:r>
              <a:rPr lang="fr-BE" altLang="en-US" sz="3100" b="1" dirty="0" err="1" smtClean="0">
                <a:solidFill>
                  <a:srgbClr val="0000FF"/>
                </a:solidFill>
                <a:ea typeface="ＭＳ Ｐゴシック" pitchFamily="34" charset="-128"/>
              </a:rPr>
              <a:t>Cambodia</a:t>
            </a:r>
            <a:r>
              <a:rPr lang="fr-BE" dirty="0" smtClean="0"/>
              <a:t/>
            </a:r>
            <a:br>
              <a:rPr lang="fr-BE" dirty="0" smtClean="0"/>
            </a:br>
            <a:endParaRPr lang="fr-BE" dirty="0"/>
          </a:p>
        </p:txBody>
      </p:sp>
      <p:sp>
        <p:nvSpPr>
          <p:cNvPr id="4" name="Rectangle 3"/>
          <p:cNvSpPr/>
          <p:nvPr/>
        </p:nvSpPr>
        <p:spPr>
          <a:xfrm>
            <a:off x="0" y="1"/>
            <a:ext cx="12192000" cy="119137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5" name="Picture 13" descr="logoEC.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718606" y="1"/>
            <a:ext cx="1608137" cy="1184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4" descr="EEAS_P_TXT_S.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55921" y="-35961"/>
            <a:ext cx="1781857" cy="1227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Content Placeholder 2"/>
          <p:cNvSpPr txBox="1">
            <a:spLocks/>
          </p:cNvSpPr>
          <p:nvPr/>
        </p:nvSpPr>
        <p:spPr>
          <a:xfrm>
            <a:off x="415636" y="1947552"/>
            <a:ext cx="11293433" cy="4910447"/>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r>
              <a:rPr lang="en-US" sz="1700" b="1" dirty="0">
                <a:solidFill>
                  <a:prstClr val="black"/>
                </a:solidFill>
              </a:rPr>
              <a:t>What are the next steps after arrival back home?</a:t>
            </a:r>
            <a:r>
              <a:rPr lang="en-US" sz="1700" dirty="0">
                <a:solidFill>
                  <a:prstClr val="black"/>
                </a:solidFill>
              </a:rPr>
              <a:t/>
            </a:r>
            <a:br>
              <a:rPr lang="en-US" sz="1700" dirty="0">
                <a:solidFill>
                  <a:prstClr val="black"/>
                </a:solidFill>
              </a:rPr>
            </a:br>
            <a:endParaRPr lang="en-US" sz="1000" dirty="0">
              <a:solidFill>
                <a:prstClr val="black"/>
              </a:solidFill>
            </a:endParaRPr>
          </a:p>
          <a:p>
            <a:pPr marL="0" lvl="0" indent="0">
              <a:buNone/>
            </a:pPr>
            <a:r>
              <a:rPr lang="en-US" sz="1700" b="1" dirty="0">
                <a:solidFill>
                  <a:prstClr val="black"/>
                </a:solidFill>
              </a:rPr>
              <a:t>1. M&amp;E of joint </a:t>
            </a:r>
            <a:r>
              <a:rPr lang="en-US" sz="1700" b="1" dirty="0" err="1">
                <a:solidFill>
                  <a:prstClr val="black"/>
                </a:solidFill>
              </a:rPr>
              <a:t>programme</a:t>
            </a:r>
            <a:endParaRPr lang="en-GB" sz="1700" b="1" dirty="0">
              <a:solidFill>
                <a:prstClr val="black"/>
              </a:solidFill>
            </a:endParaRPr>
          </a:p>
          <a:p>
            <a:pPr marL="342900" lvl="0" indent="-342900">
              <a:buFont typeface="+mj-lt"/>
              <a:buAutoNum type="arabicPeriod"/>
            </a:pPr>
            <a:r>
              <a:rPr lang="en-US" sz="1700" dirty="0">
                <a:solidFill>
                  <a:prstClr val="black"/>
                </a:solidFill>
              </a:rPr>
              <a:t>Provide process time line for second half of 2015 to be drafted</a:t>
            </a:r>
            <a:endParaRPr lang="en-GB" sz="1700" dirty="0">
              <a:solidFill>
                <a:prstClr val="black"/>
              </a:solidFill>
            </a:endParaRPr>
          </a:p>
          <a:p>
            <a:pPr marL="342900" lvl="0" indent="-342900">
              <a:buFont typeface="+mj-lt"/>
              <a:buAutoNum type="arabicPeriod"/>
            </a:pPr>
            <a:r>
              <a:rPr lang="en-US" sz="1700" dirty="0">
                <a:solidFill>
                  <a:prstClr val="black"/>
                </a:solidFill>
              </a:rPr>
              <a:t>Lead partners (identified in results matrix) to collect data, suggest any updates to the results framework as well as review risks</a:t>
            </a:r>
            <a:endParaRPr lang="en-GB" sz="1700" dirty="0">
              <a:solidFill>
                <a:prstClr val="black"/>
              </a:solidFill>
            </a:endParaRPr>
          </a:p>
          <a:p>
            <a:pPr marL="342900" lvl="0" indent="-342900">
              <a:buFont typeface="+mj-lt"/>
              <a:buAutoNum type="arabicPeriod"/>
            </a:pPr>
            <a:r>
              <a:rPr lang="en-GB" sz="1700" dirty="0">
                <a:solidFill>
                  <a:prstClr val="black"/>
                </a:solidFill>
              </a:rPr>
              <a:t>Preliminary draft of the monitoring report</a:t>
            </a:r>
          </a:p>
          <a:p>
            <a:pPr marL="342900" lvl="0" indent="-342900">
              <a:buFont typeface="+mj-lt"/>
              <a:buAutoNum type="arabicPeriod"/>
            </a:pPr>
            <a:r>
              <a:rPr lang="en-US" sz="1700" dirty="0">
                <a:solidFill>
                  <a:prstClr val="black"/>
                </a:solidFill>
              </a:rPr>
              <a:t>EU Retreat in end October to discuss the findings</a:t>
            </a:r>
            <a:endParaRPr lang="en-GB" sz="1700" dirty="0">
              <a:solidFill>
                <a:prstClr val="black"/>
              </a:solidFill>
            </a:endParaRPr>
          </a:p>
          <a:p>
            <a:pPr marL="342900" lvl="0" indent="-342900">
              <a:buFont typeface="+mj-lt"/>
              <a:buAutoNum type="arabicPeriod"/>
            </a:pPr>
            <a:r>
              <a:rPr lang="en-US" sz="1700" dirty="0">
                <a:solidFill>
                  <a:prstClr val="black"/>
                </a:solidFill>
              </a:rPr>
              <a:t>Completion of monitoring report for </a:t>
            </a:r>
            <a:r>
              <a:rPr lang="en-US" sz="1700" dirty="0" err="1">
                <a:solidFill>
                  <a:prstClr val="black"/>
                </a:solidFill>
              </a:rPr>
              <a:t>HoMs</a:t>
            </a:r>
            <a:r>
              <a:rPr lang="en-US" sz="1700" dirty="0">
                <a:solidFill>
                  <a:prstClr val="black"/>
                </a:solidFill>
              </a:rPr>
              <a:t> update in Nov</a:t>
            </a:r>
            <a:endParaRPr lang="en-GB" sz="1700" dirty="0">
              <a:solidFill>
                <a:prstClr val="black"/>
              </a:solidFill>
            </a:endParaRPr>
          </a:p>
          <a:p>
            <a:pPr marL="342900" lvl="0" indent="-342900">
              <a:buFont typeface="+mj-lt"/>
              <a:buAutoNum type="arabicPeriod"/>
            </a:pPr>
            <a:r>
              <a:rPr lang="en-US" sz="1700" dirty="0">
                <a:solidFill>
                  <a:prstClr val="black"/>
                </a:solidFill>
              </a:rPr>
              <a:t>Consultations/policy dialogue with the Government on the results (could be early 2016)</a:t>
            </a:r>
            <a:endParaRPr lang="en-GB" sz="1700" dirty="0">
              <a:solidFill>
                <a:prstClr val="black"/>
              </a:solidFill>
            </a:endParaRPr>
          </a:p>
          <a:p>
            <a:pPr marL="342900" lvl="0" indent="-342900">
              <a:buFont typeface="+mj-lt"/>
              <a:buAutoNum type="arabicPeriod"/>
            </a:pPr>
            <a:r>
              <a:rPr lang="en-US" sz="1700" dirty="0">
                <a:solidFill>
                  <a:prstClr val="black"/>
                </a:solidFill>
              </a:rPr>
              <a:t>Feedback to Civil Society on monitoring</a:t>
            </a:r>
            <a:br>
              <a:rPr lang="en-US" sz="1700" dirty="0">
                <a:solidFill>
                  <a:prstClr val="black"/>
                </a:solidFill>
              </a:rPr>
            </a:br>
            <a:r>
              <a:rPr lang="en-US" sz="1000" dirty="0">
                <a:solidFill>
                  <a:prstClr val="black"/>
                </a:solidFill>
              </a:rPr>
              <a:t> </a:t>
            </a:r>
            <a:endParaRPr lang="en-GB" sz="1000" dirty="0">
              <a:solidFill>
                <a:prstClr val="black"/>
              </a:solidFill>
            </a:endParaRPr>
          </a:p>
          <a:p>
            <a:pPr marL="0" lvl="0" indent="0">
              <a:buNone/>
            </a:pPr>
            <a:r>
              <a:rPr lang="en-GB" sz="1700" b="1" dirty="0">
                <a:solidFill>
                  <a:prstClr val="black"/>
                </a:solidFill>
              </a:rPr>
              <a:t>2.       </a:t>
            </a:r>
            <a:r>
              <a:rPr lang="en-US" sz="1700" b="1" dirty="0">
                <a:solidFill>
                  <a:prstClr val="black"/>
                </a:solidFill>
              </a:rPr>
              <a:t>Update </a:t>
            </a:r>
            <a:r>
              <a:rPr lang="en-US" sz="1700" b="1" dirty="0" err="1">
                <a:solidFill>
                  <a:prstClr val="black"/>
                </a:solidFill>
              </a:rPr>
              <a:t>DoL</a:t>
            </a:r>
            <a:r>
              <a:rPr lang="en-US" sz="1700" b="1" dirty="0">
                <a:solidFill>
                  <a:prstClr val="black"/>
                </a:solidFill>
              </a:rPr>
              <a:t> and </a:t>
            </a:r>
            <a:r>
              <a:rPr lang="en-US" sz="1700" b="1" dirty="0" err="1">
                <a:solidFill>
                  <a:prstClr val="black"/>
                </a:solidFill>
              </a:rPr>
              <a:t>analyse</a:t>
            </a:r>
            <a:r>
              <a:rPr lang="en-US" sz="1700" b="1" dirty="0">
                <a:solidFill>
                  <a:prstClr val="black"/>
                </a:solidFill>
              </a:rPr>
              <a:t> joint implementation options</a:t>
            </a:r>
            <a:br>
              <a:rPr lang="en-US" sz="1700" b="1" dirty="0">
                <a:solidFill>
                  <a:prstClr val="black"/>
                </a:solidFill>
              </a:rPr>
            </a:br>
            <a:r>
              <a:rPr lang="en-US" sz="1700" dirty="0">
                <a:solidFill>
                  <a:prstClr val="black"/>
                </a:solidFill>
              </a:rPr>
              <a:t>Discuss at the Oct retreat: </a:t>
            </a:r>
            <a:r>
              <a:rPr lang="en-US" sz="1700" dirty="0" err="1">
                <a:solidFill>
                  <a:prstClr val="black"/>
                </a:solidFill>
              </a:rPr>
              <a:t>DoL</a:t>
            </a:r>
            <a:r>
              <a:rPr lang="en-US" sz="1700" dirty="0">
                <a:solidFill>
                  <a:prstClr val="black"/>
                </a:solidFill>
              </a:rPr>
              <a:t> going forward. Update and </a:t>
            </a:r>
            <a:r>
              <a:rPr lang="en-US" sz="1700" dirty="0" err="1">
                <a:solidFill>
                  <a:prstClr val="black"/>
                </a:solidFill>
              </a:rPr>
              <a:t>analyse</a:t>
            </a:r>
            <a:r>
              <a:rPr lang="en-US" sz="1700" dirty="0">
                <a:solidFill>
                  <a:prstClr val="black"/>
                </a:solidFill>
              </a:rPr>
              <a:t> whether there is room for closer cooperation in certain sectors or any shifting between </a:t>
            </a:r>
            <a:r>
              <a:rPr lang="en-US" sz="1700" dirty="0" err="1">
                <a:solidFill>
                  <a:prstClr val="black"/>
                </a:solidFill>
              </a:rPr>
              <a:t>european</a:t>
            </a:r>
            <a:r>
              <a:rPr lang="en-US" sz="1700" dirty="0">
                <a:solidFill>
                  <a:prstClr val="black"/>
                </a:solidFill>
              </a:rPr>
              <a:t> leads to be proposed in light of changing portfolios.  </a:t>
            </a:r>
            <a:endParaRPr lang="en-GB" sz="1700" dirty="0">
              <a:solidFill>
                <a:prstClr val="black"/>
              </a:solidFill>
            </a:endParaRPr>
          </a:p>
          <a:p>
            <a:pPr marL="0" lvl="0" indent="0">
              <a:buNone/>
            </a:pPr>
            <a:r>
              <a:rPr lang="en-GB" sz="1700" b="1" dirty="0">
                <a:solidFill>
                  <a:prstClr val="black"/>
                </a:solidFill>
              </a:rPr>
              <a:t> 3.       </a:t>
            </a:r>
            <a:r>
              <a:rPr lang="en-US" sz="1700" b="1" dirty="0">
                <a:solidFill>
                  <a:prstClr val="black"/>
                </a:solidFill>
              </a:rPr>
              <a:t>Joint implementation</a:t>
            </a:r>
            <a:br>
              <a:rPr lang="en-US" sz="1700" b="1" dirty="0">
                <a:solidFill>
                  <a:prstClr val="black"/>
                </a:solidFill>
              </a:rPr>
            </a:br>
            <a:r>
              <a:rPr lang="en-US" sz="1700" dirty="0">
                <a:solidFill>
                  <a:prstClr val="black"/>
                </a:solidFill>
              </a:rPr>
              <a:t>Discuss at Oct retreat</a:t>
            </a:r>
            <a:r>
              <a:rPr lang="en-US" sz="1800" dirty="0">
                <a:solidFill>
                  <a:prstClr val="black"/>
                </a:solidFill>
              </a:rPr>
              <a:t>( discussion has already started and will be intensified):</a:t>
            </a:r>
            <a:r>
              <a:rPr lang="en-US" sz="1700" dirty="0">
                <a:solidFill>
                  <a:prstClr val="black"/>
                </a:solidFill>
              </a:rPr>
              <a:t> potential opportunities for joint implementation(</a:t>
            </a:r>
            <a:r>
              <a:rPr lang="en-US" sz="1700" dirty="0" err="1">
                <a:solidFill>
                  <a:prstClr val="black"/>
                </a:solidFill>
              </a:rPr>
              <a:t>eg</a:t>
            </a:r>
            <a:r>
              <a:rPr lang="en-US" sz="1700" dirty="0">
                <a:solidFill>
                  <a:prstClr val="black"/>
                </a:solidFill>
              </a:rPr>
              <a:t>. grants and blending operations) in sectors with a number of </a:t>
            </a:r>
            <a:r>
              <a:rPr lang="en-US" sz="1700" dirty="0" err="1">
                <a:solidFill>
                  <a:prstClr val="black"/>
                </a:solidFill>
              </a:rPr>
              <a:t>european</a:t>
            </a:r>
            <a:r>
              <a:rPr lang="en-US" sz="1700" dirty="0">
                <a:solidFill>
                  <a:prstClr val="black"/>
                </a:solidFill>
              </a:rPr>
              <a:t> partners active. </a:t>
            </a:r>
            <a:endParaRPr lang="en-GB" sz="1700" dirty="0">
              <a:solidFill>
                <a:prstClr val="black"/>
              </a:solidFill>
            </a:endParaRPr>
          </a:p>
        </p:txBody>
      </p:sp>
    </p:spTree>
    <p:extLst>
      <p:ext uri="{BB962C8B-B14F-4D97-AF65-F5344CB8AC3E}">
        <p14:creationId xmlns:p14="http://schemas.microsoft.com/office/powerpoint/2010/main" val="1724897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357" y="1396359"/>
            <a:ext cx="10515600" cy="517501"/>
          </a:xfrm>
        </p:spPr>
        <p:txBody>
          <a:bodyPr>
            <a:normAutofit fontScale="90000"/>
          </a:bodyPr>
          <a:lstStyle/>
          <a:p>
            <a:pPr algn="ctr"/>
            <a:r>
              <a:rPr lang="en-GB" altLang="en-US" sz="3600" b="1" dirty="0" smtClean="0">
                <a:solidFill>
                  <a:srgbClr val="0000FF"/>
                </a:solidFill>
                <a:ea typeface="ＭＳ Ｐゴシック" pitchFamily="34" charset="-128"/>
              </a:rPr>
              <a:t>Laos</a:t>
            </a:r>
            <a:endParaRPr lang="en-GB" sz="3600" b="1" dirty="0">
              <a:solidFill>
                <a:srgbClr val="0000FF"/>
              </a:solidFill>
              <a:ea typeface="ＭＳ Ｐゴシック" pitchFamily="34" charset="-128"/>
            </a:endParaRPr>
          </a:p>
        </p:txBody>
      </p:sp>
      <p:pic>
        <p:nvPicPr>
          <p:cNvPr id="4" name="Picture 14" descr="EEAS_P_TXT_S.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55921" y="-1"/>
            <a:ext cx="1841500"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0" y="0"/>
            <a:ext cx="12192000" cy="1268413"/>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6" name="Picture 13" descr="logoEC.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67037" y="-2"/>
            <a:ext cx="1722437"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4" descr="EEAS_P_TXT_S.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766379" y="0"/>
            <a:ext cx="1841500"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Content Placeholder 7"/>
          <p:cNvSpPr>
            <a:spLocks noGrp="1"/>
          </p:cNvSpPr>
          <p:nvPr>
            <p:ph idx="1"/>
          </p:nvPr>
        </p:nvSpPr>
        <p:spPr>
          <a:xfrm>
            <a:off x="279109" y="1852551"/>
            <a:ext cx="11774346" cy="5005449"/>
          </a:xfrm>
        </p:spPr>
        <p:txBody>
          <a:bodyPr>
            <a:normAutofit fontScale="70000" lnSpcReduction="20000"/>
          </a:bodyPr>
          <a:lstStyle/>
          <a:p>
            <a:pPr marL="0" lvl="0" indent="0">
              <a:spcAft>
                <a:spcPts val="1000"/>
              </a:spcAft>
              <a:buNone/>
              <a:tabLst>
                <a:tab pos="457200" algn="l"/>
              </a:tabLst>
            </a:pPr>
            <a:r>
              <a:rPr lang="en-GB" b="1" dirty="0">
                <a:ea typeface="Calibri"/>
                <a:cs typeface="Times New Roman"/>
              </a:rPr>
              <a:t>What is first step at arrival back home?</a:t>
            </a:r>
            <a:endParaRPr lang="en-GB" dirty="0">
              <a:ea typeface="Calibri"/>
              <a:cs typeface="Times New Roman"/>
            </a:endParaRPr>
          </a:p>
          <a:p>
            <a:pPr marL="342900" lvl="0" indent="-342900">
              <a:spcAft>
                <a:spcPts val="1000"/>
              </a:spcAft>
              <a:buFont typeface="Arial"/>
              <a:buChar char="•"/>
              <a:tabLst>
                <a:tab pos="457200" algn="l"/>
              </a:tabLst>
            </a:pPr>
            <a:r>
              <a:rPr lang="en-GB" sz="2900" dirty="0">
                <a:ea typeface="Calibri"/>
                <a:cs typeface="Times New Roman"/>
              </a:rPr>
              <a:t>Will have a special session on JP on Friday 15 May 2015, to:</a:t>
            </a:r>
          </a:p>
          <a:p>
            <a:pPr marL="742950" lvl="1" indent="-285750">
              <a:spcBef>
                <a:spcPts val="600"/>
              </a:spcBef>
              <a:buFont typeface="Arial"/>
              <a:buChar char="•"/>
              <a:tabLst>
                <a:tab pos="914400" algn="l"/>
              </a:tabLst>
            </a:pPr>
            <a:r>
              <a:rPr lang="en-GB" sz="2900" dirty="0">
                <a:ea typeface="Calibri"/>
                <a:cs typeface="Times New Roman"/>
              </a:rPr>
              <a:t>Update the JP Roadmap (agree on concrete list of next steps in the process and tentative timeline)</a:t>
            </a:r>
          </a:p>
          <a:p>
            <a:pPr marL="742950" lvl="1" indent="-285750">
              <a:spcBef>
                <a:spcPts val="600"/>
              </a:spcBef>
              <a:buFont typeface="Arial"/>
              <a:buChar char="•"/>
              <a:tabLst>
                <a:tab pos="914400" algn="l"/>
              </a:tabLst>
            </a:pPr>
            <a:r>
              <a:rPr lang="en-GB" sz="2900" dirty="0">
                <a:ea typeface="Calibri"/>
                <a:cs typeface="Times New Roman"/>
              </a:rPr>
              <a:t>Discuss the methodology for the joint country analysis </a:t>
            </a:r>
          </a:p>
          <a:p>
            <a:pPr marL="742950" lvl="1" indent="-285750">
              <a:spcBef>
                <a:spcPts val="600"/>
              </a:spcBef>
              <a:buFont typeface="Arial"/>
              <a:buChar char="•"/>
              <a:tabLst>
                <a:tab pos="914400" algn="l"/>
              </a:tabLst>
            </a:pPr>
            <a:r>
              <a:rPr lang="en-GB" sz="2900" dirty="0">
                <a:ea typeface="Calibri"/>
                <a:cs typeface="Times New Roman"/>
              </a:rPr>
              <a:t>Agree on consultation process </a:t>
            </a:r>
          </a:p>
          <a:p>
            <a:pPr marL="742950" lvl="1" indent="-285750">
              <a:spcBef>
                <a:spcPts val="600"/>
              </a:spcBef>
              <a:buFont typeface="Arial"/>
              <a:buChar char="•"/>
              <a:tabLst>
                <a:tab pos="914400" algn="l"/>
              </a:tabLst>
            </a:pPr>
            <a:r>
              <a:rPr lang="en-GB" sz="2900" dirty="0">
                <a:ea typeface="Calibri"/>
                <a:cs typeface="Times New Roman"/>
              </a:rPr>
              <a:t>Launch the discussion on sectors and division of labour </a:t>
            </a:r>
          </a:p>
          <a:p>
            <a:pPr marL="742950" lvl="1" indent="-285750">
              <a:spcBef>
                <a:spcPts val="600"/>
              </a:spcBef>
              <a:buFont typeface="Arial"/>
              <a:buChar char="•"/>
              <a:tabLst>
                <a:tab pos="914400" algn="l"/>
              </a:tabLst>
            </a:pPr>
            <a:r>
              <a:rPr lang="en-GB" sz="2900" dirty="0">
                <a:ea typeface="Calibri"/>
                <a:cs typeface="Times New Roman"/>
              </a:rPr>
              <a:t>Discuss indicative financial </a:t>
            </a:r>
            <a:r>
              <a:rPr lang="en-GB" sz="2900" dirty="0" smtClean="0">
                <a:ea typeface="Calibri"/>
                <a:cs typeface="Times New Roman"/>
              </a:rPr>
              <a:t>allocations</a:t>
            </a:r>
            <a:r>
              <a:rPr lang="en-GB" sz="2900" dirty="0">
                <a:ea typeface="Calibri"/>
                <a:cs typeface="Times New Roman"/>
              </a:rPr>
              <a:t> </a:t>
            </a:r>
          </a:p>
          <a:p>
            <a:pPr marL="342900" lvl="0" indent="-342900">
              <a:spcAft>
                <a:spcPts val="1000"/>
              </a:spcAft>
              <a:buFont typeface="Arial"/>
              <a:buChar char="•"/>
              <a:tabLst>
                <a:tab pos="457200" algn="l"/>
              </a:tabLst>
            </a:pPr>
            <a:r>
              <a:rPr lang="en-GB" sz="2900" dirty="0">
                <a:ea typeface="Calibri"/>
                <a:cs typeface="Times New Roman"/>
              </a:rPr>
              <a:t>Substantial steps on joint country analysis, based on JP analytical studies: </a:t>
            </a:r>
            <a:r>
              <a:rPr lang="en-GB" sz="2900" dirty="0" smtClean="0">
                <a:ea typeface="Calibri"/>
                <a:cs typeface="Times New Roman"/>
              </a:rPr>
              <a:t> </a:t>
            </a:r>
            <a:r>
              <a:rPr lang="es-ES" sz="2900" dirty="0" smtClean="0">
                <a:latin typeface="Times New Roman"/>
                <a:ea typeface="Calibri"/>
                <a:cs typeface="Times New Roman"/>
              </a:rPr>
              <a:t>PEA </a:t>
            </a:r>
            <a:r>
              <a:rPr lang="en-US" sz="2900" dirty="0">
                <a:latin typeface="Times New Roman"/>
                <a:ea typeface="Calibri"/>
                <a:cs typeface="Times New Roman"/>
              </a:rPr>
              <a:t>update</a:t>
            </a:r>
            <a:r>
              <a:rPr lang="es-ES" sz="2900" dirty="0">
                <a:latin typeface="Times New Roman"/>
                <a:ea typeface="Calibri"/>
                <a:cs typeface="Times New Roman"/>
              </a:rPr>
              <a:t> (EU </a:t>
            </a:r>
            <a:r>
              <a:rPr lang="es-ES" sz="2900" dirty="0" smtClean="0">
                <a:latin typeface="Times New Roman"/>
                <a:ea typeface="Calibri"/>
                <a:cs typeface="Times New Roman"/>
              </a:rPr>
              <a:t>Del)</a:t>
            </a:r>
            <a:r>
              <a:rPr lang="en-GB" sz="2900" dirty="0" smtClean="0">
                <a:ea typeface="Calibri"/>
                <a:cs typeface="Times New Roman"/>
              </a:rPr>
              <a:t>, </a:t>
            </a:r>
            <a:r>
              <a:rPr lang="es-ES" sz="2900" dirty="0" smtClean="0">
                <a:latin typeface="Times New Roman"/>
                <a:ea typeface="Calibri"/>
                <a:cs typeface="Times New Roman"/>
              </a:rPr>
              <a:t>Social </a:t>
            </a:r>
            <a:r>
              <a:rPr lang="es-ES" sz="2900" dirty="0">
                <a:latin typeface="Times New Roman"/>
                <a:ea typeface="Calibri"/>
                <a:cs typeface="Times New Roman"/>
              </a:rPr>
              <a:t>Media (</a:t>
            </a:r>
            <a:r>
              <a:rPr lang="es-ES" sz="2900" dirty="0" smtClean="0">
                <a:latin typeface="Times New Roman"/>
                <a:ea typeface="Calibri"/>
                <a:cs typeface="Times New Roman"/>
              </a:rPr>
              <a:t>CH)</a:t>
            </a:r>
            <a:r>
              <a:rPr lang="en-GB" sz="2900" dirty="0" smtClean="0">
                <a:ea typeface="Calibri"/>
                <a:cs typeface="Times New Roman"/>
              </a:rPr>
              <a:t>, </a:t>
            </a:r>
            <a:r>
              <a:rPr lang="en-US" sz="2900" dirty="0" smtClean="0">
                <a:latin typeface="Times New Roman"/>
                <a:ea typeface="Calibri"/>
                <a:cs typeface="Times New Roman"/>
              </a:rPr>
              <a:t>Youth</a:t>
            </a:r>
            <a:r>
              <a:rPr lang="es-ES" sz="2900" dirty="0" smtClean="0">
                <a:latin typeface="Times New Roman"/>
                <a:ea typeface="Calibri"/>
                <a:cs typeface="Times New Roman"/>
              </a:rPr>
              <a:t> </a:t>
            </a:r>
            <a:r>
              <a:rPr lang="es-ES" sz="2900" dirty="0">
                <a:latin typeface="Times New Roman"/>
                <a:ea typeface="Calibri"/>
                <a:cs typeface="Times New Roman"/>
              </a:rPr>
              <a:t>(</a:t>
            </a:r>
            <a:r>
              <a:rPr lang="es-ES" sz="2900" dirty="0" smtClean="0">
                <a:latin typeface="Times New Roman"/>
                <a:ea typeface="Calibri"/>
                <a:cs typeface="Times New Roman"/>
              </a:rPr>
              <a:t>DE)</a:t>
            </a:r>
            <a:r>
              <a:rPr lang="en-GB" sz="2900" dirty="0" smtClean="0">
                <a:ea typeface="Calibri"/>
                <a:cs typeface="Times New Roman"/>
              </a:rPr>
              <a:t>, </a:t>
            </a:r>
            <a:r>
              <a:rPr lang="es-ES" sz="2900" dirty="0" err="1" smtClean="0">
                <a:latin typeface="Times New Roman"/>
                <a:ea typeface="Calibri"/>
                <a:cs typeface="Times New Roman"/>
              </a:rPr>
              <a:t>Resettlement</a:t>
            </a:r>
            <a:r>
              <a:rPr lang="en-GB" sz="2900" dirty="0" smtClean="0">
                <a:ea typeface="Calibri"/>
                <a:cs typeface="Times New Roman"/>
              </a:rPr>
              <a:t>, </a:t>
            </a:r>
            <a:r>
              <a:rPr lang="en-GB" sz="2900" dirty="0" smtClean="0">
                <a:latin typeface="Times New Roman"/>
                <a:ea typeface="Calibri"/>
                <a:cs typeface="Times New Roman"/>
              </a:rPr>
              <a:t>Civil </a:t>
            </a:r>
            <a:r>
              <a:rPr lang="en-GB" sz="2900" dirty="0">
                <a:latin typeface="Times New Roman"/>
                <a:ea typeface="Calibri"/>
                <a:cs typeface="Times New Roman"/>
              </a:rPr>
              <a:t>Society Mapping (EU Del)</a:t>
            </a:r>
            <a:r>
              <a:rPr lang="es-ES_tradnl" sz="2900" dirty="0">
                <a:latin typeface="Times New Roman"/>
                <a:ea typeface="Calibri"/>
                <a:cs typeface="Times New Roman"/>
              </a:rPr>
              <a:t> </a:t>
            </a:r>
            <a:endParaRPr lang="es-ES_tradnl" sz="2900" dirty="0" smtClean="0">
              <a:latin typeface="Times New Roman"/>
              <a:ea typeface="Calibri"/>
              <a:cs typeface="Times New Roman"/>
            </a:endParaRPr>
          </a:p>
          <a:p>
            <a:pPr marL="342900" lvl="0" indent="-342900">
              <a:spcAft>
                <a:spcPts val="1000"/>
              </a:spcAft>
              <a:buFont typeface="Arial"/>
              <a:buChar char="•"/>
              <a:tabLst>
                <a:tab pos="457200" algn="l"/>
              </a:tabLst>
            </a:pPr>
            <a:r>
              <a:rPr lang="en-GB" sz="2900" dirty="0" smtClean="0">
                <a:ea typeface="Calibri"/>
                <a:cs typeface="Times New Roman"/>
              </a:rPr>
              <a:t>Check </a:t>
            </a:r>
            <a:r>
              <a:rPr lang="en-GB" sz="2900" dirty="0">
                <a:ea typeface="Calibri"/>
                <a:cs typeface="Times New Roman"/>
              </a:rPr>
              <a:t>the nine sectors in the transition strategy and to decide if we need to narrow the focus, do </a:t>
            </a:r>
            <a:r>
              <a:rPr lang="en-GB" sz="2900" dirty="0" err="1">
                <a:ea typeface="Calibri"/>
                <a:cs typeface="Times New Roman"/>
              </a:rPr>
              <a:t>DoL</a:t>
            </a:r>
            <a:r>
              <a:rPr lang="en-GB" sz="2900" dirty="0">
                <a:ea typeface="Calibri"/>
                <a:cs typeface="Times New Roman"/>
              </a:rPr>
              <a:t>, do joint sector messaging (based on comments to the new national development plan) and start working on indicative </a:t>
            </a:r>
            <a:r>
              <a:rPr lang="en-GB" sz="2900" dirty="0" smtClean="0">
                <a:ea typeface="Calibri"/>
                <a:cs typeface="Times New Roman"/>
              </a:rPr>
              <a:t>allocations;</a:t>
            </a:r>
          </a:p>
          <a:p>
            <a:pPr marL="342900" lvl="0" indent="-342900">
              <a:spcAft>
                <a:spcPts val="1000"/>
              </a:spcAft>
              <a:buFont typeface="Arial"/>
              <a:buChar char="•"/>
              <a:tabLst>
                <a:tab pos="457200" algn="l"/>
              </a:tabLst>
            </a:pPr>
            <a:r>
              <a:rPr lang="en-GB" sz="2900" dirty="0" smtClean="0">
                <a:ea typeface="Calibri"/>
                <a:cs typeface="Times New Roman"/>
              </a:rPr>
              <a:t>Agree </a:t>
            </a:r>
            <a:r>
              <a:rPr lang="en-GB" sz="2900" dirty="0">
                <a:ea typeface="Calibri"/>
                <a:cs typeface="Times New Roman"/>
              </a:rPr>
              <a:t>a format for the document that will enable the JP document to replace bilateral papers (and use the MIP structure so that it specifically replaces the EU MIP).</a:t>
            </a:r>
          </a:p>
          <a:p>
            <a:pPr marL="342900" lvl="0" indent="-342900">
              <a:spcAft>
                <a:spcPts val="1000"/>
              </a:spcAft>
              <a:buFont typeface="Arial"/>
              <a:buChar char="•"/>
              <a:tabLst>
                <a:tab pos="457200" algn="l"/>
              </a:tabLst>
            </a:pPr>
            <a:r>
              <a:rPr lang="en-GB" sz="2900" dirty="0">
                <a:ea typeface="Calibri"/>
                <a:cs typeface="Times New Roman"/>
              </a:rPr>
              <a:t>New EU </a:t>
            </a:r>
            <a:r>
              <a:rPr lang="en-GB" sz="2900" dirty="0" err="1">
                <a:ea typeface="Calibri"/>
                <a:cs typeface="Times New Roman"/>
              </a:rPr>
              <a:t>HoC</a:t>
            </a:r>
            <a:r>
              <a:rPr lang="en-GB" sz="2900" dirty="0">
                <a:ea typeface="Calibri"/>
                <a:cs typeface="Times New Roman"/>
              </a:rPr>
              <a:t> arriving in </a:t>
            </a:r>
            <a:r>
              <a:rPr lang="en-GB" sz="2900" dirty="0" smtClean="0">
                <a:ea typeface="Calibri"/>
                <a:cs typeface="Times New Roman"/>
              </a:rPr>
              <a:t>July</a:t>
            </a:r>
            <a:r>
              <a:rPr lang="en-GB" sz="2900" i="0" dirty="0" smtClean="0"/>
              <a:t>.</a:t>
            </a:r>
            <a:endParaRPr lang="en-GB" sz="2900" i="0" dirty="0" smtClean="0"/>
          </a:p>
        </p:txBody>
      </p:sp>
    </p:spTree>
    <p:extLst>
      <p:ext uri="{BB962C8B-B14F-4D97-AF65-F5344CB8AC3E}">
        <p14:creationId xmlns:p14="http://schemas.microsoft.com/office/powerpoint/2010/main" val="40610569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9803" y="1268413"/>
            <a:ext cx="10206317" cy="936625"/>
          </a:xfrm>
        </p:spPr>
        <p:txBody>
          <a:bodyPr>
            <a:normAutofit/>
          </a:bodyPr>
          <a:lstStyle/>
          <a:p>
            <a:pPr algn="ctr"/>
            <a:r>
              <a:rPr lang="en-GB" sz="2800" b="1" dirty="0" smtClean="0">
                <a:solidFill>
                  <a:srgbClr val="0033CC"/>
                </a:solidFill>
              </a:rPr>
              <a:t>Myanmar</a:t>
            </a:r>
            <a:endParaRPr lang="en-GB" sz="2800" b="1" dirty="0">
              <a:solidFill>
                <a:srgbClr val="0033CC"/>
              </a:solidFill>
            </a:endParaRPr>
          </a:p>
        </p:txBody>
      </p:sp>
      <p:sp>
        <p:nvSpPr>
          <p:cNvPr id="4" name="Rectangle 3"/>
          <p:cNvSpPr/>
          <p:nvPr/>
        </p:nvSpPr>
        <p:spPr>
          <a:xfrm>
            <a:off x="0" y="0"/>
            <a:ext cx="12192000" cy="1268413"/>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5" name="Picture 13" descr="logoEC.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718606" y="0"/>
            <a:ext cx="1722437"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4" descr="EEAS_P_TXT_S.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55921" y="-1"/>
            <a:ext cx="1841500"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p:nvPr/>
        </p:nvSpPr>
        <p:spPr>
          <a:xfrm>
            <a:off x="364025" y="1870756"/>
            <a:ext cx="11301984" cy="4770537"/>
          </a:xfrm>
          <a:prstGeom prst="rect">
            <a:avLst/>
          </a:prstGeom>
        </p:spPr>
        <p:txBody>
          <a:bodyPr wrap="square">
            <a:spAutoFit/>
          </a:bodyPr>
          <a:lstStyle/>
          <a:p>
            <a:r>
              <a:rPr lang="en-GB" sz="2400" b="1" dirty="0" smtClean="0">
                <a:solidFill>
                  <a:srgbClr val="000000"/>
                </a:solidFill>
                <a:latin typeface="Verdana"/>
              </a:rPr>
              <a:t>What </a:t>
            </a:r>
            <a:r>
              <a:rPr lang="en-GB" sz="2400" b="1" dirty="0">
                <a:solidFill>
                  <a:srgbClr val="000000"/>
                </a:solidFill>
                <a:latin typeface="Verdana"/>
              </a:rPr>
              <a:t>is first step at arrival back home? </a:t>
            </a:r>
            <a:endParaRPr lang="en-GB" sz="2400" dirty="0">
              <a:solidFill>
                <a:srgbClr val="000000"/>
              </a:solidFill>
              <a:latin typeface="Verdana"/>
            </a:endParaRPr>
          </a:p>
          <a:p>
            <a:pPr marL="342900" indent="-342900">
              <a:buFont typeface="Arial" panose="020B0604020202020204" pitchFamily="34" charset="0"/>
              <a:buChar char="•"/>
            </a:pPr>
            <a:r>
              <a:rPr lang="en-GB" sz="2000" dirty="0" smtClean="0">
                <a:solidFill>
                  <a:srgbClr val="000000"/>
                </a:solidFill>
                <a:latin typeface="Verdana"/>
              </a:rPr>
              <a:t>Have </a:t>
            </a:r>
            <a:r>
              <a:rPr lang="en-GB" sz="2000" dirty="0">
                <a:solidFill>
                  <a:srgbClr val="000000"/>
                </a:solidFill>
                <a:latin typeface="Verdana"/>
              </a:rPr>
              <a:t>a long holiday weekend, relax and have fun </a:t>
            </a:r>
          </a:p>
          <a:p>
            <a:pPr marL="342900" indent="-342900">
              <a:buFont typeface="Arial" panose="020B0604020202020204" pitchFamily="34" charset="0"/>
              <a:buChar char="•"/>
            </a:pPr>
            <a:r>
              <a:rPr lang="en-GB" sz="2000" dirty="0" smtClean="0">
                <a:solidFill>
                  <a:srgbClr val="000000"/>
                </a:solidFill>
                <a:latin typeface="Verdana"/>
              </a:rPr>
              <a:t>“</a:t>
            </a:r>
            <a:r>
              <a:rPr lang="en-GB" sz="2000" dirty="0">
                <a:solidFill>
                  <a:srgbClr val="000000"/>
                </a:solidFill>
                <a:latin typeface="Verdana"/>
              </a:rPr>
              <a:t>Brilliant dynamic process” </a:t>
            </a:r>
          </a:p>
          <a:p>
            <a:pPr marL="342900" indent="-342900">
              <a:buFont typeface="Arial" panose="020B0604020202020204" pitchFamily="34" charset="0"/>
              <a:buChar char="•"/>
            </a:pPr>
            <a:r>
              <a:rPr lang="en-GB" sz="2000" dirty="0" smtClean="0">
                <a:solidFill>
                  <a:srgbClr val="000000"/>
                </a:solidFill>
                <a:latin typeface="Verdana"/>
              </a:rPr>
              <a:t>DC </a:t>
            </a:r>
            <a:r>
              <a:rPr lang="en-GB" sz="2000" dirty="0">
                <a:solidFill>
                  <a:srgbClr val="000000"/>
                </a:solidFill>
                <a:latin typeface="Verdana"/>
              </a:rPr>
              <a:t>meeting (Thursday 7 May) </a:t>
            </a:r>
          </a:p>
          <a:p>
            <a:pPr marL="800100" lvl="1" indent="-342900">
              <a:buFont typeface="Arial" panose="020B0604020202020204" pitchFamily="34" charset="0"/>
              <a:buChar char="•"/>
            </a:pPr>
            <a:r>
              <a:rPr lang="en-GB" sz="2000" dirty="0" smtClean="0">
                <a:solidFill>
                  <a:srgbClr val="000000"/>
                </a:solidFill>
                <a:latin typeface="Verdana"/>
              </a:rPr>
              <a:t>follow </a:t>
            </a:r>
            <a:r>
              <a:rPr lang="en-GB" sz="2000" dirty="0">
                <a:solidFill>
                  <a:srgbClr val="000000"/>
                </a:solidFill>
                <a:latin typeface="Verdana"/>
              </a:rPr>
              <a:t>up on the Joint Programming workshop </a:t>
            </a:r>
          </a:p>
          <a:p>
            <a:pPr marL="800100" lvl="1" indent="-342900">
              <a:buFont typeface="Arial" panose="020B0604020202020204" pitchFamily="34" charset="0"/>
              <a:buChar char="•"/>
            </a:pPr>
            <a:r>
              <a:rPr lang="en-GB" sz="2000" dirty="0" smtClean="0">
                <a:solidFill>
                  <a:srgbClr val="000000"/>
                </a:solidFill>
                <a:latin typeface="Verdana"/>
              </a:rPr>
              <a:t>discuss </a:t>
            </a:r>
            <a:r>
              <a:rPr lang="en-GB" sz="2000" dirty="0">
                <a:solidFill>
                  <a:srgbClr val="000000"/>
                </a:solidFill>
                <a:latin typeface="Verdana"/>
              </a:rPr>
              <a:t>the draft M&amp;E plan on the Transitional Strategy and identify gaps in the knowledge </a:t>
            </a:r>
          </a:p>
          <a:p>
            <a:pPr marL="800100" lvl="1" indent="-342900">
              <a:buFont typeface="Arial" panose="020B0604020202020204" pitchFamily="34" charset="0"/>
              <a:buChar char="•"/>
            </a:pPr>
            <a:r>
              <a:rPr lang="en-GB" sz="2000" dirty="0" smtClean="0">
                <a:solidFill>
                  <a:srgbClr val="000000"/>
                </a:solidFill>
                <a:latin typeface="Verdana"/>
              </a:rPr>
              <a:t>discuss </a:t>
            </a:r>
            <a:r>
              <a:rPr lang="en-GB" sz="2000" dirty="0">
                <a:solidFill>
                  <a:srgbClr val="000000"/>
                </a:solidFill>
                <a:latin typeface="Verdana"/>
              </a:rPr>
              <a:t>potential for organising a meeting/retreat to discuss </a:t>
            </a:r>
          </a:p>
          <a:p>
            <a:pPr marL="800100" lvl="1" indent="-342900">
              <a:buFont typeface="Arial" panose="020B0604020202020204" pitchFamily="34" charset="0"/>
              <a:buChar char="•"/>
            </a:pPr>
            <a:r>
              <a:rPr lang="en-GB" sz="2000" dirty="0" smtClean="0">
                <a:solidFill>
                  <a:srgbClr val="000000"/>
                </a:solidFill>
                <a:latin typeface="Verdana"/>
              </a:rPr>
              <a:t>propose </a:t>
            </a:r>
            <a:r>
              <a:rPr lang="en-GB" sz="2000" dirty="0">
                <a:solidFill>
                  <a:srgbClr val="000000"/>
                </a:solidFill>
                <a:latin typeface="Verdana"/>
              </a:rPr>
              <a:t>mapping the core political milestones until December 2016 to the extent possible (establishment of </a:t>
            </a:r>
            <a:r>
              <a:rPr lang="en-GB" sz="2000" dirty="0" err="1">
                <a:solidFill>
                  <a:srgbClr val="000000"/>
                </a:solidFill>
                <a:latin typeface="Verdana"/>
              </a:rPr>
              <a:t>MoP</a:t>
            </a:r>
            <a:r>
              <a:rPr lang="en-GB" sz="2000" dirty="0">
                <a:solidFill>
                  <a:srgbClr val="000000"/>
                </a:solidFill>
                <a:latin typeface="Verdana"/>
              </a:rPr>
              <a:t> working group on transition plan, elections, </a:t>
            </a:r>
            <a:r>
              <a:rPr lang="en-GB" sz="2000" dirty="0" err="1">
                <a:solidFill>
                  <a:srgbClr val="000000"/>
                </a:solidFill>
                <a:latin typeface="Verdana"/>
              </a:rPr>
              <a:t>etc</a:t>
            </a:r>
            <a:r>
              <a:rPr lang="en-GB" sz="2000" dirty="0">
                <a:solidFill>
                  <a:srgbClr val="000000"/>
                </a:solidFill>
                <a:latin typeface="Verdana"/>
              </a:rPr>
              <a:t>). </a:t>
            </a:r>
          </a:p>
          <a:p>
            <a:pPr marL="342900" indent="-342900">
              <a:buFont typeface="Arial" panose="020B0604020202020204" pitchFamily="34" charset="0"/>
              <a:buChar char="•"/>
            </a:pPr>
            <a:r>
              <a:rPr lang="en-GB" sz="2000" dirty="0" smtClean="0">
                <a:solidFill>
                  <a:srgbClr val="000000"/>
                </a:solidFill>
                <a:latin typeface="Verdana"/>
              </a:rPr>
              <a:t>Communicate </a:t>
            </a:r>
            <a:r>
              <a:rPr lang="en-GB" sz="2000" dirty="0">
                <a:solidFill>
                  <a:srgbClr val="000000"/>
                </a:solidFill>
                <a:latin typeface="Verdana"/>
              </a:rPr>
              <a:t>with EU colleagues that could not attend the workshop to bring them up to date on developments </a:t>
            </a:r>
          </a:p>
          <a:p>
            <a:pPr marL="342900" indent="-342900">
              <a:buFont typeface="Arial" panose="020B0604020202020204" pitchFamily="34" charset="0"/>
              <a:buChar char="•"/>
            </a:pPr>
            <a:r>
              <a:rPr lang="en-GB" sz="2000" dirty="0" smtClean="0">
                <a:solidFill>
                  <a:srgbClr val="000000"/>
                </a:solidFill>
                <a:latin typeface="Verdana"/>
              </a:rPr>
              <a:t>Croatia </a:t>
            </a:r>
            <a:r>
              <a:rPr lang="en-GB" sz="2000" dirty="0">
                <a:solidFill>
                  <a:srgbClr val="000000"/>
                </a:solidFill>
                <a:latin typeface="Verdana"/>
              </a:rPr>
              <a:t>– will ask HQ to join programming in MM. Croatia does not have much funding but brings valuable experience from transition countries. </a:t>
            </a:r>
          </a:p>
        </p:txBody>
      </p:sp>
    </p:spTree>
    <p:extLst>
      <p:ext uri="{BB962C8B-B14F-4D97-AF65-F5344CB8AC3E}">
        <p14:creationId xmlns:p14="http://schemas.microsoft.com/office/powerpoint/2010/main" val="17747490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9803" y="1268413"/>
            <a:ext cx="10206317" cy="936625"/>
          </a:xfrm>
        </p:spPr>
        <p:txBody>
          <a:bodyPr>
            <a:normAutofit/>
          </a:bodyPr>
          <a:lstStyle/>
          <a:p>
            <a:pPr algn="ctr"/>
            <a:r>
              <a:rPr lang="en-GB" sz="2800" b="1" dirty="0" smtClean="0">
                <a:solidFill>
                  <a:srgbClr val="0033CC"/>
                </a:solidFill>
              </a:rPr>
              <a:t>Myanmar (contd.)</a:t>
            </a:r>
            <a:endParaRPr lang="en-GB" sz="2800" b="1" dirty="0">
              <a:solidFill>
                <a:srgbClr val="0033CC"/>
              </a:solidFill>
            </a:endParaRPr>
          </a:p>
        </p:txBody>
      </p:sp>
      <p:sp>
        <p:nvSpPr>
          <p:cNvPr id="4" name="Rectangle 3"/>
          <p:cNvSpPr/>
          <p:nvPr/>
        </p:nvSpPr>
        <p:spPr>
          <a:xfrm>
            <a:off x="0" y="0"/>
            <a:ext cx="12192000" cy="1268413"/>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5" name="Picture 13" descr="logoEC.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718606" y="0"/>
            <a:ext cx="1722437"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4" descr="EEAS_P_TXT_S.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55921" y="-1"/>
            <a:ext cx="1841500"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p:nvPr/>
        </p:nvSpPr>
        <p:spPr>
          <a:xfrm>
            <a:off x="364025" y="1870756"/>
            <a:ext cx="11301984" cy="5816977"/>
          </a:xfrm>
          <a:prstGeom prst="rect">
            <a:avLst/>
          </a:prstGeom>
        </p:spPr>
        <p:txBody>
          <a:bodyPr wrap="square">
            <a:spAutoFit/>
          </a:bodyPr>
          <a:lstStyle/>
          <a:p>
            <a:r>
              <a:rPr lang="en-GB" sz="2400" b="1" dirty="0" smtClean="0"/>
              <a:t>What </a:t>
            </a:r>
            <a:r>
              <a:rPr lang="en-GB" sz="2400" b="1" dirty="0"/>
              <a:t>is first step at arrival back home? (continued) </a:t>
            </a:r>
            <a:endParaRPr lang="en-GB" sz="2400" dirty="0"/>
          </a:p>
          <a:p>
            <a:pPr marL="342900" indent="-342900">
              <a:buFont typeface="Arial" panose="020B0604020202020204" pitchFamily="34" charset="0"/>
              <a:buChar char="•"/>
            </a:pPr>
            <a:r>
              <a:rPr lang="en-GB" sz="2000" dirty="0" smtClean="0"/>
              <a:t>In </a:t>
            </a:r>
            <a:r>
              <a:rPr lang="en-GB" sz="2000" dirty="0"/>
              <a:t>the coming months (either at the retreat or gradually): </a:t>
            </a:r>
          </a:p>
          <a:p>
            <a:pPr marL="800100" lvl="1" indent="-342900">
              <a:buFont typeface="Arial" panose="020B0604020202020204" pitchFamily="34" charset="0"/>
              <a:buChar char="•"/>
            </a:pPr>
            <a:r>
              <a:rPr lang="en-GB" sz="2000" dirty="0" smtClean="0"/>
              <a:t>agree </a:t>
            </a:r>
            <a:r>
              <a:rPr lang="en-GB" sz="2000" dirty="0"/>
              <a:t>whether the planning/programming needs to be put on hold until the elections or not? are we likely to do things radically different depending on the outcome of the elections? </a:t>
            </a:r>
          </a:p>
          <a:p>
            <a:pPr marL="800100" lvl="1" indent="-342900">
              <a:buFont typeface="Arial" panose="020B0604020202020204" pitchFamily="34" charset="0"/>
              <a:buChar char="•"/>
            </a:pPr>
            <a:r>
              <a:rPr lang="en-GB" sz="2000" dirty="0" smtClean="0"/>
              <a:t>discuss </a:t>
            </a:r>
            <a:r>
              <a:rPr lang="en-GB" sz="2000" dirty="0"/>
              <a:t>how much or how little JP we want to do (e.g. how wide the coverage, covering only ODA or wider, how flexible we want it to be, </a:t>
            </a:r>
            <a:r>
              <a:rPr lang="en-GB" sz="2000" dirty="0" err="1"/>
              <a:t>etc</a:t>
            </a:r>
            <a:r>
              <a:rPr lang="en-GB" sz="2000" dirty="0"/>
              <a:t>) </a:t>
            </a:r>
          </a:p>
          <a:p>
            <a:pPr marL="800100" lvl="1" indent="-342900">
              <a:buFont typeface="Arial" panose="020B0604020202020204" pitchFamily="34" charset="0"/>
              <a:buChar char="•"/>
            </a:pPr>
            <a:r>
              <a:rPr lang="en-GB" sz="2000" dirty="0" smtClean="0"/>
              <a:t>what </a:t>
            </a:r>
            <a:r>
              <a:rPr lang="en-GB" sz="2000" dirty="0"/>
              <a:t>knowledge and analysis already exist </a:t>
            </a:r>
          </a:p>
          <a:p>
            <a:pPr marL="800100" lvl="1" indent="-342900">
              <a:buFont typeface="Arial" panose="020B0604020202020204" pitchFamily="34" charset="0"/>
              <a:buChar char="•"/>
            </a:pPr>
            <a:r>
              <a:rPr lang="en-GB" sz="2000" dirty="0" smtClean="0"/>
              <a:t>what </a:t>
            </a:r>
            <a:r>
              <a:rPr lang="en-GB" sz="2000" dirty="0"/>
              <a:t>are the gaps and what we’d like to know more about </a:t>
            </a:r>
          </a:p>
          <a:p>
            <a:pPr marL="800100" lvl="1" indent="-342900">
              <a:buFont typeface="Arial" panose="020B0604020202020204" pitchFamily="34" charset="0"/>
              <a:buChar char="•"/>
            </a:pPr>
            <a:r>
              <a:rPr lang="en-GB" sz="2000" dirty="0" smtClean="0"/>
              <a:t>what </a:t>
            </a:r>
            <a:r>
              <a:rPr lang="en-GB" sz="2000" dirty="0"/>
              <a:t>skills among the EU group exist to fill the gaps (UK interested in doing PEA) </a:t>
            </a:r>
          </a:p>
          <a:p>
            <a:pPr marL="800100" lvl="1" indent="-342900">
              <a:buFont typeface="Arial" panose="020B0604020202020204" pitchFamily="34" charset="0"/>
              <a:buChar char="•"/>
            </a:pPr>
            <a:r>
              <a:rPr lang="en-GB" sz="2000" dirty="0" smtClean="0"/>
              <a:t>discuss </a:t>
            </a:r>
            <a:r>
              <a:rPr lang="en-GB" sz="2000" dirty="0"/>
              <a:t>the </a:t>
            </a:r>
            <a:r>
              <a:rPr lang="en-GB" sz="2000" dirty="0" err="1"/>
              <a:t>the</a:t>
            </a:r>
            <a:r>
              <a:rPr lang="en-GB" sz="2000" dirty="0"/>
              <a:t> existing sector plans – are they good enough to align behind? if not why not? </a:t>
            </a:r>
          </a:p>
          <a:p>
            <a:pPr marL="800100" lvl="1" indent="-342900">
              <a:buFont typeface="Arial" panose="020B0604020202020204" pitchFamily="34" charset="0"/>
              <a:buChar char="•"/>
            </a:pPr>
            <a:r>
              <a:rPr lang="en-GB" sz="2000" dirty="0" smtClean="0"/>
              <a:t>discuss </a:t>
            </a:r>
            <a:r>
              <a:rPr lang="en-GB" sz="2000" dirty="0"/>
              <a:t>what are the priorities of all participants in the JP </a:t>
            </a:r>
          </a:p>
          <a:p>
            <a:pPr marL="800100" lvl="1" indent="-342900">
              <a:buFont typeface="Arial" panose="020B0604020202020204" pitchFamily="34" charset="0"/>
              <a:buChar char="•"/>
            </a:pPr>
            <a:r>
              <a:rPr lang="en-GB" sz="2000" dirty="0" smtClean="0"/>
              <a:t>do </a:t>
            </a:r>
            <a:r>
              <a:rPr lang="en-GB" sz="2000" dirty="0"/>
              <a:t>we want to have separate EU </a:t>
            </a:r>
            <a:r>
              <a:rPr lang="en-GB" sz="2000" dirty="0" err="1"/>
              <a:t>DoL</a:t>
            </a:r>
            <a:r>
              <a:rPr lang="en-GB" sz="2000" dirty="0"/>
              <a:t> on policy issues or not? </a:t>
            </a:r>
          </a:p>
          <a:p>
            <a:pPr marL="800100" lvl="1" indent="-342900">
              <a:buFont typeface="Arial" panose="020B0604020202020204" pitchFamily="34" charset="0"/>
              <a:buChar char="•"/>
            </a:pPr>
            <a:r>
              <a:rPr lang="en-GB" sz="2000" dirty="0" smtClean="0"/>
              <a:t>do </a:t>
            </a:r>
            <a:r>
              <a:rPr lang="en-GB" sz="2000" dirty="0"/>
              <a:t>we want the RF and what it would look like? </a:t>
            </a:r>
          </a:p>
          <a:p>
            <a:pPr marL="800100" lvl="1" indent="-342900">
              <a:buFont typeface="Arial" panose="020B0604020202020204" pitchFamily="34" charset="0"/>
              <a:buChar char="•"/>
            </a:pPr>
            <a:r>
              <a:rPr lang="en-GB" sz="2000" dirty="0" smtClean="0"/>
              <a:t>planning </a:t>
            </a:r>
            <a:r>
              <a:rPr lang="en-GB" sz="2000" dirty="0"/>
              <a:t>and financing cycles </a:t>
            </a:r>
          </a:p>
          <a:p>
            <a:pPr marL="342900" indent="-342900">
              <a:buFont typeface="Arial" panose="020B0604020202020204" pitchFamily="34" charset="0"/>
              <a:buChar char="•"/>
            </a:pPr>
            <a:r>
              <a:rPr lang="en-GB" sz="2000" dirty="0" smtClean="0"/>
              <a:t>Note</a:t>
            </a:r>
            <a:r>
              <a:rPr lang="en-GB" sz="2000" dirty="0"/>
              <a:t>: Discussion of modalities should be left out of </a:t>
            </a:r>
            <a:r>
              <a:rPr lang="en-GB" sz="2000" dirty="0" smtClean="0"/>
              <a:t>Joint, </a:t>
            </a:r>
            <a:r>
              <a:rPr lang="en-GB" sz="2000" dirty="0"/>
              <a:t>don’t be too ambitious to start with </a:t>
            </a:r>
          </a:p>
          <a:p>
            <a:pPr marL="342900" indent="-342900">
              <a:buFont typeface="Arial" panose="020B0604020202020204" pitchFamily="34" charset="0"/>
              <a:buChar char="•"/>
            </a:pPr>
            <a:r>
              <a:rPr lang="en-GB" sz="2000" dirty="0" smtClean="0"/>
              <a:t>Use </a:t>
            </a:r>
            <a:r>
              <a:rPr lang="en-GB" sz="2000" dirty="0"/>
              <a:t>EU guidance package – good for structuring discussion on modalities/definitions. </a:t>
            </a:r>
          </a:p>
          <a:p>
            <a:r>
              <a:rPr lang="en-GB" sz="2400" b="1" dirty="0" smtClean="0">
                <a:solidFill>
                  <a:srgbClr val="000000"/>
                </a:solidFill>
                <a:latin typeface="Verdana"/>
              </a:rPr>
              <a:t> </a:t>
            </a:r>
          </a:p>
          <a:p>
            <a:endParaRPr lang="en-GB" sz="2400" dirty="0">
              <a:solidFill>
                <a:srgbClr val="000000"/>
              </a:solidFill>
              <a:latin typeface="Verdana"/>
            </a:endParaRPr>
          </a:p>
        </p:txBody>
      </p:sp>
    </p:spTree>
    <p:extLst>
      <p:ext uri="{BB962C8B-B14F-4D97-AF65-F5344CB8AC3E}">
        <p14:creationId xmlns:p14="http://schemas.microsoft.com/office/powerpoint/2010/main" val="1449359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9803" y="1268413"/>
            <a:ext cx="10206317" cy="936625"/>
          </a:xfrm>
        </p:spPr>
        <p:txBody>
          <a:bodyPr>
            <a:normAutofit/>
          </a:bodyPr>
          <a:lstStyle/>
          <a:p>
            <a:pPr algn="ctr"/>
            <a:r>
              <a:rPr lang="en-GB" sz="2800" b="1" dirty="0" smtClean="0">
                <a:solidFill>
                  <a:srgbClr val="0033CC"/>
                </a:solidFill>
              </a:rPr>
              <a:t>Myanmar (contd.)</a:t>
            </a:r>
            <a:endParaRPr lang="en-GB" sz="2800" b="1" dirty="0">
              <a:solidFill>
                <a:srgbClr val="0033CC"/>
              </a:solidFill>
            </a:endParaRPr>
          </a:p>
        </p:txBody>
      </p:sp>
      <p:sp>
        <p:nvSpPr>
          <p:cNvPr id="4" name="Rectangle 3"/>
          <p:cNvSpPr/>
          <p:nvPr/>
        </p:nvSpPr>
        <p:spPr>
          <a:xfrm>
            <a:off x="0" y="0"/>
            <a:ext cx="12192000" cy="1268413"/>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5" name="Picture 13" descr="logoEC.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718606" y="0"/>
            <a:ext cx="1722437"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4" descr="EEAS_P_TXT_S.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55921" y="-1"/>
            <a:ext cx="1841500"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p:nvPr/>
        </p:nvSpPr>
        <p:spPr>
          <a:xfrm>
            <a:off x="364025" y="1870756"/>
            <a:ext cx="11301984" cy="5078313"/>
          </a:xfrm>
          <a:prstGeom prst="rect">
            <a:avLst/>
          </a:prstGeom>
        </p:spPr>
        <p:txBody>
          <a:bodyPr wrap="square">
            <a:spAutoFit/>
          </a:bodyPr>
          <a:lstStyle/>
          <a:p>
            <a:r>
              <a:rPr lang="en-GB" sz="2000" b="1" dirty="0" smtClean="0">
                <a:solidFill>
                  <a:srgbClr val="000000"/>
                </a:solidFill>
                <a:latin typeface="Verdana"/>
              </a:rPr>
              <a:t>What </a:t>
            </a:r>
            <a:r>
              <a:rPr lang="en-GB" sz="2000" b="1" dirty="0">
                <a:solidFill>
                  <a:srgbClr val="000000"/>
                </a:solidFill>
                <a:latin typeface="Verdana"/>
              </a:rPr>
              <a:t>elements of JP would be feasible for your country in the short to mid-term? </a:t>
            </a:r>
            <a:endParaRPr lang="en-GB" sz="2000" dirty="0">
              <a:solidFill>
                <a:srgbClr val="000000"/>
              </a:solidFill>
              <a:latin typeface="Verdana"/>
            </a:endParaRPr>
          </a:p>
          <a:p>
            <a:pPr marL="342900" indent="-342900">
              <a:buFont typeface="Arial" panose="020B0604020202020204" pitchFamily="34" charset="0"/>
              <a:buChar char="•"/>
            </a:pPr>
            <a:r>
              <a:rPr lang="en-GB" sz="2000" dirty="0" smtClean="0">
                <a:solidFill>
                  <a:srgbClr val="000000"/>
                </a:solidFill>
                <a:latin typeface="Verdana"/>
              </a:rPr>
              <a:t>Currently </a:t>
            </a:r>
            <a:r>
              <a:rPr lang="en-GB" sz="2000" dirty="0">
                <a:solidFill>
                  <a:srgbClr val="000000"/>
                </a:solidFill>
                <a:latin typeface="Verdana"/>
              </a:rPr>
              <a:t>preparing monitoring report of the transition strategy that will inform the future plans </a:t>
            </a:r>
          </a:p>
          <a:p>
            <a:pPr marL="342900" indent="-342900">
              <a:buFont typeface="Arial" panose="020B0604020202020204" pitchFamily="34" charset="0"/>
              <a:buChar char="•"/>
            </a:pPr>
            <a:r>
              <a:rPr lang="en-GB" sz="2000" dirty="0" smtClean="0">
                <a:solidFill>
                  <a:srgbClr val="000000"/>
                </a:solidFill>
                <a:latin typeface="Verdana"/>
              </a:rPr>
              <a:t>Currently </a:t>
            </a:r>
            <a:r>
              <a:rPr lang="en-GB" sz="2000" dirty="0">
                <a:solidFill>
                  <a:srgbClr val="000000"/>
                </a:solidFill>
                <a:latin typeface="Verdana"/>
              </a:rPr>
              <a:t>working on indicators to see what can be monitored – keen to have more on results as is concrete. </a:t>
            </a:r>
          </a:p>
          <a:p>
            <a:r>
              <a:rPr lang="en-GB" sz="2000" b="1" dirty="0" smtClean="0">
                <a:solidFill>
                  <a:srgbClr val="000000"/>
                </a:solidFill>
                <a:latin typeface="Verdana"/>
              </a:rPr>
              <a:t>What </a:t>
            </a:r>
            <a:r>
              <a:rPr lang="en-GB" sz="2000" b="1" dirty="0">
                <a:solidFill>
                  <a:srgbClr val="000000"/>
                </a:solidFill>
                <a:latin typeface="Verdana"/>
              </a:rPr>
              <a:t>in your view would be the roadmap/timeline towards the (next) JP document (see hand out roadmap menu)? </a:t>
            </a:r>
            <a:endParaRPr lang="en-GB" sz="2000" dirty="0">
              <a:solidFill>
                <a:srgbClr val="000000"/>
              </a:solidFill>
              <a:latin typeface="Verdana"/>
            </a:endParaRPr>
          </a:p>
          <a:p>
            <a:pPr marL="342900" indent="-342900">
              <a:buFont typeface="Arial" panose="020B0604020202020204" pitchFamily="34" charset="0"/>
              <a:buChar char="•"/>
            </a:pPr>
            <a:r>
              <a:rPr lang="en-GB" sz="2000" dirty="0" smtClean="0">
                <a:solidFill>
                  <a:srgbClr val="000000"/>
                </a:solidFill>
                <a:latin typeface="Verdana"/>
              </a:rPr>
              <a:t>See </a:t>
            </a:r>
            <a:r>
              <a:rPr lang="en-GB" sz="2000" dirty="0">
                <a:solidFill>
                  <a:srgbClr val="000000"/>
                </a:solidFill>
                <a:latin typeface="Verdana"/>
              </a:rPr>
              <a:t>above (on mapping political milestones) to inform the time-line </a:t>
            </a:r>
          </a:p>
          <a:p>
            <a:pPr marL="342900" indent="-342900">
              <a:buFont typeface="Arial" panose="020B0604020202020204" pitchFamily="34" charset="0"/>
              <a:buChar char="•"/>
            </a:pPr>
            <a:r>
              <a:rPr lang="en-GB" sz="2000" dirty="0" smtClean="0">
                <a:solidFill>
                  <a:srgbClr val="000000"/>
                </a:solidFill>
                <a:latin typeface="Verdana"/>
              </a:rPr>
              <a:t>Potentially </a:t>
            </a:r>
            <a:r>
              <a:rPr lang="en-GB" sz="2000" dirty="0">
                <a:solidFill>
                  <a:srgbClr val="000000"/>
                </a:solidFill>
                <a:latin typeface="Verdana"/>
              </a:rPr>
              <a:t>quick wins with discussing policy positions </a:t>
            </a:r>
          </a:p>
          <a:p>
            <a:r>
              <a:rPr lang="en-GB" sz="2000" b="1" dirty="0" smtClean="0">
                <a:solidFill>
                  <a:srgbClr val="000000"/>
                </a:solidFill>
                <a:latin typeface="Verdana"/>
              </a:rPr>
              <a:t>What </a:t>
            </a:r>
            <a:r>
              <a:rPr lang="en-GB" sz="2000" b="1" dirty="0">
                <a:solidFill>
                  <a:srgbClr val="000000"/>
                </a:solidFill>
                <a:latin typeface="Verdana"/>
              </a:rPr>
              <a:t>kind of support would you needed (consultants, HQ missions) </a:t>
            </a:r>
            <a:endParaRPr lang="en-GB" sz="2000" dirty="0">
              <a:solidFill>
                <a:srgbClr val="000000"/>
              </a:solidFill>
              <a:latin typeface="Verdana"/>
            </a:endParaRPr>
          </a:p>
          <a:p>
            <a:pPr marL="342900" indent="-342900">
              <a:buFont typeface="Arial" panose="020B0604020202020204" pitchFamily="34" charset="0"/>
              <a:buChar char="•"/>
            </a:pPr>
            <a:r>
              <a:rPr lang="en-GB" sz="2000" dirty="0" smtClean="0">
                <a:solidFill>
                  <a:srgbClr val="000000"/>
                </a:solidFill>
                <a:latin typeface="Verdana"/>
              </a:rPr>
              <a:t>Already </a:t>
            </a:r>
            <a:r>
              <a:rPr lang="en-GB" sz="2000" dirty="0">
                <a:solidFill>
                  <a:srgbClr val="000000"/>
                </a:solidFill>
                <a:latin typeface="Verdana"/>
              </a:rPr>
              <a:t>have TA support, but need ‘more of Andy.’ </a:t>
            </a:r>
          </a:p>
          <a:p>
            <a:pPr marL="342900" indent="-342900">
              <a:buFont typeface="Arial" panose="020B0604020202020204" pitchFamily="34" charset="0"/>
              <a:buChar char="•"/>
            </a:pPr>
            <a:r>
              <a:rPr lang="en-GB" sz="2000" dirty="0" smtClean="0">
                <a:solidFill>
                  <a:srgbClr val="000000"/>
                </a:solidFill>
                <a:latin typeface="Verdana"/>
              </a:rPr>
              <a:t>Developing </a:t>
            </a:r>
            <a:r>
              <a:rPr lang="en-GB" sz="2000" dirty="0">
                <a:solidFill>
                  <a:srgbClr val="000000"/>
                </a:solidFill>
                <a:latin typeface="Verdana"/>
              </a:rPr>
              <a:t>indicators and obtaining good quality data </a:t>
            </a:r>
          </a:p>
          <a:p>
            <a:pPr marL="342900" indent="-342900">
              <a:buFont typeface="Arial" panose="020B0604020202020204" pitchFamily="34" charset="0"/>
              <a:buChar char="•"/>
            </a:pPr>
            <a:r>
              <a:rPr lang="en-GB" sz="2000" dirty="0" smtClean="0">
                <a:solidFill>
                  <a:srgbClr val="000000"/>
                </a:solidFill>
                <a:latin typeface="Verdana"/>
              </a:rPr>
              <a:t>Experiences </a:t>
            </a:r>
            <a:r>
              <a:rPr lang="en-GB" sz="2000" dirty="0">
                <a:solidFill>
                  <a:srgbClr val="000000"/>
                </a:solidFill>
                <a:latin typeface="Verdana"/>
              </a:rPr>
              <a:t>from elsewhere </a:t>
            </a:r>
          </a:p>
          <a:p>
            <a:pPr marL="342900" indent="-342900">
              <a:buFont typeface="Arial" panose="020B0604020202020204" pitchFamily="34" charset="0"/>
              <a:buChar char="•"/>
            </a:pPr>
            <a:r>
              <a:rPr lang="en-GB" sz="2000" dirty="0" smtClean="0">
                <a:solidFill>
                  <a:srgbClr val="000000"/>
                </a:solidFill>
                <a:latin typeface="Verdana"/>
              </a:rPr>
              <a:t>Communication </a:t>
            </a:r>
            <a:r>
              <a:rPr lang="en-GB" sz="2000" dirty="0">
                <a:solidFill>
                  <a:srgbClr val="000000"/>
                </a:solidFill>
                <a:latin typeface="Verdana"/>
              </a:rPr>
              <a:t>with HQ to smooth the way </a:t>
            </a:r>
          </a:p>
          <a:p>
            <a:endParaRPr lang="en-GB" sz="2400" dirty="0">
              <a:solidFill>
                <a:srgbClr val="000000"/>
              </a:solidFill>
              <a:latin typeface="Verdana"/>
            </a:endParaRPr>
          </a:p>
        </p:txBody>
      </p:sp>
    </p:spTree>
    <p:extLst>
      <p:ext uri="{BB962C8B-B14F-4D97-AF65-F5344CB8AC3E}">
        <p14:creationId xmlns:p14="http://schemas.microsoft.com/office/powerpoint/2010/main" val="244610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68411"/>
            <a:ext cx="10515600" cy="733465"/>
          </a:xfrm>
        </p:spPr>
        <p:txBody>
          <a:bodyPr>
            <a:normAutofit/>
          </a:bodyPr>
          <a:lstStyle/>
          <a:p>
            <a:pPr algn="ctr"/>
            <a:r>
              <a:rPr lang="en-GB" altLang="en-US" sz="3600" b="1" dirty="0" smtClean="0">
                <a:solidFill>
                  <a:srgbClr val="0000FF"/>
                </a:solidFill>
                <a:ea typeface="ＭＳ Ｐゴシック" pitchFamily="34" charset="-128"/>
              </a:rPr>
              <a:t>Pakistan</a:t>
            </a:r>
            <a:endParaRPr lang="en-GB" sz="3600" b="1" dirty="0">
              <a:solidFill>
                <a:srgbClr val="0000FF"/>
              </a:solidFill>
              <a:ea typeface="ＭＳ Ｐゴシック" pitchFamily="34" charset="-128"/>
            </a:endParaRPr>
          </a:p>
        </p:txBody>
      </p:sp>
      <p:pic>
        <p:nvPicPr>
          <p:cNvPr id="4" name="Picture 14" descr="EEAS_P_TXT_S.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55921" y="-1"/>
            <a:ext cx="1841500"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0" y="0"/>
            <a:ext cx="12192000" cy="1268413"/>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6" name="Picture 13" descr="logoEC.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67037" y="-2"/>
            <a:ext cx="1722437"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4" descr="EEAS_P_TXT_S.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766379" y="0"/>
            <a:ext cx="1841500"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p:nvSpPr>
        <p:spPr>
          <a:xfrm>
            <a:off x="229960" y="2001876"/>
            <a:ext cx="11732079" cy="4351961"/>
          </a:xfrm>
          <a:prstGeom prst="rect">
            <a:avLst/>
          </a:prstGeom>
        </p:spPr>
        <p:txBody>
          <a:bodyPr wrap="square">
            <a:spAutoFit/>
          </a:bodyPr>
          <a:lstStyle/>
          <a:p>
            <a:pPr lvl="0" algn="just">
              <a:lnSpc>
                <a:spcPct val="107000"/>
              </a:lnSpc>
              <a:spcAft>
                <a:spcPts val="800"/>
              </a:spcAft>
            </a:pPr>
            <a:r>
              <a:rPr lang="en-US" sz="2000" b="1" dirty="0">
                <a:ea typeface="Calibri"/>
                <a:cs typeface="Times New Roman"/>
              </a:rPr>
              <a:t>What is first step after arrival back home?</a:t>
            </a:r>
            <a:endParaRPr lang="en-GB" sz="2000" dirty="0">
              <a:ea typeface="Calibri"/>
              <a:cs typeface="Times New Roman"/>
            </a:endParaRPr>
          </a:p>
          <a:p>
            <a:pPr marL="342900" indent="-342900" algn="just">
              <a:lnSpc>
                <a:spcPct val="107000"/>
              </a:lnSpc>
              <a:spcAft>
                <a:spcPts val="800"/>
              </a:spcAft>
              <a:buFont typeface="Arial" panose="020B0604020202020204" pitchFamily="34" charset="0"/>
              <a:buChar char="•"/>
            </a:pPr>
            <a:r>
              <a:rPr lang="en-US" sz="2000" dirty="0">
                <a:ea typeface="Calibri"/>
                <a:cs typeface="Times New Roman"/>
              </a:rPr>
              <a:t>Evaluate political buy-in of Heads of Missions and discuss how to start the reflection around JP. </a:t>
            </a:r>
            <a:r>
              <a:rPr lang="en-US" sz="2000" dirty="0" err="1">
                <a:ea typeface="Calibri"/>
                <a:cs typeface="Times New Roman"/>
              </a:rPr>
              <a:t>HoMs</a:t>
            </a:r>
            <a:r>
              <a:rPr lang="en-US" sz="2000" dirty="0">
                <a:ea typeface="Calibri"/>
                <a:cs typeface="Times New Roman"/>
              </a:rPr>
              <a:t> endorsed moving forward but nothing has happened in 2 years – so we will </a:t>
            </a:r>
            <a:r>
              <a:rPr lang="en-US" sz="2000" dirty="0" err="1">
                <a:ea typeface="Calibri"/>
                <a:cs typeface="Times New Roman"/>
              </a:rPr>
              <a:t>analyse</a:t>
            </a:r>
            <a:r>
              <a:rPr lang="en-US" sz="2000" dirty="0">
                <a:ea typeface="Calibri"/>
                <a:cs typeface="Times New Roman"/>
              </a:rPr>
              <a:t> why. Most EU MS present in Pakistan will have elections in the near future so may impact on whether we can move ahead now or when. Need to analyze the level of policy dialogue as centralized/federal level is weak in terms of will for coordination – so not much can be achieved at federal level, will have to go at province level. </a:t>
            </a:r>
            <a:endParaRPr lang="en-GB" sz="2000" dirty="0">
              <a:ea typeface="Calibri"/>
              <a:cs typeface="Times New Roman"/>
            </a:endParaRPr>
          </a:p>
          <a:p>
            <a:pPr marL="342900" indent="-342900" algn="just">
              <a:lnSpc>
                <a:spcPct val="107000"/>
              </a:lnSpc>
              <a:spcAft>
                <a:spcPts val="800"/>
              </a:spcAft>
              <a:buFont typeface="Arial" panose="020B0604020202020204" pitchFamily="34" charset="0"/>
              <a:buChar char="•"/>
            </a:pPr>
            <a:r>
              <a:rPr lang="en-US" sz="2000" dirty="0">
                <a:ea typeface="Calibri"/>
                <a:cs typeface="Times New Roman"/>
              </a:rPr>
              <a:t>Aid should position itself carefully in this context – it’s a nuclear power with astronomical amounts of money and extreme poverty. E.g. 20 billion only spent in agricultural sector + 10 billion USD military support per year. EU Comprehensive Approach – could offer framework The New instrument to put EU Relations in the broader framework of relations with Pakistan. </a:t>
            </a:r>
            <a:endParaRPr lang="en-GB" sz="2000" dirty="0">
              <a:ea typeface="Calibri"/>
              <a:cs typeface="Times New Roman"/>
            </a:endParaRPr>
          </a:p>
          <a:p>
            <a:pPr marL="342900" indent="-342900" algn="just">
              <a:lnSpc>
                <a:spcPct val="107000"/>
              </a:lnSpc>
              <a:spcAft>
                <a:spcPts val="800"/>
              </a:spcAft>
              <a:buFont typeface="Arial" panose="020B0604020202020204" pitchFamily="34" charset="0"/>
              <a:buChar char="•"/>
            </a:pPr>
            <a:r>
              <a:rPr lang="en-US" sz="2000" dirty="0">
                <a:ea typeface="Calibri"/>
                <a:cs typeface="Times New Roman"/>
              </a:rPr>
              <a:t>Government is not active in </a:t>
            </a:r>
            <a:r>
              <a:rPr lang="en-US" sz="2000" dirty="0" err="1">
                <a:ea typeface="Calibri"/>
                <a:cs typeface="Times New Roman"/>
              </a:rPr>
              <a:t>sectoral</a:t>
            </a:r>
            <a:r>
              <a:rPr lang="en-US" sz="2000" dirty="0">
                <a:ea typeface="Calibri"/>
                <a:cs typeface="Times New Roman"/>
              </a:rPr>
              <a:t> coordination groups – they only pursue their own agendas. ODA only amounts to half of the remittances in Pakistan. </a:t>
            </a:r>
            <a:endParaRPr lang="en-GB" sz="2000" dirty="0">
              <a:ea typeface="Calibri"/>
              <a:cs typeface="Times New Roman"/>
            </a:endParaRPr>
          </a:p>
        </p:txBody>
      </p:sp>
    </p:spTree>
    <p:extLst>
      <p:ext uri="{BB962C8B-B14F-4D97-AF65-F5344CB8AC3E}">
        <p14:creationId xmlns:p14="http://schemas.microsoft.com/office/powerpoint/2010/main" val="11649265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547</TotalTime>
  <Words>2237</Words>
  <Application>Microsoft Office PowerPoint</Application>
  <PresentationFormat>Custom</PresentationFormat>
  <Paragraphs>139</Paragraphs>
  <Slides>15</Slides>
  <Notes>11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Afghanistan</vt:lpstr>
      <vt:lpstr>Bangladesh</vt:lpstr>
      <vt:lpstr>Bangladesh – contd. </vt:lpstr>
      <vt:lpstr>  Cambodia </vt:lpstr>
      <vt:lpstr>Laos</vt:lpstr>
      <vt:lpstr>Myanmar</vt:lpstr>
      <vt:lpstr>Myanmar (contd.)</vt:lpstr>
      <vt:lpstr>Myanmar (contd.)</vt:lpstr>
      <vt:lpstr>Pakistan</vt:lpstr>
      <vt:lpstr>Pakistan (contd.)</vt:lpstr>
      <vt:lpstr>Pakistan (contd.)</vt:lpstr>
      <vt:lpstr>Philippines</vt:lpstr>
      <vt:lpstr>Vietnam</vt:lpstr>
      <vt:lpstr>Vietnam (contd.)</vt:lpstr>
      <vt:lpstr>Vietnam (contd.)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Break-out session Group 3 – How to involve the partner Government?</dc:title>
  <dc:creator>Veronica White</dc:creator>
  <cp:lastModifiedBy>KADEL Jost (DEVCO)</cp:lastModifiedBy>
  <cp:revision>33</cp:revision>
  <dcterms:created xsi:type="dcterms:W3CDTF">2015-04-29T03:43:53Z</dcterms:created>
  <dcterms:modified xsi:type="dcterms:W3CDTF">2015-05-08T09:08:51Z</dcterms:modified>
</cp:coreProperties>
</file>