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99" r:id="rId1"/>
  </p:sldMasterIdLst>
  <p:notesMasterIdLst>
    <p:notesMasterId r:id="rId27"/>
  </p:notesMasterIdLst>
  <p:handoutMasterIdLst>
    <p:handoutMasterId r:id="rId28"/>
  </p:handoutMasterIdLst>
  <p:sldIdLst>
    <p:sldId id="1298" r:id="rId2"/>
    <p:sldId id="1303" r:id="rId3"/>
    <p:sldId id="1302" r:id="rId4"/>
    <p:sldId id="1220" r:id="rId5"/>
    <p:sldId id="1224" r:id="rId6"/>
    <p:sldId id="1217" r:id="rId7"/>
    <p:sldId id="1213" r:id="rId8"/>
    <p:sldId id="1301" r:id="rId9"/>
    <p:sldId id="1296" r:id="rId10"/>
    <p:sldId id="1222" r:id="rId11"/>
    <p:sldId id="1304" r:id="rId12"/>
    <p:sldId id="1299" r:id="rId13"/>
    <p:sldId id="1297" r:id="rId14"/>
    <p:sldId id="1295" r:id="rId15"/>
    <p:sldId id="1293" r:id="rId16"/>
    <p:sldId id="1287" r:id="rId17"/>
    <p:sldId id="1306" r:id="rId18"/>
    <p:sldId id="1305" r:id="rId19"/>
    <p:sldId id="1288" r:id="rId20"/>
    <p:sldId id="1265" r:id="rId21"/>
    <p:sldId id="1266" r:id="rId22"/>
    <p:sldId id="1267" r:id="rId23"/>
    <p:sldId id="1268" r:id="rId24"/>
    <p:sldId id="1269" r:id="rId25"/>
    <p:sldId id="1270" r:id="rId26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RANDIJ Alex (EEAS)" initials="GA(" lastIdx="0" clrIdx="0"/>
  <p:cmAuthor id="1" name="KADEL Jost (DEVCO)" initials="KJ(" lastIdx="0" clrIdx="1"/>
  <p:cmAuthor id="2" name="MOLTENI Lino (DEVCO)" initials="L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6600"/>
    <a:srgbClr val="00FF00"/>
    <a:srgbClr val="33CC33"/>
    <a:srgbClr val="003366"/>
    <a:srgbClr val="FF0000"/>
    <a:srgbClr val="0C197A"/>
    <a:srgbClr val="103C72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32" autoAdjust="0"/>
    <p:restoredTop sz="99871" autoAdjust="0"/>
  </p:normalViewPr>
  <p:slideViewPr>
    <p:cSldViewPr>
      <p:cViewPr varScale="1">
        <p:scale>
          <a:sx n="82" d="100"/>
          <a:sy n="82" d="100"/>
        </p:scale>
        <p:origin x="-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60" d="100"/>
          <a:sy n="160" d="100"/>
        </p:scale>
        <p:origin x="-1104" y="562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9265562600518626"/>
          <c:y val="0.26097110914569099"/>
          <c:w val="0.23120601560976234"/>
          <c:h val="0.49370145131766635"/>
        </c:manualLayout>
      </c:layout>
      <c:overlay val="0"/>
      <c:spPr>
        <a:noFill/>
      </c:sp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8731999125109364"/>
          <c:y val="0.24590004374453192"/>
          <c:w val="0.21268000874890639"/>
          <c:h val="0.658481439820022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9"/>
              <c:layout>
                <c:manualLayout>
                  <c:x val="-4.0730540091218244E-3"/>
                  <c:y val="-5.7592489735463562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Sheet1!$E$11:$E$28</c:f>
              <c:strCache>
                <c:ptCount val="18"/>
                <c:pt idx="0">
                  <c:v>United States</c:v>
                </c:pt>
                <c:pt idx="1">
                  <c:v>IDA</c:v>
                </c:pt>
                <c:pt idx="2">
                  <c:v>Sweden</c:v>
                </c:pt>
                <c:pt idx="3">
                  <c:v>EU Institutions</c:v>
                </c:pt>
                <c:pt idx="4">
                  <c:v>United Kingdom</c:v>
                </c:pt>
                <c:pt idx="5">
                  <c:v>Canada</c:v>
                </c:pt>
                <c:pt idx="6">
                  <c:v>Denmark</c:v>
                </c:pt>
                <c:pt idx="7">
                  <c:v>AfDF</c:v>
                </c:pt>
                <c:pt idx="8">
                  <c:v>Japan</c:v>
                </c:pt>
                <c:pt idx="9">
                  <c:v>Portugal</c:v>
                </c:pt>
                <c:pt idx="10">
                  <c:v>Netherlands</c:v>
                </c:pt>
                <c:pt idx="11">
                  <c:v>Germany</c:v>
                </c:pt>
                <c:pt idx="12">
                  <c:v>Korea</c:v>
                </c:pt>
                <c:pt idx="13">
                  <c:v>Ireland</c:v>
                </c:pt>
                <c:pt idx="14">
                  <c:v>Norway</c:v>
                </c:pt>
                <c:pt idx="15">
                  <c:v>France</c:v>
                </c:pt>
                <c:pt idx="16">
                  <c:v>Switzerland</c:v>
                </c:pt>
                <c:pt idx="17">
                  <c:v>20 other donors </c:v>
                </c:pt>
              </c:strCache>
            </c:strRef>
          </c:cat>
          <c:val>
            <c:numRef>
              <c:f>Sheet1!$F$11:$F$28</c:f>
              <c:numCache>
                <c:formatCode>0.0%</c:formatCode>
                <c:ptCount val="18"/>
                <c:pt idx="0">
                  <c:v>0.23803644979954325</c:v>
                </c:pt>
                <c:pt idx="1">
                  <c:v>0.16972412091525102</c:v>
                </c:pt>
                <c:pt idx="2">
                  <c:v>5.9228693099190523E-2</c:v>
                </c:pt>
                <c:pt idx="3">
                  <c:v>5.7449763561020759E-2</c:v>
                </c:pt>
                <c:pt idx="4">
                  <c:v>5.6771110257989789E-2</c:v>
                </c:pt>
                <c:pt idx="5">
                  <c:v>4.1881955023341001E-2</c:v>
                </c:pt>
                <c:pt idx="6">
                  <c:v>4.1835872099045435E-2</c:v>
                </c:pt>
                <c:pt idx="7">
                  <c:v>3.2354952258654521E-2</c:v>
                </c:pt>
                <c:pt idx="8">
                  <c:v>3.145289749984248E-2</c:v>
                </c:pt>
                <c:pt idx="9">
                  <c:v>3.0271365501843894E-2</c:v>
                </c:pt>
                <c:pt idx="10">
                  <c:v>2.8586695986181864E-2</c:v>
                </c:pt>
                <c:pt idx="11">
                  <c:v>2.6478181039104404E-2</c:v>
                </c:pt>
                <c:pt idx="12">
                  <c:v>2.6151623057617274E-2</c:v>
                </c:pt>
                <c:pt idx="13">
                  <c:v>2.2636700859723861E-2</c:v>
                </c:pt>
                <c:pt idx="14">
                  <c:v>1.8525521681192484E-2</c:v>
                </c:pt>
                <c:pt idx="15">
                  <c:v>1.6053237306119614E-2</c:v>
                </c:pt>
                <c:pt idx="16">
                  <c:v>1.4697566470601628E-2</c:v>
                </c:pt>
                <c:pt idx="17">
                  <c:v>8.7863293583736013E-2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16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FF00"/>
                        </a:solidFill>
                      </a:rPr>
                      <a:t>EU+ 14MS+CH+NO, 41%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Sheet1!$H$11:$H$17</c:f>
              <c:strCache>
                <c:ptCount val="7"/>
                <c:pt idx="0">
                  <c:v>EU+ 14MS+CH+NO</c:v>
                </c:pt>
                <c:pt idx="1">
                  <c:v>United States</c:v>
                </c:pt>
                <c:pt idx="2">
                  <c:v>IDA</c:v>
                </c:pt>
                <c:pt idx="3">
                  <c:v>Canada</c:v>
                </c:pt>
                <c:pt idx="4">
                  <c:v>AfDF</c:v>
                </c:pt>
                <c:pt idx="5">
                  <c:v>Japan</c:v>
                </c:pt>
                <c:pt idx="6">
                  <c:v>16 other donors</c:v>
                </c:pt>
              </c:strCache>
            </c:strRef>
          </c:cat>
          <c:val>
            <c:numRef>
              <c:f>Sheet1!$I$11:$I$17</c:f>
              <c:numCache>
                <c:formatCode>0.0%</c:formatCode>
                <c:ptCount val="7"/>
                <c:pt idx="0" formatCode="0%">
                  <c:v>0.40648453910700871</c:v>
                </c:pt>
                <c:pt idx="1">
                  <c:v>0.23803644979954325</c:v>
                </c:pt>
                <c:pt idx="2">
                  <c:v>0.16972412091525102</c:v>
                </c:pt>
                <c:pt idx="3">
                  <c:v>4.1881955023341001E-2</c:v>
                </c:pt>
                <c:pt idx="4">
                  <c:v>3.2354952258654521E-2</c:v>
                </c:pt>
                <c:pt idx="5">
                  <c:v>3.145289749984248E-2</c:v>
                </c:pt>
                <c:pt idx="6">
                  <c:v>8.0065085396359037E-2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95542861634808E-2"/>
          <c:y val="1.6736604904755047E-2"/>
          <c:w val="0.93404457138365193"/>
          <c:h val="0.66773771339257992"/>
        </c:manualLayout>
      </c:layout>
      <c:bar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943424"/>
        <c:axId val="193944960"/>
      </c:barChart>
      <c:catAx>
        <c:axId val="19394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944960"/>
        <c:crosses val="autoZero"/>
        <c:auto val="1"/>
        <c:lblAlgn val="ctr"/>
        <c:lblOffset val="100"/>
        <c:noMultiLvlLbl val="0"/>
      </c:catAx>
      <c:valAx>
        <c:axId val="193944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943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-467544" y="0"/>
          <a:ext cx="8280920" cy="4608512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07/05/2015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07/05/2015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44" y="4715793"/>
            <a:ext cx="5488317" cy="446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6125"/>
            <a:ext cx="4964112" cy="3722688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7076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ACTUAL IMPLEMENTATION:</a:t>
            </a:r>
          </a:p>
          <a:p>
            <a:endParaRPr lang="en-GB" dirty="0"/>
          </a:p>
          <a:p>
            <a:pPr marL="171745" indent="-171745">
              <a:buFont typeface="Arial" panose="020B0604020202020204" pitchFamily="34" charset="0"/>
              <a:buChar char="•"/>
            </a:pPr>
            <a:r>
              <a:rPr lang="en-GB" dirty="0" smtClean="0"/>
              <a:t>JP </a:t>
            </a:r>
            <a:r>
              <a:rPr lang="en-GB" dirty="0"/>
              <a:t>documents endorsement/approval process and monitoring of implementation</a:t>
            </a:r>
          </a:p>
          <a:p>
            <a:pPr marL="171745" indent="-171745">
              <a:buFont typeface="Arial" panose="020B0604020202020204" pitchFamily="34" charset="0"/>
              <a:buChar char="•"/>
            </a:pPr>
            <a:r>
              <a:rPr lang="en-GB" dirty="0"/>
              <a:t>Further assessment and follow up of country roadmaps and/or reports by Delegations (incl. sending reminder to Delegations)</a:t>
            </a:r>
          </a:p>
          <a:p>
            <a:pPr marL="171745" indent="-171745">
              <a:buFont typeface="Arial" panose="020B0604020202020204" pitchFamily="34" charset="0"/>
              <a:buChar char="•"/>
            </a:pPr>
            <a:r>
              <a:rPr lang="en-GB" dirty="0"/>
              <a:t>JP training sessions in Brussels and in MS capitals</a:t>
            </a:r>
          </a:p>
          <a:p>
            <a:pPr marL="171745" indent="-171745">
              <a:buFont typeface="Arial" panose="020B0604020202020204" pitchFamily="34" charset="0"/>
              <a:buChar char="•"/>
            </a:pPr>
            <a:r>
              <a:rPr lang="en-GB" dirty="0"/>
              <a:t>Guidance from capitals to the field</a:t>
            </a:r>
          </a:p>
          <a:p>
            <a:pPr marL="171745" indent="-171745">
              <a:buFont typeface="Arial" panose="020B0604020202020204" pitchFamily="34" charset="0"/>
              <a:buChar char="•"/>
            </a:pPr>
            <a:r>
              <a:rPr lang="en-GB" dirty="0"/>
              <a:t>In-country support and guidance: missions by consultants + regional workshops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0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12162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894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72438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12" tIns="46006" rIns="92012" bIns="46006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Aid Effectiveness, EuropeAid</a:t>
            </a:r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3967" y="9429989"/>
            <a:ext cx="2972438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12" tIns="46006" rIns="92012" bIns="46006" anchor="b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F68BFF-053B-4529-BB0D-2AF352ABE710}" type="slidenum">
              <a:rPr lang="en-GB" altLang="en-US" b="0"/>
              <a:pPr algn="r" eaLnBrk="1" hangingPunct="1">
                <a:spcBef>
                  <a:spcPct val="0"/>
                </a:spcBef>
              </a:pPr>
              <a:t>15</a:t>
            </a:fld>
            <a:endParaRPr lang="en-GB" altLang="en-US" b="0"/>
          </a:p>
        </p:txBody>
      </p:sp>
      <p:sp>
        <p:nvSpPr>
          <p:cNvPr id="55300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72438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67" tIns="45980" rIns="91967" bIns="45980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Aid Effectiveness, EuropeAid</a:t>
            </a:r>
          </a:p>
        </p:txBody>
      </p:sp>
      <p:sp>
        <p:nvSpPr>
          <p:cNvPr id="55301" name="Rectangle 7"/>
          <p:cNvSpPr txBox="1">
            <a:spLocks noGrp="1" noChangeArrowheads="1"/>
          </p:cNvSpPr>
          <p:nvPr/>
        </p:nvSpPr>
        <p:spPr bwMode="auto">
          <a:xfrm>
            <a:off x="3885562" y="9429989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67" tIns="45980" rIns="91967" bIns="45980" anchor="b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93017B-63E3-4403-A550-6DE78447D433}" type="slidenum">
              <a:rPr lang="en-GB" altLang="en-US" b="0"/>
              <a:pPr algn="r" eaLnBrk="1" hangingPunct="1">
                <a:spcBef>
                  <a:spcPct val="0"/>
                </a:spcBef>
              </a:pPr>
              <a:t>15</a:t>
            </a:fld>
            <a:endParaRPr lang="en-GB" altLang="en-US" b="0"/>
          </a:p>
        </p:txBody>
      </p:sp>
      <p:sp>
        <p:nvSpPr>
          <p:cNvPr id="55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4538"/>
            <a:ext cx="4962525" cy="3722687"/>
          </a:xfrm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39" y="4714201"/>
            <a:ext cx="5485123" cy="446666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67" tIns="45980" rIns="91967" bIns="45980"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430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 noChangeArrowheads="1"/>
          </p:cNvSpPr>
          <p:nvPr/>
        </p:nvSpPr>
        <p:spPr bwMode="auto">
          <a:xfrm>
            <a:off x="2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200" b="0">
                <a:solidFill>
                  <a:schemeClr val="tx1"/>
                </a:solidFill>
                <a:latin typeface="Arial" charset="0"/>
              </a:rPr>
              <a:t>DEVCO- Bernard San Emeterio</a:t>
            </a: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5564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2011C1A-6186-4CD9-93BB-E7521999CC94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16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885564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A199AD0-5CED-4914-BE93-83981E158952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16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44538"/>
            <a:ext cx="4967288" cy="3724275"/>
          </a:xfrm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0632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489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2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2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6125"/>
            <a:ext cx="4964112" cy="3722688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70768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91243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33334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45343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319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1185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00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82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636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365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79D96B8-8D26-4A7F-954B-CA44A04795F2}" type="datetimeFigureOut">
              <a:rPr lang="fr-BE" smtClean="0"/>
              <a:t>7/05/2015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EBD0A71-DE53-4E9E-A4C0-DA86848F39B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543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mir.com.my/leofoo/Burma2005/index1.htm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apacity4dev.ec.europa.eu/joint-programming/minisite/eu-joint-programming-guidance-pack-2015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Regional Workshop on Joint Programming for Asia</a:t>
            </a:r>
          </a:p>
          <a:p>
            <a:pPr algn="ctr" eaLnBrk="1" hangingPunct="1"/>
            <a:endParaRPr lang="en-GB" altLang="en-US" sz="2400" b="0" i="1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Yangon, Myanmar, 28-29 April 2015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A  photo of the World famous, historical  Shwedagon Pagoda,  Yangon, Myanmar (Rangoon, Burma)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68499"/>
            <a:ext cx="6048672" cy="3207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074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413"/>
            <a:ext cx="8640762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Joint Programming 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synchronisation windows per year </a:t>
            </a:r>
            <a:endParaRPr lang="en-GB" altLang="en-US" sz="30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613526"/>
              </p:ext>
            </p:extLst>
          </p:nvPr>
        </p:nvGraphicFramePr>
        <p:xfrm>
          <a:off x="323528" y="2276872"/>
          <a:ext cx="8352929" cy="47676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2155"/>
                <a:gridCol w="1392155"/>
                <a:gridCol w="1680188"/>
                <a:gridCol w="1250660"/>
                <a:gridCol w="1519076"/>
                <a:gridCol w="1118695"/>
              </a:tblGrid>
              <a:tr h="1463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 dirty="0">
                          <a:effectLst/>
                        </a:rPr>
                        <a:t>2012-2014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2015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2016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2017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2018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 smtClean="0">
                          <a:effectLst/>
                        </a:rPr>
                        <a:t>?</a:t>
                      </a:r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Bolivia 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Armenia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Afghanistan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Algeria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 smtClean="0">
                          <a:solidFill>
                            <a:srgbClr val="FF6600"/>
                          </a:solidFill>
                          <a:effectLst/>
                        </a:rPr>
                        <a:t>Cambodia ph2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Azerbaijan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 smtClean="0">
                          <a:solidFill>
                            <a:srgbClr val="FF6600"/>
                          </a:solidFill>
                          <a:effectLst/>
                        </a:rPr>
                        <a:t>B/Myanmar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Georgia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Bangladesh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Bolivia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Honduras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Belarus</a:t>
                      </a: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Burundi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Kenya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Benin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Burundi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Kenya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Jordan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Cambodia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Paraguay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FF6600"/>
                          </a:solidFill>
                        </a:rPr>
                        <a:t>B/Myanmar ph2</a:t>
                      </a:r>
                      <a:endParaRPr lang="en-GB" sz="1400" b="1" dirty="0">
                        <a:solidFill>
                          <a:srgbClr val="FF6600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Egypt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Nicaragua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Lebanon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Chad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Uganda</a:t>
                      </a:r>
                      <a:endParaRPr lang="en-GB" sz="900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Burkina Faso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Georgia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Paraguay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Libya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Comoros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Chad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Ghana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Rwanda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GB" sz="1400" b="1" u="none" strike="noStrike" dirty="0" smtClean="0">
                          <a:solidFill>
                            <a:srgbClr val="FF6600"/>
                          </a:solidFill>
                          <a:effectLst/>
                        </a:rPr>
                        <a:t>Vietnam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Côte d'Ivoire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Côte d'Ivoire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Guatemala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Ethiopia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El Salvador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Liberia 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Ghana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Ethiopia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Mali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Guatemala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Haiti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Moldova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Laos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Laos phase 2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Palestine phase 2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Mali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Malawi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Philippines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Namibia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Mauritania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Senegal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Palestine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Morocco</a:t>
                      </a:r>
                      <a:endParaRPr lang="en-GB" sz="900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Sierra Leone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5814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Rwanda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Mozambique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South Sudan phase </a:t>
                      </a: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Senegal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Nepal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Togo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South Sudan 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Niger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Ukraine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2260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Togo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Pakistan</a:t>
                      </a:r>
                      <a:endParaRPr lang="en-GB" sz="1400" b="1" i="0" u="none" strike="noStrike" dirty="0">
                        <a:solidFill>
                          <a:srgbClr val="FF66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Tanzania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Tunisia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Yemen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Zimbabwe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5814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323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5814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01450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759"/>
            <a:ext cx="8497887" cy="72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The way forward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altLang="en-US" sz="3000" b="1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288" y="1950184"/>
            <a:ext cx="8136904" cy="4536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150" indent="0">
              <a:spcBef>
                <a:spcPts val="563"/>
              </a:spcBef>
              <a:buSzPct val="75000"/>
              <a:buNone/>
            </a:pPr>
            <a:endParaRPr lang="en-GB" alt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Further integration</a:t>
            </a: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EU and MS bilateral programming and Joint Programming processes</a:t>
            </a: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Joint Programming as </a:t>
            </a: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facilitator</a:t>
            </a: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Monitoring </a:t>
            </a:r>
            <a:r>
              <a:rPr lang="en-GB" altLang="en-US" sz="1600" b="1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 </a:t>
            </a: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 </a:t>
            </a: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(Heads of Mission reports due by 31 May)</a:t>
            </a:r>
            <a:endParaRPr lang="en-GB" altLang="en-US" sz="1600" b="1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Technical support </a:t>
            </a: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by: </a:t>
            </a:r>
          </a:p>
          <a:p>
            <a:pPr marL="800100" lvl="1">
              <a:spcBef>
                <a:spcPts val="563"/>
              </a:spcBef>
              <a:buSzPct val="75000"/>
            </a:pPr>
            <a:r>
              <a:rPr lang="en-GB" altLang="en-US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HQs (expert meeting Brussels in June) </a:t>
            </a:r>
          </a:p>
          <a:p>
            <a:pPr marL="800100" lvl="1">
              <a:spcBef>
                <a:spcPts val="563"/>
              </a:spcBef>
              <a:buSzPct val="75000"/>
            </a:pPr>
            <a:r>
              <a:rPr lang="en-GB" altLang="en-US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Consultants</a:t>
            </a:r>
          </a:p>
          <a:p>
            <a:pPr marL="800100" lvl="1">
              <a:spcBef>
                <a:spcPts val="563"/>
              </a:spcBef>
              <a:buSzPct val="75000"/>
            </a:pPr>
            <a:r>
              <a:rPr lang="en-GB" altLang="en-US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JP Guidance Pack</a:t>
            </a:r>
            <a:endParaRPr lang="en-GB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6926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Integration of Joint Programming and 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EU Programming (DCI regulation)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000" b="1" dirty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000" b="1" dirty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2204864"/>
            <a:ext cx="8791897" cy="48245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z="1400" dirty="0" smtClean="0"/>
          </a:p>
          <a:p>
            <a:r>
              <a:rPr lang="en-GB" sz="1400" dirty="0" smtClean="0"/>
              <a:t>11.5 </a:t>
            </a:r>
            <a:r>
              <a:rPr lang="en-GB" sz="1400" dirty="0"/>
              <a:t>… the </a:t>
            </a:r>
            <a:r>
              <a:rPr lang="en-GB" sz="1400" b="1" u="sng" dirty="0">
                <a:solidFill>
                  <a:srgbClr val="FF6600"/>
                </a:solidFill>
              </a:rPr>
              <a:t>joint multiannual programming document</a:t>
            </a:r>
            <a:r>
              <a:rPr lang="en-GB" sz="1400" u="sng" dirty="0"/>
              <a:t> </a:t>
            </a:r>
            <a:r>
              <a:rPr lang="en-GB" sz="1400" dirty="0" smtClean="0"/>
              <a:t>…. </a:t>
            </a:r>
            <a:r>
              <a:rPr lang="en-GB" sz="1400" b="1" u="sng" dirty="0" smtClean="0">
                <a:solidFill>
                  <a:srgbClr val="FF6600"/>
                </a:solidFill>
              </a:rPr>
              <a:t>may </a:t>
            </a:r>
            <a:r>
              <a:rPr lang="en-GB" sz="1400" b="1" u="sng" dirty="0">
                <a:solidFill>
                  <a:srgbClr val="FF6600"/>
                </a:solidFill>
              </a:rPr>
              <a:t>be considered as the multiannual indicative </a:t>
            </a:r>
            <a:r>
              <a:rPr lang="en-GB" sz="1400" b="1" u="sng" dirty="0" smtClean="0">
                <a:solidFill>
                  <a:srgbClr val="FF6600"/>
                </a:solidFill>
              </a:rPr>
              <a:t>programme [MIP]</a:t>
            </a:r>
            <a:r>
              <a:rPr lang="en-GB" sz="1400" b="1" dirty="0" smtClean="0">
                <a:solidFill>
                  <a:srgbClr val="FF6600"/>
                </a:solidFill>
              </a:rPr>
              <a:t>, </a:t>
            </a:r>
            <a:r>
              <a:rPr lang="en-GB" sz="1400" b="1" dirty="0">
                <a:solidFill>
                  <a:srgbClr val="FF6600"/>
                </a:solidFill>
              </a:rPr>
              <a:t>provided that it complies with the principles and conditions </a:t>
            </a:r>
            <a:r>
              <a:rPr lang="en-GB" sz="1400" dirty="0"/>
              <a:t>established in this </a:t>
            </a:r>
            <a:r>
              <a:rPr lang="en-GB" sz="1400" dirty="0" smtClean="0"/>
              <a:t>paragraph….</a:t>
            </a:r>
          </a:p>
          <a:p>
            <a:endParaRPr lang="en-GB" sz="1400" dirty="0"/>
          </a:p>
          <a:p>
            <a:r>
              <a:rPr lang="en-GB" sz="1400" dirty="0" smtClean="0"/>
              <a:t>11.5 </a:t>
            </a:r>
            <a:r>
              <a:rPr lang="en-GB" sz="1400" b="1" u="sng" dirty="0">
                <a:solidFill>
                  <a:srgbClr val="FF6600"/>
                </a:solidFill>
              </a:rPr>
              <a:t>Multiannual indicative programmes for geographic </a:t>
            </a:r>
            <a:r>
              <a:rPr lang="en-GB" sz="1400" b="1" u="sng" dirty="0" smtClean="0">
                <a:solidFill>
                  <a:srgbClr val="FF6600"/>
                </a:solidFill>
              </a:rPr>
              <a:t>[country] programmes </a:t>
            </a:r>
            <a:r>
              <a:rPr lang="en-GB" sz="1400" b="1" u="sng" dirty="0">
                <a:solidFill>
                  <a:srgbClr val="FF6600"/>
                </a:solidFill>
              </a:rPr>
              <a:t>shall set out</a:t>
            </a:r>
            <a:r>
              <a:rPr lang="en-GB" sz="1400" u="sng" dirty="0"/>
              <a:t> </a:t>
            </a:r>
            <a:r>
              <a:rPr lang="en-GB" sz="1400" dirty="0"/>
              <a:t>the </a:t>
            </a:r>
            <a:r>
              <a:rPr lang="en-GB" sz="1400" b="1" dirty="0">
                <a:solidFill>
                  <a:srgbClr val="FF6600"/>
                </a:solidFill>
              </a:rPr>
              <a:t>priority areas </a:t>
            </a:r>
            <a:r>
              <a:rPr lang="en-GB" sz="1400" dirty="0"/>
              <a:t>selected for Union financing, the specific </a:t>
            </a:r>
            <a:r>
              <a:rPr lang="en-GB" sz="1400" b="1" dirty="0">
                <a:solidFill>
                  <a:srgbClr val="FF6600"/>
                </a:solidFill>
              </a:rPr>
              <a:t>objectives</a:t>
            </a:r>
            <a:r>
              <a:rPr lang="en-GB" sz="1400" dirty="0"/>
              <a:t>, the expected </a:t>
            </a:r>
            <a:r>
              <a:rPr lang="en-GB" sz="1400" b="1" dirty="0">
                <a:solidFill>
                  <a:srgbClr val="FF6600"/>
                </a:solidFill>
              </a:rPr>
              <a:t>results</a:t>
            </a:r>
            <a:r>
              <a:rPr lang="en-GB" sz="1400" dirty="0"/>
              <a:t>, clear, specific and transparent performance </a:t>
            </a:r>
            <a:r>
              <a:rPr lang="en-GB" sz="1400" b="1" dirty="0">
                <a:solidFill>
                  <a:srgbClr val="FF6600"/>
                </a:solidFill>
              </a:rPr>
              <a:t>indicators</a:t>
            </a:r>
            <a:r>
              <a:rPr lang="en-GB" sz="1400" dirty="0"/>
              <a:t>, the indicative financial </a:t>
            </a:r>
            <a:r>
              <a:rPr lang="en-GB" sz="1400" b="1" dirty="0">
                <a:solidFill>
                  <a:srgbClr val="FF6600"/>
                </a:solidFill>
              </a:rPr>
              <a:t>allocations</a:t>
            </a:r>
            <a:r>
              <a:rPr lang="en-GB" sz="1400" dirty="0"/>
              <a:t>, both overall and per priority area and, where applicable, </a:t>
            </a:r>
            <a:r>
              <a:rPr lang="en-GB" sz="1400" b="1" dirty="0">
                <a:solidFill>
                  <a:srgbClr val="FF6600"/>
                </a:solidFill>
              </a:rPr>
              <a:t>aid modalities</a:t>
            </a:r>
            <a:r>
              <a:rPr lang="en-GB" sz="1400" dirty="0"/>
              <a:t>. </a:t>
            </a:r>
          </a:p>
          <a:p>
            <a:endParaRPr lang="en-GB" sz="1400" dirty="0" smtClean="0"/>
          </a:p>
          <a:p>
            <a:r>
              <a:rPr lang="en-GB" sz="1400" dirty="0"/>
              <a:t>11.4 Strategy papers shall be </a:t>
            </a:r>
            <a:r>
              <a:rPr lang="en-GB" sz="1400" b="1" u="sng" dirty="0">
                <a:solidFill>
                  <a:srgbClr val="FF6600"/>
                </a:solidFill>
              </a:rPr>
              <a:t>reviewed at their mid-term or on an ad hoc </a:t>
            </a:r>
            <a:r>
              <a:rPr lang="en-GB" sz="1400" b="1" u="sng" dirty="0" smtClean="0">
                <a:solidFill>
                  <a:srgbClr val="FF6600"/>
                </a:solidFill>
              </a:rPr>
              <a:t>basis….</a:t>
            </a:r>
          </a:p>
          <a:p>
            <a:endParaRPr lang="en-GB" sz="1400" dirty="0" smtClean="0"/>
          </a:p>
          <a:p>
            <a:r>
              <a:rPr lang="en-GB" sz="1400" dirty="0" smtClean="0"/>
              <a:t>11.5 </a:t>
            </a:r>
            <a:r>
              <a:rPr lang="en-GB" sz="1400" b="1" dirty="0" smtClean="0">
                <a:solidFill>
                  <a:srgbClr val="FF6600"/>
                </a:solidFill>
              </a:rPr>
              <a:t>Multiannual </a:t>
            </a:r>
            <a:r>
              <a:rPr lang="en-GB" sz="1400" b="1" dirty="0">
                <a:solidFill>
                  <a:srgbClr val="FF6600"/>
                </a:solidFill>
              </a:rPr>
              <a:t>indicative programmes for geographic [country] </a:t>
            </a:r>
            <a:r>
              <a:rPr lang="en-GB" sz="1400" b="1" dirty="0" smtClean="0">
                <a:solidFill>
                  <a:srgbClr val="FF6600"/>
                </a:solidFill>
              </a:rPr>
              <a:t>programmes</a:t>
            </a:r>
            <a:r>
              <a:rPr lang="en-GB" sz="1400" b="1" dirty="0">
                <a:solidFill>
                  <a:srgbClr val="FF6600"/>
                </a:solidFill>
              </a:rPr>
              <a:t> </a:t>
            </a:r>
            <a:r>
              <a:rPr lang="en-GB" sz="1400" b="1" u="sng" dirty="0" smtClean="0">
                <a:solidFill>
                  <a:srgbClr val="FF6600"/>
                </a:solidFill>
              </a:rPr>
              <a:t>may </a:t>
            </a:r>
            <a:r>
              <a:rPr lang="en-GB" sz="1400" b="1" u="sng" dirty="0">
                <a:solidFill>
                  <a:srgbClr val="FF6600"/>
                </a:solidFill>
              </a:rPr>
              <a:t>also be adapted as a result of </a:t>
            </a:r>
            <a:r>
              <a:rPr lang="en-GB" sz="1400" b="1" u="sng" dirty="0" smtClean="0">
                <a:solidFill>
                  <a:srgbClr val="FF6600"/>
                </a:solidFill>
              </a:rPr>
              <a:t>reviews</a:t>
            </a:r>
          </a:p>
          <a:p>
            <a:endParaRPr lang="en-GB" sz="1400" dirty="0" smtClean="0"/>
          </a:p>
          <a:p>
            <a:endParaRPr lang="en-GB" sz="1600" b="1" u="sng" dirty="0">
              <a:solidFill>
                <a:srgbClr val="FF6600"/>
              </a:solidFill>
            </a:endParaRPr>
          </a:p>
          <a:p>
            <a:endParaRPr lang="en-GB" sz="1600" dirty="0" smtClean="0"/>
          </a:p>
          <a:p>
            <a:pPr marL="0" indent="0">
              <a:buNone/>
              <a:defRPr/>
            </a:pPr>
            <a:endParaRPr lang="en-GB" sz="1800" b="1" dirty="0" smtClean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3924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196752"/>
            <a:ext cx="9144000" cy="64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Programming as facilitator </a:t>
            </a: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628801"/>
            <a:ext cx="8964613" cy="54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lvl="1" indent="0">
              <a:buNone/>
            </a:pPr>
            <a:endParaRPr lang="en-GB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1600" dirty="0"/>
              <a:t>Joint Programming </a:t>
            </a:r>
            <a:r>
              <a:rPr lang="en-GB" sz="1600" b="1" dirty="0" smtClean="0">
                <a:solidFill>
                  <a:srgbClr val="FF6600"/>
                </a:solidFill>
              </a:rPr>
              <a:t>facilitates:</a:t>
            </a:r>
            <a:endParaRPr lang="en-GB" sz="1600" dirty="0"/>
          </a:p>
          <a:p>
            <a:pPr>
              <a:buFont typeface="Wingdings" panose="05000000000000000000" pitchFamily="2" charset="2"/>
              <a:buChar char="Ø"/>
            </a:pPr>
            <a:endParaRPr lang="en-GB" sz="16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of labour within sectors:</a:t>
            </a:r>
            <a:r>
              <a:rPr lang="en-GB" alt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mapping and coordination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; 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dialogue; who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does what (best), donor roles (lead, active); managing exits; indicative allocations </a:t>
            </a:r>
            <a:r>
              <a:rPr lang="en-GB" altLang="en-US" sz="1600" i="1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</a:t>
            </a:r>
            <a:r>
              <a:rPr lang="en-GB" altLang="en-US" sz="1600" i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Update and use toolkit </a:t>
            </a:r>
            <a:r>
              <a:rPr lang="en-GB" altLang="en-US" sz="1600" i="1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on Division of Labour (June 2009)</a:t>
            </a:r>
            <a:endParaRPr lang="en-GB" altLang="en-US" sz="16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</a:t>
            </a: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 results frameworks: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joint goals/indicators built on partner country systems; joint monitoring, evaluation and reporting; ensure joint EU+MS visibility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</a:t>
            </a: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 coordination towards: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joint analysis/appraisals and sector response; joint aid modalities (budget support, pooled funding, delegated cooperation, trust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funds, TA pooling)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8207369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1340768"/>
            <a:ext cx="822960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Guidance Pack  jointly developed and agreed with EU MS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2204864"/>
            <a:ext cx="84251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400" b="1" u="sng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</a:t>
            </a:r>
            <a:endParaRPr lang="en-GB" altLang="en-US" sz="2400" b="1" u="sng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Provide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practical guidance </a:t>
            </a:r>
            <a:r>
              <a:rPr lang="en-GB" alt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to EU Delegations and MS embassies on Joint Programming and also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HQs staff, based on 3 years of experience and good practices</a:t>
            </a:r>
            <a:endParaRPr lang="en-GB" alt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u="sng" dirty="0" smtClean="0">
                <a:solidFill>
                  <a:srgbClr val="FF6600"/>
                </a:solidFill>
                <a:latin typeface="Verdana" pitchFamily="34" charset="0"/>
              </a:rPr>
              <a:t>Components: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Quick Guide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FAQs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Joint Analysis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Joint Response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Roadmap menu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GB" altLang="en-US" sz="1400" i="1" dirty="0" smtClean="0">
              <a:latin typeface="Verdana" pitchFamily="34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GB" altLang="en-US" sz="1400" i="1" dirty="0" smtClean="0">
                <a:latin typeface="Verdana" pitchFamily="34" charset="0"/>
              </a:rPr>
              <a:t>[draft </a:t>
            </a:r>
            <a:r>
              <a:rPr lang="en-GB" altLang="en-US" sz="1400" i="1" dirty="0">
                <a:latin typeface="Verdana" pitchFamily="34" charset="0"/>
              </a:rPr>
              <a:t>available on </a:t>
            </a:r>
            <a:r>
              <a:rPr lang="en-GB" altLang="en-US" sz="1400" i="1" dirty="0">
                <a:latin typeface="Verdana" pitchFamily="34" charset="0"/>
                <a:hlinkClick r:id="rId3"/>
              </a:rPr>
              <a:t>http://</a:t>
            </a:r>
            <a:r>
              <a:rPr lang="en-GB" altLang="en-US" sz="1400" i="1" dirty="0" smtClean="0">
                <a:latin typeface="Verdana" pitchFamily="34" charset="0"/>
                <a:hlinkClick r:id="rId3"/>
              </a:rPr>
              <a:t>capacity4dev.ec.europa.eu/joint-programming/minisite/eu-joint-programming-guidance-pack-2015</a:t>
            </a:r>
            <a:r>
              <a:rPr lang="en-GB" altLang="en-US" sz="1400" i="1" dirty="0" smtClean="0">
                <a:latin typeface="Verdana" pitchFamily="34" charset="0"/>
              </a:rPr>
              <a:t>]</a:t>
            </a:r>
            <a:endParaRPr lang="en-GB" altLang="en-US" sz="1400" i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2242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78D6F35-3D67-4EEC-9AC6-7B0B84F2055F}" type="slidenum">
              <a:rPr lang="en-GB" sz="1000" b="0">
                <a:solidFill>
                  <a:srgbClr val="00A6C8"/>
                </a:solidFill>
                <a:latin typeface="+mn-lt"/>
                <a:ea typeface="+mn-ea"/>
              </a:rPr>
              <a:pPr algn="r">
                <a:defRPr/>
              </a:pPr>
              <a:t>15</a:t>
            </a:fld>
            <a:endParaRPr lang="en-GB" sz="1000" b="0">
              <a:solidFill>
                <a:srgbClr val="00A6C8"/>
              </a:solidFill>
              <a:latin typeface="+mn-lt"/>
              <a:ea typeface="+mn-ea"/>
            </a:endParaRPr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AD758B7-EBA4-4239-BB30-5CA59973D983}" type="slidenum">
              <a:rPr lang="en-GB" sz="1000" b="0">
                <a:solidFill>
                  <a:srgbClr val="00A6C8"/>
                </a:solidFill>
                <a:latin typeface="+mn-lt"/>
                <a:ea typeface="+mn-ea"/>
              </a:rPr>
              <a:pPr algn="r">
                <a:defRPr/>
              </a:pPr>
              <a:t>15</a:t>
            </a:fld>
            <a:endParaRPr lang="en-GB" sz="1000" b="0">
              <a:solidFill>
                <a:srgbClr val="00A6C8"/>
              </a:solidFill>
              <a:latin typeface="+mn-lt"/>
              <a:ea typeface="+mn-ea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-26988"/>
            <a:ext cx="8353052" cy="114300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1588" eaLnBrk="1" hangingPunct="1"/>
            <a:r>
              <a:rPr lang="fr-BE" altLang="en-US" sz="2800" b="1" dirty="0" smtClean="0">
                <a:solidFill>
                  <a:srgbClr val="0000FF"/>
                </a:solidFill>
              </a:rPr>
              <a:t>If </a:t>
            </a:r>
            <a:r>
              <a:rPr lang="fr-BE" altLang="en-US" sz="2800" b="1" dirty="0" err="1" smtClean="0">
                <a:solidFill>
                  <a:srgbClr val="0000FF"/>
                </a:solidFill>
              </a:rPr>
              <a:t>you</a:t>
            </a:r>
            <a:r>
              <a:rPr lang="fr-BE" altLang="en-US" sz="2800" b="1" dirty="0" smtClean="0">
                <a:solidFill>
                  <a:srgbClr val="0000FF"/>
                </a:solidFill>
              </a:rPr>
              <a:t> </a:t>
            </a:r>
            <a:r>
              <a:rPr lang="fr-BE" altLang="en-US" sz="2800" b="1" dirty="0" err="1" smtClean="0">
                <a:solidFill>
                  <a:srgbClr val="0000FF"/>
                </a:solidFill>
              </a:rPr>
              <a:t>still</a:t>
            </a:r>
            <a:r>
              <a:rPr lang="fr-BE" altLang="en-US" sz="2800" b="1" dirty="0" smtClean="0">
                <a:solidFill>
                  <a:srgbClr val="0000FF"/>
                </a:solidFill>
              </a:rPr>
              <a:t> </a:t>
            </a:r>
            <a:r>
              <a:rPr lang="fr-BE" altLang="en-US" sz="2800" b="1" dirty="0" err="1" smtClean="0">
                <a:solidFill>
                  <a:srgbClr val="0000FF"/>
                </a:solidFill>
              </a:rPr>
              <a:t>don't</a:t>
            </a:r>
            <a:r>
              <a:rPr lang="fr-BE" altLang="en-US" sz="2800" b="1" dirty="0" smtClean="0">
                <a:solidFill>
                  <a:srgbClr val="0000FF"/>
                </a:solidFill>
              </a:rPr>
              <a:t> </a:t>
            </a:r>
            <a:r>
              <a:rPr lang="fr-BE" altLang="en-US" sz="2800" b="1" dirty="0" err="1" smtClean="0">
                <a:solidFill>
                  <a:srgbClr val="0000FF"/>
                </a:solidFill>
              </a:rPr>
              <a:t>believe</a:t>
            </a:r>
            <a:r>
              <a:rPr lang="fr-BE" altLang="en-US" sz="2800" b="1" dirty="0" smtClean="0">
                <a:solidFill>
                  <a:srgbClr val="0000FF"/>
                </a:solidFill>
              </a:rPr>
              <a:t>…. Look at </a:t>
            </a:r>
            <a:r>
              <a:rPr lang="fr-BE" altLang="en-US" sz="2800" b="1" dirty="0" err="1" smtClean="0">
                <a:solidFill>
                  <a:srgbClr val="0000FF"/>
                </a:solidFill>
              </a:rPr>
              <a:t>this</a:t>
            </a:r>
            <a:r>
              <a:rPr lang="fr-BE" altLang="en-US" sz="2800" b="1" dirty="0" smtClean="0">
                <a:solidFill>
                  <a:srgbClr val="0000FF"/>
                </a:solidFill>
              </a:rPr>
              <a:t>: </a:t>
            </a:r>
            <a:r>
              <a:rPr lang="fr-BE" altLang="en-US" sz="3200" b="1" dirty="0" smtClean="0">
                <a:solidFill>
                  <a:srgbClr val="0000FF"/>
                </a:solidFill>
              </a:rPr>
              <a:t/>
            </a:r>
            <a:br>
              <a:rPr lang="fr-BE" altLang="en-US" sz="3200" b="1" dirty="0" smtClean="0">
                <a:solidFill>
                  <a:srgbClr val="0000FF"/>
                </a:solidFill>
              </a:rPr>
            </a:br>
            <a:r>
              <a:rPr lang="fr-BE" altLang="en-US" sz="2000" b="1" i="1" dirty="0" err="1" smtClean="0">
                <a:solidFill>
                  <a:srgbClr val="0000FF"/>
                </a:solidFill>
              </a:rPr>
              <a:t>Procurement</a:t>
            </a:r>
            <a:r>
              <a:rPr lang="fr-BE" altLang="en-US" sz="2000" b="1" i="1" dirty="0" smtClean="0">
                <a:solidFill>
                  <a:srgbClr val="0000FF"/>
                </a:solidFill>
              </a:rPr>
              <a:t> </a:t>
            </a:r>
            <a:r>
              <a:rPr lang="fr-BE" altLang="en-US" sz="2000" b="1" i="1" dirty="0" err="1" smtClean="0">
                <a:solidFill>
                  <a:srgbClr val="0000FF"/>
                </a:solidFill>
              </a:rPr>
              <a:t>chain</a:t>
            </a:r>
            <a:r>
              <a:rPr lang="fr-BE" altLang="en-US" sz="2000" b="1" i="1" dirty="0" smtClean="0">
                <a:solidFill>
                  <a:srgbClr val="0000FF"/>
                </a:solidFill>
              </a:rPr>
              <a:t> of </a:t>
            </a:r>
            <a:r>
              <a:rPr lang="fr-BE" altLang="en-US" sz="2000" b="1" i="1" dirty="0" err="1" smtClean="0">
                <a:solidFill>
                  <a:srgbClr val="0000FF"/>
                </a:solidFill>
              </a:rPr>
              <a:t>donors</a:t>
            </a:r>
            <a:r>
              <a:rPr lang="fr-BE" altLang="en-US" sz="2000" b="1" i="1" dirty="0" smtClean="0">
                <a:solidFill>
                  <a:srgbClr val="0000FF"/>
                </a:solidFill>
              </a:rPr>
              <a:t> in </a:t>
            </a:r>
            <a:r>
              <a:rPr lang="fr-BE" altLang="en-US" sz="2000" b="1" i="1" dirty="0" err="1" smtClean="0">
                <a:solidFill>
                  <a:srgbClr val="0000FF"/>
                </a:solidFill>
              </a:rPr>
              <a:t>health</a:t>
            </a:r>
            <a:r>
              <a:rPr lang="fr-BE" altLang="en-US" sz="2000" b="1" i="1" dirty="0" smtClean="0">
                <a:solidFill>
                  <a:srgbClr val="0000FF"/>
                </a:solidFill>
              </a:rPr>
              <a:t> in Kenya</a:t>
            </a:r>
          </a:p>
        </p:txBody>
      </p:sp>
      <p:graphicFrame>
        <p:nvGraphicFramePr>
          <p:cNvPr id="36869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1125538"/>
          <a:ext cx="914400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VISIO" r:id="rId4" imgW="10114200" imgH="7376040" progId="Visio.Drawing.5">
                  <p:embed/>
                </p:oleObj>
              </mc:Choice>
              <mc:Fallback>
                <p:oleObj name="VISIO" r:id="rId4" imgW="10114200" imgH="7376040" progId="Visio.Drawing.5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25538"/>
                        <a:ext cx="9144000" cy="57324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544059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1385888"/>
            <a:ext cx="9144000" cy="5472112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>
              <a:defRPr/>
            </a:pPr>
            <a:endParaRPr lang="en-GB" sz="36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endParaRPr lang="en-GB" sz="2000" b="0" dirty="0">
              <a:solidFill>
                <a:schemeClr val="accent6"/>
              </a:solidFill>
            </a:endParaRPr>
          </a:p>
          <a:p>
            <a:pPr marL="3175" algn="ctr">
              <a:defRPr/>
            </a:pPr>
            <a:r>
              <a:rPr lang="en-GB" sz="3600" dirty="0" smtClean="0">
                <a:solidFill>
                  <a:schemeClr val="accent6"/>
                </a:solidFill>
              </a:rPr>
              <a:t>Further </a:t>
            </a:r>
            <a:r>
              <a:rPr lang="en-GB" sz="3600" dirty="0">
                <a:solidFill>
                  <a:schemeClr val="accent6"/>
                </a:solidFill>
              </a:rPr>
              <a:t>info on:</a:t>
            </a:r>
          </a:p>
          <a:p>
            <a:pPr marL="3175" algn="ctr">
              <a:defRPr/>
            </a:pPr>
            <a:r>
              <a:rPr lang="en-GB" sz="2000" dirty="0">
                <a:solidFill>
                  <a:schemeClr val="accent6"/>
                </a:solidFill>
              </a:rPr>
              <a:t>http://capacity4dev.ec.europa.eu/joint-programming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3175" algn="ctr">
              <a:defRPr/>
            </a:pPr>
            <a:endParaRPr lang="en-GB" sz="3600" dirty="0">
              <a:solidFill>
                <a:srgbClr val="FFFF00"/>
              </a:solidFill>
            </a:endParaRPr>
          </a:p>
          <a:p>
            <a:pPr marL="3175" algn="ctr">
              <a:defRPr/>
            </a:pP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b="0" dirty="0">
              <a:solidFill>
                <a:srgbClr val="ECFE06"/>
              </a:solidFill>
            </a:endParaRPr>
          </a:p>
        </p:txBody>
      </p:sp>
      <p:sp>
        <p:nvSpPr>
          <p:cNvPr id="17412" name="AutoShape 15" descr="Z"/>
          <p:cNvSpPr>
            <a:spLocks noChangeAspect="1" noChangeArrowheads="1"/>
          </p:cNvSpPr>
          <p:nvPr/>
        </p:nvSpPr>
        <p:spPr bwMode="auto">
          <a:xfrm>
            <a:off x="3657600" y="3138488"/>
            <a:ext cx="1828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17413" name="AutoShape 17" descr="Z"/>
          <p:cNvSpPr>
            <a:spLocks noChangeAspect="1" noChangeArrowheads="1"/>
          </p:cNvSpPr>
          <p:nvPr/>
        </p:nvSpPr>
        <p:spPr bwMode="auto">
          <a:xfrm>
            <a:off x="3795713" y="3181350"/>
            <a:ext cx="1552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5918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6858000" cy="753316"/>
          </a:xfrm>
        </p:spPr>
        <p:txBody>
          <a:bodyPr>
            <a:normAutofit/>
          </a:bodyPr>
          <a:lstStyle/>
          <a:p>
            <a:r>
              <a:rPr lang="fr-BE" sz="3200" b="1" dirty="0" smtClean="0">
                <a:solidFill>
                  <a:srgbClr val="0000FF"/>
                </a:solidFill>
              </a:rPr>
              <a:t>Participants’ expectations</a:t>
            </a:r>
            <a:endParaRPr lang="fr-BE" sz="32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3" cy="4968552"/>
          </a:xfrm>
        </p:spPr>
        <p:txBody>
          <a:bodyPr>
            <a:normAutofit lnSpcReduction="10000"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en-US" sz="1600" dirty="0"/>
              <a:t>Identify </a:t>
            </a:r>
            <a:r>
              <a:rPr lang="en-US" sz="1600" b="1" dirty="0">
                <a:solidFill>
                  <a:srgbClr val="FF6600"/>
                </a:solidFill>
              </a:rPr>
              <a:t>best practices and lessons </a:t>
            </a:r>
            <a:r>
              <a:rPr lang="en-US" sz="1600" dirty="0"/>
              <a:t>learned from other countries (e.g. common challenges, synchronization, added-value for EU MS, fragility context</a:t>
            </a:r>
            <a:r>
              <a:rPr lang="en-US" sz="1600" dirty="0" smtClean="0"/>
              <a:t>);</a:t>
            </a:r>
            <a:endParaRPr lang="fr-BE" sz="16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en-US" sz="1600" dirty="0" smtClean="0"/>
              <a:t>Better </a:t>
            </a:r>
            <a:r>
              <a:rPr lang="en-US" sz="1600" dirty="0"/>
              <a:t>understanding of the </a:t>
            </a:r>
            <a:r>
              <a:rPr lang="en-US" sz="1600" b="1" dirty="0">
                <a:solidFill>
                  <a:srgbClr val="FF6600"/>
                </a:solidFill>
              </a:rPr>
              <a:t>benefits of joint programming </a:t>
            </a:r>
            <a:r>
              <a:rPr lang="en-US" sz="1600" dirty="0"/>
              <a:t>and on the process to achieve the best </a:t>
            </a:r>
            <a:r>
              <a:rPr lang="en-US" sz="1600" dirty="0" smtClean="0"/>
              <a:t>results;</a:t>
            </a:r>
            <a:endParaRPr lang="fr-BE" sz="1600" dirty="0"/>
          </a:p>
          <a:p>
            <a:pPr marL="457200" lvl="0" indent="-457200" algn="just">
              <a:buFont typeface="+mj-lt"/>
              <a:buAutoNum type="arabicPeriod"/>
            </a:pPr>
            <a:r>
              <a:rPr lang="en-US" sz="1600" b="1" dirty="0" smtClean="0">
                <a:solidFill>
                  <a:srgbClr val="FF6600"/>
                </a:solidFill>
              </a:rPr>
              <a:t>Concrete </a:t>
            </a:r>
            <a:r>
              <a:rPr lang="en-US" sz="1600" b="1" dirty="0">
                <a:solidFill>
                  <a:srgbClr val="FF6600"/>
                </a:solidFill>
              </a:rPr>
              <a:t>examples on how to move the process further</a:t>
            </a:r>
            <a:r>
              <a:rPr lang="en-US" sz="1600" dirty="0"/>
              <a:t>, beyond the strategy document: </a:t>
            </a:r>
            <a:endParaRPr lang="fr-BE" sz="1600" dirty="0"/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n-US" sz="1600" dirty="0"/>
              <a:t>Challenges with joint implementation – how to address lack of compatibility in management of funds</a:t>
            </a:r>
            <a:endParaRPr lang="fr-BE" sz="1600" dirty="0"/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n-US" sz="1600" dirty="0"/>
              <a:t>Monitoring of results including development of joint indicators</a:t>
            </a:r>
            <a:endParaRPr lang="fr-BE" sz="1600" dirty="0"/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n-US" sz="1600" dirty="0"/>
              <a:t>monitoring of JP process</a:t>
            </a:r>
            <a:endParaRPr lang="fr-BE" sz="1600" dirty="0"/>
          </a:p>
          <a:p>
            <a:pPr marL="457200" lvl="0" indent="-457200" algn="just">
              <a:buFont typeface="+mj-lt"/>
              <a:buAutoNum type="arabicPeriod"/>
            </a:pPr>
            <a:r>
              <a:rPr lang="en-US" sz="1600" dirty="0"/>
              <a:t>Ideas/experiences on</a:t>
            </a:r>
            <a:r>
              <a:rPr lang="en-US" sz="1600" b="1" dirty="0">
                <a:solidFill>
                  <a:srgbClr val="FF6600"/>
                </a:solidFill>
              </a:rPr>
              <a:t> how to enhance coordination at the sector level</a:t>
            </a:r>
            <a:r>
              <a:rPr lang="en-US" sz="1600" dirty="0"/>
              <a:t> and joint sector policy dialogue (e.g., improving coherence in MIC context). Better understanding of how to use the JP process to enhance policy dialogue and joint advocacy. </a:t>
            </a:r>
            <a:endParaRPr lang="fr-BE" sz="16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1600" b="1" dirty="0" smtClean="0">
                <a:solidFill>
                  <a:srgbClr val="FF6600"/>
                </a:solidFill>
              </a:rPr>
              <a:t>Practical </a:t>
            </a:r>
            <a:r>
              <a:rPr lang="en-US" sz="1600" b="1" dirty="0">
                <a:solidFill>
                  <a:srgbClr val="FF6600"/>
                </a:solidFill>
              </a:rPr>
              <a:t>tips </a:t>
            </a:r>
            <a:r>
              <a:rPr lang="en-US" sz="1600" dirty="0"/>
              <a:t>on timeline for the process, contents of a Joint Strategy document (level of details, structure, </a:t>
            </a:r>
            <a:r>
              <a:rPr lang="en-US" sz="1600" dirty="0" smtClean="0"/>
              <a:t>coverage)</a:t>
            </a:r>
            <a:endParaRPr lang="fr-BE" sz="16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en-US" sz="1600" dirty="0" smtClean="0"/>
              <a:t>Tips </a:t>
            </a:r>
            <a:r>
              <a:rPr lang="en-US" sz="1600" dirty="0"/>
              <a:t>on </a:t>
            </a:r>
            <a:r>
              <a:rPr lang="en-US" sz="1600" b="1" dirty="0">
                <a:solidFill>
                  <a:srgbClr val="FF6600"/>
                </a:solidFill>
              </a:rPr>
              <a:t>how to engage with other stakeholders </a:t>
            </a:r>
            <a:r>
              <a:rPr lang="en-US" sz="1600" dirty="0"/>
              <a:t>in the </a:t>
            </a:r>
            <a:r>
              <a:rPr lang="en-US" sz="1600" dirty="0" smtClean="0"/>
              <a:t>process: </a:t>
            </a:r>
            <a:r>
              <a:rPr lang="en-US" sz="1600" dirty="0"/>
              <a:t>Government, Civil Society, private </a:t>
            </a:r>
            <a:r>
              <a:rPr lang="en-US" sz="1600" dirty="0" smtClean="0"/>
              <a:t>sector</a:t>
            </a:r>
          </a:p>
        </p:txBody>
      </p:sp>
    </p:spTree>
    <p:extLst>
      <p:ext uri="{BB962C8B-B14F-4D97-AF65-F5344CB8AC3E}">
        <p14:creationId xmlns:p14="http://schemas.microsoft.com/office/powerpoint/2010/main" val="227340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>Questions for </a:t>
            </a:r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break-out 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>sessions</a:t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pPr marL="0" lvl="0" indent="0">
              <a:buNone/>
            </a:pPr>
            <a:endParaRPr lang="en-GB" sz="1400" dirty="0" smtClean="0"/>
          </a:p>
          <a:p>
            <a:pPr lvl="0">
              <a:buFont typeface="+mj-lt"/>
              <a:buAutoNum type="arabicPeriod"/>
            </a:pPr>
            <a:r>
              <a:rPr lang="en-GB" sz="2000" dirty="0" smtClean="0"/>
              <a:t>What comes after the adoption of the Joint Programming document, including joint implementation? </a:t>
            </a:r>
            <a:r>
              <a:rPr lang="en-GB" sz="2000" b="1" dirty="0" smtClean="0"/>
              <a:t>Veronica, main room back</a:t>
            </a:r>
          </a:p>
          <a:p>
            <a:pPr lvl="0">
              <a:buFont typeface="+mj-lt"/>
              <a:buAutoNum type="arabicPeriod"/>
            </a:pPr>
            <a:r>
              <a:rPr lang="en-GB" sz="2000" dirty="0" smtClean="0"/>
              <a:t>How can Joint Programming ideally contribute to reduce transactions costs? </a:t>
            </a:r>
            <a:r>
              <a:rPr lang="en-GB" sz="2000" b="1" dirty="0" smtClean="0"/>
              <a:t>Alex O., main room front</a:t>
            </a:r>
          </a:p>
          <a:p>
            <a:pPr lvl="0">
              <a:buFont typeface="+mj-lt"/>
              <a:buAutoNum type="arabicPeriod"/>
            </a:pPr>
            <a:r>
              <a:rPr lang="en-GB" sz="2000" dirty="0" smtClean="0"/>
              <a:t>How to engage the partner country government? </a:t>
            </a:r>
            <a:r>
              <a:rPr lang="en-GB" sz="2000" b="1" dirty="0" smtClean="0"/>
              <a:t>Katerina,</a:t>
            </a:r>
            <a:r>
              <a:rPr lang="en-GB" sz="2000" dirty="0" smtClean="0"/>
              <a:t> </a:t>
            </a:r>
            <a:r>
              <a:rPr lang="en-GB" sz="2000" b="1" dirty="0" smtClean="0"/>
              <a:t>Yangon</a:t>
            </a:r>
          </a:p>
          <a:p>
            <a:pPr lvl="0">
              <a:buFont typeface="+mj-lt"/>
              <a:buAutoNum type="arabicPeriod"/>
            </a:pPr>
            <a:r>
              <a:rPr lang="en-GB" sz="2000" dirty="0" smtClean="0"/>
              <a:t>What kind of (institutional, individual) incentives would you need to move on with Joint Programming? </a:t>
            </a:r>
            <a:r>
              <a:rPr lang="en-GB" sz="2000" b="1" dirty="0" err="1" smtClean="0"/>
              <a:t>Heino</a:t>
            </a:r>
            <a:r>
              <a:rPr lang="en-GB" sz="2000" b="1" dirty="0" smtClean="0"/>
              <a:t>, </a:t>
            </a:r>
            <a:r>
              <a:rPr lang="en-GB" sz="2000" b="1" dirty="0" err="1" smtClean="0"/>
              <a:t>Mandelay</a:t>
            </a:r>
            <a:endParaRPr lang="en-GB" sz="2000" b="1" dirty="0" smtClean="0"/>
          </a:p>
          <a:p>
            <a:pPr lvl="0">
              <a:buFont typeface="+mj-lt"/>
              <a:buAutoNum type="arabicPeriod"/>
            </a:pPr>
            <a:r>
              <a:rPr lang="en-GB" sz="2000" dirty="0" smtClean="0"/>
              <a:t>Accepting Joint Programming documents as bilateral programming documents: what would be the benefits, challenges and requirements? </a:t>
            </a:r>
            <a:r>
              <a:rPr lang="en-GB" sz="2000" b="1" dirty="0" err="1" smtClean="0"/>
              <a:t>Jost</a:t>
            </a:r>
            <a:r>
              <a:rPr lang="en-GB" sz="2000" b="1" dirty="0" smtClean="0"/>
              <a:t>, </a:t>
            </a:r>
            <a:r>
              <a:rPr lang="en-GB" sz="2000" b="1" dirty="0" err="1" smtClean="0"/>
              <a:t>Inwa</a:t>
            </a:r>
            <a:endParaRPr lang="en-GB" sz="2000" b="1" dirty="0" smtClean="0"/>
          </a:p>
          <a:p>
            <a:pPr marL="0" lvl="0" indent="0">
              <a:buNone/>
            </a:pPr>
            <a:endParaRPr lang="en-GB" sz="1400" dirty="0" smtClean="0"/>
          </a:p>
          <a:p>
            <a:pPr marL="0" lvl="0" indent="0">
              <a:buNone/>
            </a:pPr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566705"/>
      </p:ext>
    </p:extLst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3429000"/>
            <a:ext cx="822960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Additional slides on Guidance Package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2204864"/>
            <a:ext cx="84251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u="sng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08515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Joint Programming</a:t>
            </a: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Overview, State of Play</a:t>
            </a:r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2400" b="0" i="1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Regional Workshop on Joint Programming for Asia</a:t>
            </a:r>
          </a:p>
          <a:p>
            <a:pPr algn="ctr" eaLnBrk="1" hangingPunct="1"/>
            <a:endParaRPr lang="en-GB" altLang="en-US" sz="2400" b="0" i="1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Yangon, Myanmar </a:t>
            </a:r>
          </a:p>
          <a:p>
            <a:pPr algn="ctr" eaLnBrk="1" hangingPunct="1"/>
            <a:endParaRPr lang="en-GB" altLang="en-US" sz="2400" b="0" i="1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28-29 April 2015</a:t>
            </a: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DEVCO/A2 </a:t>
            </a:r>
            <a:r>
              <a:rPr lang="en-GB" altLang="en-US" sz="2000" b="0" dirty="0">
                <a:solidFill>
                  <a:srgbClr val="ECFE06"/>
                </a:solidFill>
              </a:rPr>
              <a:t>Aid and Development Effectiveness and </a:t>
            </a:r>
            <a:r>
              <a:rPr lang="en-GB" altLang="en-US" sz="2000" b="0" dirty="0" smtClean="0">
                <a:solidFill>
                  <a:srgbClr val="ECFE06"/>
                </a:solidFill>
              </a:rPr>
              <a:t>Financing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marL="0" lvl="0"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EEAS/VI.B.2 </a:t>
            </a:r>
            <a:r>
              <a:rPr lang="en-GB" altLang="en-US" sz="2000" b="0" dirty="0">
                <a:solidFill>
                  <a:srgbClr val="ECFE06"/>
                </a:solidFill>
              </a:rPr>
              <a:t>Development Cooperation Coordination Division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1168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1340768"/>
            <a:ext cx="822960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 and components of the Guidance Pack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2204864"/>
            <a:ext cx="84251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</a:t>
            </a:r>
            <a:endParaRPr lang="en-GB" alt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practical guidance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Delegations and MS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Embassies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Joint Programming and also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HQs staff, based on 3 years of experience and good practices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</a:rPr>
              <a:t>Components: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Quick Guide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FAQs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Analysis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Response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Roadmap menu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5395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FAQs: providing </a:t>
            </a:r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answers to key/recurrent questions (FAQs</a:t>
            </a: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Benefits of joint programming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to achieve, implement and monitor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of labour and synchronisation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partner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capitals/HQs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non-EU donors, civil society and private sector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 in fragile states and Middle Income Countries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 and helpdesk functions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52589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Analysis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Political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Economic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Social situation and vulnerability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Environmental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integration and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Country capacities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Donor presences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Overarching issues (Agenda for Change, ENI policies)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1419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Response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Advice on drafting process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 of EU+MS (current)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 vision on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 values, common positions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Strategic objectives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Sectors of intervention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Synchronisation and (future) division of labour (process)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Fragile states: development/security, linking relief, rehabilitation and development (LRRD)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Indicative allocations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Monitoring, evaluation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05819799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Roadmap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 JP; state of play; summary of country specific approach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Delivery schedule/process: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goals; added value; consultation government and other actors; structure of JP doc; endorsement procedure (with HQs); which (EU) donors participate; timeline/planning incl. intermediary steps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Communication to HQs: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to expect from HQs to enable process; request for substitution of bilateral programming by JP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Challenges and risks</a:t>
            </a:r>
          </a:p>
        </p:txBody>
      </p:sp>
    </p:spTree>
    <p:extLst>
      <p:ext uri="{BB962C8B-B14F-4D97-AF65-F5344CB8AC3E}">
        <p14:creationId xmlns:p14="http://schemas.microsoft.com/office/powerpoint/2010/main" val="4720869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485454"/>
            <a:ext cx="8784976" cy="79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Consultative process with EU MS &amp; status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748712" cy="446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00050">
              <a:lnSpc>
                <a:spcPct val="80000"/>
              </a:lnSpc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Consultative Process: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The Guidance pack was drafted under the direction of DEVCO and EEAS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It has been submitted to EU MS for consultation and comments</a:t>
            </a:r>
          </a:p>
          <a:p>
            <a:pPr marL="57150" indent="0">
              <a:lnSpc>
                <a:spcPct val="80000"/>
              </a:lnSpc>
              <a:buNone/>
            </a:pPr>
            <a:endParaRPr lang="en-GB" altLang="en-US" sz="2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Status:</a:t>
            </a:r>
          </a:p>
          <a:p>
            <a:pPr marL="400050">
              <a:lnSpc>
                <a:spcPct val="80000"/>
              </a:lnSpc>
              <a:buNone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Positive response by EU DGs</a:t>
            </a: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Finalising in the course of April; EEAS/DEVCO to share with EU DELs and MS HQs, which share with embassies</a:t>
            </a: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Posted on Cap4Dev</a:t>
            </a:r>
            <a:endParaRPr lang="en-GB" altLang="en-US" sz="2800" dirty="0" smtClean="0">
              <a:solidFill>
                <a:schemeClr val="tx2"/>
              </a:solidFill>
            </a:endParaRPr>
          </a:p>
          <a:p>
            <a:pPr marL="342900" lvl="1" indent="-342900">
              <a:lnSpc>
                <a:spcPct val="80000"/>
              </a:lnSpc>
              <a:buFont typeface="Arial" charset="0"/>
              <a:buNone/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400" u="sng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43644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Regional Joint Programming workshops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700213"/>
            <a:ext cx="8964613" cy="532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update from HQ; guidance; exchange experiences; address local challenges; identify good practice and support needed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Target group: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 Delegations and MS embassies (Heads of Cooperation's); also participation of EEAS, Commission and MS HQs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Workshops were organised in: 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Latin America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Guatemala, 20-21 January 2014 (support: Spain)</a:t>
            </a:r>
            <a:endParaRPr lang="en-GB" altLang="en-US" sz="16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Central, East &amp; Southern Africa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Ethiopia, 13-14 March 2014 (support: Belgium and the Netherlands)</a:t>
            </a:r>
            <a:endParaRPr lang="en-GB" altLang="en-US" sz="16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 Africa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Ivory Coast, 4-5 June 2014 (support: France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Neighbourhood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Brussels, 29-30 January 2015 (support: Austria and Italy)</a:t>
            </a:r>
          </a:p>
          <a:p>
            <a:pPr lvl="1">
              <a:buFont typeface="Wingdings" pitchFamily="2" charset="2"/>
              <a:buChar char="Ø"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4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Today: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Asia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Myanmar/Burma,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28-29 April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2015 (support: Germany)</a:t>
            </a:r>
            <a:endParaRPr lang="en-GB" altLang="en-US" sz="16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7208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750" y="1341438"/>
            <a:ext cx="822960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 commitment: 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Single multi-annual country strategy of EU and MS</a:t>
            </a:r>
            <a:br>
              <a:rPr lang="en-GB" altLang="en-US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1600" b="1" i="1" dirty="0" smtClean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 Conclusions November 2011</a:t>
            </a:r>
            <a:r>
              <a:rPr lang="en-GB" altLang="en-US" sz="1600" b="1" i="1" dirty="0" smtClean="0">
                <a:solidFill>
                  <a:srgbClr val="00B0F0"/>
                </a:solidFill>
              </a:rPr>
              <a:t> 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276872"/>
            <a:ext cx="8425184" cy="432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analysis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of and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</a:rPr>
              <a:t>response </a:t>
            </a:r>
            <a:r>
              <a:rPr lang="en-GB" altLang="en-US" sz="2000" dirty="0" smtClean="0">
                <a:latin typeface="Verdana" pitchFamily="34" charset="0"/>
              </a:rPr>
              <a:t>to partner country’s development strategy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000" dirty="0"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dirty="0" smtClean="0">
                <a:latin typeface="Verdana" pitchFamily="34" charset="0"/>
              </a:rPr>
              <a:t>Identification of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sectors of intervention </a:t>
            </a:r>
            <a:r>
              <a:rPr lang="en-GB" altLang="en-US" sz="2000" dirty="0" smtClean="0">
                <a:latin typeface="Verdana" pitchFamily="34" charset="0"/>
              </a:rPr>
              <a:t>and in-country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division of labour</a:t>
            </a:r>
            <a:r>
              <a:rPr lang="en-GB" altLang="en-US" sz="2000" dirty="0" smtClean="0">
                <a:latin typeface="Verdana" pitchFamily="34" charset="0"/>
              </a:rPr>
              <a:t>: who is working in which sectors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Indicative multi-annual financial allocations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per sector and donor</a:t>
            </a:r>
            <a:endParaRPr lang="en-GB" altLang="en-US" sz="2000" u="sng" dirty="0" smtClean="0"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400" b="1" dirty="0" smtClean="0"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GB" altLang="en-US" sz="2000" b="1" i="1" dirty="0" smtClean="0">
                <a:latin typeface="Verdana" pitchFamily="34" charset="0"/>
              </a:rPr>
              <a:t>Principles: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It is mainly an in-country, local specific, process </a:t>
            </a:r>
            <a:r>
              <a:rPr lang="en-GB" altLang="en-US" sz="1600" dirty="0" smtClean="0">
                <a:latin typeface="Verdana" pitchFamily="34" charset="0"/>
              </a:rPr>
              <a:t>led by EU Delegations and MS embassies 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Alignment and synchronisation </a:t>
            </a:r>
            <a:r>
              <a:rPr lang="en-GB" altLang="en-US" sz="1600" dirty="0" smtClean="0">
                <a:latin typeface="Verdana" pitchFamily="34" charset="0"/>
              </a:rPr>
              <a:t>with partner country planning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Gradual</a:t>
            </a:r>
            <a:r>
              <a:rPr lang="en-GB" altLang="en-US" sz="1600" dirty="0" smtClean="0">
                <a:latin typeface="Verdana" pitchFamily="34" charset="0"/>
              </a:rPr>
              <a:t> approach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800" dirty="0" smtClean="0"/>
          </a:p>
          <a:p>
            <a:pPr marL="342900" lvl="1" indent="-342900">
              <a:lnSpc>
                <a:spcPct val="80000"/>
              </a:lnSpc>
              <a:buFont typeface="Arial" charset="0"/>
              <a:buNone/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400" u="sng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787102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84784"/>
            <a:ext cx="8229600" cy="791691"/>
          </a:xfrm>
        </p:spPr>
        <p:txBody>
          <a:bodyPr/>
          <a:lstStyle/>
          <a:p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Programming: The value added</a:t>
            </a:r>
            <a:endParaRPr lang="en-GB" sz="2800" b="1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16832"/>
            <a:ext cx="8568952" cy="3888433"/>
          </a:xfrm>
        </p:spPr>
        <p:txBody>
          <a:bodyPr/>
          <a:lstStyle/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dirty="0" smtClean="0"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Living </a:t>
            </a:r>
            <a:r>
              <a:rPr lang="en-GB" altLang="en-US" sz="2000" dirty="0">
                <a:latin typeface="Verdana" pitchFamily="32" charset="0"/>
                <a:ea typeface="ＭＳ Ｐゴシック" charset="-128"/>
                <a:cs typeface="Arial Unicode MS" charset="0"/>
              </a:rPr>
              <a:t>up to our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aid effectiveness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commitments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Ownership and alignment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Reduced fragmentation, increased coordination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Transparency, predictability and accountability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Lower transaction costs eventually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Better results and value for money </a:t>
            </a:r>
            <a:endParaRPr lang="en-GB" altLang="en-US" sz="2000" dirty="0"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dirty="0" smtClean="0"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Strengthening EU's role </a:t>
            </a: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in a changing world order</a:t>
            </a: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Increased coherence of our external actions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Speaking with one voice 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Higher impact and leverage vis-à-vis partners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Better political/policy dialogue</a:t>
            </a:r>
          </a:p>
          <a:p>
            <a:pPr marL="1201737" lvl="2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Increased visibility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65627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3600" dirty="0">
                <a:solidFill>
                  <a:srgbClr val="0000FF"/>
                </a:solidFill>
              </a:rPr>
              <a:t>Illustration of potential</a:t>
            </a:r>
            <a:r>
              <a:rPr lang="en-GB" altLang="en-US" sz="3600" dirty="0" smtClean="0">
                <a:solidFill>
                  <a:srgbClr val="0000FF"/>
                </a:solidFill>
              </a:rPr>
              <a:t/>
            </a:r>
            <a:br>
              <a:rPr lang="en-GB" altLang="en-US" sz="3600" dirty="0" smtClean="0">
                <a:solidFill>
                  <a:srgbClr val="0000FF"/>
                </a:solidFill>
              </a:rPr>
            </a:br>
            <a:r>
              <a:rPr lang="en-GB" altLang="en-US" sz="1800" b="1" i="1" dirty="0" smtClean="0">
                <a:solidFill>
                  <a:srgbClr val="FF6600"/>
                </a:solidFill>
              </a:rPr>
              <a:t>Mozambique</a:t>
            </a:r>
            <a:r>
              <a:rPr lang="en-GB" altLang="en-US" sz="1800" i="1" dirty="0" smtClean="0">
                <a:solidFill>
                  <a:srgbClr val="0000FF"/>
                </a:solidFill>
              </a:rPr>
              <a:t> Country Programmable Aid (CPA) </a:t>
            </a:r>
            <a:br>
              <a:rPr lang="en-GB" altLang="en-US" sz="1800" i="1" dirty="0" smtClean="0">
                <a:solidFill>
                  <a:srgbClr val="0000FF"/>
                </a:solidFill>
              </a:rPr>
            </a:br>
            <a:r>
              <a:rPr lang="en-GB" altLang="en-US" sz="1000" i="1" dirty="0" smtClean="0">
                <a:solidFill>
                  <a:srgbClr val="0000FF"/>
                </a:solidFill>
              </a:rPr>
              <a:t>Data source: OECD/DAC 2013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2454859"/>
            <a:ext cx="424847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1600" dirty="0" smtClean="0">
              <a:solidFill>
                <a:srgbClr val="0000FF"/>
              </a:solidFill>
            </a:endParaRPr>
          </a:p>
          <a:p>
            <a:endParaRPr lang="en-GB" altLang="en-US" sz="1600" dirty="0">
              <a:solidFill>
                <a:srgbClr val="0000FF"/>
              </a:solidFill>
            </a:endParaRPr>
          </a:p>
          <a:p>
            <a:endParaRPr lang="en-GB" altLang="en-US" sz="1600" dirty="0" smtClean="0">
              <a:solidFill>
                <a:srgbClr val="0000FF"/>
              </a:solidFill>
            </a:endParaRPr>
          </a:p>
          <a:p>
            <a:pPr algn="ctr"/>
            <a:r>
              <a:rPr lang="en-GB" altLang="en-US" sz="2000" dirty="0" smtClean="0">
                <a:solidFill>
                  <a:srgbClr val="0000FF"/>
                </a:solidFill>
              </a:rPr>
              <a:t>When EU+ </a:t>
            </a:r>
            <a:r>
              <a:rPr lang="en-GB" altLang="en-US" sz="2000" dirty="0">
                <a:solidFill>
                  <a:srgbClr val="0000FF"/>
                </a:solidFill>
              </a:rPr>
              <a:t>acts as </a:t>
            </a:r>
            <a:r>
              <a:rPr lang="en-GB" altLang="en-US" sz="2000" dirty="0" smtClean="0">
                <a:solidFill>
                  <a:srgbClr val="0000FF"/>
                </a:solidFill>
              </a:rPr>
              <a:t>one</a:t>
            </a:r>
            <a:r>
              <a:rPr lang="en-GB" altLang="en-US" sz="2200" dirty="0"/>
              <a:t/>
            </a:r>
            <a:br>
              <a:rPr lang="en-GB" altLang="en-US" sz="2200" dirty="0"/>
            </a:br>
            <a:endParaRPr lang="en-GB" sz="22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3051059"/>
              </p:ext>
            </p:extLst>
          </p:nvPr>
        </p:nvGraphicFramePr>
        <p:xfrm>
          <a:off x="-324544" y="2220233"/>
          <a:ext cx="5004048" cy="3247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536138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2000" dirty="0" smtClean="0">
                <a:solidFill>
                  <a:srgbClr val="0000FF"/>
                </a:solidFill>
              </a:rPr>
              <a:t>Fragmented aid</a:t>
            </a:r>
            <a:endParaRPr lang="en-GB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867727"/>
              </p:ext>
            </p:extLst>
          </p:nvPr>
        </p:nvGraphicFramePr>
        <p:xfrm>
          <a:off x="4067944" y="3501008"/>
          <a:ext cx="5076056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afiek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262499"/>
              </p:ext>
            </p:extLst>
          </p:nvPr>
        </p:nvGraphicFramePr>
        <p:xfrm>
          <a:off x="457200" y="3284983"/>
          <a:ext cx="3642792" cy="2644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Grafiek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016263"/>
              </p:ext>
            </p:extLst>
          </p:nvPr>
        </p:nvGraphicFramePr>
        <p:xfrm>
          <a:off x="4499992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afiek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838746"/>
              </p:ext>
            </p:extLst>
          </p:nvPr>
        </p:nvGraphicFramePr>
        <p:xfrm>
          <a:off x="0" y="1628800"/>
          <a:ext cx="4716016" cy="424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3" name="Grafiek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398194"/>
              </p:ext>
            </p:extLst>
          </p:nvPr>
        </p:nvGraphicFramePr>
        <p:xfrm>
          <a:off x="4211960" y="3573016"/>
          <a:ext cx="5139139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542172"/>
              </p:ext>
            </p:extLst>
          </p:nvPr>
        </p:nvGraphicFramePr>
        <p:xfrm>
          <a:off x="-324544" y="1628800"/>
          <a:ext cx="6696744" cy="414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4012635"/>
              </p:ext>
            </p:extLst>
          </p:nvPr>
        </p:nvGraphicFramePr>
        <p:xfrm>
          <a:off x="3851920" y="3208911"/>
          <a:ext cx="6367574" cy="3986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318178980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  <a:t>In-country progress </a:t>
            </a:r>
            <a:endParaRPr lang="en-GB" altLang="en-US" sz="30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2109621"/>
            <a:ext cx="8280920" cy="47525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14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Programming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documents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agreed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(2012-2014):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Burma/Myanmar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Burundi,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Cambodia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Chad, Comoros, Ghana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Guatemala, </a:t>
            </a:r>
            <a:r>
              <a:rPr lang="en-GB" sz="1600" b="1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Laos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Mali, Namibia, Rwanda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Senegal, South Sudan, Togo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4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analysis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/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response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strategies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agreed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(2012-2014):</a:t>
            </a:r>
          </a:p>
          <a:p>
            <a:pPr marL="685800" lvl="2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Bolivia,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Ethiopia, Cote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d'Ivoire, Palestine</a:t>
            </a:r>
            <a:endParaRPr lang="en-GB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5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additional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Programming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documents in 2015: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Armenia (joint analysis), Georgia, Kenya, Paraguay, Uganda</a:t>
            </a:r>
            <a:endParaRPr lang="fr-BE" sz="16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30+ countries for 2016-2018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Incl.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Afghanistan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(early stage),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Bangladesh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(joint analysis started, sectors),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Nepal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(roadmap developed),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Pakistan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(early stage, sectors),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Philippines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(early stage), </a:t>
            </a:r>
            <a:r>
              <a:rPr lang="en-GB" sz="1600" b="1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Vietnam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(sectors)</a:t>
            </a:r>
            <a:endParaRPr lang="en-GB" sz="1600" b="1" dirty="0" smtClean="0">
              <a:solidFill>
                <a:srgbClr val="33CC33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dirty="0"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89389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Financial impact of Joint Programming</a:t>
            </a:r>
            <a:endParaRPr lang="en-GB" sz="28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68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sz="1800" dirty="0" smtClean="0">
              <a:latin typeface="Verdana" pitchFamily="34" charset="0"/>
            </a:endParaRPr>
          </a:p>
          <a:p>
            <a:pPr marL="990600" lvl="1" indent="-533400">
              <a:buFont typeface="Arial" charset="0"/>
              <a:buNone/>
            </a:pPr>
            <a:endParaRPr lang="en-GB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b="1" dirty="0" smtClean="0">
              <a:latin typeface="Verdana" pitchFamily="34" charset="0"/>
            </a:endParaRPr>
          </a:p>
        </p:txBody>
      </p:sp>
      <p:graphicFrame>
        <p:nvGraphicFramePr>
          <p:cNvPr id="2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396320"/>
              </p:ext>
            </p:extLst>
          </p:nvPr>
        </p:nvGraphicFramePr>
        <p:xfrm>
          <a:off x="467544" y="1916832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723383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  <a:t>Learning curve: </a:t>
            </a:r>
            <a:b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  <a:t>Quality of documents is improving</a:t>
            </a:r>
            <a:endParaRPr lang="en-GB" sz="30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672508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endParaRPr lang="en-GB" altLang="en-US" sz="2400" dirty="0" smtClean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More in-depth analysis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Increased </a:t>
            </a:r>
            <a:r>
              <a:rPr lang="en-GB" altLang="en-US" sz="2400" dirty="0">
                <a:latin typeface="Verdana" pitchFamily="32" charset="0"/>
              </a:rPr>
              <a:t>division of </a:t>
            </a:r>
            <a:r>
              <a:rPr lang="en-GB" altLang="en-US" sz="2400" dirty="0" smtClean="0">
                <a:latin typeface="Verdana" pitchFamily="32" charset="0"/>
              </a:rPr>
              <a:t>labour 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Inclusion </a:t>
            </a:r>
            <a:r>
              <a:rPr lang="en-GB" altLang="en-US" sz="2400" dirty="0">
                <a:latin typeface="Verdana" pitchFamily="32" charset="0"/>
              </a:rPr>
              <a:t>of indicative </a:t>
            </a:r>
            <a:r>
              <a:rPr lang="en-GB" altLang="en-US" sz="2400" dirty="0" smtClean="0">
                <a:latin typeface="Verdana" pitchFamily="32" charset="0"/>
              </a:rPr>
              <a:t>allocations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First </a:t>
            </a:r>
            <a:r>
              <a:rPr lang="en-GB" altLang="en-US" sz="2400" dirty="0">
                <a:latin typeface="Verdana" pitchFamily="32" charset="0"/>
              </a:rPr>
              <a:t>move towards </a:t>
            </a:r>
            <a:r>
              <a:rPr lang="en-GB" altLang="en-US" sz="2400" dirty="0" smtClean="0">
                <a:latin typeface="Verdana" pitchFamily="32" charset="0"/>
              </a:rPr>
              <a:t>results </a:t>
            </a:r>
            <a:r>
              <a:rPr lang="en-GB" altLang="en-US" sz="2400" dirty="0">
                <a:latin typeface="Verdana" pitchFamily="32" charset="0"/>
              </a:rPr>
              <a:t>frameworks and monitoring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44137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34727</TotalTime>
  <Words>1651</Words>
  <Application>Microsoft Office PowerPoint</Application>
  <PresentationFormat>On-screen Show (4:3)</PresentationFormat>
  <Paragraphs>422</Paragraphs>
  <Slides>25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presentation EC-EEAS</vt:lpstr>
      <vt:lpstr>VISIO</vt:lpstr>
      <vt:lpstr>PowerPoint Presentation</vt:lpstr>
      <vt:lpstr>PowerPoint Presentation</vt:lpstr>
      <vt:lpstr>Regional Joint Programming workshops </vt:lpstr>
      <vt:lpstr>Joint Programming commitment:  Single multi-annual country strategy of EU and MS Council Conclusions November 2011 </vt:lpstr>
      <vt:lpstr>Joint Programming: The value added</vt:lpstr>
      <vt:lpstr>Illustration of potential Mozambique Country Programmable Aid (CPA)  Data source: OECD/DAC 2013</vt:lpstr>
      <vt:lpstr>In-country progress </vt:lpstr>
      <vt:lpstr>Financial impact of Joint Programming</vt:lpstr>
      <vt:lpstr>Learning curve:  Quality of documents is improving</vt:lpstr>
      <vt:lpstr>Joint Programming  synchronisation windows per year </vt:lpstr>
      <vt:lpstr>The way forward </vt:lpstr>
      <vt:lpstr>Integration of Joint Programming and  EU Programming (DCI regulation)   </vt:lpstr>
      <vt:lpstr>Joint Programming as facilitator </vt:lpstr>
      <vt:lpstr>Guidance Pack  jointly developed and agreed with EU MS   </vt:lpstr>
      <vt:lpstr>If you still don't believe…. Look at this:  Procurement chain of donors in health in Kenya</vt:lpstr>
      <vt:lpstr>PowerPoint Presentation</vt:lpstr>
      <vt:lpstr>Participants’ expectations</vt:lpstr>
      <vt:lpstr>Questions for break-out sessions </vt:lpstr>
      <vt:lpstr>Additional slides on Guidance Package</vt:lpstr>
      <vt:lpstr>Objectives and components of the Guidance Pack </vt:lpstr>
      <vt:lpstr>FAQs: providing answers to key/recurrent questions (FAQs)   </vt:lpstr>
      <vt:lpstr>Joint Analysis menu  </vt:lpstr>
      <vt:lpstr>Joint Response menu  </vt:lpstr>
      <vt:lpstr> Roadmap menu  </vt:lpstr>
      <vt:lpstr>Consultative process with EU MS &amp; status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KADEL Jost (DEVCO)</cp:lastModifiedBy>
  <cp:revision>1710</cp:revision>
  <cp:lastPrinted>2015-02-03T07:20:55Z</cp:lastPrinted>
  <dcterms:created xsi:type="dcterms:W3CDTF">2005-12-20T11:19:53Z</dcterms:created>
  <dcterms:modified xsi:type="dcterms:W3CDTF">2015-05-07T16:04:02Z</dcterms:modified>
</cp:coreProperties>
</file>