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5" r:id="rId3"/>
    <p:sldId id="308" r:id="rId4"/>
    <p:sldId id="309" r:id="rId5"/>
    <p:sldId id="310" r:id="rId6"/>
    <p:sldId id="311" r:id="rId7"/>
    <p:sldId id="312" r:id="rId8"/>
    <p:sldId id="314" r:id="rId9"/>
    <p:sldId id="313" r:id="rId10"/>
    <p:sldId id="315" r:id="rId11"/>
    <p:sldId id="316" r:id="rId12"/>
    <p:sldId id="325" r:id="rId13"/>
    <p:sldId id="307" r:id="rId14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EA72D0-966D-461B-8BD0-55152B5507D8}">
          <p14:sldIdLst>
            <p14:sldId id="261"/>
          </p14:sldIdLst>
        </p14:section>
        <p14:section name="Untitled Section" id="{05F721C2-4A9E-4726-B860-CBF120E6CE6A}">
          <p14:sldIdLst>
            <p14:sldId id="265"/>
            <p14:sldId id="308"/>
            <p14:sldId id="309"/>
            <p14:sldId id="310"/>
            <p14:sldId id="311"/>
            <p14:sldId id="312"/>
            <p14:sldId id="314"/>
            <p14:sldId id="313"/>
            <p14:sldId id="315"/>
            <p14:sldId id="316"/>
            <p14:sldId id="325"/>
            <p14:sldId id="30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1555A3"/>
    <a:srgbClr val="175EB5"/>
    <a:srgbClr val="B9DCFF"/>
    <a:srgbClr val="85C2FF"/>
    <a:srgbClr val="FFD03B"/>
    <a:srgbClr val="FFDE81"/>
    <a:srgbClr val="FFE89F"/>
    <a:srgbClr val="FFF9E5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0" autoAdjust="0"/>
    <p:restoredTop sz="94671" autoAdjust="0"/>
  </p:normalViewPr>
  <p:slideViewPr>
    <p:cSldViewPr>
      <p:cViewPr varScale="1">
        <p:scale>
          <a:sx n="52" d="100"/>
          <a:sy n="52" d="100"/>
        </p:scale>
        <p:origin x="-122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5" y="0"/>
            <a:ext cx="2919565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0867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5" y="9370867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5" y="0"/>
            <a:ext cx="2919565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6223"/>
            <a:ext cx="5389240" cy="444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867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5" y="9370867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r>
              <a:rPr lang="fr-FR" baseline="0" dirty="0" smtClean="0"/>
              <a:t> avec un prisme très Afrique de l’Ouest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23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Peu de documents scientifiques</a:t>
            </a:r>
            <a:r>
              <a:rPr lang="fr-FR" baseline="0" dirty="0" smtClean="0"/>
              <a:t> : </a:t>
            </a:r>
            <a:r>
              <a:rPr lang="fr-FR" dirty="0" smtClean="0"/>
              <a:t>ACF: Diminution avérée mais pas quantifiée. MSF: L’eau limite</a:t>
            </a:r>
            <a:r>
              <a:rPr lang="fr-FR" baseline="0" dirty="0" smtClean="0"/>
              <a:t> le nombre de maladies secondaires à traiter donc la durée du traitement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Enfant: </a:t>
            </a:r>
            <a:r>
              <a:rPr lang="fr-FR" dirty="0" err="1" smtClean="0"/>
              <a:t>Sheeba</a:t>
            </a:r>
            <a:r>
              <a:rPr lang="fr-FR" dirty="0" smtClean="0"/>
              <a:t>, URENI de Ségou, Mali 2016 </a:t>
            </a:r>
          </a:p>
          <a:p>
            <a:r>
              <a:rPr lang="fr-FR" dirty="0" smtClean="0"/>
              <a:t>Terminologie:</a:t>
            </a:r>
            <a:r>
              <a:rPr lang="fr-FR" baseline="0" dirty="0" smtClean="0"/>
              <a:t> « Complément « plutôt que « Paquet »,  « Paquet » plutôt que « Kit »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Enfant: </a:t>
            </a:r>
            <a:r>
              <a:rPr lang="fr-FR" dirty="0" err="1" smtClean="0"/>
              <a:t>Sheeba</a:t>
            </a:r>
            <a:r>
              <a:rPr lang="fr-FR" dirty="0" smtClean="0"/>
              <a:t>, URENI de Ségou, Mali 2016 </a:t>
            </a:r>
          </a:p>
          <a:p>
            <a:r>
              <a:rPr lang="fr-FR" dirty="0" smtClean="0"/>
              <a:t>Terminologie:</a:t>
            </a:r>
            <a:r>
              <a:rPr lang="fr-FR" baseline="0" dirty="0" smtClean="0"/>
              <a:t> « Complément « plutôt que « Paquet »,  « Paquet » plutôt que « Kit »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Sous-</a:t>
            </a:r>
            <a:r>
              <a:rPr lang="en-US" dirty="0" err="1" smtClean="0"/>
              <a:t>titre</a:t>
            </a:r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75" y="312943"/>
            <a:ext cx="1584000" cy="1099833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219200" y="6423719"/>
            <a:ext cx="685800" cy="461665"/>
          </a:xfrm>
          <a:prstGeom prst="rect">
            <a:avLst/>
          </a:prstGeom>
          <a:solidFill>
            <a:srgbClr val="00AFEC"/>
          </a:solidFill>
        </p:spPr>
        <p:txBody>
          <a:bodyPr wrap="square" rtlCol="0">
            <a:spAutoFit/>
          </a:bodyPr>
          <a:lstStyle/>
          <a:p>
            <a:r>
              <a:rPr lang="fr-BE" sz="600" b="0" i="1" dirty="0" smtClean="0">
                <a:solidFill>
                  <a:schemeClr val="bg1"/>
                </a:solidFill>
              </a:rPr>
              <a:t>Aide humanitaire et protection civile</a:t>
            </a:r>
            <a:endParaRPr lang="en-GB" sz="600" b="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FE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04" y="213365"/>
            <a:ext cx="1584000" cy="10998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219200" y="6423719"/>
            <a:ext cx="685800" cy="461665"/>
          </a:xfrm>
          <a:prstGeom prst="rect">
            <a:avLst/>
          </a:prstGeom>
          <a:solidFill>
            <a:srgbClr val="00AFEC"/>
          </a:solidFill>
        </p:spPr>
        <p:txBody>
          <a:bodyPr wrap="square" rtlCol="0">
            <a:spAutoFit/>
          </a:bodyPr>
          <a:lstStyle/>
          <a:p>
            <a:r>
              <a:rPr lang="fr-BE" sz="600" b="0" i="1" dirty="0" smtClean="0">
                <a:solidFill>
                  <a:schemeClr val="bg1"/>
                </a:solidFill>
              </a:rPr>
              <a:t>Aide humanitaire et protection civile</a:t>
            </a:r>
            <a:endParaRPr lang="en-GB" sz="600" b="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6672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8000" y="1772816"/>
            <a:ext cx="8229600" cy="3888432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627784" y="6093296"/>
            <a:ext cx="504056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3" descr="G:\2\COMMON\08-GRAPHISME &amp; LOGO\Logos\ECHO Corporate\Horizontal\logo-ce-horizontal-fr-quadr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980714"/>
            <a:ext cx="3672408" cy="61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actionagainsthunger.org/sites/default/files/publications/A_comparative_study_on_the_effects_of_Ready_to_Use_Therapeutic_Food_PUR_in_the_management_of_severe_acute_undernutrition_in_children_under_5_years_Popkabaka_Health_Zone_Bandundu_Province_D.R.Congo_09.2013_copy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ncbi.nlm.nih.gov/pmc/articles/PMC351761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19672" y="2492896"/>
            <a:ext cx="5976664" cy="8640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b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636" y="1173912"/>
            <a:ext cx="6624736" cy="2160240"/>
          </a:xfrm>
        </p:spPr>
        <p:txBody>
          <a:bodyPr/>
          <a:lstStyle/>
          <a:p>
            <a:pPr marL="0" indent="0" algn="ctr"/>
            <a:r>
              <a:rPr lang="fr-FR" sz="4000" dirty="0" smtClean="0"/>
              <a:t>WASH’NUT</a:t>
            </a:r>
            <a:br>
              <a:rPr lang="fr-FR" sz="4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1600" i="1" dirty="0" smtClean="0">
                <a:solidFill>
                  <a:srgbClr val="FFDE8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Pilier 1: Approche Intégrée pour le traitement de la Malnutrition</a:t>
            </a:r>
            <a:endParaRPr lang="fr-FR" sz="1600" i="1" dirty="0">
              <a:solidFill>
                <a:srgbClr val="FFDE8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25" y="3007597"/>
            <a:ext cx="1577237" cy="2797667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 bwMode="auto">
          <a:xfrm rot="16200000">
            <a:off x="4361299" y="4430851"/>
            <a:ext cx="236561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/>
            <a:r>
              <a:rPr lang="fr-FR" sz="800" b="0" i="1" kern="0" dirty="0" smtClean="0">
                <a:solidFill>
                  <a:srgbClr val="FFD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Hôpital de </a:t>
            </a:r>
            <a:r>
              <a:rPr lang="fr-FR" sz="800" b="0" i="1" kern="0" dirty="0" err="1" smtClean="0">
                <a:solidFill>
                  <a:srgbClr val="FFD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Matameye</a:t>
            </a:r>
            <a:r>
              <a:rPr lang="fr-FR" sz="800" b="0" i="1" kern="0" dirty="0" smtClean="0">
                <a:solidFill>
                  <a:srgbClr val="FFD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Zinder, Niger, Mars 2015</a:t>
            </a:r>
            <a:endParaRPr lang="fr-FR" sz="800" b="0" i="1" kern="0" dirty="0">
              <a:solidFill>
                <a:srgbClr val="FFD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8" y="2900008"/>
            <a:ext cx="3675360" cy="263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417172" y="1713128"/>
            <a:ext cx="4658884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Est-ce faisable?</a:t>
            </a:r>
            <a:endParaRPr lang="fr-FR" sz="200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1: EAH’NUT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2746614" y="2132856"/>
            <a:ext cx="6217874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Title 7"/>
          <p:cNvSpPr txBox="1">
            <a:spLocks/>
          </p:cNvSpPr>
          <p:nvPr/>
        </p:nvSpPr>
        <p:spPr bwMode="auto">
          <a:xfrm>
            <a:off x="692942" y="2493868"/>
            <a:ext cx="3363973" cy="4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1400" kern="0" dirty="0" smtClean="0">
                <a:sym typeface="Wingdings 3"/>
              </a:rPr>
              <a:t>Techniquement oui</a:t>
            </a:r>
            <a:endParaRPr lang="fr-FR" sz="1400" kern="0" dirty="0"/>
          </a:p>
        </p:txBody>
      </p:sp>
      <p:sp>
        <p:nvSpPr>
          <p:cNvPr id="52" name="Title 7"/>
          <p:cNvSpPr txBox="1">
            <a:spLocks/>
          </p:cNvSpPr>
          <p:nvPr/>
        </p:nvSpPr>
        <p:spPr bwMode="auto">
          <a:xfrm>
            <a:off x="4457797" y="2732786"/>
            <a:ext cx="4180192" cy="96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600000" lon="0" rev="21594000"/>
              </a:camera>
              <a:lightRig rig="threePt" dir="t"/>
            </a:scene3d>
            <a:sp3d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Font typeface="+mj-lt"/>
              <a:buAutoNum type="arabicPeriod"/>
            </a:pPr>
            <a:r>
              <a:rPr lang="fr-FR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dispositif de distribution existe déjà</a:t>
            </a:r>
          </a:p>
          <a:p>
            <a:pPr marL="266700" indent="-266700"/>
            <a:endParaRPr lang="fr-FR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266700">
              <a:buFont typeface="Symbol"/>
              <a:buChar char="Þ"/>
            </a:pP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Celui des intrants nutritionnels (RUTF)</a:t>
            </a:r>
            <a:endParaRPr lang="fr-FR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fr-FR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"/>
            </a:pPr>
            <a:endParaRPr lang="fr-FR" sz="1100" b="0" i="1" kern="0" dirty="0">
              <a:solidFill>
                <a:srgbClr val="002060"/>
              </a:solidFill>
            </a:endParaRPr>
          </a:p>
          <a:p>
            <a:pPr marL="0" indent="0"/>
            <a:endParaRPr lang="fr-FR" sz="1100" b="0" i="1" kern="0" dirty="0" smtClean="0">
              <a:solidFill>
                <a:srgbClr val="002060"/>
              </a:solidFill>
            </a:endParaRPr>
          </a:p>
        </p:txBody>
      </p:sp>
      <p:sp>
        <p:nvSpPr>
          <p:cNvPr id="53" name="Title 7"/>
          <p:cNvSpPr txBox="1">
            <a:spLocks/>
          </p:cNvSpPr>
          <p:nvPr/>
        </p:nvSpPr>
        <p:spPr bwMode="auto">
          <a:xfrm>
            <a:off x="4457797" y="3569396"/>
            <a:ext cx="3380142" cy="96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600000" lon="0" rev="21594000"/>
              </a:camera>
              <a:lightRig rig="threePt" dir="t"/>
            </a:scene3d>
            <a:sp3d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fr-FR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dispositif de suivi existe déjà</a:t>
            </a:r>
          </a:p>
          <a:p>
            <a:pPr marL="266700" indent="-266700"/>
            <a:endParaRPr lang="fr-FR" sz="12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266700">
              <a:buFont typeface="Symbol"/>
              <a:buChar char="Þ"/>
            </a:pP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relais communautaires</a:t>
            </a:r>
            <a:endParaRPr lang="fr-FR" sz="1100" b="0" i="1" kern="0" dirty="0">
              <a:solidFill>
                <a:srgbClr val="002060"/>
              </a:solidFill>
            </a:endParaRPr>
          </a:p>
          <a:p>
            <a:pPr marL="0" indent="0"/>
            <a:endParaRPr lang="fr-FR" sz="1100" b="0" i="1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417172" y="1713128"/>
            <a:ext cx="4658884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Est-ce faisable?</a:t>
            </a:r>
            <a:endParaRPr lang="fr-FR" sz="200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1: EAH’NUT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2746614" y="2132856"/>
            <a:ext cx="6217874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Title 7"/>
          <p:cNvSpPr txBox="1">
            <a:spLocks/>
          </p:cNvSpPr>
          <p:nvPr/>
        </p:nvSpPr>
        <p:spPr bwMode="auto">
          <a:xfrm>
            <a:off x="692942" y="2493868"/>
            <a:ext cx="3363973" cy="4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1400" kern="0" dirty="0" smtClean="0">
                <a:sym typeface="Wingdings 3"/>
              </a:rPr>
              <a:t>Financièrement</a:t>
            </a:r>
            <a:r>
              <a:rPr lang="fr-FR" sz="1400" kern="0" dirty="0">
                <a:sym typeface="Wingdings 3"/>
              </a:rPr>
              <a:t>?</a:t>
            </a:r>
            <a:endParaRPr lang="fr-FR" sz="1400" kern="0" dirty="0"/>
          </a:p>
        </p:txBody>
      </p:sp>
      <p:sp>
        <p:nvSpPr>
          <p:cNvPr id="52" name="Title 7"/>
          <p:cNvSpPr txBox="1">
            <a:spLocks/>
          </p:cNvSpPr>
          <p:nvPr/>
        </p:nvSpPr>
        <p:spPr bwMode="auto">
          <a:xfrm>
            <a:off x="4457797" y="2732786"/>
            <a:ext cx="4180192" cy="96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600000" lon="0" rev="21594000"/>
              </a:camera>
              <a:lightRig rig="threePt" dir="t"/>
            </a:scene3d>
            <a:sp3d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L’hypothèse est que les coûts des intrants EAH’NUT soient couverts par l’économie réalisée par la réduction de la durée du traitement qu’ils génèrent</a:t>
            </a:r>
          </a:p>
          <a:p>
            <a:pPr marL="266700" indent="-266700"/>
            <a:endParaRPr lang="fr-FR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266700">
              <a:buFont typeface="Symbol"/>
              <a:buChar char="Þ"/>
            </a:pP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Coûts à quantifier </a:t>
            </a:r>
          </a:p>
          <a:p>
            <a:pPr marL="625475" indent="-266700">
              <a:buFont typeface="Symbol"/>
              <a:buChar char="Þ"/>
            </a:pP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de traitement  à documenter </a:t>
            </a:r>
          </a:p>
          <a:p>
            <a:pPr marL="625475" indent="-266700">
              <a:buFont typeface="Symbol"/>
              <a:buChar char="Þ"/>
            </a:pP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EAH’NUT à étudier</a:t>
            </a:r>
            <a:endParaRPr lang="fr-FR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fr-FR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"/>
            </a:pPr>
            <a:endParaRPr lang="fr-FR" sz="1100" b="0" i="1" kern="0" dirty="0">
              <a:solidFill>
                <a:srgbClr val="002060"/>
              </a:solidFill>
            </a:endParaRPr>
          </a:p>
          <a:p>
            <a:pPr marL="0" indent="0"/>
            <a:endParaRPr lang="fr-FR" sz="1100" b="0" i="1" kern="0" dirty="0" smtClean="0">
              <a:solidFill>
                <a:srgbClr val="002060"/>
              </a:solidFill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4528964" y="4653136"/>
            <a:ext cx="4180192" cy="96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600000" lon="0" rev="21594000"/>
              </a:camera>
              <a:lightRig rig="threePt" dir="t"/>
            </a:scene3d>
            <a:sp3d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Outils:</a:t>
            </a:r>
          </a:p>
          <a:p>
            <a:pPr marL="266700" indent="-266700"/>
            <a:endParaRPr lang="fr-FR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266700">
              <a:buFont typeface="Symbol"/>
              <a:buChar char="Þ"/>
            </a:pP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 EAH’NUT 2015?</a:t>
            </a:r>
          </a:p>
          <a:p>
            <a:pPr marL="625475" indent="-266700">
              <a:buFont typeface="Symbol"/>
              <a:buChar char="Þ"/>
            </a:pP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 2017 ?</a:t>
            </a:r>
          </a:p>
          <a:p>
            <a:pPr marL="625475" indent="-266700">
              <a:buFont typeface="Symbol"/>
              <a:buChar char="Þ"/>
            </a:pP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2017?</a:t>
            </a:r>
            <a:endParaRPr lang="fr-FR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fr-FR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"/>
            </a:pPr>
            <a:endParaRPr lang="fr-FR" sz="1100" b="0" i="1" kern="0" dirty="0">
              <a:solidFill>
                <a:srgbClr val="002060"/>
              </a:solidFill>
            </a:endParaRPr>
          </a:p>
          <a:p>
            <a:pPr marL="0" indent="0"/>
            <a:endParaRPr lang="fr-FR" sz="1100" b="0" i="1" kern="0" dirty="0" smtClean="0">
              <a:solidFill>
                <a:srgbClr val="00206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33922"/>
            <a:ext cx="2384301" cy="265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3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1" grpId="0"/>
      <p:bldP spid="5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417172" y="1713128"/>
            <a:ext cx="4658884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Conclusions</a:t>
            </a:r>
            <a:endParaRPr lang="fr-FR" sz="200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1: EAH’NUT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2267744" y="2132856"/>
            <a:ext cx="6696744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itle 7"/>
          <p:cNvSpPr txBox="1">
            <a:spLocks/>
          </p:cNvSpPr>
          <p:nvPr/>
        </p:nvSpPr>
        <p:spPr bwMode="auto">
          <a:xfrm>
            <a:off x="1475656" y="3068960"/>
            <a:ext cx="3165850" cy="4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1400" kern="0" dirty="0" smtClean="0">
                <a:sym typeface="Wingdings 3"/>
              </a:rPr>
              <a:t>… Sinon, est-ce faisable?</a:t>
            </a:r>
            <a:endParaRPr lang="fr-FR" sz="1400" kern="0" dirty="0"/>
          </a:p>
        </p:txBody>
      </p:sp>
      <p:sp>
        <p:nvSpPr>
          <p:cNvPr id="34" name="Title 7"/>
          <p:cNvSpPr txBox="1">
            <a:spLocks/>
          </p:cNvSpPr>
          <p:nvPr/>
        </p:nvSpPr>
        <p:spPr bwMode="auto">
          <a:xfrm>
            <a:off x="1475656" y="3475100"/>
            <a:ext cx="6696744" cy="7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71450" indent="-171450">
              <a:spcBef>
                <a:spcPts val="300"/>
              </a:spcBef>
              <a:buFont typeface="Symbol"/>
              <a:buChar char="Þ"/>
            </a:pPr>
            <a:r>
              <a:rPr lang="fr-FR" sz="1200" kern="0" dirty="0" smtClean="0">
                <a:sym typeface="Wingdings 3"/>
              </a:rPr>
              <a:t>Oui, à l’avenir en systématisant la collecte des données nécessaires à son analyse</a:t>
            </a:r>
          </a:p>
          <a:p>
            <a:pPr marL="712788" indent="-171450">
              <a:spcBef>
                <a:spcPts val="300"/>
              </a:spcBef>
              <a:buFont typeface="Symbol"/>
              <a:buChar char="Þ"/>
            </a:pPr>
            <a:r>
              <a:rPr lang="fr-FR" sz="1200" b="0" kern="0" dirty="0" smtClean="0">
                <a:sym typeface="Wingdings 3"/>
              </a:rPr>
              <a:t>En imposant leur collecte dans les recommandations opérationnelles (HIP 2017);</a:t>
            </a:r>
          </a:p>
          <a:p>
            <a:pPr marL="712788" indent="-171450">
              <a:spcBef>
                <a:spcPts val="300"/>
              </a:spcBef>
              <a:buFont typeface="Symbol"/>
              <a:buChar char="Þ"/>
            </a:pPr>
            <a:r>
              <a:rPr lang="fr-FR" sz="1200" b="0" kern="0" dirty="0" smtClean="0">
                <a:sym typeface="Wingdings 3"/>
              </a:rPr>
              <a:t>En promouvant les études scientifiques établissant et quantifiant la valeur ajoutée de l’EAH’NUT (HIP et/ou ERC 2017)</a:t>
            </a:r>
          </a:p>
          <a:p>
            <a:pPr marL="712788" indent="-171450">
              <a:spcBef>
                <a:spcPts val="300"/>
              </a:spcBef>
              <a:buFont typeface="Symbol"/>
              <a:buChar char="Þ"/>
            </a:pPr>
            <a:r>
              <a:rPr lang="fr-FR" sz="1200" b="0" kern="0" dirty="0" smtClean="0">
                <a:sym typeface="Wingdings 3"/>
              </a:rPr>
              <a:t>En refaisant l’exercice du questionnaire EAH’NUT avec plus de rigueur.</a:t>
            </a:r>
          </a:p>
          <a:p>
            <a:pPr marL="171450" indent="-171450">
              <a:buFont typeface="Symbol"/>
              <a:buChar char="Þ"/>
            </a:pPr>
            <a:endParaRPr lang="fr-FR" sz="1200" kern="0" dirty="0"/>
          </a:p>
        </p:txBody>
      </p:sp>
      <p:pic>
        <p:nvPicPr>
          <p:cNvPr id="4098" name="Picture 2" descr="http://www.icone-png.com/png/54/538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8" y="2329213"/>
            <a:ext cx="1116582" cy="11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7"/>
          <p:cNvSpPr txBox="1">
            <a:spLocks/>
          </p:cNvSpPr>
          <p:nvPr/>
        </p:nvSpPr>
        <p:spPr bwMode="auto">
          <a:xfrm>
            <a:off x="1489388" y="5095133"/>
            <a:ext cx="6696744" cy="7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71450" indent="-171450">
              <a:spcBef>
                <a:spcPts val="300"/>
              </a:spcBef>
              <a:buFont typeface="Symbol"/>
              <a:buChar char="Þ"/>
            </a:pPr>
            <a:r>
              <a:rPr lang="fr-FR" sz="1200" kern="0" dirty="0" smtClean="0">
                <a:sym typeface="Wingdings 3"/>
              </a:rPr>
              <a:t>Oui en l’état par un meilleur ciblage des interventions EAH’NUT</a:t>
            </a:r>
          </a:p>
          <a:p>
            <a:pPr marL="712788" indent="-171450">
              <a:spcBef>
                <a:spcPts val="300"/>
              </a:spcBef>
              <a:buFont typeface="Symbol"/>
              <a:buChar char="Þ"/>
            </a:pPr>
            <a:r>
              <a:rPr lang="fr-FR" sz="1200" b="0" kern="0" dirty="0" smtClean="0">
                <a:sym typeface="Wingdings 3"/>
              </a:rPr>
              <a:t>Déconnecter la couverture PCI et EAH’NUT (réduire la 2</a:t>
            </a:r>
            <a:r>
              <a:rPr lang="fr-FR" sz="1200" b="0" kern="0" baseline="30000" dirty="0" smtClean="0">
                <a:sym typeface="Wingdings 3"/>
              </a:rPr>
              <a:t>nde</a:t>
            </a:r>
            <a:r>
              <a:rPr lang="fr-FR" sz="1200" b="0" kern="0" dirty="0" smtClean="0">
                <a:sym typeface="Wingdings 3"/>
              </a:rPr>
              <a:t> vis-à-vis de la 1</a:t>
            </a:r>
            <a:r>
              <a:rPr lang="fr-FR" sz="1200" b="0" kern="0" baseline="30000" dirty="0" smtClean="0">
                <a:sym typeface="Wingdings 3"/>
              </a:rPr>
              <a:t>ère</a:t>
            </a:r>
            <a:r>
              <a:rPr lang="fr-FR" sz="1200" b="0" kern="0" dirty="0" smtClean="0">
                <a:sym typeface="Wingdings 3"/>
              </a:rPr>
              <a:t>);</a:t>
            </a:r>
            <a:endParaRPr lang="fr-FR" sz="1200" kern="0" dirty="0">
              <a:sym typeface="Wingdings 3"/>
            </a:endParaRPr>
          </a:p>
          <a:p>
            <a:pPr marL="712788" indent="-171450">
              <a:spcBef>
                <a:spcPts val="300"/>
              </a:spcBef>
              <a:buFont typeface="Symbol"/>
              <a:buChar char="Þ"/>
            </a:pPr>
            <a:r>
              <a:rPr lang="fr-FR" sz="1200" b="0" kern="0" dirty="0" smtClean="0">
                <a:sym typeface="Wingdings 3"/>
              </a:rPr>
              <a:t>Prioriser les zones où les durées de traitement sont les plus longues (</a:t>
            </a:r>
            <a:r>
              <a:rPr lang="fr-FR" sz="1200" b="0" kern="0" dirty="0" err="1" smtClean="0">
                <a:sym typeface="Wingdings 3"/>
              </a:rPr>
              <a:t>ie</a:t>
            </a:r>
            <a:r>
              <a:rPr lang="fr-FR" sz="1200" b="0" kern="0" dirty="0" smtClean="0">
                <a:sym typeface="Wingdings 3"/>
              </a:rPr>
              <a:t> celles où l’EAH’NUT a la plus forte valeur ajoutée.</a:t>
            </a:r>
          </a:p>
        </p:txBody>
      </p:sp>
    </p:spTree>
    <p:extLst>
      <p:ext uri="{BB962C8B-B14F-4D97-AF65-F5344CB8AC3E}">
        <p14:creationId xmlns:p14="http://schemas.microsoft.com/office/powerpoint/2010/main" val="21336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33" grpId="0"/>
      <p:bldP spid="3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6" y="1219251"/>
            <a:ext cx="8856984" cy="509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>
                <a:solidFill>
                  <a:srgbClr val="FFDE81"/>
                </a:solidFill>
              </a:rPr>
              <a:t>Pilier 1: EAH’NUT</a:t>
            </a:r>
          </a:p>
        </p:txBody>
      </p:sp>
      <p:pic>
        <p:nvPicPr>
          <p:cNvPr id="6148" name="Picture 4" descr="http://divers.sallesobscures.com/zorro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705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7"/>
          <p:cNvSpPr txBox="1">
            <a:spLocks/>
          </p:cNvSpPr>
          <p:nvPr/>
        </p:nvSpPr>
        <p:spPr bwMode="auto">
          <a:xfrm>
            <a:off x="1043608" y="5445224"/>
            <a:ext cx="6705600" cy="3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FR" sz="2800" kern="0" dirty="0" smtClean="0">
                <a:solidFill>
                  <a:srgbClr val="FFDE81"/>
                </a:solidFill>
                <a:latin typeface="Algerian" panose="04020705040A02060702" pitchFamily="82" charset="0"/>
              </a:rPr>
              <a:t>MERCI DE VOTRE ATTENTION</a:t>
            </a:r>
            <a:endParaRPr lang="fr-FR" sz="2800" kern="0" dirty="0">
              <a:solidFill>
                <a:srgbClr val="FFDE81"/>
              </a:solidFill>
              <a:latin typeface="Algerian" panose="04020705040A02060702" pitchFamily="82" charset="0"/>
            </a:endParaRPr>
          </a:p>
        </p:txBody>
      </p:sp>
      <p:pic>
        <p:nvPicPr>
          <p:cNvPr id="8194" name="Picture 2" descr="http://4.bp.blogspot.com/-VmZBJOxPedE/VTVWif1lUHI/AAAAAAABAS4/SfVitciK38I/s1600/11719_ctou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54" y="239252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417172" y="1713128"/>
            <a:ext cx="3650772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Approche Stratégique</a:t>
            </a:r>
            <a:r>
              <a:rPr lang="fr-FR" sz="2000" u="sng" kern="0" dirty="0" smtClean="0"/>
              <a:t> </a:t>
            </a:r>
            <a:endParaRPr lang="fr-FR" sz="2000" kern="0" dirty="0"/>
          </a:p>
        </p:txBody>
      </p:sp>
      <p:sp>
        <p:nvSpPr>
          <p:cNvPr id="91" name="Title 7"/>
          <p:cNvSpPr txBox="1">
            <a:spLocks/>
          </p:cNvSpPr>
          <p:nvPr/>
        </p:nvSpPr>
        <p:spPr bwMode="auto">
          <a:xfrm>
            <a:off x="606197" y="2322356"/>
            <a:ext cx="7776864" cy="5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8288" indent="-268288"/>
            <a:r>
              <a:rPr lang="fr-FR" sz="1400" kern="0" dirty="0" smtClean="0">
                <a:sym typeface="Wingdings 3"/>
              </a:rPr>
              <a:t> L’</a:t>
            </a:r>
            <a:r>
              <a:rPr lang="fr-FR" sz="1200" kern="0" dirty="0" smtClean="0">
                <a:sym typeface="Wingdings 3"/>
              </a:rPr>
              <a:t>EAH’NUT (WASH’NUT) comme principe actif au traitement de la Malnutrition Aigüe Sévère (MAS)</a:t>
            </a:r>
            <a:endParaRPr lang="fr-FR" sz="120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1: EAH’NUT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29062" y="2824983"/>
            <a:ext cx="8335426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itle 7"/>
          <p:cNvSpPr txBox="1">
            <a:spLocks/>
          </p:cNvSpPr>
          <p:nvPr/>
        </p:nvSpPr>
        <p:spPr bwMode="auto">
          <a:xfrm>
            <a:off x="719971" y="2924123"/>
            <a:ext cx="7875476" cy="58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Font typeface="Wingdings" panose="05000000000000000000" pitchFamily="2" charset="2"/>
              <a:buChar char=""/>
            </a:pPr>
            <a:r>
              <a:rPr 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Sécuriser l’accès à l’eau potable et à l’hygiène pendant le traitement de la MAS améliore la récupération de l’enfant (= diminue la durée de traitement)</a:t>
            </a:r>
          </a:p>
          <a:p>
            <a:pPr>
              <a:buFont typeface="Wingdings" panose="05000000000000000000" pitchFamily="2" charset="2"/>
              <a:buChar char=""/>
            </a:pPr>
            <a:endParaRPr lang="fr-FR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fr-FR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"/>
            </a:pPr>
            <a:endParaRPr lang="fr-FR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7"/>
          <p:cNvSpPr txBox="1">
            <a:spLocks/>
          </p:cNvSpPr>
          <p:nvPr/>
        </p:nvSpPr>
        <p:spPr bwMode="auto">
          <a:xfrm>
            <a:off x="1994972" y="5952096"/>
            <a:ext cx="2160240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875" indent="-269875">
              <a:buFont typeface="Wingdings" panose="05000000000000000000" pitchFamily="2" charset="2"/>
              <a:buChar char=""/>
            </a:pPr>
            <a:r>
              <a:rPr lang="fr-FR" sz="1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MSF au Niger 2012 </a:t>
            </a:r>
            <a:r>
              <a:rPr lang="fr-FR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Sur le Net</a:t>
            </a:r>
            <a:endParaRPr lang="fr-FR" sz="9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38" y="3486590"/>
            <a:ext cx="1898602" cy="245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04" y="3498537"/>
            <a:ext cx="1914997" cy="24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3635896" y="2132856"/>
            <a:ext cx="5328592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itle 7"/>
          <p:cNvSpPr txBox="1">
            <a:spLocks/>
          </p:cNvSpPr>
          <p:nvPr/>
        </p:nvSpPr>
        <p:spPr bwMode="auto">
          <a:xfrm>
            <a:off x="4575634" y="5965822"/>
            <a:ext cx="2214510" cy="34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875" indent="-269875">
              <a:buFont typeface="Wingdings" panose="05000000000000000000" pitchFamily="2" charset="2"/>
              <a:buChar char=""/>
            </a:pPr>
            <a:r>
              <a:rPr lang="fr-FR" sz="1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ACF en RDC 2013 </a:t>
            </a:r>
            <a:r>
              <a:rPr lang="fr-FR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Sur le Net</a:t>
            </a:r>
            <a:endParaRPr lang="fr-FR" sz="1100" b="0" i="1" kern="0" dirty="0">
              <a:solidFill>
                <a:schemeClr val="tx1"/>
              </a:solidFill>
            </a:endParaRPr>
          </a:p>
          <a:p>
            <a:pPr marL="0" indent="0"/>
            <a:endParaRPr lang="fr-FR" sz="1100" b="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6348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1" grpId="0"/>
      <p:bldP spid="27" grpId="0"/>
      <p:bldP spid="2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417172" y="1713128"/>
            <a:ext cx="8316924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Approche Stratégique</a:t>
            </a:r>
            <a:r>
              <a:rPr lang="fr-FR" sz="2000" u="sng" kern="0" dirty="0" smtClean="0"/>
              <a:t> </a:t>
            </a:r>
            <a:endParaRPr lang="fr-FR" sz="2000" kern="0" dirty="0"/>
          </a:p>
        </p:txBody>
      </p:sp>
      <p:sp>
        <p:nvSpPr>
          <p:cNvPr id="91" name="Title 7"/>
          <p:cNvSpPr txBox="1">
            <a:spLocks/>
          </p:cNvSpPr>
          <p:nvPr/>
        </p:nvSpPr>
        <p:spPr bwMode="auto">
          <a:xfrm>
            <a:off x="509067" y="2289763"/>
            <a:ext cx="7776864" cy="5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1400" kern="0" dirty="0" smtClean="0">
                <a:sym typeface="Wingdings 3"/>
              </a:rPr>
              <a:t> </a:t>
            </a:r>
            <a:r>
              <a:rPr lang="fr-FR" sz="1200" kern="0" dirty="0" smtClean="0">
                <a:sym typeface="Wingdings 3"/>
              </a:rPr>
              <a:t>Document de référence : le TIP EAH’NUT (WASH’NUT)</a:t>
            </a:r>
            <a:endParaRPr lang="fr-FR" sz="120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1: EAH’NUT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00062" y="2659927"/>
            <a:ext cx="8464426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itle 7"/>
          <p:cNvSpPr txBox="1">
            <a:spLocks/>
          </p:cNvSpPr>
          <p:nvPr/>
        </p:nvSpPr>
        <p:spPr bwMode="auto">
          <a:xfrm>
            <a:off x="3487286" y="2812742"/>
            <a:ext cx="5328592" cy="58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Font typeface="Wingdings" panose="05000000000000000000" pitchFamily="2" charset="2"/>
              <a:buChar char=""/>
            </a:pPr>
            <a:r>
              <a:rPr 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</a:p>
          <a:p>
            <a:pPr>
              <a:buFont typeface="Wingdings" panose="05000000000000000000" pitchFamily="2" charset="2"/>
              <a:buChar char=""/>
            </a:pPr>
            <a:r>
              <a:rPr lang="fr-FR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S’adresse d’abord aux personnel d’ECHO</a:t>
            </a:r>
          </a:p>
          <a:p>
            <a:pPr>
              <a:buFont typeface="Wingdings" panose="05000000000000000000" pitchFamily="2" charset="2"/>
              <a:buChar char=""/>
            </a:pPr>
            <a:r>
              <a:rPr 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Finalisé début 2016</a:t>
            </a:r>
          </a:p>
          <a:p>
            <a:pPr>
              <a:buFont typeface="Wingdings" panose="05000000000000000000" pitchFamily="2" charset="2"/>
              <a:buChar char=""/>
            </a:pPr>
            <a:r>
              <a:rPr lang="fr-FR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Diffusé aux </a:t>
            </a:r>
            <a:r>
              <a:rPr 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 </a:t>
            </a:r>
            <a:r>
              <a:rPr lang="fr-FR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Afrique de l’Ouest </a:t>
            </a:r>
            <a:r>
              <a:rPr 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Central au </a:t>
            </a:r>
            <a:r>
              <a:rPr lang="fr-FR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400" b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trimestre 2016</a:t>
            </a:r>
          </a:p>
          <a:p>
            <a:pPr marL="0" indent="0"/>
            <a:endParaRPr lang="fr-FR" sz="1100" b="0" i="1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2" y="2792390"/>
            <a:ext cx="2883346" cy="200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909002"/>
            <a:ext cx="3783906" cy="143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3635896" y="2132856"/>
            <a:ext cx="5328592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itle 7"/>
          <p:cNvSpPr txBox="1">
            <a:spLocks/>
          </p:cNvSpPr>
          <p:nvPr/>
        </p:nvSpPr>
        <p:spPr bwMode="auto">
          <a:xfrm>
            <a:off x="3563888" y="4934197"/>
            <a:ext cx="5170208" cy="74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Font typeface="Wingdings" panose="05000000000000000000" pitchFamily="2" charset="2"/>
              <a:buChar char=""/>
            </a:pPr>
            <a:r>
              <a:rPr 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Priorise la prise en charge de la MAS</a:t>
            </a:r>
          </a:p>
          <a:p>
            <a:pPr>
              <a:buFont typeface="Wingdings" panose="05000000000000000000" pitchFamily="2" charset="2"/>
              <a:buChar char=""/>
            </a:pPr>
            <a:r>
              <a:rPr 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Présente les différents types d’intervention dans ce cadre</a:t>
            </a:r>
          </a:p>
          <a:p>
            <a:pPr>
              <a:buFont typeface="Wingdings" panose="05000000000000000000" pitchFamily="2" charset="2"/>
              <a:buChar char=""/>
            </a:pPr>
            <a:endParaRPr lang="fr-FR" sz="1100" b="0" i="1" kern="0" dirty="0">
              <a:solidFill>
                <a:schemeClr val="tx1"/>
              </a:solidFill>
            </a:endParaRPr>
          </a:p>
          <a:p>
            <a:pPr marL="0" indent="0"/>
            <a:endParaRPr lang="fr-FR" sz="1100" b="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2673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1" grpId="0"/>
      <p:bldP spid="2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046461" y="3854733"/>
            <a:ext cx="4965699" cy="1947104"/>
            <a:chOff x="1763688" y="3858161"/>
            <a:chExt cx="4965699" cy="1947104"/>
          </a:xfrm>
        </p:grpSpPr>
        <p:grpSp>
          <p:nvGrpSpPr>
            <p:cNvPr id="20" name="Group 19"/>
            <p:cNvGrpSpPr/>
            <p:nvPr/>
          </p:nvGrpSpPr>
          <p:grpSpPr>
            <a:xfrm>
              <a:off x="3649517" y="4161133"/>
              <a:ext cx="3079870" cy="341316"/>
              <a:chOff x="3649517" y="4161133"/>
              <a:chExt cx="3079870" cy="34131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649517" y="4161133"/>
                <a:ext cx="3079870" cy="341316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rgbClr val="85C2FF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1800" b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857524" y="4193291"/>
                <a:ext cx="28054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solidFill>
                      <a:srgbClr val="85C2FF"/>
                    </a:solidFill>
                  </a:rPr>
                  <a:t>2-Paquet minimum au CRENI</a:t>
                </a:r>
                <a:endParaRPr lang="fr-FR" sz="1200" dirty="0">
                  <a:solidFill>
                    <a:srgbClr val="85C2FF"/>
                  </a:solidFill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1763688" y="3858161"/>
              <a:ext cx="2160240" cy="1947104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85C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b="0"/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417172" y="1713128"/>
            <a:ext cx="4946916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Approche Programmatique</a:t>
            </a:r>
            <a:r>
              <a:rPr lang="fr-FR" sz="2000" u="sng" kern="0" dirty="0" smtClean="0"/>
              <a:t> </a:t>
            </a:r>
            <a:endParaRPr lang="fr-FR" sz="2000" kern="0" dirty="0"/>
          </a:p>
        </p:txBody>
      </p:sp>
      <p:sp>
        <p:nvSpPr>
          <p:cNvPr id="91" name="Title 7"/>
          <p:cNvSpPr txBox="1">
            <a:spLocks/>
          </p:cNvSpPr>
          <p:nvPr/>
        </p:nvSpPr>
        <p:spPr bwMode="auto">
          <a:xfrm>
            <a:off x="1906588" y="2248745"/>
            <a:ext cx="6727946" cy="5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1200" kern="0" dirty="0" smtClean="0">
                <a:sym typeface="Wingdings 3"/>
              </a:rPr>
              <a:t>Centrer l’EAH’NUT autour de l’accès à l’eau potable et à l’hygiène pendant le traitement de la Malnutrition Aigüe Sévère (MAS)</a:t>
            </a:r>
            <a:endParaRPr lang="fr-FR" sz="120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1: EAH’NUT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26512" y="2751372"/>
            <a:ext cx="8365968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itle 7"/>
          <p:cNvSpPr txBox="1">
            <a:spLocks/>
          </p:cNvSpPr>
          <p:nvPr/>
        </p:nvSpPr>
        <p:spPr bwMode="auto">
          <a:xfrm>
            <a:off x="3115165" y="2892404"/>
            <a:ext cx="5238871" cy="33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600000" lon="0" rev="21594000"/>
              </a:camera>
              <a:lightRig rig="threePt" dir="t"/>
            </a:scene3d>
            <a:sp3d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Font typeface="+mj-lt"/>
              <a:buAutoNum type="arabicPeriod"/>
            </a:pPr>
            <a:r>
              <a:rPr lang="fr-FR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Pendant le traitement en ambulatoire </a:t>
            </a:r>
            <a:r>
              <a:rPr lang="fr-FR" sz="105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(85% des cas),</a:t>
            </a:r>
            <a:r>
              <a:rPr lang="fr-FR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puis</a:t>
            </a:r>
          </a:p>
          <a:p>
            <a:pPr>
              <a:buFont typeface="Wingdings" panose="05000000000000000000" pitchFamily="2" charset="2"/>
              <a:buChar char=""/>
            </a:pPr>
            <a:endParaRPr lang="fr-FR" sz="1100" i="1" kern="0" dirty="0">
              <a:solidFill>
                <a:srgbClr val="002060"/>
              </a:solidFill>
            </a:endParaRPr>
          </a:p>
          <a:p>
            <a:pPr marL="0" indent="0"/>
            <a:endParaRPr lang="fr-FR" sz="1100" i="1" kern="0" dirty="0" smtClean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6461" y="3298327"/>
            <a:ext cx="2037241" cy="1057573"/>
            <a:chOff x="1046461" y="3298327"/>
            <a:chExt cx="2037241" cy="1057573"/>
          </a:xfrm>
        </p:grpSpPr>
        <p:sp>
          <p:nvSpPr>
            <p:cNvPr id="11" name="Oval 10"/>
            <p:cNvSpPr/>
            <p:nvPr/>
          </p:nvSpPr>
          <p:spPr>
            <a:xfrm>
              <a:off x="1046461" y="3298327"/>
              <a:ext cx="2037241" cy="10575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b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30398" y="346796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002060"/>
                  </a:solidFill>
                </a:rPr>
                <a:t>1-Paquet Minimum</a:t>
              </a:r>
            </a:p>
            <a:p>
              <a:pPr algn="ctr"/>
              <a:r>
                <a:rPr lang="fr-FR" sz="1200" dirty="0" smtClean="0">
                  <a:solidFill>
                    <a:srgbClr val="002060"/>
                  </a:solidFill>
                </a:rPr>
                <a:t>À Domicile</a:t>
              </a:r>
              <a:endParaRPr lang="fr-FR" sz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34494" y="3929627"/>
            <a:ext cx="1440160" cy="1625719"/>
            <a:chOff x="1334494" y="3929627"/>
            <a:chExt cx="1440160" cy="1625719"/>
          </a:xfrm>
        </p:grpSpPr>
        <p:sp>
          <p:nvSpPr>
            <p:cNvPr id="3" name="Oval 2"/>
            <p:cNvSpPr/>
            <p:nvPr/>
          </p:nvSpPr>
          <p:spPr>
            <a:xfrm>
              <a:off x="1334494" y="3929627"/>
              <a:ext cx="1440160" cy="1625719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b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855" y="3929627"/>
              <a:ext cx="1410187" cy="162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732184" y="5555346"/>
            <a:ext cx="2926676" cy="534522"/>
            <a:chOff x="732184" y="5555346"/>
            <a:chExt cx="2926676" cy="534522"/>
          </a:xfrm>
        </p:grpSpPr>
        <p:sp>
          <p:nvSpPr>
            <p:cNvPr id="6" name="Rectangle 5"/>
            <p:cNvSpPr/>
            <p:nvPr/>
          </p:nvSpPr>
          <p:spPr>
            <a:xfrm>
              <a:off x="732184" y="5555346"/>
              <a:ext cx="2880320" cy="53452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b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8540" y="5588364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002060"/>
                  </a:solidFill>
                </a:rPr>
                <a:t>Pendant la durée du traitement</a:t>
              </a:r>
            </a:p>
            <a:p>
              <a:pPr algn="ctr"/>
              <a:r>
                <a:rPr lang="fr-FR" sz="1200" dirty="0" smtClean="0">
                  <a:solidFill>
                    <a:srgbClr val="002060"/>
                  </a:solidFill>
                </a:rPr>
                <a:t>Pour les besoins du ménages</a:t>
              </a:r>
              <a:endParaRPr lang="fr-FR" sz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6" name="Title 7"/>
          <p:cNvSpPr txBox="1">
            <a:spLocks/>
          </p:cNvSpPr>
          <p:nvPr/>
        </p:nvSpPr>
        <p:spPr bwMode="auto">
          <a:xfrm>
            <a:off x="3128113" y="3163664"/>
            <a:ext cx="6216983" cy="33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600000" lon="0" rev="21594000"/>
              </a:camera>
              <a:lightRig rig="threePt" dir="t"/>
            </a:scene3d>
            <a:sp3d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fr-FR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CRENI pour le traitement avec complication </a:t>
            </a:r>
            <a:r>
              <a:rPr lang="fr-FR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(15% des cas)</a:t>
            </a:r>
          </a:p>
          <a:p>
            <a:pPr>
              <a:buFont typeface="Wingdings" panose="05000000000000000000" pitchFamily="2" charset="2"/>
              <a:buChar char=""/>
            </a:pPr>
            <a:endParaRPr lang="fr-FR" sz="1100" b="0" i="1" kern="0" dirty="0">
              <a:solidFill>
                <a:schemeClr val="tx1"/>
              </a:solidFill>
            </a:endParaRPr>
          </a:p>
          <a:p>
            <a:pPr marL="0" indent="0"/>
            <a:endParaRPr lang="fr-FR" sz="1100" b="0" i="1" kern="0" dirty="0" smtClean="0"/>
          </a:p>
        </p:txBody>
      </p:sp>
      <p:sp>
        <p:nvSpPr>
          <p:cNvPr id="2049" name="TextBox 2048"/>
          <p:cNvSpPr txBox="1"/>
          <p:nvPr/>
        </p:nvSpPr>
        <p:spPr>
          <a:xfrm>
            <a:off x="638332" y="2312861"/>
            <a:ext cx="126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kern="0" dirty="0" smtClean="0">
                <a:solidFill>
                  <a:srgbClr val="1555A3"/>
                </a:solidFill>
                <a:sym typeface="Wingdings 3"/>
              </a:rPr>
              <a:t>D’abord :</a:t>
            </a:r>
            <a:endParaRPr lang="fr-FR" sz="1400" kern="0" dirty="0">
              <a:solidFill>
                <a:srgbClr val="1555A3"/>
              </a:solidFill>
              <a:sym typeface="Wingdings 3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4355976" y="2132856"/>
            <a:ext cx="4608512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5153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1" grpId="0"/>
      <p:bldP spid="22" grpId="0"/>
      <p:bldP spid="36" grpId="0"/>
      <p:bldP spid="20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2185" y="3569588"/>
            <a:ext cx="7121140" cy="2480441"/>
            <a:chOff x="732185" y="3569588"/>
            <a:chExt cx="7121140" cy="2480441"/>
          </a:xfrm>
        </p:grpSpPr>
        <p:sp>
          <p:nvSpPr>
            <p:cNvPr id="28" name="Rounded Rectangle 27"/>
            <p:cNvSpPr/>
            <p:nvPr/>
          </p:nvSpPr>
          <p:spPr>
            <a:xfrm>
              <a:off x="3115165" y="5114114"/>
              <a:ext cx="4738160" cy="319233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b="0"/>
            </a:p>
          </p:txBody>
        </p:sp>
        <p:sp>
          <p:nvSpPr>
            <p:cNvPr id="29" name="Oval 28"/>
            <p:cNvSpPr/>
            <p:nvPr/>
          </p:nvSpPr>
          <p:spPr>
            <a:xfrm>
              <a:off x="732185" y="3569588"/>
              <a:ext cx="2762548" cy="2480441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b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94733" y="5135230"/>
              <a:ext cx="4098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>
                      <a:lumMod val="85000"/>
                    </a:schemeClr>
                  </a:solidFill>
                </a:rPr>
                <a:t>4-Intrant locaux ou Paquet minimum CRENA</a:t>
              </a:r>
              <a:endParaRPr lang="fr-FR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86396" y="3739144"/>
            <a:ext cx="7335043" cy="2206708"/>
            <a:chOff x="886396" y="3739144"/>
            <a:chExt cx="7335043" cy="2206708"/>
          </a:xfrm>
        </p:grpSpPr>
        <p:sp>
          <p:nvSpPr>
            <p:cNvPr id="32" name="Rounded Rectangle 31"/>
            <p:cNvSpPr/>
            <p:nvPr/>
          </p:nvSpPr>
          <p:spPr>
            <a:xfrm>
              <a:off x="3322420" y="4639150"/>
              <a:ext cx="4893691" cy="341316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B9DCFF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b="0"/>
            </a:p>
          </p:txBody>
        </p:sp>
        <p:sp>
          <p:nvSpPr>
            <p:cNvPr id="35" name="Oval 34"/>
            <p:cNvSpPr/>
            <p:nvPr/>
          </p:nvSpPr>
          <p:spPr>
            <a:xfrm>
              <a:off x="886396" y="3739144"/>
              <a:ext cx="2464322" cy="2206708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B9DC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b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19873" y="4671308"/>
              <a:ext cx="48015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B9DCFF"/>
                  </a:solidFill>
                </a:rPr>
                <a:t>3-Paquet Complet à domicile (au-delà du traitement)</a:t>
              </a:r>
              <a:endParaRPr lang="fr-FR" sz="1200" dirty="0">
                <a:solidFill>
                  <a:srgbClr val="B9DCFF"/>
                </a:solidFill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417172" y="1713128"/>
            <a:ext cx="4946916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Approche Programmatique</a:t>
            </a:r>
            <a:r>
              <a:rPr lang="fr-FR" sz="2000" u="sng" kern="0" dirty="0" smtClean="0"/>
              <a:t> </a:t>
            </a:r>
            <a:endParaRPr lang="fr-FR" sz="2000" kern="0" dirty="0"/>
          </a:p>
        </p:txBody>
      </p:sp>
      <p:sp>
        <p:nvSpPr>
          <p:cNvPr id="91" name="Title 7"/>
          <p:cNvSpPr txBox="1">
            <a:spLocks/>
          </p:cNvSpPr>
          <p:nvPr/>
        </p:nvSpPr>
        <p:spPr bwMode="auto">
          <a:xfrm>
            <a:off x="1914208" y="2295412"/>
            <a:ext cx="6727946" cy="4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1200" kern="0" dirty="0" smtClean="0">
                <a:sym typeface="Wingdings 3"/>
              </a:rPr>
              <a:t>Elargir l’appui à la marge d’autres problématiques en matières d’EAH’NUT</a:t>
            </a:r>
            <a:endParaRPr lang="fr-FR" sz="120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1: EAH’NUT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79206" y="2701552"/>
            <a:ext cx="8464574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itle 7"/>
          <p:cNvSpPr txBox="1">
            <a:spLocks/>
          </p:cNvSpPr>
          <p:nvPr/>
        </p:nvSpPr>
        <p:spPr bwMode="auto">
          <a:xfrm>
            <a:off x="3128112" y="2789422"/>
            <a:ext cx="5836375" cy="33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600000" lon="0" rev="21594000"/>
              </a:camera>
              <a:lightRig rig="threePt" dir="t"/>
            </a:scene3d>
            <a:sp3d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fr-FR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Au-delà de la durée de traitement pour éviter les rechutes</a:t>
            </a:r>
            <a:r>
              <a:rPr lang="fr-FR" sz="105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puis</a:t>
            </a:r>
          </a:p>
          <a:p>
            <a:pPr>
              <a:buFont typeface="Wingdings" panose="05000000000000000000" pitchFamily="2" charset="2"/>
              <a:buChar char=""/>
            </a:pPr>
            <a:endParaRPr lang="fr-FR" sz="1100" b="0" i="1" kern="0" dirty="0">
              <a:solidFill>
                <a:srgbClr val="002060"/>
              </a:solidFill>
            </a:endParaRPr>
          </a:p>
          <a:p>
            <a:pPr marL="0" indent="0"/>
            <a:endParaRPr lang="fr-FR" sz="1100" b="0" i="1" kern="0" dirty="0" smtClean="0">
              <a:solidFill>
                <a:srgbClr val="002060"/>
              </a:solidFill>
            </a:endParaRPr>
          </a:p>
        </p:txBody>
      </p:sp>
      <p:sp>
        <p:nvSpPr>
          <p:cNvPr id="36" name="Title 7"/>
          <p:cNvSpPr txBox="1">
            <a:spLocks/>
          </p:cNvSpPr>
          <p:nvPr/>
        </p:nvSpPr>
        <p:spPr bwMode="auto">
          <a:xfrm>
            <a:off x="3128112" y="3128692"/>
            <a:ext cx="5737983" cy="33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600000" lon="0" rev="21594000"/>
              </a:camera>
              <a:lightRig rig="threePt" dir="t"/>
            </a:scene3d>
            <a:sp3d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Font typeface="+mj-lt"/>
              <a:buAutoNum type="arabicPeriod" startAt="4"/>
            </a:pPr>
            <a:r>
              <a:rPr lang="fr-FR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Au-delà du traitement en facilitant l’accès aux intrants EAH ou en renforçant les structures d’accueils (CRENA)</a:t>
            </a:r>
            <a:endParaRPr lang="fr-FR" sz="1100" b="0" i="1" kern="0" dirty="0" smtClean="0"/>
          </a:p>
        </p:txBody>
      </p:sp>
      <p:sp>
        <p:nvSpPr>
          <p:cNvPr id="2049" name="TextBox 2048"/>
          <p:cNvSpPr txBox="1"/>
          <p:nvPr/>
        </p:nvSpPr>
        <p:spPr>
          <a:xfrm>
            <a:off x="611560" y="2279276"/>
            <a:ext cx="126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kern="0" dirty="0" smtClean="0">
                <a:solidFill>
                  <a:srgbClr val="1555A3"/>
                </a:solidFill>
                <a:sym typeface="Wingdings 3"/>
              </a:rPr>
              <a:t>Ensuite:</a:t>
            </a:r>
            <a:endParaRPr lang="fr-FR" sz="1400" kern="0" dirty="0">
              <a:solidFill>
                <a:srgbClr val="1555A3"/>
              </a:solidFill>
              <a:sym typeface="Wingdings 3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46461" y="3854733"/>
            <a:ext cx="4965699" cy="1947104"/>
            <a:chOff x="1763688" y="3858161"/>
            <a:chExt cx="4965699" cy="1947104"/>
          </a:xfrm>
        </p:grpSpPr>
        <p:grpSp>
          <p:nvGrpSpPr>
            <p:cNvPr id="38" name="Group 37"/>
            <p:cNvGrpSpPr/>
            <p:nvPr/>
          </p:nvGrpSpPr>
          <p:grpSpPr>
            <a:xfrm>
              <a:off x="3649517" y="4161133"/>
              <a:ext cx="3079870" cy="341316"/>
              <a:chOff x="3649517" y="4161133"/>
              <a:chExt cx="3079870" cy="34131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3649517" y="4161133"/>
                <a:ext cx="3079870" cy="341316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rgbClr val="85C2FF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1800" b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57524" y="4193291"/>
                <a:ext cx="28054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solidFill>
                      <a:srgbClr val="85C2FF"/>
                    </a:solidFill>
                  </a:rPr>
                  <a:t>2-Paquet minimum au CRENI</a:t>
                </a:r>
                <a:endParaRPr lang="fr-FR" sz="1200" dirty="0">
                  <a:solidFill>
                    <a:srgbClr val="85C2FF"/>
                  </a:solidFill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1763688" y="3858161"/>
              <a:ext cx="2160240" cy="1947104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85C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b="0"/>
            </a:p>
          </p:txBody>
        </p:sp>
      </p:grpSp>
      <p:sp>
        <p:nvSpPr>
          <p:cNvPr id="42" name="Oval 41"/>
          <p:cNvSpPr/>
          <p:nvPr/>
        </p:nvSpPr>
        <p:spPr>
          <a:xfrm>
            <a:off x="1046461" y="3298327"/>
            <a:ext cx="2037241" cy="10575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b="0"/>
          </a:p>
        </p:txBody>
      </p:sp>
      <p:sp>
        <p:nvSpPr>
          <p:cNvPr id="44" name="Oval 43"/>
          <p:cNvSpPr/>
          <p:nvPr/>
        </p:nvSpPr>
        <p:spPr>
          <a:xfrm>
            <a:off x="1334494" y="3929627"/>
            <a:ext cx="1440160" cy="1625719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b="0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55" y="3929627"/>
            <a:ext cx="1410187" cy="162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732184" y="5555346"/>
            <a:ext cx="2880320" cy="534522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b="0"/>
          </a:p>
        </p:txBody>
      </p:sp>
      <p:sp>
        <p:nvSpPr>
          <p:cNvPr id="47" name="TextBox 46"/>
          <p:cNvSpPr txBox="1"/>
          <p:nvPr/>
        </p:nvSpPr>
        <p:spPr>
          <a:xfrm>
            <a:off x="778540" y="55883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2060"/>
                </a:solidFill>
              </a:rPr>
              <a:t>Pendant la durée du traitement</a:t>
            </a:r>
          </a:p>
          <a:p>
            <a:pPr algn="ctr"/>
            <a:r>
              <a:rPr lang="fr-FR" sz="1200" dirty="0" smtClean="0">
                <a:solidFill>
                  <a:srgbClr val="002060"/>
                </a:solidFill>
              </a:rPr>
              <a:t>Pour les besoins du ménages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30398" y="346796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2060"/>
                </a:solidFill>
              </a:rPr>
              <a:t>1-Paquet Minimum</a:t>
            </a:r>
          </a:p>
          <a:p>
            <a:pPr algn="ctr"/>
            <a:r>
              <a:rPr lang="fr-FR" sz="1200" dirty="0" smtClean="0">
                <a:solidFill>
                  <a:srgbClr val="002060"/>
                </a:solidFill>
              </a:rPr>
              <a:t>À Domicile</a:t>
            </a:r>
            <a:endParaRPr lang="fr-FR" sz="1200" dirty="0">
              <a:solidFill>
                <a:srgbClr val="00206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355976" y="2132856"/>
            <a:ext cx="4608512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0164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2" grpId="0"/>
      <p:bldP spid="36" grpId="0"/>
      <p:bldP spid="20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417172" y="1713128"/>
            <a:ext cx="4658884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Questions…</a:t>
            </a:r>
            <a:endParaRPr lang="fr-FR" sz="2000" kern="0" dirty="0"/>
          </a:p>
        </p:txBody>
      </p:sp>
      <p:sp>
        <p:nvSpPr>
          <p:cNvPr id="91" name="Title 7"/>
          <p:cNvSpPr txBox="1">
            <a:spLocks/>
          </p:cNvSpPr>
          <p:nvPr/>
        </p:nvSpPr>
        <p:spPr bwMode="auto">
          <a:xfrm>
            <a:off x="1235080" y="3674634"/>
            <a:ext cx="3363973" cy="4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1400" kern="0" dirty="0" smtClean="0">
                <a:sym typeface="Wingdings 3"/>
              </a:rPr>
              <a:t>… Ne le fait-on pas déjà?</a:t>
            </a:r>
            <a:endParaRPr lang="fr-FR" sz="140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1: EAH’NUT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2267744" y="2132856"/>
            <a:ext cx="6696744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itle 7"/>
          <p:cNvSpPr txBox="1">
            <a:spLocks/>
          </p:cNvSpPr>
          <p:nvPr/>
        </p:nvSpPr>
        <p:spPr bwMode="auto">
          <a:xfrm>
            <a:off x="1235080" y="4079722"/>
            <a:ext cx="3165850" cy="4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1400" kern="0" dirty="0" smtClean="0">
                <a:sym typeface="Wingdings 3"/>
              </a:rPr>
              <a:t>… Sinon, est-ce faisable?</a:t>
            </a:r>
            <a:endParaRPr lang="fr-FR" sz="1400" kern="0" dirty="0"/>
          </a:p>
        </p:txBody>
      </p:sp>
      <p:sp>
        <p:nvSpPr>
          <p:cNvPr id="34" name="Title 7"/>
          <p:cNvSpPr txBox="1">
            <a:spLocks/>
          </p:cNvSpPr>
          <p:nvPr/>
        </p:nvSpPr>
        <p:spPr bwMode="auto">
          <a:xfrm>
            <a:off x="2435512" y="4435192"/>
            <a:ext cx="1965418" cy="4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1200" kern="0" dirty="0" smtClean="0">
                <a:sym typeface="Wingdings 3"/>
              </a:rPr>
              <a:t>Techniquement…</a:t>
            </a:r>
            <a:endParaRPr lang="fr-FR" sz="1200" kern="0" dirty="0"/>
          </a:p>
        </p:txBody>
      </p:sp>
      <p:sp>
        <p:nvSpPr>
          <p:cNvPr id="43" name="Title 7"/>
          <p:cNvSpPr txBox="1">
            <a:spLocks/>
          </p:cNvSpPr>
          <p:nvPr/>
        </p:nvSpPr>
        <p:spPr bwMode="auto">
          <a:xfrm>
            <a:off x="2435512" y="4715038"/>
            <a:ext cx="1965418" cy="4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1200" kern="0" dirty="0" smtClean="0">
                <a:sym typeface="Wingdings 3"/>
              </a:rPr>
              <a:t>Financièrement…</a:t>
            </a:r>
            <a:endParaRPr lang="fr-FR" sz="1200" kern="0" dirty="0"/>
          </a:p>
        </p:txBody>
      </p:sp>
      <p:pic>
        <p:nvPicPr>
          <p:cNvPr id="4098" name="Picture 2" descr="http://www.icone-png.com/png/54/538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75213"/>
            <a:ext cx="4355838" cy="43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1" grpId="0"/>
      <p:bldP spid="33" grpId="0"/>
      <p:bldP spid="34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417172" y="1713128"/>
            <a:ext cx="4658884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Ne le fait-on pas déjà?</a:t>
            </a:r>
            <a:endParaRPr lang="fr-FR" sz="200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1: EAH’NUT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707904" y="2132856"/>
            <a:ext cx="5256584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6" y="3140968"/>
            <a:ext cx="2376263" cy="28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38576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itle 7"/>
          <p:cNvSpPr txBox="1">
            <a:spLocks/>
          </p:cNvSpPr>
          <p:nvPr/>
        </p:nvSpPr>
        <p:spPr bwMode="auto">
          <a:xfrm>
            <a:off x="692942" y="2493868"/>
            <a:ext cx="3363973" cy="4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1400" kern="0" dirty="0" smtClean="0">
                <a:sym typeface="Wingdings 3"/>
              </a:rPr>
              <a:t>Pas vraiment</a:t>
            </a:r>
            <a:endParaRPr lang="fr-FR" sz="1400" kern="0" dirty="0"/>
          </a:p>
        </p:txBody>
      </p:sp>
      <p:sp>
        <p:nvSpPr>
          <p:cNvPr id="5" name="Rectangle 4"/>
          <p:cNvSpPr/>
          <p:nvPr/>
        </p:nvSpPr>
        <p:spPr>
          <a:xfrm>
            <a:off x="4788024" y="3573016"/>
            <a:ext cx="2304256" cy="1673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b="0"/>
          </a:p>
        </p:txBody>
      </p:sp>
      <p:sp>
        <p:nvSpPr>
          <p:cNvPr id="52" name="Title 7"/>
          <p:cNvSpPr txBox="1">
            <a:spLocks/>
          </p:cNvSpPr>
          <p:nvPr/>
        </p:nvSpPr>
        <p:spPr bwMode="auto">
          <a:xfrm>
            <a:off x="3128112" y="4463597"/>
            <a:ext cx="5836375" cy="96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600000" lon="0" rev="21594000"/>
              </a:camera>
              <a:lightRig rig="threePt" dir="t"/>
            </a:scene3d>
            <a:sp3d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Font typeface="+mj-lt"/>
              <a:buAutoNum type="arabicPeriod"/>
            </a:pPr>
            <a:r>
              <a:rPr lang="fr-FR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L’essentiel porte sur l’appui aux infrastructures EAH des </a:t>
            </a:r>
            <a:r>
              <a:rPr lang="fr-FR" sz="14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CRENAs</a:t>
            </a:r>
            <a:endParaRPr lang="fr-FR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endParaRPr lang="fr-FR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266700">
              <a:buFont typeface="Symbol"/>
              <a:buChar char="Þ"/>
            </a:pP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 très marginal sur l’amélioration des performances de traitement de la MAS</a:t>
            </a:r>
            <a:endParaRPr lang="fr-FR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fr-FR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"/>
            </a:pPr>
            <a:endParaRPr lang="fr-FR" sz="1100" b="0" i="1" kern="0" dirty="0">
              <a:solidFill>
                <a:srgbClr val="002060"/>
              </a:solidFill>
            </a:endParaRPr>
          </a:p>
          <a:p>
            <a:pPr marL="0" indent="0"/>
            <a:endParaRPr lang="fr-FR" sz="1100" b="0" i="1" kern="0" dirty="0" smtClean="0">
              <a:solidFill>
                <a:srgbClr val="002060"/>
              </a:solidFill>
            </a:endParaRPr>
          </a:p>
        </p:txBody>
      </p:sp>
      <p:sp>
        <p:nvSpPr>
          <p:cNvPr id="53" name="Title 7"/>
          <p:cNvSpPr txBox="1">
            <a:spLocks/>
          </p:cNvSpPr>
          <p:nvPr/>
        </p:nvSpPr>
        <p:spPr bwMode="auto">
          <a:xfrm>
            <a:off x="3167751" y="5335292"/>
            <a:ext cx="5836375" cy="96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600000" lon="0" rev="21594000"/>
              </a:camera>
              <a:lightRig rig="threePt" dir="t"/>
            </a:scene3d>
            <a:sp3d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fr-FR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qualité en matière de ciblage des interventions, de leurs mise en œuvre et de leur exploitation est médiocre </a:t>
            </a:r>
          </a:p>
          <a:p>
            <a:pPr marL="266700" indent="-266700"/>
            <a:endParaRPr lang="fr-FR" sz="12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266700">
              <a:buFont typeface="Symbol"/>
              <a:buChar char="Þ"/>
            </a:pP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 ajoutée des interventions peu concluante</a:t>
            </a:r>
            <a:endParaRPr lang="fr-FR" sz="1100" b="0" i="1" kern="0" dirty="0">
              <a:solidFill>
                <a:srgbClr val="002060"/>
              </a:solidFill>
            </a:endParaRPr>
          </a:p>
          <a:p>
            <a:pPr marL="0" indent="0"/>
            <a:endParaRPr lang="fr-FR" sz="1100" b="0" i="1" kern="0" dirty="0" smtClean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6016" y="3068969"/>
            <a:ext cx="2304256" cy="1673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b="0"/>
          </a:p>
        </p:txBody>
      </p:sp>
    </p:spTree>
    <p:extLst>
      <p:ext uri="{BB962C8B-B14F-4D97-AF65-F5344CB8AC3E}">
        <p14:creationId xmlns:p14="http://schemas.microsoft.com/office/powerpoint/2010/main" val="7830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1" grpId="0"/>
      <p:bldP spid="5" grpId="0" animBg="1"/>
      <p:bldP spid="52" grpId="0"/>
      <p:bldP spid="53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67944" y="6268902"/>
            <a:ext cx="1008112" cy="5890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b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417172" y="1713128"/>
            <a:ext cx="4658884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Ne le fait-on pas déjà?</a:t>
            </a:r>
            <a:endParaRPr lang="fr-FR" sz="200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1: EAH’NUT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707904" y="2132856"/>
            <a:ext cx="5256584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09" y="3284984"/>
            <a:ext cx="6439861" cy="23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09" y="3284984"/>
            <a:ext cx="6307920" cy="291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69" y="2780574"/>
            <a:ext cx="76708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94465"/>
            <a:ext cx="5366691" cy="422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93" y="2433925"/>
            <a:ext cx="6538336" cy="402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32922"/>
            <a:ext cx="5085845" cy="43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52" y="2301748"/>
            <a:ext cx="5600034" cy="420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56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38576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1: EAH’NUT</a:t>
            </a:r>
            <a:endParaRPr lang="fr-FR" sz="1600" i="1" dirty="0">
              <a:solidFill>
                <a:srgbClr val="FFDE81"/>
              </a:solidFill>
            </a:endParaRPr>
          </a:p>
        </p:txBody>
      </p:sp>
      <p:sp>
        <p:nvSpPr>
          <p:cNvPr id="53" name="Title 7"/>
          <p:cNvSpPr txBox="1">
            <a:spLocks/>
          </p:cNvSpPr>
          <p:nvPr/>
        </p:nvSpPr>
        <p:spPr bwMode="auto">
          <a:xfrm>
            <a:off x="3202051" y="4018555"/>
            <a:ext cx="5836375" cy="96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600000" lon="0" rev="21594000"/>
              </a:camera>
              <a:lightRig rig="threePt" dir="t"/>
            </a:scene3d>
            <a:sp3d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fr-FR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intrants donnés aux ménages ne visent pas l’amélioration des performances de traitement de la MAS </a:t>
            </a:r>
          </a:p>
          <a:p>
            <a:pPr marL="266700" indent="-266700"/>
            <a:endParaRPr lang="fr-FR" sz="12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266700">
              <a:buFont typeface="Symbol"/>
              <a:buChar char="Þ"/>
            </a:pP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Intrants donnés en partie en fin de traitement;</a:t>
            </a:r>
          </a:p>
          <a:p>
            <a:pPr marL="625475" indent="-266700">
              <a:buFont typeface="Symbol"/>
              <a:buChar char="Þ"/>
            </a:pP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Quantités déconnectées de la durée de traitement;</a:t>
            </a:r>
          </a:p>
          <a:p>
            <a:pPr marL="625475" indent="-266700">
              <a:buFont typeface="Symbol"/>
              <a:buChar char="Þ"/>
            </a:pP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Quantités déconnectées de la taille du ménage ciblé;</a:t>
            </a:r>
          </a:p>
          <a:p>
            <a:pPr marL="625475" indent="-266700">
              <a:buFont typeface="Symbol"/>
              <a:buChar char="Þ"/>
            </a:pP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 extrêmement hétérogène d’un partenaire à l’autre;</a:t>
            </a:r>
          </a:p>
          <a:p>
            <a:pPr marL="625475" indent="-266700">
              <a:buFont typeface="Symbol"/>
              <a:buChar char="Þ"/>
            </a:pPr>
            <a:r>
              <a:rPr lang="en-US" sz="1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</a:t>
            </a:r>
            <a:r>
              <a:rPr lang="en-US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distribution </a:t>
            </a:r>
            <a:r>
              <a:rPr lang="en-US" sz="1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mité; et</a:t>
            </a:r>
          </a:p>
          <a:p>
            <a:pPr marL="625475" indent="-266700">
              <a:buFont typeface="Symbol"/>
              <a:buChar char="Þ"/>
            </a:pP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de suivi de l’usage dans les communautés.</a:t>
            </a:r>
            <a:endParaRPr lang="fr-FR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"/>
            </a:pPr>
            <a:endParaRPr lang="fr-FR" sz="1100" b="0" i="1" kern="0" dirty="0">
              <a:solidFill>
                <a:srgbClr val="002060"/>
              </a:solidFill>
            </a:endParaRPr>
          </a:p>
          <a:p>
            <a:pPr marL="0" indent="0"/>
            <a:endParaRPr lang="fr-FR" sz="1100" b="0" i="1" kern="0" dirty="0" smtClean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9637" y="5877272"/>
            <a:ext cx="56166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/>
            <a:r>
              <a:rPr lang="fr-FR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paquet minimum est considéré comme un produit d’appel pour inciter les ménages à référer leurs enfants aux </a:t>
            </a:r>
            <a:r>
              <a:rPr lang="fr-FR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CRENA</a:t>
            </a:r>
            <a:endParaRPr lang="fr-FR" sz="11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/>
            <a:endParaRPr lang="fr-FR" sz="11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/>
          </a:p>
        </p:txBody>
      </p:sp>
      <p:sp>
        <p:nvSpPr>
          <p:cNvPr id="6" name="Oval 5"/>
          <p:cNvSpPr/>
          <p:nvPr/>
        </p:nvSpPr>
        <p:spPr>
          <a:xfrm>
            <a:off x="3707904" y="2696938"/>
            <a:ext cx="914400" cy="2847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b="0"/>
          </a:p>
        </p:txBody>
      </p:sp>
      <p:sp>
        <p:nvSpPr>
          <p:cNvPr id="15" name="Title 7"/>
          <p:cNvSpPr txBox="1">
            <a:spLocks/>
          </p:cNvSpPr>
          <p:nvPr/>
        </p:nvSpPr>
        <p:spPr bwMode="auto">
          <a:xfrm>
            <a:off x="417172" y="1713128"/>
            <a:ext cx="4658884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Ne le fait-on pas déjà?</a:t>
            </a:r>
            <a:endParaRPr lang="fr-FR" sz="2000" kern="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707904" y="2132856"/>
            <a:ext cx="5256584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6" y="3140968"/>
            <a:ext cx="2376263" cy="28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7"/>
          <p:cNvSpPr txBox="1">
            <a:spLocks/>
          </p:cNvSpPr>
          <p:nvPr/>
        </p:nvSpPr>
        <p:spPr bwMode="auto">
          <a:xfrm>
            <a:off x="692942" y="2493868"/>
            <a:ext cx="3363973" cy="4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1400" kern="0" dirty="0" smtClean="0">
                <a:sym typeface="Wingdings 3"/>
              </a:rPr>
              <a:t>Pas vraiment</a:t>
            </a:r>
            <a:endParaRPr lang="fr-FR" sz="1400" kern="0" dirty="0"/>
          </a:p>
        </p:txBody>
      </p:sp>
    </p:spTree>
    <p:extLst>
      <p:ext uri="{BB962C8B-B14F-4D97-AF65-F5344CB8AC3E}">
        <p14:creationId xmlns:p14="http://schemas.microsoft.com/office/powerpoint/2010/main" val="15337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6612</TotalTime>
  <Words>762</Words>
  <Application>Microsoft Office PowerPoint</Application>
  <PresentationFormat>On-screen Show (4:3)</PresentationFormat>
  <Paragraphs>127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WASH’NUT  Pilier 1: Approche Intégrée pour le traitement de la Malnutrition</vt:lpstr>
      <vt:lpstr>Pilier 1: EAH’NUT</vt:lpstr>
      <vt:lpstr>Pilier 1: EAH’NUT</vt:lpstr>
      <vt:lpstr>Pilier 1: EAH’NUT</vt:lpstr>
      <vt:lpstr>Pilier 1: EAH’NUT</vt:lpstr>
      <vt:lpstr>Pilier 1: EAH’NUT</vt:lpstr>
      <vt:lpstr>Pilier 1: EAH’NUT</vt:lpstr>
      <vt:lpstr>Pilier 1: EAH’NUT</vt:lpstr>
      <vt:lpstr>Pilier 1: EAH’NUT</vt:lpstr>
      <vt:lpstr>Pilier 1: EAH’NUT</vt:lpstr>
      <vt:lpstr>Pilier 1: EAH’NUT</vt:lpstr>
      <vt:lpstr>Pilier 1: EAH’NUT</vt:lpstr>
      <vt:lpstr>Pilier 1: EAH’NUT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European Commission</dc:creator>
  <cp:lastModifiedBy>Damien DB. BLANC</cp:lastModifiedBy>
  <cp:revision>377</cp:revision>
  <cp:lastPrinted>2015-09-10T15:22:20Z</cp:lastPrinted>
  <dcterms:created xsi:type="dcterms:W3CDTF">2011-10-28T10:25:18Z</dcterms:created>
  <dcterms:modified xsi:type="dcterms:W3CDTF">2016-06-21T10:01:54Z</dcterms:modified>
</cp:coreProperties>
</file>