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65" r:id="rId3"/>
    <p:sldId id="308" r:id="rId4"/>
    <p:sldId id="327" r:id="rId5"/>
    <p:sldId id="328" r:id="rId6"/>
    <p:sldId id="329" r:id="rId7"/>
    <p:sldId id="307" r:id="rId8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3EA72D0-966D-461B-8BD0-55152B5507D8}">
          <p14:sldIdLst>
            <p14:sldId id="261"/>
          </p14:sldIdLst>
        </p14:section>
        <p14:section name="Untitled Section" id="{05F721C2-4A9E-4726-B860-CBF120E6CE6A}">
          <p14:sldIdLst>
            <p14:sldId id="265"/>
            <p14:sldId id="308"/>
            <p14:sldId id="327"/>
            <p14:sldId id="328"/>
            <p14:sldId id="329"/>
            <p14:sldId id="30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1555A3"/>
    <a:srgbClr val="175EB5"/>
    <a:srgbClr val="B9DCFF"/>
    <a:srgbClr val="85C2FF"/>
    <a:srgbClr val="FFD03B"/>
    <a:srgbClr val="FFDE81"/>
    <a:srgbClr val="FFE89F"/>
    <a:srgbClr val="FFF9E5"/>
    <a:srgbClr val="FF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10" autoAdjust="0"/>
    <p:restoredTop sz="94671" autoAdjust="0"/>
  </p:normalViewPr>
  <p:slideViewPr>
    <p:cSldViewPr>
      <p:cViewPr varScale="1">
        <p:scale>
          <a:sx n="52" d="100"/>
          <a:sy n="52" d="100"/>
        </p:scale>
        <p:origin x="-122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625" y="0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0867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625" y="9370867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5" y="0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2" y="4686223"/>
            <a:ext cx="5389240" cy="4440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867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5" y="9370867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r>
              <a:rPr lang="fr-FR" baseline="0" dirty="0" smtClean="0"/>
              <a:t> avec un prisme très Afrique de l’Ouest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623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Peu de documents scientifiques</a:t>
            </a:r>
            <a:r>
              <a:rPr lang="fr-FR" baseline="0" dirty="0" smtClean="0"/>
              <a:t> : </a:t>
            </a:r>
            <a:r>
              <a:rPr lang="fr-FR" dirty="0" smtClean="0"/>
              <a:t>ACF: Diminution avérée mais pas quantifiée. MSF: L’eau limite</a:t>
            </a:r>
            <a:r>
              <a:rPr lang="fr-FR" baseline="0" dirty="0" smtClean="0"/>
              <a:t> le nombre de maladies secondaires à traiter donc la durée du traitement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884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884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51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Peu de documents scientifiques</a:t>
            </a:r>
            <a:r>
              <a:rPr lang="fr-FR" baseline="0" dirty="0" smtClean="0"/>
              <a:t> : </a:t>
            </a:r>
            <a:r>
              <a:rPr lang="fr-FR" dirty="0" smtClean="0"/>
              <a:t>ACF: Diminution avérée mais pas quantifiée. MSF: L’eau limite</a:t>
            </a:r>
            <a:r>
              <a:rPr lang="fr-FR" baseline="0" dirty="0" smtClean="0"/>
              <a:t> le nombre de maladies secondaires à traiter donc la durée du traitement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71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441B25-C4D1-47DB-817D-B9C4FC5392F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908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39952" y="1700808"/>
            <a:ext cx="4536504" cy="2088232"/>
          </a:xfrm>
        </p:spPr>
        <p:txBody>
          <a:bodyPr/>
          <a:lstStyle>
            <a:lvl1pPr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GB" dirty="0" smtClean="0"/>
              <a:t>Titre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Sous-</a:t>
            </a:r>
            <a:r>
              <a:rPr lang="en-US" dirty="0" err="1" smtClean="0"/>
              <a:t>titre</a:t>
            </a:r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375" y="312943"/>
            <a:ext cx="1584000" cy="1099833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4219200" y="6423719"/>
            <a:ext cx="685800" cy="461665"/>
          </a:xfrm>
          <a:prstGeom prst="rect">
            <a:avLst/>
          </a:prstGeom>
          <a:solidFill>
            <a:srgbClr val="00AFEC"/>
          </a:solidFill>
        </p:spPr>
        <p:txBody>
          <a:bodyPr wrap="square" rtlCol="0">
            <a:spAutoFit/>
          </a:bodyPr>
          <a:lstStyle/>
          <a:p>
            <a:r>
              <a:rPr lang="fr-BE" sz="600" b="0" i="1" dirty="0" smtClean="0">
                <a:solidFill>
                  <a:schemeClr val="bg1"/>
                </a:solidFill>
              </a:rPr>
              <a:t>Aide humanitaire et protection civile</a:t>
            </a:r>
            <a:endParaRPr lang="en-GB" sz="600" b="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0AFEC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3296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3296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104" y="213365"/>
            <a:ext cx="1584000" cy="1099836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4219200" y="6423719"/>
            <a:ext cx="685800" cy="461665"/>
          </a:xfrm>
          <a:prstGeom prst="rect">
            <a:avLst/>
          </a:prstGeom>
          <a:solidFill>
            <a:srgbClr val="00AFEC"/>
          </a:solidFill>
        </p:spPr>
        <p:txBody>
          <a:bodyPr wrap="square" rtlCol="0">
            <a:spAutoFit/>
          </a:bodyPr>
          <a:lstStyle/>
          <a:p>
            <a:r>
              <a:rPr lang="fr-BE" sz="600" b="0" i="1" dirty="0" smtClean="0">
                <a:solidFill>
                  <a:schemeClr val="bg1"/>
                </a:solidFill>
              </a:rPr>
              <a:t>Aide humanitaire et protection civile</a:t>
            </a:r>
            <a:endParaRPr lang="en-GB" sz="600" b="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6672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8000" y="1772816"/>
            <a:ext cx="8229600" cy="3888432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3296"/>
            <a:ext cx="2133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627784" y="6093296"/>
            <a:ext cx="504056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B59E6E-B967-488E-B209-8B7FA0D7AF9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8" name="Picture 3" descr="G:\2\COMMON\08-GRAPHISME &amp; LOGO\Logos\ECHO Corporate\Horizontal\logo-ce-horizontal-fr-quadri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980714"/>
            <a:ext cx="3672408" cy="61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 smtClean="0"/>
              <a:t>Et </a:t>
            </a:r>
            <a:r>
              <a:rPr lang="fr-BE" dirty="0" err="1" smtClean="0"/>
              <a:t>dolor</a:t>
            </a:r>
            <a:r>
              <a:rPr lang="fr-BE" dirty="0" smtClean="0"/>
              <a:t> </a:t>
            </a:r>
            <a:r>
              <a:rPr lang="fr-BE" dirty="0" err="1" smtClean="0"/>
              <a:t>fragum</a:t>
            </a:r>
            <a:endParaRPr lang="en-GB" dirty="0" smtClean="0"/>
          </a:p>
          <a:p>
            <a:pPr lvl="1"/>
            <a:r>
              <a:rPr lang="en-GB" dirty="0" smtClean="0"/>
              <a:t>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  <a:p>
            <a:pPr lvl="2"/>
            <a:r>
              <a:rPr lang="en-GB" dirty="0" smtClean="0"/>
              <a:t>- Et </a:t>
            </a:r>
            <a:r>
              <a:rPr lang="en-GB" dirty="0" err="1" smtClean="0"/>
              <a:t>dolor</a:t>
            </a:r>
            <a:r>
              <a:rPr lang="en-GB" dirty="0" smtClean="0"/>
              <a:t> </a:t>
            </a:r>
            <a:r>
              <a:rPr lang="en-GB" dirty="0" err="1" smtClean="0"/>
              <a:t>fragum</a:t>
            </a:r>
            <a:endParaRPr lang="en-GB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gif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619672" y="2492896"/>
            <a:ext cx="5976664" cy="86409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fr-FR" sz="1800" b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636" y="1173912"/>
            <a:ext cx="6624736" cy="2160240"/>
          </a:xfrm>
        </p:spPr>
        <p:txBody>
          <a:bodyPr/>
          <a:lstStyle/>
          <a:p>
            <a:pPr marL="0" indent="0" algn="ctr"/>
            <a:r>
              <a:rPr lang="fr-FR" sz="4000" dirty="0" smtClean="0"/>
              <a:t>Mécanismes de Réponses Rapides</a:t>
            </a:r>
            <a:br>
              <a:rPr lang="fr-FR" sz="4000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600" i="1" dirty="0" smtClean="0">
                <a:solidFill>
                  <a:srgbClr val="FFDE8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Pilier 2:Appui aux populations victimes de conflits</a:t>
            </a:r>
            <a:endParaRPr lang="fr-FR" sz="1600" i="1" dirty="0">
              <a:solidFill>
                <a:srgbClr val="FFDE8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1026" name="Picture 2" descr="http://i-cms.linternaute.com/image_cms/original/1386892-gros-carambol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220" y="3211645"/>
            <a:ext cx="4829324" cy="2709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2" y="1243708"/>
            <a:ext cx="8856984" cy="46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Title 7"/>
          <p:cNvSpPr txBox="1">
            <a:spLocks/>
          </p:cNvSpPr>
          <p:nvPr/>
        </p:nvSpPr>
        <p:spPr bwMode="auto">
          <a:xfrm>
            <a:off x="417172" y="1713128"/>
            <a:ext cx="4586876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2000" kern="0" dirty="0" smtClean="0"/>
              <a:t>Mécanismes de Réponses</a:t>
            </a:r>
            <a:r>
              <a:rPr lang="fr-FR" sz="2000" u="sng" kern="0" dirty="0" smtClean="0"/>
              <a:t> </a:t>
            </a:r>
            <a:endParaRPr lang="fr-FR" sz="2000" kern="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62211" y="1288716"/>
            <a:ext cx="6557739" cy="379403"/>
          </a:xfrm>
        </p:spPr>
        <p:txBody>
          <a:bodyPr/>
          <a:lstStyle/>
          <a:p>
            <a:r>
              <a:rPr lang="fr-FR" sz="1600" i="1" dirty="0" smtClean="0">
                <a:solidFill>
                  <a:srgbClr val="FFDE81"/>
                </a:solidFill>
              </a:rPr>
              <a:t>Pilier 2: MMR</a:t>
            </a:r>
            <a:endParaRPr lang="fr-FR" sz="1600" i="1" dirty="0">
              <a:solidFill>
                <a:srgbClr val="FFDE8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5546613" y="2132856"/>
            <a:ext cx="3417875" cy="0"/>
          </a:xfrm>
          <a:prstGeom prst="line">
            <a:avLst/>
          </a:prstGeom>
          <a:noFill/>
          <a:ln w="31750" cap="flat" cmpd="sng" algn="ctr">
            <a:solidFill>
              <a:srgbClr val="1555A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itle 7"/>
          <p:cNvSpPr txBox="1">
            <a:spLocks/>
          </p:cNvSpPr>
          <p:nvPr/>
        </p:nvSpPr>
        <p:spPr bwMode="auto">
          <a:xfrm>
            <a:off x="4141080" y="1714798"/>
            <a:ext cx="1405533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2000" kern="0" dirty="0" smtClean="0"/>
              <a:t>Rapides</a:t>
            </a:r>
            <a:endParaRPr lang="fr-FR" sz="2000" kern="0" dirty="0"/>
          </a:p>
        </p:txBody>
      </p:sp>
      <p:pic>
        <p:nvPicPr>
          <p:cNvPr id="15" name="Picture 2" descr="http://www.icone-png.com/png/54/5388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02" y="2852936"/>
            <a:ext cx="2987686" cy="298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86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3000" decel="9700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5E-6 7.03704E-6 L -2.5E-6 7.03704E-6 C 0.01875 0.0213 0.00226 0.00441 0.01528 0.01482 C 0.01806 0.01691 0.02361 0.02223 0.02361 0.02223 L 0.02917 0.03704 C 0.03003 0.03936 0.03125 0.04167 0.03194 0.04445 C 0.03524 0.05788 0.03385 0.05163 0.03611 0.06297 C 0.03646 0.07038 0.03646 0.07779 0.0375 0.08519 C 0.03785 0.08843 0.03924 0.09121 0.04028 0.09445 C 0.04063 0.09607 0.04115 0.09792 0.04167 0.10001 C 0.04219 0.10302 0.04253 0.10603 0.04306 0.10927 C 0.04358 0.11343 0.04358 0.11783 0.04444 0.12223 C 0.04497 0.12593 0.04618 0.12964 0.04722 0.13334 C 0.04757 0.13519 0.04826 0.13681 0.04861 0.1389 C 0.04896 0.1426 0.04931 0.1463 0.05 0.15001 C 0.05017 0.15186 0.05087 0.15348 0.05139 0.15556 C 0.05191 0.15788 0.05226 0.16042 0.05278 0.16297 C 0.05313 0.17408 0.05347 0.18519 0.05417 0.1963 C 0.05434 0.20186 0.05538 0.20718 0.05556 0.21297 C 0.05625 0.25047 0.05642 0.2882 0.05694 0.32593 C 0.05642 0.37825 0.05625 0.43079 0.05556 0.48334 C 0.05538 0.48704 0.05208 0.49167 0.05417 0.49445 C 0.0559 0.49677 0.05608 0.4882 0.05694 0.48519 C 0.05747 0.48195 0.05781 0.47894 0.05833 0.47593 C 0.05868 0.46714 0.05885 0.45857 0.05972 0.45001 C 0.06007 0.44422 0.06267 0.44167 0.06528 0.43704 C 0.06858 0.43056 0.06771 0.43265 0.06944 0.42593 C 0.0816 0.42917 0.0724 0.42431 0.07917 0.43334 C 0.08073 0.43542 0.08316 0.43658 0.08472 0.4389 C 0.08681 0.44214 0.09028 0.45001 0.09028 0.45001 C 0.09063 0.45741 0.09097 0.46482 0.09167 0.47223 C 0.09236 0.48334 0.09444 0.50556 0.09444 0.50556 C 0.09479 0.50047 0.09514 0.49561 0.09583 0.49075 C 0.09601 0.48866 0.09618 0.48658 0.09722 0.48519 C 0.09826 0.48334 0.1 0.48265 0.10139 0.48149 C 0.10365 0.48195 0.1066 0.48103 0.10833 0.48334 C 0.12118 0.50047 0.10347 0.49098 0.11528 0.4963 C 0.11667 0.49491 0.11771 0.4926 0.11944 0.4926 C 0.13003 0.4926 0.12934 0.49376 0.13333 0.50186 C 0.13368 0.50487 0.13403 0.50788 0.13472 0.51112 C 0.13507 0.51297 0.13455 0.51667 0.13611 0.51667 C 0.13802 0.51667 0.13872 0.51274 0.14028 0.51112 C 0.14323 0.50765 0.1467 0.50464 0.15 0.50186 C 0.15451 0.51089 0.15174 0.50371 0.15417 0.51667 C 0.15451 0.51853 0.15556 0.52223 0.15556 0.52223 L 0.15556 0.51297 " pathEditMode="relative" ptsTypes="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2" y="1243708"/>
            <a:ext cx="8856984" cy="46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Title 7"/>
          <p:cNvSpPr txBox="1">
            <a:spLocks/>
          </p:cNvSpPr>
          <p:nvPr/>
        </p:nvSpPr>
        <p:spPr bwMode="auto">
          <a:xfrm>
            <a:off x="417172" y="1713128"/>
            <a:ext cx="8316924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2000" kern="0" dirty="0" smtClean="0"/>
              <a:t>Des exemples?</a:t>
            </a:r>
            <a:r>
              <a:rPr lang="fr-FR" sz="2000" u="sng" kern="0" dirty="0" smtClean="0"/>
              <a:t> </a:t>
            </a:r>
            <a:endParaRPr lang="fr-FR" sz="2000" kern="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62211" y="1288716"/>
            <a:ext cx="6557739" cy="379403"/>
          </a:xfrm>
        </p:spPr>
        <p:txBody>
          <a:bodyPr/>
          <a:lstStyle/>
          <a:p>
            <a:r>
              <a:rPr lang="fr-FR" sz="1600" i="1" dirty="0">
                <a:solidFill>
                  <a:srgbClr val="FFDE81"/>
                </a:solidFill>
              </a:rPr>
              <a:t>Pilier 2: MMR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843808" y="2132856"/>
            <a:ext cx="5890288" cy="0"/>
          </a:xfrm>
          <a:prstGeom prst="line">
            <a:avLst/>
          </a:prstGeom>
          <a:noFill/>
          <a:ln w="31750" cap="flat" cmpd="sng" algn="ctr">
            <a:solidFill>
              <a:srgbClr val="1555A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050" name="Picture 2" descr="http://www.blogcdn.com/www.aoltv.com/media/2010/06/the-a-team-635fp06101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69" y="2390275"/>
            <a:ext cx="3586375" cy="275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0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4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2" y="1243708"/>
            <a:ext cx="8856984" cy="46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Title 7"/>
          <p:cNvSpPr txBox="1">
            <a:spLocks/>
          </p:cNvSpPr>
          <p:nvPr/>
        </p:nvSpPr>
        <p:spPr bwMode="auto">
          <a:xfrm>
            <a:off x="417172" y="1713128"/>
            <a:ext cx="8316924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2000" kern="0" dirty="0" smtClean="0"/>
              <a:t>Et?</a:t>
            </a:r>
            <a:r>
              <a:rPr lang="fr-FR" sz="2000" u="sng" kern="0" dirty="0" smtClean="0"/>
              <a:t> </a:t>
            </a:r>
            <a:endParaRPr lang="fr-FR" sz="2000" kern="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62211" y="1288716"/>
            <a:ext cx="6557739" cy="379403"/>
          </a:xfrm>
        </p:spPr>
        <p:txBody>
          <a:bodyPr/>
          <a:lstStyle/>
          <a:p>
            <a:r>
              <a:rPr lang="fr-FR" sz="1600" i="1" dirty="0">
                <a:solidFill>
                  <a:srgbClr val="FFDE81"/>
                </a:solidFill>
              </a:rPr>
              <a:t>Pilier 2: MMR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1115616" y="2132856"/>
            <a:ext cx="7618480" cy="0"/>
          </a:xfrm>
          <a:prstGeom prst="line">
            <a:avLst/>
          </a:prstGeom>
          <a:noFill/>
          <a:ln w="31750" cap="flat" cmpd="sng" algn="ctr">
            <a:solidFill>
              <a:srgbClr val="1555A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074" name="Picture 2" descr="http://www.366jourspour.co/wp-content/uploads/lievre-et-la-tortu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320" y="2367365"/>
            <a:ext cx="5044808" cy="403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icone-png.com/png/54/5388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632" y="5315803"/>
            <a:ext cx="1063496" cy="106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76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2" y="1243708"/>
            <a:ext cx="8856984" cy="46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Title 7"/>
          <p:cNvSpPr txBox="1">
            <a:spLocks/>
          </p:cNvSpPr>
          <p:nvPr/>
        </p:nvSpPr>
        <p:spPr bwMode="auto">
          <a:xfrm>
            <a:off x="417172" y="1713128"/>
            <a:ext cx="5522980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2000" kern="0" dirty="0" smtClean="0"/>
              <a:t>Mécanismes de Réponses rapides</a:t>
            </a:r>
            <a:endParaRPr lang="fr-FR" sz="2000" kern="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62211" y="1288716"/>
            <a:ext cx="6557739" cy="379403"/>
          </a:xfrm>
        </p:spPr>
        <p:txBody>
          <a:bodyPr/>
          <a:lstStyle/>
          <a:p>
            <a:r>
              <a:rPr lang="fr-FR" sz="1600" i="1" dirty="0" smtClean="0">
                <a:solidFill>
                  <a:srgbClr val="FFDE81"/>
                </a:solidFill>
              </a:rPr>
              <a:t>Pilier 2: MMR</a:t>
            </a:r>
            <a:endParaRPr lang="fr-FR" sz="1600" i="1" dirty="0">
              <a:solidFill>
                <a:srgbClr val="FFDE8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5546613" y="2132856"/>
            <a:ext cx="3417875" cy="0"/>
          </a:xfrm>
          <a:prstGeom prst="line">
            <a:avLst/>
          </a:prstGeom>
          <a:noFill/>
          <a:ln w="31750" cap="flat" cmpd="sng" algn="ctr">
            <a:solidFill>
              <a:srgbClr val="1555A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287" y="2367365"/>
            <a:ext cx="5238750" cy="3448050"/>
          </a:xfrm>
          <a:prstGeom prst="rect">
            <a:avLst/>
          </a:prstGeom>
        </p:spPr>
      </p:pic>
      <p:sp>
        <p:nvSpPr>
          <p:cNvPr id="9" name="Title 7"/>
          <p:cNvSpPr txBox="1">
            <a:spLocks/>
          </p:cNvSpPr>
          <p:nvPr/>
        </p:nvSpPr>
        <p:spPr bwMode="auto">
          <a:xfrm>
            <a:off x="5148064" y="5815415"/>
            <a:ext cx="5522980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1800" kern="0" dirty="0" smtClean="0"/>
              <a:t>Des complémentarités?…</a:t>
            </a:r>
            <a:endParaRPr lang="fr-FR" sz="1800" kern="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4" y="2905335"/>
            <a:ext cx="9144000" cy="189781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492" y="4502684"/>
            <a:ext cx="7722840" cy="1054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92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" grpId="0"/>
      <p:bldP spid="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42" y="1243708"/>
            <a:ext cx="8856984" cy="46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Title 7"/>
          <p:cNvSpPr txBox="1">
            <a:spLocks/>
          </p:cNvSpPr>
          <p:nvPr/>
        </p:nvSpPr>
        <p:spPr bwMode="auto">
          <a:xfrm>
            <a:off x="417172" y="2996952"/>
            <a:ext cx="8316924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Ä"/>
            </a:pPr>
            <a:r>
              <a:rPr lang="fr-FR" sz="24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Inventaires</a:t>
            </a:r>
          </a:p>
          <a:p>
            <a:pPr marL="342900" indent="-342900">
              <a:buFont typeface="Wingdings" panose="05000000000000000000" pitchFamily="2" charset="2"/>
              <a:buChar char="Ä"/>
            </a:pPr>
            <a:r>
              <a:rPr lang="fr-FR" sz="24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Synthèses</a:t>
            </a:r>
          </a:p>
          <a:p>
            <a:pPr marL="342900" indent="-342900">
              <a:buFont typeface="Wingdings" panose="05000000000000000000" pitchFamily="2" charset="2"/>
              <a:buChar char="Ä"/>
            </a:pPr>
            <a:r>
              <a:rPr lang="fr-FR" sz="24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Capitalisation</a:t>
            </a:r>
          </a:p>
          <a:p>
            <a:pPr marL="342900" indent="-342900">
              <a:buFont typeface="Wingdings" panose="05000000000000000000" pitchFamily="2" charset="2"/>
              <a:buChar char="Ä"/>
            </a:pPr>
            <a:r>
              <a:rPr lang="fr-FR" sz="24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Diffusions </a:t>
            </a:r>
            <a:endParaRPr lang="fr-FR" sz="24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62211" y="1288716"/>
            <a:ext cx="6557739" cy="379403"/>
          </a:xfrm>
        </p:spPr>
        <p:txBody>
          <a:bodyPr/>
          <a:lstStyle/>
          <a:p>
            <a:r>
              <a:rPr lang="fr-FR" sz="1600" i="1" dirty="0">
                <a:solidFill>
                  <a:srgbClr val="FFDE81"/>
                </a:solidFill>
              </a:rPr>
              <a:t>Pilier 2: MMR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2987824" y="2132856"/>
            <a:ext cx="5890288" cy="0"/>
          </a:xfrm>
          <a:prstGeom prst="line">
            <a:avLst/>
          </a:prstGeom>
          <a:noFill/>
          <a:ln w="31750" cap="flat" cmpd="sng" algn="ctr">
            <a:solidFill>
              <a:srgbClr val="1555A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itle 7"/>
          <p:cNvSpPr txBox="1">
            <a:spLocks/>
          </p:cNvSpPr>
          <p:nvPr/>
        </p:nvSpPr>
        <p:spPr bwMode="auto">
          <a:xfrm>
            <a:off x="417172" y="1713127"/>
            <a:ext cx="4586876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0" indent="0"/>
            <a:r>
              <a:rPr lang="fr-FR" sz="2000" kern="0" dirty="0" smtClean="0"/>
              <a:t>Etapes suivantes</a:t>
            </a:r>
            <a:endParaRPr lang="fr-FR" sz="2000" kern="0" dirty="0"/>
          </a:p>
        </p:txBody>
      </p:sp>
      <p:sp>
        <p:nvSpPr>
          <p:cNvPr id="11" name="Title 7"/>
          <p:cNvSpPr txBox="1">
            <a:spLocks/>
          </p:cNvSpPr>
          <p:nvPr/>
        </p:nvSpPr>
        <p:spPr bwMode="auto">
          <a:xfrm>
            <a:off x="3491880" y="4165661"/>
            <a:ext cx="4896544" cy="609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Ä"/>
            </a:pPr>
            <a:r>
              <a:rPr lang="fr-FR" sz="2400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&amp; quand?</a:t>
            </a:r>
            <a:endParaRPr lang="fr-FR" sz="2400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6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7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66" y="1219251"/>
            <a:ext cx="8856984" cy="5090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243708"/>
            <a:ext cx="8856984" cy="46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itle 7"/>
          <p:cNvSpPr>
            <a:spLocks noGrp="1"/>
          </p:cNvSpPr>
          <p:nvPr>
            <p:ph type="title"/>
          </p:nvPr>
        </p:nvSpPr>
        <p:spPr>
          <a:xfrm>
            <a:off x="862211" y="1288716"/>
            <a:ext cx="6557739" cy="379403"/>
          </a:xfrm>
        </p:spPr>
        <p:txBody>
          <a:bodyPr/>
          <a:lstStyle/>
          <a:p>
            <a:r>
              <a:rPr lang="fr-FR" sz="1600" i="1" dirty="0">
                <a:solidFill>
                  <a:srgbClr val="FFDE81"/>
                </a:solidFill>
              </a:rPr>
              <a:t>Pilier 1: EAH’NUT</a:t>
            </a:r>
          </a:p>
        </p:txBody>
      </p:sp>
      <p:pic>
        <p:nvPicPr>
          <p:cNvPr id="6148" name="Picture 4" descr="http://divers.sallesobscures.com/zorroimag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67056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7"/>
          <p:cNvSpPr txBox="1">
            <a:spLocks/>
          </p:cNvSpPr>
          <p:nvPr/>
        </p:nvSpPr>
        <p:spPr bwMode="auto">
          <a:xfrm>
            <a:off x="1043608" y="5445224"/>
            <a:ext cx="6705600" cy="3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fr-FR" sz="2800" kern="0" dirty="0" smtClean="0">
                <a:solidFill>
                  <a:srgbClr val="FFDE81"/>
                </a:solidFill>
                <a:latin typeface="Algerian" panose="04020705040A02060702" pitchFamily="82" charset="0"/>
              </a:rPr>
              <a:t>MERCI DE VOTRE ATTENTION</a:t>
            </a:r>
            <a:endParaRPr lang="fr-FR" sz="2800" kern="0" dirty="0">
              <a:solidFill>
                <a:srgbClr val="FFDE81"/>
              </a:solidFill>
              <a:latin typeface="Algerian" panose="04020705040A02060702" pitchFamily="82" charset="0"/>
            </a:endParaRPr>
          </a:p>
        </p:txBody>
      </p:sp>
      <p:pic>
        <p:nvPicPr>
          <p:cNvPr id="8194" name="Picture 2" descr="http://4.bp.blogspot.com/-VmZBJOxPedE/VTVWif1lUHI/AAAAAAABAS4/SfVitciK38I/s1600/11719_ctout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254" y="2392524"/>
            <a:ext cx="316835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6743</TotalTime>
  <Words>130</Words>
  <Application>Microsoft Office PowerPoint</Application>
  <PresentationFormat>On-screen Show (4:3)</PresentationFormat>
  <Paragraphs>29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Mécanismes de Réponses Rapides  Pilier 2:Appui aux populations victimes de conflits</vt:lpstr>
      <vt:lpstr>Pilier 2: MMR</vt:lpstr>
      <vt:lpstr>Pilier 2: MMR</vt:lpstr>
      <vt:lpstr>Pilier 2: MMR</vt:lpstr>
      <vt:lpstr>Pilier 2: MMR</vt:lpstr>
      <vt:lpstr>Pilier 2: MMR</vt:lpstr>
      <vt:lpstr>Pilier 1: EAH’NUT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European Commission</dc:creator>
  <cp:lastModifiedBy>Damien DB. BLANC</cp:lastModifiedBy>
  <cp:revision>387</cp:revision>
  <cp:lastPrinted>2015-09-10T15:22:20Z</cp:lastPrinted>
  <dcterms:created xsi:type="dcterms:W3CDTF">2011-10-28T10:25:18Z</dcterms:created>
  <dcterms:modified xsi:type="dcterms:W3CDTF">2016-06-21T10:14:02Z</dcterms:modified>
</cp:coreProperties>
</file>