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5" r:id="rId3"/>
    <p:sldId id="327" r:id="rId4"/>
    <p:sldId id="328" r:id="rId5"/>
    <p:sldId id="333" r:id="rId6"/>
    <p:sldId id="330" r:id="rId7"/>
    <p:sldId id="332" r:id="rId8"/>
    <p:sldId id="335" r:id="rId9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EA72D0-966D-461B-8BD0-55152B5507D8}">
          <p14:sldIdLst>
            <p14:sldId id="261"/>
          </p14:sldIdLst>
        </p14:section>
        <p14:section name="Untitled Section" id="{05F721C2-4A9E-4726-B860-CBF120E6CE6A}">
          <p14:sldIdLst>
            <p14:sldId id="265"/>
            <p14:sldId id="327"/>
            <p14:sldId id="328"/>
            <p14:sldId id="333"/>
            <p14:sldId id="330"/>
            <p14:sldId id="332"/>
            <p14:sldId id="33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1555A3"/>
    <a:srgbClr val="175EB5"/>
    <a:srgbClr val="B9DCFF"/>
    <a:srgbClr val="85C2FF"/>
    <a:srgbClr val="FFD03B"/>
    <a:srgbClr val="FFDE81"/>
    <a:srgbClr val="FFE89F"/>
    <a:srgbClr val="FFF9E5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0" autoAdjust="0"/>
    <p:restoredTop sz="94671" autoAdjust="0"/>
  </p:normalViewPr>
  <p:slideViewPr>
    <p:cSldViewPr>
      <p:cViewPr varScale="1">
        <p:scale>
          <a:sx n="52" d="100"/>
          <a:sy n="52" d="100"/>
        </p:scale>
        <p:origin x="-5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5" y="0"/>
            <a:ext cx="2919565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867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5" y="9370867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5" y="0"/>
            <a:ext cx="2919565" cy="4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6223"/>
            <a:ext cx="5389240" cy="444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867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5" y="9370867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r>
              <a:rPr lang="fr-FR" baseline="0" dirty="0" smtClean="0"/>
              <a:t> avec un prisme très Afrique de l’Ouest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2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75" y="312943"/>
            <a:ext cx="1584000" cy="1099833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219200" y="6423719"/>
            <a:ext cx="685800" cy="461665"/>
          </a:xfrm>
          <a:prstGeom prst="rect">
            <a:avLst/>
          </a:prstGeom>
          <a:solidFill>
            <a:srgbClr val="00AFEC"/>
          </a:solidFill>
        </p:spPr>
        <p:txBody>
          <a:bodyPr wrap="square" rtlCol="0">
            <a:spAutoFit/>
          </a:bodyPr>
          <a:lstStyle/>
          <a:p>
            <a:r>
              <a:rPr lang="fr-BE" sz="600" b="0" i="1" dirty="0" smtClean="0">
                <a:solidFill>
                  <a:schemeClr val="bg1"/>
                </a:solidFill>
              </a:rPr>
              <a:t>Aide humanitaire et protection civile</a:t>
            </a:r>
            <a:endParaRPr lang="en-GB" sz="6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FE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04" y="213365"/>
            <a:ext cx="1584000" cy="10998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219200" y="6423719"/>
            <a:ext cx="685800" cy="461665"/>
          </a:xfrm>
          <a:prstGeom prst="rect">
            <a:avLst/>
          </a:prstGeom>
          <a:solidFill>
            <a:srgbClr val="00AFEC"/>
          </a:solidFill>
        </p:spPr>
        <p:txBody>
          <a:bodyPr wrap="square" rtlCol="0">
            <a:spAutoFit/>
          </a:bodyPr>
          <a:lstStyle/>
          <a:p>
            <a:r>
              <a:rPr lang="fr-BE" sz="600" b="0" i="1" dirty="0" smtClean="0">
                <a:solidFill>
                  <a:schemeClr val="bg1"/>
                </a:solidFill>
              </a:rPr>
              <a:t>Aide humanitaire et protection civile</a:t>
            </a:r>
            <a:endParaRPr lang="en-GB" sz="6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6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8000" y="1772816"/>
            <a:ext cx="8229600" cy="3888432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627784" y="6093296"/>
            <a:ext cx="504056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3" descr="G:\2\COMMON\08-GRAPHISME &amp; LOGO\Logos\ECHO Corporate\Horizontal\logo-ce-horizontal-fr-quadr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980714"/>
            <a:ext cx="3672408" cy="6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19672" y="2492896"/>
            <a:ext cx="5976664" cy="8640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636" y="1173912"/>
            <a:ext cx="6624736" cy="2160240"/>
          </a:xfrm>
        </p:spPr>
        <p:txBody>
          <a:bodyPr/>
          <a:lstStyle/>
          <a:p>
            <a:pPr marL="0" indent="0" algn="ctr"/>
            <a:r>
              <a:rPr lang="fr-FR" sz="4000" dirty="0" smtClean="0"/>
              <a:t>Choléra</a:t>
            </a:r>
            <a:br>
              <a:rPr lang="fr-FR" sz="4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1600" i="1" dirty="0" smtClean="0">
                <a:solidFill>
                  <a:srgbClr val="FFDE8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Pilier </a:t>
            </a:r>
            <a:r>
              <a:rPr lang="fr-FR" sz="1600" i="1" dirty="0">
                <a:solidFill>
                  <a:srgbClr val="FFDE8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r>
              <a:rPr lang="fr-FR" sz="1600" i="1" dirty="0" smtClean="0">
                <a:solidFill>
                  <a:srgbClr val="FFDE8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: Epidémies &amp; Catastrophes naturelles</a:t>
            </a:r>
            <a:endParaRPr lang="fr-FR" sz="1600" i="1" dirty="0">
              <a:solidFill>
                <a:srgbClr val="FFDE8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195736" y="5949280"/>
            <a:ext cx="46085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/>
            <a:r>
              <a:rPr lang="fr-FR" sz="1400" b="0" i="1" kern="0" dirty="0" smtClean="0">
                <a:solidFill>
                  <a:srgbClr val="FFD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Séminaire </a:t>
            </a:r>
            <a:r>
              <a:rPr lang="fr-FR" sz="1400" b="0" i="1" kern="0" dirty="0" err="1" smtClean="0">
                <a:solidFill>
                  <a:srgbClr val="FFD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Aquarius</a:t>
            </a:r>
            <a:r>
              <a:rPr lang="fr-FR" sz="1400" b="0" i="1" kern="0" dirty="0" smtClean="0">
                <a:solidFill>
                  <a:srgbClr val="FFD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Bruxelles, Belgique, Juin 2016</a:t>
            </a:r>
            <a:endParaRPr lang="fr-FR" sz="1400" b="0" i="1" kern="0" dirty="0">
              <a:solidFill>
                <a:srgbClr val="FFD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ibrio cholerae - コレラ菌 - EnglishClass.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92544"/>
            <a:ext cx="4474127" cy="300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311146" y="1558743"/>
            <a:ext cx="3650772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Contexte</a:t>
            </a:r>
            <a:endParaRPr lang="fr-FR" sz="2000" kern="0" dirty="0"/>
          </a:p>
        </p:txBody>
      </p:sp>
      <p:sp>
        <p:nvSpPr>
          <p:cNvPr id="91" name="Title 7"/>
          <p:cNvSpPr txBox="1">
            <a:spLocks/>
          </p:cNvSpPr>
          <p:nvPr/>
        </p:nvSpPr>
        <p:spPr bwMode="auto">
          <a:xfrm>
            <a:off x="423146" y="2080504"/>
            <a:ext cx="5152622" cy="5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8288" indent="-268288"/>
            <a:r>
              <a:rPr lang="fr-FR" sz="1100" b="0" kern="0" dirty="0" smtClean="0">
                <a:sym typeface="Wingdings 3"/>
              </a:rPr>
              <a:t>Nombre de cas de choléra en Afrique de l’Ouest 2005-2014</a:t>
            </a:r>
            <a:endParaRPr lang="fr-FR" sz="1050" b="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3: Epidémies &amp; Catastrophes Naturelles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767322" y="1988840"/>
            <a:ext cx="6968549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Vibrio cholerae - コレラ菌 - EnglishClass.j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" y="1262394"/>
            <a:ext cx="6480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4" y="2579810"/>
            <a:ext cx="3887961" cy="386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Espace réservé du contenu 2"/>
          <p:cNvSpPr>
            <a:spLocks noGrp="1"/>
          </p:cNvSpPr>
          <p:nvPr>
            <p:ph idx="1"/>
          </p:nvPr>
        </p:nvSpPr>
        <p:spPr>
          <a:xfrm>
            <a:off x="4067944" y="2780928"/>
            <a:ext cx="4431950" cy="173359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220000"/>
              </a:lnSpc>
              <a:buSzPct val="60000"/>
              <a:buFont typeface="Wingdings" panose="05000000000000000000" pitchFamily="2" charset="2"/>
              <a:buChar char="Ä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bassins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Cholériques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20000"/>
              </a:lnSpc>
              <a:buSzPct val="60000"/>
              <a:buFont typeface="Wingdings" panose="05000000000000000000" pitchFamily="2" charset="2"/>
              <a:buChar char="Ä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 pays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régulièrement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affectés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20000"/>
              </a:lnSpc>
              <a:buSzPct val="60000"/>
              <a:buFont typeface="Wingdings" panose="05000000000000000000" pitchFamily="2" charset="2"/>
              <a:buChar char="Ä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50 000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par an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moyenne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(TL&gt;3%)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311146" y="1558743"/>
            <a:ext cx="3650772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Réponse ECHO</a:t>
            </a:r>
            <a:endParaRPr lang="fr-FR" sz="2000" kern="0" dirty="0"/>
          </a:p>
        </p:txBody>
      </p:sp>
      <p:sp>
        <p:nvSpPr>
          <p:cNvPr id="91" name="Title 7"/>
          <p:cNvSpPr txBox="1">
            <a:spLocks/>
          </p:cNvSpPr>
          <p:nvPr/>
        </p:nvSpPr>
        <p:spPr bwMode="auto">
          <a:xfrm>
            <a:off x="423146" y="2080504"/>
            <a:ext cx="5152622" cy="5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8288" indent="-268288"/>
            <a:r>
              <a:rPr lang="fr-FR" sz="1100" b="0" kern="0" dirty="0" smtClean="0">
                <a:sym typeface="Wingdings 3"/>
              </a:rPr>
              <a:t>Nombre de cas de choléra en Afrique de l’Ouest 2005-2014</a:t>
            </a:r>
            <a:endParaRPr lang="fr-FR" sz="1050" b="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3: Epidémies &amp; Catastrophes Naturelles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555776" y="1988840"/>
            <a:ext cx="6180095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Vibrio cholerae - コレラ菌 - EnglishClass.j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" y="1262394"/>
            <a:ext cx="6480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space réservé du contenu 2"/>
          <p:cNvSpPr>
            <a:spLocks noGrp="1"/>
          </p:cNvSpPr>
          <p:nvPr>
            <p:ph idx="1"/>
          </p:nvPr>
        </p:nvSpPr>
        <p:spPr>
          <a:xfrm>
            <a:off x="4067944" y="2780928"/>
            <a:ext cx="4824536" cy="194421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Pct val="60000"/>
            </a:pPr>
            <a:r>
              <a:rPr lang="en-GB" sz="1400" b="1" dirty="0" err="1"/>
              <a:t>Approche</a:t>
            </a:r>
            <a:r>
              <a:rPr lang="en-GB" sz="1400" b="1" dirty="0"/>
              <a:t> </a:t>
            </a:r>
            <a:r>
              <a:rPr lang="en-GB" sz="1400" b="1" dirty="0" err="1" smtClean="0"/>
              <a:t>Régionale</a:t>
            </a:r>
            <a:r>
              <a:rPr lang="en-GB" sz="1400" b="1" dirty="0" smtClean="0"/>
              <a:t> : </a:t>
            </a:r>
            <a:r>
              <a:rPr lang="en-GB" sz="1400" b="1" dirty="0" err="1" smtClean="0"/>
              <a:t>Plateforme</a:t>
            </a:r>
            <a:r>
              <a:rPr lang="en-GB" sz="1400" b="1" dirty="0" smtClean="0"/>
              <a:t> </a:t>
            </a:r>
            <a:r>
              <a:rPr lang="en-GB" sz="1400" b="1" dirty="0" err="1"/>
              <a:t>Choléra</a:t>
            </a:r>
            <a:endParaRPr lang="en-GB" sz="1400" b="1" dirty="0"/>
          </a:p>
          <a:p>
            <a:pPr marL="641350" indent="-285750">
              <a:lnSpc>
                <a:spcPct val="200000"/>
              </a:lnSpc>
              <a:buSzPct val="60000"/>
              <a:buFont typeface="Wingdings" panose="05000000000000000000" pitchFamily="2" charset="2"/>
              <a:buChar char="Ä"/>
            </a:pPr>
            <a:r>
              <a:rPr lang="en-GB" sz="1400" dirty="0" err="1"/>
              <a:t>Pilotée</a:t>
            </a:r>
            <a:r>
              <a:rPr lang="en-GB" sz="1400" dirty="0"/>
              <a:t> par UNICEF (Bureau </a:t>
            </a:r>
            <a:r>
              <a:rPr lang="en-GB" sz="1400" dirty="0" err="1"/>
              <a:t>Régional</a:t>
            </a:r>
            <a:r>
              <a:rPr lang="en-GB" sz="1400" dirty="0"/>
              <a:t>) </a:t>
            </a:r>
          </a:p>
          <a:p>
            <a:pPr marL="641350" indent="-285750">
              <a:lnSpc>
                <a:spcPct val="200000"/>
              </a:lnSpc>
              <a:buSzPct val="60000"/>
              <a:buFont typeface="Wingdings" panose="05000000000000000000" pitchFamily="2" charset="2"/>
              <a:buChar char="Ä"/>
            </a:pPr>
            <a:r>
              <a:rPr lang="en-GB" sz="1400" dirty="0" err="1"/>
              <a:t>Depuis</a:t>
            </a:r>
            <a:r>
              <a:rPr lang="en-GB" sz="1400" dirty="0"/>
              <a:t> 2012</a:t>
            </a:r>
          </a:p>
          <a:p>
            <a:pPr marL="641350" indent="-285750">
              <a:lnSpc>
                <a:spcPct val="200000"/>
              </a:lnSpc>
              <a:buSzPct val="60000"/>
              <a:buFont typeface="Wingdings" panose="05000000000000000000" pitchFamily="2" charset="2"/>
              <a:buChar char="Ä"/>
            </a:pPr>
            <a:r>
              <a:rPr lang="en-GB" sz="1400" dirty="0"/>
              <a:t>2ème phase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cours</a:t>
            </a:r>
            <a:r>
              <a:rPr lang="en-GB" sz="1400" dirty="0"/>
              <a:t> (1,8 M€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147284" y="4514522"/>
            <a:ext cx="4996716" cy="1944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SzPct val="60000"/>
            </a:pPr>
            <a:r>
              <a:rPr lang="en-GB" sz="1400" b="1" kern="0" dirty="0" smtClean="0"/>
              <a:t>Articulation locale : </a:t>
            </a:r>
            <a:r>
              <a:rPr lang="en-GB" sz="1400" b="1" kern="0" dirty="0" err="1" smtClean="0"/>
              <a:t>Préparation</a:t>
            </a:r>
            <a:r>
              <a:rPr lang="en-GB" sz="1400" b="1" kern="0" dirty="0" smtClean="0"/>
              <a:t> à la riposte</a:t>
            </a:r>
          </a:p>
          <a:p>
            <a:pPr marL="641350" indent="-285750">
              <a:lnSpc>
                <a:spcPct val="200000"/>
              </a:lnSpc>
              <a:buSzPct val="60000"/>
              <a:buFont typeface="Wingdings" panose="05000000000000000000" pitchFamily="2" charset="2"/>
              <a:buChar char="Ä"/>
            </a:pPr>
            <a:r>
              <a:rPr lang="en-GB" sz="1400" b="0" kern="0" dirty="0" smtClean="0"/>
              <a:t>Projet FICR, Grand </a:t>
            </a:r>
            <a:r>
              <a:rPr lang="en-GB" sz="1400" b="0" kern="0" dirty="0" err="1" smtClean="0"/>
              <a:t>Acccra</a:t>
            </a:r>
            <a:r>
              <a:rPr lang="en-GB" sz="1400" b="0" kern="0" dirty="0" smtClean="0"/>
              <a:t>, Ghana </a:t>
            </a:r>
          </a:p>
          <a:p>
            <a:pPr marL="641350" indent="-285750">
              <a:lnSpc>
                <a:spcPct val="200000"/>
              </a:lnSpc>
              <a:buSzPct val="60000"/>
              <a:buFont typeface="Wingdings" panose="05000000000000000000" pitchFamily="2" charset="2"/>
              <a:buChar char="Ä"/>
            </a:pPr>
            <a:r>
              <a:rPr lang="en-GB" sz="1400" b="0" kern="0" dirty="0" err="1" smtClean="0"/>
              <a:t>Depuis</a:t>
            </a:r>
            <a:r>
              <a:rPr lang="en-GB" sz="1400" b="0" kern="0" dirty="0" smtClean="0"/>
              <a:t> 2015</a:t>
            </a:r>
          </a:p>
          <a:p>
            <a:pPr marL="641350" indent="-285750">
              <a:lnSpc>
                <a:spcPct val="200000"/>
              </a:lnSpc>
              <a:buSzPct val="60000"/>
              <a:buFont typeface="Wingdings" panose="05000000000000000000" pitchFamily="2" charset="2"/>
              <a:buChar char="Ä"/>
            </a:pPr>
            <a:r>
              <a:rPr lang="en-GB" sz="1400" b="0" kern="0" dirty="0" smtClean="0"/>
              <a:t>1ère phase </a:t>
            </a:r>
            <a:r>
              <a:rPr lang="en-GB" sz="1400" b="0" kern="0" dirty="0" err="1" smtClean="0"/>
              <a:t>en</a:t>
            </a:r>
            <a:r>
              <a:rPr lang="en-GB" sz="1400" b="0" kern="0" dirty="0" smtClean="0"/>
              <a:t> </a:t>
            </a:r>
            <a:r>
              <a:rPr lang="en-GB" sz="1400" b="0" kern="0" dirty="0" err="1" smtClean="0"/>
              <a:t>cours</a:t>
            </a:r>
            <a:r>
              <a:rPr lang="en-GB" sz="1400" b="0" kern="0" dirty="0" smtClean="0"/>
              <a:t> (0,6 M€)</a:t>
            </a:r>
            <a:endParaRPr lang="en-GB" sz="1400" b="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6" y="2603112"/>
            <a:ext cx="3843056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311146" y="1558743"/>
            <a:ext cx="3650772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Réponse ECHO</a:t>
            </a:r>
            <a:endParaRPr lang="fr-FR" sz="20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3: Epidémies &amp; Catastrophes Naturelles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555776" y="1988840"/>
            <a:ext cx="6180095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Vibrio cholerae - コレラ菌 - EnglishClass.j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" y="1262394"/>
            <a:ext cx="6480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itle 7"/>
          <p:cNvSpPr txBox="1">
            <a:spLocks/>
          </p:cNvSpPr>
          <p:nvPr/>
        </p:nvSpPr>
        <p:spPr bwMode="auto">
          <a:xfrm>
            <a:off x="423146" y="2080504"/>
            <a:ext cx="6453110" cy="5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8288" indent="-268288"/>
            <a:r>
              <a:rPr lang="fr-FR" sz="1100" b="0" kern="0" dirty="0" smtClean="0">
                <a:sym typeface="Wingdings 3"/>
              </a:rPr>
              <a:t>Principe  de veille: Suivi épidémiologique et Analyses pays (</a:t>
            </a:r>
            <a:r>
              <a:rPr lang="fr-FR" sz="1100" b="0" kern="0" dirty="0" err="1" smtClean="0">
                <a:sym typeface="Wingdings 3"/>
              </a:rPr>
              <a:t>Factsheeets</a:t>
            </a:r>
            <a:r>
              <a:rPr lang="fr-FR" sz="1100" b="0" kern="0" dirty="0" smtClean="0">
                <a:sym typeface="Wingdings 3"/>
              </a:rPr>
              <a:t>)</a:t>
            </a:r>
            <a:endParaRPr lang="fr-FR" sz="1050" b="0" kern="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2" y="2583130"/>
            <a:ext cx="3747096" cy="26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01" y="2593992"/>
            <a:ext cx="4683513" cy="26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8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311146" y="1558743"/>
            <a:ext cx="3650772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Réponse ECHO</a:t>
            </a:r>
            <a:endParaRPr lang="fr-FR" sz="20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3: Epidémies &amp; Catastrophes Naturelles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555776" y="1988840"/>
            <a:ext cx="6180095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Vibrio cholerae - コレラ菌 - EnglishClass.j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" y="1262394"/>
            <a:ext cx="6480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31379"/>
            <a:ext cx="634365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itle 7"/>
          <p:cNvSpPr txBox="1">
            <a:spLocks/>
          </p:cNvSpPr>
          <p:nvPr/>
        </p:nvSpPr>
        <p:spPr bwMode="auto">
          <a:xfrm>
            <a:off x="423146" y="2080504"/>
            <a:ext cx="5152622" cy="5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8288" indent="-268288"/>
            <a:r>
              <a:rPr lang="fr-FR" sz="1100" b="0" kern="0" dirty="0" smtClean="0">
                <a:sym typeface="Wingdings 3"/>
              </a:rPr>
              <a:t>Principe  d’intervention</a:t>
            </a:r>
            <a:endParaRPr lang="fr-FR" sz="1050" b="0" kern="0" dirty="0"/>
          </a:p>
        </p:txBody>
      </p:sp>
    </p:spTree>
    <p:extLst>
      <p:ext uri="{BB962C8B-B14F-4D97-AF65-F5344CB8AC3E}">
        <p14:creationId xmlns:p14="http://schemas.microsoft.com/office/powerpoint/2010/main" val="22853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311146" y="1558743"/>
            <a:ext cx="3650772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Réponse ECHO</a:t>
            </a:r>
            <a:endParaRPr lang="fr-FR" sz="20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3: Epidémies &amp; Catastrophes Naturelles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555776" y="1988840"/>
            <a:ext cx="6180095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Vibrio cholerae - コレラ菌 - EnglishClass.j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" y="1262394"/>
            <a:ext cx="6480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8" y="2609598"/>
            <a:ext cx="3960183" cy="326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itle 7"/>
          <p:cNvSpPr txBox="1">
            <a:spLocks/>
          </p:cNvSpPr>
          <p:nvPr/>
        </p:nvSpPr>
        <p:spPr bwMode="auto">
          <a:xfrm>
            <a:off x="423145" y="2080504"/>
            <a:ext cx="8160064" cy="50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8288" indent="-268288"/>
            <a:r>
              <a:rPr lang="fr-FR" sz="1200" b="0" kern="0" dirty="0" smtClean="0">
                <a:sym typeface="Wingdings 3"/>
              </a:rPr>
              <a:t>Appui institutionnel (transfrontaliers)                                (et nationaux: plan de contingence, etc…)</a:t>
            </a:r>
            <a:endParaRPr lang="fr-FR" sz="1100" b="0" kern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52" y="2609598"/>
            <a:ext cx="3734557" cy="32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7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2" y="1243708"/>
            <a:ext cx="8856984" cy="4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itle 7"/>
          <p:cNvSpPr txBox="1">
            <a:spLocks/>
          </p:cNvSpPr>
          <p:nvPr/>
        </p:nvSpPr>
        <p:spPr bwMode="auto">
          <a:xfrm>
            <a:off x="311146" y="1558743"/>
            <a:ext cx="3650772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Réponse ECHO</a:t>
            </a:r>
            <a:endParaRPr lang="fr-FR" sz="20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2211" y="1288716"/>
            <a:ext cx="6557739" cy="379403"/>
          </a:xfrm>
        </p:spPr>
        <p:txBody>
          <a:bodyPr/>
          <a:lstStyle/>
          <a:p>
            <a:r>
              <a:rPr lang="fr-FR" sz="1600" i="1" dirty="0" smtClean="0">
                <a:solidFill>
                  <a:srgbClr val="FFDE81"/>
                </a:solidFill>
              </a:rPr>
              <a:t>Pilier 3: Epidémies &amp; Catastrophes Naturelles</a:t>
            </a:r>
            <a:endParaRPr lang="fr-FR" sz="1600" i="1" dirty="0">
              <a:solidFill>
                <a:srgbClr val="FFDE8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555776" y="1988840"/>
            <a:ext cx="6180095" cy="0"/>
          </a:xfrm>
          <a:prstGeom prst="line">
            <a:avLst/>
          </a:prstGeom>
          <a:noFill/>
          <a:ln w="31750" cap="flat" cmpd="sng" algn="ctr">
            <a:solidFill>
              <a:srgbClr val="1555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Vibrio cholerae - コレラ菌 - EnglishClass.j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" y="1262394"/>
            <a:ext cx="6480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54676"/>
            <a:ext cx="4469904" cy="443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itle 7"/>
          <p:cNvSpPr txBox="1">
            <a:spLocks/>
          </p:cNvSpPr>
          <p:nvPr/>
        </p:nvSpPr>
        <p:spPr bwMode="auto">
          <a:xfrm>
            <a:off x="733752" y="2036566"/>
            <a:ext cx="3622223" cy="502627"/>
          </a:xfrm>
          <a:prstGeom prst="rect">
            <a:avLst/>
          </a:prstGeom>
          <a:solidFill>
            <a:schemeClr val="bg1">
              <a:alpha val="72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8288" indent="-268288"/>
            <a:r>
              <a:rPr lang="fr-FR" sz="1100" b="0" kern="0" dirty="0" smtClean="0"/>
              <a:t>Appréhension des  dynamiques épidémiques</a:t>
            </a:r>
            <a:endParaRPr lang="fr-FR" sz="1100" b="0" kern="0" dirty="0"/>
          </a:p>
        </p:txBody>
      </p:sp>
    </p:spTree>
    <p:extLst>
      <p:ext uri="{BB962C8B-B14F-4D97-AF65-F5344CB8AC3E}">
        <p14:creationId xmlns:p14="http://schemas.microsoft.com/office/powerpoint/2010/main" val="4845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 txBox="1">
            <a:spLocks/>
          </p:cNvSpPr>
          <p:nvPr/>
        </p:nvSpPr>
        <p:spPr bwMode="auto">
          <a:xfrm>
            <a:off x="539552" y="1705032"/>
            <a:ext cx="4802900" cy="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fr-FR" sz="2000" kern="0" dirty="0" smtClean="0"/>
              <a:t>Merci de votre attention…</a:t>
            </a: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27567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7061</TotalTime>
  <Words>202</Words>
  <Application>Microsoft Office PowerPoint</Application>
  <PresentationFormat>On-screen Show (4:3)</PresentationFormat>
  <Paragraphs>40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Choléra  Pilier 3: Epidémies &amp; Catastrophes naturelles</vt:lpstr>
      <vt:lpstr>Pilier 3: Epidémies &amp; Catastrophes Naturelles</vt:lpstr>
      <vt:lpstr>Pilier 3: Epidémies &amp; Catastrophes Naturelles</vt:lpstr>
      <vt:lpstr>Pilier 3: Epidémies &amp; Catastrophes Naturelles</vt:lpstr>
      <vt:lpstr>Pilier 3: Epidémies &amp; Catastrophes Naturelles</vt:lpstr>
      <vt:lpstr>Pilier 3: Epidémies &amp; Catastrophes Naturelles</vt:lpstr>
      <vt:lpstr>Pilier 3: Epidémies &amp; Catastrophes Naturelles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European Commission</dc:creator>
  <cp:lastModifiedBy>Damien DB. BLANC</cp:lastModifiedBy>
  <cp:revision>396</cp:revision>
  <cp:lastPrinted>2015-09-10T15:22:20Z</cp:lastPrinted>
  <dcterms:created xsi:type="dcterms:W3CDTF">2011-10-28T10:25:18Z</dcterms:created>
  <dcterms:modified xsi:type="dcterms:W3CDTF">2016-06-21T10:22:11Z</dcterms:modified>
</cp:coreProperties>
</file>