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613" r:id="rId2"/>
    <p:sldId id="614" r:id="rId3"/>
    <p:sldId id="615" r:id="rId4"/>
    <p:sldId id="639" r:id="rId5"/>
    <p:sldId id="647" r:id="rId6"/>
    <p:sldId id="648" r:id="rId7"/>
    <p:sldId id="649" r:id="rId8"/>
    <p:sldId id="618" r:id="rId9"/>
    <p:sldId id="619" r:id="rId10"/>
    <p:sldId id="620" r:id="rId11"/>
    <p:sldId id="640" r:id="rId12"/>
    <p:sldId id="645" r:id="rId13"/>
    <p:sldId id="625" r:id="rId14"/>
    <p:sldId id="642" r:id="rId15"/>
    <p:sldId id="646" r:id="rId16"/>
    <p:sldId id="641" r:id="rId17"/>
    <p:sldId id="633" r:id="rId18"/>
    <p:sldId id="621" r:id="rId19"/>
    <p:sldId id="631" r:id="rId20"/>
    <p:sldId id="632" r:id="rId21"/>
    <p:sldId id="634" r:id="rId22"/>
  </p:sldIdLst>
  <p:sldSz cx="9144000" cy="6858000" type="screen4x3"/>
  <p:notesSz cx="9926638" cy="6858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LEENAERTS Yves (DEVCO-EXT)" initials="LY" lastIdx="11" clrIdx="1"/>
  <p:cmAuthor id="2" name="Saskia" initials="svc" lastIdx="5" clrIdx="2"/>
  <p:cmAuthor id="3" name="Karen McHugh" initials="KM" lastIdx="11" clrIdx="3">
    <p:extLst/>
  </p:cmAuthor>
  <p:cmAuthor id="4" name="DILLON Bridget (DEVCO)" initials="BD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82396" autoAdjust="0"/>
  </p:normalViewPr>
  <p:slideViewPr>
    <p:cSldViewPr>
      <p:cViewPr varScale="1">
        <p:scale>
          <a:sx n="61" d="100"/>
          <a:sy n="61" d="100"/>
        </p:scale>
        <p:origin x="17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1200" y="514350"/>
            <a:ext cx="3427413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57358"/>
            <a:ext cx="7942237" cy="308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77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77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82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77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fr-FR" dirty="0" smtClean="0">
              <a:latin typeface="Calibri" pitchFamily="34" charset="0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6650" eaLnBrk="0" hangingPunct="0"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1pPr>
            <a:lvl2pPr marL="738789" indent="-284150" defTabSz="896650" eaLnBrk="0" hangingPunct="0"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2pPr>
            <a:lvl3pPr marL="1136599" indent="-227320" defTabSz="896650" eaLnBrk="0" hangingPunct="0"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3pPr>
            <a:lvl4pPr marL="1591239" indent="-227320" defTabSz="896650" eaLnBrk="0" hangingPunct="0"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4pPr>
            <a:lvl5pPr marL="2045879" indent="-227320" defTabSz="896650" eaLnBrk="0" hangingPunct="0"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5pPr>
            <a:lvl6pPr marL="2500518" indent="-227320" algn="ctr" defTabSz="896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6pPr>
            <a:lvl7pPr marL="2955158" indent="-227320" algn="ctr" defTabSz="896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7pPr>
            <a:lvl8pPr marL="3409798" indent="-227320" algn="ctr" defTabSz="896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8pPr>
            <a:lvl9pPr marL="3864437" indent="-227320" algn="ctr" defTabSz="896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0B9F1630-433E-4BD7-A6FA-0F20C45A2DCC}" type="slidenum">
              <a:rPr lang="en-GB" altLang="fr-FR" sz="1200">
                <a:solidFill>
                  <a:schemeClr val="tx1"/>
                </a:solidFill>
              </a:rPr>
              <a:pPr eaLnBrk="1" hangingPunct="1"/>
              <a:t>17</a:t>
            </a:fld>
            <a:endParaRPr lang="en-GB" altLang="fr-FR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20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18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B358D9-959C-46B3-83DA-45DA22E17D22}" type="slidenum">
              <a:rPr lang="en-GB" altLang="fr-FR" smtClean="0"/>
              <a:pPr/>
              <a:t>19</a:t>
            </a:fld>
            <a:endParaRPr lang="en-GB" altLang="fr-F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321" tIns="46660" rIns="93321" bIns="46660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3651123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0F6418-2C40-4569-9DDC-7084FE7725ED}" type="slidenum">
              <a:rPr lang="en-GB" altLang="fr-FR" smtClean="0"/>
              <a:pPr/>
              <a:t>20</a:t>
            </a:fld>
            <a:endParaRPr lang="en-GB" altLang="fr-FR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321" tIns="46660" rIns="93321" bIns="46660"/>
          <a:lstStyle/>
          <a:p>
            <a:pPr eaLnBrk="1" hangingPunct="1">
              <a:spcBef>
                <a:spcPct val="0"/>
              </a:spcBef>
            </a:pPr>
            <a:endParaRPr lang="fr-BE" alt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2406061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4CF620-2545-4EC4-9619-3F56E5891CD9}" type="slidenum">
              <a:rPr lang="en-GB" altLang="fr-FR" smtClean="0"/>
              <a:pPr/>
              <a:t>21</a:t>
            </a:fld>
            <a:endParaRPr lang="en-GB" altLang="fr-FR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7412" cy="2571750"/>
          </a:xfrm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708" y="3258456"/>
            <a:ext cx="7279226" cy="308516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2627" tIns="46314" rIns="92627" bIns="46314"/>
          <a:lstStyle/>
          <a:p>
            <a:pPr eaLnBrk="1" hangingPunct="1">
              <a:spcBef>
                <a:spcPct val="0"/>
              </a:spcBef>
            </a:pPr>
            <a:endParaRPr lang="en-US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99503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6F5C-C7E8-4149-9968-8A9C6B58C215}" type="slidenum">
              <a:rPr lang="en-GB" smtClean="0">
                <a:latin typeface="Arial" pitchFamily="34" charset="0"/>
              </a:rPr>
              <a:pPr/>
              <a:t>3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5963" y="514350"/>
            <a:ext cx="3429000" cy="2571750"/>
          </a:xfrm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708" y="3257358"/>
            <a:ext cx="7279226" cy="3086264"/>
          </a:xfrm>
          <a:noFill/>
          <a:ln>
            <a:solidFill>
              <a:srgbClr val="000000"/>
            </a:solidFill>
          </a:ln>
        </p:spPr>
        <p:txBody>
          <a:bodyPr lIns="93321" tIns="46660" rIns="93321" bIns="46660"/>
          <a:lstStyle/>
          <a:p>
            <a:pPr eaLnBrk="1" hangingPunct="1">
              <a:spcBef>
                <a:spcPct val="0"/>
              </a:spcBef>
            </a:pPr>
            <a:endParaRPr lang="fr-BE" b="0" i="0" baseline="0" dirty="0" smtClean="0">
              <a:solidFill>
                <a:srgbClr val="231F20"/>
              </a:solidFill>
              <a:latin typeface="StoneSerif-SemiboldItalic"/>
            </a:endParaRPr>
          </a:p>
        </p:txBody>
      </p:sp>
    </p:spTree>
    <p:extLst>
      <p:ext uri="{BB962C8B-B14F-4D97-AF65-F5344CB8AC3E}">
        <p14:creationId xmlns:p14="http://schemas.microsoft.com/office/powerpoint/2010/main" val="1187185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AB158-17E2-45FF-A0BD-9799697E463B}" type="slidenum">
              <a:rPr lang="en-GB" altLang="fr-FR" smtClean="0"/>
              <a:pPr/>
              <a:t>4</a:t>
            </a:fld>
            <a:endParaRPr lang="en-GB" altLang="fr-FR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5670379" y="1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15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" y="1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6400" cy="2211387"/>
          </a:xfrm>
          <a:solidFill>
            <a:srgbClr val="FFFFFF"/>
          </a:solidFill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8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891941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AB158-17E2-45FF-A0BD-9799697E463B}" type="slidenum">
              <a:rPr lang="en-GB" altLang="fr-FR" smtClean="0"/>
              <a:pPr/>
              <a:t>8</a:t>
            </a:fld>
            <a:endParaRPr lang="en-GB" altLang="fr-FR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5670379" y="1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15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" y="1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6400" cy="2211387"/>
          </a:xfrm>
          <a:solidFill>
            <a:srgbClr val="FFFFFF"/>
          </a:solidFill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8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891941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238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1pPr>
            <a:lvl2pPr marL="745586" indent="-286764" defTabSz="919238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2pPr>
            <a:lvl3pPr marL="1147056" indent="-229411" defTabSz="919238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3pPr>
            <a:lvl4pPr marL="1605878" indent="-229411" defTabSz="919238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4pPr>
            <a:lvl5pPr marL="2064701" indent="-229411" defTabSz="919238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5pPr>
            <a:lvl6pPr marL="2523523" indent="-229411" defTabSz="919238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6pPr>
            <a:lvl7pPr marL="2982346" indent="-229411" defTabSz="919238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7pPr>
            <a:lvl8pPr marL="3441168" indent="-229411" defTabSz="919238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8pPr>
            <a:lvl9pPr marL="3899990" indent="-229411" defTabSz="919238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591E650C-646F-4742-8C05-F84950E05934}" type="slidenum">
              <a:rPr lang="en-GB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GB" altLang="en-US" sz="1200" b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433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fr-FR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55968D-7D06-4655-8F87-E286AAE57E08}" type="slidenum">
              <a:rPr lang="en-GB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808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AB158-17E2-45FF-A0BD-9799697E463B}" type="slidenum">
              <a:rPr lang="en-GB" altLang="fr-FR" smtClean="0"/>
              <a:pPr/>
              <a:t>11</a:t>
            </a:fld>
            <a:endParaRPr lang="en-GB" altLang="fr-FR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5670379" y="1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15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" y="1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6400" cy="2211387"/>
          </a:xfrm>
          <a:solidFill>
            <a:srgbClr val="FFFFFF"/>
          </a:solidFill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8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891941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AB158-17E2-45FF-A0BD-9799697E463B}" type="slidenum">
              <a:rPr lang="en-GB" altLang="fr-FR" smtClean="0"/>
              <a:pPr/>
              <a:t>12</a:t>
            </a:fld>
            <a:endParaRPr lang="en-GB" altLang="fr-FR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5670379" y="1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15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" y="1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6400" cy="2211387"/>
          </a:xfrm>
          <a:solidFill>
            <a:srgbClr val="FFFFFF"/>
          </a:solidFill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8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891941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2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First steps in the LFA</a:t>
            </a:r>
          </a:p>
        </p:txBody>
      </p:sp>
    </p:spTree>
    <p:extLst>
      <p:ext uri="{BB962C8B-B14F-4D97-AF65-F5344CB8AC3E}">
        <p14:creationId xmlns:p14="http://schemas.microsoft.com/office/powerpoint/2010/main" val="20849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pPr algn="ctr">
              <a:buFontTx/>
              <a:buNone/>
            </a:pPr>
            <a:r>
              <a:rPr lang="fr-BE" altLang="fr-FR" sz="2200" dirty="0" smtClean="0">
                <a:latin typeface="Verdana"/>
                <a:cs typeface="Verdana"/>
              </a:rPr>
              <a:t>A </a:t>
            </a:r>
            <a:r>
              <a:rPr lang="fr-BE" altLang="fr-FR" sz="2200" dirty="0" err="1" smtClean="0">
                <a:latin typeface="Verdana"/>
                <a:cs typeface="Verdana"/>
              </a:rPr>
              <a:t>framework</a:t>
            </a:r>
            <a:r>
              <a:rPr lang="fr-BE" altLang="fr-FR" sz="2200" dirty="0" smtClean="0">
                <a:latin typeface="Verdana"/>
                <a:cs typeface="Verdana"/>
              </a:rPr>
              <a:t> for budget support </a:t>
            </a:r>
            <a:endParaRPr lang="en-GB" altLang="fr-FR" sz="2200" dirty="0" smtClean="0">
              <a:latin typeface="Verdana"/>
              <a:cs typeface="Verdan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750" y="2178692"/>
            <a:ext cx="8280400" cy="307777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400" b="1" dirty="0">
                <a:latin typeface="+mj-lt"/>
              </a:rPr>
              <a:t>GOVERNMENT POLICY &amp; SPENDING ACTIONS (STRATEGY)</a:t>
            </a:r>
            <a:endParaRPr lang="en-GB" sz="1400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9750" y="6073551"/>
            <a:ext cx="8280400" cy="307777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/>
            <a:r>
              <a:rPr lang="en-GB" sz="1400" b="1" dirty="0">
                <a:latin typeface="+mj-lt"/>
              </a:rPr>
              <a:t>EXTERNAL FACTORS, CONTEXT FEATURES AND FEED BACK PROCESSES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39750" y="3903537"/>
            <a:ext cx="1439863" cy="1735931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defRPr/>
            </a:pPr>
            <a:r>
              <a:rPr lang="en-GB" dirty="0">
                <a:solidFill>
                  <a:srgbClr val="2D2D8A"/>
                </a:solidFill>
              </a:rPr>
              <a:t>Funds</a:t>
            </a:r>
          </a:p>
          <a:p>
            <a:pPr marL="3175">
              <a:defRPr/>
            </a:pPr>
            <a:r>
              <a:rPr lang="en-GB" dirty="0">
                <a:solidFill>
                  <a:srgbClr val="2D2D8A"/>
                </a:solidFill>
              </a:rPr>
              <a:t>Policy Dialogue</a:t>
            </a:r>
          </a:p>
          <a:p>
            <a:pPr marL="3175">
              <a:defRPr/>
            </a:pPr>
            <a:r>
              <a:rPr lang="fr-BE" dirty="0" err="1">
                <a:solidFill>
                  <a:srgbClr val="2D2D8A"/>
                </a:solidFill>
              </a:rPr>
              <a:t>Capacity</a:t>
            </a:r>
            <a:r>
              <a:rPr lang="fr-BE" dirty="0">
                <a:solidFill>
                  <a:srgbClr val="2D2D8A"/>
                </a:solidFill>
              </a:rPr>
              <a:t> Building</a:t>
            </a:r>
          </a:p>
          <a:p>
            <a:pPr marL="3175">
              <a:defRPr/>
            </a:pPr>
            <a:endParaRPr lang="en-GB" dirty="0">
              <a:solidFill>
                <a:srgbClr val="2D2D8A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249488" y="3903537"/>
            <a:ext cx="1439862" cy="1735931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2D2D8A"/>
                </a:solidFill>
              </a:rPr>
              <a:t>Improvement in the relationship between external assistance and the national budget and policy processes</a:t>
            </a:r>
            <a:endParaRPr lang="en-GB" dirty="0">
              <a:solidFill>
                <a:srgbClr val="2D2D8A"/>
              </a:solidFill>
              <a:ea typeface="Calibri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959225" y="3903537"/>
            <a:ext cx="1441450" cy="1735931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2D2D8A"/>
                </a:solidFill>
              </a:rPr>
              <a:t>Improved  public policies, public spending, public service delivery and public sector institutions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670550" y="3903537"/>
            <a:ext cx="1439863" cy="1735931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2D2D8A"/>
                </a:solidFill>
              </a:rPr>
              <a:t>Positive responses by beneficiaries to government policy management and service delivery. 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380288" y="3903537"/>
            <a:ext cx="1439862" cy="1735931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2D2D8A"/>
                </a:solidFill>
              </a:rPr>
              <a:t>Sustainable Growth, Poverty Reduction, etc.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39750" y="3182813"/>
            <a:ext cx="1439863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600" b="1" dirty="0">
                <a:solidFill>
                  <a:srgbClr val="2D2D8A"/>
                </a:solidFill>
              </a:rPr>
              <a:t>GBS / SBS  inputs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49488" y="3182813"/>
            <a:ext cx="1439862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2D2D8A"/>
                </a:solidFill>
              </a:rPr>
              <a:t>Direct Outputs </a:t>
            </a:r>
            <a:endParaRPr lang="en-GB" sz="1600" b="1" dirty="0">
              <a:solidFill>
                <a:srgbClr val="2D2D8A"/>
              </a:solidFill>
              <a:ea typeface="Calibri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959225" y="3182813"/>
            <a:ext cx="1441450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2D2D8A"/>
                </a:solidFill>
              </a:rPr>
              <a:t>Induced Outputs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670550" y="3182813"/>
            <a:ext cx="1439863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2D2D8A"/>
                </a:solidFill>
              </a:rPr>
              <a:t>Outcomes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7380288" y="3182813"/>
            <a:ext cx="1439862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2D2D8A"/>
                </a:solidFill>
              </a:rPr>
              <a:t>Impacts</a:t>
            </a:r>
          </a:p>
        </p:txBody>
      </p:sp>
      <p:sp>
        <p:nvSpPr>
          <p:cNvPr id="23" name="Isosceles Triangle 22"/>
          <p:cNvSpPr/>
          <p:nvPr/>
        </p:nvSpPr>
        <p:spPr bwMode="auto">
          <a:xfrm rot="5400000">
            <a:off x="1467716" y="4650383"/>
            <a:ext cx="1323830" cy="188913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defRPr/>
            </a:pPr>
            <a:endParaRPr lang="en-GB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24" name="Isosceles Triangle 23"/>
          <p:cNvSpPr/>
          <p:nvPr/>
        </p:nvSpPr>
        <p:spPr bwMode="auto">
          <a:xfrm rot="5400000">
            <a:off x="3177453" y="4650386"/>
            <a:ext cx="1323832" cy="188912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defRPr/>
            </a:pPr>
            <a:endParaRPr lang="en-GB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25" name="Isosceles Triangle 24"/>
          <p:cNvSpPr/>
          <p:nvPr/>
        </p:nvSpPr>
        <p:spPr bwMode="auto">
          <a:xfrm rot="5400000">
            <a:off x="4887191" y="4650383"/>
            <a:ext cx="1323830" cy="188913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defRPr/>
            </a:pPr>
            <a:endParaRPr lang="en-GB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26" name="Isosceles Triangle 25"/>
          <p:cNvSpPr/>
          <p:nvPr/>
        </p:nvSpPr>
        <p:spPr bwMode="auto">
          <a:xfrm rot="5400000">
            <a:off x="6596928" y="4650386"/>
            <a:ext cx="1323832" cy="188912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defRPr/>
            </a:pPr>
            <a:endParaRPr lang="en-GB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39750" y="2822451"/>
            <a:ext cx="3149600" cy="35083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1" dirty="0">
                <a:solidFill>
                  <a:srgbClr val="2D2D8A"/>
                </a:solidFill>
              </a:rPr>
              <a:t>Inputs to Government policy &amp; spending actions</a:t>
            </a:r>
          </a:p>
        </p:txBody>
      </p:sp>
      <p:sp>
        <p:nvSpPr>
          <p:cNvPr id="28" name="Up-Down Arrow 27"/>
          <p:cNvSpPr/>
          <p:nvPr/>
        </p:nvSpPr>
        <p:spPr bwMode="auto">
          <a:xfrm>
            <a:off x="1042988" y="5695726"/>
            <a:ext cx="360362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>
              <a:defRPr/>
            </a:pPr>
            <a:endParaRPr lang="en-GB" b="1">
              <a:latin typeface="Garamond"/>
            </a:endParaRPr>
          </a:p>
        </p:txBody>
      </p:sp>
      <p:sp>
        <p:nvSpPr>
          <p:cNvPr id="29" name="Up-Down Arrow 28"/>
          <p:cNvSpPr/>
          <p:nvPr/>
        </p:nvSpPr>
        <p:spPr bwMode="auto">
          <a:xfrm>
            <a:off x="2789238" y="5695726"/>
            <a:ext cx="360362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>
              <a:defRPr/>
            </a:pPr>
            <a:endParaRPr lang="en-GB" b="1">
              <a:latin typeface="Garamond"/>
            </a:endParaRPr>
          </a:p>
        </p:txBody>
      </p:sp>
      <p:sp>
        <p:nvSpPr>
          <p:cNvPr id="30" name="Up-Down Arrow 29"/>
          <p:cNvSpPr/>
          <p:nvPr/>
        </p:nvSpPr>
        <p:spPr bwMode="auto">
          <a:xfrm>
            <a:off x="4500563" y="5695726"/>
            <a:ext cx="358775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>
              <a:defRPr/>
            </a:pPr>
            <a:endParaRPr lang="en-GB" b="1">
              <a:latin typeface="Garamond"/>
            </a:endParaRPr>
          </a:p>
        </p:txBody>
      </p:sp>
      <p:sp>
        <p:nvSpPr>
          <p:cNvPr id="31" name="Up-Down Arrow 30"/>
          <p:cNvSpPr/>
          <p:nvPr/>
        </p:nvSpPr>
        <p:spPr bwMode="auto">
          <a:xfrm>
            <a:off x="6210300" y="5695726"/>
            <a:ext cx="360363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>
              <a:defRPr/>
            </a:pPr>
            <a:endParaRPr lang="en-GB" b="1">
              <a:latin typeface="Garamond"/>
            </a:endParaRPr>
          </a:p>
        </p:txBody>
      </p:sp>
      <p:sp>
        <p:nvSpPr>
          <p:cNvPr id="32" name="Up-Down Arrow 31"/>
          <p:cNvSpPr/>
          <p:nvPr/>
        </p:nvSpPr>
        <p:spPr bwMode="auto">
          <a:xfrm>
            <a:off x="7920038" y="5695726"/>
            <a:ext cx="360362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>
              <a:defRPr/>
            </a:pPr>
            <a:endParaRPr lang="en-GB" b="1"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58726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5CB10-EF94-43E5-A75A-8CF0488E478D}" type="slidenum">
              <a:rPr lang="en-GB" altLang="fr-FR" smtClean="0">
                <a:solidFill>
                  <a:srgbClr val="0F5494"/>
                </a:solidFill>
              </a:rPr>
              <a:pPr/>
              <a:t>11</a:t>
            </a:fld>
            <a:endParaRPr lang="en-GB" altLang="fr-FR" smtClean="0">
              <a:solidFill>
                <a:srgbClr val="0F5494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56792"/>
            <a:ext cx="8984840" cy="847725"/>
          </a:xfrm>
          <a:noFill/>
        </p:spPr>
        <p:txBody>
          <a:bodyPr/>
          <a:lstStyle/>
          <a:p>
            <a:pPr indent="0" algn="ctr" eaLnBrk="1" hangingPunct="1"/>
            <a:r>
              <a:rPr lang="en-GB" altLang="fr-FR" b="0" dirty="0" smtClean="0"/>
              <a:t>But… this representation of the results chain </a:t>
            </a:r>
            <a:r>
              <a:rPr lang="en-GB" altLang="fr-FR" dirty="0" smtClean="0"/>
              <a:t>can be misleading if not correctly understood</a:t>
            </a:r>
            <a:br>
              <a:rPr lang="en-GB" altLang="fr-FR" dirty="0" smtClean="0"/>
            </a:br>
            <a:endParaRPr lang="fr-BE" altLang="fr-FR" sz="1600" dirty="0" smtClean="0"/>
          </a:p>
        </p:txBody>
      </p:sp>
      <p:sp>
        <p:nvSpPr>
          <p:cNvPr id="10248" name="AutoShape 7"/>
          <p:cNvSpPr>
            <a:spLocks noChangeArrowheads="1"/>
          </p:cNvSpPr>
          <p:nvPr/>
        </p:nvSpPr>
        <p:spPr bwMode="auto">
          <a:xfrm>
            <a:off x="6497397" y="2636912"/>
            <a:ext cx="2395083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 smtClean="0">
                <a:solidFill>
                  <a:srgbClr val="FFFFFF"/>
                </a:solidFill>
              </a:rPr>
              <a:t>Impact </a:t>
            </a:r>
            <a:r>
              <a:rPr lang="en-GB" altLang="fr-FR" b="1" dirty="0">
                <a:solidFill>
                  <a:srgbClr val="FFFFFF"/>
                </a:solidFill>
              </a:rPr>
              <a:t>(Overall </a:t>
            </a:r>
            <a:r>
              <a:rPr lang="en-GB" altLang="fr-FR" b="1" dirty="0" smtClean="0">
                <a:solidFill>
                  <a:srgbClr val="FFFFFF"/>
                </a:solidFill>
              </a:rPr>
              <a:t>objectives)</a:t>
            </a:r>
            <a:endParaRPr lang="en-GB" altLang="fr-FR" b="1" dirty="0">
              <a:solidFill>
                <a:srgbClr val="FFFFFF"/>
              </a:solidFill>
            </a:endParaRPr>
          </a:p>
        </p:txBody>
      </p:sp>
      <p:sp>
        <p:nvSpPr>
          <p:cNvPr id="10249" name="AutoShape 8"/>
          <p:cNvSpPr>
            <a:spLocks noChangeArrowheads="1"/>
          </p:cNvSpPr>
          <p:nvPr/>
        </p:nvSpPr>
        <p:spPr bwMode="auto">
          <a:xfrm>
            <a:off x="3906325" y="3237585"/>
            <a:ext cx="2570787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00AE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 smtClean="0">
                <a:solidFill>
                  <a:srgbClr val="FFFFFF"/>
                </a:solidFill>
              </a:rPr>
              <a:t>Outcome</a:t>
            </a:r>
          </a:p>
          <a:p>
            <a:pPr eaLnBrk="0" hangingPunct="0"/>
            <a:r>
              <a:rPr lang="en-GB" altLang="fr-FR" b="1" dirty="0">
                <a:solidFill>
                  <a:srgbClr val="FFFFFF"/>
                </a:solidFill>
              </a:rPr>
              <a:t>(</a:t>
            </a:r>
            <a:r>
              <a:rPr lang="en-GB" altLang="fr-FR" b="1" dirty="0" smtClean="0">
                <a:solidFill>
                  <a:srgbClr val="FFFFFF"/>
                </a:solidFill>
              </a:rPr>
              <a:t>Specific objective)</a:t>
            </a:r>
            <a:endParaRPr lang="en-GB" altLang="fr-FR" b="1" dirty="0">
              <a:solidFill>
                <a:srgbClr val="FFFFFF"/>
              </a:solidFill>
            </a:endParaRPr>
          </a:p>
        </p:txBody>
      </p:sp>
      <p:sp>
        <p:nvSpPr>
          <p:cNvPr id="10250" name="AutoShape 9"/>
          <p:cNvSpPr>
            <a:spLocks noChangeArrowheads="1"/>
          </p:cNvSpPr>
          <p:nvPr/>
        </p:nvSpPr>
        <p:spPr bwMode="auto">
          <a:xfrm>
            <a:off x="2051721" y="4578221"/>
            <a:ext cx="1854604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51D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 smtClean="0">
                <a:solidFill>
                  <a:srgbClr val="FFFFFF"/>
                </a:solidFill>
              </a:rPr>
              <a:t>Outputs</a:t>
            </a:r>
          </a:p>
        </p:txBody>
      </p:sp>
      <p:sp>
        <p:nvSpPr>
          <p:cNvPr id="10251" name="AutoShape 10"/>
          <p:cNvSpPr>
            <a:spLocks noChangeArrowheads="1"/>
          </p:cNvSpPr>
          <p:nvPr/>
        </p:nvSpPr>
        <p:spPr bwMode="auto">
          <a:xfrm>
            <a:off x="1" y="5655366"/>
            <a:ext cx="2051720" cy="838200"/>
          </a:xfrm>
          <a:prstGeom prst="rightArrowCallout">
            <a:avLst>
              <a:gd name="adj1" fmla="val 25000"/>
              <a:gd name="adj2" fmla="val 26186"/>
              <a:gd name="adj3" fmla="val 45938"/>
              <a:gd name="adj4" fmla="val 76333"/>
            </a:avLst>
          </a:prstGeom>
          <a:solidFill>
            <a:srgbClr val="A2FFA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>
                <a:solidFill>
                  <a:srgbClr val="002060"/>
                </a:solidFill>
              </a:rPr>
              <a:t>Activities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3906325" y="4130250"/>
            <a:ext cx="4501479" cy="2683126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2000" b="1" dirty="0" smtClean="0"/>
              <a:t>There are </a:t>
            </a:r>
            <a:r>
              <a:rPr lang="fr-BE" sz="2000" b="1" dirty="0" err="1" smtClean="0"/>
              <a:t>also</a:t>
            </a:r>
            <a:endParaRPr lang="fr-BE" sz="2000" b="1" dirty="0" smtClean="0"/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2000" b="1" dirty="0" err="1"/>
              <a:t>i</a:t>
            </a:r>
            <a:r>
              <a:rPr lang="fr-BE" sz="2000" b="1" dirty="0" err="1" smtClean="0"/>
              <a:t>ntermediary</a:t>
            </a:r>
            <a:r>
              <a:rPr lang="fr-BE" sz="2000" b="1" dirty="0" smtClean="0"/>
              <a:t> (mini) </a:t>
            </a:r>
            <a:r>
              <a:rPr lang="fr-BE" sz="2000" b="1" dirty="0" err="1" smtClean="0"/>
              <a:t>steps</a:t>
            </a:r>
            <a:r>
              <a:rPr lang="fr-BE" sz="2000" b="1" dirty="0" smtClean="0"/>
              <a:t>, 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2000" b="1" dirty="0" err="1" smtClean="0"/>
              <a:t>processes</a:t>
            </a:r>
            <a:r>
              <a:rPr lang="fr-BE" sz="2000" b="1" dirty="0" smtClean="0"/>
              <a:t> (drivers), interactions, </a:t>
            </a:r>
            <a:r>
              <a:rPr lang="fr-BE" sz="2000" b="1" dirty="0" err="1" smtClean="0"/>
              <a:t>sequences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26493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5CB10-EF94-43E5-A75A-8CF0488E478D}" type="slidenum">
              <a:rPr lang="en-GB" altLang="fr-FR" smtClean="0">
                <a:solidFill>
                  <a:srgbClr val="0F5494"/>
                </a:solidFill>
              </a:rPr>
              <a:pPr/>
              <a:t>12</a:t>
            </a:fld>
            <a:endParaRPr lang="en-GB" altLang="fr-FR" smtClean="0">
              <a:solidFill>
                <a:srgbClr val="0F5494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656" y="1340768"/>
            <a:ext cx="8984840" cy="847725"/>
          </a:xfrm>
          <a:noFill/>
        </p:spPr>
        <p:txBody>
          <a:bodyPr/>
          <a:lstStyle/>
          <a:p>
            <a:pPr indent="0" algn="ctr" eaLnBrk="1" hangingPunct="1"/>
            <a:r>
              <a:rPr lang="en-GB" altLang="fr-FR" dirty="0" smtClean="0"/>
              <a:t/>
            </a:r>
            <a:br>
              <a:rPr lang="en-GB" altLang="fr-FR" dirty="0" smtClean="0"/>
            </a:br>
            <a:endParaRPr lang="fr-BE" altLang="fr-FR" sz="1600" dirty="0" smtClean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95288" y="1268760"/>
            <a:ext cx="8229600" cy="576982"/>
          </a:xfrm>
          <a:prstGeom prst="rect">
            <a:avLst/>
          </a:prstGeom>
        </p:spPr>
        <p:txBody>
          <a:bodyPr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fr-BE" altLang="fr-FR" sz="2200" kern="0" dirty="0" smtClean="0">
                <a:latin typeface="Verdana"/>
                <a:cs typeface="Verdana"/>
              </a:rPr>
              <a:t>Change, </a:t>
            </a:r>
            <a:r>
              <a:rPr lang="fr-BE" altLang="fr-FR" sz="2200" kern="0" dirty="0" err="1" smtClean="0">
                <a:latin typeface="Verdana"/>
                <a:cs typeface="Verdana"/>
              </a:rPr>
              <a:t>results</a:t>
            </a:r>
            <a:r>
              <a:rPr lang="fr-BE" altLang="fr-FR" sz="2200" kern="0" dirty="0" smtClean="0">
                <a:latin typeface="Verdana"/>
                <a:cs typeface="Verdana"/>
              </a:rPr>
              <a:t> and the </a:t>
            </a:r>
            <a:r>
              <a:rPr lang="fr-BE" altLang="fr-FR" sz="2200" kern="0" dirty="0" err="1" smtClean="0">
                <a:latin typeface="Verdana"/>
                <a:cs typeface="Verdana"/>
              </a:rPr>
              <a:t>context</a:t>
            </a:r>
            <a:r>
              <a:rPr lang="fr-BE" altLang="fr-FR" sz="2200" kern="0" dirty="0" smtClean="0">
                <a:latin typeface="Verdana"/>
                <a:cs typeface="Verdana"/>
              </a:rPr>
              <a:t> </a:t>
            </a:r>
            <a:endParaRPr lang="en-GB" altLang="fr-FR" sz="2200" kern="0" dirty="0" smtClean="0">
              <a:latin typeface="Verdana"/>
              <a:cs typeface="Verdana"/>
            </a:endParaRPr>
          </a:p>
        </p:txBody>
      </p:sp>
      <p:sp>
        <p:nvSpPr>
          <p:cNvPr id="25" name="Espace réservé du contenu 2"/>
          <p:cNvSpPr txBox="1">
            <a:spLocks/>
          </p:cNvSpPr>
          <p:nvPr/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endParaRPr lang="en-US" sz="2000" i="0" kern="0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3596" y="2402871"/>
            <a:ext cx="8640960" cy="3477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5763" indent="-385763" algn="just" eaLnBrk="0" hangingPunct="0">
              <a:buFont typeface="Monotype Sorts" pitchFamily="2" charset="2"/>
              <a:buNone/>
            </a:pPr>
            <a:r>
              <a:rPr lang="fr-FR" altLang="fr-FR" sz="2000" dirty="0" smtClean="0">
                <a:cs typeface="Arial" charset="0"/>
              </a:rPr>
              <a:t>Our first </a:t>
            </a:r>
            <a:r>
              <a:rPr lang="fr-FR" altLang="fr-FR" sz="2000" dirty="0" err="1" smtClean="0">
                <a:cs typeface="Arial" charset="0"/>
              </a:rPr>
              <a:t>glimpse</a:t>
            </a:r>
            <a:r>
              <a:rPr lang="fr-FR" altLang="fr-FR" sz="2000" dirty="0" smtClean="0">
                <a:cs typeface="Arial" charset="0"/>
              </a:rPr>
              <a:t> of "change" has </a:t>
            </a:r>
            <a:r>
              <a:rPr lang="fr-FR" altLang="fr-FR" sz="2000" dirty="0" err="1" smtClean="0">
                <a:cs typeface="Arial" charset="0"/>
              </a:rPr>
              <a:t>shown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that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defining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it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correctly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is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b="1" dirty="0" smtClean="0">
                <a:cs typeface="Arial" charset="0"/>
              </a:rPr>
              <a:t>not a </a:t>
            </a:r>
            <a:r>
              <a:rPr lang="fr-FR" altLang="fr-FR" sz="2000" b="1" dirty="0" err="1" smtClean="0">
                <a:cs typeface="Arial" charset="0"/>
              </a:rPr>
              <a:t>straightforward</a:t>
            </a:r>
            <a:r>
              <a:rPr lang="fr-FR" altLang="fr-FR" sz="2000" b="1" dirty="0" smtClean="0">
                <a:cs typeface="Arial" charset="0"/>
              </a:rPr>
              <a:t>, simple </a:t>
            </a:r>
            <a:r>
              <a:rPr lang="fr-FR" altLang="fr-FR" sz="2000" b="1" dirty="0" err="1" smtClean="0">
                <a:cs typeface="Arial" charset="0"/>
              </a:rPr>
              <a:t>task</a:t>
            </a:r>
            <a:r>
              <a:rPr lang="fr-FR" altLang="fr-FR" sz="2000" b="1" dirty="0" smtClean="0">
                <a:cs typeface="Arial" charset="0"/>
              </a:rPr>
              <a:t>!</a:t>
            </a:r>
            <a:r>
              <a:rPr lang="fr-FR" altLang="fr-FR" sz="2000" dirty="0" smtClean="0">
                <a:cs typeface="Arial" charset="0"/>
              </a:rPr>
              <a:t> </a:t>
            </a:r>
          </a:p>
          <a:p>
            <a:pPr marL="385763" indent="-385763" algn="just" eaLnBrk="0" hangingPunct="0">
              <a:buFont typeface="Monotype Sorts" pitchFamily="2" charset="2"/>
              <a:buNone/>
            </a:pPr>
            <a:endParaRPr lang="fr-FR" altLang="fr-FR" sz="2000" dirty="0" smtClean="0">
              <a:cs typeface="Arial" charset="0"/>
            </a:endParaRPr>
          </a:p>
          <a:p>
            <a:pPr marL="385763" indent="-385763" algn="just" eaLnBrk="0" hangingPunct="0">
              <a:buFont typeface="Monotype Sorts" pitchFamily="2" charset="2"/>
              <a:buNone/>
            </a:pPr>
            <a:endParaRPr lang="fr-FR" altLang="fr-FR" sz="2000" dirty="0">
              <a:cs typeface="Arial" charset="0"/>
            </a:endParaRPr>
          </a:p>
          <a:p>
            <a:pPr marL="385763" indent="-385763" algn="just" eaLnBrk="0" hangingPunct="0">
              <a:buFont typeface="Monotype Sorts" pitchFamily="2" charset="2"/>
              <a:buNone/>
            </a:pPr>
            <a:r>
              <a:rPr lang="fr-FR" altLang="fr-FR" sz="2000" dirty="0" smtClean="0">
                <a:cs typeface="Arial" charset="0"/>
              </a:rPr>
              <a:t>… and </a:t>
            </a:r>
            <a:r>
              <a:rPr lang="fr-FR" altLang="fr-FR" sz="2000" dirty="0" err="1" smtClean="0">
                <a:cs typeface="Arial" charset="0"/>
              </a:rPr>
              <a:t>our</a:t>
            </a:r>
            <a:r>
              <a:rPr lang="fr-FR" altLang="fr-FR" sz="2000" dirty="0" smtClean="0">
                <a:cs typeface="Arial" charset="0"/>
              </a:rPr>
              <a:t> initial </a:t>
            </a:r>
            <a:r>
              <a:rPr lang="fr-FR" altLang="fr-FR" sz="2000" dirty="0" err="1" smtClean="0">
                <a:cs typeface="Arial" charset="0"/>
              </a:rPr>
              <a:t>theoretical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approach</a:t>
            </a:r>
            <a:r>
              <a:rPr lang="fr-FR" altLang="fr-FR" sz="2000" dirty="0" smtClean="0">
                <a:cs typeface="Arial" charset="0"/>
              </a:rPr>
              <a:t> to </a:t>
            </a:r>
            <a:r>
              <a:rPr lang="fr-FR" altLang="fr-FR" sz="2000" dirty="0" err="1" smtClean="0">
                <a:cs typeface="Arial" charset="0"/>
              </a:rPr>
              <a:t>results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confirms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that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contributing</a:t>
            </a:r>
            <a:r>
              <a:rPr lang="fr-FR" altLang="fr-FR" sz="2000" dirty="0" smtClean="0">
                <a:cs typeface="Arial" charset="0"/>
              </a:rPr>
              <a:t> to </a:t>
            </a:r>
            <a:r>
              <a:rPr lang="fr-FR" altLang="fr-FR" sz="2000" dirty="0" err="1" smtClean="0">
                <a:cs typeface="Arial" charset="0"/>
              </a:rPr>
              <a:t>it</a:t>
            </a:r>
            <a:r>
              <a:rPr lang="fr-FR" altLang="fr-FR" sz="2000" dirty="0" smtClean="0">
                <a:cs typeface="Arial" charset="0"/>
              </a:rPr>
              <a:t> (change) </a:t>
            </a:r>
            <a:r>
              <a:rPr lang="fr-FR" altLang="fr-FR" sz="2000" dirty="0" err="1" smtClean="0">
                <a:cs typeface="Arial" charset="0"/>
              </a:rPr>
              <a:t>will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b="1" dirty="0" smtClean="0">
                <a:cs typeface="Arial" charset="0"/>
              </a:rPr>
              <a:t>not </a:t>
            </a:r>
            <a:r>
              <a:rPr lang="fr-FR" altLang="fr-FR" sz="2000" b="1" dirty="0" err="1" smtClean="0">
                <a:cs typeface="Arial" charset="0"/>
              </a:rPr>
              <a:t>be</a:t>
            </a:r>
            <a:r>
              <a:rPr lang="fr-FR" altLang="fr-FR" sz="2000" b="1" dirty="0" smtClean="0">
                <a:cs typeface="Arial" charset="0"/>
              </a:rPr>
              <a:t> a </a:t>
            </a:r>
            <a:r>
              <a:rPr lang="fr-FR" altLang="fr-FR" sz="2000" b="1" dirty="0" err="1" smtClean="0">
                <a:cs typeface="Arial" charset="0"/>
              </a:rPr>
              <a:t>linear</a:t>
            </a:r>
            <a:r>
              <a:rPr lang="fr-FR" altLang="fr-FR" sz="2000" b="1" dirty="0" smtClean="0">
                <a:cs typeface="Arial" charset="0"/>
              </a:rPr>
              <a:t>, </a:t>
            </a:r>
            <a:r>
              <a:rPr lang="fr-FR" altLang="fr-FR" sz="2000" b="1" dirty="0" err="1" smtClean="0">
                <a:cs typeface="Arial" charset="0"/>
              </a:rPr>
              <a:t>smooth</a:t>
            </a:r>
            <a:r>
              <a:rPr lang="fr-FR" altLang="fr-FR" sz="2000" b="1" dirty="0" smtClean="0">
                <a:cs typeface="Arial" charset="0"/>
              </a:rPr>
              <a:t> </a:t>
            </a:r>
            <a:r>
              <a:rPr lang="fr-FR" altLang="fr-FR" sz="2000" b="1" dirty="0" err="1" smtClean="0">
                <a:cs typeface="Arial" charset="0"/>
              </a:rPr>
              <a:t>process</a:t>
            </a:r>
            <a:endParaRPr lang="fr-FR" altLang="fr-FR" sz="2000" b="1" dirty="0" smtClean="0">
              <a:cs typeface="Arial" charset="0"/>
            </a:endParaRPr>
          </a:p>
          <a:p>
            <a:pPr marL="385763" indent="-385763" algn="just" eaLnBrk="0" hangingPunct="0">
              <a:buFont typeface="Monotype Sorts" pitchFamily="2" charset="2"/>
              <a:buNone/>
            </a:pPr>
            <a:endParaRPr lang="fr-FR" altLang="fr-FR" sz="2000" dirty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endParaRPr lang="fr-FR" altLang="fr-FR" sz="2000" dirty="0" smtClean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endParaRPr lang="fr-FR" altLang="fr-FR" sz="2000" dirty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r>
              <a:rPr lang="fr-FR" altLang="fr-FR" sz="2000" dirty="0" smtClean="0">
                <a:cs typeface="Arial" charset="0"/>
              </a:rPr>
              <a:t>  </a:t>
            </a:r>
            <a:endParaRPr lang="fr-BE" altLang="fr-FR" sz="2000" dirty="0">
              <a:cs typeface="Arial" charset="0"/>
            </a:endParaRPr>
          </a:p>
        </p:txBody>
      </p:sp>
      <p:sp>
        <p:nvSpPr>
          <p:cNvPr id="7" name="Bent Arrow 6"/>
          <p:cNvSpPr/>
          <p:nvPr/>
        </p:nvSpPr>
        <p:spPr bwMode="auto">
          <a:xfrm>
            <a:off x="706175" y="5013481"/>
            <a:ext cx="8195084" cy="1119825"/>
          </a:xfrm>
          <a:prstGeom prst="bentArrow">
            <a:avLst>
              <a:gd name="adj1" fmla="val 45980"/>
              <a:gd name="adj2" fmla="val 49760"/>
              <a:gd name="adj3" fmla="val 14500"/>
              <a:gd name="adj4" fmla="val 1338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1800" b="1" dirty="0" smtClean="0">
                <a:solidFill>
                  <a:srgbClr val="FFFF00"/>
                </a:solidFill>
              </a:rPr>
              <a:t>First </a:t>
            </a:r>
            <a:r>
              <a:rPr lang="fr-BE" sz="1800" b="1" dirty="0" err="1" smtClean="0">
                <a:solidFill>
                  <a:srgbClr val="FFFF00"/>
                </a:solidFill>
              </a:rPr>
              <a:t>step</a:t>
            </a:r>
            <a:r>
              <a:rPr lang="fr-BE" sz="1800" b="1" dirty="0" smtClean="0">
                <a:solidFill>
                  <a:srgbClr val="FFFF00"/>
                </a:solidFill>
              </a:rPr>
              <a:t> in the LFA </a:t>
            </a:r>
            <a:r>
              <a:rPr lang="fr-BE" sz="1800" b="1" dirty="0" err="1" smtClean="0">
                <a:solidFill>
                  <a:srgbClr val="FFFF00"/>
                </a:solidFill>
              </a:rPr>
              <a:t>is</a:t>
            </a:r>
            <a:r>
              <a:rPr lang="fr-BE" sz="1800" b="1" dirty="0" smtClean="0">
                <a:solidFill>
                  <a:srgbClr val="FFFF00"/>
                </a:solidFill>
              </a:rPr>
              <a:t> </a:t>
            </a:r>
            <a:r>
              <a:rPr lang="fr-BE" sz="1800" b="1" dirty="0" err="1" smtClean="0">
                <a:solidFill>
                  <a:srgbClr val="FFFF00"/>
                </a:solidFill>
              </a:rPr>
              <a:t>understanding</a:t>
            </a:r>
            <a:r>
              <a:rPr lang="fr-BE" sz="1800" b="1" dirty="0" smtClean="0">
                <a:solidFill>
                  <a:srgbClr val="FFFF00"/>
                </a:solidFill>
              </a:rPr>
              <a:t> the </a:t>
            </a:r>
            <a:r>
              <a:rPr lang="fr-BE" sz="1800" b="1" dirty="0" err="1" smtClean="0">
                <a:solidFill>
                  <a:srgbClr val="FFFF00"/>
                </a:solidFill>
              </a:rPr>
              <a:t>context</a:t>
            </a:r>
            <a:r>
              <a:rPr lang="fr-BE" sz="1800" b="1" dirty="0" smtClean="0">
                <a:solidFill>
                  <a:srgbClr val="FFFF00"/>
                </a:solidFill>
              </a:rPr>
              <a:t>…..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70439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457" y="1052736"/>
            <a:ext cx="9036496" cy="936625"/>
          </a:xfrm>
        </p:spPr>
        <p:txBody>
          <a:bodyPr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ontext analyses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060848"/>
            <a:ext cx="8496944" cy="4536504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US" sz="2000" i="0" dirty="0"/>
              <a:t>Sector/regional context/thematic </a:t>
            </a:r>
            <a:r>
              <a:rPr lang="en-US" sz="2000" i="0" dirty="0" smtClean="0"/>
              <a:t>area (possibly updating the programming info)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US" sz="2000" b="1" i="0" dirty="0" smtClean="0"/>
              <a:t>Public Policy Assessment </a:t>
            </a:r>
            <a:r>
              <a:rPr lang="en-US" sz="2000" i="0" dirty="0" smtClean="0"/>
              <a:t>and EU Policy Framework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nb-NO" sz="2000" b="1" i="0" dirty="0" smtClean="0"/>
              <a:t>Stakeholder </a:t>
            </a:r>
            <a:r>
              <a:rPr lang="nb-NO" sz="2000" b="1" i="0" dirty="0"/>
              <a:t>analysis</a:t>
            </a:r>
            <a:r>
              <a:rPr lang="nb-NO" sz="2000" i="0" dirty="0"/>
              <a:t> </a:t>
            </a:r>
            <a:r>
              <a:rPr lang="nb-NO" sz="2000" i="0" dirty="0" smtClean="0"/>
              <a:t>(with elements of political economy analysis)</a:t>
            </a:r>
            <a:endParaRPr lang="fr-FR" sz="2000" i="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US" sz="2000" b="1" i="0" dirty="0" smtClean="0"/>
              <a:t>Priority </a:t>
            </a:r>
            <a:r>
              <a:rPr lang="en-US" sz="2000" b="1" i="0" dirty="0"/>
              <a:t>areas for </a:t>
            </a:r>
            <a:r>
              <a:rPr lang="en-US" sz="2000" b="1" i="0" dirty="0" smtClean="0"/>
              <a:t>support (essential for support to partner strategy)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b="1" i="0" u="sng" dirty="0" smtClean="0"/>
              <a:t>or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US" sz="2000" b="1" i="0" dirty="0" smtClean="0"/>
              <a:t>Problem analysis </a:t>
            </a:r>
            <a:r>
              <a:rPr lang="en-US" sz="2000" i="0" dirty="0" smtClean="0"/>
              <a:t>for a thematic or regional action in absence of clear support for a given partner strategy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en-US" sz="2000" i="0" dirty="0"/>
          </a:p>
        </p:txBody>
      </p:sp>
    </p:spTree>
    <p:extLst>
      <p:ext uri="{BB962C8B-B14F-4D97-AF65-F5344CB8AC3E}">
        <p14:creationId xmlns:p14="http://schemas.microsoft.com/office/powerpoint/2010/main" val="37396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9036496" cy="936625"/>
          </a:xfrm>
        </p:spPr>
        <p:txBody>
          <a:bodyPr/>
          <a:lstStyle/>
          <a:p>
            <a:r>
              <a:rPr lang="en-US" dirty="0" smtClean="0"/>
              <a:t>Public Policy Analysis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952" y="2201266"/>
            <a:ext cx="8229600" cy="3748014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dirty="0" smtClean="0"/>
              <a:t>Describe main </a:t>
            </a:r>
            <a:r>
              <a:rPr lang="en-US" sz="2000" b="1" i="0" dirty="0" smtClean="0"/>
              <a:t>specific objectives</a:t>
            </a:r>
            <a:r>
              <a:rPr lang="en-US" sz="2000" i="0" dirty="0" smtClean="0"/>
              <a:t> of partner’s policy that are to be supported… AND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dirty="0" smtClean="0"/>
              <a:t>What the level of preparation of this policy is. Is a performance assessment/ M&amp;E framework in place?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dirty="0" smtClean="0"/>
              <a:t>How relevant is the policy? e.g. existing institutional capacities, responding to identified opportunities/challenges?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dirty="0" smtClean="0"/>
              <a:t>In line with EU policies/values?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dirty="0" smtClean="0"/>
              <a:t>Is it a credible policy? e.g. ownership, outcomes of policy implementation, coherent with government budget, risk informed?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b="1" i="0" dirty="0" smtClean="0"/>
              <a:t>		NB Don’t just list relevant policies!</a:t>
            </a:r>
            <a:endParaRPr lang="en-US" sz="2000" b="1" i="0" dirty="0"/>
          </a:p>
        </p:txBody>
      </p:sp>
    </p:spTree>
    <p:extLst>
      <p:ext uri="{BB962C8B-B14F-4D97-AF65-F5344CB8AC3E}">
        <p14:creationId xmlns:p14="http://schemas.microsoft.com/office/powerpoint/2010/main" val="26356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204865"/>
            <a:ext cx="8750240" cy="4516610"/>
          </a:xfrm>
        </p:spPr>
        <p:txBody>
          <a:bodyPr/>
          <a:lstStyle/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endParaRPr lang="fr-BE" altLang="fr-FR" sz="1600" b="1" dirty="0">
              <a:solidFill>
                <a:schemeClr val="accent2"/>
              </a:solidFill>
              <a:cs typeface="Arial" charset="0"/>
            </a:endParaRP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r>
              <a:rPr lang="fr-BE" altLang="fr-FR" sz="1600" b="1" dirty="0" err="1" smtClean="0">
                <a:solidFill>
                  <a:schemeClr val="accent2"/>
                </a:solidFill>
                <a:cs typeface="Arial" charset="0"/>
              </a:rPr>
              <a:t>What</a:t>
            </a:r>
            <a:r>
              <a:rPr lang="fr-BE" altLang="fr-FR" sz="1600" b="1" dirty="0" smtClean="0">
                <a:solidFill>
                  <a:schemeClr val="accent2"/>
                </a:solidFill>
                <a:cs typeface="Arial" charset="0"/>
              </a:rPr>
              <a:t> if?</a:t>
            </a: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endParaRPr lang="fr-BE" altLang="fr-FR" sz="1600" dirty="0" smtClean="0">
              <a:solidFill>
                <a:schemeClr val="accent2"/>
              </a:solidFill>
              <a:cs typeface="Arial" charset="0"/>
            </a:endParaRP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If </a:t>
            </a:r>
            <a:r>
              <a:rPr lang="fr-BE" altLang="fr-FR" sz="1600" dirty="0">
                <a:solidFill>
                  <a:schemeClr val="accent2"/>
                </a:solidFill>
                <a:cs typeface="Arial" charset="0"/>
              </a:rPr>
              <a:t>the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partner’s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policy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is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(relevant and)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credible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… how do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we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decide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on </a:t>
            </a:r>
            <a:r>
              <a:rPr lang="fr-BE" altLang="fr-FR" sz="1600" b="1" dirty="0" smtClean="0">
                <a:solidFill>
                  <a:schemeClr val="accent2"/>
                </a:solidFill>
                <a:cs typeface="Arial" charset="0"/>
              </a:rPr>
              <a:t>the focus 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of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our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support to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that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policy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?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What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are the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practical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consequences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?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what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should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we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be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looking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for in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particular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?</a:t>
            </a: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endParaRPr lang="fr-BE" altLang="fr-FR" sz="1600" dirty="0" smtClean="0">
              <a:solidFill>
                <a:schemeClr val="accent2"/>
              </a:solidFill>
              <a:cs typeface="Arial" charset="0"/>
            </a:endParaRP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If the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partner’s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strategy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/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policy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lacks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relevance or if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there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is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a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lack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of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credibility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,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what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approach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should</a:t>
            </a:r>
            <a:r>
              <a:rPr lang="fr-BE" altLang="fr-FR" sz="1600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we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dirty="0" err="1" smtClean="0">
                <a:solidFill>
                  <a:schemeClr val="accent2"/>
                </a:solidFill>
                <a:cs typeface="Arial" charset="0"/>
              </a:rPr>
              <a:t>take</a:t>
            </a: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?</a:t>
            </a: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endParaRPr lang="fr-BE" altLang="fr-FR" sz="1600" dirty="0">
              <a:solidFill>
                <a:schemeClr val="accent2"/>
              </a:solidFill>
              <a:cs typeface="Arial" charset="0"/>
            </a:endParaRPr>
          </a:p>
          <a:p>
            <a:pPr marL="0" indent="0">
              <a:spcAft>
                <a:spcPts val="900"/>
              </a:spcAft>
              <a:buClr>
                <a:schemeClr val="accent6"/>
              </a:buClr>
              <a:buNone/>
            </a:pPr>
            <a:r>
              <a:rPr lang="fr-BE" altLang="fr-FR" sz="1600" dirty="0" smtClean="0">
                <a:solidFill>
                  <a:schemeClr val="accent2"/>
                </a:solidFill>
                <a:cs typeface="Arial" charset="0"/>
              </a:rPr>
              <a:t>  </a:t>
            </a:r>
            <a:endParaRPr lang="en-GB" altLang="fr-FR" sz="1600" dirty="0">
              <a:solidFill>
                <a:schemeClr val="accent2"/>
              </a:solidFill>
            </a:endParaRPr>
          </a:p>
          <a:p>
            <a:pPr>
              <a:spcAft>
                <a:spcPts val="900"/>
              </a:spcAft>
              <a:buClr>
                <a:schemeClr val="accent6"/>
              </a:buClr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F774-9ED8-4DA3-8773-3C983AFF79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936625"/>
          </a:xfrm>
        </p:spPr>
        <p:txBody>
          <a:bodyPr/>
          <a:lstStyle/>
          <a:p>
            <a:r>
              <a:rPr lang="en-GB" dirty="0" smtClean="0"/>
              <a:t>Building from a partner’s policy/strategy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250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9036496" cy="936625"/>
          </a:xfrm>
        </p:spPr>
        <p:txBody>
          <a:bodyPr/>
          <a:lstStyle/>
          <a:p>
            <a:r>
              <a:rPr lang="en-US" dirty="0" smtClean="0"/>
              <a:t>Stakeholder analysis (with elements of political economy analysis)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952" y="2205385"/>
            <a:ext cx="8229600" cy="4391967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u="sng" dirty="0" smtClean="0"/>
              <a:t>not just a list of </a:t>
            </a:r>
            <a:r>
              <a:rPr lang="en-US" sz="2000" i="0" dirty="0" smtClean="0"/>
              <a:t>the stakeholders but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US" sz="2000" i="0" dirty="0" smtClean="0"/>
              <a:t>an analysis of the strengths and weaknesses (in particular in terms of capacities); </a:t>
            </a:r>
            <a:r>
              <a:rPr lang="en-US" sz="2000" i="0" dirty="0"/>
              <a:t>c</a:t>
            </a:r>
            <a:r>
              <a:rPr lang="en-US" sz="2000" i="0" dirty="0" smtClean="0"/>
              <a:t>apacity to assume mandate? relationship with Government?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US" sz="2000" i="0" dirty="0" smtClean="0"/>
              <a:t>their active participation or not, (and if not, why?) in the preparation of the action (the intervention logic)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i="0" dirty="0" smtClean="0"/>
              <a:t>Elements of PEA …. Will go beyond appearances/declarations and </a:t>
            </a:r>
            <a:r>
              <a:rPr lang="en-US" sz="2000" i="0" dirty="0" err="1" smtClean="0"/>
              <a:t>analyse</a:t>
            </a:r>
            <a:r>
              <a:rPr lang="en-US" sz="2000" i="0" dirty="0" smtClean="0"/>
              <a:t> the real interests of key stakeholders, their relative support to (the whole or to part of) the reform… Sustainability?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fr-BE" altLang="fr-FR" sz="2000" b="1" dirty="0" err="1">
                <a:solidFill>
                  <a:schemeClr val="accent2"/>
                </a:solidFill>
                <a:cs typeface="Arial" charset="0"/>
              </a:rPr>
              <a:t>What</a:t>
            </a:r>
            <a:r>
              <a:rPr lang="fr-BE" altLang="fr-FR" sz="2000" b="1" dirty="0">
                <a:solidFill>
                  <a:schemeClr val="accent2"/>
                </a:solidFill>
                <a:cs typeface="Arial" charset="0"/>
              </a:rPr>
              <a:t> are the links </a:t>
            </a:r>
            <a:r>
              <a:rPr lang="fr-BE" altLang="fr-FR" sz="2000" b="1" dirty="0" err="1">
                <a:solidFill>
                  <a:schemeClr val="accent2"/>
                </a:solidFill>
                <a:cs typeface="Arial" charset="0"/>
              </a:rPr>
              <a:t>between</a:t>
            </a:r>
            <a:r>
              <a:rPr lang="fr-BE" altLang="fr-FR" sz="2000" b="1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2000" b="1" dirty="0" smtClean="0">
                <a:solidFill>
                  <a:schemeClr val="accent2"/>
                </a:solidFill>
                <a:cs typeface="Arial" charset="0"/>
              </a:rPr>
              <a:t>public </a:t>
            </a:r>
            <a:r>
              <a:rPr lang="fr-BE" altLang="fr-FR" sz="2000" b="1" dirty="0" err="1" smtClean="0">
                <a:solidFill>
                  <a:schemeClr val="accent2"/>
                </a:solidFill>
                <a:cs typeface="Arial" charset="0"/>
              </a:rPr>
              <a:t>policy</a:t>
            </a:r>
            <a:r>
              <a:rPr lang="fr-BE" altLang="fr-FR" sz="2000" b="1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2000" b="1" dirty="0" err="1">
                <a:solidFill>
                  <a:schemeClr val="accent2"/>
                </a:solidFill>
                <a:cs typeface="Arial" charset="0"/>
              </a:rPr>
              <a:t>analysis</a:t>
            </a:r>
            <a:r>
              <a:rPr lang="fr-BE" altLang="fr-FR" sz="2000" b="1" dirty="0">
                <a:solidFill>
                  <a:schemeClr val="accent2"/>
                </a:solidFill>
                <a:cs typeface="Arial" charset="0"/>
              </a:rPr>
              <a:t> and </a:t>
            </a:r>
            <a:r>
              <a:rPr lang="fr-BE" altLang="fr-FR" sz="2000" b="1" dirty="0" err="1" smtClean="0">
                <a:solidFill>
                  <a:schemeClr val="accent2"/>
                </a:solidFill>
                <a:cs typeface="Arial" charset="0"/>
              </a:rPr>
              <a:t>stakeholder</a:t>
            </a:r>
            <a:r>
              <a:rPr lang="fr-BE" altLang="fr-FR" sz="2000" b="1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2000" b="1" dirty="0" err="1" smtClean="0">
                <a:solidFill>
                  <a:schemeClr val="accent2"/>
                </a:solidFill>
                <a:cs typeface="Arial" charset="0"/>
              </a:rPr>
              <a:t>analysis</a:t>
            </a:r>
            <a:r>
              <a:rPr lang="fr-BE" altLang="fr-FR" sz="2000" b="1" dirty="0" smtClean="0">
                <a:solidFill>
                  <a:schemeClr val="accent2"/>
                </a:solidFill>
                <a:cs typeface="Arial" charset="0"/>
              </a:rPr>
              <a:t> ?</a:t>
            </a:r>
            <a:endParaRPr lang="fr-BE" altLang="fr-FR" sz="2000" b="1" dirty="0">
              <a:solidFill>
                <a:schemeClr val="accent2"/>
              </a:solidFill>
              <a:cs typeface="Arial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en-US" sz="2000" i="0" dirty="0"/>
          </a:p>
        </p:txBody>
      </p:sp>
    </p:spTree>
    <p:extLst>
      <p:ext uri="{BB962C8B-B14F-4D97-AF65-F5344CB8AC3E}">
        <p14:creationId xmlns:p14="http://schemas.microsoft.com/office/powerpoint/2010/main" val="26356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980728"/>
            <a:ext cx="9289280" cy="936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Development processes &amp; stakeholders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512" y="1628800"/>
            <a:ext cx="8691438" cy="16922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64999">
                <a:srgbClr val="FFFF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800" dirty="0" smtClean="0">
                <a:latin typeface="+mn-lt"/>
                <a:cs typeface="+mn-cs"/>
              </a:rPr>
              <a:t>Development </a:t>
            </a:r>
            <a:r>
              <a:rPr lang="en-US" sz="1800" dirty="0">
                <a:latin typeface="+mn-lt"/>
                <a:cs typeface="+mn-cs"/>
              </a:rPr>
              <a:t>processes </a:t>
            </a:r>
            <a:r>
              <a:rPr lang="en-US" sz="1800" dirty="0" smtClean="0">
                <a:latin typeface="+mn-lt"/>
                <a:cs typeface="+mn-cs"/>
              </a:rPr>
              <a:t>are fundamentally  </a:t>
            </a:r>
          </a:p>
          <a:p>
            <a:pPr algn="ctr">
              <a:defRPr/>
            </a:pPr>
            <a:r>
              <a:rPr lang="en-US" sz="1800" b="1" dirty="0" smtClean="0">
                <a:latin typeface="+mn-lt"/>
                <a:cs typeface="+mn-cs"/>
              </a:rPr>
              <a:t>domestic</a:t>
            </a:r>
            <a:r>
              <a:rPr lang="en-US" sz="1800" b="1" dirty="0">
                <a:latin typeface="+mn-lt"/>
                <a:cs typeface="+mn-cs"/>
              </a:rPr>
              <a:t>, political change </a:t>
            </a:r>
            <a:r>
              <a:rPr lang="en-US" sz="1800" b="1" dirty="0" smtClean="0">
                <a:latin typeface="+mn-lt"/>
                <a:cs typeface="+mn-cs"/>
              </a:rPr>
              <a:t>processes</a:t>
            </a:r>
          </a:p>
          <a:p>
            <a:pPr algn="ctr">
              <a:defRPr/>
            </a:pPr>
            <a:endParaRPr lang="en-US" sz="1800" b="1" dirty="0">
              <a:latin typeface="+mn-lt"/>
              <a:cs typeface="+mn-cs"/>
            </a:endParaRPr>
          </a:p>
          <a:p>
            <a:pPr algn="ctr">
              <a:defRPr/>
            </a:pPr>
            <a:r>
              <a:rPr lang="en-US" sz="1800" dirty="0">
                <a:latin typeface="+mn-lt"/>
                <a:cs typeface="+mn-cs"/>
              </a:rPr>
              <a:t>Hence relationship between State and </a:t>
            </a:r>
            <a:r>
              <a:rPr lang="en-US" sz="1800" dirty="0" smtClean="0">
                <a:latin typeface="+mn-lt"/>
                <a:cs typeface="+mn-cs"/>
              </a:rPr>
              <a:t>society </a:t>
            </a:r>
            <a:r>
              <a:rPr lang="en-US" sz="1800" dirty="0">
                <a:latin typeface="+mn-lt"/>
                <a:cs typeface="+mn-cs"/>
              </a:rPr>
              <a:t>is crucial and </a:t>
            </a:r>
            <a:r>
              <a:rPr lang="en-US" sz="1800" dirty="0" smtClean="0">
                <a:latin typeface="+mn-lt"/>
                <a:cs typeface="+mn-cs"/>
              </a:rPr>
              <a:t>engagement </a:t>
            </a:r>
            <a:r>
              <a:rPr lang="en-US" sz="1800" dirty="0">
                <a:latin typeface="+mn-lt"/>
                <a:cs typeface="+mn-cs"/>
              </a:rPr>
              <a:t>with </a:t>
            </a:r>
            <a:r>
              <a:rPr lang="en-US" sz="1800" dirty="0" smtClean="0">
                <a:latin typeface="+mn-lt"/>
                <a:cs typeface="+mn-cs"/>
              </a:rPr>
              <a:t>CSOs, LAs &amp; private sector, have </a:t>
            </a:r>
            <a:r>
              <a:rPr lang="en-US" sz="1800" dirty="0">
                <a:latin typeface="+mn-lt"/>
                <a:cs typeface="+mn-cs"/>
              </a:rPr>
              <a:t>to </a:t>
            </a:r>
            <a:r>
              <a:rPr lang="en-US" sz="1800" b="1" dirty="0" smtClean="0">
                <a:latin typeface="+mn-lt"/>
                <a:cs typeface="+mn-cs"/>
              </a:rPr>
              <a:t>move </a:t>
            </a:r>
            <a:r>
              <a:rPr lang="en-US" sz="1800" b="1" dirty="0">
                <a:latin typeface="+mn-lt"/>
                <a:cs typeface="+mn-cs"/>
              </a:rPr>
              <a:t>beyond a narrow aid agenda to a broader development agenda </a:t>
            </a:r>
          </a:p>
        </p:txBody>
      </p:sp>
      <p:sp>
        <p:nvSpPr>
          <p:cNvPr id="7" name="Down Arrow 6"/>
          <p:cNvSpPr>
            <a:spLocks noChangeArrowheads="1"/>
          </p:cNvSpPr>
          <p:nvPr/>
        </p:nvSpPr>
        <p:spPr bwMode="auto">
          <a:xfrm>
            <a:off x="3730327" y="3414316"/>
            <a:ext cx="731837" cy="590748"/>
          </a:xfrm>
          <a:prstGeom prst="downArrow">
            <a:avLst>
              <a:gd name="adj1" fmla="val 50000"/>
              <a:gd name="adj2" fmla="val 52533"/>
            </a:avLst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Down Arrow 8"/>
          <p:cNvSpPr>
            <a:spLocks noChangeArrowheads="1"/>
          </p:cNvSpPr>
          <p:nvPr/>
        </p:nvSpPr>
        <p:spPr bwMode="auto">
          <a:xfrm>
            <a:off x="6935489" y="3414316"/>
            <a:ext cx="804863" cy="590748"/>
          </a:xfrm>
          <a:prstGeom prst="downArrow">
            <a:avLst>
              <a:gd name="adj1" fmla="val 50000"/>
              <a:gd name="adj2" fmla="val 38833"/>
            </a:avLst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0" y="4056732"/>
            <a:ext cx="2555776" cy="14605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+mn-lt"/>
                <a:cs typeface="+mn-cs"/>
              </a:rPr>
              <a:t>Treat </a:t>
            </a:r>
            <a:r>
              <a:rPr lang="en-US" sz="1600" b="1" dirty="0" smtClean="0">
                <a:latin typeface="+mn-lt"/>
                <a:cs typeface="+mn-cs"/>
              </a:rPr>
              <a:t>CSOs, LAs &amp; private sector as </a:t>
            </a:r>
            <a:r>
              <a:rPr lang="en-US" sz="1600" b="1" dirty="0">
                <a:latin typeface="+mn-lt"/>
                <a:cs typeface="+mn-cs"/>
              </a:rPr>
              <a:t>actors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2771800" y="4056732"/>
            <a:ext cx="2736303" cy="14605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latin typeface="+mn-lt"/>
                <a:cs typeface="+mn-cs"/>
              </a:rPr>
              <a:t>Analyse</a:t>
            </a:r>
            <a:r>
              <a:rPr lang="en-US" sz="1600" b="1" dirty="0" smtClean="0">
                <a:latin typeface="+mn-lt"/>
                <a:cs typeface="+mn-cs"/>
              </a:rPr>
              <a:t> State-society </a:t>
            </a:r>
            <a:r>
              <a:rPr lang="en-US" sz="1600" b="1" dirty="0">
                <a:latin typeface="+mn-lt"/>
                <a:cs typeface="+mn-cs"/>
              </a:rPr>
              <a:t>relations systematically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5796136" y="4056732"/>
            <a:ext cx="2890664" cy="14605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+mn-lt"/>
                <a:cs typeface="+mn-cs"/>
              </a:rPr>
              <a:t>Explore and exploit full </a:t>
            </a:r>
            <a:r>
              <a:rPr lang="en-US" sz="1600" b="1" dirty="0" smtClean="0">
                <a:latin typeface="+mn-lt"/>
                <a:cs typeface="+mn-cs"/>
              </a:rPr>
              <a:t>potential</a:t>
            </a:r>
            <a:endParaRPr lang="en-US" sz="1600" b="1" dirty="0">
              <a:latin typeface="+mn-lt"/>
              <a:cs typeface="+mn-cs"/>
            </a:endParaRPr>
          </a:p>
        </p:txBody>
      </p:sp>
      <p:sp>
        <p:nvSpPr>
          <p:cNvPr id="15" name="Down Arrow 14"/>
          <p:cNvSpPr>
            <a:spLocks noChangeArrowheads="1"/>
          </p:cNvSpPr>
          <p:nvPr/>
        </p:nvSpPr>
        <p:spPr bwMode="auto">
          <a:xfrm>
            <a:off x="887834" y="3414316"/>
            <a:ext cx="731838" cy="590748"/>
          </a:xfrm>
          <a:prstGeom prst="downArrow">
            <a:avLst>
              <a:gd name="adj1" fmla="val 50000"/>
              <a:gd name="adj2" fmla="val 52533"/>
            </a:avLst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" name="Espace réservé du contenu 2"/>
          <p:cNvSpPr>
            <a:spLocks noGrp="1"/>
          </p:cNvSpPr>
          <p:nvPr>
            <p:ph idx="1"/>
          </p:nvPr>
        </p:nvSpPr>
        <p:spPr>
          <a:xfrm>
            <a:off x="467544" y="5661248"/>
            <a:ext cx="8208912" cy="1152228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/>
          <a:lstStyle/>
          <a:p>
            <a:pPr marL="0" indent="0">
              <a:buClr>
                <a:srgbClr val="0F5494"/>
              </a:buClr>
              <a:buNone/>
              <a:defRPr/>
            </a:pPr>
            <a:r>
              <a:rPr lang="en-GB" sz="1600" i="0" dirty="0" smtClean="0"/>
              <a:t>Government</a:t>
            </a:r>
            <a:r>
              <a:rPr lang="en-GB" sz="1600" i="0" dirty="0"/>
              <a:t>, </a:t>
            </a:r>
            <a:r>
              <a:rPr lang="en-GB" sz="1600" i="0" dirty="0" smtClean="0"/>
              <a:t>public sector, local authorities, civil society organisations, not for profit organisations, private sector, experts…</a:t>
            </a:r>
            <a:endParaRPr lang="en-GB" sz="1600" i="0" dirty="0"/>
          </a:p>
          <a:p>
            <a:pPr marL="0" indent="0">
              <a:buClr>
                <a:srgbClr val="0F5494"/>
              </a:buClr>
              <a:buNone/>
              <a:defRPr/>
            </a:pPr>
            <a:r>
              <a:rPr lang="en-GB" sz="1600" b="1" i="0" dirty="0" smtClean="0">
                <a:sym typeface="Wingdings"/>
              </a:rPr>
              <a:t></a:t>
            </a:r>
            <a:r>
              <a:rPr lang="en-GB" sz="1600" b="1" i="0" dirty="0" smtClean="0"/>
              <a:t>Specificities </a:t>
            </a:r>
            <a:r>
              <a:rPr lang="en-GB" sz="1600" b="1" i="0" dirty="0"/>
              <a:t>and comparative advantages should be </a:t>
            </a:r>
            <a:r>
              <a:rPr lang="en-GB" sz="1600" b="1" i="0" dirty="0" smtClean="0"/>
              <a:t>analysed</a:t>
            </a:r>
            <a:r>
              <a:rPr lang="en-GB" sz="1600" i="0" dirty="0" smtClean="0"/>
              <a:t> early in the preparation process of projects and programmes.</a:t>
            </a:r>
            <a:endParaRPr lang="en-GB" sz="1600" i="0" dirty="0"/>
          </a:p>
        </p:txBody>
      </p:sp>
    </p:spTree>
    <p:extLst>
      <p:ext uri="{BB962C8B-B14F-4D97-AF65-F5344CB8AC3E}">
        <p14:creationId xmlns:p14="http://schemas.microsoft.com/office/powerpoint/2010/main" val="348290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611188" y="3573016"/>
            <a:ext cx="8532812" cy="1728787"/>
          </a:xfrm>
        </p:spPr>
        <p:txBody>
          <a:bodyPr/>
          <a:lstStyle/>
          <a:p>
            <a:pPr algn="ctr" eaLnBrk="1" hangingPunct="1"/>
            <a:r>
              <a:rPr lang="fr-BE" dirty="0" err="1" smtClean="0"/>
              <a:t>Assessing</a:t>
            </a:r>
            <a:r>
              <a:rPr lang="fr-BE" dirty="0" smtClean="0"/>
              <a:t> </a:t>
            </a:r>
            <a:r>
              <a:rPr lang="fr-BE" dirty="0" err="1" smtClean="0"/>
              <a:t>Capacity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367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96B197-7978-4C21-BFB7-26FA9AA59C10}" type="slidenum">
              <a:rPr lang="en-GB" altLang="fr-FR" smtClean="0"/>
              <a:pPr/>
              <a:t>19</a:t>
            </a:fld>
            <a:endParaRPr lang="en-GB" altLang="fr-FR" smtClean="0"/>
          </a:p>
        </p:txBody>
      </p:sp>
      <p:sp>
        <p:nvSpPr>
          <p:cNvPr id="10243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85750" y="1285874"/>
            <a:ext cx="8643938" cy="846981"/>
          </a:xfrm>
        </p:spPr>
        <p:txBody>
          <a:bodyPr/>
          <a:lstStyle/>
          <a:p>
            <a:pPr indent="0" algn="ctr" eaLnBrk="1" hangingPunct="1"/>
            <a:r>
              <a:rPr lang="en-GB" altLang="fr-FR" dirty="0" smtClean="0"/>
              <a:t>CRUCIAL to assess capacity and capacity development – WHY?</a:t>
            </a:r>
          </a:p>
        </p:txBody>
      </p:sp>
      <p:sp>
        <p:nvSpPr>
          <p:cNvPr id="10244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2492896"/>
            <a:ext cx="8443912" cy="3764459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Font typeface="Times" charset="0"/>
              <a:buNone/>
            </a:pPr>
            <a:r>
              <a:rPr lang="en-GB" altLang="fr-FR" sz="2000" b="1" i="0" dirty="0" smtClean="0"/>
              <a:t>It is part of stakeholder analysis </a:t>
            </a:r>
            <a:r>
              <a:rPr lang="en-GB" altLang="fr-FR" sz="2000" i="0" dirty="0" smtClean="0"/>
              <a:t>and helps to: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fr-FR" b="0" dirty="0" smtClean="0"/>
              <a:t>Understand the drivers for and against change in our intervention logic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fr-FR" b="0" dirty="0" smtClean="0"/>
              <a:t>Identify appropriate partners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fr-FR" b="0" dirty="0" smtClean="0"/>
              <a:t>Design relevant and feasible support measures, including for support to capacity development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fr-FR" b="0" dirty="0" smtClean="0"/>
              <a:t>Support assessment of governance issues</a:t>
            </a:r>
          </a:p>
        </p:txBody>
      </p:sp>
      <p:sp>
        <p:nvSpPr>
          <p:cNvPr id="10245" name="AutoShape 4"/>
          <p:cNvSpPr>
            <a:spLocks noChangeArrowheads="1"/>
          </p:cNvSpPr>
          <p:nvPr/>
        </p:nvSpPr>
        <p:spPr bwMode="auto">
          <a:xfrm rot="21195406">
            <a:off x="6000388" y="5395673"/>
            <a:ext cx="3048335" cy="1205597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SzPct val="65000"/>
            </a:pPr>
            <a:r>
              <a:rPr lang="fr-BE" altLang="fr-FR" sz="1400" dirty="0">
                <a:solidFill>
                  <a:schemeClr val="accent2"/>
                </a:solidFill>
                <a:cs typeface="Arial" charset="0"/>
              </a:rPr>
              <a:t>Key </a:t>
            </a:r>
            <a:r>
              <a:rPr lang="fr-BE" altLang="fr-FR" sz="1400" dirty="0" err="1">
                <a:solidFill>
                  <a:schemeClr val="accent2"/>
                </a:solidFill>
                <a:cs typeface="Arial" charset="0"/>
              </a:rPr>
              <a:t>analysis</a:t>
            </a:r>
            <a:r>
              <a:rPr lang="fr-BE" altLang="fr-FR" sz="1400" dirty="0">
                <a:solidFill>
                  <a:schemeClr val="accent2"/>
                </a:solidFill>
                <a:cs typeface="Arial" charset="0"/>
              </a:rPr>
              <a:t> for programme-</a:t>
            </a:r>
            <a:r>
              <a:rPr lang="fr-BE" altLang="fr-FR" sz="1400" dirty="0" err="1">
                <a:solidFill>
                  <a:schemeClr val="accent2"/>
                </a:solidFill>
                <a:cs typeface="Arial" charset="0"/>
              </a:rPr>
              <a:t>based</a:t>
            </a:r>
            <a:r>
              <a:rPr lang="fr-BE" altLang="fr-FR" sz="1400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approaches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. </a:t>
            </a:r>
            <a:r>
              <a:rPr lang="fr-BE" altLang="fr-FR" sz="1400" b="1" dirty="0" err="1" smtClean="0">
                <a:solidFill>
                  <a:schemeClr val="accent2"/>
                </a:solidFill>
                <a:cs typeface="Arial" charset="0"/>
              </a:rPr>
              <a:t>Success</a:t>
            </a:r>
            <a:r>
              <a:rPr lang="fr-BE" altLang="fr-FR" sz="1400" b="1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b="1" dirty="0" err="1">
                <a:solidFill>
                  <a:schemeClr val="accent2"/>
                </a:solidFill>
                <a:cs typeface="Arial" charset="0"/>
              </a:rPr>
              <a:t>often</a:t>
            </a:r>
            <a:r>
              <a:rPr lang="fr-BE" altLang="fr-FR" sz="1400" b="1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b="1" dirty="0" smtClean="0">
                <a:solidFill>
                  <a:schemeClr val="accent2"/>
                </a:solidFill>
                <a:cs typeface="Arial" charset="0"/>
              </a:rPr>
              <a:t>relies </a:t>
            </a:r>
            <a:r>
              <a:rPr lang="fr-BE" altLang="fr-FR" sz="1400" b="1" dirty="0">
                <a:solidFill>
                  <a:schemeClr val="accent2"/>
                </a:solidFill>
                <a:cs typeface="Arial" charset="0"/>
              </a:rPr>
              <a:t>on the </a:t>
            </a:r>
            <a:r>
              <a:rPr lang="fr-BE" altLang="fr-FR" sz="1400" b="1" dirty="0" err="1">
                <a:solidFill>
                  <a:schemeClr val="accent2"/>
                </a:solidFill>
                <a:cs typeface="Arial" charset="0"/>
              </a:rPr>
              <a:t>way</a:t>
            </a:r>
            <a:r>
              <a:rPr lang="fr-BE" altLang="fr-FR" sz="1400" b="1" dirty="0">
                <a:solidFill>
                  <a:schemeClr val="accent2"/>
                </a:solidFill>
                <a:cs typeface="Arial" charset="0"/>
              </a:rPr>
              <a:t> an </a:t>
            </a:r>
            <a:r>
              <a:rPr lang="fr-BE" altLang="fr-FR" sz="1400" b="1" dirty="0" smtClean="0">
                <a:solidFill>
                  <a:schemeClr val="accent2"/>
                </a:solidFill>
                <a:cs typeface="Arial" charset="0"/>
              </a:rPr>
              <a:t>action </a:t>
            </a:r>
            <a:r>
              <a:rPr lang="fr-BE" altLang="fr-FR" sz="1400" b="1" dirty="0" err="1" smtClean="0">
                <a:solidFill>
                  <a:schemeClr val="accent2"/>
                </a:solidFill>
                <a:cs typeface="Arial" charset="0"/>
              </a:rPr>
              <a:t>fits</a:t>
            </a:r>
            <a:r>
              <a:rPr lang="fr-BE" altLang="fr-FR" sz="1400" b="1" dirty="0" smtClean="0">
                <a:solidFill>
                  <a:schemeClr val="accent2"/>
                </a:solidFill>
                <a:cs typeface="Arial" charset="0"/>
              </a:rPr>
              <a:t> with </a:t>
            </a:r>
            <a:r>
              <a:rPr lang="fr-BE" altLang="fr-FR" sz="1400" b="1" dirty="0" err="1" smtClean="0">
                <a:solidFill>
                  <a:schemeClr val="accent2"/>
                </a:solidFill>
                <a:cs typeface="Arial" charset="0"/>
              </a:rPr>
              <a:t>existing</a:t>
            </a:r>
            <a:r>
              <a:rPr lang="fr-BE" altLang="fr-FR" sz="1400" b="1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b="1" dirty="0" err="1" smtClean="0">
                <a:solidFill>
                  <a:schemeClr val="accent2"/>
                </a:solidFill>
                <a:cs typeface="Arial" charset="0"/>
              </a:rPr>
              <a:t>capacity</a:t>
            </a:r>
            <a:endParaRPr lang="fr-BE" altLang="fr-FR" sz="1400" b="1" dirty="0">
              <a:solidFill>
                <a:schemeClr val="accent2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29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395536" y="3140968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“Change” and the different levels of results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649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0CE3E4-352B-4D27-9856-6BCBB62FFC2F}" type="slidenum">
              <a:rPr lang="en-GB" altLang="fr-FR" smtClean="0"/>
              <a:pPr/>
              <a:t>20</a:t>
            </a:fld>
            <a:endParaRPr lang="en-GB" altLang="fr-FR" smtClean="0"/>
          </a:p>
        </p:txBody>
      </p:sp>
      <p:sp>
        <p:nvSpPr>
          <p:cNvPr id="11267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0"/>
            <a:ext cx="9144000" cy="776114"/>
          </a:xfrm>
        </p:spPr>
        <p:txBody>
          <a:bodyPr/>
          <a:lstStyle/>
          <a:p>
            <a:pPr indent="0" algn="ctr" eaLnBrk="1" hangingPunct="1"/>
            <a:r>
              <a:rPr lang="en-GB" altLang="fr-FR" dirty="0"/>
              <a:t>Assessing capacity and capacity </a:t>
            </a:r>
            <a:r>
              <a:rPr lang="en-GB" altLang="fr-FR" dirty="0" smtClean="0"/>
              <a:t>development – HOW?</a:t>
            </a:r>
          </a:p>
        </p:txBody>
      </p:sp>
      <p:sp>
        <p:nvSpPr>
          <p:cNvPr id="1126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928813"/>
            <a:ext cx="8307263" cy="4792662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endParaRPr lang="fr-BE" b="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GB" sz="2000" i="0" dirty="0" smtClean="0"/>
              <a:t>Tools are the same as for stakeholder analysis + inter alia: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b="0" dirty="0" smtClean="0"/>
              <a:t>Institutional audits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b="0" dirty="0" smtClean="0"/>
              <a:t>Institutional capacity assessment checklist </a:t>
            </a:r>
          </a:p>
          <a:p>
            <a:pPr marL="457200" lvl="1" indent="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None/>
              <a:defRPr/>
            </a:pPr>
            <a:r>
              <a:rPr lang="fr-FR" b="0" dirty="0" smtClean="0"/>
              <a:t>	</a:t>
            </a:r>
            <a:r>
              <a:rPr lang="en-GB" b="0" dirty="0" smtClean="0"/>
              <a:t>(part 6 of the </a:t>
            </a:r>
            <a:r>
              <a:rPr lang="en-GB" b="0" dirty="0"/>
              <a:t>PCM Guidelines)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b="0" dirty="0"/>
              <a:t>Public finance management assessment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fr-FR" altLang="fr-FR" b="0" dirty="0" err="1" smtClean="0"/>
              <a:t>Using</a:t>
            </a:r>
            <a:r>
              <a:rPr lang="fr-FR" altLang="fr-FR" b="0" dirty="0" smtClean="0"/>
              <a:t> outputs </a:t>
            </a:r>
            <a:r>
              <a:rPr lang="fr-FR" altLang="fr-FR" b="0" dirty="0"/>
              <a:t>(</a:t>
            </a:r>
            <a:r>
              <a:rPr lang="fr-FR" altLang="fr-FR" b="0" dirty="0" smtClean="0"/>
              <a:t>tangible </a:t>
            </a:r>
            <a:r>
              <a:rPr lang="fr-FR" altLang="fr-FR" b="0" dirty="0" err="1" smtClean="0"/>
              <a:t>products</a:t>
            </a:r>
            <a:r>
              <a:rPr lang="fr-FR" altLang="fr-FR" b="0" dirty="0" smtClean="0"/>
              <a:t> </a:t>
            </a:r>
            <a:r>
              <a:rPr lang="fr-FR" altLang="fr-FR" b="0" dirty="0"/>
              <a:t>&amp; </a:t>
            </a:r>
          </a:p>
          <a:p>
            <a:pPr marL="457200" lvl="1" indent="0" eaLnBrk="1" hangingPunct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buNone/>
              <a:defRPr/>
            </a:pPr>
            <a:r>
              <a:rPr lang="fr-FR" altLang="fr-FR" b="0" dirty="0" smtClean="0"/>
              <a:t>services</a:t>
            </a:r>
            <a:r>
              <a:rPr lang="fr-FR" altLang="fr-FR" b="0" dirty="0"/>
              <a:t>) </a:t>
            </a:r>
            <a:r>
              <a:rPr lang="fr-FR" altLang="fr-FR" b="0" dirty="0" smtClean="0"/>
              <a:t>as </a:t>
            </a:r>
            <a:r>
              <a:rPr lang="fr-FR" altLang="fr-FR" b="0" dirty="0" err="1" smtClean="0"/>
              <a:t>proxies</a:t>
            </a:r>
            <a:r>
              <a:rPr lang="fr-FR" altLang="fr-FR" b="0" dirty="0" smtClean="0"/>
              <a:t> </a:t>
            </a:r>
            <a:r>
              <a:rPr lang="fr-FR" altLang="fr-FR" b="0" dirty="0"/>
              <a:t>for </a:t>
            </a:r>
            <a:r>
              <a:rPr lang="fr-FR" altLang="fr-FR" b="0" dirty="0" err="1" smtClean="0"/>
              <a:t>capacity</a:t>
            </a:r>
            <a:endParaRPr lang="en-GB" dirty="0" smtClean="0"/>
          </a:p>
          <a:p>
            <a:pPr marL="57150" lvl="1" indent="0" eaLnBrk="1" hangingPunct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buNone/>
              <a:defRPr/>
            </a:pPr>
            <a:endParaRPr lang="en-GB" dirty="0" smtClean="0"/>
          </a:p>
          <a:p>
            <a:pPr marL="57150" lvl="1" indent="0" eaLnBrk="1" hangingPunct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buNone/>
              <a:defRPr/>
            </a:pPr>
            <a:r>
              <a:rPr lang="en-GB" dirty="0" smtClean="0"/>
              <a:t>Accept </a:t>
            </a:r>
            <a:r>
              <a:rPr lang="en-GB" dirty="0"/>
              <a:t>the need for a </a:t>
            </a:r>
          </a:p>
          <a:p>
            <a:pPr marL="57150" lvl="1" indent="0" eaLnBrk="1" hangingPunct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buNone/>
              <a:defRPr/>
            </a:pPr>
            <a:r>
              <a:rPr lang="en-GB" dirty="0"/>
              <a:t>differentiated approach </a:t>
            </a:r>
            <a:r>
              <a:rPr lang="en-GB" dirty="0" smtClean="0"/>
              <a:t>for </a:t>
            </a:r>
            <a:r>
              <a:rPr lang="en-GB" dirty="0"/>
              <a:t>tools </a:t>
            </a:r>
            <a:endParaRPr lang="en-GB" dirty="0" smtClean="0"/>
          </a:p>
          <a:p>
            <a:pPr marL="57150" lvl="1" indent="0" eaLnBrk="1" hangingPunct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buNone/>
              <a:defRPr/>
            </a:pPr>
            <a:r>
              <a:rPr lang="en-GB" dirty="0" smtClean="0"/>
              <a:t>and </a:t>
            </a:r>
            <a:r>
              <a:rPr lang="en-GB" dirty="0"/>
              <a:t>CD support measures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endParaRPr lang="fr-BE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20450472">
            <a:off x="6861637" y="2951461"/>
            <a:ext cx="2174029" cy="1223070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600" dirty="0" err="1" smtClean="0">
                <a:solidFill>
                  <a:schemeClr val="accent2"/>
                </a:solidFill>
              </a:rPr>
              <a:t>See</a:t>
            </a:r>
            <a:r>
              <a:rPr lang="fr-FR" altLang="fr-FR" sz="1600" dirty="0" smtClean="0">
                <a:solidFill>
                  <a:schemeClr val="accent2"/>
                </a:solidFill>
              </a:rPr>
              <a:t> </a:t>
            </a:r>
            <a:r>
              <a:rPr lang="fr-FR" altLang="fr-FR" sz="1600" dirty="0" err="1" smtClean="0">
                <a:solidFill>
                  <a:schemeClr val="accent2"/>
                </a:solidFill>
              </a:rPr>
              <a:t>also</a:t>
            </a:r>
            <a:r>
              <a:rPr lang="fr-FR" altLang="fr-FR" sz="1600" dirty="0" smtClean="0">
                <a:solidFill>
                  <a:schemeClr val="accent2"/>
                </a:solidFill>
              </a:rPr>
              <a:t>: </a:t>
            </a:r>
            <a:r>
              <a:rPr lang="fr-FR" altLang="fr-FR" sz="1600" dirty="0" err="1" smtClean="0">
                <a:solidFill>
                  <a:schemeClr val="accent2"/>
                </a:solidFill>
              </a:rPr>
              <a:t>Backbone</a:t>
            </a:r>
            <a:r>
              <a:rPr lang="fr-FR" altLang="fr-FR" sz="1600" dirty="0" smtClean="0">
                <a:solidFill>
                  <a:schemeClr val="accent2"/>
                </a:solidFill>
              </a:rPr>
              <a:t> </a:t>
            </a:r>
            <a:r>
              <a:rPr lang="fr-FR" altLang="fr-FR" sz="1600" dirty="0" err="1" smtClean="0">
                <a:solidFill>
                  <a:schemeClr val="accent2"/>
                </a:solidFill>
              </a:rPr>
              <a:t>strategy</a:t>
            </a:r>
            <a:r>
              <a:rPr lang="fr-FR" altLang="fr-FR" sz="1600" dirty="0" smtClean="0">
                <a:solidFill>
                  <a:schemeClr val="accent2"/>
                </a:solidFill>
              </a:rPr>
              <a:t>, CD </a:t>
            </a:r>
            <a:r>
              <a:rPr lang="fr-FR" altLang="fr-FR" sz="1600" dirty="0" err="1" smtClean="0">
                <a:solidFill>
                  <a:schemeClr val="accent2"/>
                </a:solidFill>
              </a:rPr>
              <a:t>toolkit</a:t>
            </a:r>
            <a:r>
              <a:rPr lang="fr-FR" altLang="fr-FR" sz="1600" dirty="0" smtClean="0">
                <a:solidFill>
                  <a:schemeClr val="accent2"/>
                </a:solidFill>
              </a:rPr>
              <a:t> &amp; training on CD</a:t>
            </a:r>
            <a:endParaRPr lang="en-GB" altLang="fr-FR" sz="1600" dirty="0">
              <a:solidFill>
                <a:schemeClr val="accent2"/>
              </a:solidFill>
            </a:endParaRPr>
          </a:p>
        </p:txBody>
      </p:sp>
      <p:pic>
        <p:nvPicPr>
          <p:cNvPr id="6" name="Picture 4" descr="3 . persil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264" y="4581128"/>
            <a:ext cx="3643736" cy="227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9008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6899E3-FBFA-491C-A79D-4D045D86266E}" type="slidenum">
              <a:rPr lang="en-GB" altLang="fr-FR" smtClean="0">
                <a:solidFill>
                  <a:srgbClr val="0F5494"/>
                </a:solidFill>
              </a:rPr>
              <a:pPr/>
              <a:t>21</a:t>
            </a:fld>
            <a:endParaRPr lang="en-GB" altLang="fr-FR" smtClean="0">
              <a:solidFill>
                <a:srgbClr val="0F5494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411413" y="1196975"/>
            <a:ext cx="6480175" cy="10064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altLang="fr-FR" sz="160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eaLnBrk="0" hangingPunct="0"/>
            <a:endParaRPr lang="en-GB" altLang="fr-FR" sz="2400" b="1">
              <a:solidFill>
                <a:srgbClr val="0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71562"/>
            <a:ext cx="9144000" cy="1493341"/>
          </a:xfrm>
        </p:spPr>
        <p:txBody>
          <a:bodyPr/>
          <a:lstStyle/>
          <a:p>
            <a:pPr indent="0" algn="ctr" eaLnBrk="1" hangingPunct="1"/>
            <a:r>
              <a:rPr lang="en-GB" altLang="fr-FR" dirty="0"/>
              <a:t>Assessing capacity and capacity </a:t>
            </a:r>
            <a:r>
              <a:rPr lang="en-GB" altLang="fr-FR" dirty="0" smtClean="0"/>
              <a:t>development - linking </a:t>
            </a:r>
            <a:r>
              <a:rPr lang="en-US" altLang="fr-FR" dirty="0"/>
              <a:t>project design </a:t>
            </a:r>
            <a:r>
              <a:rPr lang="en-US" altLang="fr-FR" dirty="0" smtClean="0"/>
              <a:t>to </a:t>
            </a:r>
            <a:r>
              <a:rPr lang="en-GB" altLang="fr-FR" dirty="0" smtClean="0"/>
              <a:t>an e</a:t>
            </a:r>
            <a:r>
              <a:rPr lang="en-US" altLang="fr-FR" dirty="0" err="1" smtClean="0"/>
              <a:t>ndogenous</a:t>
            </a:r>
            <a:r>
              <a:rPr lang="en-US" altLang="fr-FR" dirty="0" smtClean="0"/>
              <a:t> CHANGE process</a:t>
            </a:r>
            <a:endParaRPr lang="fr-FR" altLang="fr-FR" dirty="0" smtClean="0"/>
          </a:p>
        </p:txBody>
      </p:sp>
      <p:sp>
        <p:nvSpPr>
          <p:cNvPr id="3" name="Rectangle 2"/>
          <p:cNvSpPr/>
          <p:nvPr/>
        </p:nvSpPr>
        <p:spPr bwMode="auto">
          <a:xfrm>
            <a:off x="179512" y="2492896"/>
            <a:ext cx="8712076" cy="280831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3318" name="ZoneTexte 1"/>
          <p:cNvSpPr txBox="1">
            <a:spLocks noChangeArrowheads="1"/>
          </p:cNvSpPr>
          <p:nvPr/>
        </p:nvSpPr>
        <p:spPr bwMode="auto">
          <a:xfrm>
            <a:off x="611188" y="2643783"/>
            <a:ext cx="7921625" cy="1191816"/>
          </a:xfrm>
          <a:prstGeom prst="roundRect">
            <a:avLst/>
          </a:prstGeom>
          <a:solidFill>
            <a:srgbClr val="CCECFF"/>
          </a:solidFill>
          <a:ln w="9525">
            <a:solidFill>
              <a:srgbClr val="0F549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Times" charset="0"/>
              <a:buNone/>
            </a:pPr>
            <a:r>
              <a:rPr lang="fr-FR" altLang="fr-FR" sz="2000" b="1" dirty="0" err="1"/>
              <a:t>Capacity</a:t>
            </a:r>
            <a:endParaRPr lang="fr-FR" altLang="fr-FR" sz="2000" b="1" dirty="0"/>
          </a:p>
          <a:p>
            <a:pPr>
              <a:lnSpc>
                <a:spcPct val="80000"/>
              </a:lnSpc>
              <a:buFont typeface="Times" charset="0"/>
              <a:buNone/>
            </a:pPr>
            <a:r>
              <a:rPr lang="fr-FR" altLang="fr-FR" sz="2000" dirty="0"/>
              <a:t>	</a:t>
            </a:r>
            <a:r>
              <a:rPr lang="en-GB" altLang="fr-FR" sz="2000" dirty="0"/>
              <a:t>The ability of individuals and organisations to 	perform tasks and produce outputs</a:t>
            </a:r>
          </a:p>
          <a:p>
            <a:pPr>
              <a:lnSpc>
                <a:spcPct val="80000"/>
              </a:lnSpc>
              <a:buFont typeface="Times" charset="0"/>
              <a:buNone/>
            </a:pPr>
            <a:endParaRPr lang="fr-FR" altLang="fr-FR" sz="2000" dirty="0"/>
          </a:p>
        </p:txBody>
      </p:sp>
      <p:sp>
        <p:nvSpPr>
          <p:cNvPr id="13319" name="ZoneTexte 10"/>
          <p:cNvSpPr txBox="1">
            <a:spLocks noChangeArrowheads="1"/>
          </p:cNvSpPr>
          <p:nvPr/>
        </p:nvSpPr>
        <p:spPr bwMode="auto">
          <a:xfrm>
            <a:off x="611188" y="3939183"/>
            <a:ext cx="7921625" cy="1191816"/>
          </a:xfrm>
          <a:prstGeom prst="roundRect">
            <a:avLst/>
          </a:prstGeom>
          <a:solidFill>
            <a:srgbClr val="CCECFF"/>
          </a:solidFill>
          <a:ln w="9525">
            <a:solidFill>
              <a:srgbClr val="0F549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Times" charset="0"/>
              <a:buNone/>
            </a:pPr>
            <a:r>
              <a:rPr lang="fr-FR" altLang="fr-FR" sz="2000" b="1" dirty="0" err="1"/>
              <a:t>Capacity</a:t>
            </a:r>
            <a:r>
              <a:rPr lang="fr-FR" altLang="fr-FR" sz="2000" b="1" dirty="0"/>
              <a:t> </a:t>
            </a:r>
            <a:r>
              <a:rPr lang="fr-FR" altLang="fr-FR" sz="2000" b="1" dirty="0" err="1"/>
              <a:t>development</a:t>
            </a:r>
            <a:endParaRPr lang="fr-FR" altLang="fr-FR" sz="2000" b="1" dirty="0"/>
          </a:p>
          <a:p>
            <a:pPr>
              <a:lnSpc>
                <a:spcPct val="80000"/>
              </a:lnSpc>
              <a:buFont typeface="Times" charset="0"/>
              <a:buNone/>
            </a:pPr>
            <a:r>
              <a:rPr lang="fr-FR" altLang="fr-FR" sz="2000" dirty="0"/>
              <a:t>	</a:t>
            </a:r>
            <a:r>
              <a:rPr lang="en-GB" altLang="fr-FR" sz="2000" dirty="0"/>
              <a:t>The </a:t>
            </a:r>
            <a:r>
              <a:rPr lang="en-GB" altLang="fr-FR" sz="2000" dirty="0" smtClean="0"/>
              <a:t>internal process </a:t>
            </a:r>
            <a:r>
              <a:rPr lang="en-GB" altLang="fr-FR" sz="2000" dirty="0"/>
              <a:t>by which people and </a:t>
            </a:r>
            <a:r>
              <a:rPr lang="en-GB" altLang="fr-FR" sz="2000" dirty="0" smtClean="0"/>
              <a:t>	organisations </a:t>
            </a:r>
            <a:r>
              <a:rPr lang="en-GB" altLang="fr-FR" sz="2000" dirty="0"/>
              <a:t>	create and strengthen </a:t>
            </a:r>
            <a:r>
              <a:rPr lang="en-GB" altLang="fr-FR" sz="2000" dirty="0" smtClean="0"/>
              <a:t>their capacity</a:t>
            </a:r>
            <a:endParaRPr lang="en-GB" altLang="fr-FR" sz="2000" dirty="0"/>
          </a:p>
          <a:p>
            <a:pPr>
              <a:lnSpc>
                <a:spcPct val="80000"/>
              </a:lnSpc>
              <a:buFont typeface="Times" charset="0"/>
              <a:buNone/>
            </a:pPr>
            <a:endParaRPr lang="fr-FR" altLang="fr-FR" sz="2000" dirty="0"/>
          </a:p>
        </p:txBody>
      </p:sp>
      <p:sp>
        <p:nvSpPr>
          <p:cNvPr id="13320" name="ZoneTexte 11"/>
          <p:cNvSpPr txBox="1">
            <a:spLocks noChangeArrowheads="1"/>
          </p:cNvSpPr>
          <p:nvPr/>
        </p:nvSpPr>
        <p:spPr bwMode="auto">
          <a:xfrm>
            <a:off x="611188" y="5621560"/>
            <a:ext cx="7921625" cy="1191816"/>
          </a:xfrm>
          <a:prstGeom prst="roundRect">
            <a:avLst/>
          </a:prstGeom>
          <a:solidFill>
            <a:srgbClr val="CCECFF"/>
          </a:solidFill>
          <a:ln w="9525">
            <a:solidFill>
              <a:srgbClr val="0F549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Times" charset="0"/>
              <a:buNone/>
            </a:pPr>
            <a:r>
              <a:rPr lang="fr-FR" altLang="fr-FR" sz="2000" b="1" dirty="0"/>
              <a:t>Support to </a:t>
            </a:r>
            <a:r>
              <a:rPr lang="fr-FR" altLang="fr-FR" sz="2000" b="1" dirty="0" err="1"/>
              <a:t>capacity</a:t>
            </a:r>
            <a:r>
              <a:rPr lang="fr-FR" altLang="fr-FR" sz="2000" b="1" dirty="0"/>
              <a:t> </a:t>
            </a:r>
            <a:r>
              <a:rPr lang="fr-FR" altLang="fr-FR" sz="2000" b="1" dirty="0" err="1"/>
              <a:t>development</a:t>
            </a:r>
            <a:endParaRPr lang="fr-FR" altLang="fr-FR" sz="2000" b="1" dirty="0"/>
          </a:p>
          <a:p>
            <a:pPr>
              <a:lnSpc>
                <a:spcPct val="80000"/>
              </a:lnSpc>
              <a:buFont typeface="Times" charset="0"/>
              <a:buNone/>
            </a:pPr>
            <a:r>
              <a:rPr lang="en-GB" altLang="fr-FR" sz="2000" dirty="0"/>
              <a:t>	Inputs to capacity development processes delivered 	by external actors</a:t>
            </a:r>
            <a:endParaRPr lang="fr-FR" altLang="fr-FR" sz="2000" dirty="0"/>
          </a:p>
          <a:p>
            <a:pPr>
              <a:lnSpc>
                <a:spcPct val="80000"/>
              </a:lnSpc>
              <a:buFont typeface="Times" charset="0"/>
              <a:buNone/>
            </a:pPr>
            <a:endParaRPr lang="fr-FR" alt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2663041"/>
            <a:ext cx="475579" cy="242214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600" b="1" dirty="0" smtClean="0"/>
              <a:t>INTERNAL</a:t>
            </a:r>
            <a:endParaRPr lang="en-US" sz="1600" b="1" dirty="0"/>
          </a:p>
        </p:txBody>
      </p:sp>
      <p:sp>
        <p:nvSpPr>
          <p:cNvPr id="6" name="Flèche droite rayée 5"/>
          <p:cNvSpPr/>
          <p:nvPr/>
        </p:nvSpPr>
        <p:spPr bwMode="auto">
          <a:xfrm rot="16200000">
            <a:off x="4103503" y="4977172"/>
            <a:ext cx="864095" cy="648072"/>
          </a:xfrm>
          <a:prstGeom prst="stripedRightArrow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363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5"/>
          <p:cNvSpPr>
            <a:spLocks/>
          </p:cNvSpPr>
          <p:nvPr/>
        </p:nvSpPr>
        <p:spPr bwMode="auto">
          <a:xfrm>
            <a:off x="0" y="3123763"/>
            <a:ext cx="9756576" cy="4051307"/>
          </a:xfrm>
          <a:custGeom>
            <a:avLst/>
            <a:gdLst>
              <a:gd name="T0" fmla="*/ 1604 w 1647"/>
              <a:gd name="T1" fmla="*/ 98 h 1239"/>
              <a:gd name="T2" fmla="*/ 1290 w 1647"/>
              <a:gd name="T3" fmla="*/ 40 h 1239"/>
              <a:gd name="T4" fmla="*/ 1079 w 1647"/>
              <a:gd name="T5" fmla="*/ 2 h 1239"/>
              <a:gd name="T6" fmla="*/ 680 w 1647"/>
              <a:gd name="T7" fmla="*/ 39 h 1239"/>
              <a:gd name="T8" fmla="*/ 445 w 1647"/>
              <a:gd name="T9" fmla="*/ 55 h 1239"/>
              <a:gd name="T10" fmla="*/ 305 w 1647"/>
              <a:gd name="T11" fmla="*/ 39 h 1239"/>
              <a:gd name="T12" fmla="*/ 158 w 1647"/>
              <a:gd name="T13" fmla="*/ 34 h 1239"/>
              <a:gd name="T14" fmla="*/ 100 w 1647"/>
              <a:gd name="T15" fmla="*/ 51 h 1239"/>
              <a:gd name="T16" fmla="*/ 6 w 1647"/>
              <a:gd name="T17" fmla="*/ 168 h 1239"/>
              <a:gd name="T18" fmla="*/ 4 w 1647"/>
              <a:gd name="T19" fmla="*/ 218 h 1239"/>
              <a:gd name="T20" fmla="*/ 118 w 1647"/>
              <a:gd name="T21" fmla="*/ 352 h 1239"/>
              <a:gd name="T22" fmla="*/ 134 w 1647"/>
              <a:gd name="T23" fmla="*/ 395 h 1239"/>
              <a:gd name="T24" fmla="*/ 112 w 1647"/>
              <a:gd name="T25" fmla="*/ 443 h 1239"/>
              <a:gd name="T26" fmla="*/ 12 w 1647"/>
              <a:gd name="T27" fmla="*/ 545 h 1239"/>
              <a:gd name="T28" fmla="*/ 2 w 1647"/>
              <a:gd name="T29" fmla="*/ 589 h 1239"/>
              <a:gd name="T30" fmla="*/ 56 w 1647"/>
              <a:gd name="T31" fmla="*/ 654 h 1239"/>
              <a:gd name="T32" fmla="*/ 237 w 1647"/>
              <a:gd name="T33" fmla="*/ 808 h 1239"/>
              <a:gd name="T34" fmla="*/ 238 w 1647"/>
              <a:gd name="T35" fmla="*/ 872 h 1239"/>
              <a:gd name="T36" fmla="*/ 214 w 1647"/>
              <a:gd name="T37" fmla="*/ 995 h 1239"/>
              <a:gd name="T38" fmla="*/ 248 w 1647"/>
              <a:gd name="T39" fmla="*/ 1019 h 1239"/>
              <a:gd name="T40" fmla="*/ 485 w 1647"/>
              <a:gd name="T41" fmla="*/ 1029 h 1239"/>
              <a:gd name="T42" fmla="*/ 526 w 1647"/>
              <a:gd name="T43" fmla="*/ 1046 h 1239"/>
              <a:gd name="T44" fmla="*/ 526 w 1647"/>
              <a:gd name="T45" fmla="*/ 1075 h 1239"/>
              <a:gd name="T46" fmla="*/ 491 w 1647"/>
              <a:gd name="T47" fmla="*/ 1157 h 1239"/>
              <a:gd name="T48" fmla="*/ 502 w 1647"/>
              <a:gd name="T49" fmla="*/ 1172 h 1239"/>
              <a:gd name="T50" fmla="*/ 711 w 1647"/>
              <a:gd name="T51" fmla="*/ 1210 h 1239"/>
              <a:gd name="T52" fmla="*/ 791 w 1647"/>
              <a:gd name="T53" fmla="*/ 1170 h 1239"/>
              <a:gd name="T54" fmla="*/ 819 w 1647"/>
              <a:gd name="T55" fmla="*/ 1156 h 1239"/>
              <a:gd name="T56" fmla="*/ 1052 w 1647"/>
              <a:gd name="T57" fmla="*/ 1238 h 1239"/>
              <a:gd name="T58" fmla="*/ 1102 w 1647"/>
              <a:gd name="T59" fmla="*/ 1229 h 1239"/>
              <a:gd name="T60" fmla="*/ 1335 w 1647"/>
              <a:gd name="T61" fmla="*/ 1124 h 1239"/>
              <a:gd name="T62" fmla="*/ 1369 w 1647"/>
              <a:gd name="T63" fmla="*/ 1091 h 1239"/>
              <a:gd name="T64" fmla="*/ 1360 w 1647"/>
              <a:gd name="T65" fmla="*/ 1011 h 1239"/>
              <a:gd name="T66" fmla="*/ 1372 w 1647"/>
              <a:gd name="T67" fmla="*/ 978 h 1239"/>
              <a:gd name="T68" fmla="*/ 1536 w 1647"/>
              <a:gd name="T69" fmla="*/ 892 h 1239"/>
              <a:gd name="T70" fmla="*/ 1548 w 1647"/>
              <a:gd name="T71" fmla="*/ 874 h 1239"/>
              <a:gd name="T72" fmla="*/ 1524 w 1647"/>
              <a:gd name="T73" fmla="*/ 841 h 1239"/>
              <a:gd name="T74" fmla="*/ 1497 w 1647"/>
              <a:gd name="T75" fmla="*/ 821 h 1239"/>
              <a:gd name="T76" fmla="*/ 1499 w 1647"/>
              <a:gd name="T77" fmla="*/ 806 h 1239"/>
              <a:gd name="T78" fmla="*/ 1550 w 1647"/>
              <a:gd name="T79" fmla="*/ 747 h 1239"/>
              <a:gd name="T80" fmla="*/ 1538 w 1647"/>
              <a:gd name="T81" fmla="*/ 732 h 1239"/>
              <a:gd name="T82" fmla="*/ 1531 w 1647"/>
              <a:gd name="T83" fmla="*/ 715 h 1239"/>
              <a:gd name="T84" fmla="*/ 1557 w 1647"/>
              <a:gd name="T85" fmla="*/ 633 h 1239"/>
              <a:gd name="T86" fmla="*/ 1552 w 1647"/>
              <a:gd name="T87" fmla="*/ 611 h 1239"/>
              <a:gd name="T88" fmla="*/ 1541 w 1647"/>
              <a:gd name="T89" fmla="*/ 589 h 1239"/>
              <a:gd name="T90" fmla="*/ 1578 w 1647"/>
              <a:gd name="T91" fmla="*/ 539 h 1239"/>
              <a:gd name="T92" fmla="*/ 1647 w 1647"/>
              <a:gd name="T93" fmla="*/ 371 h 1239"/>
              <a:gd name="T94" fmla="*/ 1572 w 1647"/>
              <a:gd name="T95" fmla="*/ 283 h 1239"/>
              <a:gd name="T96" fmla="*/ 1558 w 1647"/>
              <a:gd name="T97" fmla="*/ 245 h 1239"/>
              <a:gd name="T98" fmla="*/ 1614 w 1647"/>
              <a:gd name="T99" fmla="*/ 143 h 1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647" h="1239">
                <a:moveTo>
                  <a:pt x="1619" y="119"/>
                </a:moveTo>
                <a:lnTo>
                  <a:pt x="1616" y="110"/>
                </a:lnTo>
                <a:lnTo>
                  <a:pt x="1611" y="103"/>
                </a:lnTo>
                <a:lnTo>
                  <a:pt x="1604" y="98"/>
                </a:lnTo>
                <a:lnTo>
                  <a:pt x="1584" y="90"/>
                </a:lnTo>
                <a:lnTo>
                  <a:pt x="1517" y="75"/>
                </a:lnTo>
                <a:lnTo>
                  <a:pt x="1345" y="54"/>
                </a:lnTo>
                <a:lnTo>
                  <a:pt x="1290" y="40"/>
                </a:lnTo>
                <a:lnTo>
                  <a:pt x="1179" y="8"/>
                </a:lnTo>
                <a:lnTo>
                  <a:pt x="1152" y="3"/>
                </a:lnTo>
                <a:lnTo>
                  <a:pt x="1114" y="0"/>
                </a:lnTo>
                <a:lnTo>
                  <a:pt x="1079" y="2"/>
                </a:lnTo>
                <a:lnTo>
                  <a:pt x="953" y="29"/>
                </a:lnTo>
                <a:lnTo>
                  <a:pt x="851" y="37"/>
                </a:lnTo>
                <a:lnTo>
                  <a:pt x="759" y="40"/>
                </a:lnTo>
                <a:lnTo>
                  <a:pt x="680" y="39"/>
                </a:lnTo>
                <a:lnTo>
                  <a:pt x="633" y="28"/>
                </a:lnTo>
                <a:lnTo>
                  <a:pt x="599" y="24"/>
                </a:lnTo>
                <a:lnTo>
                  <a:pt x="571" y="27"/>
                </a:lnTo>
                <a:lnTo>
                  <a:pt x="445" y="55"/>
                </a:lnTo>
                <a:lnTo>
                  <a:pt x="435" y="56"/>
                </a:lnTo>
                <a:lnTo>
                  <a:pt x="407" y="57"/>
                </a:lnTo>
                <a:lnTo>
                  <a:pt x="370" y="53"/>
                </a:lnTo>
                <a:lnTo>
                  <a:pt x="305" y="39"/>
                </a:lnTo>
                <a:lnTo>
                  <a:pt x="269" y="38"/>
                </a:lnTo>
                <a:lnTo>
                  <a:pt x="212" y="43"/>
                </a:lnTo>
                <a:lnTo>
                  <a:pt x="206" y="43"/>
                </a:lnTo>
                <a:lnTo>
                  <a:pt x="158" y="34"/>
                </a:lnTo>
                <a:lnTo>
                  <a:pt x="136" y="34"/>
                </a:lnTo>
                <a:lnTo>
                  <a:pt x="129" y="36"/>
                </a:lnTo>
                <a:lnTo>
                  <a:pt x="114" y="41"/>
                </a:lnTo>
                <a:lnTo>
                  <a:pt x="100" y="51"/>
                </a:lnTo>
                <a:lnTo>
                  <a:pt x="66" y="82"/>
                </a:lnTo>
                <a:lnTo>
                  <a:pt x="47" y="102"/>
                </a:lnTo>
                <a:lnTo>
                  <a:pt x="23" y="134"/>
                </a:lnTo>
                <a:lnTo>
                  <a:pt x="6" y="168"/>
                </a:lnTo>
                <a:lnTo>
                  <a:pt x="0" y="191"/>
                </a:lnTo>
                <a:lnTo>
                  <a:pt x="0" y="202"/>
                </a:lnTo>
                <a:lnTo>
                  <a:pt x="0" y="207"/>
                </a:lnTo>
                <a:lnTo>
                  <a:pt x="4" y="218"/>
                </a:lnTo>
                <a:lnTo>
                  <a:pt x="9" y="230"/>
                </a:lnTo>
                <a:lnTo>
                  <a:pt x="32" y="259"/>
                </a:lnTo>
                <a:lnTo>
                  <a:pt x="104" y="333"/>
                </a:lnTo>
                <a:lnTo>
                  <a:pt x="118" y="352"/>
                </a:lnTo>
                <a:lnTo>
                  <a:pt x="126" y="364"/>
                </a:lnTo>
                <a:lnTo>
                  <a:pt x="131" y="377"/>
                </a:lnTo>
                <a:lnTo>
                  <a:pt x="133" y="383"/>
                </a:lnTo>
                <a:lnTo>
                  <a:pt x="134" y="395"/>
                </a:lnTo>
                <a:lnTo>
                  <a:pt x="133" y="407"/>
                </a:lnTo>
                <a:lnTo>
                  <a:pt x="131" y="413"/>
                </a:lnTo>
                <a:lnTo>
                  <a:pt x="121" y="431"/>
                </a:lnTo>
                <a:lnTo>
                  <a:pt x="112" y="443"/>
                </a:lnTo>
                <a:lnTo>
                  <a:pt x="88" y="467"/>
                </a:lnTo>
                <a:lnTo>
                  <a:pt x="37" y="515"/>
                </a:lnTo>
                <a:lnTo>
                  <a:pt x="20" y="533"/>
                </a:lnTo>
                <a:lnTo>
                  <a:pt x="12" y="545"/>
                </a:lnTo>
                <a:lnTo>
                  <a:pt x="3" y="564"/>
                </a:lnTo>
                <a:lnTo>
                  <a:pt x="2" y="570"/>
                </a:lnTo>
                <a:lnTo>
                  <a:pt x="1" y="582"/>
                </a:lnTo>
                <a:lnTo>
                  <a:pt x="2" y="589"/>
                </a:lnTo>
                <a:lnTo>
                  <a:pt x="7" y="602"/>
                </a:lnTo>
                <a:lnTo>
                  <a:pt x="15" y="615"/>
                </a:lnTo>
                <a:lnTo>
                  <a:pt x="40" y="641"/>
                </a:lnTo>
                <a:lnTo>
                  <a:pt x="56" y="654"/>
                </a:lnTo>
                <a:lnTo>
                  <a:pt x="193" y="754"/>
                </a:lnTo>
                <a:lnTo>
                  <a:pt x="214" y="775"/>
                </a:lnTo>
                <a:lnTo>
                  <a:pt x="230" y="794"/>
                </a:lnTo>
                <a:lnTo>
                  <a:pt x="237" y="808"/>
                </a:lnTo>
                <a:lnTo>
                  <a:pt x="241" y="821"/>
                </a:lnTo>
                <a:lnTo>
                  <a:pt x="242" y="828"/>
                </a:lnTo>
                <a:lnTo>
                  <a:pt x="243" y="843"/>
                </a:lnTo>
                <a:lnTo>
                  <a:pt x="238" y="872"/>
                </a:lnTo>
                <a:lnTo>
                  <a:pt x="212" y="957"/>
                </a:lnTo>
                <a:lnTo>
                  <a:pt x="210" y="980"/>
                </a:lnTo>
                <a:lnTo>
                  <a:pt x="212" y="991"/>
                </a:lnTo>
                <a:lnTo>
                  <a:pt x="214" y="995"/>
                </a:lnTo>
                <a:lnTo>
                  <a:pt x="216" y="1000"/>
                </a:lnTo>
                <a:lnTo>
                  <a:pt x="223" y="1008"/>
                </a:lnTo>
                <a:lnTo>
                  <a:pt x="234" y="1015"/>
                </a:lnTo>
                <a:lnTo>
                  <a:pt x="248" y="1019"/>
                </a:lnTo>
                <a:lnTo>
                  <a:pt x="273" y="1024"/>
                </a:lnTo>
                <a:lnTo>
                  <a:pt x="303" y="1027"/>
                </a:lnTo>
                <a:lnTo>
                  <a:pt x="468" y="1028"/>
                </a:lnTo>
                <a:lnTo>
                  <a:pt x="485" y="1029"/>
                </a:lnTo>
                <a:lnTo>
                  <a:pt x="507" y="1033"/>
                </a:lnTo>
                <a:lnTo>
                  <a:pt x="517" y="1038"/>
                </a:lnTo>
                <a:lnTo>
                  <a:pt x="521" y="1041"/>
                </a:lnTo>
                <a:lnTo>
                  <a:pt x="526" y="1046"/>
                </a:lnTo>
                <a:lnTo>
                  <a:pt x="528" y="1050"/>
                </a:lnTo>
                <a:lnTo>
                  <a:pt x="529" y="1057"/>
                </a:lnTo>
                <a:lnTo>
                  <a:pt x="529" y="1065"/>
                </a:lnTo>
                <a:lnTo>
                  <a:pt x="526" y="1075"/>
                </a:lnTo>
                <a:lnTo>
                  <a:pt x="522" y="1084"/>
                </a:lnTo>
                <a:lnTo>
                  <a:pt x="497" y="1132"/>
                </a:lnTo>
                <a:lnTo>
                  <a:pt x="491" y="1149"/>
                </a:lnTo>
                <a:lnTo>
                  <a:pt x="491" y="1157"/>
                </a:lnTo>
                <a:lnTo>
                  <a:pt x="492" y="1160"/>
                </a:lnTo>
                <a:lnTo>
                  <a:pt x="493" y="1164"/>
                </a:lnTo>
                <a:lnTo>
                  <a:pt x="495" y="1167"/>
                </a:lnTo>
                <a:lnTo>
                  <a:pt x="502" y="1172"/>
                </a:lnTo>
                <a:lnTo>
                  <a:pt x="516" y="1180"/>
                </a:lnTo>
                <a:lnTo>
                  <a:pt x="554" y="1192"/>
                </a:lnTo>
                <a:lnTo>
                  <a:pt x="603" y="1201"/>
                </a:lnTo>
                <a:lnTo>
                  <a:pt x="711" y="1210"/>
                </a:lnTo>
                <a:lnTo>
                  <a:pt x="731" y="1209"/>
                </a:lnTo>
                <a:lnTo>
                  <a:pt x="747" y="1204"/>
                </a:lnTo>
                <a:lnTo>
                  <a:pt x="761" y="1197"/>
                </a:lnTo>
                <a:lnTo>
                  <a:pt x="791" y="1170"/>
                </a:lnTo>
                <a:lnTo>
                  <a:pt x="801" y="1162"/>
                </a:lnTo>
                <a:lnTo>
                  <a:pt x="806" y="1159"/>
                </a:lnTo>
                <a:lnTo>
                  <a:pt x="812" y="1157"/>
                </a:lnTo>
                <a:lnTo>
                  <a:pt x="819" y="1156"/>
                </a:lnTo>
                <a:lnTo>
                  <a:pt x="833" y="1156"/>
                </a:lnTo>
                <a:lnTo>
                  <a:pt x="864" y="1163"/>
                </a:lnTo>
                <a:lnTo>
                  <a:pt x="1037" y="1234"/>
                </a:lnTo>
                <a:lnTo>
                  <a:pt x="1052" y="1238"/>
                </a:lnTo>
                <a:lnTo>
                  <a:pt x="1067" y="1239"/>
                </a:lnTo>
                <a:lnTo>
                  <a:pt x="1080" y="1238"/>
                </a:lnTo>
                <a:lnTo>
                  <a:pt x="1091" y="1234"/>
                </a:lnTo>
                <a:lnTo>
                  <a:pt x="1102" y="1229"/>
                </a:lnTo>
                <a:lnTo>
                  <a:pt x="1150" y="1199"/>
                </a:lnTo>
                <a:lnTo>
                  <a:pt x="1167" y="1191"/>
                </a:lnTo>
                <a:lnTo>
                  <a:pt x="1311" y="1136"/>
                </a:lnTo>
                <a:lnTo>
                  <a:pt x="1335" y="1124"/>
                </a:lnTo>
                <a:lnTo>
                  <a:pt x="1353" y="1112"/>
                </a:lnTo>
                <a:lnTo>
                  <a:pt x="1361" y="1105"/>
                </a:lnTo>
                <a:lnTo>
                  <a:pt x="1366" y="1098"/>
                </a:lnTo>
                <a:lnTo>
                  <a:pt x="1369" y="1091"/>
                </a:lnTo>
                <a:lnTo>
                  <a:pt x="1371" y="1084"/>
                </a:lnTo>
                <a:lnTo>
                  <a:pt x="1372" y="1076"/>
                </a:lnTo>
                <a:lnTo>
                  <a:pt x="1372" y="1068"/>
                </a:lnTo>
                <a:lnTo>
                  <a:pt x="1360" y="1011"/>
                </a:lnTo>
                <a:lnTo>
                  <a:pt x="1360" y="1003"/>
                </a:lnTo>
                <a:lnTo>
                  <a:pt x="1361" y="995"/>
                </a:lnTo>
                <a:lnTo>
                  <a:pt x="1364" y="988"/>
                </a:lnTo>
                <a:lnTo>
                  <a:pt x="1372" y="978"/>
                </a:lnTo>
                <a:lnTo>
                  <a:pt x="1384" y="968"/>
                </a:lnTo>
                <a:lnTo>
                  <a:pt x="1404" y="955"/>
                </a:lnTo>
                <a:lnTo>
                  <a:pt x="1525" y="899"/>
                </a:lnTo>
                <a:lnTo>
                  <a:pt x="1536" y="892"/>
                </a:lnTo>
                <a:lnTo>
                  <a:pt x="1543" y="885"/>
                </a:lnTo>
                <a:lnTo>
                  <a:pt x="1546" y="882"/>
                </a:lnTo>
                <a:lnTo>
                  <a:pt x="1548" y="877"/>
                </a:lnTo>
                <a:lnTo>
                  <a:pt x="1548" y="874"/>
                </a:lnTo>
                <a:lnTo>
                  <a:pt x="1548" y="870"/>
                </a:lnTo>
                <a:lnTo>
                  <a:pt x="1547" y="867"/>
                </a:lnTo>
                <a:lnTo>
                  <a:pt x="1543" y="860"/>
                </a:lnTo>
                <a:lnTo>
                  <a:pt x="1524" y="841"/>
                </a:lnTo>
                <a:lnTo>
                  <a:pt x="1523" y="839"/>
                </a:lnTo>
                <a:lnTo>
                  <a:pt x="1519" y="834"/>
                </a:lnTo>
                <a:lnTo>
                  <a:pt x="1500" y="823"/>
                </a:lnTo>
                <a:lnTo>
                  <a:pt x="1497" y="821"/>
                </a:lnTo>
                <a:lnTo>
                  <a:pt x="1495" y="817"/>
                </a:lnTo>
                <a:lnTo>
                  <a:pt x="1495" y="814"/>
                </a:lnTo>
                <a:lnTo>
                  <a:pt x="1496" y="812"/>
                </a:lnTo>
                <a:lnTo>
                  <a:pt x="1499" y="806"/>
                </a:lnTo>
                <a:lnTo>
                  <a:pt x="1539" y="767"/>
                </a:lnTo>
                <a:lnTo>
                  <a:pt x="1548" y="756"/>
                </a:lnTo>
                <a:lnTo>
                  <a:pt x="1550" y="750"/>
                </a:lnTo>
                <a:lnTo>
                  <a:pt x="1550" y="747"/>
                </a:lnTo>
                <a:lnTo>
                  <a:pt x="1550" y="745"/>
                </a:lnTo>
                <a:lnTo>
                  <a:pt x="1549" y="743"/>
                </a:lnTo>
                <a:lnTo>
                  <a:pt x="1542" y="735"/>
                </a:lnTo>
                <a:lnTo>
                  <a:pt x="1538" y="732"/>
                </a:lnTo>
                <a:lnTo>
                  <a:pt x="1534" y="728"/>
                </a:lnTo>
                <a:lnTo>
                  <a:pt x="1531" y="722"/>
                </a:lnTo>
                <a:lnTo>
                  <a:pt x="1531" y="719"/>
                </a:lnTo>
                <a:lnTo>
                  <a:pt x="1531" y="715"/>
                </a:lnTo>
                <a:lnTo>
                  <a:pt x="1531" y="711"/>
                </a:lnTo>
                <a:lnTo>
                  <a:pt x="1535" y="696"/>
                </a:lnTo>
                <a:lnTo>
                  <a:pt x="1556" y="638"/>
                </a:lnTo>
                <a:lnTo>
                  <a:pt x="1557" y="633"/>
                </a:lnTo>
                <a:lnTo>
                  <a:pt x="1558" y="625"/>
                </a:lnTo>
                <a:lnTo>
                  <a:pt x="1557" y="622"/>
                </a:lnTo>
                <a:lnTo>
                  <a:pt x="1555" y="616"/>
                </a:lnTo>
                <a:lnTo>
                  <a:pt x="1552" y="611"/>
                </a:lnTo>
                <a:lnTo>
                  <a:pt x="1542" y="599"/>
                </a:lnTo>
                <a:lnTo>
                  <a:pt x="1541" y="594"/>
                </a:lnTo>
                <a:lnTo>
                  <a:pt x="1541" y="592"/>
                </a:lnTo>
                <a:lnTo>
                  <a:pt x="1541" y="589"/>
                </a:lnTo>
                <a:lnTo>
                  <a:pt x="1544" y="583"/>
                </a:lnTo>
                <a:lnTo>
                  <a:pt x="1548" y="577"/>
                </a:lnTo>
                <a:lnTo>
                  <a:pt x="1558" y="565"/>
                </a:lnTo>
                <a:lnTo>
                  <a:pt x="1578" y="539"/>
                </a:lnTo>
                <a:lnTo>
                  <a:pt x="1624" y="453"/>
                </a:lnTo>
                <a:lnTo>
                  <a:pt x="1641" y="409"/>
                </a:lnTo>
                <a:lnTo>
                  <a:pt x="1646" y="389"/>
                </a:lnTo>
                <a:lnTo>
                  <a:pt x="1647" y="371"/>
                </a:lnTo>
                <a:lnTo>
                  <a:pt x="1645" y="363"/>
                </a:lnTo>
                <a:lnTo>
                  <a:pt x="1642" y="355"/>
                </a:lnTo>
                <a:lnTo>
                  <a:pt x="1632" y="339"/>
                </a:lnTo>
                <a:lnTo>
                  <a:pt x="1572" y="283"/>
                </a:lnTo>
                <a:lnTo>
                  <a:pt x="1567" y="275"/>
                </a:lnTo>
                <a:lnTo>
                  <a:pt x="1559" y="260"/>
                </a:lnTo>
                <a:lnTo>
                  <a:pt x="1558" y="253"/>
                </a:lnTo>
                <a:lnTo>
                  <a:pt x="1558" y="245"/>
                </a:lnTo>
                <a:lnTo>
                  <a:pt x="1559" y="236"/>
                </a:lnTo>
                <a:lnTo>
                  <a:pt x="1562" y="228"/>
                </a:lnTo>
                <a:lnTo>
                  <a:pt x="1571" y="211"/>
                </a:lnTo>
                <a:lnTo>
                  <a:pt x="1614" y="143"/>
                </a:lnTo>
                <a:lnTo>
                  <a:pt x="1619" y="130"/>
                </a:lnTo>
                <a:lnTo>
                  <a:pt x="1620" y="124"/>
                </a:lnTo>
                <a:lnTo>
                  <a:pt x="1619" y="119"/>
                </a:lnTo>
                <a:close/>
              </a:path>
            </a:pathLst>
          </a:custGeom>
          <a:solidFill>
            <a:srgbClr val="6FB7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oup 32"/>
          <p:cNvGrpSpPr>
            <a:grpSpLocks noChangeAspect="1"/>
          </p:cNvGrpSpPr>
          <p:nvPr/>
        </p:nvGrpSpPr>
        <p:grpSpPr bwMode="auto">
          <a:xfrm rot="20869809">
            <a:off x="616383" y="3628998"/>
            <a:ext cx="3179881" cy="2655662"/>
            <a:chOff x="762" y="2536"/>
            <a:chExt cx="1656" cy="1383"/>
          </a:xfrm>
        </p:grpSpPr>
        <p:sp>
          <p:nvSpPr>
            <p:cNvPr id="23" name="AutoShape 31"/>
            <p:cNvSpPr>
              <a:spLocks noChangeAspect="1" noChangeArrowheads="1" noTextEdit="1"/>
            </p:cNvSpPr>
            <p:nvPr/>
          </p:nvSpPr>
          <p:spPr bwMode="auto">
            <a:xfrm>
              <a:off x="762" y="2536"/>
              <a:ext cx="1656" cy="1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33"/>
            <p:cNvSpPr>
              <a:spLocks/>
            </p:cNvSpPr>
            <p:nvPr/>
          </p:nvSpPr>
          <p:spPr bwMode="auto">
            <a:xfrm>
              <a:off x="766" y="2657"/>
              <a:ext cx="1647" cy="1240"/>
            </a:xfrm>
            <a:custGeom>
              <a:avLst/>
              <a:gdLst>
                <a:gd name="T0" fmla="*/ 1604 w 1647"/>
                <a:gd name="T1" fmla="*/ 98 h 1240"/>
                <a:gd name="T2" fmla="*/ 1290 w 1647"/>
                <a:gd name="T3" fmla="*/ 41 h 1240"/>
                <a:gd name="T4" fmla="*/ 1079 w 1647"/>
                <a:gd name="T5" fmla="*/ 2 h 1240"/>
                <a:gd name="T6" fmla="*/ 680 w 1647"/>
                <a:gd name="T7" fmla="*/ 39 h 1240"/>
                <a:gd name="T8" fmla="*/ 445 w 1647"/>
                <a:gd name="T9" fmla="*/ 55 h 1240"/>
                <a:gd name="T10" fmla="*/ 305 w 1647"/>
                <a:gd name="T11" fmla="*/ 40 h 1240"/>
                <a:gd name="T12" fmla="*/ 158 w 1647"/>
                <a:gd name="T13" fmla="*/ 34 h 1240"/>
                <a:gd name="T14" fmla="*/ 100 w 1647"/>
                <a:gd name="T15" fmla="*/ 51 h 1240"/>
                <a:gd name="T16" fmla="*/ 6 w 1647"/>
                <a:gd name="T17" fmla="*/ 169 h 1240"/>
                <a:gd name="T18" fmla="*/ 4 w 1647"/>
                <a:gd name="T19" fmla="*/ 219 h 1240"/>
                <a:gd name="T20" fmla="*/ 118 w 1647"/>
                <a:gd name="T21" fmla="*/ 352 h 1240"/>
                <a:gd name="T22" fmla="*/ 134 w 1647"/>
                <a:gd name="T23" fmla="*/ 395 h 1240"/>
                <a:gd name="T24" fmla="*/ 112 w 1647"/>
                <a:gd name="T25" fmla="*/ 443 h 1240"/>
                <a:gd name="T26" fmla="*/ 12 w 1647"/>
                <a:gd name="T27" fmla="*/ 546 h 1240"/>
                <a:gd name="T28" fmla="*/ 2 w 1647"/>
                <a:gd name="T29" fmla="*/ 589 h 1240"/>
                <a:gd name="T30" fmla="*/ 56 w 1647"/>
                <a:gd name="T31" fmla="*/ 655 h 1240"/>
                <a:gd name="T32" fmla="*/ 237 w 1647"/>
                <a:gd name="T33" fmla="*/ 808 h 1240"/>
                <a:gd name="T34" fmla="*/ 238 w 1647"/>
                <a:gd name="T35" fmla="*/ 873 h 1240"/>
                <a:gd name="T36" fmla="*/ 214 w 1647"/>
                <a:gd name="T37" fmla="*/ 996 h 1240"/>
                <a:gd name="T38" fmla="*/ 248 w 1647"/>
                <a:gd name="T39" fmla="*/ 1020 h 1240"/>
                <a:gd name="T40" fmla="*/ 485 w 1647"/>
                <a:gd name="T41" fmla="*/ 1030 h 1240"/>
                <a:gd name="T42" fmla="*/ 526 w 1647"/>
                <a:gd name="T43" fmla="*/ 1047 h 1240"/>
                <a:gd name="T44" fmla="*/ 526 w 1647"/>
                <a:gd name="T45" fmla="*/ 1076 h 1240"/>
                <a:gd name="T46" fmla="*/ 491 w 1647"/>
                <a:gd name="T47" fmla="*/ 1157 h 1240"/>
                <a:gd name="T48" fmla="*/ 502 w 1647"/>
                <a:gd name="T49" fmla="*/ 1173 h 1240"/>
                <a:gd name="T50" fmla="*/ 711 w 1647"/>
                <a:gd name="T51" fmla="*/ 1211 h 1240"/>
                <a:gd name="T52" fmla="*/ 791 w 1647"/>
                <a:gd name="T53" fmla="*/ 1170 h 1240"/>
                <a:gd name="T54" fmla="*/ 819 w 1647"/>
                <a:gd name="T55" fmla="*/ 1157 h 1240"/>
                <a:gd name="T56" fmla="*/ 1052 w 1647"/>
                <a:gd name="T57" fmla="*/ 1239 h 1240"/>
                <a:gd name="T58" fmla="*/ 1102 w 1647"/>
                <a:gd name="T59" fmla="*/ 1230 h 1240"/>
                <a:gd name="T60" fmla="*/ 1335 w 1647"/>
                <a:gd name="T61" fmla="*/ 1125 h 1240"/>
                <a:gd name="T62" fmla="*/ 1369 w 1647"/>
                <a:gd name="T63" fmla="*/ 1092 h 1240"/>
                <a:gd name="T64" fmla="*/ 1360 w 1647"/>
                <a:gd name="T65" fmla="*/ 1012 h 1240"/>
                <a:gd name="T66" fmla="*/ 1372 w 1647"/>
                <a:gd name="T67" fmla="*/ 979 h 1240"/>
                <a:gd name="T68" fmla="*/ 1536 w 1647"/>
                <a:gd name="T69" fmla="*/ 893 h 1240"/>
                <a:gd name="T70" fmla="*/ 1548 w 1647"/>
                <a:gd name="T71" fmla="*/ 874 h 1240"/>
                <a:gd name="T72" fmla="*/ 1524 w 1647"/>
                <a:gd name="T73" fmla="*/ 842 h 1240"/>
                <a:gd name="T74" fmla="*/ 1497 w 1647"/>
                <a:gd name="T75" fmla="*/ 821 h 1240"/>
                <a:gd name="T76" fmla="*/ 1499 w 1647"/>
                <a:gd name="T77" fmla="*/ 806 h 1240"/>
                <a:gd name="T78" fmla="*/ 1550 w 1647"/>
                <a:gd name="T79" fmla="*/ 748 h 1240"/>
                <a:gd name="T80" fmla="*/ 1538 w 1647"/>
                <a:gd name="T81" fmla="*/ 733 h 1240"/>
                <a:gd name="T82" fmla="*/ 1531 w 1647"/>
                <a:gd name="T83" fmla="*/ 716 h 1240"/>
                <a:gd name="T84" fmla="*/ 1557 w 1647"/>
                <a:gd name="T85" fmla="*/ 634 h 1240"/>
                <a:gd name="T86" fmla="*/ 1552 w 1647"/>
                <a:gd name="T87" fmla="*/ 612 h 1240"/>
                <a:gd name="T88" fmla="*/ 1541 w 1647"/>
                <a:gd name="T89" fmla="*/ 589 h 1240"/>
                <a:gd name="T90" fmla="*/ 1578 w 1647"/>
                <a:gd name="T91" fmla="*/ 540 h 1240"/>
                <a:gd name="T92" fmla="*/ 1647 w 1647"/>
                <a:gd name="T93" fmla="*/ 372 h 1240"/>
                <a:gd name="T94" fmla="*/ 1572 w 1647"/>
                <a:gd name="T95" fmla="*/ 283 h 1240"/>
                <a:gd name="T96" fmla="*/ 1558 w 1647"/>
                <a:gd name="T97" fmla="*/ 245 h 1240"/>
                <a:gd name="T98" fmla="*/ 1614 w 1647"/>
                <a:gd name="T99" fmla="*/ 143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647" h="1240">
                  <a:moveTo>
                    <a:pt x="1619" y="119"/>
                  </a:moveTo>
                  <a:lnTo>
                    <a:pt x="1616" y="111"/>
                  </a:lnTo>
                  <a:lnTo>
                    <a:pt x="1611" y="103"/>
                  </a:lnTo>
                  <a:lnTo>
                    <a:pt x="1604" y="98"/>
                  </a:lnTo>
                  <a:lnTo>
                    <a:pt x="1584" y="90"/>
                  </a:lnTo>
                  <a:lnTo>
                    <a:pt x="1517" y="75"/>
                  </a:lnTo>
                  <a:lnTo>
                    <a:pt x="1345" y="54"/>
                  </a:lnTo>
                  <a:lnTo>
                    <a:pt x="1290" y="41"/>
                  </a:lnTo>
                  <a:lnTo>
                    <a:pt x="1179" y="8"/>
                  </a:lnTo>
                  <a:lnTo>
                    <a:pt x="1152" y="3"/>
                  </a:lnTo>
                  <a:lnTo>
                    <a:pt x="1114" y="0"/>
                  </a:lnTo>
                  <a:lnTo>
                    <a:pt x="1079" y="2"/>
                  </a:lnTo>
                  <a:lnTo>
                    <a:pt x="953" y="29"/>
                  </a:lnTo>
                  <a:lnTo>
                    <a:pt x="851" y="37"/>
                  </a:lnTo>
                  <a:lnTo>
                    <a:pt x="759" y="40"/>
                  </a:lnTo>
                  <a:lnTo>
                    <a:pt x="680" y="39"/>
                  </a:lnTo>
                  <a:lnTo>
                    <a:pt x="633" y="28"/>
                  </a:lnTo>
                  <a:lnTo>
                    <a:pt x="599" y="24"/>
                  </a:lnTo>
                  <a:lnTo>
                    <a:pt x="571" y="27"/>
                  </a:lnTo>
                  <a:lnTo>
                    <a:pt x="445" y="55"/>
                  </a:lnTo>
                  <a:lnTo>
                    <a:pt x="435" y="56"/>
                  </a:lnTo>
                  <a:lnTo>
                    <a:pt x="407" y="57"/>
                  </a:lnTo>
                  <a:lnTo>
                    <a:pt x="370" y="53"/>
                  </a:lnTo>
                  <a:lnTo>
                    <a:pt x="305" y="40"/>
                  </a:lnTo>
                  <a:lnTo>
                    <a:pt x="269" y="38"/>
                  </a:lnTo>
                  <a:lnTo>
                    <a:pt x="212" y="43"/>
                  </a:lnTo>
                  <a:lnTo>
                    <a:pt x="206" y="43"/>
                  </a:lnTo>
                  <a:lnTo>
                    <a:pt x="158" y="34"/>
                  </a:lnTo>
                  <a:lnTo>
                    <a:pt x="136" y="34"/>
                  </a:lnTo>
                  <a:lnTo>
                    <a:pt x="129" y="36"/>
                  </a:lnTo>
                  <a:lnTo>
                    <a:pt x="114" y="41"/>
                  </a:lnTo>
                  <a:lnTo>
                    <a:pt x="100" y="51"/>
                  </a:lnTo>
                  <a:lnTo>
                    <a:pt x="66" y="82"/>
                  </a:lnTo>
                  <a:lnTo>
                    <a:pt x="47" y="102"/>
                  </a:lnTo>
                  <a:lnTo>
                    <a:pt x="23" y="135"/>
                  </a:lnTo>
                  <a:lnTo>
                    <a:pt x="6" y="169"/>
                  </a:lnTo>
                  <a:lnTo>
                    <a:pt x="0" y="191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4" y="219"/>
                  </a:lnTo>
                  <a:lnTo>
                    <a:pt x="9" y="230"/>
                  </a:lnTo>
                  <a:lnTo>
                    <a:pt x="32" y="259"/>
                  </a:lnTo>
                  <a:lnTo>
                    <a:pt x="104" y="334"/>
                  </a:lnTo>
                  <a:lnTo>
                    <a:pt x="118" y="352"/>
                  </a:lnTo>
                  <a:lnTo>
                    <a:pt x="126" y="365"/>
                  </a:lnTo>
                  <a:lnTo>
                    <a:pt x="131" y="377"/>
                  </a:lnTo>
                  <a:lnTo>
                    <a:pt x="133" y="383"/>
                  </a:lnTo>
                  <a:lnTo>
                    <a:pt x="134" y="395"/>
                  </a:lnTo>
                  <a:lnTo>
                    <a:pt x="133" y="407"/>
                  </a:lnTo>
                  <a:lnTo>
                    <a:pt x="131" y="414"/>
                  </a:lnTo>
                  <a:lnTo>
                    <a:pt x="121" y="431"/>
                  </a:lnTo>
                  <a:lnTo>
                    <a:pt x="112" y="443"/>
                  </a:lnTo>
                  <a:lnTo>
                    <a:pt x="88" y="467"/>
                  </a:lnTo>
                  <a:lnTo>
                    <a:pt x="37" y="515"/>
                  </a:lnTo>
                  <a:lnTo>
                    <a:pt x="20" y="534"/>
                  </a:lnTo>
                  <a:lnTo>
                    <a:pt x="12" y="546"/>
                  </a:lnTo>
                  <a:lnTo>
                    <a:pt x="3" y="564"/>
                  </a:lnTo>
                  <a:lnTo>
                    <a:pt x="2" y="571"/>
                  </a:lnTo>
                  <a:lnTo>
                    <a:pt x="1" y="583"/>
                  </a:lnTo>
                  <a:lnTo>
                    <a:pt x="2" y="589"/>
                  </a:lnTo>
                  <a:lnTo>
                    <a:pt x="7" y="602"/>
                  </a:lnTo>
                  <a:lnTo>
                    <a:pt x="15" y="615"/>
                  </a:lnTo>
                  <a:lnTo>
                    <a:pt x="40" y="641"/>
                  </a:lnTo>
                  <a:lnTo>
                    <a:pt x="56" y="655"/>
                  </a:lnTo>
                  <a:lnTo>
                    <a:pt x="193" y="755"/>
                  </a:lnTo>
                  <a:lnTo>
                    <a:pt x="214" y="775"/>
                  </a:lnTo>
                  <a:lnTo>
                    <a:pt x="230" y="795"/>
                  </a:lnTo>
                  <a:lnTo>
                    <a:pt x="237" y="808"/>
                  </a:lnTo>
                  <a:lnTo>
                    <a:pt x="241" y="822"/>
                  </a:lnTo>
                  <a:lnTo>
                    <a:pt x="242" y="829"/>
                  </a:lnTo>
                  <a:lnTo>
                    <a:pt x="243" y="843"/>
                  </a:lnTo>
                  <a:lnTo>
                    <a:pt x="238" y="873"/>
                  </a:lnTo>
                  <a:lnTo>
                    <a:pt x="212" y="958"/>
                  </a:lnTo>
                  <a:lnTo>
                    <a:pt x="210" y="981"/>
                  </a:lnTo>
                  <a:lnTo>
                    <a:pt x="212" y="992"/>
                  </a:lnTo>
                  <a:lnTo>
                    <a:pt x="214" y="996"/>
                  </a:lnTo>
                  <a:lnTo>
                    <a:pt x="216" y="1001"/>
                  </a:lnTo>
                  <a:lnTo>
                    <a:pt x="223" y="1009"/>
                  </a:lnTo>
                  <a:lnTo>
                    <a:pt x="234" y="1016"/>
                  </a:lnTo>
                  <a:lnTo>
                    <a:pt x="248" y="1020"/>
                  </a:lnTo>
                  <a:lnTo>
                    <a:pt x="273" y="1025"/>
                  </a:lnTo>
                  <a:lnTo>
                    <a:pt x="303" y="1027"/>
                  </a:lnTo>
                  <a:lnTo>
                    <a:pt x="468" y="1028"/>
                  </a:lnTo>
                  <a:lnTo>
                    <a:pt x="485" y="1030"/>
                  </a:lnTo>
                  <a:lnTo>
                    <a:pt x="507" y="1034"/>
                  </a:lnTo>
                  <a:lnTo>
                    <a:pt x="517" y="1038"/>
                  </a:lnTo>
                  <a:lnTo>
                    <a:pt x="521" y="1041"/>
                  </a:lnTo>
                  <a:lnTo>
                    <a:pt x="526" y="1047"/>
                  </a:lnTo>
                  <a:lnTo>
                    <a:pt x="528" y="1051"/>
                  </a:lnTo>
                  <a:lnTo>
                    <a:pt x="529" y="1058"/>
                  </a:lnTo>
                  <a:lnTo>
                    <a:pt x="529" y="1066"/>
                  </a:lnTo>
                  <a:lnTo>
                    <a:pt x="526" y="1076"/>
                  </a:lnTo>
                  <a:lnTo>
                    <a:pt x="522" y="1085"/>
                  </a:lnTo>
                  <a:lnTo>
                    <a:pt x="497" y="1132"/>
                  </a:lnTo>
                  <a:lnTo>
                    <a:pt x="491" y="1150"/>
                  </a:lnTo>
                  <a:lnTo>
                    <a:pt x="491" y="1157"/>
                  </a:lnTo>
                  <a:lnTo>
                    <a:pt x="492" y="1161"/>
                  </a:lnTo>
                  <a:lnTo>
                    <a:pt x="493" y="1165"/>
                  </a:lnTo>
                  <a:lnTo>
                    <a:pt x="495" y="1167"/>
                  </a:lnTo>
                  <a:lnTo>
                    <a:pt x="502" y="1173"/>
                  </a:lnTo>
                  <a:lnTo>
                    <a:pt x="516" y="1181"/>
                  </a:lnTo>
                  <a:lnTo>
                    <a:pt x="554" y="1193"/>
                  </a:lnTo>
                  <a:lnTo>
                    <a:pt x="603" y="1202"/>
                  </a:lnTo>
                  <a:lnTo>
                    <a:pt x="711" y="1211"/>
                  </a:lnTo>
                  <a:lnTo>
                    <a:pt x="731" y="1210"/>
                  </a:lnTo>
                  <a:lnTo>
                    <a:pt x="747" y="1205"/>
                  </a:lnTo>
                  <a:lnTo>
                    <a:pt x="761" y="1198"/>
                  </a:lnTo>
                  <a:lnTo>
                    <a:pt x="791" y="1170"/>
                  </a:lnTo>
                  <a:lnTo>
                    <a:pt x="801" y="1163"/>
                  </a:lnTo>
                  <a:lnTo>
                    <a:pt x="806" y="1160"/>
                  </a:lnTo>
                  <a:lnTo>
                    <a:pt x="812" y="1158"/>
                  </a:lnTo>
                  <a:lnTo>
                    <a:pt x="819" y="1157"/>
                  </a:lnTo>
                  <a:lnTo>
                    <a:pt x="833" y="1157"/>
                  </a:lnTo>
                  <a:lnTo>
                    <a:pt x="864" y="1164"/>
                  </a:lnTo>
                  <a:lnTo>
                    <a:pt x="1037" y="1235"/>
                  </a:lnTo>
                  <a:lnTo>
                    <a:pt x="1052" y="1239"/>
                  </a:lnTo>
                  <a:lnTo>
                    <a:pt x="1067" y="1240"/>
                  </a:lnTo>
                  <a:lnTo>
                    <a:pt x="1080" y="1239"/>
                  </a:lnTo>
                  <a:lnTo>
                    <a:pt x="1091" y="1235"/>
                  </a:lnTo>
                  <a:lnTo>
                    <a:pt x="1102" y="1230"/>
                  </a:lnTo>
                  <a:lnTo>
                    <a:pt x="1150" y="1200"/>
                  </a:lnTo>
                  <a:lnTo>
                    <a:pt x="1167" y="1191"/>
                  </a:lnTo>
                  <a:lnTo>
                    <a:pt x="1311" y="1136"/>
                  </a:lnTo>
                  <a:lnTo>
                    <a:pt x="1335" y="1125"/>
                  </a:lnTo>
                  <a:lnTo>
                    <a:pt x="1353" y="1112"/>
                  </a:lnTo>
                  <a:lnTo>
                    <a:pt x="1361" y="1106"/>
                  </a:lnTo>
                  <a:lnTo>
                    <a:pt x="1366" y="1099"/>
                  </a:lnTo>
                  <a:lnTo>
                    <a:pt x="1369" y="1092"/>
                  </a:lnTo>
                  <a:lnTo>
                    <a:pt x="1371" y="1085"/>
                  </a:lnTo>
                  <a:lnTo>
                    <a:pt x="1372" y="1076"/>
                  </a:lnTo>
                  <a:lnTo>
                    <a:pt x="1372" y="1069"/>
                  </a:lnTo>
                  <a:lnTo>
                    <a:pt x="1360" y="1012"/>
                  </a:lnTo>
                  <a:lnTo>
                    <a:pt x="1360" y="1003"/>
                  </a:lnTo>
                  <a:lnTo>
                    <a:pt x="1361" y="996"/>
                  </a:lnTo>
                  <a:lnTo>
                    <a:pt x="1364" y="989"/>
                  </a:lnTo>
                  <a:lnTo>
                    <a:pt x="1372" y="979"/>
                  </a:lnTo>
                  <a:lnTo>
                    <a:pt x="1384" y="968"/>
                  </a:lnTo>
                  <a:lnTo>
                    <a:pt x="1404" y="956"/>
                  </a:lnTo>
                  <a:lnTo>
                    <a:pt x="1525" y="899"/>
                  </a:lnTo>
                  <a:lnTo>
                    <a:pt x="1536" y="893"/>
                  </a:lnTo>
                  <a:lnTo>
                    <a:pt x="1543" y="886"/>
                  </a:lnTo>
                  <a:lnTo>
                    <a:pt x="1546" y="882"/>
                  </a:lnTo>
                  <a:lnTo>
                    <a:pt x="1548" y="878"/>
                  </a:lnTo>
                  <a:lnTo>
                    <a:pt x="1548" y="874"/>
                  </a:lnTo>
                  <a:lnTo>
                    <a:pt x="1548" y="871"/>
                  </a:lnTo>
                  <a:lnTo>
                    <a:pt x="1547" y="867"/>
                  </a:lnTo>
                  <a:lnTo>
                    <a:pt x="1543" y="861"/>
                  </a:lnTo>
                  <a:lnTo>
                    <a:pt x="1524" y="842"/>
                  </a:lnTo>
                  <a:lnTo>
                    <a:pt x="1523" y="839"/>
                  </a:lnTo>
                  <a:lnTo>
                    <a:pt x="1519" y="835"/>
                  </a:lnTo>
                  <a:lnTo>
                    <a:pt x="1500" y="824"/>
                  </a:lnTo>
                  <a:lnTo>
                    <a:pt x="1497" y="821"/>
                  </a:lnTo>
                  <a:lnTo>
                    <a:pt x="1495" y="818"/>
                  </a:lnTo>
                  <a:lnTo>
                    <a:pt x="1495" y="815"/>
                  </a:lnTo>
                  <a:lnTo>
                    <a:pt x="1496" y="813"/>
                  </a:lnTo>
                  <a:lnTo>
                    <a:pt x="1499" y="806"/>
                  </a:lnTo>
                  <a:lnTo>
                    <a:pt x="1539" y="768"/>
                  </a:lnTo>
                  <a:lnTo>
                    <a:pt x="1548" y="757"/>
                  </a:lnTo>
                  <a:lnTo>
                    <a:pt x="1550" y="750"/>
                  </a:lnTo>
                  <a:lnTo>
                    <a:pt x="1550" y="748"/>
                  </a:lnTo>
                  <a:lnTo>
                    <a:pt x="1550" y="745"/>
                  </a:lnTo>
                  <a:lnTo>
                    <a:pt x="1549" y="744"/>
                  </a:lnTo>
                  <a:lnTo>
                    <a:pt x="1542" y="736"/>
                  </a:lnTo>
                  <a:lnTo>
                    <a:pt x="1538" y="733"/>
                  </a:lnTo>
                  <a:lnTo>
                    <a:pt x="1534" y="728"/>
                  </a:lnTo>
                  <a:lnTo>
                    <a:pt x="1531" y="723"/>
                  </a:lnTo>
                  <a:lnTo>
                    <a:pt x="1531" y="720"/>
                  </a:lnTo>
                  <a:lnTo>
                    <a:pt x="1531" y="716"/>
                  </a:lnTo>
                  <a:lnTo>
                    <a:pt x="1531" y="711"/>
                  </a:lnTo>
                  <a:lnTo>
                    <a:pt x="1535" y="697"/>
                  </a:lnTo>
                  <a:lnTo>
                    <a:pt x="1556" y="639"/>
                  </a:lnTo>
                  <a:lnTo>
                    <a:pt x="1557" y="634"/>
                  </a:lnTo>
                  <a:lnTo>
                    <a:pt x="1558" y="626"/>
                  </a:lnTo>
                  <a:lnTo>
                    <a:pt x="1557" y="622"/>
                  </a:lnTo>
                  <a:lnTo>
                    <a:pt x="1555" y="616"/>
                  </a:lnTo>
                  <a:lnTo>
                    <a:pt x="1552" y="612"/>
                  </a:lnTo>
                  <a:lnTo>
                    <a:pt x="1542" y="600"/>
                  </a:lnTo>
                  <a:lnTo>
                    <a:pt x="1541" y="595"/>
                  </a:lnTo>
                  <a:lnTo>
                    <a:pt x="1541" y="592"/>
                  </a:lnTo>
                  <a:lnTo>
                    <a:pt x="1541" y="589"/>
                  </a:lnTo>
                  <a:lnTo>
                    <a:pt x="1544" y="583"/>
                  </a:lnTo>
                  <a:lnTo>
                    <a:pt x="1548" y="578"/>
                  </a:lnTo>
                  <a:lnTo>
                    <a:pt x="1558" y="566"/>
                  </a:lnTo>
                  <a:lnTo>
                    <a:pt x="1578" y="540"/>
                  </a:lnTo>
                  <a:lnTo>
                    <a:pt x="1624" y="453"/>
                  </a:lnTo>
                  <a:lnTo>
                    <a:pt x="1641" y="410"/>
                  </a:lnTo>
                  <a:lnTo>
                    <a:pt x="1646" y="390"/>
                  </a:lnTo>
                  <a:lnTo>
                    <a:pt x="1647" y="372"/>
                  </a:lnTo>
                  <a:lnTo>
                    <a:pt x="1645" y="363"/>
                  </a:lnTo>
                  <a:lnTo>
                    <a:pt x="1642" y="355"/>
                  </a:lnTo>
                  <a:lnTo>
                    <a:pt x="1632" y="339"/>
                  </a:lnTo>
                  <a:lnTo>
                    <a:pt x="1572" y="283"/>
                  </a:lnTo>
                  <a:lnTo>
                    <a:pt x="1567" y="276"/>
                  </a:lnTo>
                  <a:lnTo>
                    <a:pt x="1559" y="261"/>
                  </a:lnTo>
                  <a:lnTo>
                    <a:pt x="1558" y="253"/>
                  </a:lnTo>
                  <a:lnTo>
                    <a:pt x="1558" y="245"/>
                  </a:lnTo>
                  <a:lnTo>
                    <a:pt x="1559" y="237"/>
                  </a:lnTo>
                  <a:lnTo>
                    <a:pt x="1562" y="228"/>
                  </a:lnTo>
                  <a:lnTo>
                    <a:pt x="1571" y="211"/>
                  </a:lnTo>
                  <a:lnTo>
                    <a:pt x="1614" y="143"/>
                  </a:lnTo>
                  <a:lnTo>
                    <a:pt x="1619" y="130"/>
                  </a:lnTo>
                  <a:lnTo>
                    <a:pt x="1620" y="124"/>
                  </a:lnTo>
                  <a:lnTo>
                    <a:pt x="1619" y="119"/>
                  </a:lnTo>
                  <a:close/>
                </a:path>
              </a:pathLst>
            </a:custGeom>
            <a:solidFill>
              <a:srgbClr val="6FB7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34"/>
            <p:cNvSpPr>
              <a:spLocks/>
            </p:cNvSpPr>
            <p:nvPr/>
          </p:nvSpPr>
          <p:spPr bwMode="auto">
            <a:xfrm>
              <a:off x="981" y="2692"/>
              <a:ext cx="1397" cy="1222"/>
            </a:xfrm>
            <a:custGeom>
              <a:avLst/>
              <a:gdLst>
                <a:gd name="T0" fmla="*/ 761 w 1397"/>
                <a:gd name="T1" fmla="*/ 415 h 1222"/>
                <a:gd name="T2" fmla="*/ 534 w 1397"/>
                <a:gd name="T3" fmla="*/ 278 h 1222"/>
                <a:gd name="T4" fmla="*/ 202 w 1397"/>
                <a:gd name="T5" fmla="*/ 74 h 1222"/>
                <a:gd name="T6" fmla="*/ 49 w 1397"/>
                <a:gd name="T7" fmla="*/ 1 h 1222"/>
                <a:gd name="T8" fmla="*/ 44 w 1397"/>
                <a:gd name="T9" fmla="*/ 0 h 1222"/>
                <a:gd name="T10" fmla="*/ 42 w 1397"/>
                <a:gd name="T11" fmla="*/ 2 h 1222"/>
                <a:gd name="T12" fmla="*/ 2 w 1397"/>
                <a:gd name="T13" fmla="*/ 4 h 1222"/>
                <a:gd name="T14" fmla="*/ 0 w 1397"/>
                <a:gd name="T15" fmla="*/ 6 h 1222"/>
                <a:gd name="T16" fmla="*/ 104 w 1397"/>
                <a:gd name="T17" fmla="*/ 57 h 1222"/>
                <a:gd name="T18" fmla="*/ 254 w 1397"/>
                <a:gd name="T19" fmla="*/ 192 h 1222"/>
                <a:gd name="T20" fmla="*/ 261 w 1397"/>
                <a:gd name="T21" fmla="*/ 203 h 1222"/>
                <a:gd name="T22" fmla="*/ 262 w 1397"/>
                <a:gd name="T23" fmla="*/ 209 h 1222"/>
                <a:gd name="T24" fmla="*/ 353 w 1397"/>
                <a:gd name="T25" fmla="*/ 390 h 1222"/>
                <a:gd name="T26" fmla="*/ 510 w 1397"/>
                <a:gd name="T27" fmla="*/ 602 h 1222"/>
                <a:gd name="T28" fmla="*/ 559 w 1397"/>
                <a:gd name="T29" fmla="*/ 687 h 1222"/>
                <a:gd name="T30" fmla="*/ 575 w 1397"/>
                <a:gd name="T31" fmla="*/ 830 h 1222"/>
                <a:gd name="T32" fmla="*/ 511 w 1397"/>
                <a:gd name="T33" fmla="*/ 1126 h 1222"/>
                <a:gd name="T34" fmla="*/ 500 w 1397"/>
                <a:gd name="T35" fmla="*/ 1169 h 1222"/>
                <a:gd name="T36" fmla="*/ 502 w 1397"/>
                <a:gd name="T37" fmla="*/ 1181 h 1222"/>
                <a:gd name="T38" fmla="*/ 512 w 1397"/>
                <a:gd name="T39" fmla="*/ 1189 h 1222"/>
                <a:gd name="T40" fmla="*/ 535 w 1397"/>
                <a:gd name="T41" fmla="*/ 1190 h 1222"/>
                <a:gd name="T42" fmla="*/ 580 w 1397"/>
                <a:gd name="T43" fmla="*/ 1166 h 1222"/>
                <a:gd name="T44" fmla="*/ 601 w 1397"/>
                <a:gd name="T45" fmla="*/ 1158 h 1222"/>
                <a:gd name="T46" fmla="*/ 609 w 1397"/>
                <a:gd name="T47" fmla="*/ 1162 h 1222"/>
                <a:gd name="T48" fmla="*/ 624 w 1397"/>
                <a:gd name="T49" fmla="*/ 1217 h 1222"/>
                <a:gd name="T50" fmla="*/ 639 w 1397"/>
                <a:gd name="T51" fmla="*/ 1222 h 1222"/>
                <a:gd name="T52" fmla="*/ 710 w 1397"/>
                <a:gd name="T53" fmla="*/ 1208 h 1222"/>
                <a:gd name="T54" fmla="*/ 777 w 1397"/>
                <a:gd name="T55" fmla="*/ 1193 h 1222"/>
                <a:gd name="T56" fmla="*/ 840 w 1397"/>
                <a:gd name="T57" fmla="*/ 1217 h 1222"/>
                <a:gd name="T58" fmla="*/ 854 w 1397"/>
                <a:gd name="T59" fmla="*/ 1216 h 1222"/>
                <a:gd name="T60" fmla="*/ 860 w 1397"/>
                <a:gd name="T61" fmla="*/ 1195 h 1222"/>
                <a:gd name="T62" fmla="*/ 823 w 1397"/>
                <a:gd name="T63" fmla="*/ 983 h 1222"/>
                <a:gd name="T64" fmla="*/ 829 w 1397"/>
                <a:gd name="T65" fmla="*/ 869 h 1222"/>
                <a:gd name="T66" fmla="*/ 863 w 1397"/>
                <a:gd name="T67" fmla="*/ 814 h 1222"/>
                <a:gd name="T68" fmla="*/ 899 w 1397"/>
                <a:gd name="T69" fmla="*/ 796 h 1222"/>
                <a:gd name="T70" fmla="*/ 1030 w 1397"/>
                <a:gd name="T71" fmla="*/ 777 h 1222"/>
                <a:gd name="T72" fmla="*/ 1286 w 1397"/>
                <a:gd name="T73" fmla="*/ 819 h 1222"/>
                <a:gd name="T74" fmla="*/ 1320 w 1397"/>
                <a:gd name="T75" fmla="*/ 811 h 1222"/>
                <a:gd name="T76" fmla="*/ 1326 w 1397"/>
                <a:gd name="T77" fmla="*/ 803 h 1222"/>
                <a:gd name="T78" fmla="*/ 1321 w 1397"/>
                <a:gd name="T79" fmla="*/ 778 h 1222"/>
                <a:gd name="T80" fmla="*/ 1320 w 1397"/>
                <a:gd name="T81" fmla="*/ 765 h 1222"/>
                <a:gd name="T82" fmla="*/ 1327 w 1397"/>
                <a:gd name="T83" fmla="*/ 758 h 1222"/>
                <a:gd name="T84" fmla="*/ 1390 w 1397"/>
                <a:gd name="T85" fmla="*/ 738 h 1222"/>
                <a:gd name="T86" fmla="*/ 1397 w 1397"/>
                <a:gd name="T87" fmla="*/ 730 h 1222"/>
                <a:gd name="T88" fmla="*/ 1359 w 1397"/>
                <a:gd name="T89" fmla="*/ 672 h 1222"/>
                <a:gd name="T90" fmla="*/ 1349 w 1397"/>
                <a:gd name="T91" fmla="*/ 651 h 1222"/>
                <a:gd name="T92" fmla="*/ 1356 w 1397"/>
                <a:gd name="T93" fmla="*/ 638 h 1222"/>
                <a:gd name="T94" fmla="*/ 1374 w 1397"/>
                <a:gd name="T95" fmla="*/ 616 h 1222"/>
                <a:gd name="T96" fmla="*/ 1369 w 1397"/>
                <a:gd name="T97" fmla="*/ 604 h 1222"/>
                <a:gd name="T98" fmla="*/ 1327 w 1397"/>
                <a:gd name="T99" fmla="*/ 577 h 1222"/>
                <a:gd name="T100" fmla="*/ 1153 w 1397"/>
                <a:gd name="T101" fmla="*/ 538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97" h="1222">
                  <a:moveTo>
                    <a:pt x="929" y="479"/>
                  </a:moveTo>
                  <a:lnTo>
                    <a:pt x="844" y="452"/>
                  </a:lnTo>
                  <a:lnTo>
                    <a:pt x="761" y="415"/>
                  </a:lnTo>
                  <a:lnTo>
                    <a:pt x="677" y="370"/>
                  </a:lnTo>
                  <a:lnTo>
                    <a:pt x="621" y="336"/>
                  </a:lnTo>
                  <a:lnTo>
                    <a:pt x="534" y="278"/>
                  </a:lnTo>
                  <a:lnTo>
                    <a:pt x="362" y="151"/>
                  </a:lnTo>
                  <a:lnTo>
                    <a:pt x="314" y="124"/>
                  </a:lnTo>
                  <a:lnTo>
                    <a:pt x="202" y="74"/>
                  </a:lnTo>
                  <a:lnTo>
                    <a:pt x="146" y="42"/>
                  </a:lnTo>
                  <a:lnTo>
                    <a:pt x="51" y="2"/>
                  </a:lnTo>
                  <a:lnTo>
                    <a:pt x="49" y="1"/>
                  </a:lnTo>
                  <a:lnTo>
                    <a:pt x="47" y="1"/>
                  </a:lnTo>
                  <a:lnTo>
                    <a:pt x="45" y="1"/>
                  </a:lnTo>
                  <a:lnTo>
                    <a:pt x="44" y="0"/>
                  </a:lnTo>
                  <a:lnTo>
                    <a:pt x="43" y="1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5" y="3"/>
                  </a:lnTo>
                  <a:lnTo>
                    <a:pt x="2" y="4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6"/>
                  </a:lnTo>
                  <a:lnTo>
                    <a:pt x="74" y="39"/>
                  </a:lnTo>
                  <a:lnTo>
                    <a:pt x="104" y="57"/>
                  </a:lnTo>
                  <a:lnTo>
                    <a:pt x="134" y="81"/>
                  </a:lnTo>
                  <a:lnTo>
                    <a:pt x="234" y="170"/>
                  </a:lnTo>
                  <a:lnTo>
                    <a:pt x="254" y="192"/>
                  </a:lnTo>
                  <a:lnTo>
                    <a:pt x="258" y="197"/>
                  </a:lnTo>
                  <a:lnTo>
                    <a:pt x="260" y="201"/>
                  </a:lnTo>
                  <a:lnTo>
                    <a:pt x="261" y="203"/>
                  </a:lnTo>
                  <a:lnTo>
                    <a:pt x="261" y="205"/>
                  </a:lnTo>
                  <a:lnTo>
                    <a:pt x="261" y="207"/>
                  </a:lnTo>
                  <a:lnTo>
                    <a:pt x="262" y="209"/>
                  </a:lnTo>
                  <a:lnTo>
                    <a:pt x="263" y="212"/>
                  </a:lnTo>
                  <a:lnTo>
                    <a:pt x="266" y="221"/>
                  </a:lnTo>
                  <a:lnTo>
                    <a:pt x="353" y="390"/>
                  </a:lnTo>
                  <a:lnTo>
                    <a:pt x="393" y="455"/>
                  </a:lnTo>
                  <a:lnTo>
                    <a:pt x="420" y="491"/>
                  </a:lnTo>
                  <a:lnTo>
                    <a:pt x="510" y="602"/>
                  </a:lnTo>
                  <a:lnTo>
                    <a:pt x="524" y="622"/>
                  </a:lnTo>
                  <a:lnTo>
                    <a:pt x="552" y="672"/>
                  </a:lnTo>
                  <a:lnTo>
                    <a:pt x="559" y="687"/>
                  </a:lnTo>
                  <a:lnTo>
                    <a:pt x="571" y="727"/>
                  </a:lnTo>
                  <a:lnTo>
                    <a:pt x="577" y="767"/>
                  </a:lnTo>
                  <a:lnTo>
                    <a:pt x="575" y="830"/>
                  </a:lnTo>
                  <a:lnTo>
                    <a:pt x="564" y="926"/>
                  </a:lnTo>
                  <a:lnTo>
                    <a:pt x="548" y="1008"/>
                  </a:lnTo>
                  <a:lnTo>
                    <a:pt x="511" y="1126"/>
                  </a:lnTo>
                  <a:lnTo>
                    <a:pt x="509" y="1137"/>
                  </a:lnTo>
                  <a:lnTo>
                    <a:pt x="507" y="1142"/>
                  </a:lnTo>
                  <a:lnTo>
                    <a:pt x="500" y="1169"/>
                  </a:lnTo>
                  <a:lnTo>
                    <a:pt x="500" y="1173"/>
                  </a:lnTo>
                  <a:lnTo>
                    <a:pt x="501" y="1177"/>
                  </a:lnTo>
                  <a:lnTo>
                    <a:pt x="502" y="1181"/>
                  </a:lnTo>
                  <a:lnTo>
                    <a:pt x="505" y="1184"/>
                  </a:lnTo>
                  <a:lnTo>
                    <a:pt x="508" y="1187"/>
                  </a:lnTo>
                  <a:lnTo>
                    <a:pt x="512" y="1189"/>
                  </a:lnTo>
                  <a:lnTo>
                    <a:pt x="523" y="1191"/>
                  </a:lnTo>
                  <a:lnTo>
                    <a:pt x="529" y="1191"/>
                  </a:lnTo>
                  <a:lnTo>
                    <a:pt x="535" y="1190"/>
                  </a:lnTo>
                  <a:lnTo>
                    <a:pt x="539" y="1189"/>
                  </a:lnTo>
                  <a:lnTo>
                    <a:pt x="547" y="1186"/>
                  </a:lnTo>
                  <a:lnTo>
                    <a:pt x="580" y="1166"/>
                  </a:lnTo>
                  <a:lnTo>
                    <a:pt x="594" y="1159"/>
                  </a:lnTo>
                  <a:lnTo>
                    <a:pt x="598" y="1158"/>
                  </a:lnTo>
                  <a:lnTo>
                    <a:pt x="601" y="1158"/>
                  </a:lnTo>
                  <a:lnTo>
                    <a:pt x="604" y="1158"/>
                  </a:lnTo>
                  <a:lnTo>
                    <a:pt x="607" y="1160"/>
                  </a:lnTo>
                  <a:lnTo>
                    <a:pt x="609" y="1162"/>
                  </a:lnTo>
                  <a:lnTo>
                    <a:pt x="612" y="1169"/>
                  </a:lnTo>
                  <a:lnTo>
                    <a:pt x="620" y="1210"/>
                  </a:lnTo>
                  <a:lnTo>
                    <a:pt x="624" y="1217"/>
                  </a:lnTo>
                  <a:lnTo>
                    <a:pt x="626" y="1219"/>
                  </a:lnTo>
                  <a:lnTo>
                    <a:pt x="632" y="1221"/>
                  </a:lnTo>
                  <a:lnTo>
                    <a:pt x="639" y="1222"/>
                  </a:lnTo>
                  <a:lnTo>
                    <a:pt x="646" y="1222"/>
                  </a:lnTo>
                  <a:lnTo>
                    <a:pt x="654" y="1221"/>
                  </a:lnTo>
                  <a:lnTo>
                    <a:pt x="710" y="1208"/>
                  </a:lnTo>
                  <a:lnTo>
                    <a:pt x="733" y="1201"/>
                  </a:lnTo>
                  <a:lnTo>
                    <a:pt x="767" y="1193"/>
                  </a:lnTo>
                  <a:lnTo>
                    <a:pt x="777" y="1193"/>
                  </a:lnTo>
                  <a:lnTo>
                    <a:pt x="788" y="1194"/>
                  </a:lnTo>
                  <a:lnTo>
                    <a:pt x="799" y="1198"/>
                  </a:lnTo>
                  <a:lnTo>
                    <a:pt x="840" y="1217"/>
                  </a:lnTo>
                  <a:lnTo>
                    <a:pt x="848" y="1218"/>
                  </a:lnTo>
                  <a:lnTo>
                    <a:pt x="851" y="1217"/>
                  </a:lnTo>
                  <a:lnTo>
                    <a:pt x="854" y="1216"/>
                  </a:lnTo>
                  <a:lnTo>
                    <a:pt x="858" y="1211"/>
                  </a:lnTo>
                  <a:lnTo>
                    <a:pt x="860" y="1204"/>
                  </a:lnTo>
                  <a:lnTo>
                    <a:pt x="860" y="1195"/>
                  </a:lnTo>
                  <a:lnTo>
                    <a:pt x="860" y="1184"/>
                  </a:lnTo>
                  <a:lnTo>
                    <a:pt x="850" y="1108"/>
                  </a:lnTo>
                  <a:lnTo>
                    <a:pt x="823" y="983"/>
                  </a:lnTo>
                  <a:lnTo>
                    <a:pt x="819" y="948"/>
                  </a:lnTo>
                  <a:lnTo>
                    <a:pt x="822" y="902"/>
                  </a:lnTo>
                  <a:lnTo>
                    <a:pt x="829" y="869"/>
                  </a:lnTo>
                  <a:lnTo>
                    <a:pt x="841" y="841"/>
                  </a:lnTo>
                  <a:lnTo>
                    <a:pt x="849" y="829"/>
                  </a:lnTo>
                  <a:lnTo>
                    <a:pt x="863" y="814"/>
                  </a:lnTo>
                  <a:lnTo>
                    <a:pt x="870" y="810"/>
                  </a:lnTo>
                  <a:lnTo>
                    <a:pt x="884" y="802"/>
                  </a:lnTo>
                  <a:lnTo>
                    <a:pt x="899" y="796"/>
                  </a:lnTo>
                  <a:lnTo>
                    <a:pt x="933" y="787"/>
                  </a:lnTo>
                  <a:lnTo>
                    <a:pt x="984" y="779"/>
                  </a:lnTo>
                  <a:lnTo>
                    <a:pt x="1030" y="777"/>
                  </a:lnTo>
                  <a:lnTo>
                    <a:pt x="1129" y="789"/>
                  </a:lnTo>
                  <a:lnTo>
                    <a:pt x="1256" y="817"/>
                  </a:lnTo>
                  <a:lnTo>
                    <a:pt x="1286" y="819"/>
                  </a:lnTo>
                  <a:lnTo>
                    <a:pt x="1303" y="818"/>
                  </a:lnTo>
                  <a:lnTo>
                    <a:pt x="1309" y="816"/>
                  </a:lnTo>
                  <a:lnTo>
                    <a:pt x="1320" y="811"/>
                  </a:lnTo>
                  <a:lnTo>
                    <a:pt x="1324" y="807"/>
                  </a:lnTo>
                  <a:lnTo>
                    <a:pt x="1325" y="805"/>
                  </a:lnTo>
                  <a:lnTo>
                    <a:pt x="1326" y="803"/>
                  </a:lnTo>
                  <a:lnTo>
                    <a:pt x="1327" y="801"/>
                  </a:lnTo>
                  <a:lnTo>
                    <a:pt x="1326" y="798"/>
                  </a:lnTo>
                  <a:lnTo>
                    <a:pt x="1321" y="778"/>
                  </a:lnTo>
                  <a:lnTo>
                    <a:pt x="1320" y="771"/>
                  </a:lnTo>
                  <a:lnTo>
                    <a:pt x="1320" y="768"/>
                  </a:lnTo>
                  <a:lnTo>
                    <a:pt x="1320" y="765"/>
                  </a:lnTo>
                  <a:lnTo>
                    <a:pt x="1322" y="762"/>
                  </a:lnTo>
                  <a:lnTo>
                    <a:pt x="1324" y="760"/>
                  </a:lnTo>
                  <a:lnTo>
                    <a:pt x="1327" y="758"/>
                  </a:lnTo>
                  <a:lnTo>
                    <a:pt x="1335" y="754"/>
                  </a:lnTo>
                  <a:lnTo>
                    <a:pt x="1376" y="744"/>
                  </a:lnTo>
                  <a:lnTo>
                    <a:pt x="1390" y="738"/>
                  </a:lnTo>
                  <a:lnTo>
                    <a:pt x="1394" y="735"/>
                  </a:lnTo>
                  <a:lnTo>
                    <a:pt x="1396" y="733"/>
                  </a:lnTo>
                  <a:lnTo>
                    <a:pt x="1397" y="730"/>
                  </a:lnTo>
                  <a:lnTo>
                    <a:pt x="1397" y="723"/>
                  </a:lnTo>
                  <a:lnTo>
                    <a:pt x="1389" y="709"/>
                  </a:lnTo>
                  <a:lnTo>
                    <a:pt x="1359" y="672"/>
                  </a:lnTo>
                  <a:lnTo>
                    <a:pt x="1353" y="663"/>
                  </a:lnTo>
                  <a:lnTo>
                    <a:pt x="1350" y="655"/>
                  </a:lnTo>
                  <a:lnTo>
                    <a:pt x="1349" y="651"/>
                  </a:lnTo>
                  <a:lnTo>
                    <a:pt x="1350" y="648"/>
                  </a:lnTo>
                  <a:lnTo>
                    <a:pt x="1352" y="642"/>
                  </a:lnTo>
                  <a:lnTo>
                    <a:pt x="1356" y="638"/>
                  </a:lnTo>
                  <a:lnTo>
                    <a:pt x="1373" y="620"/>
                  </a:lnTo>
                  <a:lnTo>
                    <a:pt x="1374" y="618"/>
                  </a:lnTo>
                  <a:lnTo>
                    <a:pt x="1374" y="616"/>
                  </a:lnTo>
                  <a:lnTo>
                    <a:pt x="1373" y="612"/>
                  </a:lnTo>
                  <a:lnTo>
                    <a:pt x="1371" y="607"/>
                  </a:lnTo>
                  <a:lnTo>
                    <a:pt x="1369" y="604"/>
                  </a:lnTo>
                  <a:lnTo>
                    <a:pt x="1361" y="596"/>
                  </a:lnTo>
                  <a:lnTo>
                    <a:pt x="1346" y="586"/>
                  </a:lnTo>
                  <a:lnTo>
                    <a:pt x="1327" y="577"/>
                  </a:lnTo>
                  <a:lnTo>
                    <a:pt x="1280" y="564"/>
                  </a:lnTo>
                  <a:lnTo>
                    <a:pt x="1216" y="553"/>
                  </a:lnTo>
                  <a:lnTo>
                    <a:pt x="1153" y="538"/>
                  </a:lnTo>
                  <a:lnTo>
                    <a:pt x="929" y="479"/>
                  </a:lnTo>
                  <a:close/>
                </a:path>
              </a:pathLst>
            </a:custGeom>
            <a:solidFill>
              <a:srgbClr val="E8D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46"/>
            <p:cNvSpPr>
              <a:spLocks/>
            </p:cNvSpPr>
            <p:nvPr/>
          </p:nvSpPr>
          <p:spPr bwMode="auto">
            <a:xfrm>
              <a:off x="1814" y="3426"/>
              <a:ext cx="261" cy="128"/>
            </a:xfrm>
            <a:custGeom>
              <a:avLst/>
              <a:gdLst>
                <a:gd name="T0" fmla="*/ 259 w 261"/>
                <a:gd name="T1" fmla="*/ 48 h 128"/>
                <a:gd name="T2" fmla="*/ 242 w 261"/>
                <a:gd name="T3" fmla="*/ 52 h 128"/>
                <a:gd name="T4" fmla="*/ 232 w 261"/>
                <a:gd name="T5" fmla="*/ 50 h 128"/>
                <a:gd name="T6" fmla="*/ 216 w 261"/>
                <a:gd name="T7" fmla="*/ 39 h 128"/>
                <a:gd name="T8" fmla="*/ 203 w 261"/>
                <a:gd name="T9" fmla="*/ 45 h 128"/>
                <a:gd name="T10" fmla="*/ 193 w 261"/>
                <a:gd name="T11" fmla="*/ 36 h 128"/>
                <a:gd name="T12" fmla="*/ 188 w 261"/>
                <a:gd name="T13" fmla="*/ 24 h 128"/>
                <a:gd name="T14" fmla="*/ 185 w 261"/>
                <a:gd name="T15" fmla="*/ 38 h 128"/>
                <a:gd name="T16" fmla="*/ 179 w 261"/>
                <a:gd name="T17" fmla="*/ 49 h 128"/>
                <a:gd name="T18" fmla="*/ 161 w 261"/>
                <a:gd name="T19" fmla="*/ 48 h 128"/>
                <a:gd name="T20" fmla="*/ 153 w 261"/>
                <a:gd name="T21" fmla="*/ 31 h 128"/>
                <a:gd name="T22" fmla="*/ 143 w 261"/>
                <a:gd name="T23" fmla="*/ 37 h 128"/>
                <a:gd name="T24" fmla="*/ 136 w 261"/>
                <a:gd name="T25" fmla="*/ 43 h 128"/>
                <a:gd name="T26" fmla="*/ 123 w 261"/>
                <a:gd name="T27" fmla="*/ 1 h 128"/>
                <a:gd name="T28" fmla="*/ 127 w 261"/>
                <a:gd name="T29" fmla="*/ 47 h 128"/>
                <a:gd name="T30" fmla="*/ 125 w 261"/>
                <a:gd name="T31" fmla="*/ 42 h 128"/>
                <a:gd name="T32" fmla="*/ 119 w 261"/>
                <a:gd name="T33" fmla="*/ 21 h 128"/>
                <a:gd name="T34" fmla="*/ 114 w 261"/>
                <a:gd name="T35" fmla="*/ 48 h 128"/>
                <a:gd name="T36" fmla="*/ 109 w 261"/>
                <a:gd name="T37" fmla="*/ 56 h 128"/>
                <a:gd name="T38" fmla="*/ 90 w 261"/>
                <a:gd name="T39" fmla="*/ 49 h 128"/>
                <a:gd name="T40" fmla="*/ 86 w 261"/>
                <a:gd name="T41" fmla="*/ 51 h 128"/>
                <a:gd name="T42" fmla="*/ 70 w 261"/>
                <a:gd name="T43" fmla="*/ 63 h 128"/>
                <a:gd name="T44" fmla="*/ 61 w 261"/>
                <a:gd name="T45" fmla="*/ 29 h 128"/>
                <a:gd name="T46" fmla="*/ 57 w 261"/>
                <a:gd name="T47" fmla="*/ 32 h 128"/>
                <a:gd name="T48" fmla="*/ 41 w 261"/>
                <a:gd name="T49" fmla="*/ 64 h 128"/>
                <a:gd name="T50" fmla="*/ 38 w 261"/>
                <a:gd name="T51" fmla="*/ 61 h 128"/>
                <a:gd name="T52" fmla="*/ 31 w 261"/>
                <a:gd name="T53" fmla="*/ 32 h 128"/>
                <a:gd name="T54" fmla="*/ 27 w 261"/>
                <a:gd name="T55" fmla="*/ 41 h 128"/>
                <a:gd name="T56" fmla="*/ 19 w 261"/>
                <a:gd name="T57" fmla="*/ 80 h 128"/>
                <a:gd name="T58" fmla="*/ 5 w 261"/>
                <a:gd name="T59" fmla="*/ 32 h 128"/>
                <a:gd name="T60" fmla="*/ 2 w 261"/>
                <a:gd name="T61" fmla="*/ 23 h 128"/>
                <a:gd name="T62" fmla="*/ 4 w 261"/>
                <a:gd name="T63" fmla="*/ 125 h 128"/>
                <a:gd name="T64" fmla="*/ 8 w 261"/>
                <a:gd name="T65" fmla="*/ 127 h 128"/>
                <a:gd name="T66" fmla="*/ 19 w 261"/>
                <a:gd name="T67" fmla="*/ 96 h 128"/>
                <a:gd name="T68" fmla="*/ 34 w 261"/>
                <a:gd name="T69" fmla="*/ 93 h 128"/>
                <a:gd name="T70" fmla="*/ 36 w 261"/>
                <a:gd name="T71" fmla="*/ 79 h 128"/>
                <a:gd name="T72" fmla="*/ 43 w 261"/>
                <a:gd name="T73" fmla="*/ 85 h 128"/>
                <a:gd name="T74" fmla="*/ 54 w 261"/>
                <a:gd name="T75" fmla="*/ 68 h 128"/>
                <a:gd name="T76" fmla="*/ 61 w 261"/>
                <a:gd name="T77" fmla="*/ 66 h 128"/>
                <a:gd name="T78" fmla="*/ 73 w 261"/>
                <a:gd name="T79" fmla="*/ 80 h 128"/>
                <a:gd name="T80" fmla="*/ 87 w 261"/>
                <a:gd name="T81" fmla="*/ 70 h 128"/>
                <a:gd name="T82" fmla="*/ 119 w 261"/>
                <a:gd name="T83" fmla="*/ 59 h 128"/>
                <a:gd name="T84" fmla="*/ 125 w 261"/>
                <a:gd name="T85" fmla="*/ 64 h 128"/>
                <a:gd name="T86" fmla="*/ 132 w 261"/>
                <a:gd name="T87" fmla="*/ 63 h 128"/>
                <a:gd name="T88" fmla="*/ 145 w 261"/>
                <a:gd name="T89" fmla="*/ 52 h 128"/>
                <a:gd name="T90" fmla="*/ 167 w 261"/>
                <a:gd name="T91" fmla="*/ 64 h 128"/>
                <a:gd name="T92" fmla="*/ 176 w 261"/>
                <a:gd name="T93" fmla="*/ 61 h 128"/>
                <a:gd name="T94" fmla="*/ 202 w 261"/>
                <a:gd name="T95" fmla="*/ 53 h 128"/>
                <a:gd name="T96" fmla="*/ 211 w 261"/>
                <a:gd name="T97" fmla="*/ 63 h 128"/>
                <a:gd name="T98" fmla="*/ 227 w 261"/>
                <a:gd name="T99" fmla="*/ 60 h 128"/>
                <a:gd name="T100" fmla="*/ 238 w 261"/>
                <a:gd name="T101" fmla="*/ 57 h 128"/>
                <a:gd name="T102" fmla="*/ 261 w 261"/>
                <a:gd name="T103" fmla="*/ 5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1" h="128">
                  <a:moveTo>
                    <a:pt x="261" y="56"/>
                  </a:moveTo>
                  <a:lnTo>
                    <a:pt x="261" y="54"/>
                  </a:lnTo>
                  <a:lnTo>
                    <a:pt x="261" y="52"/>
                  </a:lnTo>
                  <a:lnTo>
                    <a:pt x="259" y="48"/>
                  </a:lnTo>
                  <a:lnTo>
                    <a:pt x="256" y="46"/>
                  </a:lnTo>
                  <a:lnTo>
                    <a:pt x="255" y="46"/>
                  </a:lnTo>
                  <a:lnTo>
                    <a:pt x="252" y="47"/>
                  </a:lnTo>
                  <a:lnTo>
                    <a:pt x="242" y="52"/>
                  </a:lnTo>
                  <a:lnTo>
                    <a:pt x="239" y="53"/>
                  </a:lnTo>
                  <a:lnTo>
                    <a:pt x="237" y="53"/>
                  </a:lnTo>
                  <a:lnTo>
                    <a:pt x="235" y="52"/>
                  </a:lnTo>
                  <a:lnTo>
                    <a:pt x="232" y="50"/>
                  </a:lnTo>
                  <a:lnTo>
                    <a:pt x="224" y="42"/>
                  </a:lnTo>
                  <a:lnTo>
                    <a:pt x="221" y="40"/>
                  </a:lnTo>
                  <a:lnTo>
                    <a:pt x="219" y="39"/>
                  </a:lnTo>
                  <a:lnTo>
                    <a:pt x="216" y="39"/>
                  </a:lnTo>
                  <a:lnTo>
                    <a:pt x="214" y="40"/>
                  </a:lnTo>
                  <a:lnTo>
                    <a:pt x="208" y="42"/>
                  </a:lnTo>
                  <a:lnTo>
                    <a:pt x="206" y="44"/>
                  </a:lnTo>
                  <a:lnTo>
                    <a:pt x="203" y="45"/>
                  </a:lnTo>
                  <a:lnTo>
                    <a:pt x="201" y="45"/>
                  </a:lnTo>
                  <a:lnTo>
                    <a:pt x="199" y="44"/>
                  </a:lnTo>
                  <a:lnTo>
                    <a:pt x="197" y="42"/>
                  </a:lnTo>
                  <a:lnTo>
                    <a:pt x="193" y="36"/>
                  </a:lnTo>
                  <a:lnTo>
                    <a:pt x="192" y="32"/>
                  </a:lnTo>
                  <a:lnTo>
                    <a:pt x="190" y="29"/>
                  </a:lnTo>
                  <a:lnTo>
                    <a:pt x="189" y="26"/>
                  </a:lnTo>
                  <a:lnTo>
                    <a:pt x="188" y="24"/>
                  </a:lnTo>
                  <a:lnTo>
                    <a:pt x="187" y="23"/>
                  </a:lnTo>
                  <a:lnTo>
                    <a:pt x="186" y="24"/>
                  </a:lnTo>
                  <a:lnTo>
                    <a:pt x="185" y="30"/>
                  </a:lnTo>
                  <a:lnTo>
                    <a:pt x="185" y="38"/>
                  </a:lnTo>
                  <a:lnTo>
                    <a:pt x="184" y="45"/>
                  </a:lnTo>
                  <a:lnTo>
                    <a:pt x="182" y="47"/>
                  </a:lnTo>
                  <a:lnTo>
                    <a:pt x="180" y="49"/>
                  </a:lnTo>
                  <a:lnTo>
                    <a:pt x="179" y="49"/>
                  </a:lnTo>
                  <a:lnTo>
                    <a:pt x="173" y="51"/>
                  </a:lnTo>
                  <a:lnTo>
                    <a:pt x="168" y="50"/>
                  </a:lnTo>
                  <a:lnTo>
                    <a:pt x="163" y="49"/>
                  </a:lnTo>
                  <a:lnTo>
                    <a:pt x="161" y="48"/>
                  </a:lnTo>
                  <a:lnTo>
                    <a:pt x="160" y="45"/>
                  </a:lnTo>
                  <a:lnTo>
                    <a:pt x="156" y="35"/>
                  </a:lnTo>
                  <a:lnTo>
                    <a:pt x="154" y="33"/>
                  </a:lnTo>
                  <a:lnTo>
                    <a:pt x="153" y="31"/>
                  </a:lnTo>
                  <a:lnTo>
                    <a:pt x="151" y="30"/>
                  </a:lnTo>
                  <a:lnTo>
                    <a:pt x="150" y="30"/>
                  </a:lnTo>
                  <a:lnTo>
                    <a:pt x="148" y="32"/>
                  </a:lnTo>
                  <a:lnTo>
                    <a:pt x="143" y="37"/>
                  </a:lnTo>
                  <a:lnTo>
                    <a:pt x="141" y="40"/>
                  </a:lnTo>
                  <a:lnTo>
                    <a:pt x="139" y="42"/>
                  </a:lnTo>
                  <a:lnTo>
                    <a:pt x="137" y="43"/>
                  </a:lnTo>
                  <a:lnTo>
                    <a:pt x="136" y="43"/>
                  </a:lnTo>
                  <a:lnTo>
                    <a:pt x="135" y="42"/>
                  </a:lnTo>
                  <a:lnTo>
                    <a:pt x="134" y="41"/>
                  </a:lnTo>
                  <a:lnTo>
                    <a:pt x="132" y="36"/>
                  </a:lnTo>
                  <a:lnTo>
                    <a:pt x="123" y="1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2" y="5"/>
                  </a:lnTo>
                  <a:lnTo>
                    <a:pt x="127" y="47"/>
                  </a:lnTo>
                  <a:lnTo>
                    <a:pt x="127" y="50"/>
                  </a:lnTo>
                  <a:lnTo>
                    <a:pt x="127" y="49"/>
                  </a:lnTo>
                  <a:lnTo>
                    <a:pt x="127" y="49"/>
                  </a:lnTo>
                  <a:lnTo>
                    <a:pt x="125" y="42"/>
                  </a:lnTo>
                  <a:lnTo>
                    <a:pt x="124" y="36"/>
                  </a:lnTo>
                  <a:lnTo>
                    <a:pt x="121" y="24"/>
                  </a:lnTo>
                  <a:lnTo>
                    <a:pt x="120" y="22"/>
                  </a:lnTo>
                  <a:lnTo>
                    <a:pt x="119" y="21"/>
                  </a:lnTo>
                  <a:lnTo>
                    <a:pt x="119" y="21"/>
                  </a:lnTo>
                  <a:lnTo>
                    <a:pt x="118" y="23"/>
                  </a:lnTo>
                  <a:lnTo>
                    <a:pt x="117" y="26"/>
                  </a:lnTo>
                  <a:lnTo>
                    <a:pt x="114" y="48"/>
                  </a:lnTo>
                  <a:lnTo>
                    <a:pt x="113" y="52"/>
                  </a:lnTo>
                  <a:lnTo>
                    <a:pt x="112" y="54"/>
                  </a:lnTo>
                  <a:lnTo>
                    <a:pt x="111" y="55"/>
                  </a:lnTo>
                  <a:lnTo>
                    <a:pt x="109" y="56"/>
                  </a:lnTo>
                  <a:lnTo>
                    <a:pt x="106" y="56"/>
                  </a:lnTo>
                  <a:lnTo>
                    <a:pt x="103" y="55"/>
                  </a:lnTo>
                  <a:lnTo>
                    <a:pt x="92" y="49"/>
                  </a:lnTo>
                  <a:lnTo>
                    <a:pt x="90" y="49"/>
                  </a:lnTo>
                  <a:lnTo>
                    <a:pt x="88" y="49"/>
                  </a:lnTo>
                  <a:lnTo>
                    <a:pt x="87" y="49"/>
                  </a:lnTo>
                  <a:lnTo>
                    <a:pt x="87" y="50"/>
                  </a:lnTo>
                  <a:lnTo>
                    <a:pt x="86" y="51"/>
                  </a:lnTo>
                  <a:lnTo>
                    <a:pt x="78" y="60"/>
                  </a:lnTo>
                  <a:lnTo>
                    <a:pt x="74" y="63"/>
                  </a:lnTo>
                  <a:lnTo>
                    <a:pt x="72" y="64"/>
                  </a:lnTo>
                  <a:lnTo>
                    <a:pt x="70" y="63"/>
                  </a:lnTo>
                  <a:lnTo>
                    <a:pt x="69" y="62"/>
                  </a:lnTo>
                  <a:lnTo>
                    <a:pt x="68" y="61"/>
                  </a:lnTo>
                  <a:lnTo>
                    <a:pt x="63" y="32"/>
                  </a:lnTo>
                  <a:lnTo>
                    <a:pt x="61" y="29"/>
                  </a:lnTo>
                  <a:lnTo>
                    <a:pt x="60" y="29"/>
                  </a:lnTo>
                  <a:lnTo>
                    <a:pt x="59" y="29"/>
                  </a:lnTo>
                  <a:lnTo>
                    <a:pt x="58" y="30"/>
                  </a:lnTo>
                  <a:lnTo>
                    <a:pt x="57" y="32"/>
                  </a:lnTo>
                  <a:lnTo>
                    <a:pt x="45" y="59"/>
                  </a:lnTo>
                  <a:lnTo>
                    <a:pt x="43" y="61"/>
                  </a:lnTo>
                  <a:lnTo>
                    <a:pt x="42" y="63"/>
                  </a:lnTo>
                  <a:lnTo>
                    <a:pt x="41" y="64"/>
                  </a:lnTo>
                  <a:lnTo>
                    <a:pt x="40" y="64"/>
                  </a:lnTo>
                  <a:lnTo>
                    <a:pt x="39" y="64"/>
                  </a:lnTo>
                  <a:lnTo>
                    <a:pt x="38" y="63"/>
                  </a:lnTo>
                  <a:lnTo>
                    <a:pt x="38" y="61"/>
                  </a:lnTo>
                  <a:lnTo>
                    <a:pt x="37" y="59"/>
                  </a:lnTo>
                  <a:lnTo>
                    <a:pt x="33" y="41"/>
                  </a:lnTo>
                  <a:lnTo>
                    <a:pt x="31" y="34"/>
                  </a:lnTo>
                  <a:lnTo>
                    <a:pt x="31" y="32"/>
                  </a:lnTo>
                  <a:lnTo>
                    <a:pt x="30" y="32"/>
                  </a:lnTo>
                  <a:lnTo>
                    <a:pt x="29" y="32"/>
                  </a:lnTo>
                  <a:lnTo>
                    <a:pt x="28" y="35"/>
                  </a:lnTo>
                  <a:lnTo>
                    <a:pt x="27" y="41"/>
                  </a:lnTo>
                  <a:lnTo>
                    <a:pt x="26" y="45"/>
                  </a:lnTo>
                  <a:lnTo>
                    <a:pt x="25" y="49"/>
                  </a:lnTo>
                  <a:lnTo>
                    <a:pt x="20" y="77"/>
                  </a:lnTo>
                  <a:lnTo>
                    <a:pt x="19" y="80"/>
                  </a:lnTo>
                  <a:lnTo>
                    <a:pt x="18" y="81"/>
                  </a:lnTo>
                  <a:lnTo>
                    <a:pt x="17" y="80"/>
                  </a:lnTo>
                  <a:lnTo>
                    <a:pt x="15" y="76"/>
                  </a:lnTo>
                  <a:lnTo>
                    <a:pt x="5" y="32"/>
                  </a:lnTo>
                  <a:lnTo>
                    <a:pt x="5" y="29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32"/>
                  </a:lnTo>
                  <a:lnTo>
                    <a:pt x="2" y="104"/>
                  </a:lnTo>
                  <a:lnTo>
                    <a:pt x="4" y="125"/>
                  </a:lnTo>
                  <a:lnTo>
                    <a:pt x="5" y="128"/>
                  </a:lnTo>
                  <a:lnTo>
                    <a:pt x="6" y="128"/>
                  </a:lnTo>
                  <a:lnTo>
                    <a:pt x="7" y="128"/>
                  </a:lnTo>
                  <a:lnTo>
                    <a:pt x="8" y="127"/>
                  </a:lnTo>
                  <a:lnTo>
                    <a:pt x="13" y="114"/>
                  </a:lnTo>
                  <a:lnTo>
                    <a:pt x="14" y="111"/>
                  </a:lnTo>
                  <a:lnTo>
                    <a:pt x="17" y="99"/>
                  </a:lnTo>
                  <a:lnTo>
                    <a:pt x="19" y="96"/>
                  </a:lnTo>
                  <a:lnTo>
                    <a:pt x="20" y="95"/>
                  </a:lnTo>
                  <a:lnTo>
                    <a:pt x="32" y="95"/>
                  </a:lnTo>
                  <a:lnTo>
                    <a:pt x="33" y="94"/>
                  </a:lnTo>
                  <a:lnTo>
                    <a:pt x="34" y="93"/>
                  </a:lnTo>
                  <a:lnTo>
                    <a:pt x="35" y="86"/>
                  </a:lnTo>
                  <a:lnTo>
                    <a:pt x="35" y="81"/>
                  </a:lnTo>
                  <a:lnTo>
                    <a:pt x="36" y="80"/>
                  </a:lnTo>
                  <a:lnTo>
                    <a:pt x="36" y="79"/>
                  </a:lnTo>
                  <a:lnTo>
                    <a:pt x="37" y="79"/>
                  </a:lnTo>
                  <a:lnTo>
                    <a:pt x="39" y="81"/>
                  </a:lnTo>
                  <a:lnTo>
                    <a:pt x="41" y="83"/>
                  </a:lnTo>
                  <a:lnTo>
                    <a:pt x="43" y="85"/>
                  </a:lnTo>
                  <a:lnTo>
                    <a:pt x="44" y="86"/>
                  </a:lnTo>
                  <a:lnTo>
                    <a:pt x="46" y="85"/>
                  </a:lnTo>
                  <a:lnTo>
                    <a:pt x="47" y="84"/>
                  </a:lnTo>
                  <a:lnTo>
                    <a:pt x="54" y="68"/>
                  </a:lnTo>
                  <a:lnTo>
                    <a:pt x="56" y="65"/>
                  </a:lnTo>
                  <a:lnTo>
                    <a:pt x="57" y="64"/>
                  </a:lnTo>
                  <a:lnTo>
                    <a:pt x="59" y="65"/>
                  </a:lnTo>
                  <a:lnTo>
                    <a:pt x="61" y="66"/>
                  </a:lnTo>
                  <a:lnTo>
                    <a:pt x="65" y="71"/>
                  </a:lnTo>
                  <a:lnTo>
                    <a:pt x="69" y="77"/>
                  </a:lnTo>
                  <a:lnTo>
                    <a:pt x="71" y="79"/>
                  </a:lnTo>
                  <a:lnTo>
                    <a:pt x="73" y="80"/>
                  </a:lnTo>
                  <a:lnTo>
                    <a:pt x="75" y="80"/>
                  </a:lnTo>
                  <a:lnTo>
                    <a:pt x="76" y="79"/>
                  </a:lnTo>
                  <a:lnTo>
                    <a:pt x="82" y="73"/>
                  </a:lnTo>
                  <a:lnTo>
                    <a:pt x="87" y="70"/>
                  </a:lnTo>
                  <a:lnTo>
                    <a:pt x="112" y="58"/>
                  </a:lnTo>
                  <a:lnTo>
                    <a:pt x="115" y="58"/>
                  </a:lnTo>
                  <a:lnTo>
                    <a:pt x="117" y="58"/>
                  </a:lnTo>
                  <a:lnTo>
                    <a:pt x="119" y="59"/>
                  </a:lnTo>
                  <a:lnTo>
                    <a:pt x="121" y="60"/>
                  </a:lnTo>
                  <a:lnTo>
                    <a:pt x="123" y="61"/>
                  </a:lnTo>
                  <a:lnTo>
                    <a:pt x="124" y="63"/>
                  </a:lnTo>
                  <a:lnTo>
                    <a:pt x="125" y="64"/>
                  </a:lnTo>
                  <a:lnTo>
                    <a:pt x="127" y="65"/>
                  </a:lnTo>
                  <a:lnTo>
                    <a:pt x="128" y="65"/>
                  </a:lnTo>
                  <a:lnTo>
                    <a:pt x="130" y="64"/>
                  </a:lnTo>
                  <a:lnTo>
                    <a:pt x="132" y="63"/>
                  </a:lnTo>
                  <a:lnTo>
                    <a:pt x="134" y="60"/>
                  </a:lnTo>
                  <a:lnTo>
                    <a:pt x="140" y="54"/>
                  </a:lnTo>
                  <a:lnTo>
                    <a:pt x="142" y="52"/>
                  </a:lnTo>
                  <a:lnTo>
                    <a:pt x="145" y="52"/>
                  </a:lnTo>
                  <a:lnTo>
                    <a:pt x="148" y="52"/>
                  </a:lnTo>
                  <a:lnTo>
                    <a:pt x="151" y="54"/>
                  </a:lnTo>
                  <a:lnTo>
                    <a:pt x="164" y="62"/>
                  </a:lnTo>
                  <a:lnTo>
                    <a:pt x="167" y="64"/>
                  </a:lnTo>
                  <a:lnTo>
                    <a:pt x="170" y="64"/>
                  </a:lnTo>
                  <a:lnTo>
                    <a:pt x="172" y="64"/>
                  </a:lnTo>
                  <a:lnTo>
                    <a:pt x="174" y="63"/>
                  </a:lnTo>
                  <a:lnTo>
                    <a:pt x="176" y="61"/>
                  </a:lnTo>
                  <a:lnTo>
                    <a:pt x="182" y="56"/>
                  </a:lnTo>
                  <a:lnTo>
                    <a:pt x="186" y="54"/>
                  </a:lnTo>
                  <a:lnTo>
                    <a:pt x="191" y="53"/>
                  </a:lnTo>
                  <a:lnTo>
                    <a:pt x="202" y="53"/>
                  </a:lnTo>
                  <a:lnTo>
                    <a:pt x="206" y="55"/>
                  </a:lnTo>
                  <a:lnTo>
                    <a:pt x="208" y="56"/>
                  </a:lnTo>
                  <a:lnTo>
                    <a:pt x="209" y="58"/>
                  </a:lnTo>
                  <a:lnTo>
                    <a:pt x="211" y="63"/>
                  </a:lnTo>
                  <a:lnTo>
                    <a:pt x="214" y="69"/>
                  </a:lnTo>
                  <a:lnTo>
                    <a:pt x="216" y="69"/>
                  </a:lnTo>
                  <a:lnTo>
                    <a:pt x="219" y="68"/>
                  </a:lnTo>
                  <a:lnTo>
                    <a:pt x="227" y="60"/>
                  </a:lnTo>
                  <a:lnTo>
                    <a:pt x="229" y="59"/>
                  </a:lnTo>
                  <a:lnTo>
                    <a:pt x="231" y="58"/>
                  </a:lnTo>
                  <a:lnTo>
                    <a:pt x="234" y="57"/>
                  </a:lnTo>
                  <a:lnTo>
                    <a:pt x="238" y="57"/>
                  </a:lnTo>
                  <a:lnTo>
                    <a:pt x="254" y="59"/>
                  </a:lnTo>
                  <a:lnTo>
                    <a:pt x="257" y="59"/>
                  </a:lnTo>
                  <a:lnTo>
                    <a:pt x="259" y="59"/>
                  </a:lnTo>
                  <a:lnTo>
                    <a:pt x="261" y="58"/>
                  </a:lnTo>
                  <a:lnTo>
                    <a:pt x="261" y="56"/>
                  </a:lnTo>
                  <a:close/>
                </a:path>
              </a:pathLst>
            </a:custGeom>
            <a:solidFill>
              <a:srgbClr val="4C98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47"/>
            <p:cNvSpPr>
              <a:spLocks/>
            </p:cNvSpPr>
            <p:nvPr/>
          </p:nvSpPr>
          <p:spPr bwMode="auto">
            <a:xfrm>
              <a:off x="1779" y="3056"/>
              <a:ext cx="138" cy="101"/>
            </a:xfrm>
            <a:custGeom>
              <a:avLst/>
              <a:gdLst>
                <a:gd name="T0" fmla="*/ 58 w 138"/>
                <a:gd name="T1" fmla="*/ 64 h 101"/>
                <a:gd name="T2" fmla="*/ 55 w 138"/>
                <a:gd name="T3" fmla="*/ 66 h 101"/>
                <a:gd name="T4" fmla="*/ 52 w 138"/>
                <a:gd name="T5" fmla="*/ 46 h 101"/>
                <a:gd name="T6" fmla="*/ 46 w 138"/>
                <a:gd name="T7" fmla="*/ 60 h 101"/>
                <a:gd name="T8" fmla="*/ 36 w 138"/>
                <a:gd name="T9" fmla="*/ 61 h 101"/>
                <a:gd name="T10" fmla="*/ 33 w 138"/>
                <a:gd name="T11" fmla="*/ 53 h 101"/>
                <a:gd name="T12" fmla="*/ 33 w 138"/>
                <a:gd name="T13" fmla="*/ 33 h 101"/>
                <a:gd name="T14" fmla="*/ 32 w 138"/>
                <a:gd name="T15" fmla="*/ 32 h 101"/>
                <a:gd name="T16" fmla="*/ 23 w 138"/>
                <a:gd name="T17" fmla="*/ 48 h 101"/>
                <a:gd name="T18" fmla="*/ 21 w 138"/>
                <a:gd name="T19" fmla="*/ 45 h 101"/>
                <a:gd name="T20" fmla="*/ 19 w 138"/>
                <a:gd name="T21" fmla="*/ 16 h 101"/>
                <a:gd name="T22" fmla="*/ 19 w 138"/>
                <a:gd name="T23" fmla="*/ 11 h 101"/>
                <a:gd name="T24" fmla="*/ 17 w 138"/>
                <a:gd name="T25" fmla="*/ 12 h 101"/>
                <a:gd name="T26" fmla="*/ 10 w 138"/>
                <a:gd name="T27" fmla="*/ 44 h 101"/>
                <a:gd name="T28" fmla="*/ 8 w 138"/>
                <a:gd name="T29" fmla="*/ 39 h 101"/>
                <a:gd name="T30" fmla="*/ 2 w 138"/>
                <a:gd name="T31" fmla="*/ 1 h 101"/>
                <a:gd name="T32" fmla="*/ 1 w 138"/>
                <a:gd name="T33" fmla="*/ 0 h 101"/>
                <a:gd name="T34" fmla="*/ 0 w 138"/>
                <a:gd name="T35" fmla="*/ 43 h 101"/>
                <a:gd name="T36" fmla="*/ 2 w 138"/>
                <a:gd name="T37" fmla="*/ 55 h 101"/>
                <a:gd name="T38" fmla="*/ 12 w 138"/>
                <a:gd name="T39" fmla="*/ 69 h 101"/>
                <a:gd name="T40" fmla="*/ 22 w 138"/>
                <a:gd name="T41" fmla="*/ 73 h 101"/>
                <a:gd name="T42" fmla="*/ 60 w 138"/>
                <a:gd name="T43" fmla="*/ 79 h 101"/>
                <a:gd name="T44" fmla="*/ 65 w 138"/>
                <a:gd name="T45" fmla="*/ 88 h 101"/>
                <a:gd name="T46" fmla="*/ 70 w 138"/>
                <a:gd name="T47" fmla="*/ 91 h 101"/>
                <a:gd name="T48" fmla="*/ 86 w 138"/>
                <a:gd name="T49" fmla="*/ 89 h 101"/>
                <a:gd name="T50" fmla="*/ 96 w 138"/>
                <a:gd name="T51" fmla="*/ 99 h 101"/>
                <a:gd name="T52" fmla="*/ 102 w 138"/>
                <a:gd name="T53" fmla="*/ 101 h 101"/>
                <a:gd name="T54" fmla="*/ 125 w 138"/>
                <a:gd name="T55" fmla="*/ 92 h 101"/>
                <a:gd name="T56" fmla="*/ 134 w 138"/>
                <a:gd name="T57" fmla="*/ 96 h 101"/>
                <a:gd name="T58" fmla="*/ 138 w 138"/>
                <a:gd name="T59" fmla="*/ 99 h 101"/>
                <a:gd name="T60" fmla="*/ 136 w 138"/>
                <a:gd name="T61" fmla="*/ 93 h 101"/>
                <a:gd name="T62" fmla="*/ 125 w 138"/>
                <a:gd name="T63" fmla="*/ 84 h 101"/>
                <a:gd name="T64" fmla="*/ 116 w 138"/>
                <a:gd name="T65" fmla="*/ 88 h 101"/>
                <a:gd name="T66" fmla="*/ 104 w 138"/>
                <a:gd name="T67" fmla="*/ 95 h 101"/>
                <a:gd name="T68" fmla="*/ 97 w 138"/>
                <a:gd name="T69" fmla="*/ 91 h 101"/>
                <a:gd name="T70" fmla="*/ 90 w 138"/>
                <a:gd name="T71" fmla="*/ 80 h 101"/>
                <a:gd name="T72" fmla="*/ 78 w 138"/>
                <a:gd name="T73" fmla="*/ 86 h 101"/>
                <a:gd name="T74" fmla="*/ 76 w 138"/>
                <a:gd name="T75" fmla="*/ 83 h 101"/>
                <a:gd name="T76" fmla="*/ 91 w 138"/>
                <a:gd name="T77" fmla="*/ 47 h 101"/>
                <a:gd name="T78" fmla="*/ 90 w 138"/>
                <a:gd name="T79" fmla="*/ 46 h 101"/>
                <a:gd name="T80" fmla="*/ 80 w 138"/>
                <a:gd name="T81" fmla="*/ 59 h 101"/>
                <a:gd name="T82" fmla="*/ 67 w 138"/>
                <a:gd name="T83" fmla="*/ 74 h 101"/>
                <a:gd name="T84" fmla="*/ 65 w 138"/>
                <a:gd name="T85" fmla="*/ 74 h 101"/>
                <a:gd name="T86" fmla="*/ 68 w 138"/>
                <a:gd name="T87" fmla="*/ 50 h 101"/>
                <a:gd name="T88" fmla="*/ 67 w 138"/>
                <a:gd name="T89" fmla="*/ 49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8" h="101">
                  <a:moveTo>
                    <a:pt x="67" y="49"/>
                  </a:moveTo>
                  <a:lnTo>
                    <a:pt x="66" y="49"/>
                  </a:lnTo>
                  <a:lnTo>
                    <a:pt x="58" y="64"/>
                  </a:lnTo>
                  <a:lnTo>
                    <a:pt x="57" y="66"/>
                  </a:lnTo>
                  <a:lnTo>
                    <a:pt x="56" y="66"/>
                  </a:lnTo>
                  <a:lnTo>
                    <a:pt x="55" y="66"/>
                  </a:lnTo>
                  <a:lnTo>
                    <a:pt x="55" y="65"/>
                  </a:lnTo>
                  <a:lnTo>
                    <a:pt x="54" y="62"/>
                  </a:lnTo>
                  <a:lnTo>
                    <a:pt x="52" y="46"/>
                  </a:lnTo>
                  <a:lnTo>
                    <a:pt x="52" y="53"/>
                  </a:lnTo>
                  <a:lnTo>
                    <a:pt x="50" y="57"/>
                  </a:lnTo>
                  <a:lnTo>
                    <a:pt x="46" y="60"/>
                  </a:lnTo>
                  <a:lnTo>
                    <a:pt x="43" y="61"/>
                  </a:lnTo>
                  <a:lnTo>
                    <a:pt x="38" y="61"/>
                  </a:lnTo>
                  <a:lnTo>
                    <a:pt x="36" y="61"/>
                  </a:lnTo>
                  <a:lnTo>
                    <a:pt x="35" y="59"/>
                  </a:lnTo>
                  <a:lnTo>
                    <a:pt x="34" y="57"/>
                  </a:lnTo>
                  <a:lnTo>
                    <a:pt x="33" y="53"/>
                  </a:lnTo>
                  <a:lnTo>
                    <a:pt x="33" y="40"/>
                  </a:lnTo>
                  <a:lnTo>
                    <a:pt x="34" y="36"/>
                  </a:lnTo>
                  <a:lnTo>
                    <a:pt x="33" y="33"/>
                  </a:lnTo>
                  <a:lnTo>
                    <a:pt x="33" y="32"/>
                  </a:lnTo>
                  <a:lnTo>
                    <a:pt x="32" y="32"/>
                  </a:lnTo>
                  <a:lnTo>
                    <a:pt x="32" y="32"/>
                  </a:lnTo>
                  <a:lnTo>
                    <a:pt x="24" y="46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22" y="48"/>
                  </a:lnTo>
                  <a:lnTo>
                    <a:pt x="22" y="47"/>
                  </a:lnTo>
                  <a:lnTo>
                    <a:pt x="21" y="45"/>
                  </a:lnTo>
                  <a:lnTo>
                    <a:pt x="21" y="43"/>
                  </a:lnTo>
                  <a:lnTo>
                    <a:pt x="21" y="41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19" y="12"/>
                  </a:lnTo>
                  <a:lnTo>
                    <a:pt x="19" y="11"/>
                  </a:lnTo>
                  <a:lnTo>
                    <a:pt x="18" y="10"/>
                  </a:lnTo>
                  <a:lnTo>
                    <a:pt x="18" y="11"/>
                  </a:lnTo>
                  <a:lnTo>
                    <a:pt x="17" y="12"/>
                  </a:lnTo>
                  <a:lnTo>
                    <a:pt x="12" y="42"/>
                  </a:lnTo>
                  <a:lnTo>
                    <a:pt x="10" y="44"/>
                  </a:lnTo>
                  <a:lnTo>
                    <a:pt x="10" y="44"/>
                  </a:lnTo>
                  <a:lnTo>
                    <a:pt x="9" y="43"/>
                  </a:lnTo>
                  <a:lnTo>
                    <a:pt x="9" y="42"/>
                  </a:lnTo>
                  <a:lnTo>
                    <a:pt x="8" y="39"/>
                  </a:lnTo>
                  <a:lnTo>
                    <a:pt x="7" y="36"/>
                  </a:lnTo>
                  <a:lnTo>
                    <a:pt x="3" y="3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4"/>
                  </a:lnTo>
                  <a:lnTo>
                    <a:pt x="1" y="7"/>
                  </a:lnTo>
                  <a:lnTo>
                    <a:pt x="0" y="43"/>
                  </a:lnTo>
                  <a:lnTo>
                    <a:pt x="1" y="46"/>
                  </a:lnTo>
                  <a:lnTo>
                    <a:pt x="1" y="53"/>
                  </a:lnTo>
                  <a:lnTo>
                    <a:pt x="2" y="55"/>
                  </a:lnTo>
                  <a:lnTo>
                    <a:pt x="4" y="60"/>
                  </a:lnTo>
                  <a:lnTo>
                    <a:pt x="8" y="65"/>
                  </a:lnTo>
                  <a:lnTo>
                    <a:pt x="12" y="69"/>
                  </a:lnTo>
                  <a:lnTo>
                    <a:pt x="17" y="72"/>
                  </a:lnTo>
                  <a:lnTo>
                    <a:pt x="20" y="72"/>
                  </a:lnTo>
                  <a:lnTo>
                    <a:pt x="22" y="73"/>
                  </a:lnTo>
                  <a:lnTo>
                    <a:pt x="46" y="78"/>
                  </a:lnTo>
                  <a:lnTo>
                    <a:pt x="56" y="78"/>
                  </a:lnTo>
                  <a:lnTo>
                    <a:pt x="60" y="79"/>
                  </a:lnTo>
                  <a:lnTo>
                    <a:pt x="61" y="80"/>
                  </a:lnTo>
                  <a:lnTo>
                    <a:pt x="62" y="82"/>
                  </a:lnTo>
                  <a:lnTo>
                    <a:pt x="65" y="88"/>
                  </a:lnTo>
                  <a:lnTo>
                    <a:pt x="67" y="90"/>
                  </a:lnTo>
                  <a:lnTo>
                    <a:pt x="68" y="91"/>
                  </a:lnTo>
                  <a:lnTo>
                    <a:pt x="70" y="91"/>
                  </a:lnTo>
                  <a:lnTo>
                    <a:pt x="73" y="91"/>
                  </a:lnTo>
                  <a:lnTo>
                    <a:pt x="83" y="90"/>
                  </a:lnTo>
                  <a:lnTo>
                    <a:pt x="86" y="89"/>
                  </a:lnTo>
                  <a:lnTo>
                    <a:pt x="87" y="90"/>
                  </a:lnTo>
                  <a:lnTo>
                    <a:pt x="90" y="91"/>
                  </a:lnTo>
                  <a:lnTo>
                    <a:pt x="96" y="99"/>
                  </a:lnTo>
                  <a:lnTo>
                    <a:pt x="98" y="100"/>
                  </a:lnTo>
                  <a:lnTo>
                    <a:pt x="100" y="101"/>
                  </a:lnTo>
                  <a:lnTo>
                    <a:pt x="102" y="101"/>
                  </a:lnTo>
                  <a:lnTo>
                    <a:pt x="106" y="100"/>
                  </a:lnTo>
                  <a:lnTo>
                    <a:pt x="119" y="93"/>
                  </a:lnTo>
                  <a:lnTo>
                    <a:pt x="125" y="92"/>
                  </a:lnTo>
                  <a:lnTo>
                    <a:pt x="127" y="92"/>
                  </a:lnTo>
                  <a:lnTo>
                    <a:pt x="130" y="93"/>
                  </a:lnTo>
                  <a:lnTo>
                    <a:pt x="134" y="96"/>
                  </a:lnTo>
                  <a:lnTo>
                    <a:pt x="136" y="97"/>
                  </a:lnTo>
                  <a:lnTo>
                    <a:pt x="137" y="98"/>
                  </a:lnTo>
                  <a:lnTo>
                    <a:pt x="138" y="99"/>
                  </a:lnTo>
                  <a:lnTo>
                    <a:pt x="138" y="99"/>
                  </a:lnTo>
                  <a:lnTo>
                    <a:pt x="138" y="98"/>
                  </a:lnTo>
                  <a:lnTo>
                    <a:pt x="136" y="93"/>
                  </a:lnTo>
                  <a:lnTo>
                    <a:pt x="132" y="88"/>
                  </a:lnTo>
                  <a:lnTo>
                    <a:pt x="127" y="85"/>
                  </a:lnTo>
                  <a:lnTo>
                    <a:pt x="125" y="84"/>
                  </a:lnTo>
                  <a:lnTo>
                    <a:pt x="123" y="85"/>
                  </a:lnTo>
                  <a:lnTo>
                    <a:pt x="120" y="86"/>
                  </a:lnTo>
                  <a:lnTo>
                    <a:pt x="116" y="88"/>
                  </a:lnTo>
                  <a:lnTo>
                    <a:pt x="114" y="90"/>
                  </a:lnTo>
                  <a:lnTo>
                    <a:pt x="107" y="94"/>
                  </a:lnTo>
                  <a:lnTo>
                    <a:pt x="104" y="95"/>
                  </a:lnTo>
                  <a:lnTo>
                    <a:pt x="102" y="96"/>
                  </a:lnTo>
                  <a:lnTo>
                    <a:pt x="100" y="95"/>
                  </a:lnTo>
                  <a:lnTo>
                    <a:pt x="97" y="91"/>
                  </a:lnTo>
                  <a:lnTo>
                    <a:pt x="94" y="84"/>
                  </a:lnTo>
                  <a:lnTo>
                    <a:pt x="91" y="80"/>
                  </a:lnTo>
                  <a:lnTo>
                    <a:pt x="90" y="80"/>
                  </a:lnTo>
                  <a:lnTo>
                    <a:pt x="87" y="81"/>
                  </a:lnTo>
                  <a:lnTo>
                    <a:pt x="80" y="85"/>
                  </a:lnTo>
                  <a:lnTo>
                    <a:pt x="78" y="86"/>
                  </a:lnTo>
                  <a:lnTo>
                    <a:pt x="76" y="86"/>
                  </a:lnTo>
                  <a:lnTo>
                    <a:pt x="76" y="84"/>
                  </a:lnTo>
                  <a:lnTo>
                    <a:pt x="76" y="83"/>
                  </a:lnTo>
                  <a:lnTo>
                    <a:pt x="77" y="81"/>
                  </a:lnTo>
                  <a:lnTo>
                    <a:pt x="78" y="76"/>
                  </a:lnTo>
                  <a:lnTo>
                    <a:pt x="91" y="47"/>
                  </a:lnTo>
                  <a:lnTo>
                    <a:pt x="91" y="45"/>
                  </a:lnTo>
                  <a:lnTo>
                    <a:pt x="91" y="45"/>
                  </a:lnTo>
                  <a:lnTo>
                    <a:pt x="90" y="46"/>
                  </a:lnTo>
                  <a:lnTo>
                    <a:pt x="89" y="47"/>
                  </a:lnTo>
                  <a:lnTo>
                    <a:pt x="87" y="49"/>
                  </a:lnTo>
                  <a:lnTo>
                    <a:pt x="80" y="59"/>
                  </a:lnTo>
                  <a:lnTo>
                    <a:pt x="70" y="72"/>
                  </a:lnTo>
                  <a:lnTo>
                    <a:pt x="68" y="73"/>
                  </a:lnTo>
                  <a:lnTo>
                    <a:pt x="67" y="74"/>
                  </a:lnTo>
                  <a:lnTo>
                    <a:pt x="66" y="75"/>
                  </a:lnTo>
                  <a:lnTo>
                    <a:pt x="66" y="75"/>
                  </a:lnTo>
                  <a:lnTo>
                    <a:pt x="65" y="74"/>
                  </a:lnTo>
                  <a:lnTo>
                    <a:pt x="65" y="67"/>
                  </a:lnTo>
                  <a:lnTo>
                    <a:pt x="66" y="63"/>
                  </a:lnTo>
                  <a:lnTo>
                    <a:pt x="68" y="50"/>
                  </a:lnTo>
                  <a:lnTo>
                    <a:pt x="68" y="49"/>
                  </a:lnTo>
                  <a:lnTo>
                    <a:pt x="67" y="49"/>
                  </a:lnTo>
                  <a:lnTo>
                    <a:pt x="67" y="49"/>
                  </a:lnTo>
                  <a:close/>
                </a:path>
              </a:pathLst>
            </a:custGeom>
            <a:solidFill>
              <a:srgbClr val="4C98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A51CD1-ED47-4819-92C5-C02DDD91A175}" type="slidenum">
              <a:rPr lang="en-GB" smtClean="0">
                <a:latin typeface="Arial" pitchFamily="34" charset="0"/>
              </a:rPr>
              <a:pPr/>
              <a:t>3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1268760"/>
            <a:ext cx="8535863" cy="517525"/>
          </a:xfrm>
        </p:spPr>
        <p:txBody>
          <a:bodyPr/>
          <a:lstStyle/>
          <a:p>
            <a:pPr indent="0" algn="ctr" eaLnBrk="1" hangingPunct="1"/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does</a:t>
            </a:r>
            <a:r>
              <a:rPr lang="fr-FR" dirty="0" smtClean="0"/>
              <a:t> « CHANGE » </a:t>
            </a:r>
            <a:r>
              <a:rPr lang="fr-FR" dirty="0" err="1" smtClean="0"/>
              <a:t>really</a:t>
            </a:r>
            <a:r>
              <a:rPr lang="fr-FR" dirty="0" smtClean="0"/>
              <a:t> </a:t>
            </a:r>
            <a:r>
              <a:rPr lang="fr-FR" dirty="0" err="1" smtClean="0"/>
              <a:t>mean</a:t>
            </a:r>
            <a:r>
              <a:rPr lang="fr-FR" dirty="0" smtClean="0"/>
              <a:t>?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123763"/>
            <a:ext cx="1893403" cy="1745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679769"/>
            <a:ext cx="2098552" cy="879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reeform 16"/>
          <p:cNvSpPr>
            <a:spLocks/>
          </p:cNvSpPr>
          <p:nvPr/>
        </p:nvSpPr>
        <p:spPr bwMode="auto">
          <a:xfrm rot="18587344">
            <a:off x="3211751" y="3527225"/>
            <a:ext cx="3142636" cy="2956403"/>
          </a:xfrm>
          <a:custGeom>
            <a:avLst/>
            <a:gdLst>
              <a:gd name="T0" fmla="*/ 761 w 1397"/>
              <a:gd name="T1" fmla="*/ 415 h 1221"/>
              <a:gd name="T2" fmla="*/ 534 w 1397"/>
              <a:gd name="T3" fmla="*/ 277 h 1221"/>
              <a:gd name="T4" fmla="*/ 202 w 1397"/>
              <a:gd name="T5" fmla="*/ 73 h 1221"/>
              <a:gd name="T6" fmla="*/ 49 w 1397"/>
              <a:gd name="T7" fmla="*/ 1 h 1221"/>
              <a:gd name="T8" fmla="*/ 44 w 1397"/>
              <a:gd name="T9" fmla="*/ 0 h 1221"/>
              <a:gd name="T10" fmla="*/ 42 w 1397"/>
              <a:gd name="T11" fmla="*/ 2 h 1221"/>
              <a:gd name="T12" fmla="*/ 2 w 1397"/>
              <a:gd name="T13" fmla="*/ 4 h 1221"/>
              <a:gd name="T14" fmla="*/ 0 w 1397"/>
              <a:gd name="T15" fmla="*/ 5 h 1221"/>
              <a:gd name="T16" fmla="*/ 104 w 1397"/>
              <a:gd name="T17" fmla="*/ 57 h 1221"/>
              <a:gd name="T18" fmla="*/ 254 w 1397"/>
              <a:gd name="T19" fmla="*/ 191 h 1221"/>
              <a:gd name="T20" fmla="*/ 261 w 1397"/>
              <a:gd name="T21" fmla="*/ 203 h 1221"/>
              <a:gd name="T22" fmla="*/ 262 w 1397"/>
              <a:gd name="T23" fmla="*/ 209 h 1221"/>
              <a:gd name="T24" fmla="*/ 353 w 1397"/>
              <a:gd name="T25" fmla="*/ 389 h 1221"/>
              <a:gd name="T26" fmla="*/ 510 w 1397"/>
              <a:gd name="T27" fmla="*/ 601 h 1221"/>
              <a:gd name="T28" fmla="*/ 559 w 1397"/>
              <a:gd name="T29" fmla="*/ 686 h 1221"/>
              <a:gd name="T30" fmla="*/ 575 w 1397"/>
              <a:gd name="T31" fmla="*/ 829 h 1221"/>
              <a:gd name="T32" fmla="*/ 511 w 1397"/>
              <a:gd name="T33" fmla="*/ 1125 h 1221"/>
              <a:gd name="T34" fmla="*/ 500 w 1397"/>
              <a:gd name="T35" fmla="*/ 1168 h 1221"/>
              <a:gd name="T36" fmla="*/ 502 w 1397"/>
              <a:gd name="T37" fmla="*/ 1180 h 1221"/>
              <a:gd name="T38" fmla="*/ 512 w 1397"/>
              <a:gd name="T39" fmla="*/ 1188 h 1221"/>
              <a:gd name="T40" fmla="*/ 535 w 1397"/>
              <a:gd name="T41" fmla="*/ 1189 h 1221"/>
              <a:gd name="T42" fmla="*/ 580 w 1397"/>
              <a:gd name="T43" fmla="*/ 1165 h 1221"/>
              <a:gd name="T44" fmla="*/ 601 w 1397"/>
              <a:gd name="T45" fmla="*/ 1157 h 1221"/>
              <a:gd name="T46" fmla="*/ 609 w 1397"/>
              <a:gd name="T47" fmla="*/ 1161 h 1221"/>
              <a:gd name="T48" fmla="*/ 624 w 1397"/>
              <a:gd name="T49" fmla="*/ 1216 h 1221"/>
              <a:gd name="T50" fmla="*/ 639 w 1397"/>
              <a:gd name="T51" fmla="*/ 1221 h 1221"/>
              <a:gd name="T52" fmla="*/ 710 w 1397"/>
              <a:gd name="T53" fmla="*/ 1207 h 1221"/>
              <a:gd name="T54" fmla="*/ 777 w 1397"/>
              <a:gd name="T55" fmla="*/ 1192 h 1221"/>
              <a:gd name="T56" fmla="*/ 840 w 1397"/>
              <a:gd name="T57" fmla="*/ 1216 h 1221"/>
              <a:gd name="T58" fmla="*/ 854 w 1397"/>
              <a:gd name="T59" fmla="*/ 1215 h 1221"/>
              <a:gd name="T60" fmla="*/ 860 w 1397"/>
              <a:gd name="T61" fmla="*/ 1194 h 1221"/>
              <a:gd name="T62" fmla="*/ 823 w 1397"/>
              <a:gd name="T63" fmla="*/ 982 h 1221"/>
              <a:gd name="T64" fmla="*/ 829 w 1397"/>
              <a:gd name="T65" fmla="*/ 868 h 1221"/>
              <a:gd name="T66" fmla="*/ 863 w 1397"/>
              <a:gd name="T67" fmla="*/ 813 h 1221"/>
              <a:gd name="T68" fmla="*/ 899 w 1397"/>
              <a:gd name="T69" fmla="*/ 795 h 1221"/>
              <a:gd name="T70" fmla="*/ 1030 w 1397"/>
              <a:gd name="T71" fmla="*/ 777 h 1221"/>
              <a:gd name="T72" fmla="*/ 1286 w 1397"/>
              <a:gd name="T73" fmla="*/ 818 h 1221"/>
              <a:gd name="T74" fmla="*/ 1320 w 1397"/>
              <a:gd name="T75" fmla="*/ 810 h 1221"/>
              <a:gd name="T76" fmla="*/ 1326 w 1397"/>
              <a:gd name="T77" fmla="*/ 802 h 1221"/>
              <a:gd name="T78" fmla="*/ 1321 w 1397"/>
              <a:gd name="T79" fmla="*/ 778 h 1221"/>
              <a:gd name="T80" fmla="*/ 1320 w 1397"/>
              <a:gd name="T81" fmla="*/ 764 h 1221"/>
              <a:gd name="T82" fmla="*/ 1327 w 1397"/>
              <a:gd name="T83" fmla="*/ 757 h 1221"/>
              <a:gd name="T84" fmla="*/ 1390 w 1397"/>
              <a:gd name="T85" fmla="*/ 737 h 1221"/>
              <a:gd name="T86" fmla="*/ 1397 w 1397"/>
              <a:gd name="T87" fmla="*/ 729 h 1221"/>
              <a:gd name="T88" fmla="*/ 1359 w 1397"/>
              <a:gd name="T89" fmla="*/ 671 h 1221"/>
              <a:gd name="T90" fmla="*/ 1349 w 1397"/>
              <a:gd name="T91" fmla="*/ 651 h 1221"/>
              <a:gd name="T92" fmla="*/ 1356 w 1397"/>
              <a:gd name="T93" fmla="*/ 637 h 1221"/>
              <a:gd name="T94" fmla="*/ 1374 w 1397"/>
              <a:gd name="T95" fmla="*/ 616 h 1221"/>
              <a:gd name="T96" fmla="*/ 1369 w 1397"/>
              <a:gd name="T97" fmla="*/ 603 h 1221"/>
              <a:gd name="T98" fmla="*/ 1327 w 1397"/>
              <a:gd name="T99" fmla="*/ 577 h 1221"/>
              <a:gd name="T100" fmla="*/ 1153 w 1397"/>
              <a:gd name="T101" fmla="*/ 53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397" h="1221">
                <a:moveTo>
                  <a:pt x="929" y="479"/>
                </a:moveTo>
                <a:lnTo>
                  <a:pt x="844" y="451"/>
                </a:lnTo>
                <a:lnTo>
                  <a:pt x="761" y="415"/>
                </a:lnTo>
                <a:lnTo>
                  <a:pt x="677" y="370"/>
                </a:lnTo>
                <a:lnTo>
                  <a:pt x="621" y="336"/>
                </a:lnTo>
                <a:lnTo>
                  <a:pt x="534" y="277"/>
                </a:lnTo>
                <a:lnTo>
                  <a:pt x="362" y="151"/>
                </a:lnTo>
                <a:lnTo>
                  <a:pt x="314" y="124"/>
                </a:lnTo>
                <a:lnTo>
                  <a:pt x="202" y="73"/>
                </a:lnTo>
                <a:lnTo>
                  <a:pt x="146" y="42"/>
                </a:lnTo>
                <a:lnTo>
                  <a:pt x="51" y="2"/>
                </a:lnTo>
                <a:lnTo>
                  <a:pt x="49" y="1"/>
                </a:lnTo>
                <a:lnTo>
                  <a:pt x="47" y="1"/>
                </a:lnTo>
                <a:lnTo>
                  <a:pt x="45" y="1"/>
                </a:lnTo>
                <a:lnTo>
                  <a:pt x="44" y="0"/>
                </a:lnTo>
                <a:lnTo>
                  <a:pt x="43" y="1"/>
                </a:lnTo>
                <a:lnTo>
                  <a:pt x="42" y="2"/>
                </a:lnTo>
                <a:lnTo>
                  <a:pt x="42" y="2"/>
                </a:lnTo>
                <a:lnTo>
                  <a:pt x="38" y="3"/>
                </a:lnTo>
                <a:lnTo>
                  <a:pt x="5" y="3"/>
                </a:lnTo>
                <a:lnTo>
                  <a:pt x="2" y="4"/>
                </a:lnTo>
                <a:lnTo>
                  <a:pt x="1" y="4"/>
                </a:lnTo>
                <a:lnTo>
                  <a:pt x="0" y="4"/>
                </a:lnTo>
                <a:lnTo>
                  <a:pt x="0" y="5"/>
                </a:lnTo>
                <a:lnTo>
                  <a:pt x="2" y="6"/>
                </a:lnTo>
                <a:lnTo>
                  <a:pt x="74" y="39"/>
                </a:lnTo>
                <a:lnTo>
                  <a:pt x="104" y="57"/>
                </a:lnTo>
                <a:lnTo>
                  <a:pt x="134" y="81"/>
                </a:lnTo>
                <a:lnTo>
                  <a:pt x="234" y="170"/>
                </a:lnTo>
                <a:lnTo>
                  <a:pt x="254" y="191"/>
                </a:lnTo>
                <a:lnTo>
                  <a:pt x="258" y="197"/>
                </a:lnTo>
                <a:lnTo>
                  <a:pt x="260" y="200"/>
                </a:lnTo>
                <a:lnTo>
                  <a:pt x="261" y="203"/>
                </a:lnTo>
                <a:lnTo>
                  <a:pt x="261" y="205"/>
                </a:lnTo>
                <a:lnTo>
                  <a:pt x="261" y="206"/>
                </a:lnTo>
                <a:lnTo>
                  <a:pt x="262" y="209"/>
                </a:lnTo>
                <a:lnTo>
                  <a:pt x="263" y="212"/>
                </a:lnTo>
                <a:lnTo>
                  <a:pt x="266" y="221"/>
                </a:lnTo>
                <a:lnTo>
                  <a:pt x="353" y="389"/>
                </a:lnTo>
                <a:lnTo>
                  <a:pt x="393" y="455"/>
                </a:lnTo>
                <a:lnTo>
                  <a:pt x="420" y="491"/>
                </a:lnTo>
                <a:lnTo>
                  <a:pt x="510" y="601"/>
                </a:lnTo>
                <a:lnTo>
                  <a:pt x="524" y="621"/>
                </a:lnTo>
                <a:lnTo>
                  <a:pt x="552" y="671"/>
                </a:lnTo>
                <a:lnTo>
                  <a:pt x="559" y="686"/>
                </a:lnTo>
                <a:lnTo>
                  <a:pt x="571" y="726"/>
                </a:lnTo>
                <a:lnTo>
                  <a:pt x="577" y="766"/>
                </a:lnTo>
                <a:lnTo>
                  <a:pt x="575" y="829"/>
                </a:lnTo>
                <a:lnTo>
                  <a:pt x="564" y="925"/>
                </a:lnTo>
                <a:lnTo>
                  <a:pt x="548" y="1007"/>
                </a:lnTo>
                <a:lnTo>
                  <a:pt x="511" y="1125"/>
                </a:lnTo>
                <a:lnTo>
                  <a:pt x="509" y="1136"/>
                </a:lnTo>
                <a:lnTo>
                  <a:pt x="507" y="1141"/>
                </a:lnTo>
                <a:lnTo>
                  <a:pt x="500" y="1168"/>
                </a:lnTo>
                <a:lnTo>
                  <a:pt x="500" y="1172"/>
                </a:lnTo>
                <a:lnTo>
                  <a:pt x="501" y="1176"/>
                </a:lnTo>
                <a:lnTo>
                  <a:pt x="502" y="1180"/>
                </a:lnTo>
                <a:lnTo>
                  <a:pt x="505" y="1183"/>
                </a:lnTo>
                <a:lnTo>
                  <a:pt x="508" y="1186"/>
                </a:lnTo>
                <a:lnTo>
                  <a:pt x="512" y="1188"/>
                </a:lnTo>
                <a:lnTo>
                  <a:pt x="523" y="1190"/>
                </a:lnTo>
                <a:lnTo>
                  <a:pt x="529" y="1190"/>
                </a:lnTo>
                <a:lnTo>
                  <a:pt x="535" y="1189"/>
                </a:lnTo>
                <a:lnTo>
                  <a:pt x="539" y="1188"/>
                </a:lnTo>
                <a:lnTo>
                  <a:pt x="547" y="1185"/>
                </a:lnTo>
                <a:lnTo>
                  <a:pt x="580" y="1165"/>
                </a:lnTo>
                <a:lnTo>
                  <a:pt x="594" y="1158"/>
                </a:lnTo>
                <a:lnTo>
                  <a:pt x="598" y="1157"/>
                </a:lnTo>
                <a:lnTo>
                  <a:pt x="601" y="1157"/>
                </a:lnTo>
                <a:lnTo>
                  <a:pt x="604" y="1157"/>
                </a:lnTo>
                <a:lnTo>
                  <a:pt x="607" y="1159"/>
                </a:lnTo>
                <a:lnTo>
                  <a:pt x="609" y="1161"/>
                </a:lnTo>
                <a:lnTo>
                  <a:pt x="612" y="1168"/>
                </a:lnTo>
                <a:lnTo>
                  <a:pt x="620" y="1209"/>
                </a:lnTo>
                <a:lnTo>
                  <a:pt x="624" y="1216"/>
                </a:lnTo>
                <a:lnTo>
                  <a:pt x="626" y="1218"/>
                </a:lnTo>
                <a:lnTo>
                  <a:pt x="632" y="1220"/>
                </a:lnTo>
                <a:lnTo>
                  <a:pt x="639" y="1221"/>
                </a:lnTo>
                <a:lnTo>
                  <a:pt x="646" y="1221"/>
                </a:lnTo>
                <a:lnTo>
                  <a:pt x="654" y="1220"/>
                </a:lnTo>
                <a:lnTo>
                  <a:pt x="710" y="1207"/>
                </a:lnTo>
                <a:lnTo>
                  <a:pt x="733" y="1200"/>
                </a:lnTo>
                <a:lnTo>
                  <a:pt x="767" y="1192"/>
                </a:lnTo>
                <a:lnTo>
                  <a:pt x="777" y="1192"/>
                </a:lnTo>
                <a:lnTo>
                  <a:pt x="788" y="1193"/>
                </a:lnTo>
                <a:lnTo>
                  <a:pt x="799" y="1197"/>
                </a:lnTo>
                <a:lnTo>
                  <a:pt x="840" y="1216"/>
                </a:lnTo>
                <a:lnTo>
                  <a:pt x="848" y="1217"/>
                </a:lnTo>
                <a:lnTo>
                  <a:pt x="851" y="1216"/>
                </a:lnTo>
                <a:lnTo>
                  <a:pt x="854" y="1215"/>
                </a:lnTo>
                <a:lnTo>
                  <a:pt x="858" y="1210"/>
                </a:lnTo>
                <a:lnTo>
                  <a:pt x="860" y="1203"/>
                </a:lnTo>
                <a:lnTo>
                  <a:pt x="860" y="1194"/>
                </a:lnTo>
                <a:lnTo>
                  <a:pt x="860" y="1183"/>
                </a:lnTo>
                <a:lnTo>
                  <a:pt x="850" y="1107"/>
                </a:lnTo>
                <a:lnTo>
                  <a:pt x="823" y="982"/>
                </a:lnTo>
                <a:lnTo>
                  <a:pt x="819" y="948"/>
                </a:lnTo>
                <a:lnTo>
                  <a:pt x="822" y="901"/>
                </a:lnTo>
                <a:lnTo>
                  <a:pt x="829" y="868"/>
                </a:lnTo>
                <a:lnTo>
                  <a:pt x="841" y="841"/>
                </a:lnTo>
                <a:lnTo>
                  <a:pt x="849" y="829"/>
                </a:lnTo>
                <a:lnTo>
                  <a:pt x="863" y="813"/>
                </a:lnTo>
                <a:lnTo>
                  <a:pt x="870" y="809"/>
                </a:lnTo>
                <a:lnTo>
                  <a:pt x="884" y="802"/>
                </a:lnTo>
                <a:lnTo>
                  <a:pt x="899" y="795"/>
                </a:lnTo>
                <a:lnTo>
                  <a:pt x="933" y="786"/>
                </a:lnTo>
                <a:lnTo>
                  <a:pt x="984" y="778"/>
                </a:lnTo>
                <a:lnTo>
                  <a:pt x="1030" y="777"/>
                </a:lnTo>
                <a:lnTo>
                  <a:pt x="1129" y="788"/>
                </a:lnTo>
                <a:lnTo>
                  <a:pt x="1256" y="816"/>
                </a:lnTo>
                <a:lnTo>
                  <a:pt x="1286" y="818"/>
                </a:lnTo>
                <a:lnTo>
                  <a:pt x="1303" y="817"/>
                </a:lnTo>
                <a:lnTo>
                  <a:pt x="1309" y="815"/>
                </a:lnTo>
                <a:lnTo>
                  <a:pt x="1320" y="810"/>
                </a:lnTo>
                <a:lnTo>
                  <a:pt x="1324" y="807"/>
                </a:lnTo>
                <a:lnTo>
                  <a:pt x="1325" y="805"/>
                </a:lnTo>
                <a:lnTo>
                  <a:pt x="1326" y="802"/>
                </a:lnTo>
                <a:lnTo>
                  <a:pt x="1327" y="800"/>
                </a:lnTo>
                <a:lnTo>
                  <a:pt x="1326" y="797"/>
                </a:lnTo>
                <a:lnTo>
                  <a:pt x="1321" y="778"/>
                </a:lnTo>
                <a:lnTo>
                  <a:pt x="1320" y="771"/>
                </a:lnTo>
                <a:lnTo>
                  <a:pt x="1320" y="768"/>
                </a:lnTo>
                <a:lnTo>
                  <a:pt x="1320" y="764"/>
                </a:lnTo>
                <a:lnTo>
                  <a:pt x="1322" y="762"/>
                </a:lnTo>
                <a:lnTo>
                  <a:pt x="1324" y="759"/>
                </a:lnTo>
                <a:lnTo>
                  <a:pt x="1327" y="757"/>
                </a:lnTo>
                <a:lnTo>
                  <a:pt x="1335" y="753"/>
                </a:lnTo>
                <a:lnTo>
                  <a:pt x="1376" y="743"/>
                </a:lnTo>
                <a:lnTo>
                  <a:pt x="1390" y="737"/>
                </a:lnTo>
                <a:lnTo>
                  <a:pt x="1394" y="735"/>
                </a:lnTo>
                <a:lnTo>
                  <a:pt x="1396" y="732"/>
                </a:lnTo>
                <a:lnTo>
                  <a:pt x="1397" y="729"/>
                </a:lnTo>
                <a:lnTo>
                  <a:pt x="1397" y="722"/>
                </a:lnTo>
                <a:lnTo>
                  <a:pt x="1389" y="708"/>
                </a:lnTo>
                <a:lnTo>
                  <a:pt x="1359" y="671"/>
                </a:lnTo>
                <a:lnTo>
                  <a:pt x="1353" y="662"/>
                </a:lnTo>
                <a:lnTo>
                  <a:pt x="1350" y="654"/>
                </a:lnTo>
                <a:lnTo>
                  <a:pt x="1349" y="651"/>
                </a:lnTo>
                <a:lnTo>
                  <a:pt x="1350" y="648"/>
                </a:lnTo>
                <a:lnTo>
                  <a:pt x="1352" y="642"/>
                </a:lnTo>
                <a:lnTo>
                  <a:pt x="1356" y="637"/>
                </a:lnTo>
                <a:lnTo>
                  <a:pt x="1373" y="620"/>
                </a:lnTo>
                <a:lnTo>
                  <a:pt x="1374" y="617"/>
                </a:lnTo>
                <a:lnTo>
                  <a:pt x="1374" y="616"/>
                </a:lnTo>
                <a:lnTo>
                  <a:pt x="1373" y="611"/>
                </a:lnTo>
                <a:lnTo>
                  <a:pt x="1371" y="607"/>
                </a:lnTo>
                <a:lnTo>
                  <a:pt x="1369" y="603"/>
                </a:lnTo>
                <a:lnTo>
                  <a:pt x="1361" y="595"/>
                </a:lnTo>
                <a:lnTo>
                  <a:pt x="1346" y="585"/>
                </a:lnTo>
                <a:lnTo>
                  <a:pt x="1327" y="577"/>
                </a:lnTo>
                <a:lnTo>
                  <a:pt x="1280" y="563"/>
                </a:lnTo>
                <a:lnTo>
                  <a:pt x="1216" y="553"/>
                </a:lnTo>
                <a:lnTo>
                  <a:pt x="1153" y="537"/>
                </a:lnTo>
                <a:lnTo>
                  <a:pt x="929" y="479"/>
                </a:lnTo>
                <a:close/>
              </a:path>
            </a:pathLst>
          </a:custGeom>
          <a:solidFill>
            <a:srgbClr val="E8DF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21" y="5589240"/>
            <a:ext cx="1175426" cy="11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Freeform 16"/>
          <p:cNvSpPr>
            <a:spLocks/>
          </p:cNvSpPr>
          <p:nvPr/>
        </p:nvSpPr>
        <p:spPr bwMode="auto">
          <a:xfrm rot="17523848">
            <a:off x="5691683" y="2557213"/>
            <a:ext cx="1828191" cy="2795220"/>
          </a:xfrm>
          <a:custGeom>
            <a:avLst/>
            <a:gdLst>
              <a:gd name="T0" fmla="*/ 761 w 1397"/>
              <a:gd name="T1" fmla="*/ 415 h 1221"/>
              <a:gd name="T2" fmla="*/ 534 w 1397"/>
              <a:gd name="T3" fmla="*/ 277 h 1221"/>
              <a:gd name="T4" fmla="*/ 202 w 1397"/>
              <a:gd name="T5" fmla="*/ 73 h 1221"/>
              <a:gd name="T6" fmla="*/ 49 w 1397"/>
              <a:gd name="T7" fmla="*/ 1 h 1221"/>
              <a:gd name="T8" fmla="*/ 44 w 1397"/>
              <a:gd name="T9" fmla="*/ 0 h 1221"/>
              <a:gd name="T10" fmla="*/ 42 w 1397"/>
              <a:gd name="T11" fmla="*/ 2 h 1221"/>
              <a:gd name="T12" fmla="*/ 2 w 1397"/>
              <a:gd name="T13" fmla="*/ 4 h 1221"/>
              <a:gd name="T14" fmla="*/ 0 w 1397"/>
              <a:gd name="T15" fmla="*/ 5 h 1221"/>
              <a:gd name="T16" fmla="*/ 104 w 1397"/>
              <a:gd name="T17" fmla="*/ 57 h 1221"/>
              <a:gd name="T18" fmla="*/ 254 w 1397"/>
              <a:gd name="T19" fmla="*/ 191 h 1221"/>
              <a:gd name="T20" fmla="*/ 261 w 1397"/>
              <a:gd name="T21" fmla="*/ 203 h 1221"/>
              <a:gd name="T22" fmla="*/ 262 w 1397"/>
              <a:gd name="T23" fmla="*/ 209 h 1221"/>
              <a:gd name="T24" fmla="*/ 353 w 1397"/>
              <a:gd name="T25" fmla="*/ 389 h 1221"/>
              <a:gd name="T26" fmla="*/ 510 w 1397"/>
              <a:gd name="T27" fmla="*/ 601 h 1221"/>
              <a:gd name="T28" fmla="*/ 559 w 1397"/>
              <a:gd name="T29" fmla="*/ 686 h 1221"/>
              <a:gd name="T30" fmla="*/ 575 w 1397"/>
              <a:gd name="T31" fmla="*/ 829 h 1221"/>
              <a:gd name="T32" fmla="*/ 511 w 1397"/>
              <a:gd name="T33" fmla="*/ 1125 h 1221"/>
              <a:gd name="T34" fmla="*/ 500 w 1397"/>
              <a:gd name="T35" fmla="*/ 1168 h 1221"/>
              <a:gd name="T36" fmla="*/ 502 w 1397"/>
              <a:gd name="T37" fmla="*/ 1180 h 1221"/>
              <a:gd name="T38" fmla="*/ 512 w 1397"/>
              <a:gd name="T39" fmla="*/ 1188 h 1221"/>
              <a:gd name="T40" fmla="*/ 535 w 1397"/>
              <a:gd name="T41" fmla="*/ 1189 h 1221"/>
              <a:gd name="T42" fmla="*/ 580 w 1397"/>
              <a:gd name="T43" fmla="*/ 1165 h 1221"/>
              <a:gd name="T44" fmla="*/ 601 w 1397"/>
              <a:gd name="T45" fmla="*/ 1157 h 1221"/>
              <a:gd name="T46" fmla="*/ 609 w 1397"/>
              <a:gd name="T47" fmla="*/ 1161 h 1221"/>
              <a:gd name="T48" fmla="*/ 624 w 1397"/>
              <a:gd name="T49" fmla="*/ 1216 h 1221"/>
              <a:gd name="T50" fmla="*/ 639 w 1397"/>
              <a:gd name="T51" fmla="*/ 1221 h 1221"/>
              <a:gd name="T52" fmla="*/ 710 w 1397"/>
              <a:gd name="T53" fmla="*/ 1207 h 1221"/>
              <a:gd name="T54" fmla="*/ 777 w 1397"/>
              <a:gd name="T55" fmla="*/ 1192 h 1221"/>
              <a:gd name="T56" fmla="*/ 840 w 1397"/>
              <a:gd name="T57" fmla="*/ 1216 h 1221"/>
              <a:gd name="T58" fmla="*/ 854 w 1397"/>
              <a:gd name="T59" fmla="*/ 1215 h 1221"/>
              <a:gd name="T60" fmla="*/ 860 w 1397"/>
              <a:gd name="T61" fmla="*/ 1194 h 1221"/>
              <a:gd name="T62" fmla="*/ 823 w 1397"/>
              <a:gd name="T63" fmla="*/ 982 h 1221"/>
              <a:gd name="T64" fmla="*/ 829 w 1397"/>
              <a:gd name="T65" fmla="*/ 868 h 1221"/>
              <a:gd name="T66" fmla="*/ 863 w 1397"/>
              <a:gd name="T67" fmla="*/ 813 h 1221"/>
              <a:gd name="T68" fmla="*/ 899 w 1397"/>
              <a:gd name="T69" fmla="*/ 795 h 1221"/>
              <a:gd name="T70" fmla="*/ 1030 w 1397"/>
              <a:gd name="T71" fmla="*/ 777 h 1221"/>
              <a:gd name="T72" fmla="*/ 1286 w 1397"/>
              <a:gd name="T73" fmla="*/ 818 h 1221"/>
              <a:gd name="T74" fmla="*/ 1320 w 1397"/>
              <a:gd name="T75" fmla="*/ 810 h 1221"/>
              <a:gd name="T76" fmla="*/ 1326 w 1397"/>
              <a:gd name="T77" fmla="*/ 802 h 1221"/>
              <a:gd name="T78" fmla="*/ 1321 w 1397"/>
              <a:gd name="T79" fmla="*/ 778 h 1221"/>
              <a:gd name="T80" fmla="*/ 1320 w 1397"/>
              <a:gd name="T81" fmla="*/ 764 h 1221"/>
              <a:gd name="T82" fmla="*/ 1327 w 1397"/>
              <a:gd name="T83" fmla="*/ 757 h 1221"/>
              <a:gd name="T84" fmla="*/ 1390 w 1397"/>
              <a:gd name="T85" fmla="*/ 737 h 1221"/>
              <a:gd name="T86" fmla="*/ 1397 w 1397"/>
              <a:gd name="T87" fmla="*/ 729 h 1221"/>
              <a:gd name="T88" fmla="*/ 1359 w 1397"/>
              <a:gd name="T89" fmla="*/ 671 h 1221"/>
              <a:gd name="T90" fmla="*/ 1349 w 1397"/>
              <a:gd name="T91" fmla="*/ 651 h 1221"/>
              <a:gd name="T92" fmla="*/ 1356 w 1397"/>
              <a:gd name="T93" fmla="*/ 637 h 1221"/>
              <a:gd name="T94" fmla="*/ 1374 w 1397"/>
              <a:gd name="T95" fmla="*/ 616 h 1221"/>
              <a:gd name="T96" fmla="*/ 1369 w 1397"/>
              <a:gd name="T97" fmla="*/ 603 h 1221"/>
              <a:gd name="T98" fmla="*/ 1327 w 1397"/>
              <a:gd name="T99" fmla="*/ 577 h 1221"/>
              <a:gd name="T100" fmla="*/ 1153 w 1397"/>
              <a:gd name="T101" fmla="*/ 53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397" h="1221">
                <a:moveTo>
                  <a:pt x="929" y="479"/>
                </a:moveTo>
                <a:lnTo>
                  <a:pt x="844" y="451"/>
                </a:lnTo>
                <a:lnTo>
                  <a:pt x="761" y="415"/>
                </a:lnTo>
                <a:lnTo>
                  <a:pt x="677" y="370"/>
                </a:lnTo>
                <a:lnTo>
                  <a:pt x="621" y="336"/>
                </a:lnTo>
                <a:lnTo>
                  <a:pt x="534" y="277"/>
                </a:lnTo>
                <a:lnTo>
                  <a:pt x="362" y="151"/>
                </a:lnTo>
                <a:lnTo>
                  <a:pt x="314" y="124"/>
                </a:lnTo>
                <a:lnTo>
                  <a:pt x="202" y="73"/>
                </a:lnTo>
                <a:lnTo>
                  <a:pt x="146" y="42"/>
                </a:lnTo>
                <a:lnTo>
                  <a:pt x="51" y="2"/>
                </a:lnTo>
                <a:lnTo>
                  <a:pt x="49" y="1"/>
                </a:lnTo>
                <a:lnTo>
                  <a:pt x="47" y="1"/>
                </a:lnTo>
                <a:lnTo>
                  <a:pt x="45" y="1"/>
                </a:lnTo>
                <a:lnTo>
                  <a:pt x="44" y="0"/>
                </a:lnTo>
                <a:lnTo>
                  <a:pt x="43" y="1"/>
                </a:lnTo>
                <a:lnTo>
                  <a:pt x="42" y="2"/>
                </a:lnTo>
                <a:lnTo>
                  <a:pt x="42" y="2"/>
                </a:lnTo>
                <a:lnTo>
                  <a:pt x="38" y="3"/>
                </a:lnTo>
                <a:lnTo>
                  <a:pt x="5" y="3"/>
                </a:lnTo>
                <a:lnTo>
                  <a:pt x="2" y="4"/>
                </a:lnTo>
                <a:lnTo>
                  <a:pt x="1" y="4"/>
                </a:lnTo>
                <a:lnTo>
                  <a:pt x="0" y="4"/>
                </a:lnTo>
                <a:lnTo>
                  <a:pt x="0" y="5"/>
                </a:lnTo>
                <a:lnTo>
                  <a:pt x="2" y="6"/>
                </a:lnTo>
                <a:lnTo>
                  <a:pt x="74" y="39"/>
                </a:lnTo>
                <a:lnTo>
                  <a:pt x="104" y="57"/>
                </a:lnTo>
                <a:lnTo>
                  <a:pt x="134" y="81"/>
                </a:lnTo>
                <a:lnTo>
                  <a:pt x="234" y="170"/>
                </a:lnTo>
                <a:lnTo>
                  <a:pt x="254" y="191"/>
                </a:lnTo>
                <a:lnTo>
                  <a:pt x="258" y="197"/>
                </a:lnTo>
                <a:lnTo>
                  <a:pt x="260" y="200"/>
                </a:lnTo>
                <a:lnTo>
                  <a:pt x="261" y="203"/>
                </a:lnTo>
                <a:lnTo>
                  <a:pt x="261" y="205"/>
                </a:lnTo>
                <a:lnTo>
                  <a:pt x="261" y="206"/>
                </a:lnTo>
                <a:lnTo>
                  <a:pt x="262" y="209"/>
                </a:lnTo>
                <a:lnTo>
                  <a:pt x="263" y="212"/>
                </a:lnTo>
                <a:lnTo>
                  <a:pt x="266" y="221"/>
                </a:lnTo>
                <a:lnTo>
                  <a:pt x="353" y="389"/>
                </a:lnTo>
                <a:lnTo>
                  <a:pt x="393" y="455"/>
                </a:lnTo>
                <a:lnTo>
                  <a:pt x="420" y="491"/>
                </a:lnTo>
                <a:lnTo>
                  <a:pt x="510" y="601"/>
                </a:lnTo>
                <a:lnTo>
                  <a:pt x="524" y="621"/>
                </a:lnTo>
                <a:lnTo>
                  <a:pt x="552" y="671"/>
                </a:lnTo>
                <a:lnTo>
                  <a:pt x="559" y="686"/>
                </a:lnTo>
                <a:lnTo>
                  <a:pt x="571" y="726"/>
                </a:lnTo>
                <a:lnTo>
                  <a:pt x="577" y="766"/>
                </a:lnTo>
                <a:lnTo>
                  <a:pt x="575" y="829"/>
                </a:lnTo>
                <a:lnTo>
                  <a:pt x="564" y="925"/>
                </a:lnTo>
                <a:lnTo>
                  <a:pt x="548" y="1007"/>
                </a:lnTo>
                <a:lnTo>
                  <a:pt x="511" y="1125"/>
                </a:lnTo>
                <a:lnTo>
                  <a:pt x="509" y="1136"/>
                </a:lnTo>
                <a:lnTo>
                  <a:pt x="507" y="1141"/>
                </a:lnTo>
                <a:lnTo>
                  <a:pt x="500" y="1168"/>
                </a:lnTo>
                <a:lnTo>
                  <a:pt x="500" y="1172"/>
                </a:lnTo>
                <a:lnTo>
                  <a:pt x="501" y="1176"/>
                </a:lnTo>
                <a:lnTo>
                  <a:pt x="502" y="1180"/>
                </a:lnTo>
                <a:lnTo>
                  <a:pt x="505" y="1183"/>
                </a:lnTo>
                <a:lnTo>
                  <a:pt x="508" y="1186"/>
                </a:lnTo>
                <a:lnTo>
                  <a:pt x="512" y="1188"/>
                </a:lnTo>
                <a:lnTo>
                  <a:pt x="523" y="1190"/>
                </a:lnTo>
                <a:lnTo>
                  <a:pt x="529" y="1190"/>
                </a:lnTo>
                <a:lnTo>
                  <a:pt x="535" y="1189"/>
                </a:lnTo>
                <a:lnTo>
                  <a:pt x="539" y="1188"/>
                </a:lnTo>
                <a:lnTo>
                  <a:pt x="547" y="1185"/>
                </a:lnTo>
                <a:lnTo>
                  <a:pt x="580" y="1165"/>
                </a:lnTo>
                <a:lnTo>
                  <a:pt x="594" y="1158"/>
                </a:lnTo>
                <a:lnTo>
                  <a:pt x="598" y="1157"/>
                </a:lnTo>
                <a:lnTo>
                  <a:pt x="601" y="1157"/>
                </a:lnTo>
                <a:lnTo>
                  <a:pt x="604" y="1157"/>
                </a:lnTo>
                <a:lnTo>
                  <a:pt x="607" y="1159"/>
                </a:lnTo>
                <a:lnTo>
                  <a:pt x="609" y="1161"/>
                </a:lnTo>
                <a:lnTo>
                  <a:pt x="612" y="1168"/>
                </a:lnTo>
                <a:lnTo>
                  <a:pt x="620" y="1209"/>
                </a:lnTo>
                <a:lnTo>
                  <a:pt x="624" y="1216"/>
                </a:lnTo>
                <a:lnTo>
                  <a:pt x="626" y="1218"/>
                </a:lnTo>
                <a:lnTo>
                  <a:pt x="632" y="1220"/>
                </a:lnTo>
                <a:lnTo>
                  <a:pt x="639" y="1221"/>
                </a:lnTo>
                <a:lnTo>
                  <a:pt x="646" y="1221"/>
                </a:lnTo>
                <a:lnTo>
                  <a:pt x="654" y="1220"/>
                </a:lnTo>
                <a:lnTo>
                  <a:pt x="710" y="1207"/>
                </a:lnTo>
                <a:lnTo>
                  <a:pt x="733" y="1200"/>
                </a:lnTo>
                <a:lnTo>
                  <a:pt x="767" y="1192"/>
                </a:lnTo>
                <a:lnTo>
                  <a:pt x="777" y="1192"/>
                </a:lnTo>
                <a:lnTo>
                  <a:pt x="788" y="1193"/>
                </a:lnTo>
                <a:lnTo>
                  <a:pt x="799" y="1197"/>
                </a:lnTo>
                <a:lnTo>
                  <a:pt x="840" y="1216"/>
                </a:lnTo>
                <a:lnTo>
                  <a:pt x="848" y="1217"/>
                </a:lnTo>
                <a:lnTo>
                  <a:pt x="851" y="1216"/>
                </a:lnTo>
                <a:lnTo>
                  <a:pt x="854" y="1215"/>
                </a:lnTo>
                <a:lnTo>
                  <a:pt x="858" y="1210"/>
                </a:lnTo>
                <a:lnTo>
                  <a:pt x="860" y="1203"/>
                </a:lnTo>
                <a:lnTo>
                  <a:pt x="860" y="1194"/>
                </a:lnTo>
                <a:lnTo>
                  <a:pt x="860" y="1183"/>
                </a:lnTo>
                <a:lnTo>
                  <a:pt x="850" y="1107"/>
                </a:lnTo>
                <a:lnTo>
                  <a:pt x="823" y="982"/>
                </a:lnTo>
                <a:lnTo>
                  <a:pt x="819" y="948"/>
                </a:lnTo>
                <a:lnTo>
                  <a:pt x="822" y="901"/>
                </a:lnTo>
                <a:lnTo>
                  <a:pt x="829" y="868"/>
                </a:lnTo>
                <a:lnTo>
                  <a:pt x="841" y="841"/>
                </a:lnTo>
                <a:lnTo>
                  <a:pt x="849" y="829"/>
                </a:lnTo>
                <a:lnTo>
                  <a:pt x="863" y="813"/>
                </a:lnTo>
                <a:lnTo>
                  <a:pt x="870" y="809"/>
                </a:lnTo>
                <a:lnTo>
                  <a:pt x="884" y="802"/>
                </a:lnTo>
                <a:lnTo>
                  <a:pt x="899" y="795"/>
                </a:lnTo>
                <a:lnTo>
                  <a:pt x="933" y="786"/>
                </a:lnTo>
                <a:lnTo>
                  <a:pt x="984" y="778"/>
                </a:lnTo>
                <a:lnTo>
                  <a:pt x="1030" y="777"/>
                </a:lnTo>
                <a:lnTo>
                  <a:pt x="1129" y="788"/>
                </a:lnTo>
                <a:lnTo>
                  <a:pt x="1256" y="816"/>
                </a:lnTo>
                <a:lnTo>
                  <a:pt x="1286" y="818"/>
                </a:lnTo>
                <a:lnTo>
                  <a:pt x="1303" y="817"/>
                </a:lnTo>
                <a:lnTo>
                  <a:pt x="1309" y="815"/>
                </a:lnTo>
                <a:lnTo>
                  <a:pt x="1320" y="810"/>
                </a:lnTo>
                <a:lnTo>
                  <a:pt x="1324" y="807"/>
                </a:lnTo>
                <a:lnTo>
                  <a:pt x="1325" y="805"/>
                </a:lnTo>
                <a:lnTo>
                  <a:pt x="1326" y="802"/>
                </a:lnTo>
                <a:lnTo>
                  <a:pt x="1327" y="800"/>
                </a:lnTo>
                <a:lnTo>
                  <a:pt x="1326" y="797"/>
                </a:lnTo>
                <a:lnTo>
                  <a:pt x="1321" y="778"/>
                </a:lnTo>
                <a:lnTo>
                  <a:pt x="1320" y="771"/>
                </a:lnTo>
                <a:lnTo>
                  <a:pt x="1320" y="768"/>
                </a:lnTo>
                <a:lnTo>
                  <a:pt x="1320" y="764"/>
                </a:lnTo>
                <a:lnTo>
                  <a:pt x="1322" y="762"/>
                </a:lnTo>
                <a:lnTo>
                  <a:pt x="1324" y="759"/>
                </a:lnTo>
                <a:lnTo>
                  <a:pt x="1327" y="757"/>
                </a:lnTo>
                <a:lnTo>
                  <a:pt x="1335" y="753"/>
                </a:lnTo>
                <a:lnTo>
                  <a:pt x="1376" y="743"/>
                </a:lnTo>
                <a:lnTo>
                  <a:pt x="1390" y="737"/>
                </a:lnTo>
                <a:lnTo>
                  <a:pt x="1394" y="735"/>
                </a:lnTo>
                <a:lnTo>
                  <a:pt x="1396" y="732"/>
                </a:lnTo>
                <a:lnTo>
                  <a:pt x="1397" y="729"/>
                </a:lnTo>
                <a:lnTo>
                  <a:pt x="1397" y="722"/>
                </a:lnTo>
                <a:lnTo>
                  <a:pt x="1389" y="708"/>
                </a:lnTo>
                <a:lnTo>
                  <a:pt x="1359" y="671"/>
                </a:lnTo>
                <a:lnTo>
                  <a:pt x="1353" y="662"/>
                </a:lnTo>
                <a:lnTo>
                  <a:pt x="1350" y="654"/>
                </a:lnTo>
                <a:lnTo>
                  <a:pt x="1349" y="651"/>
                </a:lnTo>
                <a:lnTo>
                  <a:pt x="1350" y="648"/>
                </a:lnTo>
                <a:lnTo>
                  <a:pt x="1352" y="642"/>
                </a:lnTo>
                <a:lnTo>
                  <a:pt x="1356" y="637"/>
                </a:lnTo>
                <a:lnTo>
                  <a:pt x="1373" y="620"/>
                </a:lnTo>
                <a:lnTo>
                  <a:pt x="1374" y="617"/>
                </a:lnTo>
                <a:lnTo>
                  <a:pt x="1374" y="616"/>
                </a:lnTo>
                <a:lnTo>
                  <a:pt x="1373" y="611"/>
                </a:lnTo>
                <a:lnTo>
                  <a:pt x="1371" y="607"/>
                </a:lnTo>
                <a:lnTo>
                  <a:pt x="1369" y="603"/>
                </a:lnTo>
                <a:lnTo>
                  <a:pt x="1361" y="595"/>
                </a:lnTo>
                <a:lnTo>
                  <a:pt x="1346" y="585"/>
                </a:lnTo>
                <a:lnTo>
                  <a:pt x="1327" y="577"/>
                </a:lnTo>
                <a:lnTo>
                  <a:pt x="1280" y="563"/>
                </a:lnTo>
                <a:lnTo>
                  <a:pt x="1216" y="553"/>
                </a:lnTo>
                <a:lnTo>
                  <a:pt x="1153" y="537"/>
                </a:lnTo>
                <a:lnTo>
                  <a:pt x="929" y="479"/>
                </a:lnTo>
                <a:close/>
              </a:path>
            </a:pathLst>
          </a:custGeom>
          <a:solidFill>
            <a:srgbClr val="E8DF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17218"/>
            <a:ext cx="2729595" cy="200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83568" y="1958124"/>
            <a:ext cx="8280920" cy="991731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/>
              <a:t>A DEVELOPMENT ACTION  SHOULD LEAD TO CHANGE</a:t>
            </a:r>
          </a:p>
        </p:txBody>
      </p:sp>
      <p:grpSp>
        <p:nvGrpSpPr>
          <p:cNvPr id="26" name="Groupe 25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27" name="Étoile à 4 branches 26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  <p:sp>
        <p:nvSpPr>
          <p:cNvPr id="2" name="Forme libre 1"/>
          <p:cNvSpPr/>
          <p:nvPr/>
        </p:nvSpPr>
        <p:spPr bwMode="auto">
          <a:xfrm>
            <a:off x="1891862" y="3934556"/>
            <a:ext cx="5076538" cy="1173472"/>
          </a:xfrm>
          <a:custGeom>
            <a:avLst/>
            <a:gdLst>
              <a:gd name="connsiteX0" fmla="*/ 0 w 5076538"/>
              <a:gd name="connsiteY0" fmla="*/ 716272 h 1173472"/>
              <a:gd name="connsiteX1" fmla="*/ 126124 w 5076538"/>
              <a:gd name="connsiteY1" fmla="*/ 779334 h 1173472"/>
              <a:gd name="connsiteX2" fmla="*/ 204952 w 5076538"/>
              <a:gd name="connsiteY2" fmla="*/ 889692 h 1173472"/>
              <a:gd name="connsiteX3" fmla="*/ 252248 w 5076538"/>
              <a:gd name="connsiteY3" fmla="*/ 921223 h 1173472"/>
              <a:gd name="connsiteX4" fmla="*/ 346841 w 5076538"/>
              <a:gd name="connsiteY4" fmla="*/ 952754 h 1173472"/>
              <a:gd name="connsiteX5" fmla="*/ 457200 w 5076538"/>
              <a:gd name="connsiteY5" fmla="*/ 1015816 h 1173472"/>
              <a:gd name="connsiteX6" fmla="*/ 520262 w 5076538"/>
              <a:gd name="connsiteY6" fmla="*/ 1031582 h 1173472"/>
              <a:gd name="connsiteX7" fmla="*/ 662152 w 5076538"/>
              <a:gd name="connsiteY7" fmla="*/ 1110410 h 1173472"/>
              <a:gd name="connsiteX8" fmla="*/ 725214 w 5076538"/>
              <a:gd name="connsiteY8" fmla="*/ 1141941 h 1173472"/>
              <a:gd name="connsiteX9" fmla="*/ 835572 w 5076538"/>
              <a:gd name="connsiteY9" fmla="*/ 1157706 h 1173472"/>
              <a:gd name="connsiteX10" fmla="*/ 914400 w 5076538"/>
              <a:gd name="connsiteY10" fmla="*/ 1173472 h 1173472"/>
              <a:gd name="connsiteX11" fmla="*/ 1403131 w 5076538"/>
              <a:gd name="connsiteY11" fmla="*/ 1157706 h 1173472"/>
              <a:gd name="connsiteX12" fmla="*/ 1529255 w 5076538"/>
              <a:gd name="connsiteY12" fmla="*/ 1126175 h 1173472"/>
              <a:gd name="connsiteX13" fmla="*/ 1608083 w 5076538"/>
              <a:gd name="connsiteY13" fmla="*/ 1110410 h 1173472"/>
              <a:gd name="connsiteX14" fmla="*/ 1797269 w 5076538"/>
              <a:gd name="connsiteY14" fmla="*/ 1094644 h 1173472"/>
              <a:gd name="connsiteX15" fmla="*/ 1923393 w 5076538"/>
              <a:gd name="connsiteY15" fmla="*/ 1063113 h 1173472"/>
              <a:gd name="connsiteX16" fmla="*/ 1986455 w 5076538"/>
              <a:gd name="connsiteY16" fmla="*/ 1031582 h 1173472"/>
              <a:gd name="connsiteX17" fmla="*/ 2128345 w 5076538"/>
              <a:gd name="connsiteY17" fmla="*/ 921223 h 1173472"/>
              <a:gd name="connsiteX18" fmla="*/ 2317531 w 5076538"/>
              <a:gd name="connsiteY18" fmla="*/ 889692 h 1173472"/>
              <a:gd name="connsiteX19" fmla="*/ 2538248 w 5076538"/>
              <a:gd name="connsiteY19" fmla="*/ 873927 h 1173472"/>
              <a:gd name="connsiteX20" fmla="*/ 2885090 w 5076538"/>
              <a:gd name="connsiteY20" fmla="*/ 842396 h 1173472"/>
              <a:gd name="connsiteX21" fmla="*/ 2979683 w 5076538"/>
              <a:gd name="connsiteY21" fmla="*/ 810865 h 1173472"/>
              <a:gd name="connsiteX22" fmla="*/ 3042745 w 5076538"/>
              <a:gd name="connsiteY22" fmla="*/ 747803 h 1173472"/>
              <a:gd name="connsiteX23" fmla="*/ 3168869 w 5076538"/>
              <a:gd name="connsiteY23" fmla="*/ 684741 h 1173472"/>
              <a:gd name="connsiteX24" fmla="*/ 3231931 w 5076538"/>
              <a:gd name="connsiteY24" fmla="*/ 653210 h 1173472"/>
              <a:gd name="connsiteX25" fmla="*/ 3263462 w 5076538"/>
              <a:gd name="connsiteY25" fmla="*/ 621678 h 1173472"/>
              <a:gd name="connsiteX26" fmla="*/ 3373821 w 5076538"/>
              <a:gd name="connsiteY26" fmla="*/ 542851 h 1173472"/>
              <a:gd name="connsiteX27" fmla="*/ 3484179 w 5076538"/>
              <a:gd name="connsiteY27" fmla="*/ 495554 h 1173472"/>
              <a:gd name="connsiteX28" fmla="*/ 3547241 w 5076538"/>
              <a:gd name="connsiteY28" fmla="*/ 464023 h 1173472"/>
              <a:gd name="connsiteX29" fmla="*/ 3578772 w 5076538"/>
              <a:gd name="connsiteY29" fmla="*/ 416727 h 1173472"/>
              <a:gd name="connsiteX30" fmla="*/ 3626069 w 5076538"/>
              <a:gd name="connsiteY30" fmla="*/ 400961 h 1173472"/>
              <a:gd name="connsiteX31" fmla="*/ 3752193 w 5076538"/>
              <a:gd name="connsiteY31" fmla="*/ 337899 h 1173472"/>
              <a:gd name="connsiteX32" fmla="*/ 3799490 w 5076538"/>
              <a:gd name="connsiteY32" fmla="*/ 306368 h 1173472"/>
              <a:gd name="connsiteX33" fmla="*/ 3941379 w 5076538"/>
              <a:gd name="connsiteY33" fmla="*/ 196010 h 1173472"/>
              <a:gd name="connsiteX34" fmla="*/ 4051738 w 5076538"/>
              <a:gd name="connsiteY34" fmla="*/ 164478 h 1173472"/>
              <a:gd name="connsiteX35" fmla="*/ 4099035 w 5076538"/>
              <a:gd name="connsiteY35" fmla="*/ 132947 h 1173472"/>
              <a:gd name="connsiteX36" fmla="*/ 4146331 w 5076538"/>
              <a:gd name="connsiteY36" fmla="*/ 85651 h 1173472"/>
              <a:gd name="connsiteX37" fmla="*/ 4209393 w 5076538"/>
              <a:gd name="connsiteY37" fmla="*/ 69885 h 1173472"/>
              <a:gd name="connsiteX38" fmla="*/ 4477407 w 5076538"/>
              <a:gd name="connsiteY38" fmla="*/ 38354 h 1173472"/>
              <a:gd name="connsiteX39" fmla="*/ 4871545 w 5076538"/>
              <a:gd name="connsiteY39" fmla="*/ 22589 h 1173472"/>
              <a:gd name="connsiteX40" fmla="*/ 4918841 w 5076538"/>
              <a:gd name="connsiteY40" fmla="*/ 38354 h 1173472"/>
              <a:gd name="connsiteX41" fmla="*/ 4981904 w 5076538"/>
              <a:gd name="connsiteY41" fmla="*/ 132947 h 1173472"/>
              <a:gd name="connsiteX42" fmla="*/ 5076497 w 5076538"/>
              <a:gd name="connsiteY42" fmla="*/ 180244 h 1173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076538" h="1173472">
                <a:moveTo>
                  <a:pt x="0" y="716272"/>
                </a:moveTo>
                <a:cubicBezTo>
                  <a:pt x="60884" y="728448"/>
                  <a:pt x="93002" y="719713"/>
                  <a:pt x="126124" y="779334"/>
                </a:cubicBezTo>
                <a:cubicBezTo>
                  <a:pt x="193007" y="899724"/>
                  <a:pt x="111075" y="858401"/>
                  <a:pt x="204952" y="889692"/>
                </a:cubicBezTo>
                <a:cubicBezTo>
                  <a:pt x="220717" y="900202"/>
                  <a:pt x="234933" y="913528"/>
                  <a:pt x="252248" y="921223"/>
                </a:cubicBezTo>
                <a:cubicBezTo>
                  <a:pt x="282620" y="934722"/>
                  <a:pt x="346841" y="952754"/>
                  <a:pt x="346841" y="952754"/>
                </a:cubicBezTo>
                <a:cubicBezTo>
                  <a:pt x="386047" y="978891"/>
                  <a:pt x="411480" y="998671"/>
                  <a:pt x="457200" y="1015816"/>
                </a:cubicBezTo>
                <a:cubicBezTo>
                  <a:pt x="477488" y="1023424"/>
                  <a:pt x="499241" y="1026327"/>
                  <a:pt x="520262" y="1031582"/>
                </a:cubicBezTo>
                <a:cubicBezTo>
                  <a:pt x="704612" y="1154482"/>
                  <a:pt x="545606" y="1060462"/>
                  <a:pt x="662152" y="1110410"/>
                </a:cubicBezTo>
                <a:cubicBezTo>
                  <a:pt x="683754" y="1119668"/>
                  <a:pt x="702540" y="1135757"/>
                  <a:pt x="725214" y="1141941"/>
                </a:cubicBezTo>
                <a:cubicBezTo>
                  <a:pt x="761064" y="1151718"/>
                  <a:pt x="798918" y="1151597"/>
                  <a:pt x="835572" y="1157706"/>
                </a:cubicBezTo>
                <a:cubicBezTo>
                  <a:pt x="862004" y="1162111"/>
                  <a:pt x="888124" y="1168217"/>
                  <a:pt x="914400" y="1173472"/>
                </a:cubicBezTo>
                <a:cubicBezTo>
                  <a:pt x="1077310" y="1168217"/>
                  <a:pt x="1240387" y="1166747"/>
                  <a:pt x="1403131" y="1157706"/>
                </a:cubicBezTo>
                <a:cubicBezTo>
                  <a:pt x="1477855" y="1153555"/>
                  <a:pt x="1469189" y="1141192"/>
                  <a:pt x="1529255" y="1126175"/>
                </a:cubicBezTo>
                <a:cubicBezTo>
                  <a:pt x="1555251" y="1119676"/>
                  <a:pt x="1581470" y="1113541"/>
                  <a:pt x="1608083" y="1110410"/>
                </a:cubicBezTo>
                <a:cubicBezTo>
                  <a:pt x="1670930" y="1103016"/>
                  <a:pt x="1734207" y="1099899"/>
                  <a:pt x="1797269" y="1094644"/>
                </a:cubicBezTo>
                <a:cubicBezTo>
                  <a:pt x="1843532" y="1085391"/>
                  <a:pt x="1880977" y="1081291"/>
                  <a:pt x="1923393" y="1063113"/>
                </a:cubicBezTo>
                <a:cubicBezTo>
                  <a:pt x="1944995" y="1053855"/>
                  <a:pt x="1967331" y="1045242"/>
                  <a:pt x="1986455" y="1031582"/>
                </a:cubicBezTo>
                <a:cubicBezTo>
                  <a:pt x="2057869" y="980572"/>
                  <a:pt x="2019755" y="957419"/>
                  <a:pt x="2128345" y="921223"/>
                </a:cubicBezTo>
                <a:cubicBezTo>
                  <a:pt x="2215363" y="892218"/>
                  <a:pt x="2174657" y="902116"/>
                  <a:pt x="2317531" y="889692"/>
                </a:cubicBezTo>
                <a:cubicBezTo>
                  <a:pt x="2391013" y="883302"/>
                  <a:pt x="2464676" y="879182"/>
                  <a:pt x="2538248" y="873927"/>
                </a:cubicBezTo>
                <a:cubicBezTo>
                  <a:pt x="2696993" y="821011"/>
                  <a:pt x="2469119" y="892312"/>
                  <a:pt x="2885090" y="842396"/>
                </a:cubicBezTo>
                <a:cubicBezTo>
                  <a:pt x="2918090" y="838436"/>
                  <a:pt x="2979683" y="810865"/>
                  <a:pt x="2979683" y="810865"/>
                </a:cubicBezTo>
                <a:cubicBezTo>
                  <a:pt x="3009712" y="720775"/>
                  <a:pt x="2970673" y="795851"/>
                  <a:pt x="3042745" y="747803"/>
                </a:cubicBezTo>
                <a:cubicBezTo>
                  <a:pt x="3156308" y="672094"/>
                  <a:pt x="3011307" y="716252"/>
                  <a:pt x="3168869" y="684741"/>
                </a:cubicBezTo>
                <a:cubicBezTo>
                  <a:pt x="3189890" y="674231"/>
                  <a:pt x="3212376" y="666247"/>
                  <a:pt x="3231931" y="653210"/>
                </a:cubicBezTo>
                <a:cubicBezTo>
                  <a:pt x="3244299" y="644965"/>
                  <a:pt x="3252043" y="631194"/>
                  <a:pt x="3263462" y="621678"/>
                </a:cubicBezTo>
                <a:cubicBezTo>
                  <a:pt x="3281919" y="606297"/>
                  <a:pt x="3347758" y="557744"/>
                  <a:pt x="3373821" y="542851"/>
                </a:cubicBezTo>
                <a:cubicBezTo>
                  <a:pt x="3478394" y="483095"/>
                  <a:pt x="3395745" y="533455"/>
                  <a:pt x="3484179" y="495554"/>
                </a:cubicBezTo>
                <a:cubicBezTo>
                  <a:pt x="3505781" y="486296"/>
                  <a:pt x="3526220" y="474533"/>
                  <a:pt x="3547241" y="464023"/>
                </a:cubicBezTo>
                <a:cubicBezTo>
                  <a:pt x="3557751" y="448258"/>
                  <a:pt x="3563976" y="428563"/>
                  <a:pt x="3578772" y="416727"/>
                </a:cubicBezTo>
                <a:cubicBezTo>
                  <a:pt x="3591749" y="406346"/>
                  <a:pt x="3610940" y="407838"/>
                  <a:pt x="3626069" y="400961"/>
                </a:cubicBezTo>
                <a:cubicBezTo>
                  <a:pt x="3668860" y="381511"/>
                  <a:pt x="3713083" y="363972"/>
                  <a:pt x="3752193" y="337899"/>
                </a:cubicBezTo>
                <a:cubicBezTo>
                  <a:pt x="3767959" y="327389"/>
                  <a:pt x="3784934" y="318498"/>
                  <a:pt x="3799490" y="306368"/>
                </a:cubicBezTo>
                <a:cubicBezTo>
                  <a:pt x="3847204" y="266606"/>
                  <a:pt x="3873069" y="213088"/>
                  <a:pt x="3941379" y="196010"/>
                </a:cubicBezTo>
                <a:cubicBezTo>
                  <a:pt x="3961585" y="190958"/>
                  <a:pt x="4029120" y="175787"/>
                  <a:pt x="4051738" y="164478"/>
                </a:cubicBezTo>
                <a:cubicBezTo>
                  <a:pt x="4068686" y="156004"/>
                  <a:pt x="4084479" y="145077"/>
                  <a:pt x="4099035" y="132947"/>
                </a:cubicBezTo>
                <a:cubicBezTo>
                  <a:pt x="4116163" y="118674"/>
                  <a:pt x="4126973" y="96713"/>
                  <a:pt x="4146331" y="85651"/>
                </a:cubicBezTo>
                <a:cubicBezTo>
                  <a:pt x="4165144" y="74901"/>
                  <a:pt x="4188559" y="75838"/>
                  <a:pt x="4209393" y="69885"/>
                </a:cubicBezTo>
                <a:cubicBezTo>
                  <a:pt x="4352719" y="28935"/>
                  <a:pt x="4124475" y="63564"/>
                  <a:pt x="4477407" y="38354"/>
                </a:cubicBezTo>
                <a:cubicBezTo>
                  <a:pt x="4666856" y="-24796"/>
                  <a:pt x="4538809" y="5076"/>
                  <a:pt x="4871545" y="22589"/>
                </a:cubicBezTo>
                <a:cubicBezTo>
                  <a:pt x="4887310" y="27844"/>
                  <a:pt x="4907090" y="26603"/>
                  <a:pt x="4918841" y="38354"/>
                </a:cubicBezTo>
                <a:cubicBezTo>
                  <a:pt x="5000318" y="119831"/>
                  <a:pt x="4844156" y="56421"/>
                  <a:pt x="4981904" y="132947"/>
                </a:cubicBezTo>
                <a:cubicBezTo>
                  <a:pt x="5081483" y="188268"/>
                  <a:pt x="5076497" y="127743"/>
                  <a:pt x="5076497" y="180244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422" y="4306340"/>
            <a:ext cx="1023446" cy="889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5357" y="3954823"/>
            <a:ext cx="659632" cy="1189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212" y="3552810"/>
            <a:ext cx="734610" cy="1316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19682">
            <a:off x="5704855" y="3157275"/>
            <a:ext cx="2078164" cy="776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117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5CB10-EF94-43E5-A75A-8CF0488E478D}" type="slidenum">
              <a:rPr lang="en-GB" altLang="fr-FR" smtClean="0">
                <a:solidFill>
                  <a:srgbClr val="0F5494"/>
                </a:solidFill>
              </a:rPr>
              <a:pPr/>
              <a:t>4</a:t>
            </a:fld>
            <a:endParaRPr lang="en-GB" altLang="fr-FR" smtClean="0">
              <a:solidFill>
                <a:srgbClr val="0F5494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0107"/>
            <a:ext cx="9144000" cy="847725"/>
          </a:xfrm>
          <a:noFill/>
        </p:spPr>
        <p:txBody>
          <a:bodyPr/>
          <a:lstStyle/>
          <a:p>
            <a:pPr indent="0" algn="ctr" eaLnBrk="1" hangingPunct="1"/>
            <a:r>
              <a:rPr lang="en-GB" altLang="fr-FR" dirty="0" smtClean="0"/>
              <a:t>Some things to consider about “change”</a:t>
            </a:r>
            <a:br>
              <a:rPr lang="en-GB" altLang="fr-FR" dirty="0" smtClean="0"/>
            </a:br>
            <a:endParaRPr lang="fr-BE" altLang="fr-FR" sz="1600" dirty="0" smtClean="0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251520" y="2267832"/>
            <a:ext cx="8640960" cy="37856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5763" indent="-385763" eaLnBrk="0" hangingPunct="0">
              <a:buFont typeface="Monotype Sorts" pitchFamily="2" charset="2"/>
              <a:buNone/>
            </a:pPr>
            <a:r>
              <a:rPr lang="fr-FR" altLang="fr-FR" sz="2000" dirty="0" smtClean="0">
                <a:cs typeface="Arial" charset="0"/>
              </a:rPr>
              <a:t>Is </a:t>
            </a:r>
            <a:r>
              <a:rPr lang="fr-FR" altLang="fr-FR" sz="2000" dirty="0" err="1" smtClean="0">
                <a:cs typeface="Arial" charset="0"/>
              </a:rPr>
              <a:t>there</a:t>
            </a:r>
            <a:r>
              <a:rPr lang="fr-FR" altLang="fr-FR" sz="2000" dirty="0" smtClean="0">
                <a:cs typeface="Arial" charset="0"/>
              </a:rPr>
              <a:t> a change and if </a:t>
            </a:r>
            <a:r>
              <a:rPr lang="fr-FR" altLang="fr-FR" sz="2000" dirty="0" err="1" smtClean="0">
                <a:cs typeface="Arial" charset="0"/>
              </a:rPr>
              <a:t>yes</a:t>
            </a:r>
            <a:r>
              <a:rPr lang="fr-FR" altLang="fr-FR" sz="2000" dirty="0" smtClean="0">
                <a:cs typeface="Arial" charset="0"/>
              </a:rPr>
              <a:t>, </a:t>
            </a:r>
            <a:r>
              <a:rPr lang="fr-FR" altLang="fr-FR" sz="2000" dirty="0" err="1" smtClean="0">
                <a:cs typeface="Arial" charset="0"/>
              </a:rPr>
              <a:t>is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it</a:t>
            </a:r>
            <a:r>
              <a:rPr lang="fr-FR" altLang="fr-FR" sz="2000" dirty="0" smtClean="0">
                <a:cs typeface="Arial" charset="0"/>
              </a:rPr>
              <a:t> positive?</a:t>
            </a:r>
          </a:p>
          <a:p>
            <a:pPr marL="385763" indent="-385763" eaLnBrk="0" hangingPunct="0"/>
            <a:endParaRPr lang="fr-FR" altLang="fr-FR" sz="2000" dirty="0" smtClean="0">
              <a:cs typeface="Arial" charset="0"/>
            </a:endParaRPr>
          </a:p>
          <a:p>
            <a:pPr marL="385763" indent="-385763" eaLnBrk="0" hangingPunct="0"/>
            <a:r>
              <a:rPr lang="fr-FR" altLang="fr-FR" sz="2000" dirty="0" smtClean="0">
                <a:cs typeface="Arial" charset="0"/>
              </a:rPr>
              <a:t>For </a:t>
            </a:r>
            <a:r>
              <a:rPr lang="fr-FR" altLang="fr-FR" sz="2000" dirty="0" err="1" smtClean="0">
                <a:cs typeface="Arial" charset="0"/>
              </a:rPr>
              <a:t>whom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exactly</a:t>
            </a:r>
            <a:r>
              <a:rPr lang="fr-FR" altLang="fr-FR" sz="2000" dirty="0" smtClean="0">
                <a:cs typeface="Arial" charset="0"/>
              </a:rPr>
              <a:t>? (</a:t>
            </a:r>
            <a:r>
              <a:rPr lang="fr-FR" altLang="fr-FR" sz="2000" dirty="0" err="1" smtClean="0">
                <a:cs typeface="Arial" charset="0"/>
              </a:rPr>
              <a:t>did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we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forget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something</a:t>
            </a:r>
            <a:r>
              <a:rPr lang="fr-FR" altLang="fr-FR" sz="2000" dirty="0" smtClean="0">
                <a:cs typeface="Arial" charset="0"/>
              </a:rPr>
              <a:t>, </a:t>
            </a:r>
            <a:r>
              <a:rPr lang="fr-FR" altLang="fr-FR" sz="2000" dirty="0" err="1" smtClean="0">
                <a:cs typeface="Arial" charset="0"/>
              </a:rPr>
              <a:t>somebody</a:t>
            </a:r>
            <a:r>
              <a:rPr lang="fr-FR" altLang="fr-FR" sz="2000" dirty="0" smtClean="0">
                <a:cs typeface="Arial" charset="0"/>
              </a:rPr>
              <a:t>?)</a:t>
            </a:r>
            <a:endParaRPr lang="fr-FR" altLang="fr-FR" sz="2000" dirty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endParaRPr lang="fr-FR" altLang="fr-FR" sz="2000" dirty="0">
              <a:cs typeface="Arial" charset="0"/>
            </a:endParaRPr>
          </a:p>
          <a:p>
            <a:pPr marL="385763" indent="-385763" eaLnBrk="0" hangingPunct="0"/>
            <a:r>
              <a:rPr lang="fr-FR" altLang="fr-FR" sz="2000" dirty="0">
                <a:cs typeface="Arial" charset="0"/>
              </a:rPr>
              <a:t>Is </a:t>
            </a:r>
            <a:r>
              <a:rPr lang="fr-FR" altLang="fr-FR" sz="2000" dirty="0" err="1" smtClean="0">
                <a:cs typeface="Arial" charset="0"/>
              </a:rPr>
              <a:t>it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>
                <a:cs typeface="Arial" charset="0"/>
              </a:rPr>
              <a:t>a change </a:t>
            </a:r>
            <a:r>
              <a:rPr lang="fr-FR" altLang="fr-FR" sz="2000" dirty="0" err="1" smtClean="0">
                <a:cs typeface="Arial" charset="0"/>
              </a:rPr>
              <a:t>that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>
                <a:cs typeface="Arial" charset="0"/>
              </a:rPr>
              <a:t>we</a:t>
            </a:r>
            <a:r>
              <a:rPr lang="fr-FR" altLang="fr-FR" sz="2000" dirty="0">
                <a:cs typeface="Arial" charset="0"/>
              </a:rPr>
              <a:t> </a:t>
            </a:r>
            <a:r>
              <a:rPr lang="fr-FR" altLang="fr-FR" sz="2000" dirty="0" smtClean="0">
                <a:cs typeface="Arial" charset="0"/>
              </a:rPr>
              <a:t>(all the </a:t>
            </a:r>
            <a:r>
              <a:rPr lang="fr-FR" altLang="fr-FR" sz="2000" dirty="0" err="1" smtClean="0">
                <a:cs typeface="Arial" charset="0"/>
              </a:rPr>
              <a:t>stakeholders</a:t>
            </a:r>
            <a:r>
              <a:rPr lang="fr-FR" altLang="fr-FR" sz="2000" dirty="0" smtClean="0">
                <a:cs typeface="Arial" charset="0"/>
              </a:rPr>
              <a:t>) </a:t>
            </a:r>
            <a:r>
              <a:rPr lang="fr-FR" altLang="fr-FR" sz="2000" dirty="0" err="1" smtClean="0">
                <a:cs typeface="Arial" charset="0"/>
              </a:rPr>
              <a:t>were</a:t>
            </a:r>
            <a:r>
              <a:rPr lang="fr-FR" altLang="fr-FR" sz="2000" dirty="0" smtClean="0">
                <a:cs typeface="Arial" charset="0"/>
              </a:rPr>
              <a:t> </a:t>
            </a:r>
            <a:r>
              <a:rPr lang="fr-FR" altLang="fr-FR" sz="2000" dirty="0" err="1" smtClean="0">
                <a:cs typeface="Arial" charset="0"/>
              </a:rPr>
              <a:t>expecting</a:t>
            </a:r>
            <a:r>
              <a:rPr lang="fr-FR" altLang="fr-FR" sz="2000" dirty="0" smtClean="0">
                <a:cs typeface="Arial" charset="0"/>
              </a:rPr>
              <a:t>?</a:t>
            </a:r>
            <a:endParaRPr lang="fr-FR" altLang="fr-FR" sz="2000" dirty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endParaRPr lang="fr-BE" altLang="fr-FR" sz="2000" dirty="0" smtClean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r>
              <a:rPr lang="fr-BE" altLang="fr-FR" sz="2000" dirty="0" smtClean="0">
                <a:cs typeface="Arial" charset="0"/>
              </a:rPr>
              <a:t>Is </a:t>
            </a:r>
            <a:r>
              <a:rPr lang="fr-BE" altLang="fr-FR" sz="2000" dirty="0" err="1" smtClean="0">
                <a:cs typeface="Arial" charset="0"/>
              </a:rPr>
              <a:t>this</a:t>
            </a:r>
            <a:r>
              <a:rPr lang="fr-BE" altLang="fr-FR" sz="2000" dirty="0" smtClean="0">
                <a:cs typeface="Arial" charset="0"/>
              </a:rPr>
              <a:t> change </a:t>
            </a:r>
            <a:r>
              <a:rPr lang="fr-BE" altLang="fr-FR" sz="2000" dirty="0" err="1" smtClean="0">
                <a:cs typeface="Arial" charset="0"/>
              </a:rPr>
              <a:t>attributable</a:t>
            </a:r>
            <a:r>
              <a:rPr lang="fr-BE" altLang="fr-FR" sz="2000" dirty="0" smtClean="0">
                <a:cs typeface="Arial" charset="0"/>
              </a:rPr>
              <a:t> to </a:t>
            </a:r>
            <a:r>
              <a:rPr lang="fr-BE" altLang="fr-FR" sz="2000" dirty="0" err="1" smtClean="0">
                <a:cs typeface="Arial" charset="0"/>
              </a:rPr>
              <a:t>our</a:t>
            </a:r>
            <a:r>
              <a:rPr lang="fr-BE" altLang="fr-FR" sz="2000" dirty="0" smtClean="0">
                <a:cs typeface="Arial" charset="0"/>
              </a:rPr>
              <a:t> action? To </a:t>
            </a:r>
            <a:r>
              <a:rPr lang="fr-BE" altLang="fr-FR" sz="2000" dirty="0" err="1" smtClean="0">
                <a:cs typeface="Arial" charset="0"/>
              </a:rPr>
              <a:t>others</a:t>
            </a:r>
            <a:r>
              <a:rPr lang="fr-BE" altLang="fr-FR" sz="2000" dirty="0" smtClean="0">
                <a:cs typeface="Arial" charset="0"/>
              </a:rPr>
              <a:t>? (</a:t>
            </a:r>
            <a:r>
              <a:rPr lang="fr-BE" altLang="fr-FR" sz="2000" dirty="0" err="1" smtClean="0">
                <a:cs typeface="Arial" charset="0"/>
              </a:rPr>
              <a:t>who</a:t>
            </a:r>
            <a:r>
              <a:rPr lang="fr-BE" altLang="fr-FR" sz="2000" dirty="0" smtClean="0">
                <a:cs typeface="Arial" charset="0"/>
              </a:rPr>
              <a:t>?)</a:t>
            </a:r>
          </a:p>
          <a:p>
            <a:pPr marL="385763" indent="-385763" eaLnBrk="0" hangingPunct="0">
              <a:buFont typeface="Monotype Sorts" pitchFamily="2" charset="2"/>
              <a:buNone/>
            </a:pPr>
            <a:endParaRPr lang="fr-BE" altLang="fr-FR" sz="2000" dirty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r>
              <a:rPr lang="fr-BE" altLang="fr-FR" sz="2000" dirty="0" smtClean="0">
                <a:cs typeface="Arial" charset="0"/>
              </a:rPr>
              <a:t>How </a:t>
            </a:r>
            <a:r>
              <a:rPr lang="fr-BE" altLang="fr-FR" sz="2000" dirty="0" err="1" smtClean="0">
                <a:cs typeface="Arial" charset="0"/>
              </a:rPr>
              <a:t>did</a:t>
            </a:r>
            <a:r>
              <a:rPr lang="fr-BE" altLang="fr-FR" sz="2000" dirty="0" smtClean="0">
                <a:cs typeface="Arial" charset="0"/>
              </a:rPr>
              <a:t> </a:t>
            </a:r>
            <a:r>
              <a:rPr lang="fr-BE" altLang="fr-FR" sz="2000" dirty="0" err="1" smtClean="0">
                <a:cs typeface="Arial" charset="0"/>
              </a:rPr>
              <a:t>we</a:t>
            </a:r>
            <a:r>
              <a:rPr lang="fr-BE" altLang="fr-FR" sz="2000" dirty="0" smtClean="0">
                <a:cs typeface="Arial" charset="0"/>
              </a:rPr>
              <a:t> manage to </a:t>
            </a:r>
            <a:r>
              <a:rPr lang="fr-BE" altLang="fr-FR" sz="2000" dirty="0" err="1" smtClean="0">
                <a:cs typeface="Arial" charset="0"/>
              </a:rPr>
              <a:t>achieve</a:t>
            </a:r>
            <a:r>
              <a:rPr lang="fr-BE" altLang="fr-FR" sz="2000" dirty="0" smtClean="0">
                <a:cs typeface="Arial" charset="0"/>
              </a:rPr>
              <a:t> </a:t>
            </a:r>
            <a:r>
              <a:rPr lang="fr-BE" altLang="fr-FR" sz="2000" dirty="0" err="1" smtClean="0">
                <a:cs typeface="Arial" charset="0"/>
              </a:rPr>
              <a:t>this</a:t>
            </a:r>
            <a:r>
              <a:rPr lang="fr-BE" altLang="fr-FR" sz="2000" dirty="0" smtClean="0">
                <a:cs typeface="Arial" charset="0"/>
              </a:rPr>
              <a:t> change? (</a:t>
            </a:r>
            <a:r>
              <a:rPr lang="fr-BE" altLang="fr-FR" sz="2000" dirty="0" err="1" smtClean="0">
                <a:cs typeface="Arial" charset="0"/>
              </a:rPr>
              <a:t>what</a:t>
            </a:r>
            <a:r>
              <a:rPr lang="fr-BE" altLang="fr-FR" sz="2000" dirty="0" smtClean="0">
                <a:cs typeface="Arial" charset="0"/>
              </a:rPr>
              <a:t> </a:t>
            </a:r>
            <a:r>
              <a:rPr lang="fr-BE" altLang="fr-FR" sz="2000" dirty="0" err="1" smtClean="0">
                <a:cs typeface="Arial" charset="0"/>
              </a:rPr>
              <a:t>was</a:t>
            </a:r>
            <a:r>
              <a:rPr lang="fr-BE" altLang="fr-FR" sz="2000" dirty="0" smtClean="0">
                <a:cs typeface="Arial" charset="0"/>
              </a:rPr>
              <a:t> the plan?)</a:t>
            </a:r>
          </a:p>
          <a:p>
            <a:pPr marL="385763" indent="-385763" eaLnBrk="0" hangingPunct="0">
              <a:buFont typeface="Monotype Sorts" pitchFamily="2" charset="2"/>
              <a:buNone/>
            </a:pPr>
            <a:endParaRPr lang="fr-BE" altLang="fr-FR" sz="2000" dirty="0">
              <a:cs typeface="Arial" charset="0"/>
            </a:endParaRPr>
          </a:p>
          <a:p>
            <a:pPr marL="385763" indent="-385763" eaLnBrk="0" hangingPunct="0">
              <a:buFont typeface="Monotype Sorts" pitchFamily="2" charset="2"/>
              <a:buNone/>
            </a:pPr>
            <a:r>
              <a:rPr lang="fr-BE" altLang="fr-FR" sz="2000" dirty="0" err="1" smtClean="0">
                <a:cs typeface="Arial" charset="0"/>
              </a:rPr>
              <a:t>other</a:t>
            </a:r>
            <a:r>
              <a:rPr lang="fr-BE" altLang="fr-FR" sz="2000" dirty="0" smtClean="0">
                <a:cs typeface="Arial" charset="0"/>
              </a:rPr>
              <a:t> questions…</a:t>
            </a:r>
            <a:endParaRPr lang="fr-BE" altLang="fr-FR" sz="2000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4210" y="5088675"/>
            <a:ext cx="1896020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4745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èche droite 21"/>
          <p:cNvSpPr/>
          <p:nvPr/>
        </p:nvSpPr>
        <p:spPr bwMode="auto">
          <a:xfrm>
            <a:off x="5076056" y="5733256"/>
            <a:ext cx="693998" cy="323165"/>
          </a:xfrm>
          <a:prstGeom prst="rightArrow">
            <a:avLst/>
          </a:prstGeom>
          <a:solidFill>
            <a:schemeClr val="accent5">
              <a:lumMod val="2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z="1400" smtClean="0"/>
          </a:p>
        </p:txBody>
      </p:sp>
      <p:sp>
        <p:nvSpPr>
          <p:cNvPr id="24" name="Flèche droite 23"/>
          <p:cNvSpPr/>
          <p:nvPr/>
        </p:nvSpPr>
        <p:spPr bwMode="auto">
          <a:xfrm>
            <a:off x="7020272" y="5733256"/>
            <a:ext cx="648072" cy="323165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z="140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2009" y="1268760"/>
            <a:ext cx="8452879" cy="1007715"/>
          </a:xfrm>
        </p:spPr>
        <p:txBody>
          <a:bodyPr/>
          <a:lstStyle/>
          <a:p>
            <a:pPr marL="0" indent="0"/>
            <a:r>
              <a:rPr lang="en-US" dirty="0" smtClean="0"/>
              <a:t>Intervention logic &amp; reach: there is a limit to our influence</a:t>
            </a:r>
            <a:endParaRPr lang="en-US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72008" y="5445224"/>
            <a:ext cx="4211960" cy="1440160"/>
          </a:xfrm>
        </p:spPr>
        <p:txBody>
          <a:bodyPr lIns="0" tIns="0" rIns="0" bIns="0"/>
          <a:lstStyle/>
          <a:p>
            <a:pPr marL="0" indent="0">
              <a:buNone/>
            </a:pPr>
            <a:r>
              <a:rPr lang="en-US" sz="1600" b="1" i="0" dirty="0" smtClean="0"/>
              <a:t>In the LFM, the intervention logic </a:t>
            </a:r>
            <a:r>
              <a:rPr lang="en-US" sz="1600" b="1" i="0" dirty="0" err="1" smtClean="0"/>
              <a:t>summarises</a:t>
            </a:r>
            <a:r>
              <a:rPr lang="en-US" sz="1600" b="1" i="0" dirty="0" smtClean="0"/>
              <a:t> the pathway to change…</a:t>
            </a:r>
          </a:p>
          <a:p>
            <a:pPr marL="0" indent="0">
              <a:buNone/>
            </a:pPr>
            <a:r>
              <a:rPr lang="en-US" sz="1600" b="1" i="0" dirty="0" smtClean="0"/>
              <a:t>	…but we do not control/ influence all levels the same way !</a:t>
            </a:r>
            <a:endParaRPr lang="en-US" sz="1600" b="1" i="0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707904" y="1916832"/>
            <a:ext cx="5184576" cy="3456384"/>
            <a:chOff x="3707904" y="2708920"/>
            <a:chExt cx="5184576" cy="3456384"/>
          </a:xfrm>
        </p:grpSpPr>
        <p:sp>
          <p:nvSpPr>
            <p:cNvPr id="11" name="Ellipse 10"/>
            <p:cNvSpPr/>
            <p:nvPr/>
          </p:nvSpPr>
          <p:spPr bwMode="auto">
            <a:xfrm>
              <a:off x="3707904" y="2708920"/>
              <a:ext cx="5112568" cy="3456384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/>
              <a:endParaRPr lang="en-US" smtClean="0"/>
            </a:p>
          </p:txBody>
        </p:sp>
        <p:sp>
          <p:nvSpPr>
            <p:cNvPr id="13" name="Ellipse 12"/>
            <p:cNvSpPr/>
            <p:nvPr/>
          </p:nvSpPr>
          <p:spPr bwMode="auto">
            <a:xfrm>
              <a:off x="3716288" y="3284984"/>
              <a:ext cx="3880048" cy="238464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/>
              <a:endParaRPr lang="en-US" smtClean="0"/>
            </a:p>
          </p:txBody>
        </p:sp>
        <p:sp>
          <p:nvSpPr>
            <p:cNvPr id="14" name="Ellipse 13"/>
            <p:cNvSpPr/>
            <p:nvPr/>
          </p:nvSpPr>
          <p:spPr bwMode="auto">
            <a:xfrm>
              <a:off x="3725292" y="3789040"/>
              <a:ext cx="2430884" cy="1376536"/>
            </a:xfrm>
            <a:prstGeom prst="ellipse">
              <a:avLst/>
            </a:prstGeom>
            <a:solidFill>
              <a:schemeClr val="accent5">
                <a:lumMod val="25000"/>
              </a:schemeClr>
            </a:solidFill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/>
              <a:endParaRPr lang="en-US" smtClean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283968" y="4005064"/>
              <a:ext cx="115212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FFFFFF"/>
                  </a:solidFill>
                </a:rPr>
                <a:t>Project </a:t>
              </a:r>
            </a:p>
            <a:p>
              <a:pPr algn="ctr"/>
              <a:r>
                <a:rPr lang="en-US" sz="1400" b="1" dirty="0" smtClean="0">
                  <a:solidFill>
                    <a:srgbClr val="FFFFFF"/>
                  </a:solidFill>
                </a:rPr>
                <a:t>= </a:t>
              </a:r>
            </a:p>
            <a:p>
              <a:pPr algn="ctr"/>
              <a:r>
                <a:rPr lang="en-US" sz="1400" b="1" dirty="0" smtClean="0">
                  <a:solidFill>
                    <a:srgbClr val="FFFFFF"/>
                  </a:solidFill>
                </a:rPr>
                <a:t>sphere of control</a:t>
              </a:r>
              <a:endParaRPr lang="en-US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6084168" y="4038163"/>
              <a:ext cx="115212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DAEDEF">
                      <a:lumMod val="25000"/>
                    </a:srgbClr>
                  </a:solidFill>
                </a:rPr>
                <a:t>Partners </a:t>
              </a:r>
            </a:p>
            <a:p>
              <a:pPr algn="ctr"/>
              <a:r>
                <a:rPr lang="en-US" sz="1400" b="1" dirty="0" smtClean="0">
                  <a:solidFill>
                    <a:srgbClr val="DAEDEF">
                      <a:lumMod val="25000"/>
                    </a:srgbClr>
                  </a:solidFill>
                </a:rPr>
                <a:t>= </a:t>
              </a:r>
            </a:p>
            <a:p>
              <a:pPr algn="ctr"/>
              <a:r>
                <a:rPr lang="en-US" sz="1400" b="1" dirty="0" smtClean="0">
                  <a:solidFill>
                    <a:srgbClr val="DAEDEF">
                      <a:lumMod val="25000"/>
                    </a:srgbClr>
                  </a:solidFill>
                </a:rPr>
                <a:t>sphere of influence</a:t>
              </a:r>
              <a:endParaRPr lang="en-US" sz="1400" b="1" dirty="0">
                <a:solidFill>
                  <a:srgbClr val="DAEDEF">
                    <a:lumMod val="25000"/>
                  </a:srgbClr>
                </a:solidFill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7416316" y="4038163"/>
              <a:ext cx="147616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DAEDEF">
                      <a:lumMod val="25000"/>
                    </a:srgbClr>
                  </a:solidFill>
                </a:rPr>
                <a:t>Beneficiaries</a:t>
              </a:r>
            </a:p>
            <a:p>
              <a:pPr algn="ctr"/>
              <a:r>
                <a:rPr lang="en-US" sz="1400" b="1" dirty="0" smtClean="0">
                  <a:solidFill>
                    <a:srgbClr val="DAEDEF">
                      <a:lumMod val="25000"/>
                    </a:srgbClr>
                  </a:solidFill>
                </a:rPr>
                <a:t>= </a:t>
              </a:r>
            </a:p>
            <a:p>
              <a:pPr algn="ctr"/>
              <a:r>
                <a:rPr lang="en-US" sz="1400" b="1" dirty="0" smtClean="0">
                  <a:solidFill>
                    <a:srgbClr val="DAEDEF">
                      <a:lumMod val="25000"/>
                    </a:srgbClr>
                  </a:solidFill>
                </a:rPr>
                <a:t>sphere of interest</a:t>
              </a:r>
              <a:endParaRPr lang="en-US" sz="1400" b="1" dirty="0">
                <a:solidFill>
                  <a:srgbClr val="DAEDEF">
                    <a:lumMod val="25000"/>
                  </a:srgbClr>
                </a:solidFill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4067944" y="5590981"/>
            <a:ext cx="1224136" cy="738664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Inputs</a:t>
            </a:r>
          </a:p>
          <a:p>
            <a:r>
              <a:rPr lang="en-US" sz="1400" b="1" dirty="0" smtClean="0"/>
              <a:t>Activities</a:t>
            </a:r>
          </a:p>
          <a:p>
            <a:r>
              <a:rPr lang="en-US" sz="1400" b="1" dirty="0" smtClean="0"/>
              <a:t>Outputs</a:t>
            </a:r>
            <a:endParaRPr lang="en-US" sz="14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5777520" y="5590981"/>
            <a:ext cx="1458776" cy="738664"/>
          </a:xfrm>
          <a:prstGeom prst="rect">
            <a:avLst/>
          </a:prstGeom>
          <a:solidFill>
            <a:srgbClr val="339933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FF"/>
                </a:solidFill>
              </a:rPr>
              <a:t>Outcomes = changes in </a:t>
            </a:r>
            <a:r>
              <a:rPr lang="en-US" sz="1400" b="1" dirty="0" err="1" smtClean="0">
                <a:solidFill>
                  <a:srgbClr val="FFFFFF"/>
                </a:solidFill>
              </a:rPr>
              <a:t>behaviour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668344" y="5590981"/>
            <a:ext cx="1224136" cy="738664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FF"/>
                </a:solidFill>
              </a:rPr>
              <a:t>Impacts = changes in state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19" name="Espace réservé du contenu 8"/>
          <p:cNvSpPr txBox="1">
            <a:spLocks/>
          </p:cNvSpPr>
          <p:nvPr/>
        </p:nvSpPr>
        <p:spPr bwMode="auto">
          <a:xfrm>
            <a:off x="933263" y="2652113"/>
            <a:ext cx="2026568" cy="737727"/>
          </a:xfrm>
          <a:prstGeom prst="accentCallout3">
            <a:avLst>
              <a:gd name="adj1" fmla="val 24652"/>
              <a:gd name="adj2" fmla="val 108408"/>
              <a:gd name="adj3" fmla="val 12848"/>
              <a:gd name="adj4" fmla="val 130870"/>
              <a:gd name="adj5" fmla="val -6242"/>
              <a:gd name="adj6" fmla="val 176707"/>
              <a:gd name="adj7" fmla="val 75582"/>
              <a:gd name="adj8" fmla="val 181460"/>
            </a:avLst>
          </a:prstGeom>
          <a:noFill/>
          <a:ln w="28575">
            <a:solidFill>
              <a:srgbClr val="FF0000"/>
            </a:solidFill>
            <a:miter lim="800000"/>
            <a:headEnd type="none" w="med" len="med"/>
            <a:tailEnd type="arrow" w="med" len="med"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buClr>
                <a:srgbClr val="FFFFFF"/>
              </a:buClr>
              <a:buFontTx/>
              <a:buNone/>
            </a:pPr>
            <a:r>
              <a:rPr lang="en-US" sz="1600" kern="0" dirty="0" smtClean="0"/>
              <a:t>What we are accountable for</a:t>
            </a:r>
            <a:endParaRPr lang="en-US" sz="1600" kern="0" dirty="0"/>
          </a:p>
        </p:txBody>
      </p:sp>
      <p:sp>
        <p:nvSpPr>
          <p:cNvPr id="23" name="Espace réservé du contenu 8"/>
          <p:cNvSpPr txBox="1">
            <a:spLocks/>
          </p:cNvSpPr>
          <p:nvPr/>
        </p:nvSpPr>
        <p:spPr bwMode="auto">
          <a:xfrm>
            <a:off x="933263" y="3635761"/>
            <a:ext cx="2026568" cy="737727"/>
          </a:xfrm>
          <a:prstGeom prst="accentCallout3">
            <a:avLst>
              <a:gd name="adj1" fmla="val 24652"/>
              <a:gd name="adj2" fmla="val 108408"/>
              <a:gd name="adj3" fmla="val 195820"/>
              <a:gd name="adj4" fmla="val 163816"/>
              <a:gd name="adj5" fmla="val 170827"/>
              <a:gd name="adj6" fmla="val 186018"/>
              <a:gd name="adj7" fmla="val 97224"/>
              <a:gd name="adj8" fmla="val 282444"/>
            </a:avLst>
          </a:prstGeom>
          <a:noFill/>
          <a:ln w="28575">
            <a:solidFill>
              <a:srgbClr val="FF0000"/>
            </a:solidFill>
            <a:miter lim="800000"/>
            <a:headEnd type="none" w="med" len="med"/>
            <a:tailEnd type="arrow" w="med" len="med"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buClr>
                <a:srgbClr val="FFFFFF"/>
              </a:buClr>
              <a:buFontTx/>
              <a:buNone/>
            </a:pPr>
            <a:r>
              <a:rPr lang="en-US" sz="1600" kern="0" dirty="0" smtClean="0"/>
              <a:t>What we are accountable to manage for</a:t>
            </a:r>
            <a:endParaRPr lang="en-US" sz="1600" kern="0" dirty="0"/>
          </a:p>
        </p:txBody>
      </p:sp>
      <p:cxnSp>
        <p:nvCxnSpPr>
          <p:cNvPr id="4" name="Connecteur droit avec flèche 3"/>
          <p:cNvCxnSpPr/>
          <p:nvPr/>
        </p:nvCxnSpPr>
        <p:spPr bwMode="auto">
          <a:xfrm flipV="1">
            <a:off x="4283968" y="4373488"/>
            <a:ext cx="3600400" cy="711696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ZoneTexte 4"/>
          <p:cNvSpPr txBox="1"/>
          <p:nvPr/>
        </p:nvSpPr>
        <p:spPr>
          <a:xfrm>
            <a:off x="172009" y="4452656"/>
            <a:ext cx="2959831" cy="747920"/>
          </a:xfrm>
          <a:prstGeom prst="foldedCorner">
            <a:avLst/>
          </a:prstGeom>
          <a:solidFill>
            <a:srgbClr val="FFFF66"/>
          </a:solidFill>
          <a:ln w="28575">
            <a:solidFill>
              <a:srgbClr val="FF0000"/>
            </a:solidFill>
          </a:ln>
        </p:spPr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lang="en-US" sz="1800" dirty="0" smtClean="0"/>
              <a:t>Understand</a:t>
            </a:r>
            <a:r>
              <a:rPr lang="en-US" sz="1800" b="1" dirty="0" smtClean="0"/>
              <a:t> the reach </a:t>
            </a:r>
            <a:r>
              <a:rPr lang="en-US" sz="1800" dirty="0" smtClean="0"/>
              <a:t>of the action !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902896" y="6481142"/>
            <a:ext cx="2133600" cy="476250"/>
          </a:xfrm>
        </p:spPr>
        <p:txBody>
          <a:bodyPr/>
          <a:lstStyle/>
          <a:p>
            <a:pPr>
              <a:defRPr/>
            </a:pPr>
            <a:fld id="{DFF4F774-9ED8-4DA3-8773-3C983AFF79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accountability ceiling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864617"/>
          </a:xfrm>
        </p:spPr>
        <p:txBody>
          <a:bodyPr/>
          <a:lstStyle/>
          <a:p>
            <a:r>
              <a:rPr lang="en-US" dirty="0" smtClean="0"/>
              <a:t>…  is the line between the impact level and the long-term outcome of the action</a:t>
            </a:r>
            <a:endParaRPr lang="en-US" sz="18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906" y="2996952"/>
            <a:ext cx="3889598" cy="3531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Flèche droite 4"/>
          <p:cNvSpPr/>
          <p:nvPr/>
        </p:nvSpPr>
        <p:spPr bwMode="auto">
          <a:xfrm>
            <a:off x="3995936" y="3447574"/>
            <a:ext cx="1584176" cy="432048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/>
          </a:p>
        </p:txBody>
      </p:sp>
      <p:cxnSp>
        <p:nvCxnSpPr>
          <p:cNvPr id="7" name="Connecteur droit 6"/>
          <p:cNvCxnSpPr/>
          <p:nvPr/>
        </p:nvCxnSpPr>
        <p:spPr bwMode="auto">
          <a:xfrm>
            <a:off x="5652120" y="3663598"/>
            <a:ext cx="2952328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251520" y="4004543"/>
            <a:ext cx="5400600" cy="2664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2D2D8A"/>
              </a:buClr>
              <a:buFont typeface="Wingdings" panose="05000000000000000000" pitchFamily="2" charset="2"/>
              <a:buChar char="§"/>
            </a:pPr>
            <a:r>
              <a:rPr lang="en-US" sz="1800" i="0" kern="0" dirty="0" smtClean="0"/>
              <a:t>The </a:t>
            </a:r>
            <a:r>
              <a:rPr lang="en-US" sz="1800" i="0" kern="0" dirty="0"/>
              <a:t>impact drives the </a:t>
            </a:r>
            <a:r>
              <a:rPr lang="en-US" sz="1800" i="0" kern="0" dirty="0" smtClean="0"/>
              <a:t>action/project </a:t>
            </a:r>
            <a:r>
              <a:rPr lang="en-US" sz="1800" i="0" kern="0" dirty="0"/>
              <a:t>(it is the “reason why</a:t>
            </a:r>
            <a:r>
              <a:rPr lang="en-US" sz="1800" i="0" kern="0" dirty="0" smtClean="0"/>
              <a:t>”) but is out of its control.</a:t>
            </a:r>
            <a:endParaRPr lang="en-US" sz="1800" i="0" kern="0" dirty="0"/>
          </a:p>
          <a:p>
            <a:pPr>
              <a:buClr>
                <a:srgbClr val="2D2D8A"/>
              </a:buClr>
              <a:buFont typeface="Wingdings" panose="05000000000000000000" pitchFamily="2" charset="2"/>
              <a:buChar char="§"/>
            </a:pPr>
            <a:r>
              <a:rPr lang="en-US" sz="1800" i="0" kern="0" dirty="0"/>
              <a:t>The long term outcome is what the implementing </a:t>
            </a:r>
            <a:r>
              <a:rPr lang="en-US" sz="1800" i="0" kern="0" dirty="0" err="1"/>
              <a:t>organisations</a:t>
            </a:r>
            <a:r>
              <a:rPr lang="en-US" sz="1800" i="0" kern="0" dirty="0"/>
              <a:t> decide </a:t>
            </a:r>
            <a:r>
              <a:rPr lang="en-US" sz="1800" i="0" kern="0" dirty="0" smtClean="0"/>
              <a:t>to </a:t>
            </a:r>
            <a:r>
              <a:rPr lang="en-US" sz="1800" i="0" kern="0" dirty="0"/>
              <a:t>be </a:t>
            </a:r>
            <a:r>
              <a:rPr lang="en-US" sz="1800" i="0" kern="0" dirty="0" smtClean="0"/>
              <a:t>accountable to manage for.</a:t>
            </a:r>
          </a:p>
          <a:p>
            <a:pPr>
              <a:buClr>
                <a:srgbClr val="2D2D8A"/>
              </a:buClr>
              <a:buFont typeface="Wingdings" panose="05000000000000000000" pitchFamily="2" charset="2"/>
              <a:buChar char="§"/>
            </a:pPr>
            <a:r>
              <a:rPr lang="en-US" sz="1800" i="0" kern="0" dirty="0"/>
              <a:t>The position of the line depends on the limits and opportunities of the </a:t>
            </a:r>
            <a:r>
              <a:rPr lang="en-US" sz="1800" i="0" kern="0" dirty="0" smtClean="0"/>
              <a:t>action, </a:t>
            </a:r>
            <a:r>
              <a:rPr lang="en-US" sz="1800" i="0" kern="0" dirty="0"/>
              <a:t>the number and profile of partners involved etc.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974904" y="6481142"/>
            <a:ext cx="2133600" cy="476250"/>
          </a:xfrm>
        </p:spPr>
        <p:txBody>
          <a:bodyPr/>
          <a:lstStyle/>
          <a:p>
            <a:pPr>
              <a:defRPr/>
            </a:pPr>
            <a:fld id="{DFF4F774-9ED8-4DA3-8773-3C983AFF79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82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 logic, outcome level and accountability ceiling</a:t>
            </a:r>
            <a:endParaRPr lang="en-US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51520" y="2492896"/>
            <a:ext cx="4248472" cy="3529013"/>
          </a:xfrm>
        </p:spPr>
        <p:txBody>
          <a:bodyPr/>
          <a:lstStyle/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Outcome level =  at the intersection of  </a:t>
            </a:r>
          </a:p>
          <a:p>
            <a:pPr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n-US" sz="2200" dirty="0" smtClean="0"/>
              <a:t>the decreasing influence of the action/project</a:t>
            </a:r>
          </a:p>
          <a:p>
            <a:pPr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n-US" sz="2200" dirty="0" smtClean="0"/>
              <a:t>and the increasing ownership by beneficiaries</a:t>
            </a:r>
            <a:endParaRPr lang="en-US" sz="2200" dirty="0"/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4716016" y="2636912"/>
            <a:ext cx="0" cy="3096344"/>
          </a:xfrm>
          <a:prstGeom prst="line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Connecteur droit 18"/>
          <p:cNvCxnSpPr/>
          <p:nvPr/>
        </p:nvCxnSpPr>
        <p:spPr bwMode="auto">
          <a:xfrm>
            <a:off x="4716016" y="5733256"/>
            <a:ext cx="4248472" cy="0"/>
          </a:xfrm>
          <a:prstGeom prst="line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onnecteur droit 9"/>
          <p:cNvCxnSpPr/>
          <p:nvPr/>
        </p:nvCxnSpPr>
        <p:spPr bwMode="auto">
          <a:xfrm flipV="1">
            <a:off x="5364088" y="2636912"/>
            <a:ext cx="3600400" cy="2376264"/>
          </a:xfrm>
          <a:prstGeom prst="line">
            <a:avLst/>
          </a:prstGeom>
          <a:noFill/>
          <a:ln w="76200" cap="flat" cmpd="sng" algn="ctr">
            <a:solidFill>
              <a:srgbClr val="339933"/>
            </a:solidFill>
            <a:prstDash val="lg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27" name="Connecteur droit 26"/>
          <p:cNvCxnSpPr/>
          <p:nvPr/>
        </p:nvCxnSpPr>
        <p:spPr bwMode="auto">
          <a:xfrm>
            <a:off x="5004048" y="3005336"/>
            <a:ext cx="3960440" cy="1647800"/>
          </a:xfrm>
          <a:prstGeom prst="line">
            <a:avLst/>
          </a:prstGeom>
          <a:noFill/>
          <a:ln w="76200" cap="flat" cmpd="sng" algn="ctr">
            <a:solidFill>
              <a:srgbClr val="5BB0B9"/>
            </a:solidFill>
            <a:prstDash val="sysDash"/>
            <a:round/>
            <a:headEnd type="none" w="med" len="med"/>
            <a:tailEnd type="arrow" w="med" len="med"/>
          </a:ln>
          <a:effectLst/>
        </p:spPr>
      </p:cxnSp>
      <p:sp>
        <p:nvSpPr>
          <p:cNvPr id="32" name="ZoneTexte 31"/>
          <p:cNvSpPr txBox="1"/>
          <p:nvPr/>
        </p:nvSpPr>
        <p:spPr>
          <a:xfrm>
            <a:off x="5508104" y="4809926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339933"/>
                </a:solidFill>
              </a:rPr>
              <a:t>Ownership by beneficiaries</a:t>
            </a:r>
            <a:endParaRPr lang="en-US" sz="1800" b="1" dirty="0">
              <a:solidFill>
                <a:srgbClr val="339933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5004048" y="2420888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DAEDEF">
                    <a:lumMod val="50000"/>
                  </a:srgbClr>
                </a:solidFill>
              </a:rPr>
              <a:t>Influence of the project</a:t>
            </a:r>
            <a:endParaRPr lang="en-US" sz="1800" b="1" dirty="0">
              <a:solidFill>
                <a:srgbClr val="DAEDEF">
                  <a:lumMod val="50000"/>
                </a:srgbClr>
              </a:solidFill>
            </a:endParaRPr>
          </a:p>
        </p:txBody>
      </p:sp>
      <p:sp>
        <p:nvSpPr>
          <p:cNvPr id="35" name="Organigramme : Alternative 34"/>
          <p:cNvSpPr/>
          <p:nvPr/>
        </p:nvSpPr>
        <p:spPr bwMode="auto">
          <a:xfrm>
            <a:off x="6876256" y="3645024"/>
            <a:ext cx="468052" cy="540060"/>
          </a:xfrm>
          <a:prstGeom prst="flowChartAlternateProcess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902896" y="6265118"/>
            <a:ext cx="2133600" cy="476250"/>
          </a:xfrm>
        </p:spPr>
        <p:txBody>
          <a:bodyPr/>
          <a:lstStyle/>
          <a:p>
            <a:pPr>
              <a:defRPr/>
            </a:pPr>
            <a:fld id="{DFF4F774-9ED8-4DA3-8773-3C983AFF79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56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5CB10-EF94-43E5-A75A-8CF0488E478D}" type="slidenum">
              <a:rPr lang="en-GB" altLang="fr-FR" smtClean="0">
                <a:solidFill>
                  <a:srgbClr val="0F5494"/>
                </a:solidFill>
              </a:rPr>
              <a:pPr/>
              <a:t>8</a:t>
            </a:fld>
            <a:endParaRPr lang="en-GB" altLang="fr-FR" smtClean="0">
              <a:solidFill>
                <a:srgbClr val="0F5494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493" y="1560512"/>
            <a:ext cx="8984840" cy="847725"/>
          </a:xfrm>
          <a:noFill/>
        </p:spPr>
        <p:txBody>
          <a:bodyPr/>
          <a:lstStyle/>
          <a:p>
            <a:pPr indent="0" algn="ctr" eaLnBrk="1" hangingPunct="1"/>
            <a:r>
              <a:rPr lang="en-GB" altLang="fr-FR" dirty="0" smtClean="0"/>
              <a:t>We usually present  the results chain </a:t>
            </a:r>
            <a:br>
              <a:rPr lang="en-GB" altLang="fr-FR" dirty="0" smtClean="0"/>
            </a:br>
            <a:r>
              <a:rPr lang="en-GB" altLang="fr-FR" dirty="0" smtClean="0"/>
              <a:t>like this:</a:t>
            </a:r>
            <a:br>
              <a:rPr lang="en-GB" altLang="fr-FR" dirty="0" smtClean="0"/>
            </a:br>
            <a:endParaRPr lang="fr-BE" altLang="fr-FR" sz="1600" dirty="0" smtClean="0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2743200" y="2606675"/>
            <a:ext cx="6019800" cy="708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5763" indent="-385763" eaLnBrk="0" hangingPunct="0">
              <a:buFont typeface="Monotype Sorts" pitchFamily="2" charset="2"/>
              <a:buNone/>
            </a:pPr>
            <a:r>
              <a:rPr lang="fr-FR" altLang="fr-FR" sz="2000" dirty="0">
                <a:cs typeface="Arial" charset="0"/>
              </a:rPr>
              <a:t>	</a:t>
            </a:r>
            <a:r>
              <a:rPr lang="en-GB" altLang="fr-FR" sz="2000" dirty="0">
                <a:cs typeface="Arial" charset="0"/>
              </a:rPr>
              <a:t>Relate to the wider objectives to which the project will contribute</a:t>
            </a:r>
            <a:endParaRPr lang="fr-BE" altLang="fr-FR" sz="2000" dirty="0">
              <a:cs typeface="Arial" charset="0"/>
            </a:endParaRP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2743200" y="3641725"/>
            <a:ext cx="64008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5763" indent="-385763" eaLnBrk="0" hangingPunct="0">
              <a:buFont typeface="Monotype Sorts" pitchFamily="2" charset="2"/>
              <a:buNone/>
            </a:pPr>
            <a:r>
              <a:rPr lang="fr-BE" altLang="fr-FR" sz="2000" dirty="0">
                <a:cs typeface="Arial" charset="0"/>
              </a:rPr>
              <a:t>	</a:t>
            </a:r>
            <a:r>
              <a:rPr lang="en-GB" altLang="fr-FR" sz="2000" dirty="0">
                <a:cs typeface="Arial" charset="0"/>
              </a:rPr>
              <a:t>The sustainable flow of benefits to the project’s target groups(s)</a:t>
            </a:r>
          </a:p>
          <a:p>
            <a:pPr marL="385763" indent="-385763" eaLnBrk="0" hangingPunct="0">
              <a:buFont typeface="Monotype Sorts" pitchFamily="2" charset="2"/>
              <a:buNone/>
            </a:pPr>
            <a:endParaRPr lang="fr-BE" altLang="fr-FR" sz="2000" dirty="0">
              <a:cs typeface="Arial" charset="0"/>
            </a:endParaRP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2743200" y="4572000"/>
            <a:ext cx="60198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5763" indent="-385763" eaLnBrk="0" hangingPunct="0">
              <a:buFont typeface="Monotype Sorts" pitchFamily="2" charset="2"/>
              <a:buNone/>
            </a:pPr>
            <a:r>
              <a:rPr lang="fr-BE" altLang="fr-FR" sz="2000" dirty="0">
                <a:cs typeface="Arial" charset="0"/>
              </a:rPr>
              <a:t>	</a:t>
            </a:r>
            <a:r>
              <a:rPr lang="en-GB" altLang="fr-FR" sz="2000" dirty="0">
                <a:cs typeface="Arial" charset="0"/>
              </a:rPr>
              <a:t>The </a:t>
            </a:r>
            <a:r>
              <a:rPr lang="en-GB" altLang="fr-FR" sz="2000" dirty="0" smtClean="0">
                <a:cs typeface="Arial" charset="0"/>
              </a:rPr>
              <a:t>tangible </a:t>
            </a:r>
            <a:r>
              <a:rPr lang="en-GB" altLang="fr-FR" sz="2000" dirty="0">
                <a:cs typeface="Arial" charset="0"/>
              </a:rPr>
              <a:t>goods and services delivered by the project</a:t>
            </a: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2743200" y="5486400"/>
            <a:ext cx="59436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5763" indent="-385763" eaLnBrk="0" hangingPunct="0">
              <a:buFont typeface="Monotype Sorts" pitchFamily="2" charset="2"/>
              <a:buNone/>
            </a:pPr>
            <a:r>
              <a:rPr lang="fr-BE" altLang="fr-FR" sz="2000" dirty="0">
                <a:cs typeface="Arial" charset="0"/>
              </a:rPr>
              <a:t>	</a:t>
            </a:r>
            <a:r>
              <a:rPr lang="en-GB" altLang="fr-FR" sz="2000" dirty="0">
                <a:cs typeface="Arial" charset="0"/>
              </a:rPr>
              <a:t>What the project does to produce the </a:t>
            </a:r>
            <a:r>
              <a:rPr lang="en-GB" altLang="fr-FR" sz="2000" dirty="0" smtClean="0">
                <a:cs typeface="Arial" charset="0"/>
              </a:rPr>
              <a:t>outputs </a:t>
            </a:r>
            <a:r>
              <a:rPr lang="en-GB" altLang="fr-FR" sz="2000" dirty="0">
                <a:cs typeface="Arial" charset="0"/>
              </a:rPr>
              <a:t>(work </a:t>
            </a:r>
            <a:r>
              <a:rPr lang="en-GB" altLang="fr-FR" sz="2000" dirty="0" smtClean="0">
                <a:cs typeface="Arial" charset="0"/>
              </a:rPr>
              <a:t>programme/tasks</a:t>
            </a:r>
            <a:r>
              <a:rPr lang="en-GB" altLang="fr-FR" sz="2000" dirty="0">
                <a:cs typeface="Arial" charset="0"/>
              </a:rPr>
              <a:t>)</a:t>
            </a:r>
          </a:p>
          <a:p>
            <a:pPr marL="385763" indent="-385763" eaLnBrk="0" hangingPunct="0">
              <a:buFont typeface="Monotype Sorts" pitchFamily="2" charset="2"/>
              <a:buNone/>
            </a:pPr>
            <a:endParaRPr lang="fr-BE" altLang="fr-FR" sz="2000" dirty="0">
              <a:cs typeface="Arial" charset="0"/>
            </a:endParaRPr>
          </a:p>
        </p:txBody>
      </p:sp>
      <p:sp>
        <p:nvSpPr>
          <p:cNvPr id="10248" name="AutoShape 7"/>
          <p:cNvSpPr>
            <a:spLocks noChangeArrowheads="1"/>
          </p:cNvSpPr>
          <p:nvPr/>
        </p:nvSpPr>
        <p:spPr bwMode="auto">
          <a:xfrm>
            <a:off x="533400" y="2514600"/>
            <a:ext cx="2525713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 smtClean="0">
                <a:solidFill>
                  <a:srgbClr val="FFFFFF"/>
                </a:solidFill>
              </a:rPr>
              <a:t>Impact </a:t>
            </a:r>
            <a:r>
              <a:rPr lang="en-GB" altLang="fr-FR" b="1" dirty="0">
                <a:solidFill>
                  <a:srgbClr val="FFFFFF"/>
                </a:solidFill>
              </a:rPr>
              <a:t>(Overall </a:t>
            </a:r>
            <a:r>
              <a:rPr lang="en-GB" altLang="fr-FR" b="1" dirty="0" smtClean="0">
                <a:solidFill>
                  <a:srgbClr val="FFFFFF"/>
                </a:solidFill>
              </a:rPr>
              <a:t>objectives)</a:t>
            </a:r>
            <a:endParaRPr lang="en-GB" altLang="fr-FR" b="1" dirty="0">
              <a:solidFill>
                <a:srgbClr val="FFFFFF"/>
              </a:solidFill>
            </a:endParaRPr>
          </a:p>
        </p:txBody>
      </p:sp>
      <p:sp>
        <p:nvSpPr>
          <p:cNvPr id="10249" name="AutoShape 8"/>
          <p:cNvSpPr>
            <a:spLocks noChangeArrowheads="1"/>
          </p:cNvSpPr>
          <p:nvPr/>
        </p:nvSpPr>
        <p:spPr bwMode="auto">
          <a:xfrm>
            <a:off x="533400" y="3429000"/>
            <a:ext cx="2525713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00AE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 smtClean="0">
                <a:solidFill>
                  <a:srgbClr val="FFFFFF"/>
                </a:solidFill>
              </a:rPr>
              <a:t>Outcome</a:t>
            </a:r>
          </a:p>
          <a:p>
            <a:pPr eaLnBrk="0" hangingPunct="0"/>
            <a:r>
              <a:rPr lang="en-GB" altLang="fr-FR" b="1" dirty="0">
                <a:solidFill>
                  <a:srgbClr val="FFFFFF"/>
                </a:solidFill>
              </a:rPr>
              <a:t>(</a:t>
            </a:r>
            <a:r>
              <a:rPr lang="en-GB" altLang="fr-FR" b="1" dirty="0" smtClean="0">
                <a:solidFill>
                  <a:srgbClr val="FFFFFF"/>
                </a:solidFill>
              </a:rPr>
              <a:t>Specific objective)</a:t>
            </a:r>
            <a:endParaRPr lang="en-GB" altLang="fr-FR" b="1" dirty="0">
              <a:solidFill>
                <a:srgbClr val="FFFFFF"/>
              </a:solidFill>
            </a:endParaRPr>
          </a:p>
        </p:txBody>
      </p:sp>
      <p:sp>
        <p:nvSpPr>
          <p:cNvPr id="10250" name="AutoShape 9"/>
          <p:cNvSpPr>
            <a:spLocks noChangeArrowheads="1"/>
          </p:cNvSpPr>
          <p:nvPr/>
        </p:nvSpPr>
        <p:spPr bwMode="auto">
          <a:xfrm>
            <a:off x="533400" y="4343400"/>
            <a:ext cx="2525713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51D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 smtClean="0">
                <a:solidFill>
                  <a:srgbClr val="FFFFFF"/>
                </a:solidFill>
              </a:rPr>
              <a:t>Outputs</a:t>
            </a:r>
          </a:p>
        </p:txBody>
      </p:sp>
      <p:sp>
        <p:nvSpPr>
          <p:cNvPr id="10251" name="AutoShape 10"/>
          <p:cNvSpPr>
            <a:spLocks noChangeArrowheads="1"/>
          </p:cNvSpPr>
          <p:nvPr/>
        </p:nvSpPr>
        <p:spPr bwMode="auto">
          <a:xfrm>
            <a:off x="533400" y="5257800"/>
            <a:ext cx="2525713" cy="838200"/>
          </a:xfrm>
          <a:prstGeom prst="rightArrowCallout">
            <a:avLst>
              <a:gd name="adj1" fmla="val 25000"/>
              <a:gd name="adj2" fmla="val 25000"/>
              <a:gd name="adj3" fmla="val 45938"/>
              <a:gd name="adj4" fmla="val 76333"/>
            </a:avLst>
          </a:prstGeom>
          <a:solidFill>
            <a:srgbClr val="A2FFA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altLang="fr-FR" sz="2000" b="1" dirty="0">
                <a:solidFill>
                  <a:srgbClr val="002060"/>
                </a:solidFill>
              </a:rPr>
              <a:t>Activities</a:t>
            </a:r>
          </a:p>
        </p:txBody>
      </p:sp>
    </p:spTree>
    <p:extLst>
      <p:ext uri="{BB962C8B-B14F-4D97-AF65-F5344CB8AC3E}">
        <p14:creationId xmlns:p14="http://schemas.microsoft.com/office/powerpoint/2010/main" val="2804290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95288" y="981075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Example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02896" y="6337126"/>
            <a:ext cx="2133600" cy="476250"/>
          </a:xfrm>
          <a:noFill/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F2268CF3-3BDE-422B-AB24-514F0918771B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Carré corné 1"/>
          <p:cNvSpPr/>
          <p:nvPr/>
        </p:nvSpPr>
        <p:spPr>
          <a:xfrm>
            <a:off x="2627784" y="1213133"/>
            <a:ext cx="6444208" cy="697885"/>
          </a:xfrm>
          <a:prstGeom prst="foldedCorner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GB" altLang="en-US" sz="1600" b="1" dirty="0" smtClean="0"/>
              <a:t>Results chain</a:t>
            </a:r>
            <a:r>
              <a:rPr lang="en-GB" altLang="en-US" sz="1600" dirty="0" smtClean="0"/>
              <a:t>: diagram showing </a:t>
            </a:r>
            <a:r>
              <a:rPr lang="en-GB" altLang="en-US" sz="1600" dirty="0"/>
              <a:t>how a project will trigger different levels of change from activities to </a:t>
            </a:r>
            <a:r>
              <a:rPr lang="en-GB" altLang="en-US" sz="1600" dirty="0" smtClean="0"/>
              <a:t>impact </a:t>
            </a:r>
          </a:p>
        </p:txBody>
      </p:sp>
      <p:sp>
        <p:nvSpPr>
          <p:cNvPr id="19" name="Carré corné 1"/>
          <p:cNvSpPr/>
          <p:nvPr/>
        </p:nvSpPr>
        <p:spPr>
          <a:xfrm>
            <a:off x="2627784" y="2060848"/>
            <a:ext cx="6444208" cy="697885"/>
          </a:xfrm>
          <a:prstGeom prst="foldedCorner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GB" altLang="en-US" sz="1600" dirty="0" smtClean="0"/>
              <a:t>Associated with i</a:t>
            </a:r>
            <a:r>
              <a:rPr lang="en-GB" altLang="en-US" sz="1600" b="1" dirty="0" smtClean="0"/>
              <a:t>ndicators</a:t>
            </a:r>
            <a:r>
              <a:rPr lang="en-GB" altLang="en-US" sz="1600" dirty="0" smtClean="0"/>
              <a:t>: their targets, baselines, sources of verification</a:t>
            </a:r>
            <a:endParaRPr lang="en-GB" altLang="en-US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29817" y="3014924"/>
            <a:ext cx="8693150" cy="2036604"/>
            <a:chOff x="402345" y="3424171"/>
            <a:chExt cx="8693150" cy="2036604"/>
          </a:xfrm>
        </p:grpSpPr>
        <p:sp>
          <p:nvSpPr>
            <p:cNvPr id="7" name="Freeform 6"/>
            <p:cNvSpPr/>
            <p:nvPr/>
          </p:nvSpPr>
          <p:spPr bwMode="auto">
            <a:xfrm>
              <a:off x="402345" y="3849605"/>
              <a:ext cx="1879600" cy="720282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>
                  <a:solidFill>
                    <a:schemeClr val="accent2"/>
                  </a:solidFill>
                </a:rPr>
                <a:t>Inputs</a:t>
              </a: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457908" y="4711209"/>
              <a:ext cx="1504950" cy="680639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 smtClean="0"/>
                <a:t>Financial </a:t>
              </a:r>
              <a:r>
                <a:rPr lang="en-GB" sz="1400" dirty="0"/>
                <a:t>input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0" lvl="1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 smtClean="0"/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2116845" y="3849605"/>
              <a:ext cx="1939925" cy="720282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5288"/>
                <a:satOff val="8737"/>
                <a:lumOff val="-10049"/>
                <a:alphaOff val="0"/>
              </a:schemeClr>
            </a:fillRef>
            <a:effectRef idx="0">
              <a:schemeClr val="accent5">
                <a:hueOff val="-995288"/>
                <a:satOff val="8737"/>
                <a:lumOff val="-10049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>
                  <a:solidFill>
                    <a:schemeClr val="accent2"/>
                  </a:solidFill>
                </a:rPr>
                <a:t>Activities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1980320" y="4572927"/>
              <a:ext cx="1925638" cy="749993"/>
            </a:xfrm>
            <a:custGeom>
              <a:avLst/>
              <a:gdLst>
                <a:gd name="connsiteX0" fmla="*/ 0 w 1709169"/>
                <a:gd name="connsiteY0" fmla="*/ 0 h 4369221"/>
                <a:gd name="connsiteX1" fmla="*/ 1709169 w 1709169"/>
                <a:gd name="connsiteY1" fmla="*/ 0 h 4369221"/>
                <a:gd name="connsiteX2" fmla="*/ 1709169 w 1709169"/>
                <a:gd name="connsiteY2" fmla="*/ 4369221 h 4369221"/>
                <a:gd name="connsiteX3" fmla="*/ 0 w 1709169"/>
                <a:gd name="connsiteY3" fmla="*/ 4369221 h 4369221"/>
                <a:gd name="connsiteX4" fmla="*/ 0 w 170916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9169" h="4369221">
                  <a:moveTo>
                    <a:pt x="0" y="0"/>
                  </a:moveTo>
                  <a:lnTo>
                    <a:pt x="1709169" y="0"/>
                  </a:lnTo>
                  <a:lnTo>
                    <a:pt x="170916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/>
                <a:t>Procurement of text books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400" dirty="0" smtClean="0"/>
                <a:t>Training of teachers </a:t>
              </a: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fr-BE" sz="1400" dirty="0" smtClean="0"/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3839283" y="3849605"/>
              <a:ext cx="1879600" cy="720282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990575"/>
                <a:satOff val="17473"/>
                <a:lumOff val="-20098"/>
                <a:alphaOff val="0"/>
              </a:schemeClr>
            </a:fillRef>
            <a:effectRef idx="0">
              <a:schemeClr val="accent5">
                <a:hueOff val="-1990575"/>
                <a:satOff val="17473"/>
                <a:lumOff val="-20098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>
                  <a:solidFill>
                    <a:schemeClr val="accent2"/>
                  </a:solidFill>
                </a:rPr>
                <a:t>Outputs</a:t>
              </a: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905958" y="4604838"/>
              <a:ext cx="1503362" cy="787009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Text books provided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Teachers trained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5409320" y="3870879"/>
              <a:ext cx="2032000" cy="720282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2985863"/>
                <a:satOff val="26210"/>
                <a:lumOff val="-30148"/>
                <a:alphaOff val="0"/>
              </a:schemeClr>
            </a:fillRef>
            <a:effectRef idx="0">
              <a:schemeClr val="accent5">
                <a:hueOff val="-2985863"/>
                <a:satOff val="26210"/>
                <a:lumOff val="-30148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>
                  <a:solidFill>
                    <a:schemeClr val="accent2"/>
                  </a:solidFill>
                </a:rPr>
                <a:t>Outcomes</a:t>
              </a:r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5571245" y="4604838"/>
              <a:ext cx="1504950" cy="855937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Increased school completion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b="1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 bwMode="auto">
            <a:xfrm>
              <a:off x="7215895" y="3849605"/>
              <a:ext cx="1879600" cy="720282"/>
            </a:xfrm>
            <a:custGeom>
              <a:avLst/>
              <a:gdLst>
                <a:gd name="connsiteX0" fmla="*/ 0 w 1879661"/>
                <a:gd name="connsiteY0" fmla="*/ 0 h 751864"/>
                <a:gd name="connsiteX1" fmla="*/ 1503729 w 1879661"/>
                <a:gd name="connsiteY1" fmla="*/ 0 h 751864"/>
                <a:gd name="connsiteX2" fmla="*/ 1879661 w 1879661"/>
                <a:gd name="connsiteY2" fmla="*/ 375932 h 751864"/>
                <a:gd name="connsiteX3" fmla="*/ 1503729 w 1879661"/>
                <a:gd name="connsiteY3" fmla="*/ 751864 h 751864"/>
                <a:gd name="connsiteX4" fmla="*/ 0 w 1879661"/>
                <a:gd name="connsiteY4" fmla="*/ 751864 h 751864"/>
                <a:gd name="connsiteX5" fmla="*/ 375932 w 1879661"/>
                <a:gd name="connsiteY5" fmla="*/ 375932 h 751864"/>
                <a:gd name="connsiteX6" fmla="*/ 0 w 1879661"/>
                <a:gd name="connsiteY6" fmla="*/ 0 h 75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9661" h="751864">
                  <a:moveTo>
                    <a:pt x="0" y="0"/>
                  </a:moveTo>
                  <a:lnTo>
                    <a:pt x="1503729" y="0"/>
                  </a:lnTo>
                  <a:lnTo>
                    <a:pt x="1879661" y="375932"/>
                  </a:lnTo>
                  <a:lnTo>
                    <a:pt x="1503729" y="751864"/>
                  </a:lnTo>
                  <a:lnTo>
                    <a:pt x="0" y="751864"/>
                  </a:lnTo>
                  <a:lnTo>
                    <a:pt x="375932" y="3759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981151"/>
                <a:satOff val="34946"/>
                <a:lumOff val="-40197"/>
                <a:alphaOff val="0"/>
              </a:schemeClr>
            </a:fillRef>
            <a:effectRef idx="0">
              <a:schemeClr val="accent5">
                <a:hueOff val="-3981151"/>
                <a:satOff val="34946"/>
                <a:lumOff val="-40197"/>
                <a:alphaOff val="0"/>
              </a:schemeClr>
            </a:effectRef>
            <a:fontRef idx="minor">
              <a:schemeClr val="lt1"/>
            </a:fontRef>
          </p:style>
          <p:txBody>
            <a:bodyPr lIns="443941" tIns="22670" rIns="398602" bIns="226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600" dirty="0">
                  <a:solidFill>
                    <a:schemeClr val="accent2"/>
                  </a:solidFill>
                </a:rPr>
                <a:t>Impact</a:t>
              </a: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7212720" y="4569887"/>
              <a:ext cx="1503363" cy="890888"/>
            </a:xfrm>
            <a:custGeom>
              <a:avLst/>
              <a:gdLst>
                <a:gd name="connsiteX0" fmla="*/ 0 w 1503729"/>
                <a:gd name="connsiteY0" fmla="*/ 0 h 4369221"/>
                <a:gd name="connsiteX1" fmla="*/ 1503729 w 1503729"/>
                <a:gd name="connsiteY1" fmla="*/ 0 h 4369221"/>
                <a:gd name="connsiteX2" fmla="*/ 1503729 w 1503729"/>
                <a:gd name="connsiteY2" fmla="*/ 4369221 h 4369221"/>
                <a:gd name="connsiteX3" fmla="*/ 0 w 1503729"/>
                <a:gd name="connsiteY3" fmla="*/ 4369221 h 4369221"/>
                <a:gd name="connsiteX4" fmla="*/ 0 w 1503729"/>
                <a:gd name="connsiteY4" fmla="*/ 0 h 4369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729" h="4369221">
                  <a:moveTo>
                    <a:pt x="0" y="0"/>
                  </a:moveTo>
                  <a:lnTo>
                    <a:pt x="1503729" y="0"/>
                  </a:lnTo>
                  <a:lnTo>
                    <a:pt x="1503729" y="4369221"/>
                  </a:lnTo>
                  <a:lnTo>
                    <a:pt x="0" y="43692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/>
            <a:lstStyle/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r>
                <a:rPr lang="en-GB" altLang="en-US" sz="1400" dirty="0">
                  <a:solidFill>
                    <a:srgbClr val="000000"/>
                  </a:solidFill>
                </a:rPr>
                <a:t>Increased literacy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"/>
                <a:defRPr/>
              </a:pPr>
              <a:endParaRPr lang="en-GB" alt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0" name="Left-Right Arrow 19"/>
            <p:cNvSpPr/>
            <p:nvPr/>
          </p:nvSpPr>
          <p:spPr bwMode="auto">
            <a:xfrm>
              <a:off x="3929461" y="3424171"/>
              <a:ext cx="5166034" cy="405759"/>
            </a:xfrm>
            <a:prstGeom prst="leftRightArrow">
              <a:avLst>
                <a:gd name="adj1" fmla="val 50000"/>
                <a:gd name="adj2" fmla="val 52450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BE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Verdana" pitchFamily="34" charset="0"/>
                </a:rPr>
                <a:t>RESULTS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22" name="Freeform 21"/>
          <p:cNvSpPr/>
          <p:nvPr/>
        </p:nvSpPr>
        <p:spPr bwMode="auto">
          <a:xfrm>
            <a:off x="1909417" y="5229200"/>
            <a:ext cx="1562307" cy="1143968"/>
          </a:xfrm>
          <a:custGeom>
            <a:avLst/>
            <a:gdLst>
              <a:gd name="connsiteX0" fmla="*/ 0 w 1503729"/>
              <a:gd name="connsiteY0" fmla="*/ 0 h 4369221"/>
              <a:gd name="connsiteX1" fmla="*/ 1503729 w 1503729"/>
              <a:gd name="connsiteY1" fmla="*/ 0 h 4369221"/>
              <a:gd name="connsiteX2" fmla="*/ 1503729 w 1503729"/>
              <a:gd name="connsiteY2" fmla="*/ 4369221 h 4369221"/>
              <a:gd name="connsiteX3" fmla="*/ 0 w 1503729"/>
              <a:gd name="connsiteY3" fmla="*/ 4369221 h 4369221"/>
              <a:gd name="connsiteX4" fmla="*/ 0 w 1503729"/>
              <a:gd name="connsiteY4" fmla="*/ 0 h 436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729" h="4369221">
                <a:moveTo>
                  <a:pt x="0" y="0"/>
                </a:moveTo>
                <a:lnTo>
                  <a:pt x="1503729" y="0"/>
                </a:lnTo>
                <a:lnTo>
                  <a:pt x="1503729" y="4369221"/>
                </a:lnTo>
                <a:lnTo>
                  <a:pt x="0" y="436922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/>
          <a:lstStyle/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b="1" dirty="0" err="1" smtClean="0">
                <a:solidFill>
                  <a:srgbClr val="000000"/>
                </a:solidFill>
              </a:rPr>
              <a:t>Indicator</a:t>
            </a:r>
            <a:endParaRPr lang="fr-BE" altLang="en-US" sz="1400" b="1" dirty="0" smtClean="0">
              <a:solidFill>
                <a:srgbClr val="000000"/>
              </a:solidFill>
            </a:endParaRP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err="1" smtClean="0">
                <a:solidFill>
                  <a:srgbClr val="000000"/>
                </a:solidFill>
              </a:rPr>
              <a:t>Number</a:t>
            </a:r>
            <a:r>
              <a:rPr lang="fr-BE" altLang="en-US" sz="1400" dirty="0" smtClean="0">
                <a:solidFill>
                  <a:srgbClr val="000000"/>
                </a:solidFill>
              </a:rPr>
              <a:t> of </a:t>
            </a: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smtClean="0">
                <a:solidFill>
                  <a:srgbClr val="000000"/>
                </a:solidFill>
              </a:rPr>
              <a:t>boys and girls </a:t>
            </a:r>
            <a:r>
              <a:rPr lang="fr-BE" altLang="en-US" sz="1400" dirty="0" err="1" smtClean="0">
                <a:solidFill>
                  <a:srgbClr val="000000"/>
                </a:solidFill>
              </a:rPr>
              <a:t>completing</a:t>
            </a:r>
            <a:r>
              <a:rPr lang="fr-BE" altLang="en-US" sz="1400" dirty="0" smtClean="0">
                <a:solidFill>
                  <a:srgbClr val="000000"/>
                </a:solidFill>
              </a:rPr>
              <a:t> </a:t>
            </a:r>
            <a:r>
              <a:rPr lang="fr-BE" altLang="en-US" sz="1400" dirty="0" err="1" smtClean="0">
                <a:solidFill>
                  <a:srgbClr val="000000"/>
                </a:solidFill>
              </a:rPr>
              <a:t>school</a:t>
            </a:r>
            <a:r>
              <a:rPr lang="fr-BE" altLang="en-US" sz="1400" dirty="0" smtClean="0">
                <a:solidFill>
                  <a:srgbClr val="000000"/>
                </a:solidFill>
              </a:rPr>
              <a:t> </a:t>
            </a: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438180" y="5301208"/>
            <a:ext cx="1504950" cy="1170609"/>
          </a:xfrm>
          <a:custGeom>
            <a:avLst/>
            <a:gdLst>
              <a:gd name="connsiteX0" fmla="*/ 0 w 1503729"/>
              <a:gd name="connsiteY0" fmla="*/ 0 h 4369221"/>
              <a:gd name="connsiteX1" fmla="*/ 1503729 w 1503729"/>
              <a:gd name="connsiteY1" fmla="*/ 0 h 4369221"/>
              <a:gd name="connsiteX2" fmla="*/ 1503729 w 1503729"/>
              <a:gd name="connsiteY2" fmla="*/ 4369221 h 4369221"/>
              <a:gd name="connsiteX3" fmla="*/ 0 w 1503729"/>
              <a:gd name="connsiteY3" fmla="*/ 4369221 h 4369221"/>
              <a:gd name="connsiteX4" fmla="*/ 0 w 1503729"/>
              <a:gd name="connsiteY4" fmla="*/ 0 h 436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729" h="4369221">
                <a:moveTo>
                  <a:pt x="0" y="0"/>
                </a:moveTo>
                <a:lnTo>
                  <a:pt x="1503729" y="0"/>
                </a:lnTo>
                <a:lnTo>
                  <a:pt x="1503729" y="4369221"/>
                </a:lnTo>
                <a:lnTo>
                  <a:pt x="0" y="436922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/>
          <a:lstStyle/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b="1" dirty="0" smtClean="0">
                <a:solidFill>
                  <a:srgbClr val="000000"/>
                </a:solidFill>
              </a:rPr>
              <a:t>Target</a:t>
            </a:r>
            <a:r>
              <a:rPr lang="fr-BE" altLang="en-US" sz="1400" dirty="0" smtClean="0">
                <a:solidFill>
                  <a:srgbClr val="000000"/>
                </a:solidFill>
              </a:rPr>
              <a:t>  Y(n+1)</a:t>
            </a: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smtClean="0">
                <a:solidFill>
                  <a:srgbClr val="000000"/>
                </a:solidFill>
              </a:rPr>
              <a:t>13000</a:t>
            </a: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smtClean="0">
                <a:solidFill>
                  <a:srgbClr val="000000"/>
                </a:solidFill>
              </a:rPr>
              <a:t>8000</a:t>
            </a: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5036792" y="5301209"/>
            <a:ext cx="1504950" cy="1194072"/>
          </a:xfrm>
          <a:custGeom>
            <a:avLst/>
            <a:gdLst>
              <a:gd name="connsiteX0" fmla="*/ 0 w 1503729"/>
              <a:gd name="connsiteY0" fmla="*/ 0 h 4369221"/>
              <a:gd name="connsiteX1" fmla="*/ 1503729 w 1503729"/>
              <a:gd name="connsiteY1" fmla="*/ 0 h 4369221"/>
              <a:gd name="connsiteX2" fmla="*/ 1503729 w 1503729"/>
              <a:gd name="connsiteY2" fmla="*/ 4369221 h 4369221"/>
              <a:gd name="connsiteX3" fmla="*/ 0 w 1503729"/>
              <a:gd name="connsiteY3" fmla="*/ 4369221 h 4369221"/>
              <a:gd name="connsiteX4" fmla="*/ 0 w 1503729"/>
              <a:gd name="connsiteY4" fmla="*/ 0 h 436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729" h="4369221">
                <a:moveTo>
                  <a:pt x="0" y="0"/>
                </a:moveTo>
                <a:lnTo>
                  <a:pt x="1503729" y="0"/>
                </a:lnTo>
                <a:lnTo>
                  <a:pt x="1503729" y="4369221"/>
                </a:lnTo>
                <a:lnTo>
                  <a:pt x="0" y="436922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/>
          <a:lstStyle/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b="1" dirty="0" smtClean="0">
                <a:solidFill>
                  <a:srgbClr val="000000"/>
                </a:solidFill>
              </a:rPr>
              <a:t>Baseline</a:t>
            </a:r>
            <a:r>
              <a:rPr lang="fr-BE" altLang="en-US" sz="1400" dirty="0" smtClean="0">
                <a:solidFill>
                  <a:srgbClr val="000000"/>
                </a:solidFill>
              </a:rPr>
              <a:t> Y(n)</a:t>
            </a: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smtClean="0">
                <a:solidFill>
                  <a:srgbClr val="000000"/>
                </a:solidFill>
              </a:rPr>
              <a:t>11000</a:t>
            </a: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smtClean="0">
                <a:solidFill>
                  <a:srgbClr val="000000"/>
                </a:solidFill>
              </a:rPr>
              <a:t>5000</a:t>
            </a: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6661976" y="5301208"/>
            <a:ext cx="2158496" cy="1313036"/>
          </a:xfrm>
          <a:custGeom>
            <a:avLst/>
            <a:gdLst>
              <a:gd name="connsiteX0" fmla="*/ 0 w 1503729"/>
              <a:gd name="connsiteY0" fmla="*/ 0 h 4369221"/>
              <a:gd name="connsiteX1" fmla="*/ 1503729 w 1503729"/>
              <a:gd name="connsiteY1" fmla="*/ 0 h 4369221"/>
              <a:gd name="connsiteX2" fmla="*/ 1503729 w 1503729"/>
              <a:gd name="connsiteY2" fmla="*/ 4369221 h 4369221"/>
              <a:gd name="connsiteX3" fmla="*/ 0 w 1503729"/>
              <a:gd name="connsiteY3" fmla="*/ 4369221 h 4369221"/>
              <a:gd name="connsiteX4" fmla="*/ 0 w 1503729"/>
              <a:gd name="connsiteY4" fmla="*/ 0 h 436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729" h="4369221">
                <a:moveTo>
                  <a:pt x="0" y="0"/>
                </a:moveTo>
                <a:lnTo>
                  <a:pt x="1503729" y="0"/>
                </a:lnTo>
                <a:lnTo>
                  <a:pt x="1503729" y="4369221"/>
                </a:lnTo>
                <a:lnTo>
                  <a:pt x="0" y="436922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/>
          <a:lstStyle/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b="1" dirty="0" smtClean="0">
                <a:solidFill>
                  <a:srgbClr val="000000"/>
                </a:solidFill>
              </a:rPr>
              <a:t>Source of </a:t>
            </a:r>
            <a:r>
              <a:rPr lang="fr-BE" altLang="en-US" sz="1400" b="1" dirty="0" err="1" smtClean="0">
                <a:solidFill>
                  <a:srgbClr val="000000"/>
                </a:solidFill>
              </a:rPr>
              <a:t>verification</a:t>
            </a:r>
            <a:r>
              <a:rPr lang="fr-BE" altLang="en-US" sz="1400" dirty="0" smtClean="0">
                <a:solidFill>
                  <a:srgbClr val="000000"/>
                </a:solidFill>
              </a:rPr>
              <a:t>)</a:t>
            </a:r>
          </a:p>
          <a:p>
            <a:pPr marL="0" lvl="1" defTabSz="755650">
              <a:lnSpc>
                <a:spcPct val="90000"/>
              </a:lnSpc>
              <a:spcAft>
                <a:spcPct val="15000"/>
              </a:spcAft>
              <a:defRPr/>
            </a:pPr>
            <a:r>
              <a:rPr lang="fr-BE" altLang="en-US" sz="1400" dirty="0" err="1" smtClean="0">
                <a:solidFill>
                  <a:srgbClr val="000000"/>
                </a:solidFill>
              </a:rPr>
              <a:t>Yearly</a:t>
            </a:r>
            <a:r>
              <a:rPr lang="fr-BE" altLang="en-US" sz="1400" dirty="0" smtClean="0">
                <a:solidFill>
                  <a:srgbClr val="000000"/>
                </a:solidFill>
              </a:rPr>
              <a:t> report Min. Education</a:t>
            </a: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Aft>
                <a:spcPct val="15000"/>
              </a:spcAft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198717" y="3461631"/>
            <a:ext cx="1463259" cy="1767569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cxnSp>
        <p:nvCxnSpPr>
          <p:cNvPr id="28" name="Curved Connector 27"/>
          <p:cNvCxnSpPr/>
          <p:nvPr/>
        </p:nvCxnSpPr>
        <p:spPr bwMode="auto">
          <a:xfrm rot="10800000" flipV="1">
            <a:off x="2771801" y="4301961"/>
            <a:ext cx="2445607" cy="999247"/>
          </a:xfrm>
          <a:prstGeom prst="curvedConnector3">
            <a:avLst>
              <a:gd name="adj1" fmla="val 23584"/>
            </a:avLst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00577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9326</TotalTime>
  <Words>1185</Words>
  <Application>Microsoft Office PowerPoint</Application>
  <PresentationFormat>Affichage à l'écran (4:3)</PresentationFormat>
  <Paragraphs>241</Paragraphs>
  <Slides>21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3" baseType="lpstr">
      <vt:lpstr>Arial Unicode MS</vt:lpstr>
      <vt:lpstr>MS PGothic</vt:lpstr>
      <vt:lpstr>Arial</vt:lpstr>
      <vt:lpstr>Calibri</vt:lpstr>
      <vt:lpstr>Garamond</vt:lpstr>
      <vt:lpstr>Monotype Sorts</vt:lpstr>
      <vt:lpstr>StoneSerif-SemiboldItalic</vt:lpstr>
      <vt:lpstr>Times</vt:lpstr>
      <vt:lpstr>Times New Roman</vt:lpstr>
      <vt:lpstr>Verdana</vt:lpstr>
      <vt:lpstr>Wingdings</vt:lpstr>
      <vt:lpstr>Slide_Master</vt:lpstr>
      <vt:lpstr>Session 2</vt:lpstr>
      <vt:lpstr>Présentation PowerPoint</vt:lpstr>
      <vt:lpstr>What does « CHANGE » really mean?</vt:lpstr>
      <vt:lpstr>Some things to consider about “change” </vt:lpstr>
      <vt:lpstr>Intervention logic &amp; reach: there is a limit to our influence</vt:lpstr>
      <vt:lpstr>The accountability ceiling</vt:lpstr>
      <vt:lpstr>Intervention logic, outcome level and accountability ceiling</vt:lpstr>
      <vt:lpstr>We usually present  the results chain  like this: </vt:lpstr>
      <vt:lpstr>Example</vt:lpstr>
      <vt:lpstr>A framework for budget support </vt:lpstr>
      <vt:lpstr>But… this representation of the results chain can be misleading if not correctly understood </vt:lpstr>
      <vt:lpstr> </vt:lpstr>
      <vt:lpstr>Context analyses </vt:lpstr>
      <vt:lpstr>Public Policy Analysis</vt:lpstr>
      <vt:lpstr>Building from a partner’s policy/strategy </vt:lpstr>
      <vt:lpstr>Stakeholder analysis (with elements of political economy analysis)</vt:lpstr>
      <vt:lpstr>Development processes &amp; stakeholders</vt:lpstr>
      <vt:lpstr>Présentation PowerPoint</vt:lpstr>
      <vt:lpstr>CRUCIAL to assess capacity and capacity development – WHY?</vt:lpstr>
      <vt:lpstr>Assessing capacity and capacity development – HOW?</vt:lpstr>
      <vt:lpstr>Assessing capacity and capacity development - linking project design to an endogenous CHANGE process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679</cp:revision>
  <cp:lastPrinted>2015-08-25T13:20:23Z</cp:lastPrinted>
  <dcterms:created xsi:type="dcterms:W3CDTF">2011-10-28T10:25:18Z</dcterms:created>
  <dcterms:modified xsi:type="dcterms:W3CDTF">2015-11-02T12:05:04Z</dcterms:modified>
</cp:coreProperties>
</file>