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70" r:id="rId2"/>
    <p:sldId id="763" r:id="rId3"/>
    <p:sldId id="774" r:id="rId4"/>
    <p:sldId id="775" r:id="rId5"/>
    <p:sldId id="764" r:id="rId6"/>
    <p:sldId id="765" r:id="rId7"/>
    <p:sldId id="766" r:id="rId8"/>
    <p:sldId id="767" r:id="rId9"/>
    <p:sldId id="768" r:id="rId10"/>
    <p:sldId id="769" r:id="rId11"/>
  </p:sldIdLst>
  <p:sldSz cx="9144000" cy="6858000" type="screen4x3"/>
  <p:notesSz cx="9926638" cy="6858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8" clrIdx="1">
    <p:extLst/>
  </p:cmAuthor>
  <p:cmAuthor id="2" name="Saskia" initials="svc" lastIdx="1" clrIdx="2"/>
  <p:cmAuthor id="3" name="DILLON Bridget (DEVCO)" initials="BD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F5494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1" autoAdjust="0"/>
    <p:restoredTop sz="73968" autoAdjust="0"/>
  </p:normalViewPr>
  <p:slideViewPr>
    <p:cSldViewPr>
      <p:cViewPr varScale="1">
        <p:scale>
          <a:sx n="55" d="100"/>
          <a:sy n="55" d="100"/>
        </p:scale>
        <p:origin x="19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1200" y="514350"/>
            <a:ext cx="3427413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57358"/>
            <a:ext cx="7942237" cy="308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3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2480" tIns="46241" rIns="92480" bIns="4624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837929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4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2480" tIns="46241" rIns="92480" bIns="4624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837929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5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2480" tIns="46241" rIns="92480" bIns="4624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837929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0D5858-0078-436A-8E2A-6B0DF588048B}" type="slidenum">
              <a:rPr lang="en-GB" altLang="fr-FR" smtClean="0"/>
              <a:pPr/>
              <a:t>6</a:t>
            </a:fld>
            <a:endParaRPr lang="en-GB" altLang="fr-FR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2480" tIns="46241" rIns="92480" bIns="4624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183787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1F1433-3563-42C6-BB7C-9565141A2206}" type="slidenum">
              <a:rPr lang="en-GB" altLang="fr-FR" smtClean="0"/>
              <a:pPr/>
              <a:t>8</a:t>
            </a:fld>
            <a:endParaRPr lang="en-GB" altLang="fr-FR" smtClean="0"/>
          </a:p>
        </p:txBody>
      </p:sp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5670379" y="2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2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11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2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2" y="2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09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7987" cy="2211387"/>
          </a:xfrm>
          <a:solidFill>
            <a:srgbClr val="FFFFFF"/>
          </a:solidFill>
          <a:ln cap="flat"/>
        </p:spPr>
      </p:sp>
      <p:sp>
        <p:nvSpPr>
          <p:cNvPr id="409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9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87334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A5D568-0656-4006-99F4-85AA635774A4}" type="slidenum">
              <a:rPr lang="en-GB" altLang="fr-FR" smtClean="0"/>
              <a:pPr/>
              <a:t>9</a:t>
            </a:fld>
            <a:endParaRPr lang="en-GB" altLang="fr-FR" smtClean="0"/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5670379" y="2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2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11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2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2" y="2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19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7987" cy="2211387"/>
          </a:xfrm>
          <a:solidFill>
            <a:srgbClr val="FFFFFF"/>
          </a:solidFill>
          <a:ln cap="flat"/>
        </p:spPr>
      </p:sp>
      <p:sp>
        <p:nvSpPr>
          <p:cNvPr id="419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9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516105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87E0E2-111F-449F-9009-A22D0572D2E8}" type="slidenum">
              <a:rPr lang="en-GB" altLang="fr-FR" smtClean="0"/>
              <a:pPr/>
              <a:t>10</a:t>
            </a:fld>
            <a:endParaRPr lang="en-GB" altLang="fr-FR" smtClean="0"/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5670379" y="2"/>
            <a:ext cx="4226125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5670379" y="6496071"/>
            <a:ext cx="4226125" cy="372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518" tIns="44956" rIns="91518" bIns="44956" anchor="b"/>
          <a:lstStyle/>
          <a:p>
            <a:pPr algn="r" defTabSz="924017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11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2" y="6496071"/>
            <a:ext cx="4335080" cy="3728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2" y="2"/>
            <a:ext cx="4335080" cy="3696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764" tIns="45883" rIns="91764" bIns="45883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30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554038"/>
            <a:ext cx="2947987" cy="2211387"/>
          </a:xfrm>
          <a:solidFill>
            <a:srgbClr val="FFFFFF"/>
          </a:solidFill>
          <a:ln cap="flat"/>
        </p:spPr>
      </p:sp>
      <p:sp>
        <p:nvSpPr>
          <p:cNvPr id="4301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32981" y="3278199"/>
            <a:ext cx="7228224" cy="2866913"/>
          </a:xfrm>
          <a:noFill/>
          <a:ln>
            <a:solidFill>
              <a:srgbClr val="000000"/>
            </a:solidFill>
          </a:ln>
        </p:spPr>
        <p:txBody>
          <a:bodyPr lIns="91518" tIns="44956" rIns="91518" bIns="44956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492447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3 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err="1" smtClean="0"/>
              <a:t>Linking</a:t>
            </a:r>
            <a:r>
              <a:rPr lang="fr-FR" dirty="0" smtClean="0"/>
              <a:t> analyses </a:t>
            </a:r>
          </a:p>
          <a:p>
            <a:pPr algn="ctr" eaLnBrk="1" hangingPunct="1"/>
            <a:r>
              <a:rPr lang="fr-FR" dirty="0" smtClean="0"/>
              <a:t>and change </a:t>
            </a:r>
            <a:r>
              <a:rPr lang="fr-FR" dirty="0" err="1" smtClean="0"/>
              <a:t>processes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88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481142"/>
            <a:ext cx="2133600" cy="476250"/>
          </a:xfrm>
          <a:noFill/>
        </p:spPr>
        <p:txBody>
          <a:bodyPr/>
          <a:lstStyle/>
          <a:p>
            <a:fld id="{4F90981A-E0C4-4D91-8814-AE9ED38035CF}" type="slidenum">
              <a:rPr lang="en-GB" altLang="fr-FR" smtClean="0"/>
              <a:pPr/>
              <a:t>10</a:t>
            </a:fld>
            <a:endParaRPr lang="en-GB" altLang="fr-FR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1125538"/>
            <a:ext cx="8513763" cy="679450"/>
          </a:xfrm>
          <a:noFill/>
        </p:spPr>
        <p:txBody>
          <a:bodyPr/>
          <a:lstStyle/>
          <a:p>
            <a:pPr indent="0" algn="ctr" eaLnBrk="1" hangingPunct="1"/>
            <a:r>
              <a:rPr lang="fr-BE" altLang="fr-FR" smtClean="0"/>
              <a:t>Key Messages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0" y="1307636"/>
            <a:ext cx="9144000" cy="5289715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/>
          <a:lstStyle/>
          <a:p>
            <a:pPr marL="285750" indent="-285750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endParaRPr lang="en-US" sz="2000" dirty="0" smtClean="0">
              <a:latin typeface="+mj-lt"/>
            </a:endParaRPr>
          </a:p>
          <a:p>
            <a:pPr marL="285750" indent="-285750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+mj-lt"/>
              </a:rPr>
              <a:t>The </a:t>
            </a:r>
            <a:r>
              <a:rPr lang="en-US" sz="1800" dirty="0">
                <a:latin typeface="+mj-lt"/>
              </a:rPr>
              <a:t>working process in </a:t>
            </a:r>
            <a:r>
              <a:rPr lang="en-US" sz="1800" dirty="0" smtClean="0">
                <a:latin typeface="+mj-lt"/>
              </a:rPr>
              <a:t>the identification and formulation phases </a:t>
            </a:r>
            <a:r>
              <a:rPr lang="en-US" sz="1800" dirty="0">
                <a:latin typeface="+mj-lt"/>
              </a:rPr>
              <a:t>is highly </a:t>
            </a:r>
            <a:r>
              <a:rPr lang="en-US" sz="1800" b="1" dirty="0" smtClean="0">
                <a:latin typeface="+mj-lt"/>
              </a:rPr>
              <a:t>iterative/repetitive</a:t>
            </a:r>
            <a:r>
              <a:rPr lang="en-US" sz="1800" dirty="0" smtClean="0">
                <a:latin typeface="+mj-lt"/>
              </a:rPr>
              <a:t>. </a:t>
            </a:r>
            <a:r>
              <a:rPr lang="en-US" sz="1800" dirty="0">
                <a:latin typeface="+mj-lt"/>
              </a:rPr>
              <a:t>Going back to a previous </a:t>
            </a:r>
            <a:r>
              <a:rPr lang="en-US" sz="1800" dirty="0" smtClean="0">
                <a:latin typeface="+mj-lt"/>
              </a:rPr>
              <a:t>stage of questioning </a:t>
            </a:r>
            <a:r>
              <a:rPr lang="en-US" sz="1800" dirty="0">
                <a:latin typeface="+mj-lt"/>
              </a:rPr>
              <a:t>or </a:t>
            </a:r>
            <a:r>
              <a:rPr lang="en-US" sz="1800" dirty="0" smtClean="0">
                <a:latin typeface="+mj-lt"/>
              </a:rPr>
              <a:t>analysis is often necessary. In fact, as the context evolves, the programme or project will most likely have to adapt during implementation.</a:t>
            </a:r>
          </a:p>
          <a:p>
            <a:pPr marL="285750" indent="-285750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+mj-lt"/>
              </a:rPr>
              <a:t>It is nonetheless a </a:t>
            </a:r>
            <a:r>
              <a:rPr lang="en-US" sz="1800" b="1" dirty="0" smtClean="0">
                <a:latin typeface="+mj-lt"/>
              </a:rPr>
              <a:t>gradual process</a:t>
            </a:r>
            <a:r>
              <a:rPr lang="en-US" sz="1800" dirty="0" smtClean="0">
                <a:latin typeface="+mj-lt"/>
              </a:rPr>
              <a:t>: in particular, the definition of the priority areas for support allows us to focus more and more on the </a:t>
            </a:r>
            <a:r>
              <a:rPr lang="en-US" sz="1800" u="sng" dirty="0" smtClean="0">
                <a:latin typeface="+mj-lt"/>
              </a:rPr>
              <a:t>change process </a:t>
            </a:r>
            <a:r>
              <a:rPr lang="en-US" sz="1800" dirty="0" smtClean="0">
                <a:latin typeface="+mj-lt"/>
              </a:rPr>
              <a:t>and therefore to address with more accuracy some topics (risks, lessons learned, etc.) that are already part of - and will nourish </a:t>
            </a:r>
            <a:r>
              <a:rPr lang="en-US" sz="1800" b="1" dirty="0" smtClean="0">
                <a:latin typeface="+mj-lt"/>
              </a:rPr>
              <a:t>- the intervention logic</a:t>
            </a:r>
            <a:r>
              <a:rPr lang="en-US" sz="1800" dirty="0" smtClean="0">
                <a:latin typeface="+mj-lt"/>
              </a:rPr>
              <a:t>. </a:t>
            </a:r>
          </a:p>
          <a:p>
            <a:pPr marL="285750" indent="-285750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+mj-lt"/>
              </a:rPr>
              <a:t>The </a:t>
            </a:r>
            <a:r>
              <a:rPr lang="en-US" sz="1800" b="1" dirty="0" smtClean="0">
                <a:latin typeface="+mj-lt"/>
              </a:rPr>
              <a:t>problem-objective tree method </a:t>
            </a:r>
            <a:r>
              <a:rPr lang="en-US" sz="1800" dirty="0" smtClean="0">
                <a:latin typeface="+mj-lt"/>
              </a:rPr>
              <a:t>is useful in order to determine the </a:t>
            </a:r>
            <a:r>
              <a:rPr lang="en-US" sz="1800" b="1" dirty="0" smtClean="0">
                <a:latin typeface="+mj-lt"/>
              </a:rPr>
              <a:t>results chain</a:t>
            </a:r>
            <a:r>
              <a:rPr lang="en-US" sz="1800" dirty="0" smtClean="0">
                <a:latin typeface="+mj-lt"/>
              </a:rPr>
              <a:t> from the analyses and therefore to </a:t>
            </a:r>
            <a:r>
              <a:rPr lang="en-US" sz="1800" b="1" dirty="0" smtClean="0">
                <a:latin typeface="+mj-lt"/>
              </a:rPr>
              <a:t>build the logical framework matrix</a:t>
            </a:r>
            <a:r>
              <a:rPr lang="en-US" sz="1800" dirty="0" smtClean="0">
                <a:latin typeface="+mj-lt"/>
              </a:rPr>
              <a:t> but it must be subjected to critical thinking: in particular the passage from one level to another (output to outcome(s) and outcome(s) to impact) </a:t>
            </a:r>
            <a:r>
              <a:rPr lang="en-US" sz="1800" b="1" dirty="0" smtClean="0">
                <a:latin typeface="+mj-lt"/>
              </a:rPr>
              <a:t>has to be thoroughly assessed and coherent with the intervention logic (mini steps, pathways of change, assumptions, evidence) </a:t>
            </a:r>
            <a:endParaRPr lang="en-US" sz="1800" b="1" dirty="0">
              <a:latin typeface="+mj-lt"/>
            </a:endParaRP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03904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323528" y="2924349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LFA tools </a:t>
            </a:r>
          </a:p>
          <a:p>
            <a:pPr algn="ctr" eaLnBrk="1" hangingPunct="1"/>
            <a:r>
              <a:rPr lang="en-US" dirty="0" smtClean="0"/>
              <a:t>for the analysis of problems and objectives</a:t>
            </a:r>
            <a:endParaRPr lang="en-GB" dirty="0" smtClean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15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3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1124744"/>
            <a:ext cx="8413750" cy="669925"/>
          </a:xfrm>
        </p:spPr>
        <p:txBody>
          <a:bodyPr/>
          <a:lstStyle/>
          <a:p>
            <a:pPr indent="0" algn="ctr" eaLnBrk="1" hangingPunct="1"/>
            <a:r>
              <a:rPr lang="fr-BE" altLang="fr-FR" dirty="0" smtClean="0"/>
              <a:t>The LFA </a:t>
            </a:r>
            <a:r>
              <a:rPr lang="fr-BE" altLang="fr-FR" dirty="0" err="1" smtClean="0"/>
              <a:t>is</a:t>
            </a:r>
            <a:r>
              <a:rPr lang="fr-BE" altLang="fr-FR" dirty="0" smtClean="0"/>
              <a:t> an </a:t>
            </a:r>
            <a:r>
              <a:rPr lang="fr-BE" altLang="fr-FR" dirty="0" err="1" smtClean="0"/>
              <a:t>iterative</a:t>
            </a:r>
            <a:r>
              <a:rPr lang="fr-BE" altLang="fr-FR" dirty="0" smtClean="0"/>
              <a:t> </a:t>
            </a:r>
            <a:r>
              <a:rPr lang="fr-BE" altLang="fr-FR" dirty="0" err="1" smtClean="0"/>
              <a:t>process</a:t>
            </a:r>
            <a:endParaRPr lang="fr-BE" altLang="fr-FR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1125" y="1956481"/>
            <a:ext cx="8247062" cy="4714875"/>
          </a:xfrm>
          <a:noFill/>
        </p:spPr>
        <p:txBody>
          <a:bodyPr lIns="90488" tIns="44450" rIns="90488" bIns="44450"/>
          <a:lstStyle/>
          <a:p>
            <a:pPr marL="533400" indent="-533400" eaLnBrk="1" hangingPunct="1">
              <a:spcBef>
                <a:spcPts val="600"/>
              </a:spcBef>
              <a:buClrTx/>
              <a:buFont typeface="Times" charset="0"/>
              <a:buNone/>
            </a:pPr>
            <a:endParaRPr lang="fr-BE" altLang="fr-FR" i="0" dirty="0" smtClean="0"/>
          </a:p>
          <a:p>
            <a:pPr marL="533400" indent="-533400" eaLnBrk="1" hangingPunct="1">
              <a:spcBef>
                <a:spcPts val="600"/>
              </a:spcBef>
              <a:buClrTx/>
              <a:buFont typeface="Times" charset="0"/>
              <a:buNone/>
            </a:pPr>
            <a:endParaRPr lang="fr-BE" altLang="fr-FR" b="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195552" y="5279858"/>
            <a:ext cx="3240360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Complementarity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other</a:t>
            </a:r>
            <a:r>
              <a:rPr lang="fr-BE" dirty="0" smtClean="0"/>
              <a:t> actions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3529" y="3495290"/>
            <a:ext cx="2304256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Context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</a:t>
            </a:r>
          </a:p>
          <a:p>
            <a:pPr algn="ctr"/>
            <a:r>
              <a:rPr lang="fr-BE" dirty="0" smtClean="0"/>
              <a:t>(PPA, SA, </a:t>
            </a:r>
            <a:r>
              <a:rPr lang="fr-BE" dirty="0" err="1" smtClean="0"/>
              <a:t>elements</a:t>
            </a:r>
            <a:r>
              <a:rPr lang="fr-BE" dirty="0" smtClean="0"/>
              <a:t> of PEA)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387334" y="3547183"/>
            <a:ext cx="2304256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Possible area for support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015058" y="2096569"/>
            <a:ext cx="2089966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Capacity</a:t>
            </a:r>
            <a:r>
              <a:rPr lang="fr-BE" dirty="0" smtClean="0"/>
              <a:t> </a:t>
            </a:r>
            <a:r>
              <a:rPr lang="fr-BE" dirty="0" err="1" smtClean="0"/>
              <a:t>assessment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818171" y="5030563"/>
            <a:ext cx="3024336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Assessment</a:t>
            </a:r>
            <a:r>
              <a:rPr lang="fr-BE" dirty="0" smtClean="0"/>
              <a:t> of </a:t>
            </a:r>
            <a:r>
              <a:rPr lang="fr-BE" dirty="0" err="1" smtClean="0"/>
              <a:t>Risks</a:t>
            </a:r>
            <a:r>
              <a:rPr lang="fr-BE" dirty="0" smtClean="0"/>
              <a:t> and </a:t>
            </a:r>
            <a:r>
              <a:rPr lang="fr-BE" dirty="0" err="1" smtClean="0"/>
              <a:t>Assumptions</a:t>
            </a:r>
            <a:r>
              <a:rPr lang="fr-BE" dirty="0" smtClean="0"/>
              <a:t> </a:t>
            </a:r>
          </a:p>
          <a:p>
            <a:pPr algn="ctr"/>
            <a:r>
              <a:rPr lang="fr-BE" dirty="0" smtClean="0"/>
              <a:t>mitigation </a:t>
            </a:r>
            <a:r>
              <a:rPr lang="fr-BE" dirty="0" err="1" smtClean="0"/>
              <a:t>measures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33263" y="2016892"/>
            <a:ext cx="3080597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err="1" smtClean="0"/>
              <a:t>Lessons</a:t>
            </a:r>
            <a:r>
              <a:rPr lang="fr-BE" dirty="0" smtClean="0"/>
              <a:t> </a:t>
            </a:r>
            <a:r>
              <a:rPr lang="fr-BE" dirty="0" err="1" smtClean="0"/>
              <a:t>learned</a:t>
            </a:r>
            <a:r>
              <a:rPr lang="fr-BE" dirty="0" smtClean="0"/>
              <a:t> </a:t>
            </a:r>
            <a:r>
              <a:rPr lang="fr-BE" dirty="0" err="1" smtClean="0"/>
              <a:t>from</a:t>
            </a:r>
            <a:r>
              <a:rPr lang="fr-BE" dirty="0" smtClean="0"/>
              <a:t> </a:t>
            </a:r>
            <a:r>
              <a:rPr lang="fr-BE" dirty="0" err="1" smtClean="0"/>
              <a:t>other</a:t>
            </a:r>
            <a:r>
              <a:rPr lang="fr-BE" dirty="0" smtClean="0"/>
              <a:t> actions ("</a:t>
            </a:r>
            <a:r>
              <a:rPr lang="fr-BE" dirty="0" err="1" smtClean="0"/>
              <a:t>evidence</a:t>
            </a:r>
            <a:r>
              <a:rPr lang="fr-BE" dirty="0" smtClean="0"/>
              <a:t>", good practices etc.)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918734" y="4505343"/>
            <a:ext cx="2009433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Cross </a:t>
            </a:r>
            <a:r>
              <a:rPr lang="fr-BE" dirty="0" err="1" smtClean="0"/>
              <a:t>cutting</a:t>
            </a:r>
            <a:r>
              <a:rPr lang="fr-BE" dirty="0" smtClean="0"/>
              <a:t> issues</a:t>
            </a:r>
            <a:endParaRPr lang="en-GB" dirty="0"/>
          </a:p>
        </p:txBody>
      </p:sp>
      <p:sp>
        <p:nvSpPr>
          <p:cNvPr id="13" name="Left-Right Arrow 12"/>
          <p:cNvSpPr/>
          <p:nvPr/>
        </p:nvSpPr>
        <p:spPr bwMode="auto">
          <a:xfrm rot="5400000">
            <a:off x="4423730" y="4485123"/>
            <a:ext cx="1180259" cy="276999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7" name="Left-Right Arrow 16"/>
          <p:cNvSpPr/>
          <p:nvPr/>
        </p:nvSpPr>
        <p:spPr bwMode="auto">
          <a:xfrm rot="2265223">
            <a:off x="3524809" y="2856955"/>
            <a:ext cx="1180259" cy="276999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8" name="Left-Right Arrow 17"/>
          <p:cNvSpPr/>
          <p:nvPr/>
        </p:nvSpPr>
        <p:spPr bwMode="auto">
          <a:xfrm rot="18811643">
            <a:off x="5963070" y="2791435"/>
            <a:ext cx="1180259" cy="276999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9" name="Left-Right Arrow 18"/>
          <p:cNvSpPr/>
          <p:nvPr/>
        </p:nvSpPr>
        <p:spPr bwMode="auto">
          <a:xfrm rot="2154061">
            <a:off x="6235310" y="4332134"/>
            <a:ext cx="1180259" cy="253889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0" name="Left-Right Arrow 19"/>
          <p:cNvSpPr/>
          <p:nvPr/>
        </p:nvSpPr>
        <p:spPr bwMode="auto">
          <a:xfrm rot="10800000">
            <a:off x="2836140" y="3587621"/>
            <a:ext cx="1180259" cy="276999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1" name="Left-Right Arrow 20"/>
          <p:cNvSpPr/>
          <p:nvPr/>
        </p:nvSpPr>
        <p:spPr bwMode="auto">
          <a:xfrm rot="8814849">
            <a:off x="3148076" y="4264322"/>
            <a:ext cx="1180259" cy="276999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>
            <a:off x="6891867" y="2924944"/>
            <a:ext cx="2144629" cy="125517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err="1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Progressively</a:t>
            </a: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building the</a:t>
            </a:r>
            <a:r>
              <a:rPr kumimoji="0" lang="fr-BE" sz="1200" b="1" i="0" u="none" strike="noStrike" cap="none" normalizeH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Intervention </a:t>
            </a:r>
            <a:r>
              <a:rPr kumimoji="0" lang="fr-BE" sz="1200" b="1" i="0" u="none" strike="noStrike" cap="none" normalizeH="0" dirty="0" err="1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logic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469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4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46631" y="1124744"/>
            <a:ext cx="8413750" cy="669925"/>
          </a:xfrm>
        </p:spPr>
        <p:txBody>
          <a:bodyPr/>
          <a:lstStyle/>
          <a:p>
            <a:pPr indent="0" algn="ctr" eaLnBrk="1" hangingPunct="1"/>
            <a:r>
              <a:rPr lang="fr-BE" altLang="fr-FR" dirty="0" smtClean="0"/>
              <a:t>The </a:t>
            </a:r>
            <a:r>
              <a:rPr lang="fr-BE" altLang="fr-FR" dirty="0" err="1" smtClean="0"/>
              <a:t>problem</a:t>
            </a:r>
            <a:r>
              <a:rPr lang="fr-BE" altLang="fr-FR" dirty="0" smtClean="0"/>
              <a:t>-objective </a:t>
            </a:r>
            <a:r>
              <a:rPr lang="fr-BE" altLang="fr-FR" dirty="0" err="1" smtClean="0"/>
              <a:t>tree</a:t>
            </a:r>
            <a:r>
              <a:rPr lang="fr-BE" altLang="fr-FR" dirty="0" smtClean="0"/>
              <a:t> </a:t>
            </a:r>
            <a:r>
              <a:rPr lang="fr-BE" altLang="fr-FR" dirty="0" err="1" smtClean="0"/>
              <a:t>method</a:t>
            </a:r>
            <a:r>
              <a:rPr lang="fr-BE" altLang="fr-FR" dirty="0" smtClean="0"/>
              <a:t>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772817"/>
            <a:ext cx="3888432" cy="432048"/>
          </a:xfrm>
          <a:noFill/>
        </p:spPr>
        <p:txBody>
          <a:bodyPr lIns="90488" tIns="44450" rIns="90488" bIns="44450"/>
          <a:lstStyle/>
          <a:p>
            <a:pPr marL="533400" indent="-533400" eaLnBrk="1" hangingPunct="1">
              <a:spcBef>
                <a:spcPts val="600"/>
              </a:spcBef>
              <a:buClrTx/>
              <a:buFontTx/>
              <a:buNone/>
            </a:pPr>
            <a:r>
              <a:rPr lang="fr-BE" altLang="fr-FR" sz="1800" b="0" dirty="0" smtClean="0"/>
              <a:t>Simple and </a:t>
            </a:r>
            <a:r>
              <a:rPr lang="fr-BE" altLang="fr-FR" sz="1800" b="0" dirty="0" err="1" smtClean="0"/>
              <a:t>useful</a:t>
            </a:r>
            <a:r>
              <a:rPr lang="fr-BE" altLang="fr-FR" sz="1800" b="0" dirty="0" smtClean="0"/>
              <a:t> </a:t>
            </a:r>
          </a:p>
          <a:p>
            <a:pPr marL="533400" indent="-533400" eaLnBrk="1" hangingPunct="1">
              <a:spcBef>
                <a:spcPts val="600"/>
              </a:spcBef>
              <a:buClrTx/>
              <a:buFontTx/>
              <a:buNone/>
            </a:pPr>
            <a:endParaRPr lang="fr-BE" altLang="fr-FR" b="0" dirty="0" smtClean="0"/>
          </a:p>
        </p:txBody>
      </p:sp>
      <p:grpSp>
        <p:nvGrpSpPr>
          <p:cNvPr id="32" name="Group 31"/>
          <p:cNvGrpSpPr/>
          <p:nvPr/>
        </p:nvGrpSpPr>
        <p:grpSpPr>
          <a:xfrm>
            <a:off x="50080" y="2276872"/>
            <a:ext cx="8914408" cy="2458912"/>
            <a:chOff x="50080" y="2276872"/>
            <a:chExt cx="8914408" cy="2458912"/>
          </a:xfrm>
        </p:grpSpPr>
        <p:sp>
          <p:nvSpPr>
            <p:cNvPr id="17439" name="Rectangle 17438"/>
            <p:cNvSpPr/>
            <p:nvPr/>
          </p:nvSpPr>
          <p:spPr bwMode="auto">
            <a:xfrm>
              <a:off x="50080" y="2276872"/>
              <a:ext cx="8914408" cy="245891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7438" name="Oval 17437"/>
            <p:cNvSpPr/>
            <p:nvPr/>
          </p:nvSpPr>
          <p:spPr bwMode="auto">
            <a:xfrm>
              <a:off x="6736504" y="2348880"/>
              <a:ext cx="2011960" cy="2376264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878734" y="3717032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cause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67896" y="3707119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cause</a:t>
              </a:r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63688" y="3707121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cause</a:t>
              </a:r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700795" y="3707120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cause</a:t>
              </a:r>
              <a:endParaRPr lang="en-GB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87282" y="3127169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err="1" smtClean="0"/>
                <a:t>effect</a:t>
              </a:r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13344" y="3140968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err="1" smtClean="0"/>
                <a:t>effect</a:t>
              </a:r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08843" y="2561014"/>
              <a:ext cx="1693865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BE" dirty="0" err="1"/>
                <a:t>p</a:t>
              </a:r>
              <a:r>
                <a:rPr lang="fr-BE" dirty="0" err="1" smtClean="0"/>
                <a:t>roblem</a:t>
              </a:r>
              <a:endParaRPr lang="en-GB" dirty="0"/>
            </a:p>
          </p:txBody>
        </p:sp>
        <p:cxnSp>
          <p:nvCxnSpPr>
            <p:cNvPr id="5" name="Elbow Connector 4"/>
            <p:cNvCxnSpPr>
              <a:stCxn id="3" idx="0"/>
              <a:endCxn id="13" idx="2"/>
            </p:cNvCxnSpPr>
            <p:nvPr/>
          </p:nvCxnSpPr>
          <p:spPr bwMode="auto">
            <a:xfrm rot="5400000" flipH="1" flipV="1">
              <a:off x="1322620" y="3356326"/>
              <a:ext cx="312864" cy="408548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Elbow Connector 20"/>
            <p:cNvCxnSpPr/>
            <p:nvPr/>
          </p:nvCxnSpPr>
          <p:spPr bwMode="auto">
            <a:xfrm rot="5400000" flipH="1" flipV="1">
              <a:off x="3053997" y="3342510"/>
              <a:ext cx="312864" cy="408548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Elbow Connector 22"/>
            <p:cNvCxnSpPr>
              <a:stCxn id="10" idx="0"/>
              <a:endCxn id="13" idx="2"/>
            </p:cNvCxnSpPr>
            <p:nvPr/>
          </p:nvCxnSpPr>
          <p:spPr bwMode="auto">
            <a:xfrm rot="16200000" flipV="1">
              <a:off x="1770053" y="3317442"/>
              <a:ext cx="302953" cy="476406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Elbow Connector 26"/>
            <p:cNvCxnSpPr/>
            <p:nvPr/>
          </p:nvCxnSpPr>
          <p:spPr bwMode="auto">
            <a:xfrm rot="16200000" flipV="1">
              <a:off x="3501429" y="3303625"/>
              <a:ext cx="302953" cy="476406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" name="Elbow Connector 29"/>
            <p:cNvCxnSpPr>
              <a:stCxn id="13" idx="0"/>
              <a:endCxn id="15" idx="2"/>
            </p:cNvCxnSpPr>
            <p:nvPr/>
          </p:nvCxnSpPr>
          <p:spPr bwMode="auto">
            <a:xfrm rot="5400000" flipH="1" flipV="1">
              <a:off x="1974973" y="2546366"/>
              <a:ext cx="289156" cy="872450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Elbow Connector 44"/>
            <p:cNvCxnSpPr>
              <a:stCxn id="14" idx="0"/>
              <a:endCxn id="15" idx="2"/>
            </p:cNvCxnSpPr>
            <p:nvPr/>
          </p:nvCxnSpPr>
          <p:spPr bwMode="auto">
            <a:xfrm rot="16200000" flipV="1">
              <a:off x="2881105" y="2512685"/>
              <a:ext cx="302955" cy="953612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4914443" y="3717031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/>
                <a:t>o</a:t>
              </a:r>
              <a:r>
                <a:rPr lang="fr-BE" dirty="0" smtClean="0"/>
                <a:t>utput</a:t>
              </a:r>
              <a:endParaRPr lang="en-GB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703605" y="3707118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output</a:t>
              </a:r>
              <a:endParaRPr lang="en-GB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799397" y="3707120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output</a:t>
              </a:r>
              <a:endParaRPr lang="en-GB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736504" y="3707119"/>
              <a:ext cx="792088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smtClean="0"/>
                <a:t>output</a:t>
              </a:r>
              <a:endParaRPr lang="en-GB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322990" y="3127168"/>
              <a:ext cx="997625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err="1" smtClean="0"/>
                <a:t>outcome</a:t>
              </a:r>
              <a:endParaRPr lang="en-GB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149053" y="3140967"/>
              <a:ext cx="950596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BE" dirty="0" err="1" smtClean="0"/>
                <a:t>outcome</a:t>
              </a:r>
              <a:endParaRPr lang="en-GB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744552" y="2561013"/>
              <a:ext cx="1693865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BE" dirty="0"/>
                <a:t>i</a:t>
              </a:r>
              <a:r>
                <a:rPr lang="fr-BE" dirty="0" smtClean="0"/>
                <a:t>mpact</a:t>
              </a:r>
              <a:endParaRPr lang="en-GB" dirty="0"/>
            </a:p>
          </p:txBody>
        </p:sp>
        <p:cxnSp>
          <p:nvCxnSpPr>
            <p:cNvPr id="64" name="Elbow Connector 63"/>
            <p:cNvCxnSpPr>
              <a:stCxn id="57" idx="0"/>
              <a:endCxn id="61" idx="2"/>
            </p:cNvCxnSpPr>
            <p:nvPr/>
          </p:nvCxnSpPr>
          <p:spPr bwMode="auto">
            <a:xfrm rot="5400000" flipH="1" flipV="1">
              <a:off x="5409713" y="3304941"/>
              <a:ext cx="312864" cy="511316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5" name="Elbow Connector 64"/>
            <p:cNvCxnSpPr/>
            <p:nvPr/>
          </p:nvCxnSpPr>
          <p:spPr bwMode="auto">
            <a:xfrm rot="5400000" flipH="1" flipV="1">
              <a:off x="7089706" y="3342509"/>
              <a:ext cx="312864" cy="408548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6" name="Elbow Connector 65"/>
            <p:cNvCxnSpPr>
              <a:stCxn id="59" idx="0"/>
              <a:endCxn id="61" idx="2"/>
            </p:cNvCxnSpPr>
            <p:nvPr/>
          </p:nvCxnSpPr>
          <p:spPr bwMode="auto">
            <a:xfrm rot="16200000" flipV="1">
              <a:off x="5857146" y="3368825"/>
              <a:ext cx="302953" cy="373638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7" name="Elbow Connector 66"/>
            <p:cNvCxnSpPr/>
            <p:nvPr/>
          </p:nvCxnSpPr>
          <p:spPr bwMode="auto">
            <a:xfrm rot="16200000" flipV="1">
              <a:off x="7537138" y="3303624"/>
              <a:ext cx="302953" cy="476406"/>
            </a:xfrm>
            <a:prstGeom prst="bentConnector3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8" name="Elbow Connector 67"/>
            <p:cNvCxnSpPr>
              <a:stCxn id="61" idx="0"/>
              <a:endCxn id="63" idx="2"/>
            </p:cNvCxnSpPr>
            <p:nvPr/>
          </p:nvCxnSpPr>
          <p:spPr bwMode="auto">
            <a:xfrm rot="5400000" flipH="1" flipV="1">
              <a:off x="6062066" y="2597749"/>
              <a:ext cx="289156" cy="769682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9" name="Elbow Connector 68"/>
            <p:cNvCxnSpPr>
              <a:stCxn id="62" idx="0"/>
              <a:endCxn id="63" idx="2"/>
            </p:cNvCxnSpPr>
            <p:nvPr/>
          </p:nvCxnSpPr>
          <p:spPr bwMode="auto">
            <a:xfrm rot="16200000" flipV="1">
              <a:off x="6956441" y="2473057"/>
              <a:ext cx="302955" cy="1032866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437" name="TextBox 17436"/>
            <p:cNvSpPr txBox="1"/>
            <p:nvPr/>
          </p:nvSpPr>
          <p:spPr>
            <a:xfrm>
              <a:off x="3740868" y="2545083"/>
              <a:ext cx="18252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smtClean="0"/>
                <a:t>2° </a:t>
              </a:r>
              <a:r>
                <a:rPr lang="fr-BE" b="1" dirty="0" err="1" smtClean="0"/>
                <a:t>From</a:t>
              </a:r>
              <a:r>
                <a:rPr lang="fr-BE" b="1" dirty="0" smtClean="0"/>
                <a:t> "-" to "+"</a:t>
              </a:r>
            </a:p>
            <a:p>
              <a:r>
                <a:rPr lang="fr-BE" b="1" dirty="0" smtClean="0"/>
                <a:t>----------------</a:t>
              </a:r>
              <a:r>
                <a:rPr lang="fr-BE" b="1" dirty="0" smtClean="0">
                  <a:sym typeface="Wingdings" panose="05000000000000000000" pitchFamily="2" charset="2"/>
                </a:rPr>
                <a:t></a:t>
              </a:r>
              <a:endParaRPr lang="fr-BE" b="1" dirty="0" smtClean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203028" y="4089453"/>
              <a:ext cx="21551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smtClean="0"/>
                <a:t>3° </a:t>
              </a:r>
              <a:r>
                <a:rPr lang="fr-BE" b="1" dirty="0" err="1" smtClean="0"/>
                <a:t>Selecting</a:t>
              </a:r>
              <a:r>
                <a:rPr lang="fr-BE" b="1" dirty="0" smtClean="0"/>
                <a:t> the </a:t>
              </a:r>
              <a:r>
                <a:rPr lang="fr-BE" b="1" dirty="0" err="1" smtClean="0"/>
                <a:t>strategy</a:t>
              </a:r>
              <a:endParaRPr lang="fr-BE" b="1" dirty="0" smtClean="0"/>
            </a:p>
            <a:p>
              <a:r>
                <a:rPr lang="fr-BE" b="1" dirty="0" smtClean="0"/>
                <a:t>-----------------------</a:t>
              </a:r>
              <a:r>
                <a:rPr lang="fr-BE" b="1" dirty="0" smtClean="0">
                  <a:sym typeface="Wingdings" panose="05000000000000000000" pitchFamily="2" charset="2"/>
                </a:rPr>
                <a:t></a:t>
              </a:r>
              <a:endParaRPr lang="fr-BE" b="1" dirty="0" smtClean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0080" y="2376348"/>
              <a:ext cx="18252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smtClean="0"/>
                <a:t>1° cause-</a:t>
              </a:r>
              <a:r>
                <a:rPr lang="fr-BE" b="1" dirty="0" err="1" smtClean="0"/>
                <a:t>effect</a:t>
              </a:r>
              <a:endParaRPr lang="fr-BE" b="1" dirty="0" smtClean="0"/>
            </a:p>
            <a:p>
              <a:r>
                <a:rPr lang="fr-BE" b="1" dirty="0" smtClean="0"/>
                <a:t>     </a:t>
              </a:r>
              <a:r>
                <a:rPr lang="fr-BE" b="1" dirty="0" err="1" smtClean="0"/>
                <a:t>relationship</a:t>
              </a:r>
              <a:endParaRPr lang="fr-BE" b="1" dirty="0" smtClean="0"/>
            </a:p>
            <a:p>
              <a:r>
                <a:rPr lang="fr-BE" b="1" dirty="0" smtClean="0"/>
                <a:t>----------------</a:t>
              </a:r>
              <a:r>
                <a:rPr lang="fr-BE" b="1" dirty="0" smtClean="0">
                  <a:sym typeface="Wingdings" panose="05000000000000000000" pitchFamily="2" charset="2"/>
                </a:rPr>
                <a:t></a:t>
              </a:r>
              <a:endParaRPr lang="fr-BE" b="1" dirty="0" smtClean="0"/>
            </a:p>
          </p:txBody>
        </p:sp>
      </p:grpSp>
      <p:sp>
        <p:nvSpPr>
          <p:cNvPr id="81" name="Rectangle 3"/>
          <p:cNvSpPr txBox="1">
            <a:spLocks noChangeArrowheads="1"/>
          </p:cNvSpPr>
          <p:nvPr/>
        </p:nvSpPr>
        <p:spPr bwMode="auto">
          <a:xfrm>
            <a:off x="250778" y="4881312"/>
            <a:ext cx="7848871" cy="61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ts val="600"/>
              </a:spcBef>
              <a:buClrTx/>
              <a:buFontTx/>
              <a:buNone/>
            </a:pPr>
            <a:r>
              <a:rPr lang="fr-BE" altLang="fr-FR" sz="1800" kern="0" dirty="0" smtClean="0"/>
              <a:t>This planning </a:t>
            </a:r>
            <a:r>
              <a:rPr lang="fr-BE" altLang="fr-FR" sz="1800" kern="0" dirty="0" err="1" smtClean="0"/>
              <a:t>method</a:t>
            </a:r>
            <a:r>
              <a:rPr lang="fr-BE" altLang="fr-FR" sz="1800" kern="0" dirty="0" smtClean="0"/>
              <a:t> </a:t>
            </a:r>
            <a:r>
              <a:rPr lang="fr-BE" altLang="fr-FR" sz="1800" kern="0" dirty="0" err="1" smtClean="0"/>
              <a:t>can</a:t>
            </a:r>
            <a:r>
              <a:rPr lang="fr-BE" altLang="fr-FR" sz="1800" kern="0" dirty="0" smtClean="0"/>
              <a:t> </a:t>
            </a:r>
            <a:r>
              <a:rPr lang="fr-BE" altLang="fr-FR" sz="1800" kern="0" dirty="0" err="1" smtClean="0"/>
              <a:t>easily</a:t>
            </a:r>
            <a:r>
              <a:rPr lang="fr-BE" altLang="fr-FR" sz="1800" kern="0" dirty="0" smtClean="0"/>
              <a:t> </a:t>
            </a:r>
            <a:r>
              <a:rPr lang="fr-BE" altLang="fr-FR" sz="1800" kern="0" dirty="0" err="1" smtClean="0"/>
              <a:t>produce</a:t>
            </a:r>
            <a:r>
              <a:rPr lang="fr-BE" altLang="fr-FR" sz="1800" kern="0" dirty="0" smtClean="0"/>
              <a:t> a </a:t>
            </a:r>
            <a:r>
              <a:rPr lang="fr-BE" altLang="fr-FR" sz="1800" kern="0" dirty="0" err="1" smtClean="0"/>
              <a:t>results</a:t>
            </a:r>
            <a:r>
              <a:rPr lang="fr-BE" altLang="fr-FR" sz="1800" kern="0" dirty="0" smtClean="0"/>
              <a:t> </a:t>
            </a:r>
            <a:r>
              <a:rPr lang="fr-BE" altLang="fr-FR" sz="1800" kern="0" dirty="0" err="1" smtClean="0"/>
              <a:t>chain</a:t>
            </a:r>
            <a:r>
              <a:rPr lang="fr-BE" altLang="fr-FR" sz="1800" kern="0" dirty="0" smtClean="0"/>
              <a:t> and </a:t>
            </a:r>
            <a:r>
              <a:rPr lang="fr-BE" altLang="fr-FR" sz="1800" kern="0" dirty="0" err="1" smtClean="0"/>
              <a:t>ultimately</a:t>
            </a:r>
            <a:r>
              <a:rPr lang="fr-BE" altLang="fr-FR" sz="1800" kern="0" dirty="0" smtClean="0"/>
              <a:t> a </a:t>
            </a:r>
            <a:r>
              <a:rPr lang="fr-BE" altLang="fr-FR" sz="1800" kern="0" dirty="0" err="1" smtClean="0"/>
              <a:t>logical</a:t>
            </a:r>
            <a:r>
              <a:rPr lang="fr-BE" altLang="fr-FR" sz="1800" kern="0" dirty="0" smtClean="0"/>
              <a:t> </a:t>
            </a:r>
            <a:r>
              <a:rPr lang="fr-BE" altLang="fr-FR" sz="1800" kern="0" dirty="0" err="1" smtClean="0"/>
              <a:t>framework</a:t>
            </a:r>
            <a:r>
              <a:rPr lang="fr-BE" altLang="fr-FR" sz="1800" kern="0" dirty="0" smtClean="0"/>
              <a:t> matrix but :</a:t>
            </a:r>
          </a:p>
          <a:p>
            <a:pPr marL="0" indent="0" eaLnBrk="1" hangingPunct="1">
              <a:spcBef>
                <a:spcPts val="600"/>
              </a:spcBef>
              <a:buClrTx/>
              <a:buFontTx/>
              <a:buNone/>
            </a:pPr>
            <a:r>
              <a:rPr lang="fr-BE" altLang="fr-FR" sz="1800" kern="0" dirty="0" smtClean="0"/>
              <a:t>1</a:t>
            </a:r>
            <a:r>
              <a:rPr lang="fr-BE" altLang="fr-FR" sz="1600" kern="0" dirty="0" smtClean="0"/>
              <a:t>° It </a:t>
            </a:r>
            <a:r>
              <a:rPr lang="fr-BE" altLang="fr-FR" sz="1600" kern="0" dirty="0" err="1" smtClean="0"/>
              <a:t>is</a:t>
            </a:r>
            <a:r>
              <a:rPr lang="fr-BE" altLang="fr-FR" sz="1600" kern="0" dirty="0" smtClean="0"/>
              <a:t> </a:t>
            </a:r>
            <a:r>
              <a:rPr lang="fr-BE" altLang="fr-FR" sz="1600" u="sng" kern="0" dirty="0" smtClean="0"/>
              <a:t>not the </a:t>
            </a:r>
            <a:r>
              <a:rPr lang="fr-BE" altLang="fr-FR" sz="1600" u="sng" kern="0" dirty="0" err="1" smtClean="0"/>
              <a:t>only</a:t>
            </a:r>
            <a:r>
              <a:rPr lang="fr-BE" altLang="fr-FR" sz="1600" u="sng" kern="0" dirty="0" smtClean="0"/>
              <a:t> </a:t>
            </a:r>
            <a:r>
              <a:rPr lang="fr-BE" altLang="fr-FR" sz="1600" kern="0" dirty="0" smtClean="0"/>
              <a:t>planning </a:t>
            </a:r>
            <a:r>
              <a:rPr lang="fr-BE" altLang="fr-FR" sz="1600" kern="0" dirty="0" err="1" smtClean="0"/>
              <a:t>method</a:t>
            </a:r>
            <a:endParaRPr lang="fr-BE" altLang="fr-FR" sz="1600" kern="0" dirty="0" smtClean="0"/>
          </a:p>
          <a:p>
            <a:pPr marL="0" indent="0" eaLnBrk="1" hangingPunct="1">
              <a:spcBef>
                <a:spcPts val="600"/>
              </a:spcBef>
              <a:buClrTx/>
              <a:buNone/>
            </a:pPr>
            <a:r>
              <a:rPr lang="fr-BE" altLang="fr-FR" sz="1600" kern="0" dirty="0" smtClean="0"/>
              <a:t>2° It </a:t>
            </a:r>
            <a:r>
              <a:rPr lang="fr-BE" altLang="fr-FR" sz="1600" kern="0" dirty="0" err="1" smtClean="0"/>
              <a:t>is</a:t>
            </a:r>
            <a:r>
              <a:rPr lang="fr-BE" altLang="fr-FR" sz="1600" kern="0" dirty="0" smtClean="0"/>
              <a:t> crucial to </a:t>
            </a:r>
            <a:r>
              <a:rPr lang="fr-BE" altLang="fr-FR" sz="1600" kern="0" dirty="0" err="1" smtClean="0"/>
              <a:t>take</a:t>
            </a:r>
            <a:r>
              <a:rPr lang="fr-BE" altLang="fr-FR" sz="1600" kern="0" dirty="0" smtClean="0"/>
              <a:t> </a:t>
            </a:r>
            <a:r>
              <a:rPr lang="fr-BE" altLang="fr-FR" sz="1600" kern="0" dirty="0" err="1" smtClean="0"/>
              <a:t>into</a:t>
            </a:r>
            <a:r>
              <a:rPr lang="fr-BE" altLang="fr-FR" sz="1600" kern="0" dirty="0" smtClean="0"/>
              <a:t> </a:t>
            </a:r>
            <a:r>
              <a:rPr lang="fr-BE" altLang="fr-FR" sz="1600" kern="0" dirty="0" err="1" smtClean="0"/>
              <a:t>account</a:t>
            </a:r>
            <a:r>
              <a:rPr lang="fr-BE" altLang="fr-FR" sz="1600" kern="0" dirty="0"/>
              <a:t> </a:t>
            </a:r>
            <a:r>
              <a:rPr lang="fr-BE" altLang="fr-FR" sz="1600" kern="0" dirty="0" smtClean="0"/>
              <a:t>the </a:t>
            </a:r>
            <a:r>
              <a:rPr lang="fr-BE" altLang="fr-FR" sz="1600" u="sng" kern="0" dirty="0" err="1" smtClean="0"/>
              <a:t>assumptions</a:t>
            </a:r>
            <a:r>
              <a:rPr lang="fr-BE" altLang="fr-FR" sz="1600" kern="0" dirty="0" smtClean="0"/>
              <a:t> and the </a:t>
            </a:r>
            <a:r>
              <a:rPr lang="fr-BE" altLang="fr-FR" sz="1600" u="sng" kern="0" dirty="0" err="1" smtClean="0"/>
              <a:t>evidence</a:t>
            </a:r>
            <a:r>
              <a:rPr lang="fr-BE" altLang="fr-FR" sz="1600" kern="0" dirty="0" smtClean="0"/>
              <a:t> </a:t>
            </a:r>
            <a:r>
              <a:rPr lang="fr-BE" altLang="fr-FR" sz="1600" kern="0" dirty="0" err="1" smtClean="0"/>
              <a:t>that</a:t>
            </a:r>
            <a:r>
              <a:rPr lang="fr-BE" altLang="fr-FR" sz="1600" kern="0" dirty="0" smtClean="0"/>
              <a:t> </a:t>
            </a:r>
            <a:r>
              <a:rPr lang="fr-BE" altLang="fr-FR" sz="1600" kern="0" dirty="0" err="1" smtClean="0"/>
              <a:t>will</a:t>
            </a:r>
            <a:r>
              <a:rPr lang="fr-BE" altLang="fr-FR" sz="1600" kern="0" dirty="0" smtClean="0"/>
              <a:t> lead </a:t>
            </a:r>
            <a:r>
              <a:rPr lang="fr-BE" altLang="fr-FR" sz="1600" kern="0" dirty="0" err="1" smtClean="0"/>
              <a:t>from</a:t>
            </a:r>
            <a:r>
              <a:rPr lang="fr-BE" altLang="fr-FR" sz="1600" kern="0" dirty="0" smtClean="0"/>
              <a:t> the outputs to </a:t>
            </a:r>
            <a:r>
              <a:rPr lang="fr-BE" altLang="fr-FR" sz="1600" kern="0" dirty="0" err="1" smtClean="0"/>
              <a:t>outcome</a:t>
            </a:r>
            <a:r>
              <a:rPr lang="fr-BE" altLang="fr-FR" sz="1600" kern="0" dirty="0" smtClean="0"/>
              <a:t>(s) and </a:t>
            </a:r>
            <a:r>
              <a:rPr lang="fr-BE" altLang="fr-FR" sz="1600" kern="0" dirty="0" err="1" smtClean="0"/>
              <a:t>finally</a:t>
            </a:r>
            <a:r>
              <a:rPr lang="fr-BE" altLang="fr-FR" sz="1600" kern="0" dirty="0" smtClean="0"/>
              <a:t> to impact, in </a:t>
            </a:r>
            <a:r>
              <a:rPr lang="fr-BE" altLang="fr-FR" sz="1600" kern="0" dirty="0" err="1" smtClean="0"/>
              <a:t>other</a:t>
            </a:r>
            <a:r>
              <a:rPr lang="fr-BE" altLang="fr-FR" sz="1600" kern="0" dirty="0" smtClean="0"/>
              <a:t> </a:t>
            </a:r>
            <a:r>
              <a:rPr lang="fr-BE" altLang="fr-FR" sz="1600" kern="0" dirty="0" err="1" smtClean="0"/>
              <a:t>words</a:t>
            </a:r>
            <a:r>
              <a:rPr lang="fr-BE" altLang="fr-FR" sz="1600" kern="0" dirty="0" smtClean="0"/>
              <a:t>, the </a:t>
            </a:r>
            <a:r>
              <a:rPr lang="fr-BE" altLang="fr-FR" sz="1600" b="1" kern="0" dirty="0" smtClean="0"/>
              <a:t>intervention </a:t>
            </a:r>
            <a:r>
              <a:rPr lang="fr-BE" altLang="fr-FR" sz="1600" b="1" kern="0" dirty="0" err="1" smtClean="0"/>
              <a:t>logic</a:t>
            </a:r>
            <a:r>
              <a:rPr lang="fr-BE" altLang="fr-FR" sz="1600" b="1" kern="0" dirty="0" smtClean="0"/>
              <a:t>   </a:t>
            </a:r>
          </a:p>
          <a:p>
            <a:pPr marL="533400" indent="-533400" eaLnBrk="1" hangingPunct="1">
              <a:spcBef>
                <a:spcPts val="600"/>
              </a:spcBef>
              <a:buClrTx/>
              <a:buFontTx/>
              <a:buNone/>
            </a:pPr>
            <a:endParaRPr lang="fr-BE" altLang="fr-FR" kern="0" dirty="0" smtClean="0"/>
          </a:p>
        </p:txBody>
      </p:sp>
    </p:spTree>
    <p:extLst>
      <p:ext uri="{BB962C8B-B14F-4D97-AF65-F5344CB8AC3E}">
        <p14:creationId xmlns:p14="http://schemas.microsoft.com/office/powerpoint/2010/main" val="24052134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5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1143000"/>
            <a:ext cx="8413750" cy="669925"/>
          </a:xfrm>
        </p:spPr>
        <p:txBody>
          <a:bodyPr/>
          <a:lstStyle/>
          <a:p>
            <a:pPr indent="0" algn="ctr" eaLnBrk="1" hangingPunct="1"/>
            <a:r>
              <a:rPr lang="en-US" altLang="fr-FR" dirty="0" smtClean="0"/>
              <a:t>Problem tree: steps </a:t>
            </a:r>
            <a:r>
              <a:rPr lang="fr-BE" altLang="fr-FR" dirty="0" smtClean="0"/>
              <a:t>  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0063" y="1785938"/>
            <a:ext cx="8247062" cy="4714875"/>
          </a:xfrm>
          <a:noFill/>
        </p:spPr>
        <p:txBody>
          <a:bodyPr lIns="90488" tIns="44450" rIns="90488" bIns="44450"/>
          <a:lstStyle/>
          <a:p>
            <a:pPr marL="533400" indent="-533400" eaLnBrk="1" hangingPunct="1">
              <a:spcBef>
                <a:spcPts val="600"/>
              </a:spcBef>
              <a:buClrTx/>
              <a:buFontTx/>
              <a:buNone/>
            </a:pPr>
            <a:r>
              <a:rPr lang="en-GB" altLang="fr-FR" b="1" i="0" dirty="0" smtClean="0"/>
              <a:t>What is a problem tree?  </a:t>
            </a:r>
          </a:p>
          <a:p>
            <a:pPr marL="533400" indent="-533400" eaLnBrk="1" hangingPunct="1">
              <a:spcBef>
                <a:spcPts val="600"/>
              </a:spcBef>
              <a:buClrTx/>
              <a:buFontTx/>
              <a:buNone/>
            </a:pPr>
            <a:r>
              <a:rPr lang="fr-FR" altLang="fr-FR" i="0" dirty="0" smtClean="0"/>
              <a:t>	</a:t>
            </a:r>
            <a:r>
              <a:rPr lang="en-GB" altLang="fr-FR" sz="2000" i="0" dirty="0" smtClean="0"/>
              <a:t>The problem tree is an LFA tool that establishes cause and effect  relationships to ensure that root problems are identified and then addressed.  </a:t>
            </a:r>
          </a:p>
          <a:p>
            <a:pPr marL="533400" indent="-533400" eaLnBrk="1" hangingPunct="1">
              <a:spcBef>
                <a:spcPts val="600"/>
              </a:spcBef>
              <a:buClrTx/>
              <a:buFont typeface="Times" charset="0"/>
              <a:buNone/>
            </a:pPr>
            <a:endParaRPr lang="fr-BE" altLang="fr-FR" i="0" dirty="0" smtClean="0"/>
          </a:p>
          <a:p>
            <a:pPr marL="533400" indent="-533400" eaLnBrk="1" hangingPunct="1">
              <a:spcBef>
                <a:spcPts val="600"/>
              </a:spcBef>
              <a:buClrTx/>
              <a:buFont typeface="Times" charset="0"/>
              <a:buNone/>
            </a:pPr>
            <a:r>
              <a:rPr lang="fr-FR" altLang="fr-FR" b="1" i="0" dirty="0" smtClean="0"/>
              <a:t>M</a:t>
            </a:r>
            <a:r>
              <a:rPr lang="en-GB" altLang="fr-FR" b="1" i="0" dirty="0" smtClean="0"/>
              <a:t>ain steps:</a:t>
            </a:r>
          </a:p>
          <a:p>
            <a:pPr marL="723900" lvl="1" indent="-533400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en-GB" altLang="fr-FR" b="0" dirty="0" smtClean="0"/>
              <a:t>Identify one or two (initial) major problem(s) affecting the target group/beneficiaries</a:t>
            </a:r>
          </a:p>
          <a:p>
            <a:pPr marL="723900" lvl="1" indent="-533400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en-GB" altLang="fr-FR" b="0" dirty="0" smtClean="0"/>
              <a:t>Identify related problems/constraints </a:t>
            </a:r>
          </a:p>
          <a:p>
            <a:pPr marL="723900" lvl="1" indent="-533400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en-GB" altLang="fr-FR" b="0" dirty="0" smtClean="0"/>
              <a:t>Analyse and identify cause and effect relationships and create a draft problem tree</a:t>
            </a:r>
          </a:p>
          <a:p>
            <a:pPr marL="723900" lvl="1" indent="-533400" eaLnBrk="1" hangingPunct="1">
              <a:spcBef>
                <a:spcPts val="600"/>
              </a:spcBef>
              <a:buClrTx/>
              <a:buFont typeface="Wingdings" pitchFamily="2" charset="2"/>
              <a:buAutoNum type="arabicPeriod"/>
            </a:pPr>
            <a:r>
              <a:rPr lang="en-GB" altLang="fr-FR" b="0" dirty="0" smtClean="0"/>
              <a:t>Check the logic</a:t>
            </a:r>
            <a:r>
              <a:rPr lang="fr-FR" altLang="fr-FR" b="0" dirty="0" smtClean="0"/>
              <a:t> of </a:t>
            </a:r>
            <a:r>
              <a:rPr lang="fr-FR" altLang="fr-FR" b="0" dirty="0" err="1" smtClean="0"/>
              <a:t>causality</a:t>
            </a:r>
            <a:endParaRPr lang="fr-BE" altLang="fr-FR" b="0" dirty="0" smtClean="0"/>
          </a:p>
        </p:txBody>
      </p:sp>
    </p:spTree>
    <p:extLst>
      <p:ext uri="{BB962C8B-B14F-4D97-AF65-F5344CB8AC3E}">
        <p14:creationId xmlns:p14="http://schemas.microsoft.com/office/powerpoint/2010/main" val="36117058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3DC638B3-AB1B-422A-B0A5-67E8D6C00792}" type="slidenum">
              <a:rPr lang="en-GB" sz="2000" smtClean="0">
                <a:latin typeface="+mn-lt"/>
              </a:rPr>
              <a:pPr eaLnBrk="1" hangingPunct="1">
                <a:defRPr/>
              </a:pPr>
              <a:t>6</a:t>
            </a:fld>
            <a:endParaRPr lang="en-GB" sz="2000" smtClean="0">
              <a:latin typeface="+mn-lt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3" y="1214438"/>
            <a:ext cx="8469312" cy="593725"/>
          </a:xfrm>
          <a:noFill/>
        </p:spPr>
        <p:txBody>
          <a:bodyPr/>
          <a:lstStyle/>
          <a:p>
            <a:pPr indent="0" algn="ctr" eaLnBrk="1" hangingPunct="1"/>
            <a:r>
              <a:rPr lang="en-US" altLang="fr-FR" sz="2800" dirty="0" smtClean="0"/>
              <a:t>Problem tree: simplified example</a:t>
            </a:r>
            <a:endParaRPr lang="fr-BE" altLang="fr-FR" sz="2800" dirty="0" smtClean="0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7662863" y="2514600"/>
            <a:ext cx="1225550" cy="3079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fr-BE" sz="2000" b="1" dirty="0">
                <a:latin typeface="+mn-lt"/>
                <a:cs typeface="Arial" charset="0"/>
              </a:rPr>
              <a:t>EFFECTS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7743825" y="5257800"/>
            <a:ext cx="1133475" cy="3079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fr-BE" sz="2000" b="1">
                <a:latin typeface="+mn-lt"/>
                <a:cs typeface="Arial" charset="0"/>
              </a:rPr>
              <a:t>CAUSES</a:t>
            </a:r>
          </a:p>
        </p:txBody>
      </p:sp>
      <p:sp>
        <p:nvSpPr>
          <p:cNvPr id="18438" name="AutoShape 5"/>
          <p:cNvSpPr>
            <a:spLocks noChangeArrowheads="1"/>
          </p:cNvSpPr>
          <p:nvPr/>
        </p:nvSpPr>
        <p:spPr bwMode="auto">
          <a:xfrm>
            <a:off x="8001000" y="2895600"/>
            <a:ext cx="304800" cy="2133600"/>
          </a:xfrm>
          <a:prstGeom prst="upArrow">
            <a:avLst>
              <a:gd name="adj1" fmla="val 50000"/>
              <a:gd name="adj2" fmla="val 16151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fr-BE" sz="2000">
              <a:latin typeface="+mn-lt"/>
              <a:cs typeface="Arial" charset="0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0" y="1714500"/>
            <a:ext cx="2286000" cy="290848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1800" b="1" dirty="0">
                <a:latin typeface="+mn-lt"/>
                <a:cs typeface="Arial" charset="0"/>
              </a:rPr>
              <a:t>The problem tree </a:t>
            </a:r>
            <a:endParaRPr lang="en-GB" sz="1800" b="1" dirty="0" smtClean="0">
              <a:latin typeface="+mn-lt"/>
              <a:cs typeface="Arial" charset="0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en-GB" sz="1800" dirty="0" smtClean="0">
                <a:latin typeface="+mn-lt"/>
                <a:cs typeface="Arial" charset="0"/>
              </a:rPr>
              <a:t>helps to understand the </a:t>
            </a:r>
            <a:r>
              <a:rPr lang="en-GB" sz="1800" dirty="0">
                <a:latin typeface="+mn-lt"/>
                <a:cs typeface="Arial" charset="0"/>
              </a:rPr>
              <a:t>cause</a:t>
            </a:r>
            <a:r>
              <a:rPr lang="en-GB" sz="1800" dirty="0" smtClean="0">
                <a:latin typeface="+mn-lt"/>
                <a:cs typeface="Arial" charset="0"/>
              </a:rPr>
              <a:t>/ effect relationship </a:t>
            </a:r>
            <a:r>
              <a:rPr lang="en-GB" sz="1800" dirty="0">
                <a:latin typeface="+mn-lt"/>
                <a:cs typeface="Arial" charset="0"/>
              </a:rPr>
              <a:t>between problems</a:t>
            </a:r>
          </a:p>
          <a:p>
            <a:pPr eaLnBrk="0" hangingPunct="0">
              <a:spcBef>
                <a:spcPct val="50000"/>
              </a:spcBef>
              <a:defRPr/>
            </a:pPr>
            <a:endParaRPr lang="fr-BE" sz="2000" b="1" dirty="0">
              <a:latin typeface="+mn-lt"/>
              <a:cs typeface="Arial" charset="0"/>
            </a:endParaRP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1568450" y="3852863"/>
            <a:ext cx="1690688" cy="56356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41" name="Rectangle 8"/>
          <p:cNvSpPr>
            <a:spLocks noChangeArrowheads="1"/>
          </p:cNvSpPr>
          <p:nvPr/>
        </p:nvSpPr>
        <p:spPr bwMode="auto">
          <a:xfrm>
            <a:off x="1676400" y="3860800"/>
            <a:ext cx="1582738" cy="4302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Depletion</a:t>
            </a:r>
            <a:r>
              <a:rPr lang="fr-BE" sz="1400" dirty="0">
                <a:latin typeface="+mn-lt"/>
                <a:cs typeface="Arial" charset="0"/>
              </a:rPr>
              <a:t> of the </a:t>
            </a:r>
            <a:r>
              <a:rPr lang="fr-BE" sz="1400" dirty="0" err="1">
                <a:latin typeface="+mn-lt"/>
                <a:cs typeface="Arial" charset="0"/>
              </a:rPr>
              <a:t>natural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fish</a:t>
            </a:r>
            <a:r>
              <a:rPr lang="fr-BE" sz="1400" dirty="0">
                <a:latin typeface="+mn-lt"/>
                <a:cs typeface="Arial" charset="0"/>
              </a:rPr>
              <a:t> stock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5000625" y="3714750"/>
            <a:ext cx="1865313" cy="93027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43" name="Rectangle 10"/>
          <p:cNvSpPr>
            <a:spLocks noChangeArrowheads="1"/>
          </p:cNvSpPr>
          <p:nvPr/>
        </p:nvSpPr>
        <p:spPr bwMode="auto">
          <a:xfrm>
            <a:off x="5000625" y="3786188"/>
            <a:ext cx="1828800" cy="64611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Low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selling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prices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obtained</a:t>
            </a:r>
            <a:r>
              <a:rPr lang="fr-BE" sz="1400" dirty="0">
                <a:latin typeface="+mn-lt"/>
                <a:cs typeface="Arial" charset="0"/>
              </a:rPr>
              <a:t> in the villages</a:t>
            </a:r>
          </a:p>
        </p:txBody>
      </p:sp>
      <p:sp>
        <p:nvSpPr>
          <p:cNvPr id="18444" name="Rectangle 11"/>
          <p:cNvSpPr>
            <a:spLocks noChangeArrowheads="1"/>
          </p:cNvSpPr>
          <p:nvPr/>
        </p:nvSpPr>
        <p:spPr bwMode="auto">
          <a:xfrm>
            <a:off x="2928938" y="2286000"/>
            <a:ext cx="2286000" cy="78581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45" name="Rectangle 12"/>
          <p:cNvSpPr>
            <a:spLocks noChangeArrowheads="1"/>
          </p:cNvSpPr>
          <p:nvPr/>
        </p:nvSpPr>
        <p:spPr bwMode="auto">
          <a:xfrm>
            <a:off x="3000375" y="2286000"/>
            <a:ext cx="1952625" cy="4302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Income</a:t>
            </a:r>
            <a:r>
              <a:rPr lang="fr-BE" sz="1400" dirty="0">
                <a:latin typeface="+mn-lt"/>
                <a:cs typeface="Arial" charset="0"/>
              </a:rPr>
              <a:t> of </a:t>
            </a:r>
            <a:r>
              <a:rPr lang="fr-BE" sz="1400" dirty="0" err="1">
                <a:latin typeface="+mn-lt"/>
                <a:cs typeface="Arial" charset="0"/>
              </a:rPr>
              <a:t>traditional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fishermen</a:t>
            </a:r>
            <a:r>
              <a:rPr lang="fr-BE" sz="1400" dirty="0">
                <a:latin typeface="+mn-lt"/>
                <a:cs typeface="Arial" charset="0"/>
              </a:rPr>
              <a:t> in </a:t>
            </a:r>
            <a:r>
              <a:rPr lang="fr-BE" sz="1400" dirty="0" err="1">
                <a:latin typeface="+mn-lt"/>
                <a:cs typeface="Arial" charset="0"/>
              </a:rPr>
              <a:t>decline</a:t>
            </a:r>
            <a:endParaRPr lang="fr-BE" sz="1400" dirty="0">
              <a:latin typeface="+mn-lt"/>
              <a:cs typeface="Arial" charset="0"/>
            </a:endParaRPr>
          </a:p>
        </p:txBody>
      </p:sp>
      <p:sp>
        <p:nvSpPr>
          <p:cNvPr id="18446" name="Rectangle 13"/>
          <p:cNvSpPr>
            <a:spLocks noChangeArrowheads="1"/>
          </p:cNvSpPr>
          <p:nvPr/>
        </p:nvSpPr>
        <p:spPr bwMode="auto">
          <a:xfrm>
            <a:off x="615950" y="5133975"/>
            <a:ext cx="1598613" cy="93821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47" name="Rectangle 14"/>
          <p:cNvSpPr>
            <a:spLocks noChangeArrowheads="1"/>
          </p:cNvSpPr>
          <p:nvPr/>
        </p:nvSpPr>
        <p:spPr bwMode="auto">
          <a:xfrm>
            <a:off x="609600" y="5199063"/>
            <a:ext cx="16002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>
                <a:latin typeface="+mn-lt"/>
                <a:cs typeface="Arial" charset="0"/>
              </a:rPr>
              <a:t>Destruction of </a:t>
            </a:r>
            <a:r>
              <a:rPr lang="fr-BE" sz="1400" dirty="0" err="1" smtClean="0">
                <a:latin typeface="+mn-lt"/>
                <a:cs typeface="Arial" charset="0"/>
              </a:rPr>
              <a:t>natural</a:t>
            </a:r>
            <a:r>
              <a:rPr lang="fr-BE" sz="1400" dirty="0" smtClean="0">
                <a:latin typeface="+mn-lt"/>
                <a:cs typeface="Arial" charset="0"/>
              </a:rPr>
              <a:t> </a:t>
            </a:r>
            <a:r>
              <a:rPr lang="fr-BE" sz="1400" dirty="0">
                <a:latin typeface="+mn-lt"/>
                <a:cs typeface="Arial" charset="0"/>
              </a:rPr>
              <a:t>habitats and mangroves</a:t>
            </a:r>
          </a:p>
        </p:txBody>
      </p:sp>
      <p:sp>
        <p:nvSpPr>
          <p:cNvPr id="18448" name="Rectangle 15"/>
          <p:cNvSpPr>
            <a:spLocks noChangeArrowheads="1"/>
          </p:cNvSpPr>
          <p:nvPr/>
        </p:nvSpPr>
        <p:spPr bwMode="auto">
          <a:xfrm>
            <a:off x="2444750" y="5133975"/>
            <a:ext cx="1479550" cy="93821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49" name="Rectangle 16"/>
          <p:cNvSpPr>
            <a:spLocks noChangeArrowheads="1"/>
          </p:cNvSpPr>
          <p:nvPr/>
        </p:nvSpPr>
        <p:spPr bwMode="auto">
          <a:xfrm>
            <a:off x="2543175" y="5199063"/>
            <a:ext cx="1433513" cy="43021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Illegal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fishing</a:t>
            </a:r>
            <a:r>
              <a:rPr lang="fr-BE" sz="1400" dirty="0">
                <a:latin typeface="+mn-lt"/>
                <a:cs typeface="Arial" charset="0"/>
              </a:rPr>
              <a:t> practices</a:t>
            </a:r>
          </a:p>
        </p:txBody>
      </p:sp>
      <p:sp>
        <p:nvSpPr>
          <p:cNvPr id="18450" name="Rectangle 17"/>
          <p:cNvSpPr>
            <a:spLocks noChangeArrowheads="1"/>
          </p:cNvSpPr>
          <p:nvPr/>
        </p:nvSpPr>
        <p:spPr bwMode="auto">
          <a:xfrm>
            <a:off x="4273550" y="5133975"/>
            <a:ext cx="1441450" cy="93821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51" name="Rectangle 18"/>
          <p:cNvSpPr>
            <a:spLocks noChangeArrowheads="1"/>
          </p:cNvSpPr>
          <p:nvPr/>
        </p:nvSpPr>
        <p:spPr bwMode="auto">
          <a:xfrm>
            <a:off x="4286250" y="5214938"/>
            <a:ext cx="1447800" cy="43088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>
                <a:latin typeface="+mn-lt"/>
                <a:cs typeface="Arial" charset="0"/>
              </a:rPr>
              <a:t> Poor </a:t>
            </a:r>
            <a:r>
              <a:rPr lang="fr-BE" sz="1400" dirty="0" err="1">
                <a:latin typeface="+mn-lt"/>
                <a:cs typeface="Arial" charset="0"/>
              </a:rPr>
              <a:t>quality</a:t>
            </a:r>
            <a:r>
              <a:rPr lang="fr-BE" sz="1400" dirty="0">
                <a:latin typeface="+mn-lt"/>
                <a:cs typeface="Arial" charset="0"/>
              </a:rPr>
              <a:t> of </a:t>
            </a:r>
            <a:r>
              <a:rPr lang="fr-BE" sz="1400" dirty="0" err="1" smtClean="0">
                <a:latin typeface="+mn-lt"/>
                <a:cs typeface="Arial" charset="0"/>
              </a:rPr>
              <a:t>processed</a:t>
            </a:r>
            <a:r>
              <a:rPr lang="fr-BE" sz="1400" dirty="0" smtClean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fish</a:t>
            </a:r>
            <a:endParaRPr lang="fr-BE" sz="1400" dirty="0">
              <a:latin typeface="+mn-lt"/>
              <a:cs typeface="Arial" charset="0"/>
            </a:endParaRPr>
          </a:p>
        </p:txBody>
      </p:sp>
      <p:sp>
        <p:nvSpPr>
          <p:cNvPr id="18452" name="Rectangle 19"/>
          <p:cNvSpPr>
            <a:spLocks noChangeArrowheads="1"/>
          </p:cNvSpPr>
          <p:nvPr/>
        </p:nvSpPr>
        <p:spPr bwMode="auto">
          <a:xfrm>
            <a:off x="6026150" y="5133975"/>
            <a:ext cx="1570038" cy="81597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8453" name="Rectangle 20"/>
          <p:cNvSpPr>
            <a:spLocks noChangeArrowheads="1"/>
          </p:cNvSpPr>
          <p:nvPr/>
        </p:nvSpPr>
        <p:spPr bwMode="auto">
          <a:xfrm>
            <a:off x="6172200" y="5276850"/>
            <a:ext cx="1447800" cy="4302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>
                <a:latin typeface="+mn-lt"/>
                <a:cs typeface="Arial" charset="0"/>
              </a:rPr>
              <a:t>Limited </a:t>
            </a:r>
            <a:r>
              <a:rPr lang="fr-BE" sz="1400" dirty="0" err="1">
                <a:latin typeface="+mn-lt"/>
                <a:cs typeface="Arial" charset="0"/>
              </a:rPr>
              <a:t>access</a:t>
            </a:r>
            <a:r>
              <a:rPr lang="fr-BE" sz="1400" dirty="0">
                <a:latin typeface="+mn-lt"/>
                <a:cs typeface="Arial" charset="0"/>
              </a:rPr>
              <a:t> to </a:t>
            </a:r>
            <a:r>
              <a:rPr lang="fr-BE" sz="1400" dirty="0" err="1" smtClean="0">
                <a:latin typeface="+mn-lt"/>
                <a:cs typeface="Arial" charset="0"/>
              </a:rPr>
              <a:t>markets</a:t>
            </a:r>
            <a:endParaRPr lang="fr-BE" sz="1400" dirty="0">
              <a:latin typeface="+mn-lt"/>
              <a:cs typeface="Arial" charset="0"/>
            </a:endParaRPr>
          </a:p>
        </p:txBody>
      </p:sp>
      <p:grpSp>
        <p:nvGrpSpPr>
          <p:cNvPr id="18454" name="Group 21"/>
          <p:cNvGrpSpPr>
            <a:grpSpLocks/>
          </p:cNvGrpSpPr>
          <p:nvPr/>
        </p:nvGrpSpPr>
        <p:grpSpPr bwMode="auto">
          <a:xfrm>
            <a:off x="4997450" y="4643438"/>
            <a:ext cx="987425" cy="490537"/>
            <a:chOff x="3148" y="2925"/>
            <a:chExt cx="622" cy="309"/>
          </a:xfrm>
        </p:grpSpPr>
        <p:sp>
          <p:nvSpPr>
            <p:cNvPr id="18470" name="Freeform 22"/>
            <p:cNvSpPr>
              <a:spLocks/>
            </p:cNvSpPr>
            <p:nvPr/>
          </p:nvSpPr>
          <p:spPr bwMode="auto">
            <a:xfrm>
              <a:off x="3148" y="2966"/>
              <a:ext cx="600" cy="268"/>
            </a:xfrm>
            <a:custGeom>
              <a:avLst/>
              <a:gdLst>
                <a:gd name="T0" fmla="*/ 0 w 600"/>
                <a:gd name="T1" fmla="*/ 268 h 268"/>
                <a:gd name="T2" fmla="*/ 0 w 600"/>
                <a:gd name="T3" fmla="*/ 114 h 268"/>
                <a:gd name="T4" fmla="*/ 600 w 600"/>
                <a:gd name="T5" fmla="*/ 114 h 268"/>
                <a:gd name="T6" fmla="*/ 600 w 600"/>
                <a:gd name="T7" fmla="*/ 0 h 2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0"/>
                <a:gd name="T13" fmla="*/ 0 h 268"/>
                <a:gd name="T14" fmla="*/ 600 w 600"/>
                <a:gd name="T15" fmla="*/ 268 h 2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0" h="268">
                  <a:moveTo>
                    <a:pt x="0" y="268"/>
                  </a:moveTo>
                  <a:lnTo>
                    <a:pt x="0" y="114"/>
                  </a:lnTo>
                  <a:lnTo>
                    <a:pt x="600" y="114"/>
                  </a:lnTo>
                  <a:lnTo>
                    <a:pt x="60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8471" name="Freeform 23"/>
            <p:cNvSpPr>
              <a:spLocks/>
            </p:cNvSpPr>
            <p:nvPr/>
          </p:nvSpPr>
          <p:spPr bwMode="auto">
            <a:xfrm>
              <a:off x="3727" y="2925"/>
              <a:ext cx="43" cy="44"/>
            </a:xfrm>
            <a:custGeom>
              <a:avLst/>
              <a:gdLst>
                <a:gd name="T0" fmla="*/ 43 w 43"/>
                <a:gd name="T1" fmla="*/ 44 h 44"/>
                <a:gd name="T2" fmla="*/ 21 w 43"/>
                <a:gd name="T3" fmla="*/ 0 h 44"/>
                <a:gd name="T4" fmla="*/ 0 w 43"/>
                <a:gd name="T5" fmla="*/ 44 h 44"/>
                <a:gd name="T6" fmla="*/ 43 w 43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4"/>
                <a:gd name="T14" fmla="*/ 43 w 43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4">
                  <a:moveTo>
                    <a:pt x="43" y="44"/>
                  </a:moveTo>
                  <a:lnTo>
                    <a:pt x="21" y="0"/>
                  </a:lnTo>
                  <a:lnTo>
                    <a:pt x="0" y="44"/>
                  </a:lnTo>
                  <a:lnTo>
                    <a:pt x="4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18455" name="Group 24"/>
          <p:cNvGrpSpPr>
            <a:grpSpLocks/>
          </p:cNvGrpSpPr>
          <p:nvPr/>
        </p:nvGrpSpPr>
        <p:grpSpPr bwMode="auto">
          <a:xfrm>
            <a:off x="5916613" y="4643438"/>
            <a:ext cx="833437" cy="490537"/>
            <a:chOff x="3727" y="2925"/>
            <a:chExt cx="525" cy="309"/>
          </a:xfrm>
        </p:grpSpPr>
        <p:sp>
          <p:nvSpPr>
            <p:cNvPr id="18468" name="Freeform 25"/>
            <p:cNvSpPr>
              <a:spLocks/>
            </p:cNvSpPr>
            <p:nvPr/>
          </p:nvSpPr>
          <p:spPr bwMode="auto">
            <a:xfrm>
              <a:off x="3748" y="2966"/>
              <a:ext cx="504" cy="268"/>
            </a:xfrm>
            <a:custGeom>
              <a:avLst/>
              <a:gdLst>
                <a:gd name="T0" fmla="*/ 504 w 504"/>
                <a:gd name="T1" fmla="*/ 268 h 268"/>
                <a:gd name="T2" fmla="*/ 504 w 504"/>
                <a:gd name="T3" fmla="*/ 114 h 268"/>
                <a:gd name="T4" fmla="*/ 0 w 504"/>
                <a:gd name="T5" fmla="*/ 114 h 268"/>
                <a:gd name="T6" fmla="*/ 0 w 504"/>
                <a:gd name="T7" fmla="*/ 0 h 2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4"/>
                <a:gd name="T13" fmla="*/ 0 h 268"/>
                <a:gd name="T14" fmla="*/ 504 w 504"/>
                <a:gd name="T15" fmla="*/ 268 h 2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4" h="268">
                  <a:moveTo>
                    <a:pt x="504" y="268"/>
                  </a:moveTo>
                  <a:lnTo>
                    <a:pt x="504" y="114"/>
                  </a:lnTo>
                  <a:lnTo>
                    <a:pt x="0" y="11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8469" name="Freeform 26"/>
            <p:cNvSpPr>
              <a:spLocks/>
            </p:cNvSpPr>
            <p:nvPr/>
          </p:nvSpPr>
          <p:spPr bwMode="auto">
            <a:xfrm>
              <a:off x="3727" y="2925"/>
              <a:ext cx="43" cy="44"/>
            </a:xfrm>
            <a:custGeom>
              <a:avLst/>
              <a:gdLst>
                <a:gd name="T0" fmla="*/ 43 w 43"/>
                <a:gd name="T1" fmla="*/ 44 h 44"/>
                <a:gd name="T2" fmla="*/ 21 w 43"/>
                <a:gd name="T3" fmla="*/ 0 h 44"/>
                <a:gd name="T4" fmla="*/ 0 w 43"/>
                <a:gd name="T5" fmla="*/ 44 h 44"/>
                <a:gd name="T6" fmla="*/ 43 w 43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4"/>
                <a:gd name="T14" fmla="*/ 43 w 43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4">
                  <a:moveTo>
                    <a:pt x="43" y="44"/>
                  </a:moveTo>
                  <a:lnTo>
                    <a:pt x="21" y="0"/>
                  </a:lnTo>
                  <a:lnTo>
                    <a:pt x="0" y="44"/>
                  </a:lnTo>
                  <a:lnTo>
                    <a:pt x="4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18456" name="Group 27"/>
          <p:cNvGrpSpPr>
            <a:grpSpLocks/>
          </p:cNvGrpSpPr>
          <p:nvPr/>
        </p:nvGrpSpPr>
        <p:grpSpPr bwMode="auto">
          <a:xfrm>
            <a:off x="2316163" y="4414838"/>
            <a:ext cx="852487" cy="719137"/>
            <a:chOff x="1459" y="2781"/>
            <a:chExt cx="537" cy="453"/>
          </a:xfrm>
        </p:grpSpPr>
        <p:sp>
          <p:nvSpPr>
            <p:cNvPr id="18466" name="Freeform 28"/>
            <p:cNvSpPr>
              <a:spLocks/>
            </p:cNvSpPr>
            <p:nvPr/>
          </p:nvSpPr>
          <p:spPr bwMode="auto">
            <a:xfrm>
              <a:off x="1480" y="2822"/>
              <a:ext cx="516" cy="412"/>
            </a:xfrm>
            <a:custGeom>
              <a:avLst/>
              <a:gdLst>
                <a:gd name="T0" fmla="*/ 516 w 516"/>
                <a:gd name="T1" fmla="*/ 412 h 412"/>
                <a:gd name="T2" fmla="*/ 516 w 516"/>
                <a:gd name="T3" fmla="*/ 186 h 412"/>
                <a:gd name="T4" fmla="*/ 0 w 516"/>
                <a:gd name="T5" fmla="*/ 186 h 412"/>
                <a:gd name="T6" fmla="*/ 0 w 516"/>
                <a:gd name="T7" fmla="*/ 0 h 4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6"/>
                <a:gd name="T13" fmla="*/ 0 h 412"/>
                <a:gd name="T14" fmla="*/ 516 w 516"/>
                <a:gd name="T15" fmla="*/ 412 h 4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6" h="412">
                  <a:moveTo>
                    <a:pt x="516" y="412"/>
                  </a:moveTo>
                  <a:lnTo>
                    <a:pt x="516" y="186"/>
                  </a:lnTo>
                  <a:lnTo>
                    <a:pt x="0" y="186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8467" name="Freeform 29"/>
            <p:cNvSpPr>
              <a:spLocks/>
            </p:cNvSpPr>
            <p:nvPr/>
          </p:nvSpPr>
          <p:spPr bwMode="auto">
            <a:xfrm>
              <a:off x="1459" y="2781"/>
              <a:ext cx="43" cy="44"/>
            </a:xfrm>
            <a:custGeom>
              <a:avLst/>
              <a:gdLst>
                <a:gd name="T0" fmla="*/ 43 w 43"/>
                <a:gd name="T1" fmla="*/ 44 h 44"/>
                <a:gd name="T2" fmla="*/ 21 w 43"/>
                <a:gd name="T3" fmla="*/ 0 h 44"/>
                <a:gd name="T4" fmla="*/ 0 w 43"/>
                <a:gd name="T5" fmla="*/ 44 h 44"/>
                <a:gd name="T6" fmla="*/ 43 w 43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4"/>
                <a:gd name="T14" fmla="*/ 43 w 43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4">
                  <a:moveTo>
                    <a:pt x="43" y="44"/>
                  </a:moveTo>
                  <a:lnTo>
                    <a:pt x="21" y="0"/>
                  </a:lnTo>
                  <a:lnTo>
                    <a:pt x="0" y="44"/>
                  </a:lnTo>
                  <a:lnTo>
                    <a:pt x="4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18457" name="Group 30"/>
          <p:cNvGrpSpPr>
            <a:grpSpLocks/>
          </p:cNvGrpSpPr>
          <p:nvPr/>
        </p:nvGrpSpPr>
        <p:grpSpPr bwMode="auto">
          <a:xfrm>
            <a:off x="1416050" y="4414838"/>
            <a:ext cx="968375" cy="719137"/>
            <a:chOff x="892" y="2781"/>
            <a:chExt cx="610" cy="453"/>
          </a:xfrm>
        </p:grpSpPr>
        <p:sp>
          <p:nvSpPr>
            <p:cNvPr id="18464" name="Freeform 31"/>
            <p:cNvSpPr>
              <a:spLocks/>
            </p:cNvSpPr>
            <p:nvPr/>
          </p:nvSpPr>
          <p:spPr bwMode="auto">
            <a:xfrm>
              <a:off x="892" y="2822"/>
              <a:ext cx="588" cy="412"/>
            </a:xfrm>
            <a:custGeom>
              <a:avLst/>
              <a:gdLst>
                <a:gd name="T0" fmla="*/ 0 w 588"/>
                <a:gd name="T1" fmla="*/ 412 h 412"/>
                <a:gd name="T2" fmla="*/ 0 w 588"/>
                <a:gd name="T3" fmla="*/ 186 h 412"/>
                <a:gd name="T4" fmla="*/ 588 w 588"/>
                <a:gd name="T5" fmla="*/ 186 h 412"/>
                <a:gd name="T6" fmla="*/ 588 w 588"/>
                <a:gd name="T7" fmla="*/ 0 h 4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8"/>
                <a:gd name="T13" fmla="*/ 0 h 412"/>
                <a:gd name="T14" fmla="*/ 588 w 588"/>
                <a:gd name="T15" fmla="*/ 412 h 4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8" h="412">
                  <a:moveTo>
                    <a:pt x="0" y="412"/>
                  </a:moveTo>
                  <a:lnTo>
                    <a:pt x="0" y="186"/>
                  </a:lnTo>
                  <a:lnTo>
                    <a:pt x="588" y="186"/>
                  </a:lnTo>
                  <a:lnTo>
                    <a:pt x="588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8465" name="Freeform 32"/>
            <p:cNvSpPr>
              <a:spLocks/>
            </p:cNvSpPr>
            <p:nvPr/>
          </p:nvSpPr>
          <p:spPr bwMode="auto">
            <a:xfrm>
              <a:off x="1459" y="2781"/>
              <a:ext cx="43" cy="44"/>
            </a:xfrm>
            <a:custGeom>
              <a:avLst/>
              <a:gdLst>
                <a:gd name="T0" fmla="*/ 43 w 43"/>
                <a:gd name="T1" fmla="*/ 44 h 44"/>
                <a:gd name="T2" fmla="*/ 21 w 43"/>
                <a:gd name="T3" fmla="*/ 0 h 44"/>
                <a:gd name="T4" fmla="*/ 0 w 43"/>
                <a:gd name="T5" fmla="*/ 44 h 44"/>
                <a:gd name="T6" fmla="*/ 43 w 43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4"/>
                <a:gd name="T14" fmla="*/ 43 w 43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4">
                  <a:moveTo>
                    <a:pt x="43" y="44"/>
                  </a:moveTo>
                  <a:lnTo>
                    <a:pt x="21" y="0"/>
                  </a:lnTo>
                  <a:lnTo>
                    <a:pt x="0" y="44"/>
                  </a:lnTo>
                  <a:lnTo>
                    <a:pt x="4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18458" name="Group 33"/>
          <p:cNvGrpSpPr>
            <a:grpSpLocks/>
          </p:cNvGrpSpPr>
          <p:nvPr/>
        </p:nvGrpSpPr>
        <p:grpSpPr bwMode="auto">
          <a:xfrm>
            <a:off x="2349500" y="3043238"/>
            <a:ext cx="1825625" cy="809625"/>
            <a:chOff x="1480" y="1917"/>
            <a:chExt cx="1150" cy="510"/>
          </a:xfrm>
        </p:grpSpPr>
        <p:sp>
          <p:nvSpPr>
            <p:cNvPr id="18462" name="Freeform 34"/>
            <p:cNvSpPr>
              <a:spLocks/>
            </p:cNvSpPr>
            <p:nvPr/>
          </p:nvSpPr>
          <p:spPr bwMode="auto">
            <a:xfrm>
              <a:off x="1480" y="1982"/>
              <a:ext cx="1116" cy="445"/>
            </a:xfrm>
            <a:custGeom>
              <a:avLst/>
              <a:gdLst>
                <a:gd name="T0" fmla="*/ 0 w 1116"/>
                <a:gd name="T1" fmla="*/ 445 h 445"/>
                <a:gd name="T2" fmla="*/ 0 w 1116"/>
                <a:gd name="T3" fmla="*/ 190 h 445"/>
                <a:gd name="T4" fmla="*/ 1116 w 1116"/>
                <a:gd name="T5" fmla="*/ 190 h 445"/>
                <a:gd name="T6" fmla="*/ 1116 w 1116"/>
                <a:gd name="T7" fmla="*/ 0 h 4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16"/>
                <a:gd name="T13" fmla="*/ 0 h 445"/>
                <a:gd name="T14" fmla="*/ 1116 w 1116"/>
                <a:gd name="T15" fmla="*/ 445 h 4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16" h="445">
                  <a:moveTo>
                    <a:pt x="0" y="445"/>
                  </a:moveTo>
                  <a:lnTo>
                    <a:pt x="0" y="190"/>
                  </a:lnTo>
                  <a:lnTo>
                    <a:pt x="1116" y="190"/>
                  </a:lnTo>
                  <a:lnTo>
                    <a:pt x="1116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8463" name="Freeform 35"/>
            <p:cNvSpPr>
              <a:spLocks/>
            </p:cNvSpPr>
            <p:nvPr/>
          </p:nvSpPr>
          <p:spPr bwMode="auto">
            <a:xfrm>
              <a:off x="2563" y="1917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18459" name="Group 36"/>
          <p:cNvGrpSpPr>
            <a:grpSpLocks/>
          </p:cNvGrpSpPr>
          <p:nvPr/>
        </p:nvGrpSpPr>
        <p:grpSpPr bwMode="auto">
          <a:xfrm>
            <a:off x="4068763" y="3043238"/>
            <a:ext cx="1881187" cy="809625"/>
            <a:chOff x="2563" y="1917"/>
            <a:chExt cx="1185" cy="510"/>
          </a:xfrm>
        </p:grpSpPr>
        <p:sp>
          <p:nvSpPr>
            <p:cNvPr id="18460" name="Freeform 37"/>
            <p:cNvSpPr>
              <a:spLocks/>
            </p:cNvSpPr>
            <p:nvPr/>
          </p:nvSpPr>
          <p:spPr bwMode="auto">
            <a:xfrm>
              <a:off x="2596" y="1982"/>
              <a:ext cx="1152" cy="445"/>
            </a:xfrm>
            <a:custGeom>
              <a:avLst/>
              <a:gdLst>
                <a:gd name="T0" fmla="*/ 1152 w 1152"/>
                <a:gd name="T1" fmla="*/ 445 h 445"/>
                <a:gd name="T2" fmla="*/ 1152 w 1152"/>
                <a:gd name="T3" fmla="*/ 190 h 445"/>
                <a:gd name="T4" fmla="*/ 0 w 1152"/>
                <a:gd name="T5" fmla="*/ 190 h 445"/>
                <a:gd name="T6" fmla="*/ 0 w 1152"/>
                <a:gd name="T7" fmla="*/ 0 h 4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445"/>
                <a:gd name="T14" fmla="*/ 1152 w 1152"/>
                <a:gd name="T15" fmla="*/ 445 h 4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445">
                  <a:moveTo>
                    <a:pt x="1152" y="445"/>
                  </a:moveTo>
                  <a:lnTo>
                    <a:pt x="1152" y="190"/>
                  </a:lnTo>
                  <a:lnTo>
                    <a:pt x="0" y="19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8461" name="Freeform 38"/>
            <p:cNvSpPr>
              <a:spLocks/>
            </p:cNvSpPr>
            <p:nvPr/>
          </p:nvSpPr>
          <p:spPr bwMode="auto">
            <a:xfrm>
              <a:off x="2563" y="1917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391916" y="1854466"/>
            <a:ext cx="3620244" cy="431534"/>
            <a:chOff x="3275856" y="1854466"/>
            <a:chExt cx="1656184" cy="431534"/>
          </a:xfrm>
        </p:grpSpPr>
        <p:cxnSp>
          <p:nvCxnSpPr>
            <p:cNvPr id="44" name="Connecteur droit 43"/>
            <p:cNvCxnSpPr/>
            <p:nvPr/>
          </p:nvCxnSpPr>
          <p:spPr bwMode="auto">
            <a:xfrm rot="5400000">
              <a:off x="4519277" y="1666854"/>
              <a:ext cx="0" cy="825525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" name="Groupe 6"/>
            <p:cNvGrpSpPr/>
            <p:nvPr/>
          </p:nvGrpSpPr>
          <p:grpSpPr>
            <a:xfrm>
              <a:off x="3275856" y="1854466"/>
              <a:ext cx="1656184" cy="431534"/>
              <a:chOff x="3275856" y="1854466"/>
              <a:chExt cx="1656184" cy="431534"/>
            </a:xfrm>
          </p:grpSpPr>
          <p:cxnSp>
            <p:nvCxnSpPr>
              <p:cNvPr id="3" name="Connecteur droit 2"/>
              <p:cNvCxnSpPr/>
              <p:nvPr/>
            </p:nvCxnSpPr>
            <p:spPr bwMode="auto">
              <a:xfrm>
                <a:off x="4076715" y="2079618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Connecteur droit 42"/>
              <p:cNvCxnSpPr/>
              <p:nvPr/>
            </p:nvCxnSpPr>
            <p:spPr bwMode="auto">
              <a:xfrm rot="5400000">
                <a:off x="3688619" y="1666855"/>
                <a:ext cx="0" cy="825525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Connecteur droit 46"/>
              <p:cNvCxnSpPr/>
              <p:nvPr/>
            </p:nvCxnSpPr>
            <p:spPr bwMode="auto">
              <a:xfrm>
                <a:off x="4229115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8" name="Connecteur droit 47"/>
              <p:cNvCxnSpPr/>
              <p:nvPr/>
            </p:nvCxnSpPr>
            <p:spPr bwMode="auto">
              <a:xfrm>
                <a:off x="4932040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9" name="Connecteur droit 48"/>
              <p:cNvCxnSpPr/>
              <p:nvPr/>
            </p:nvCxnSpPr>
            <p:spPr bwMode="auto">
              <a:xfrm>
                <a:off x="3275856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0" name="Connecteur droit 49"/>
              <p:cNvCxnSpPr/>
              <p:nvPr/>
            </p:nvCxnSpPr>
            <p:spPr bwMode="auto">
              <a:xfrm>
                <a:off x="3707904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56" name="AutoShape 5"/>
          <p:cNvSpPr>
            <a:spLocks noChangeArrowheads="1"/>
          </p:cNvSpPr>
          <p:nvPr/>
        </p:nvSpPr>
        <p:spPr bwMode="auto">
          <a:xfrm rot="21186953">
            <a:off x="90185" y="219919"/>
            <a:ext cx="2990112" cy="1083290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spcAft>
                <a:spcPts val="0"/>
              </a:spcAft>
              <a:buSzPct val="65000"/>
              <a:buFont typeface="Wingdings" pitchFamily="2" charset="2"/>
              <a:buNone/>
            </a:pP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The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development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of a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problem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tree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will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often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be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skipped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when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working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on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sector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support actions  (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cf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session 4)</a:t>
            </a:r>
            <a:endParaRPr lang="en-GB" altLang="fr-FR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846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fr-FR" dirty="0" smtClean="0"/>
              <a:t>Top tips for problem trees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88937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i="0" kern="1200" dirty="0" smtClean="0"/>
              <a:t>1 problem per box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i="0" kern="1200" dirty="0" smtClean="0"/>
              <a:t>A </a:t>
            </a:r>
            <a:r>
              <a:rPr lang="en-GB" sz="2000" i="0" kern="1200" dirty="0"/>
              <a:t>problem is not </a:t>
            </a:r>
            <a:r>
              <a:rPr lang="en-GB" sz="2000" i="0" kern="1200" dirty="0" smtClean="0"/>
              <a:t>the </a:t>
            </a:r>
            <a:r>
              <a:rPr lang="en-GB" sz="2000" i="0" kern="1200" dirty="0"/>
              <a:t>absence of </a:t>
            </a:r>
            <a:r>
              <a:rPr lang="en-GB" sz="2000" i="0" kern="1200" dirty="0" smtClean="0"/>
              <a:t>a solution. The </a:t>
            </a:r>
            <a:r>
              <a:rPr lang="en-GB" sz="2000" i="0" kern="1200" dirty="0"/>
              <a:t>solution is the project, </a:t>
            </a:r>
            <a:r>
              <a:rPr lang="en-GB" sz="2000" i="0" kern="1200" dirty="0" smtClean="0"/>
              <a:t>but it </a:t>
            </a:r>
            <a:r>
              <a:rPr lang="en-GB" sz="2000" i="0" kern="1200" dirty="0"/>
              <a:t>is not </a:t>
            </a:r>
            <a:r>
              <a:rPr lang="en-GB" sz="2000" i="0" kern="1200" dirty="0" smtClean="0"/>
              <a:t>determined </a:t>
            </a:r>
            <a:r>
              <a:rPr lang="en-GB" sz="2000" i="0" kern="1200" dirty="0"/>
              <a:t>at this </a:t>
            </a:r>
            <a:r>
              <a:rPr lang="en-GB" sz="2000" i="0" kern="1200" dirty="0" smtClean="0"/>
              <a:t>stage</a:t>
            </a:r>
            <a:endParaRPr lang="fr-FR" sz="2000" i="0" kern="1200" dirty="0"/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i="0" kern="1200" dirty="0"/>
              <a:t>Statements should be clear and </a:t>
            </a:r>
            <a:r>
              <a:rPr lang="en-GB" sz="2000" i="0" kern="1200" dirty="0" smtClean="0"/>
              <a:t>specific</a:t>
            </a:r>
            <a:endParaRPr lang="fr-FR" sz="2000" i="0" kern="1200" dirty="0"/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i="0" kern="1200" dirty="0"/>
              <a:t>The way the tree is presented should be easy to read and </a:t>
            </a:r>
            <a:r>
              <a:rPr lang="en-GB" sz="2000" i="0" kern="1200" dirty="0" smtClean="0"/>
              <a:t>it should be possible to grasp the structure instantly</a:t>
            </a:r>
            <a:endParaRPr lang="fr-FR" sz="2000" i="0" kern="1200" dirty="0"/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i="0" kern="1200" dirty="0"/>
              <a:t>The product of the exercise (the problem tree) should provide a robust but simplified version of reality. Not too complicated, not too </a:t>
            </a:r>
            <a:r>
              <a:rPr lang="en-GB" sz="2000" i="0" kern="1200" dirty="0" smtClean="0"/>
              <a:t>simple</a:t>
            </a:r>
            <a:endParaRPr lang="en-US" sz="2000" i="0" kern="12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F774-9ED8-4DA3-8773-3C983AFF79F4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77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EF66BA4E-68F9-4236-837D-B468A767328E}" type="slidenum">
              <a:rPr lang="en-GB" sz="1400" smtClean="0">
                <a:solidFill>
                  <a:schemeClr val="tx1"/>
                </a:solidFill>
                <a:latin typeface="+mn-lt"/>
              </a:rPr>
              <a:pPr eaLnBrk="1" hangingPunct="1">
                <a:defRPr/>
              </a:pPr>
              <a:t>8</a:t>
            </a:fld>
            <a:endParaRPr lang="en-GB" sz="140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504" y="1309390"/>
            <a:ext cx="8942388" cy="679450"/>
          </a:xfrm>
          <a:noFill/>
        </p:spPr>
        <p:txBody>
          <a:bodyPr/>
          <a:lstStyle/>
          <a:p>
            <a:pPr indent="0" algn="ctr" eaLnBrk="1" hangingPunct="1"/>
            <a:r>
              <a:rPr lang="fr-BE" altLang="fr-FR" sz="2800" dirty="0" smtClean="0"/>
              <a:t>Objective </a:t>
            </a:r>
            <a:r>
              <a:rPr lang="en-US" altLang="fr-FR" sz="2800" dirty="0" smtClean="0"/>
              <a:t>tree</a:t>
            </a:r>
            <a:r>
              <a:rPr lang="en-US" altLang="fr-FR" sz="2800" dirty="0"/>
              <a:t>: simplified example</a:t>
            </a:r>
            <a:endParaRPr lang="fr-BE" altLang="fr-FR" sz="2800" dirty="0" smtClean="0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7848600" y="2438400"/>
            <a:ext cx="787400" cy="3079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fr-BE" sz="2000" b="1">
                <a:latin typeface="+mn-lt"/>
                <a:cs typeface="Arial" charset="0"/>
              </a:rPr>
              <a:t>ENDS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7780338" y="5181600"/>
            <a:ext cx="1016000" cy="30797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fr-BE" sz="2000" b="1">
                <a:latin typeface="+mn-lt"/>
                <a:cs typeface="Arial" charset="0"/>
              </a:rPr>
              <a:t>MEANS</a:t>
            </a:r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8001000" y="2895600"/>
            <a:ext cx="304800" cy="2133600"/>
          </a:xfrm>
          <a:prstGeom prst="upArrow">
            <a:avLst>
              <a:gd name="adj1" fmla="val 50000"/>
              <a:gd name="adj2" fmla="val 16158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fr-BE" sz="2400">
              <a:latin typeface="+mn-lt"/>
              <a:cs typeface="Arial" charset="0"/>
            </a:endParaRP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0" y="1988840"/>
            <a:ext cx="2857500" cy="17543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altLang="fr-FR" sz="1800" b="1" dirty="0" smtClean="0">
                <a:cs typeface="Arial" charset="0"/>
              </a:rPr>
              <a:t>The objective tree </a:t>
            </a:r>
          </a:p>
          <a:p>
            <a:pPr eaLnBrk="0" hangingPunct="0"/>
            <a:r>
              <a:rPr lang="en-GB" altLang="fr-FR" sz="1800" dirty="0" smtClean="0">
                <a:cs typeface="Arial" charset="0"/>
              </a:rPr>
              <a:t>converts problems </a:t>
            </a:r>
            <a:r>
              <a:rPr lang="en-GB" altLang="fr-FR" sz="1800" dirty="0">
                <a:cs typeface="Arial" charset="0"/>
              </a:rPr>
              <a:t>into positive achievements </a:t>
            </a:r>
            <a:r>
              <a:rPr lang="en-GB" altLang="fr-FR" sz="1800" dirty="0" smtClean="0">
                <a:cs typeface="Arial" charset="0"/>
              </a:rPr>
              <a:t>by </a:t>
            </a:r>
            <a:r>
              <a:rPr lang="en-GB" altLang="fr-FR" sz="1800" dirty="0">
                <a:cs typeface="Arial" charset="0"/>
              </a:rPr>
              <a:t>establishing means/ends relationships</a:t>
            </a:r>
            <a:endParaRPr lang="fr-BE" altLang="fr-FR" sz="1800" dirty="0">
              <a:cs typeface="Arial" charset="0"/>
            </a:endParaRP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1301750" y="3940175"/>
            <a:ext cx="2117725" cy="7921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1295400" y="3962400"/>
            <a:ext cx="2070100" cy="6461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>
                <a:latin typeface="+mn-lt"/>
                <a:cs typeface="Arial" charset="0"/>
              </a:rPr>
              <a:t>Depletion of the natural fish stock reduced</a:t>
            </a:r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5148263" y="3892550"/>
            <a:ext cx="1728787" cy="7921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5148263" y="3957638"/>
            <a:ext cx="1679575" cy="64611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Selling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 smtClean="0">
                <a:latin typeface="+mn-lt"/>
                <a:cs typeface="Arial" charset="0"/>
              </a:rPr>
              <a:t>price</a:t>
            </a:r>
            <a:r>
              <a:rPr lang="fr-BE" sz="1400" dirty="0" smtClean="0">
                <a:latin typeface="+mn-lt"/>
                <a:cs typeface="Arial" charset="0"/>
              </a:rPr>
              <a:t> </a:t>
            </a:r>
            <a:r>
              <a:rPr lang="fr-BE" sz="1400" dirty="0" err="1" smtClean="0">
                <a:latin typeface="+mn-lt"/>
                <a:cs typeface="Arial" charset="0"/>
              </a:rPr>
              <a:t>obtained</a:t>
            </a:r>
            <a:r>
              <a:rPr lang="fr-BE" sz="1400" dirty="0" smtClean="0">
                <a:latin typeface="+mn-lt"/>
                <a:cs typeface="Arial" charset="0"/>
              </a:rPr>
              <a:t> </a:t>
            </a:r>
            <a:r>
              <a:rPr lang="fr-BE" sz="1400" dirty="0">
                <a:latin typeface="+mn-lt"/>
                <a:cs typeface="Arial" charset="0"/>
              </a:rPr>
              <a:t>in villages </a:t>
            </a:r>
            <a:r>
              <a:rPr lang="fr-BE" sz="1400" dirty="0" err="1">
                <a:latin typeface="+mn-lt"/>
                <a:cs typeface="Arial" charset="0"/>
              </a:rPr>
              <a:t>increased</a:t>
            </a:r>
            <a:endParaRPr lang="fr-BE" sz="1400" dirty="0">
              <a:latin typeface="+mn-lt"/>
              <a:cs typeface="Arial" charset="0"/>
            </a:endParaRPr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3203848" y="2520950"/>
            <a:ext cx="2088877" cy="7921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>
            <a:off x="3347864" y="2586038"/>
            <a:ext cx="1927225" cy="43021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Income</a:t>
            </a:r>
            <a:r>
              <a:rPr lang="fr-BE" sz="1400" dirty="0">
                <a:latin typeface="+mn-lt"/>
                <a:cs typeface="Arial" charset="0"/>
              </a:rPr>
              <a:t> of </a:t>
            </a:r>
            <a:r>
              <a:rPr lang="fr-BE" sz="1400" dirty="0" err="1">
                <a:latin typeface="+mn-lt"/>
                <a:cs typeface="Arial" charset="0"/>
              </a:rPr>
              <a:t>traditional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fishermen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increased</a:t>
            </a:r>
            <a:endParaRPr lang="fr-BE" sz="1400" dirty="0">
              <a:latin typeface="+mn-lt"/>
              <a:cs typeface="Arial" charset="0"/>
            </a:endParaRPr>
          </a:p>
        </p:txBody>
      </p:sp>
      <p:sp>
        <p:nvSpPr>
          <p:cNvPr id="19470" name="Rectangle 13"/>
          <p:cNvSpPr>
            <a:spLocks noChangeArrowheads="1"/>
          </p:cNvSpPr>
          <p:nvPr/>
        </p:nvSpPr>
        <p:spPr bwMode="auto">
          <a:xfrm>
            <a:off x="387350" y="5173663"/>
            <a:ext cx="1881188" cy="847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71" name="Rectangle 14"/>
          <p:cNvSpPr>
            <a:spLocks noChangeArrowheads="1"/>
          </p:cNvSpPr>
          <p:nvPr/>
        </p:nvSpPr>
        <p:spPr bwMode="auto">
          <a:xfrm>
            <a:off x="381000" y="5286375"/>
            <a:ext cx="1905000" cy="6461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>
                <a:latin typeface="+mn-lt"/>
                <a:cs typeface="Arial" charset="0"/>
              </a:rPr>
              <a:t>Natural habitats and mangroves better protected</a:t>
            </a:r>
          </a:p>
        </p:txBody>
      </p:sp>
      <p:sp>
        <p:nvSpPr>
          <p:cNvPr id="19472" name="Rectangle 15"/>
          <p:cNvSpPr>
            <a:spLocks noChangeArrowheads="1"/>
          </p:cNvSpPr>
          <p:nvPr/>
        </p:nvSpPr>
        <p:spPr bwMode="auto">
          <a:xfrm>
            <a:off x="2332038" y="5173663"/>
            <a:ext cx="1881187" cy="847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73" name="Rectangle 16"/>
          <p:cNvSpPr>
            <a:spLocks noChangeArrowheads="1"/>
          </p:cNvSpPr>
          <p:nvPr/>
        </p:nvSpPr>
        <p:spPr bwMode="auto">
          <a:xfrm>
            <a:off x="2330450" y="5286375"/>
            <a:ext cx="1882775" cy="6461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Illegal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fishing</a:t>
            </a:r>
            <a:r>
              <a:rPr lang="fr-BE" sz="1400" dirty="0">
                <a:latin typeface="+mn-lt"/>
                <a:cs typeface="Arial" charset="0"/>
              </a:rPr>
              <a:t> practices </a:t>
            </a:r>
            <a:r>
              <a:rPr lang="fr-BE" sz="1400" dirty="0" err="1">
                <a:latin typeface="+mn-lt"/>
                <a:cs typeface="Arial" charset="0"/>
              </a:rPr>
              <a:t>significantly</a:t>
            </a:r>
            <a:r>
              <a:rPr lang="fr-BE" sz="1400" dirty="0">
                <a:latin typeface="+mn-lt"/>
                <a:cs typeface="Arial" charset="0"/>
              </a:rPr>
              <a:t> </a:t>
            </a:r>
            <a:r>
              <a:rPr lang="fr-BE" sz="1400" dirty="0" err="1">
                <a:latin typeface="+mn-lt"/>
                <a:cs typeface="Arial" charset="0"/>
              </a:rPr>
              <a:t>reduced</a:t>
            </a:r>
            <a:endParaRPr lang="fr-BE" sz="1400" dirty="0">
              <a:latin typeface="+mn-lt"/>
              <a:cs typeface="Arial" charset="0"/>
            </a:endParaRPr>
          </a:p>
        </p:txBody>
      </p:sp>
      <p:sp>
        <p:nvSpPr>
          <p:cNvPr id="19474" name="Rectangle 17"/>
          <p:cNvSpPr>
            <a:spLocks noChangeArrowheads="1"/>
          </p:cNvSpPr>
          <p:nvPr/>
        </p:nvSpPr>
        <p:spPr bwMode="auto">
          <a:xfrm>
            <a:off x="4273550" y="5173663"/>
            <a:ext cx="1677988" cy="847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75" name="Rectangle 18"/>
          <p:cNvSpPr>
            <a:spLocks noChangeArrowheads="1"/>
          </p:cNvSpPr>
          <p:nvPr/>
        </p:nvSpPr>
        <p:spPr bwMode="auto">
          <a:xfrm>
            <a:off x="4343400" y="5286375"/>
            <a:ext cx="1600200" cy="4302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>
                <a:latin typeface="+mn-lt"/>
                <a:cs typeface="Arial" charset="0"/>
              </a:rPr>
              <a:t>Processing of the catch improved</a:t>
            </a:r>
          </a:p>
        </p:txBody>
      </p:sp>
      <p:sp>
        <p:nvSpPr>
          <p:cNvPr id="19476" name="Rectangle 19"/>
          <p:cNvSpPr>
            <a:spLocks noChangeArrowheads="1"/>
          </p:cNvSpPr>
          <p:nvPr/>
        </p:nvSpPr>
        <p:spPr bwMode="auto">
          <a:xfrm>
            <a:off x="6102350" y="5173663"/>
            <a:ext cx="1449388" cy="8461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BE" sz="1400">
              <a:latin typeface="+mn-lt"/>
              <a:cs typeface="Arial" charset="0"/>
            </a:endParaRPr>
          </a:p>
        </p:txBody>
      </p:sp>
      <p:sp>
        <p:nvSpPr>
          <p:cNvPr id="19477" name="Rectangle 20"/>
          <p:cNvSpPr>
            <a:spLocks noChangeArrowheads="1"/>
          </p:cNvSpPr>
          <p:nvPr/>
        </p:nvSpPr>
        <p:spPr bwMode="auto">
          <a:xfrm>
            <a:off x="6172200" y="5229225"/>
            <a:ext cx="1295400" cy="646113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lang="fr-BE" sz="1400" dirty="0" err="1">
                <a:latin typeface="+mn-lt"/>
                <a:cs typeface="Arial" charset="0"/>
              </a:rPr>
              <a:t>Improved</a:t>
            </a:r>
            <a:r>
              <a:rPr lang="fr-BE" sz="1400" dirty="0">
                <a:latin typeface="+mn-lt"/>
                <a:cs typeface="Arial" charset="0"/>
              </a:rPr>
              <a:t>  </a:t>
            </a:r>
            <a:r>
              <a:rPr lang="fr-BE" sz="1400" dirty="0" err="1">
                <a:latin typeface="+mn-lt"/>
                <a:cs typeface="Arial" charset="0"/>
              </a:rPr>
              <a:t>access</a:t>
            </a:r>
            <a:r>
              <a:rPr lang="fr-BE" sz="1400" dirty="0">
                <a:latin typeface="+mn-lt"/>
                <a:cs typeface="Arial" charset="0"/>
              </a:rPr>
              <a:t> to </a:t>
            </a:r>
            <a:r>
              <a:rPr lang="fr-BE" sz="1400" dirty="0" err="1" smtClean="0">
                <a:latin typeface="+mn-lt"/>
                <a:cs typeface="Arial" charset="0"/>
              </a:rPr>
              <a:t>markets</a:t>
            </a:r>
            <a:endParaRPr lang="fr-BE" sz="1400" dirty="0">
              <a:latin typeface="+mn-lt"/>
              <a:cs typeface="Arial" charset="0"/>
            </a:endParaRPr>
          </a:p>
        </p:txBody>
      </p:sp>
      <p:grpSp>
        <p:nvGrpSpPr>
          <p:cNvPr id="20502" name="Group 21"/>
          <p:cNvGrpSpPr>
            <a:grpSpLocks/>
          </p:cNvGrpSpPr>
          <p:nvPr/>
        </p:nvGrpSpPr>
        <p:grpSpPr bwMode="auto">
          <a:xfrm>
            <a:off x="1301750" y="4683125"/>
            <a:ext cx="1082675" cy="490538"/>
            <a:chOff x="820" y="2950"/>
            <a:chExt cx="682" cy="309"/>
          </a:xfrm>
        </p:grpSpPr>
        <p:sp>
          <p:nvSpPr>
            <p:cNvPr id="19494" name="Freeform 22"/>
            <p:cNvSpPr>
              <a:spLocks/>
            </p:cNvSpPr>
            <p:nvPr/>
          </p:nvSpPr>
          <p:spPr bwMode="auto">
            <a:xfrm>
              <a:off x="820" y="3015"/>
              <a:ext cx="648" cy="244"/>
            </a:xfrm>
            <a:custGeom>
              <a:avLst/>
              <a:gdLst>
                <a:gd name="T0" fmla="*/ 0 w 648"/>
                <a:gd name="T1" fmla="*/ 244 h 244"/>
                <a:gd name="T2" fmla="*/ 0 w 648"/>
                <a:gd name="T3" fmla="*/ 90 h 244"/>
                <a:gd name="T4" fmla="*/ 648 w 648"/>
                <a:gd name="T5" fmla="*/ 90 h 244"/>
                <a:gd name="T6" fmla="*/ 648 w 648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8"/>
                <a:gd name="T13" fmla="*/ 0 h 244"/>
                <a:gd name="T14" fmla="*/ 648 w 648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8" h="244">
                  <a:moveTo>
                    <a:pt x="0" y="244"/>
                  </a:moveTo>
                  <a:lnTo>
                    <a:pt x="0" y="90"/>
                  </a:lnTo>
                  <a:lnTo>
                    <a:pt x="648" y="90"/>
                  </a:lnTo>
                  <a:lnTo>
                    <a:pt x="648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9495" name="Freeform 23"/>
            <p:cNvSpPr>
              <a:spLocks/>
            </p:cNvSpPr>
            <p:nvPr/>
          </p:nvSpPr>
          <p:spPr bwMode="auto">
            <a:xfrm>
              <a:off x="1435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20503" name="Group 24"/>
          <p:cNvGrpSpPr>
            <a:grpSpLocks/>
          </p:cNvGrpSpPr>
          <p:nvPr/>
        </p:nvGrpSpPr>
        <p:grpSpPr bwMode="auto">
          <a:xfrm>
            <a:off x="2278063" y="4683125"/>
            <a:ext cx="928687" cy="490538"/>
            <a:chOff x="1435" y="2950"/>
            <a:chExt cx="585" cy="309"/>
          </a:xfrm>
        </p:grpSpPr>
        <p:sp>
          <p:nvSpPr>
            <p:cNvPr id="19492" name="Freeform 25"/>
            <p:cNvSpPr>
              <a:spLocks/>
            </p:cNvSpPr>
            <p:nvPr/>
          </p:nvSpPr>
          <p:spPr bwMode="auto">
            <a:xfrm>
              <a:off x="1468" y="3015"/>
              <a:ext cx="552" cy="244"/>
            </a:xfrm>
            <a:custGeom>
              <a:avLst/>
              <a:gdLst>
                <a:gd name="T0" fmla="*/ 552 w 552"/>
                <a:gd name="T1" fmla="*/ 244 h 244"/>
                <a:gd name="T2" fmla="*/ 552 w 552"/>
                <a:gd name="T3" fmla="*/ 90 h 244"/>
                <a:gd name="T4" fmla="*/ 0 w 552"/>
                <a:gd name="T5" fmla="*/ 90 h 244"/>
                <a:gd name="T6" fmla="*/ 0 w 552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2"/>
                <a:gd name="T13" fmla="*/ 0 h 244"/>
                <a:gd name="T14" fmla="*/ 552 w 552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2" h="244">
                  <a:moveTo>
                    <a:pt x="552" y="244"/>
                  </a:moveTo>
                  <a:lnTo>
                    <a:pt x="552" y="90"/>
                  </a:ln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9493" name="Freeform 26"/>
            <p:cNvSpPr>
              <a:spLocks/>
            </p:cNvSpPr>
            <p:nvPr/>
          </p:nvSpPr>
          <p:spPr bwMode="auto">
            <a:xfrm>
              <a:off x="1435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20504" name="Group 27"/>
          <p:cNvGrpSpPr>
            <a:grpSpLocks/>
          </p:cNvGrpSpPr>
          <p:nvPr/>
        </p:nvGrpSpPr>
        <p:grpSpPr bwMode="auto">
          <a:xfrm>
            <a:off x="5111750" y="4683125"/>
            <a:ext cx="901700" cy="490538"/>
            <a:chOff x="3220" y="2950"/>
            <a:chExt cx="568" cy="309"/>
          </a:xfrm>
        </p:grpSpPr>
        <p:sp>
          <p:nvSpPr>
            <p:cNvPr id="19490" name="Freeform 28"/>
            <p:cNvSpPr>
              <a:spLocks/>
            </p:cNvSpPr>
            <p:nvPr/>
          </p:nvSpPr>
          <p:spPr bwMode="auto">
            <a:xfrm>
              <a:off x="3220" y="3015"/>
              <a:ext cx="534" cy="244"/>
            </a:xfrm>
            <a:custGeom>
              <a:avLst/>
              <a:gdLst>
                <a:gd name="T0" fmla="*/ 0 w 534"/>
                <a:gd name="T1" fmla="*/ 244 h 244"/>
                <a:gd name="T2" fmla="*/ 0 w 534"/>
                <a:gd name="T3" fmla="*/ 90 h 244"/>
                <a:gd name="T4" fmla="*/ 534 w 534"/>
                <a:gd name="T5" fmla="*/ 90 h 244"/>
                <a:gd name="T6" fmla="*/ 534 w 534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4"/>
                <a:gd name="T13" fmla="*/ 0 h 244"/>
                <a:gd name="T14" fmla="*/ 534 w 534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4" h="244">
                  <a:moveTo>
                    <a:pt x="0" y="244"/>
                  </a:moveTo>
                  <a:lnTo>
                    <a:pt x="0" y="90"/>
                  </a:lnTo>
                  <a:lnTo>
                    <a:pt x="534" y="90"/>
                  </a:lnTo>
                  <a:lnTo>
                    <a:pt x="534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9491" name="Freeform 29"/>
            <p:cNvSpPr>
              <a:spLocks/>
            </p:cNvSpPr>
            <p:nvPr/>
          </p:nvSpPr>
          <p:spPr bwMode="auto">
            <a:xfrm>
              <a:off x="3721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20505" name="Group 30"/>
          <p:cNvGrpSpPr>
            <a:grpSpLocks/>
          </p:cNvGrpSpPr>
          <p:nvPr/>
        </p:nvGrpSpPr>
        <p:grpSpPr bwMode="auto">
          <a:xfrm>
            <a:off x="5907088" y="4683125"/>
            <a:ext cx="919162" cy="490538"/>
            <a:chOff x="3721" y="2950"/>
            <a:chExt cx="579" cy="309"/>
          </a:xfrm>
        </p:grpSpPr>
        <p:sp>
          <p:nvSpPr>
            <p:cNvPr id="19488" name="Freeform 31"/>
            <p:cNvSpPr>
              <a:spLocks/>
            </p:cNvSpPr>
            <p:nvPr/>
          </p:nvSpPr>
          <p:spPr bwMode="auto">
            <a:xfrm>
              <a:off x="3754" y="3015"/>
              <a:ext cx="546" cy="244"/>
            </a:xfrm>
            <a:custGeom>
              <a:avLst/>
              <a:gdLst>
                <a:gd name="T0" fmla="*/ 546 w 546"/>
                <a:gd name="T1" fmla="*/ 244 h 244"/>
                <a:gd name="T2" fmla="*/ 546 w 546"/>
                <a:gd name="T3" fmla="*/ 90 h 244"/>
                <a:gd name="T4" fmla="*/ 0 w 546"/>
                <a:gd name="T5" fmla="*/ 90 h 244"/>
                <a:gd name="T6" fmla="*/ 0 w 546"/>
                <a:gd name="T7" fmla="*/ 0 h 2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6"/>
                <a:gd name="T13" fmla="*/ 0 h 244"/>
                <a:gd name="T14" fmla="*/ 546 w 546"/>
                <a:gd name="T15" fmla="*/ 244 h 2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6" h="244">
                  <a:moveTo>
                    <a:pt x="546" y="244"/>
                  </a:moveTo>
                  <a:lnTo>
                    <a:pt x="546" y="90"/>
                  </a:ln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9489" name="Freeform 32"/>
            <p:cNvSpPr>
              <a:spLocks/>
            </p:cNvSpPr>
            <p:nvPr/>
          </p:nvSpPr>
          <p:spPr bwMode="auto">
            <a:xfrm>
              <a:off x="3721" y="2950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20506" name="Group 33"/>
          <p:cNvGrpSpPr>
            <a:grpSpLocks/>
          </p:cNvGrpSpPr>
          <p:nvPr/>
        </p:nvGrpSpPr>
        <p:grpSpPr bwMode="auto">
          <a:xfrm>
            <a:off x="2330450" y="3311525"/>
            <a:ext cx="1882775" cy="581025"/>
            <a:chOff x="1468" y="2086"/>
            <a:chExt cx="1186" cy="366"/>
          </a:xfrm>
        </p:grpSpPr>
        <p:sp>
          <p:nvSpPr>
            <p:cNvPr id="19486" name="Freeform 34"/>
            <p:cNvSpPr>
              <a:spLocks/>
            </p:cNvSpPr>
            <p:nvPr/>
          </p:nvSpPr>
          <p:spPr bwMode="auto">
            <a:xfrm>
              <a:off x="1468" y="2151"/>
              <a:ext cx="1152" cy="301"/>
            </a:xfrm>
            <a:custGeom>
              <a:avLst/>
              <a:gdLst>
                <a:gd name="T0" fmla="*/ 0 w 1152"/>
                <a:gd name="T1" fmla="*/ 301 h 301"/>
                <a:gd name="T2" fmla="*/ 0 w 1152"/>
                <a:gd name="T3" fmla="*/ 118 h 301"/>
                <a:gd name="T4" fmla="*/ 1152 w 1152"/>
                <a:gd name="T5" fmla="*/ 118 h 301"/>
                <a:gd name="T6" fmla="*/ 1152 w 1152"/>
                <a:gd name="T7" fmla="*/ 0 h 3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301"/>
                <a:gd name="T14" fmla="*/ 1152 w 1152"/>
                <a:gd name="T15" fmla="*/ 301 h 3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301">
                  <a:moveTo>
                    <a:pt x="0" y="301"/>
                  </a:moveTo>
                  <a:lnTo>
                    <a:pt x="0" y="118"/>
                  </a:lnTo>
                  <a:lnTo>
                    <a:pt x="1152" y="118"/>
                  </a:lnTo>
                  <a:lnTo>
                    <a:pt x="115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9487" name="Freeform 35"/>
            <p:cNvSpPr>
              <a:spLocks/>
            </p:cNvSpPr>
            <p:nvPr/>
          </p:nvSpPr>
          <p:spPr bwMode="auto">
            <a:xfrm>
              <a:off x="2587" y="2086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20507" name="Group 36"/>
          <p:cNvGrpSpPr>
            <a:grpSpLocks/>
          </p:cNvGrpSpPr>
          <p:nvPr/>
        </p:nvGrpSpPr>
        <p:grpSpPr bwMode="auto">
          <a:xfrm>
            <a:off x="4106863" y="3311525"/>
            <a:ext cx="1852612" cy="581025"/>
            <a:chOff x="2587" y="2086"/>
            <a:chExt cx="1167" cy="366"/>
          </a:xfrm>
        </p:grpSpPr>
        <p:sp>
          <p:nvSpPr>
            <p:cNvPr id="19484" name="Freeform 37"/>
            <p:cNvSpPr>
              <a:spLocks/>
            </p:cNvSpPr>
            <p:nvPr/>
          </p:nvSpPr>
          <p:spPr bwMode="auto">
            <a:xfrm>
              <a:off x="2620" y="2151"/>
              <a:ext cx="1134" cy="301"/>
            </a:xfrm>
            <a:custGeom>
              <a:avLst/>
              <a:gdLst>
                <a:gd name="T0" fmla="*/ 1134 w 1134"/>
                <a:gd name="T1" fmla="*/ 301 h 301"/>
                <a:gd name="T2" fmla="*/ 1134 w 1134"/>
                <a:gd name="T3" fmla="*/ 118 h 301"/>
                <a:gd name="T4" fmla="*/ 0 w 1134"/>
                <a:gd name="T5" fmla="*/ 118 h 301"/>
                <a:gd name="T6" fmla="*/ 0 w 1134"/>
                <a:gd name="T7" fmla="*/ 0 h 3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4"/>
                <a:gd name="T13" fmla="*/ 0 h 301"/>
                <a:gd name="T14" fmla="*/ 1134 w 1134"/>
                <a:gd name="T15" fmla="*/ 301 h 3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4" h="301">
                  <a:moveTo>
                    <a:pt x="1134" y="301"/>
                  </a:moveTo>
                  <a:lnTo>
                    <a:pt x="1134" y="118"/>
                  </a:lnTo>
                  <a:lnTo>
                    <a:pt x="0" y="11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  <p:sp>
          <p:nvSpPr>
            <p:cNvPr id="19485" name="Freeform 38"/>
            <p:cNvSpPr>
              <a:spLocks/>
            </p:cNvSpPr>
            <p:nvPr/>
          </p:nvSpPr>
          <p:spPr bwMode="auto">
            <a:xfrm>
              <a:off x="2587" y="2086"/>
              <a:ext cx="67" cy="68"/>
            </a:xfrm>
            <a:custGeom>
              <a:avLst/>
              <a:gdLst>
                <a:gd name="T0" fmla="*/ 67 w 67"/>
                <a:gd name="T1" fmla="*/ 68 h 68"/>
                <a:gd name="T2" fmla="*/ 33 w 67"/>
                <a:gd name="T3" fmla="*/ 0 h 68"/>
                <a:gd name="T4" fmla="*/ 0 w 67"/>
                <a:gd name="T5" fmla="*/ 68 h 68"/>
                <a:gd name="T6" fmla="*/ 67 w 67"/>
                <a:gd name="T7" fmla="*/ 68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8"/>
                <a:gd name="T14" fmla="*/ 67 w 6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8">
                  <a:moveTo>
                    <a:pt x="67" y="68"/>
                  </a:moveTo>
                  <a:lnTo>
                    <a:pt x="33" y="0"/>
                  </a:lnTo>
                  <a:lnTo>
                    <a:pt x="0" y="68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fr-FR" sz="1400">
                <a:latin typeface="+mn-lt"/>
              </a:endParaRPr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2463924" y="2060848"/>
            <a:ext cx="3620244" cy="431534"/>
            <a:chOff x="3275856" y="1854466"/>
            <a:chExt cx="1656184" cy="431534"/>
          </a:xfrm>
        </p:grpSpPr>
        <p:cxnSp>
          <p:nvCxnSpPr>
            <p:cNvPr id="41" name="Connecteur droit 40"/>
            <p:cNvCxnSpPr/>
            <p:nvPr/>
          </p:nvCxnSpPr>
          <p:spPr bwMode="auto">
            <a:xfrm rot="5400000">
              <a:off x="4519277" y="1666854"/>
              <a:ext cx="0" cy="825525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2" name="Groupe 41"/>
            <p:cNvGrpSpPr/>
            <p:nvPr/>
          </p:nvGrpSpPr>
          <p:grpSpPr>
            <a:xfrm>
              <a:off x="3275856" y="1854466"/>
              <a:ext cx="1656184" cy="431534"/>
              <a:chOff x="3275856" y="1854466"/>
              <a:chExt cx="1656184" cy="431534"/>
            </a:xfrm>
          </p:grpSpPr>
          <p:cxnSp>
            <p:nvCxnSpPr>
              <p:cNvPr id="43" name="Connecteur droit 42"/>
              <p:cNvCxnSpPr/>
              <p:nvPr/>
            </p:nvCxnSpPr>
            <p:spPr bwMode="auto">
              <a:xfrm>
                <a:off x="4076715" y="2079618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Connecteur droit 43"/>
              <p:cNvCxnSpPr/>
              <p:nvPr/>
            </p:nvCxnSpPr>
            <p:spPr bwMode="auto">
              <a:xfrm rot="5400000">
                <a:off x="3688619" y="1666855"/>
                <a:ext cx="0" cy="825525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5" name="Connecteur droit 44"/>
              <p:cNvCxnSpPr/>
              <p:nvPr/>
            </p:nvCxnSpPr>
            <p:spPr bwMode="auto">
              <a:xfrm>
                <a:off x="4229115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Connecteur droit 45"/>
              <p:cNvCxnSpPr/>
              <p:nvPr/>
            </p:nvCxnSpPr>
            <p:spPr bwMode="auto">
              <a:xfrm>
                <a:off x="4932040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Connecteur droit 46"/>
              <p:cNvCxnSpPr/>
              <p:nvPr/>
            </p:nvCxnSpPr>
            <p:spPr bwMode="auto">
              <a:xfrm>
                <a:off x="3275856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8" name="Connecteur droit 47"/>
              <p:cNvCxnSpPr/>
              <p:nvPr/>
            </p:nvCxnSpPr>
            <p:spPr bwMode="auto">
              <a:xfrm>
                <a:off x="3707904" y="1854466"/>
                <a:ext cx="0" cy="206382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50" name="AutoShape 5"/>
          <p:cNvSpPr>
            <a:spLocks noChangeArrowheads="1"/>
          </p:cNvSpPr>
          <p:nvPr/>
        </p:nvSpPr>
        <p:spPr bwMode="auto">
          <a:xfrm rot="21186953">
            <a:off x="150595" y="-44395"/>
            <a:ext cx="3411079" cy="1502628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600"/>
              </a:spcAft>
              <a:buSzPct val="65000"/>
              <a:buFont typeface="Wingdings" pitchFamily="2" charset="2"/>
              <a:buNone/>
            </a:pP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An objective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tree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</a:p>
          <a:p>
            <a:pPr marL="285750" indent="-285750" eaLnBrk="0" hangingPunct="0">
              <a:spcAft>
                <a:spcPts val="600"/>
              </a:spcAft>
              <a:buClr>
                <a:srgbClr val="0F5494"/>
              </a:buClr>
              <a:buSzPct val="100000"/>
              <a:buFont typeface="Wingdings" panose="05000000000000000000" pitchFamily="2" charset="2"/>
              <a:buChar char="§"/>
            </a:pP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is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not a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summary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of the action  </a:t>
            </a:r>
          </a:p>
          <a:p>
            <a:pPr marL="285750" indent="-285750" eaLnBrk="0" hangingPunct="0">
              <a:spcAft>
                <a:spcPts val="0"/>
              </a:spcAft>
              <a:buClr>
                <a:srgbClr val="0F5494"/>
              </a:buClr>
              <a:buSzPct val="100000"/>
              <a:buFont typeface="Wingdings" panose="05000000000000000000" pitchFamily="2" charset="2"/>
              <a:buChar char="§"/>
            </a:pP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it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is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a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structured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mapping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of possible diverse objectives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with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different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pathways</a:t>
            </a:r>
            <a:endParaRPr lang="en-GB" altLang="fr-FR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4616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2A0EF8-8775-4520-8927-03FA698E6184}" type="slidenum">
              <a:rPr lang="en-GB" altLang="fr-FR" smtClean="0"/>
              <a:pPr/>
              <a:t>9</a:t>
            </a:fld>
            <a:endParaRPr lang="en-GB" altLang="fr-FR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1285875"/>
            <a:ext cx="8513763" cy="679450"/>
          </a:xfrm>
          <a:noFill/>
        </p:spPr>
        <p:txBody>
          <a:bodyPr/>
          <a:lstStyle/>
          <a:p>
            <a:pPr indent="0" algn="ctr" eaLnBrk="1" hangingPunct="1"/>
            <a:r>
              <a:rPr lang="fr-BE" altLang="fr-FR" dirty="0" smtClean="0"/>
              <a:t>Top </a:t>
            </a:r>
            <a:r>
              <a:rPr lang="fr-BE" altLang="fr-FR" dirty="0" err="1" smtClean="0"/>
              <a:t>tips</a:t>
            </a:r>
            <a:r>
              <a:rPr lang="fr-BE" altLang="fr-FR" dirty="0" smtClean="0"/>
              <a:t> for objective </a:t>
            </a:r>
            <a:r>
              <a:rPr lang="fr-BE" altLang="fr-FR" dirty="0" err="1" smtClean="0"/>
              <a:t>trees</a:t>
            </a:r>
            <a:endParaRPr lang="fr-BE" altLang="fr-FR" dirty="0" smtClean="0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57188" y="1988840"/>
            <a:ext cx="8318500" cy="4052887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/>
          <a:lstStyle/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endParaRPr lang="en-GB" sz="2000" dirty="0" smtClean="0"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dirty="0" smtClean="0">
                <a:latin typeface="+mn-lt"/>
              </a:rPr>
              <a:t>Beware of unrealistic </a:t>
            </a:r>
            <a:r>
              <a:rPr lang="en-GB" sz="2000" dirty="0">
                <a:latin typeface="+mn-lt"/>
              </a:rPr>
              <a:t>objectives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dirty="0" smtClean="0">
                <a:latin typeface="+mn-lt"/>
              </a:rPr>
              <a:t>Beware of natural </a:t>
            </a:r>
            <a:r>
              <a:rPr lang="en-GB" sz="2000" dirty="0">
                <a:latin typeface="+mn-lt"/>
              </a:rPr>
              <a:t>factors that cannot be changed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dirty="0">
                <a:latin typeface="+mn-lt"/>
              </a:rPr>
              <a:t>Check the logic of causality… The objectives at a level below should be necessary and sufficient to achieve the objective </a:t>
            </a:r>
            <a:r>
              <a:rPr lang="en-GB" sz="2000" dirty="0" smtClean="0">
                <a:latin typeface="+mn-lt"/>
              </a:rPr>
              <a:t>on the </a:t>
            </a:r>
            <a:r>
              <a:rPr lang="en-GB" sz="2000" dirty="0">
                <a:latin typeface="+mn-lt"/>
              </a:rPr>
              <a:t>next </a:t>
            </a:r>
            <a:r>
              <a:rPr lang="en-GB" sz="2000" dirty="0" smtClean="0">
                <a:latin typeface="+mn-lt"/>
              </a:rPr>
              <a:t>level up</a:t>
            </a:r>
            <a:endParaRPr lang="en-GB" sz="2000" dirty="0">
              <a:latin typeface="+mn-lt"/>
            </a:endParaRP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en-GB" sz="2000" dirty="0">
                <a:latin typeface="+mn-lt"/>
              </a:rPr>
              <a:t>A project is a process of change </a:t>
            </a:r>
            <a:r>
              <a:rPr lang="en-GB" sz="2000" dirty="0" smtClean="0">
                <a:latin typeface="+mn-lt"/>
              </a:rPr>
              <a:t>towards </a:t>
            </a:r>
            <a:r>
              <a:rPr lang="en-GB" sz="2000" dirty="0">
                <a:latin typeface="+mn-lt"/>
              </a:rPr>
              <a:t>a more satisfying situation… the wording should reflect this gradual nature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21186953">
            <a:off x="5070036" y="5120247"/>
            <a:ext cx="3770941" cy="1327904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spcAft>
                <a:spcPts val="0"/>
              </a:spcAft>
              <a:buSzPct val="65000"/>
              <a:buFont typeface="Wingdings" pitchFamily="2" charset="2"/>
              <a:buNone/>
            </a:pP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The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development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of a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problem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tree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and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its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conversion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into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an objective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tree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can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be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replaced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by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other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processes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working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directly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on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developing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the intervention 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logic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(</a:t>
            </a:r>
            <a:r>
              <a:rPr lang="fr-BE" altLang="fr-FR" sz="1400" dirty="0" err="1" smtClean="0">
                <a:solidFill>
                  <a:schemeClr val="accent2"/>
                </a:solidFill>
                <a:cs typeface="Arial" charset="0"/>
              </a:rPr>
              <a:t>cf</a:t>
            </a:r>
            <a:r>
              <a:rPr lang="fr-BE" altLang="fr-FR" sz="1400" dirty="0" smtClean="0">
                <a:solidFill>
                  <a:schemeClr val="accent2"/>
                </a:solidFill>
                <a:cs typeface="Arial" charset="0"/>
              </a:rPr>
              <a:t> session 4)</a:t>
            </a:r>
            <a:endParaRPr lang="en-GB" altLang="fr-FR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79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10793</TotalTime>
  <Words>731</Words>
  <Application>Microsoft Office PowerPoint</Application>
  <PresentationFormat>Affichage à l'écran (4:3)</PresentationFormat>
  <Paragraphs>119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Times</vt:lpstr>
      <vt:lpstr>Times New Roman</vt:lpstr>
      <vt:lpstr>Verdana</vt:lpstr>
      <vt:lpstr>Wingdings</vt:lpstr>
      <vt:lpstr>Slide_Master</vt:lpstr>
      <vt:lpstr>Session 3 </vt:lpstr>
      <vt:lpstr>Présentation PowerPoint</vt:lpstr>
      <vt:lpstr>The LFA is an iterative process</vt:lpstr>
      <vt:lpstr>The problem-objective tree method </vt:lpstr>
      <vt:lpstr>Problem tree: steps   </vt:lpstr>
      <vt:lpstr>Problem tree: simplified example</vt:lpstr>
      <vt:lpstr>Top tips for problem trees</vt:lpstr>
      <vt:lpstr>Objective tree: simplified example</vt:lpstr>
      <vt:lpstr>Top tips for objective trees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695</cp:revision>
  <cp:lastPrinted>2015-08-25T16:39:36Z</cp:lastPrinted>
  <dcterms:created xsi:type="dcterms:W3CDTF">2011-10-28T10:25:18Z</dcterms:created>
  <dcterms:modified xsi:type="dcterms:W3CDTF">2015-11-02T12:06:43Z</dcterms:modified>
</cp:coreProperties>
</file>