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687" r:id="rId2"/>
    <p:sldId id="793" r:id="rId3"/>
    <p:sldId id="786" r:id="rId4"/>
    <p:sldId id="787" r:id="rId5"/>
    <p:sldId id="790" r:id="rId6"/>
    <p:sldId id="780" r:id="rId7"/>
    <p:sldId id="783" r:id="rId8"/>
    <p:sldId id="781" r:id="rId9"/>
    <p:sldId id="782" r:id="rId10"/>
    <p:sldId id="785" r:id="rId11"/>
    <p:sldId id="791" r:id="rId12"/>
    <p:sldId id="775" r:id="rId13"/>
    <p:sldId id="776" r:id="rId14"/>
    <p:sldId id="778" r:id="rId15"/>
    <p:sldId id="777" r:id="rId16"/>
    <p:sldId id="779" r:id="rId17"/>
  </p:sldIdLst>
  <p:sldSz cx="9144000" cy="6858000" type="screen4x3"/>
  <p:notesSz cx="6877050" cy="1000125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hloe" initials="c" lastIdx="2" clrIdx="0"/>
  <p:cmAuthor id="1" name="Karen McHugh" initials="KM" lastIdx="16" clrIdx="1">
    <p:extLst/>
  </p:cmAuthor>
  <p:cmAuthor id="2" name="Saskia" initials="svc" lastIdx="5" clrIdx="2"/>
  <p:cmAuthor id="3" name="DILLON Bridget (DEVCO)" initials="BD" lastIdx="6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0F5494"/>
    <a:srgbClr val="FFDDFF"/>
    <a:srgbClr val="FFCCFF"/>
    <a:srgbClr val="E88D08"/>
    <a:srgbClr val="E5970B"/>
    <a:srgbClr val="009900"/>
    <a:srgbClr val="66FF33"/>
    <a:srgbClr val="00FF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15" autoAdjust="0"/>
    <p:restoredTop sz="54219" autoAdjust="0"/>
  </p:normalViewPr>
  <p:slideViewPr>
    <p:cSldViewPr>
      <p:cViewPr varScale="1">
        <p:scale>
          <a:sx n="40" d="100"/>
          <a:sy n="40" d="100"/>
        </p:scale>
        <p:origin x="2358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7" d="100"/>
        <a:sy n="87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F28229-F849-4828-BEFA-6A1CABC4409D}" type="doc">
      <dgm:prSet loTypeId="urn:microsoft.com/office/officeart/2005/8/layout/cycle1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7207201B-C3F1-453B-9E24-F9EC56983F6A}">
      <dgm:prSet phldrT="[Text]" custT="1"/>
      <dgm:spPr>
        <a:xfrm>
          <a:off x="2304718" y="298605"/>
          <a:ext cx="1564894" cy="448787"/>
        </a:xfrm>
        <a:noFill/>
        <a:ln>
          <a:noFill/>
        </a:ln>
        <a:effectLst/>
      </dgm:spPr>
      <dgm:t>
        <a:bodyPr/>
        <a:lstStyle/>
        <a:p>
          <a:r>
            <a:rPr lang="en-GB" sz="14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Analysis of </a:t>
          </a:r>
        </a:p>
        <a:p>
          <a:r>
            <a:rPr lang="en-GB" sz="14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context + issue(s)</a:t>
          </a:r>
        </a:p>
      </dgm:t>
    </dgm:pt>
    <dgm:pt modelId="{F1B35970-65F0-47DC-8A36-4AA548BAA42A}" type="parTrans" cxnId="{7701160A-F0D6-4571-8840-83E5353206C0}">
      <dgm:prSet/>
      <dgm:spPr/>
      <dgm:t>
        <a:bodyPr/>
        <a:lstStyle/>
        <a:p>
          <a:endParaRPr lang="en-GB" sz="2000"/>
        </a:p>
      </dgm:t>
    </dgm:pt>
    <dgm:pt modelId="{1E8EB7F4-3DC2-422F-8FC9-3AEF3DE0D1DC}" type="sibTrans" cxnId="{7701160A-F0D6-4571-8840-83E5353206C0}">
      <dgm:prSet/>
      <dgm:spPr>
        <a:xfrm>
          <a:off x="1808414" y="-1768"/>
          <a:ext cx="1426195" cy="1398769"/>
        </a:xfrm>
        <a:solidFill>
          <a:srgbClr val="C0504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endParaRPr lang="en-GB" sz="2000"/>
        </a:p>
      </dgm:t>
    </dgm:pt>
    <dgm:pt modelId="{D4F158F5-4770-42BC-A952-61A2DDFE5F20}">
      <dgm:prSet phldrT="[Text]" custT="1"/>
      <dgm:spPr>
        <a:xfrm>
          <a:off x="2122283" y="1234095"/>
          <a:ext cx="810603" cy="425869"/>
        </a:xfrm>
        <a:noFill/>
        <a:ln>
          <a:noFill/>
        </a:ln>
        <a:effectLst/>
      </dgm:spPr>
      <dgm:t>
        <a:bodyPr/>
        <a:lstStyle/>
        <a:p>
          <a:r>
            <a:rPr lang="en-GB" sz="14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Exploration of change processes and underlying assumptions</a:t>
          </a:r>
        </a:p>
      </dgm:t>
    </dgm:pt>
    <dgm:pt modelId="{227EDDB2-8600-4702-9656-AE9D228FB7DE}" type="parTrans" cxnId="{0FBE3703-F98C-4F5A-9D5D-2CDD8450B539}">
      <dgm:prSet/>
      <dgm:spPr/>
      <dgm:t>
        <a:bodyPr/>
        <a:lstStyle/>
        <a:p>
          <a:endParaRPr lang="en-GB" sz="2000"/>
        </a:p>
      </dgm:t>
    </dgm:pt>
    <dgm:pt modelId="{6EAD1196-E8CE-4E35-A961-AF061B9A0364}" type="sibTrans" cxnId="{0FBE3703-F98C-4F5A-9D5D-2CDD8450B539}">
      <dgm:prSet/>
      <dgm:spPr>
        <a:xfrm>
          <a:off x="1716958" y="85048"/>
          <a:ext cx="1636355" cy="1248450"/>
        </a:xfrm>
        <a:solidFill>
          <a:srgbClr val="9BBB59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endParaRPr lang="en-GB" sz="2000"/>
        </a:p>
      </dgm:t>
    </dgm:pt>
    <dgm:pt modelId="{CAF18E19-CCAF-4723-A441-AF7A495EDD08}">
      <dgm:prSet phldrT="[Text]" custT="1"/>
      <dgm:spPr>
        <a:xfrm>
          <a:off x="1572337" y="317090"/>
          <a:ext cx="791333" cy="411818"/>
        </a:xfrm>
        <a:noFill/>
        <a:ln>
          <a:noFill/>
        </a:ln>
        <a:effectLst/>
      </dgm:spPr>
      <dgm:t>
        <a:bodyPr/>
        <a:lstStyle/>
        <a:p>
          <a:r>
            <a:rPr lang="en-GB" sz="14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Assessment of the evidence</a:t>
          </a:r>
          <a:endParaRPr lang="en-GB" sz="14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10885663-E7CA-4051-BB69-B1094451FC95}" type="parTrans" cxnId="{4CF7BEEA-BDC7-4CE8-934F-515E48D6C5FC}">
      <dgm:prSet/>
      <dgm:spPr/>
      <dgm:t>
        <a:bodyPr/>
        <a:lstStyle/>
        <a:p>
          <a:endParaRPr lang="en-GB" sz="2000"/>
        </a:p>
      </dgm:t>
    </dgm:pt>
    <dgm:pt modelId="{75A5BD85-9E40-4548-B479-2591F6F4320A}" type="sibTrans" cxnId="{4CF7BEEA-BDC7-4CE8-934F-515E48D6C5FC}">
      <dgm:prSet/>
      <dgm:spPr>
        <a:xfrm>
          <a:off x="1818318" y="5"/>
          <a:ext cx="1418532" cy="1504352"/>
        </a:xfrm>
        <a:solidFill>
          <a:srgbClr val="8064A2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endParaRPr lang="en-GB" sz="1200"/>
        </a:p>
      </dgm:t>
    </dgm:pt>
    <dgm:pt modelId="{4C5D2E50-AB8F-406D-994F-B538DBFCCEBF}" type="pres">
      <dgm:prSet presAssocID="{40F28229-F849-4828-BEFA-6A1CABC4409D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1A764556-5236-4680-82A4-3D5B925268A4}" type="pres">
      <dgm:prSet presAssocID="{7207201B-C3F1-453B-9E24-F9EC56983F6A}" presName="dummy" presStyleCnt="0"/>
      <dgm:spPr/>
    </dgm:pt>
    <dgm:pt modelId="{0A85C66F-AB83-4B40-AE91-61B4A702CD69}" type="pres">
      <dgm:prSet presAssocID="{7207201B-C3F1-453B-9E24-F9EC56983F6A}" presName="node" presStyleLbl="revTx" presStyleIdx="0" presStyleCnt="3" custScaleX="139690" custScaleY="111638" custRadScaleRad="134574" custRadScaleInc="12501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GB"/>
        </a:p>
      </dgm:t>
    </dgm:pt>
    <dgm:pt modelId="{69C5F81D-E6EC-401B-AC3A-BEBBD7019CDF}" type="pres">
      <dgm:prSet presAssocID="{1E8EB7F4-3DC2-422F-8FC9-3AEF3DE0D1DC}" presName="sibTrans" presStyleLbl="node1" presStyleIdx="0" presStyleCnt="3" custScaleX="155879" custScaleY="147190" custLinFactNeighborX="-19311" custLinFactNeighborY="124" custRadScaleRad="54840" custRadScaleInc="-2147483648"/>
      <dgm:spPr>
        <a:prstGeom prst="circularArrow">
          <a:avLst>
            <a:gd name="adj1" fmla="val 8249"/>
            <a:gd name="adj2" fmla="val 576150"/>
            <a:gd name="adj3" fmla="val 2451279"/>
            <a:gd name="adj4" fmla="val 21365108"/>
            <a:gd name="adj5" fmla="val 9624"/>
          </a:avLst>
        </a:prstGeom>
      </dgm:spPr>
      <dgm:t>
        <a:bodyPr/>
        <a:lstStyle/>
        <a:p>
          <a:endParaRPr lang="en-GB"/>
        </a:p>
      </dgm:t>
    </dgm:pt>
    <dgm:pt modelId="{8DC1BEF9-B540-4B71-982F-42715B15C7CE}" type="pres">
      <dgm:prSet presAssocID="{D4F158F5-4770-42BC-A952-61A2DDFE5F20}" presName="dummy" presStyleCnt="0"/>
      <dgm:spPr/>
    </dgm:pt>
    <dgm:pt modelId="{927FFE68-FC55-44B2-819B-A05F62929CB4}" type="pres">
      <dgm:prSet presAssocID="{D4F158F5-4770-42BC-A952-61A2DDFE5F20}" presName="node" presStyleLbl="revTx" presStyleIdx="1" presStyleCnt="3" custScaleX="153600" custScaleY="73846" custRadScaleRad="113816" custRadScaleInc="-4781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GB"/>
        </a:p>
      </dgm:t>
    </dgm:pt>
    <dgm:pt modelId="{E581AB70-C3A5-4431-B6E4-2ED929BD930F}" type="pres">
      <dgm:prSet presAssocID="{6EAD1196-E8CE-4E35-A961-AF061B9A0364}" presName="sibTrans" presStyleLbl="node1" presStyleIdx="1" presStyleCnt="3" custScaleX="140531" custScaleY="138671" custLinFactNeighborX="14187" custLinFactNeighborY="-1904" custRadScaleRad="51298" custRadScaleInc="-2147483648"/>
      <dgm:spPr>
        <a:prstGeom prst="circularArrow">
          <a:avLst>
            <a:gd name="adj1" fmla="val 8249"/>
            <a:gd name="adj2" fmla="val 576150"/>
            <a:gd name="adj3" fmla="val 10563977"/>
            <a:gd name="adj4" fmla="val 7782791"/>
            <a:gd name="adj5" fmla="val 9624"/>
          </a:avLst>
        </a:prstGeom>
      </dgm:spPr>
      <dgm:t>
        <a:bodyPr/>
        <a:lstStyle/>
        <a:p>
          <a:endParaRPr lang="en-GB"/>
        </a:p>
      </dgm:t>
    </dgm:pt>
    <dgm:pt modelId="{B45E9DF4-CD4C-4856-8835-C442DB9CE489}" type="pres">
      <dgm:prSet presAssocID="{CAF18E19-CCAF-4723-A441-AF7A495EDD08}" presName="dummy" presStyleCnt="0"/>
      <dgm:spPr/>
    </dgm:pt>
    <dgm:pt modelId="{0AD90527-EA3B-4AC7-BA78-349905B889B2}" type="pres">
      <dgm:prSet presAssocID="{CAF18E19-CCAF-4723-A441-AF7A495EDD08}" presName="node" presStyleLbl="revTx" presStyleIdx="2" presStyleCnt="3" custScaleX="135853" custScaleY="102442" custRadScaleRad="127131" custRadScaleInc="-11306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GB"/>
        </a:p>
      </dgm:t>
    </dgm:pt>
    <dgm:pt modelId="{50B71FF6-B220-4C0D-B16B-2AD730F1E10B}" type="pres">
      <dgm:prSet presAssocID="{75A5BD85-9E40-4548-B479-2591F6F4320A}" presName="sibTrans" presStyleLbl="node1" presStyleIdx="2" presStyleCnt="3" custScaleX="155041" custScaleY="158300" custLinFactNeighborX="1066" custLinFactNeighborY="33866" custRadScaleRad="43355" custRadScaleInc="-2147483648"/>
      <dgm:spPr>
        <a:prstGeom prst="circularArrow">
          <a:avLst>
            <a:gd name="adj1" fmla="val 8249"/>
            <a:gd name="adj2" fmla="val 576150"/>
            <a:gd name="adj3" fmla="val 17548835"/>
            <a:gd name="adj4" fmla="val 14097122"/>
            <a:gd name="adj5" fmla="val 9624"/>
          </a:avLst>
        </a:prstGeom>
      </dgm:spPr>
      <dgm:t>
        <a:bodyPr/>
        <a:lstStyle/>
        <a:p>
          <a:endParaRPr lang="en-GB"/>
        </a:p>
      </dgm:t>
    </dgm:pt>
  </dgm:ptLst>
  <dgm:cxnLst>
    <dgm:cxn modelId="{5B6E5F06-2E80-4ED6-B03B-A01FD6F7ABC9}" type="presOf" srcId="{D4F158F5-4770-42BC-A952-61A2DDFE5F20}" destId="{927FFE68-FC55-44B2-819B-A05F62929CB4}" srcOrd="0" destOrd="0" presId="urn:microsoft.com/office/officeart/2005/8/layout/cycle1"/>
    <dgm:cxn modelId="{936DA7D7-F851-41BB-AEE4-1D6397909979}" type="presOf" srcId="{6EAD1196-E8CE-4E35-A961-AF061B9A0364}" destId="{E581AB70-C3A5-4431-B6E4-2ED929BD930F}" srcOrd="0" destOrd="0" presId="urn:microsoft.com/office/officeart/2005/8/layout/cycle1"/>
    <dgm:cxn modelId="{7701160A-F0D6-4571-8840-83E5353206C0}" srcId="{40F28229-F849-4828-BEFA-6A1CABC4409D}" destId="{7207201B-C3F1-453B-9E24-F9EC56983F6A}" srcOrd="0" destOrd="0" parTransId="{F1B35970-65F0-47DC-8A36-4AA548BAA42A}" sibTransId="{1E8EB7F4-3DC2-422F-8FC9-3AEF3DE0D1DC}"/>
    <dgm:cxn modelId="{0FBE3703-F98C-4F5A-9D5D-2CDD8450B539}" srcId="{40F28229-F849-4828-BEFA-6A1CABC4409D}" destId="{D4F158F5-4770-42BC-A952-61A2DDFE5F20}" srcOrd="1" destOrd="0" parTransId="{227EDDB2-8600-4702-9656-AE9D228FB7DE}" sibTransId="{6EAD1196-E8CE-4E35-A961-AF061B9A0364}"/>
    <dgm:cxn modelId="{4CF7BEEA-BDC7-4CE8-934F-515E48D6C5FC}" srcId="{40F28229-F849-4828-BEFA-6A1CABC4409D}" destId="{CAF18E19-CCAF-4723-A441-AF7A495EDD08}" srcOrd="2" destOrd="0" parTransId="{10885663-E7CA-4051-BB69-B1094451FC95}" sibTransId="{75A5BD85-9E40-4548-B479-2591F6F4320A}"/>
    <dgm:cxn modelId="{39F5A600-49CC-44BF-97B0-E9DA431115B0}" type="presOf" srcId="{7207201B-C3F1-453B-9E24-F9EC56983F6A}" destId="{0A85C66F-AB83-4B40-AE91-61B4A702CD69}" srcOrd="0" destOrd="0" presId="urn:microsoft.com/office/officeart/2005/8/layout/cycle1"/>
    <dgm:cxn modelId="{564D6501-06BC-4A91-9A9C-B7AEF5AB7C71}" type="presOf" srcId="{CAF18E19-CCAF-4723-A441-AF7A495EDD08}" destId="{0AD90527-EA3B-4AC7-BA78-349905B889B2}" srcOrd="0" destOrd="0" presId="urn:microsoft.com/office/officeart/2005/8/layout/cycle1"/>
    <dgm:cxn modelId="{24F1763B-DED4-4EE4-B355-4D25666D37D3}" type="presOf" srcId="{40F28229-F849-4828-BEFA-6A1CABC4409D}" destId="{4C5D2E50-AB8F-406D-994F-B538DBFCCEBF}" srcOrd="0" destOrd="0" presId="urn:microsoft.com/office/officeart/2005/8/layout/cycle1"/>
    <dgm:cxn modelId="{DE4BDBE5-3E4C-4697-A0C7-7B5F9D8DFB62}" type="presOf" srcId="{1E8EB7F4-3DC2-422F-8FC9-3AEF3DE0D1DC}" destId="{69C5F81D-E6EC-401B-AC3A-BEBBD7019CDF}" srcOrd="0" destOrd="0" presId="urn:microsoft.com/office/officeart/2005/8/layout/cycle1"/>
    <dgm:cxn modelId="{47BBA669-3C9A-4DE5-8ED0-1B4483B48907}" type="presOf" srcId="{75A5BD85-9E40-4548-B479-2591F6F4320A}" destId="{50B71FF6-B220-4C0D-B16B-2AD730F1E10B}" srcOrd="0" destOrd="0" presId="urn:microsoft.com/office/officeart/2005/8/layout/cycle1"/>
    <dgm:cxn modelId="{D7366C6D-659C-4244-927B-1E4DDB0AFC74}" type="presParOf" srcId="{4C5D2E50-AB8F-406D-994F-B538DBFCCEBF}" destId="{1A764556-5236-4680-82A4-3D5B925268A4}" srcOrd="0" destOrd="0" presId="urn:microsoft.com/office/officeart/2005/8/layout/cycle1"/>
    <dgm:cxn modelId="{E62C98D0-3C2A-4FD2-905C-BF9EB12C2C15}" type="presParOf" srcId="{4C5D2E50-AB8F-406D-994F-B538DBFCCEBF}" destId="{0A85C66F-AB83-4B40-AE91-61B4A702CD69}" srcOrd="1" destOrd="0" presId="urn:microsoft.com/office/officeart/2005/8/layout/cycle1"/>
    <dgm:cxn modelId="{EE50F16D-8943-45F8-8808-75ECC97EC5A8}" type="presParOf" srcId="{4C5D2E50-AB8F-406D-994F-B538DBFCCEBF}" destId="{69C5F81D-E6EC-401B-AC3A-BEBBD7019CDF}" srcOrd="2" destOrd="0" presId="urn:microsoft.com/office/officeart/2005/8/layout/cycle1"/>
    <dgm:cxn modelId="{75046534-E748-4FDD-BDE6-51933BCF543E}" type="presParOf" srcId="{4C5D2E50-AB8F-406D-994F-B538DBFCCEBF}" destId="{8DC1BEF9-B540-4B71-982F-42715B15C7CE}" srcOrd="3" destOrd="0" presId="urn:microsoft.com/office/officeart/2005/8/layout/cycle1"/>
    <dgm:cxn modelId="{B3B85994-EF49-4F7E-A0FD-9E4B0AC27AC8}" type="presParOf" srcId="{4C5D2E50-AB8F-406D-994F-B538DBFCCEBF}" destId="{927FFE68-FC55-44B2-819B-A05F62929CB4}" srcOrd="4" destOrd="0" presId="urn:microsoft.com/office/officeart/2005/8/layout/cycle1"/>
    <dgm:cxn modelId="{1CA82A0C-1C7B-4BBC-B91B-226D7366DA6B}" type="presParOf" srcId="{4C5D2E50-AB8F-406D-994F-B538DBFCCEBF}" destId="{E581AB70-C3A5-4431-B6E4-2ED929BD930F}" srcOrd="5" destOrd="0" presId="urn:microsoft.com/office/officeart/2005/8/layout/cycle1"/>
    <dgm:cxn modelId="{CE51DDDE-B750-4EF1-A57D-E4B34C7884F8}" type="presParOf" srcId="{4C5D2E50-AB8F-406D-994F-B538DBFCCEBF}" destId="{B45E9DF4-CD4C-4856-8835-C442DB9CE489}" srcOrd="6" destOrd="0" presId="urn:microsoft.com/office/officeart/2005/8/layout/cycle1"/>
    <dgm:cxn modelId="{C3D009CC-EED3-44CD-B6C4-A9692260CE18}" type="presParOf" srcId="{4C5D2E50-AB8F-406D-994F-B538DBFCCEBF}" destId="{0AD90527-EA3B-4AC7-BA78-349905B889B2}" srcOrd="7" destOrd="0" presId="urn:microsoft.com/office/officeart/2005/8/layout/cycle1"/>
    <dgm:cxn modelId="{6D715010-1061-45FD-A804-7778DBE39ACE}" type="presParOf" srcId="{4C5D2E50-AB8F-406D-994F-B538DBFCCEBF}" destId="{50B71FF6-B220-4C0D-B16B-2AD730F1E10B}" srcOrd="8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85C66F-AB83-4B40-AE91-61B4A702CD69}">
      <dsp:nvSpPr>
        <dsp:cNvPr id="0" name=""/>
        <dsp:cNvSpPr/>
      </dsp:nvSpPr>
      <dsp:spPr>
        <a:xfrm>
          <a:off x="2690836" y="159390"/>
          <a:ext cx="1629643" cy="1302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Analysis of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context + issue(s)</a:t>
          </a:r>
        </a:p>
      </dsp:txBody>
      <dsp:txXfrm>
        <a:off x="2690836" y="159390"/>
        <a:ext cx="1629643" cy="1302384"/>
      </dsp:txXfrm>
    </dsp:sp>
    <dsp:sp modelId="{69C5F81D-E6EC-401B-AC3A-BEBBD7019CDF}">
      <dsp:nvSpPr>
        <dsp:cNvPr id="0" name=""/>
        <dsp:cNvSpPr/>
      </dsp:nvSpPr>
      <dsp:spPr>
        <a:xfrm>
          <a:off x="-144012" y="-792085"/>
          <a:ext cx="4302415" cy="4062590"/>
        </a:xfrm>
        <a:prstGeom prst="circularArrow">
          <a:avLst>
            <a:gd name="adj1" fmla="val 8249"/>
            <a:gd name="adj2" fmla="val 576150"/>
            <a:gd name="adj3" fmla="val 2451279"/>
            <a:gd name="adj4" fmla="val 21365108"/>
            <a:gd name="adj5" fmla="val 9624"/>
          </a:avLst>
        </a:prstGeom>
        <a:solidFill>
          <a:srgbClr val="C0504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7FFE68-FC55-44B2-819B-A05F62929CB4}">
      <dsp:nvSpPr>
        <dsp:cNvPr id="0" name=""/>
        <dsp:cNvSpPr/>
      </dsp:nvSpPr>
      <dsp:spPr>
        <a:xfrm>
          <a:off x="1296146" y="2234846"/>
          <a:ext cx="1791919" cy="8614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Exploration of change processes and underlying assumptions</a:t>
          </a:r>
        </a:p>
      </dsp:txBody>
      <dsp:txXfrm>
        <a:off x="1296146" y="2234846"/>
        <a:ext cx="1791919" cy="861497"/>
      </dsp:txXfrm>
    </dsp:sp>
    <dsp:sp modelId="{E581AB70-C3A5-4431-B6E4-2ED929BD930F}">
      <dsp:nvSpPr>
        <dsp:cNvPr id="0" name=""/>
        <dsp:cNvSpPr/>
      </dsp:nvSpPr>
      <dsp:spPr>
        <a:xfrm>
          <a:off x="288023" y="-648081"/>
          <a:ext cx="3878795" cy="3827457"/>
        </a:xfrm>
        <a:prstGeom prst="circularArrow">
          <a:avLst>
            <a:gd name="adj1" fmla="val 8249"/>
            <a:gd name="adj2" fmla="val 576150"/>
            <a:gd name="adj3" fmla="val 10563977"/>
            <a:gd name="adj4" fmla="val 7782791"/>
            <a:gd name="adj5" fmla="val 9624"/>
          </a:avLst>
        </a:prstGeom>
        <a:solidFill>
          <a:srgbClr val="9BBB59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D90527-EA3B-4AC7-BA78-349905B889B2}">
      <dsp:nvSpPr>
        <dsp:cNvPr id="0" name=""/>
        <dsp:cNvSpPr/>
      </dsp:nvSpPr>
      <dsp:spPr>
        <a:xfrm>
          <a:off x="55596" y="237813"/>
          <a:ext cx="1584880" cy="1195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Assessment of the evidence</a:t>
          </a:r>
          <a:endParaRPr lang="en-GB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55596" y="237813"/>
        <a:ext cx="1584880" cy="1195102"/>
      </dsp:txXfrm>
    </dsp:sp>
    <dsp:sp modelId="{50B71FF6-B220-4C0D-B16B-2AD730F1E10B}">
      <dsp:nvSpPr>
        <dsp:cNvPr id="0" name=""/>
        <dsp:cNvSpPr/>
      </dsp:nvSpPr>
      <dsp:spPr>
        <a:xfrm>
          <a:off x="75692" y="-216990"/>
          <a:ext cx="4279286" cy="4369237"/>
        </a:xfrm>
        <a:prstGeom prst="circularArrow">
          <a:avLst>
            <a:gd name="adj1" fmla="val 8249"/>
            <a:gd name="adj2" fmla="val 576150"/>
            <a:gd name="adj3" fmla="val 17548835"/>
            <a:gd name="adj4" fmla="val 14097122"/>
            <a:gd name="adj5" fmla="val 9624"/>
          </a:avLst>
        </a:prstGeom>
        <a:solidFill>
          <a:srgbClr val="8064A2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0804" cy="500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4640" y="0"/>
            <a:ext cx="2980804" cy="500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99029"/>
            <a:ext cx="2980804" cy="500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4640" y="9499029"/>
            <a:ext cx="2980804" cy="500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00A49D6-C6AA-4DC8-AFC3-6BB207083133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16045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0804" cy="500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4640" y="0"/>
            <a:ext cx="2980804" cy="500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1388" y="750888"/>
            <a:ext cx="4995862" cy="37480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7385" y="4750314"/>
            <a:ext cx="5502282" cy="45008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99029"/>
            <a:ext cx="2980804" cy="500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4640" y="9499029"/>
            <a:ext cx="2980804" cy="500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D7814935-7ECE-468D-893E-19C4D3C5563E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6945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BE" smtClean="0">
              <a:latin typeface="Arial" pitchFamily="34" charset="0"/>
            </a:endParaRPr>
          </a:p>
        </p:txBody>
      </p:sp>
      <p:sp>
        <p:nvSpPr>
          <p:cNvPr id="4301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B40D055-2A4E-4A07-9583-0499299B4BBF}" type="slidenum">
              <a:rPr lang="en-GB" smtClean="0">
                <a:latin typeface="Arial" pitchFamily="34" charset="0"/>
              </a:rPr>
              <a:pPr/>
              <a:t>1</a:t>
            </a:fld>
            <a:endParaRPr lang="en-GB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81604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814935-7ECE-468D-893E-19C4D3C5563E}" type="slidenum">
              <a:rPr lang="en-GB" smtClean="0">
                <a:solidFill>
                  <a:srgbClr val="000000"/>
                </a:solidFill>
              </a:rPr>
              <a:pPr>
                <a:defRPr/>
              </a:pPr>
              <a:t>10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6454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814935-7ECE-468D-893E-19C4D3C5563E}" type="slidenum">
              <a:rPr lang="en-GB" smtClean="0">
                <a:solidFill>
                  <a:srgbClr val="000000"/>
                </a:solidFill>
              </a:rPr>
              <a:pPr>
                <a:defRPr/>
              </a:pPr>
              <a:t>11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83075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>
              <a:latin typeface="Arial" pitchFamily="34" charset="0"/>
            </a:endParaRPr>
          </a:p>
        </p:txBody>
      </p:sp>
      <p:sp>
        <p:nvSpPr>
          <p:cNvPr id="5530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EDFFC9-A27F-4676-A373-F1CEF5BB41F7}" type="slidenum">
              <a:rPr lang="en-GB" smtClean="0">
                <a:latin typeface="Arial" pitchFamily="34" charset="0"/>
              </a:rPr>
              <a:pPr/>
              <a:t>12</a:t>
            </a:fld>
            <a:endParaRPr lang="en-GB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79038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51723" y="4710430"/>
            <a:ext cx="5502282" cy="4500802"/>
          </a:xfrm>
        </p:spPr>
        <p:txBody>
          <a:bodyPr/>
          <a:lstStyle/>
          <a:p>
            <a:pPr marL="171450" indent="-171450">
              <a:buFontTx/>
              <a:buChar char="-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74CCAE-948C-4845-A828-485B9083F772}" type="slidenum">
              <a:rPr lang="en-GB" altLang="en-US" smtClean="0"/>
              <a:pPr/>
              <a:t>13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36788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74CCAE-948C-4845-A828-485B9083F772}" type="slidenum">
              <a:rPr lang="en-GB" altLang="en-US" smtClean="0"/>
              <a:pPr/>
              <a:t>14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4894357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39800" y="750888"/>
            <a:ext cx="4999038" cy="37512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42CA04-B725-449A-A648-84C826E18806}" type="slidenum">
              <a:rPr lang="en-GB" altLang="fr-FR" smtClean="0"/>
              <a:pPr/>
              <a:t>15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36096817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E5015EB-10AE-4B74-A9D3-3964D0C542AA}" type="slidenum">
              <a:rPr lang="en-GB" altLang="fr-FR" smtClean="0"/>
              <a:pPr/>
              <a:t>16</a:t>
            </a:fld>
            <a:endParaRPr lang="en-GB" altLang="fr-FR" smtClean="0"/>
          </a:p>
        </p:txBody>
      </p:sp>
      <p:sp>
        <p:nvSpPr>
          <p:cNvPr id="23555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39800" y="750888"/>
            <a:ext cx="4997450" cy="3748087"/>
          </a:xfrm>
          <a:solidFill>
            <a:srgbClr val="FFFFFF"/>
          </a:solidFill>
          <a:ln/>
        </p:spPr>
      </p:sp>
      <p:sp>
        <p:nvSpPr>
          <p:cNvPr id="23556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 lIns="93847" tIns="46923" rIns="93847" bIns="46923"/>
          <a:lstStyle/>
          <a:p>
            <a:pPr eaLnBrk="1" hangingPunct="1">
              <a:spcBef>
                <a:spcPct val="0"/>
              </a:spcBef>
            </a:pPr>
            <a:endParaRPr lang="fr-BE" altLang="fr-FR" smtClean="0"/>
          </a:p>
        </p:txBody>
      </p:sp>
      <p:sp>
        <p:nvSpPr>
          <p:cNvPr id="23557" name="Espace réservé du numéro de diapositive 3"/>
          <p:cNvSpPr txBox="1">
            <a:spLocks noGrp="1"/>
          </p:cNvSpPr>
          <p:nvPr/>
        </p:nvSpPr>
        <p:spPr bwMode="auto">
          <a:xfrm>
            <a:off x="3896247" y="9500627"/>
            <a:ext cx="2979199" cy="4990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847" tIns="46923" rIns="93847" bIns="46923" anchor="b"/>
          <a:lstStyle/>
          <a:p>
            <a:pPr algn="r" defTabSz="938834" eaLnBrk="0" hangingPunct="0"/>
            <a:fld id="{B0BD75E9-577C-4408-B321-19C4E14E6046}" type="slidenum">
              <a:rPr lang="en-US" altLang="fr-FR">
                <a:solidFill>
                  <a:srgbClr val="3300CC"/>
                </a:solidFill>
                <a:cs typeface="Arial" charset="0"/>
              </a:rPr>
              <a:pPr algn="r" defTabSz="938834" eaLnBrk="0" hangingPunct="0"/>
              <a:t>16</a:t>
            </a:fld>
            <a:endParaRPr lang="en-US" altLang="fr-FR">
              <a:solidFill>
                <a:srgbClr val="3300CC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66527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814935-7ECE-468D-893E-19C4D3C5563E}" type="slidenum">
              <a:rPr lang="en-GB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09723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814935-7ECE-468D-893E-19C4D3C5563E}" type="slidenum">
              <a:rPr lang="en-GB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09723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814935-7ECE-468D-893E-19C4D3C5563E}" type="slidenum">
              <a:rPr lang="en-GB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70164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814935-7ECE-468D-893E-19C4D3C5563E}" type="slidenum">
              <a:rPr lang="en-GB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72491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>
              <a:latin typeface="Arial" pitchFamily="34" charset="0"/>
            </a:endParaRPr>
          </a:p>
        </p:txBody>
      </p:sp>
      <p:sp>
        <p:nvSpPr>
          <p:cNvPr id="5530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EDFFC9-A27F-4676-A373-F1CEF5BB41F7}" type="slidenum">
              <a:rPr lang="en-GB" smtClean="0">
                <a:solidFill>
                  <a:srgbClr val="000000"/>
                </a:solidFill>
                <a:latin typeface="Arial" pitchFamily="34" charset="0"/>
              </a:rPr>
              <a:pPr/>
              <a:t>6</a:t>
            </a:fld>
            <a:endParaRPr lang="en-GB" smtClean="0">
              <a:solidFill>
                <a:srgbClr val="00000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04434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1E975A-EDDB-4C19-BE91-C9E0E679E86B}" type="slidenum">
              <a:rPr lang="en-GB" altLang="fr-FR" smtClean="0">
                <a:solidFill>
                  <a:srgbClr val="000000"/>
                </a:solidFill>
              </a:rPr>
              <a:pPr/>
              <a:t>7</a:t>
            </a:fld>
            <a:endParaRPr lang="en-GB" altLang="fr-FR" smtClean="0">
              <a:solidFill>
                <a:srgbClr val="000000"/>
              </a:solidFill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9800" y="750888"/>
            <a:ext cx="4997450" cy="3748087"/>
          </a:xfrm>
          <a:solidFill>
            <a:srgbClr val="FFFFFF"/>
          </a:solidFill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 lIns="93847" tIns="46923" rIns="93847" bIns="46923"/>
          <a:lstStyle/>
          <a:p>
            <a:pPr defTabSz="922812" eaLnBrk="1" hangingPunct="1">
              <a:spcBef>
                <a:spcPct val="0"/>
              </a:spcBef>
            </a:pPr>
            <a:endParaRPr lang="fr-FR" altLang="fr-FR" dirty="0" smtClean="0"/>
          </a:p>
        </p:txBody>
      </p:sp>
    </p:spTree>
    <p:extLst>
      <p:ext uri="{BB962C8B-B14F-4D97-AF65-F5344CB8AC3E}">
        <p14:creationId xmlns:p14="http://schemas.microsoft.com/office/powerpoint/2010/main" val="37728072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D7EB617-8245-47C5-A3C8-3DB7253D808F}" type="slidenum">
              <a:rPr lang="en-GB" altLang="fr-FR" smtClean="0">
                <a:solidFill>
                  <a:srgbClr val="000000"/>
                </a:solidFill>
              </a:rPr>
              <a:pPr/>
              <a:t>8</a:t>
            </a:fld>
            <a:endParaRPr lang="en-GB" altLang="fr-FR" smtClean="0">
              <a:solidFill>
                <a:srgbClr val="000000"/>
              </a:solidFill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9800" y="750888"/>
            <a:ext cx="4997450" cy="3748087"/>
          </a:xfrm>
          <a:solidFill>
            <a:srgbClr val="FFFFFF"/>
          </a:solidFill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 lIns="93847" tIns="46923" rIns="93847" bIns="46923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82843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D963C7-334E-4754-9017-E6F7E0B7676F}" type="slidenum">
              <a:rPr lang="en-GB" altLang="fr-FR" smtClean="0">
                <a:solidFill>
                  <a:srgbClr val="000000"/>
                </a:solidFill>
              </a:rPr>
              <a:pPr/>
              <a:t>9</a:t>
            </a:fld>
            <a:endParaRPr lang="en-GB" altLang="fr-FR" smtClean="0">
              <a:solidFill>
                <a:srgbClr val="000000"/>
              </a:solidFill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9800" y="750888"/>
            <a:ext cx="4997450" cy="3748087"/>
          </a:xfrm>
          <a:solidFill>
            <a:srgbClr val="FFFFFF"/>
          </a:solidFill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 lIns="93847" tIns="46923" rIns="93847" bIns="46923"/>
          <a:lstStyle/>
          <a:p>
            <a:pPr eaLnBrk="1" hangingPunct="1">
              <a:spcBef>
                <a:spcPct val="0"/>
              </a:spcBef>
            </a:pPr>
            <a:endParaRPr lang="fr-FR" altLang="fr-FR" dirty="0" smtClean="0"/>
          </a:p>
        </p:txBody>
      </p:sp>
    </p:spTree>
    <p:extLst>
      <p:ext uri="{BB962C8B-B14F-4D97-AF65-F5344CB8AC3E}">
        <p14:creationId xmlns:p14="http://schemas.microsoft.com/office/powerpoint/2010/main" val="13071963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cs typeface="+mn-cs"/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r>
              <a:rPr lang="fr-BE"/>
              <a:t>Title</a:t>
            </a: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r>
              <a:rPr lang="fr-BE"/>
              <a:t>Subtitle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8534D532-4BFC-4591-9413-664D94780959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7D24C4-3035-4B8C-BA47-DA37365B25D0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1608E0-B54D-4F8B-B3DE-304C0C19FFF9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vert="horz" wrap="square" lIns="65306" tIns="32653" rIns="65306" bIns="32653" numCol="1" rtlCol="0" anchor="ctr" anchorCtr="0" compatLnSpc="1">
            <a:prstTxWarp prst="textNoShape">
              <a:avLst/>
            </a:prstTxWarp>
          </a:bodyPr>
          <a:lstStyle/>
          <a:p>
            <a:pPr marL="2268" marR="0" indent="0" algn="l" defTabSz="653064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900" b="0" i="0" u="none" strike="noStrike" cap="none" normalizeH="0" baseline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7233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F4F774-9ED8-4DA3-8773-3C983AFF79F4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524EF1-0F4C-4DAC-97D8-DE83CE8C6920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93EAD7-FAC7-4C0B-958F-5D38A108E033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6F47C2-90EA-40F5-BC20-6FF40683C460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D5ADBD-7475-47EA-8E19-E4869D77FFD0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D608C9-FF2E-486D-9567-7BEDD8269FBF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BAF99-5F2D-4D79-8EC8-214BD3C62909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683288-2C6D-41F0-A325-EEF9040E0787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smtClean="0"/>
              <a:t>Second level</a:t>
            </a:r>
            <a:endParaRPr lang="en-GB" smtClean="0"/>
          </a:p>
          <a:p>
            <a:pPr lvl="1"/>
            <a:r>
              <a:rPr lang="en-GB" smtClean="0"/>
              <a:t>Third level</a:t>
            </a:r>
          </a:p>
          <a:p>
            <a:pPr lvl="2"/>
            <a:r>
              <a:rPr lang="en-GB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51637C2C-D4F0-4761-9F0D-4EF325C7575A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5" r:id="rId12"/>
  </p:sldLayoutIdLst>
  <p:hf hdr="0" ftr="0" dt="0"/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604B2CE-5476-489E-B7BD-9E2678F7C8AF}" type="slidenum">
              <a:rPr lang="en-GB" smtClean="0">
                <a:solidFill>
                  <a:schemeClr val="tx1"/>
                </a:solidFill>
                <a:latin typeface="Arial" pitchFamily="34" charset="0"/>
              </a:rPr>
              <a:pPr/>
              <a:t>1</a:t>
            </a:fld>
            <a:endParaRPr lang="en-GB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4099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0" y="2571750"/>
            <a:ext cx="9144000" cy="790575"/>
          </a:xfrm>
        </p:spPr>
        <p:txBody>
          <a:bodyPr/>
          <a:lstStyle/>
          <a:p>
            <a:pPr marL="0" indent="0" algn="ctr" eaLnBrk="1" hangingPunct="1"/>
            <a:r>
              <a:rPr lang="fr-BE" sz="7000" dirty="0" smtClean="0">
                <a:solidFill>
                  <a:srgbClr val="F3D23F"/>
                </a:solidFill>
              </a:rPr>
              <a:t>Session 5</a:t>
            </a:r>
            <a:endParaRPr lang="en-GB" sz="7000" dirty="0" smtClean="0">
              <a:solidFill>
                <a:srgbClr val="F3D23F"/>
              </a:solidFill>
            </a:endParaRPr>
          </a:p>
        </p:txBody>
      </p:sp>
      <p:sp>
        <p:nvSpPr>
          <p:cNvPr id="4100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0" y="3722688"/>
            <a:ext cx="9144000" cy="1728787"/>
          </a:xfrm>
        </p:spPr>
        <p:txBody>
          <a:bodyPr/>
          <a:lstStyle/>
          <a:p>
            <a:pPr algn="ctr" eaLnBrk="1" hangingPunct="1"/>
            <a:r>
              <a:rPr lang="fr-FR" dirty="0" smtClean="0"/>
              <a:t>Building an Intervention </a:t>
            </a:r>
            <a:r>
              <a:rPr lang="fr-FR" dirty="0" err="1" smtClean="0"/>
              <a:t>Logic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87359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748712" cy="936625"/>
          </a:xfrm>
        </p:spPr>
        <p:txBody>
          <a:bodyPr/>
          <a:lstStyle/>
          <a:p>
            <a:pPr algn="ctr"/>
            <a:r>
              <a:rPr lang="en-US" sz="2800" dirty="0" smtClean="0"/>
              <a:t>Strategy analysis and the theory of action</a:t>
            </a:r>
            <a:endParaRPr lang="en-US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2270047"/>
            <a:ext cx="8784976" cy="3529013"/>
          </a:xfrm>
        </p:spPr>
        <p:txBody>
          <a:bodyPr/>
          <a:lstStyle/>
          <a:p>
            <a:pPr marL="0" indent="0">
              <a:buNone/>
            </a:pPr>
            <a:endParaRPr lang="en-GB" altLang="fr-FR" sz="2000" b="1" i="0" dirty="0" smtClean="0">
              <a:cs typeface="Arial" charset="0"/>
            </a:endParaRPr>
          </a:p>
          <a:p>
            <a:pPr marL="0" indent="0" algn="ctr">
              <a:buNone/>
            </a:pPr>
            <a:r>
              <a:rPr lang="en-GB" altLang="fr-FR" sz="2000" b="1" i="0" dirty="0" smtClean="0">
                <a:cs typeface="Arial" charset="0"/>
              </a:rPr>
              <a:t>The </a:t>
            </a:r>
            <a:r>
              <a:rPr lang="en-GB" altLang="fr-FR" sz="2000" b="1" i="0" dirty="0">
                <a:cs typeface="Arial" charset="0"/>
              </a:rPr>
              <a:t>selection of </a:t>
            </a:r>
            <a:r>
              <a:rPr lang="en-GB" altLang="fr-FR" sz="2000" b="1" i="0" dirty="0" smtClean="0">
                <a:cs typeface="Arial" charset="0"/>
              </a:rPr>
              <a:t>a </a:t>
            </a:r>
            <a:r>
              <a:rPr lang="en-GB" altLang="fr-FR" sz="2000" b="1" i="0" dirty="0">
                <a:cs typeface="Arial" charset="0"/>
              </a:rPr>
              <a:t>strategy will </a:t>
            </a:r>
            <a:r>
              <a:rPr lang="en-GB" altLang="fr-FR" sz="2000" b="1" i="0" dirty="0" smtClean="0">
                <a:cs typeface="Arial" charset="0"/>
              </a:rPr>
              <a:t>lead </a:t>
            </a:r>
            <a:r>
              <a:rPr lang="en-GB" altLang="fr-FR" sz="2000" b="1" i="0" dirty="0">
                <a:cs typeface="Arial" charset="0"/>
              </a:rPr>
              <a:t>to the development of </a:t>
            </a:r>
            <a:r>
              <a:rPr lang="en-GB" altLang="fr-FR" sz="2000" b="1" i="0" dirty="0" smtClean="0">
                <a:cs typeface="Arial" charset="0"/>
              </a:rPr>
              <a:t>a “Theory of Action”</a:t>
            </a:r>
          </a:p>
          <a:p>
            <a:endParaRPr lang="en-GB" altLang="fr-FR" sz="2000" i="0" dirty="0">
              <a:cs typeface="Arial" charset="0"/>
            </a:endParaRPr>
          </a:p>
          <a:p>
            <a:pPr marL="0" indent="0">
              <a:buNone/>
            </a:pPr>
            <a:r>
              <a:rPr lang="en-GB" altLang="fr-FR" sz="2000" b="1" i="0" dirty="0" smtClean="0">
                <a:cs typeface="Arial" charset="0"/>
              </a:rPr>
              <a:t>The theory of action: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n-GB" altLang="fr-FR" sz="2000" i="0" dirty="0" smtClean="0">
                <a:cs typeface="Arial" charset="0"/>
              </a:rPr>
              <a:t>Identifies the key elements of our results chain 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n-GB" altLang="fr-FR" sz="2000" i="0" dirty="0" smtClean="0">
                <a:cs typeface="Arial" charset="0"/>
              </a:rPr>
              <a:t>Shows how planned outputs will lead to planned outcomes and planned outcomes to the overall objective… It is a linear representation of the proposed change process.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F4F774-9ED8-4DA3-8773-3C983AFF79F4}" type="slidenum">
              <a:rPr lang="en-GB" smtClean="0">
                <a:solidFill>
                  <a:srgbClr val="000000"/>
                </a:solidFill>
              </a:rPr>
              <a:pPr>
                <a:defRPr/>
              </a:pPr>
              <a:t>10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1416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69" name="Group 3"/>
          <p:cNvGrpSpPr>
            <a:grpSpLocks/>
          </p:cNvGrpSpPr>
          <p:nvPr/>
        </p:nvGrpSpPr>
        <p:grpSpPr bwMode="auto">
          <a:xfrm>
            <a:off x="531813" y="752996"/>
            <a:ext cx="8221662" cy="6348412"/>
            <a:chOff x="0" y="0"/>
            <a:chExt cx="6820045" cy="5115035"/>
          </a:xfrm>
        </p:grpSpPr>
        <p:pic>
          <p:nvPicPr>
            <p:cNvPr id="32771" name="Picture 4" descr="glacier_iceberg_under_water_14926_1400x1050.jp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6820045" cy="51150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2772" name="Text Box 47"/>
            <p:cNvSpPr txBox="1">
              <a:spLocks noChangeArrowheads="1"/>
            </p:cNvSpPr>
            <p:nvPr/>
          </p:nvSpPr>
          <p:spPr bwMode="auto">
            <a:xfrm>
              <a:off x="2265496" y="1414461"/>
              <a:ext cx="1998750" cy="867804"/>
            </a:xfrm>
            <a:prstGeom prst="rect">
              <a:avLst/>
            </a:prstGeom>
            <a:solidFill>
              <a:srgbClr val="BCE3FF">
                <a:alpha val="56078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fr-FR" sz="1600" b="1">
                  <a:solidFill>
                    <a:srgbClr val="000000"/>
                  </a:solidFill>
                  <a:cs typeface="Times New Roman" charset="0"/>
                </a:rPr>
                <a:t>Political processes: </a:t>
              </a:r>
              <a:r>
                <a:rPr lang="fr-FR" sz="1600">
                  <a:solidFill>
                    <a:srgbClr val="000000"/>
                  </a:solidFill>
                  <a:cs typeface="Times New Roman" charset="0"/>
                </a:rPr>
                <a:t>contestation and negotiation of power, wealth and goods</a:t>
              </a:r>
            </a:p>
          </p:txBody>
        </p:sp>
        <p:sp>
          <p:nvSpPr>
            <p:cNvPr id="32773" name="Text Box 48"/>
            <p:cNvSpPr txBox="1">
              <a:spLocks noChangeArrowheads="1"/>
            </p:cNvSpPr>
            <p:nvPr/>
          </p:nvSpPr>
          <p:spPr bwMode="auto">
            <a:xfrm>
              <a:off x="2262105" y="2379736"/>
              <a:ext cx="1998030" cy="867804"/>
            </a:xfrm>
            <a:prstGeom prst="rect">
              <a:avLst/>
            </a:prstGeom>
            <a:solidFill>
              <a:srgbClr val="BCE3FF">
                <a:alpha val="56078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fr-FR" sz="1600" b="1" dirty="0" err="1">
                  <a:solidFill>
                    <a:srgbClr val="000000"/>
                  </a:solidFill>
                  <a:cs typeface="Times New Roman" charset="0"/>
                </a:rPr>
                <a:t>Economic</a:t>
              </a:r>
              <a:r>
                <a:rPr lang="fr-FR" sz="1600" b="1" dirty="0">
                  <a:solidFill>
                    <a:srgbClr val="000000"/>
                  </a:solidFill>
                  <a:cs typeface="Times New Roman" charset="0"/>
                </a:rPr>
                <a:t> and </a:t>
              </a:r>
              <a:r>
                <a:rPr lang="fr-FR" sz="1600" b="1" dirty="0" err="1">
                  <a:solidFill>
                    <a:srgbClr val="000000"/>
                  </a:solidFill>
                  <a:cs typeface="Times New Roman" charset="0"/>
                </a:rPr>
                <a:t>financial</a:t>
              </a:r>
              <a:r>
                <a:rPr lang="fr-FR" sz="1600" b="1" dirty="0">
                  <a:solidFill>
                    <a:srgbClr val="000000"/>
                  </a:solidFill>
                  <a:cs typeface="Times New Roman" charset="0"/>
                </a:rPr>
                <a:t> </a:t>
              </a:r>
              <a:r>
                <a:rPr lang="fr-FR" sz="1600" b="1" dirty="0" err="1">
                  <a:solidFill>
                    <a:srgbClr val="000000"/>
                  </a:solidFill>
                  <a:cs typeface="Times New Roman" charset="0"/>
                </a:rPr>
                <a:t>processes</a:t>
              </a:r>
              <a:r>
                <a:rPr lang="fr-FR" sz="1600" dirty="0">
                  <a:solidFill>
                    <a:srgbClr val="000000"/>
                  </a:solidFill>
                  <a:cs typeface="Times New Roman" charset="0"/>
                </a:rPr>
                <a:t>,</a:t>
              </a:r>
              <a:r>
                <a:rPr lang="fr-FR" sz="1600" b="1" dirty="0">
                  <a:solidFill>
                    <a:srgbClr val="000000"/>
                  </a:solidFill>
                  <a:cs typeface="Times New Roman" charset="0"/>
                </a:rPr>
                <a:t> </a:t>
              </a:r>
              <a:r>
                <a:rPr lang="fr-FR" sz="1600" dirty="0">
                  <a:solidFill>
                    <a:srgbClr val="000000"/>
                  </a:solidFill>
                  <a:cs typeface="Times New Roman" charset="0"/>
                </a:rPr>
                <a:t>and </a:t>
              </a:r>
              <a:r>
                <a:rPr lang="fr-FR" sz="1600" dirty="0" err="1">
                  <a:solidFill>
                    <a:srgbClr val="000000"/>
                  </a:solidFill>
                  <a:cs typeface="Times New Roman" charset="0"/>
                </a:rPr>
                <a:t>their</a:t>
              </a:r>
              <a:r>
                <a:rPr lang="fr-FR" sz="1600" dirty="0">
                  <a:solidFill>
                    <a:srgbClr val="000000"/>
                  </a:solidFill>
                  <a:cs typeface="Times New Roman" charset="0"/>
                </a:rPr>
                <a:t> </a:t>
              </a:r>
              <a:r>
                <a:rPr lang="fr-FR" sz="1600" dirty="0" smtClean="0">
                  <a:solidFill>
                    <a:srgbClr val="000000"/>
                  </a:solidFill>
                  <a:cs typeface="Times New Roman" charset="0"/>
                </a:rPr>
                <a:t>links </a:t>
              </a:r>
              <a:r>
                <a:rPr lang="fr-FR" sz="1600" dirty="0" err="1">
                  <a:solidFill>
                    <a:srgbClr val="000000"/>
                  </a:solidFill>
                  <a:cs typeface="Times New Roman" charset="0"/>
                </a:rPr>
                <a:t>with</a:t>
              </a:r>
              <a:r>
                <a:rPr lang="fr-FR" sz="1600" dirty="0">
                  <a:solidFill>
                    <a:srgbClr val="000000"/>
                  </a:solidFill>
                  <a:cs typeface="Times New Roman" charset="0"/>
                </a:rPr>
                <a:t> </a:t>
              </a:r>
              <a:r>
                <a:rPr lang="fr-FR" sz="1600" dirty="0" err="1">
                  <a:solidFill>
                    <a:srgbClr val="000000"/>
                  </a:solidFill>
                  <a:cs typeface="Times New Roman" charset="0"/>
                </a:rPr>
                <a:t>politics</a:t>
              </a:r>
              <a:endParaRPr lang="en-US" sz="1600" dirty="0">
                <a:solidFill>
                  <a:srgbClr val="000000"/>
                </a:solidFill>
                <a:latin typeface="Times" charset="0"/>
                <a:ea typeface="ＭＳ 明朝" charset="0"/>
                <a:cs typeface="ＭＳ 明朝" charset="0"/>
              </a:endParaRPr>
            </a:p>
          </p:txBody>
        </p:sp>
        <p:sp>
          <p:nvSpPr>
            <p:cNvPr id="32774" name="Text Box 49"/>
            <p:cNvSpPr txBox="1">
              <a:spLocks noChangeArrowheads="1"/>
            </p:cNvSpPr>
            <p:nvPr/>
          </p:nvSpPr>
          <p:spPr bwMode="auto">
            <a:xfrm>
              <a:off x="2259172" y="3357531"/>
              <a:ext cx="2000191" cy="471094"/>
            </a:xfrm>
            <a:prstGeom prst="rect">
              <a:avLst/>
            </a:prstGeom>
            <a:solidFill>
              <a:srgbClr val="BCE3FF">
                <a:alpha val="56078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fr-FR" sz="1600" b="1">
                  <a:solidFill>
                    <a:srgbClr val="000000"/>
                  </a:solidFill>
                  <a:cs typeface="Times New Roman" charset="0"/>
                </a:rPr>
                <a:t>Formal and informal institutions</a:t>
              </a:r>
              <a:endParaRPr lang="en-US" sz="1600">
                <a:solidFill>
                  <a:srgbClr val="000000"/>
                </a:solidFill>
                <a:latin typeface="Times" charset="0"/>
                <a:ea typeface="ＭＳ 明朝" charset="0"/>
                <a:cs typeface="ＭＳ 明朝" charset="0"/>
              </a:endParaRPr>
            </a:p>
          </p:txBody>
        </p:sp>
        <p:sp>
          <p:nvSpPr>
            <p:cNvPr id="32775" name="Text Box 50"/>
            <p:cNvSpPr txBox="1">
              <a:spLocks noChangeArrowheads="1"/>
            </p:cNvSpPr>
            <p:nvPr/>
          </p:nvSpPr>
          <p:spPr bwMode="auto">
            <a:xfrm>
              <a:off x="2260613" y="3967755"/>
              <a:ext cx="1998750" cy="669449"/>
            </a:xfrm>
            <a:prstGeom prst="rect">
              <a:avLst/>
            </a:prstGeom>
            <a:solidFill>
              <a:srgbClr val="BCE3FF">
                <a:alpha val="56078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fr-FR" sz="1600" b="1">
                  <a:solidFill>
                    <a:srgbClr val="000000"/>
                  </a:solidFill>
                  <a:cs typeface="Times New Roman" charset="0"/>
                </a:rPr>
                <a:t>Relations, incentives and interests of actors « under the surface »</a:t>
              </a:r>
              <a:endParaRPr lang="en-US" sz="1600" b="1">
                <a:solidFill>
                  <a:srgbClr val="000000"/>
                </a:solidFill>
                <a:latin typeface="Times" charset="0"/>
                <a:ea typeface="ＭＳ 明朝" charset="0"/>
                <a:cs typeface="ＭＳ 明朝" charset="0"/>
              </a:endParaRPr>
            </a:p>
          </p:txBody>
        </p:sp>
        <p:sp>
          <p:nvSpPr>
            <p:cNvPr id="32776" name="Text Box 53"/>
            <p:cNvSpPr txBox="1">
              <a:spLocks noChangeArrowheads="1"/>
            </p:cNvSpPr>
            <p:nvPr/>
          </p:nvSpPr>
          <p:spPr bwMode="auto">
            <a:xfrm>
              <a:off x="48663" y="2114710"/>
              <a:ext cx="1080795" cy="1809992"/>
            </a:xfrm>
            <a:prstGeom prst="rect">
              <a:avLst/>
            </a:prstGeom>
            <a:solidFill>
              <a:srgbClr val="BCE3FF">
                <a:alpha val="56078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400" b="1" dirty="0">
                  <a:solidFill>
                    <a:srgbClr val="FFFFFF"/>
                  </a:solidFill>
                  <a:cs typeface="Times New Roman" charset="0"/>
                </a:rPr>
                <a:t>Why do reforms fail to take root?</a:t>
              </a:r>
            </a:p>
            <a:p>
              <a:pPr eaLnBrk="1" hangingPunct="1"/>
              <a:endParaRPr lang="en-US" sz="1400" b="1" dirty="0">
                <a:solidFill>
                  <a:srgbClr val="000000"/>
                </a:solidFill>
                <a:cs typeface="Times New Roman" charset="0"/>
              </a:endParaRPr>
            </a:p>
            <a:p>
              <a:pPr eaLnBrk="1" hangingPunct="1"/>
              <a:r>
                <a:rPr lang="en-US" sz="1400" b="1" dirty="0">
                  <a:solidFill>
                    <a:srgbClr val="000000"/>
                  </a:solidFill>
                  <a:ea typeface="ＭＳ 明朝" charset="0"/>
                  <a:cs typeface="ＭＳ 明朝" charset="0"/>
                </a:rPr>
                <a:t>Need for a systemic approach with a specific focus on:</a:t>
              </a:r>
              <a:endParaRPr lang="en-US" sz="1800" dirty="0">
                <a:solidFill>
                  <a:srgbClr val="000000"/>
                </a:solidFill>
                <a:latin typeface="Times" charset="0"/>
                <a:ea typeface="ＭＳ 明朝" charset="0"/>
                <a:cs typeface="ＭＳ 明朝" charset="0"/>
              </a:endParaRPr>
            </a:p>
          </p:txBody>
        </p:sp>
        <p:sp>
          <p:nvSpPr>
            <p:cNvPr id="32777" name="Text Box 47"/>
            <p:cNvSpPr txBox="1">
              <a:spLocks noChangeArrowheads="1"/>
            </p:cNvSpPr>
            <p:nvPr/>
          </p:nvSpPr>
          <p:spPr bwMode="auto">
            <a:xfrm>
              <a:off x="93954" y="150342"/>
              <a:ext cx="1983619" cy="806507"/>
            </a:xfrm>
            <a:prstGeom prst="rect">
              <a:avLst/>
            </a:prstGeom>
            <a:solidFill>
              <a:srgbClr val="BCE3FF">
                <a:alpha val="52156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lnSpc>
                  <a:spcPts val="1400"/>
                </a:lnSpc>
              </a:pPr>
              <a:r>
                <a:rPr lang="en-US" sz="1600" b="1" dirty="0">
                  <a:solidFill>
                    <a:srgbClr val="000000"/>
                  </a:solidFill>
                  <a:cs typeface="Cambria" charset="0"/>
                </a:rPr>
                <a:t>The visible </a:t>
              </a:r>
              <a:r>
                <a:rPr lang="en-US" sz="1600" b="1" dirty="0" smtClean="0">
                  <a:solidFill>
                    <a:srgbClr val="000000"/>
                  </a:solidFill>
                  <a:cs typeface="Cambria" charset="0"/>
                </a:rPr>
                <a:t>world</a:t>
              </a:r>
              <a:r>
                <a:rPr lang="en-US" sz="1600" b="1" dirty="0">
                  <a:solidFill>
                    <a:srgbClr val="000000"/>
                  </a:solidFill>
                  <a:cs typeface="Cambria" charset="0"/>
                </a:rPr>
                <a:t>: national strategies, action plans, formal institutional </a:t>
              </a:r>
              <a:r>
                <a:rPr lang="en-US" sz="1600" b="1" dirty="0" smtClean="0">
                  <a:solidFill>
                    <a:srgbClr val="000000"/>
                  </a:solidFill>
                  <a:cs typeface="Cambria" charset="0"/>
                </a:rPr>
                <a:t>structures </a:t>
              </a:r>
              <a:r>
                <a:rPr lang="en-US" sz="1600" b="1" dirty="0">
                  <a:solidFill>
                    <a:srgbClr val="000000"/>
                  </a:solidFill>
                  <a:cs typeface="Cambria" charset="0"/>
                </a:rPr>
                <a:t>etc. </a:t>
              </a:r>
              <a:endParaRPr lang="en-US" sz="2000" dirty="0">
                <a:solidFill>
                  <a:srgbClr val="000000"/>
                </a:solidFill>
                <a:latin typeface="Times" charset="0"/>
                <a:ea typeface="ＭＳ 明朝" charset="0"/>
                <a:cs typeface="ＭＳ 明朝" charset="0"/>
              </a:endParaRPr>
            </a:p>
          </p:txBody>
        </p:sp>
        <p:sp>
          <p:nvSpPr>
            <p:cNvPr id="12" name="Right Brace 11"/>
            <p:cNvSpPr/>
            <p:nvPr/>
          </p:nvSpPr>
          <p:spPr>
            <a:xfrm rot="10800000">
              <a:off x="1174644" y="1185705"/>
              <a:ext cx="487240" cy="3626188"/>
            </a:xfrm>
            <a:prstGeom prst="rightBrace">
              <a:avLst>
                <a:gd name="adj1" fmla="val 8333"/>
                <a:gd name="adj2" fmla="val 49544"/>
              </a:avLst>
            </a:prstGeom>
            <a:noFill/>
            <a:ln>
              <a:solidFill>
                <a:srgbClr val="BCE3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>
                <a:lnSpc>
                  <a:spcPts val="1400"/>
                </a:lnSpc>
                <a:spcAft>
                  <a:spcPts val="0"/>
                </a:spcAft>
                <a:defRPr/>
              </a:pPr>
              <a:r>
                <a:rPr lang="en-US" sz="1000">
                  <a:solidFill>
                    <a:srgbClr val="000000"/>
                  </a:solidFill>
                  <a:latin typeface="Arial"/>
                  <a:ea typeface="Times New Roman"/>
                  <a:cs typeface="Times New Roman"/>
                </a:rPr>
                <a:t> </a:t>
              </a:r>
              <a:endParaRPr lang="en-US" sz="1000">
                <a:solidFill>
                  <a:srgbClr val="000000"/>
                </a:solidFill>
                <a:latin typeface="Arial"/>
                <a:ea typeface="Cambria"/>
                <a:cs typeface="Times New Roman"/>
              </a:endParaRPr>
            </a:p>
          </p:txBody>
        </p:sp>
      </p:grpSp>
      <p:sp>
        <p:nvSpPr>
          <p:cNvPr id="13" name="Down Arrow 12"/>
          <p:cNvSpPr/>
          <p:nvPr/>
        </p:nvSpPr>
        <p:spPr>
          <a:xfrm>
            <a:off x="955675" y="1976760"/>
            <a:ext cx="519113" cy="1092200"/>
          </a:xfrm>
          <a:prstGeom prst="downArrow">
            <a:avLst/>
          </a:prstGeom>
          <a:solidFill>
            <a:srgbClr val="AFDBFF">
              <a:alpha val="60000"/>
            </a:srgbClr>
          </a:solidFill>
          <a:ln>
            <a:solidFill>
              <a:srgbClr val="AFDB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Titre 1"/>
          <p:cNvSpPr txBox="1">
            <a:spLocks/>
          </p:cNvSpPr>
          <p:nvPr/>
        </p:nvSpPr>
        <p:spPr bwMode="auto">
          <a:xfrm>
            <a:off x="-2317" y="44625"/>
            <a:ext cx="9146317" cy="70837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1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+mj-lt"/>
                <a:ea typeface="+mj-ea"/>
                <a:cs typeface="+mj-cs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sz="2800" dirty="0">
                <a:solidFill>
                  <a:srgbClr val="0F5494"/>
                </a:solidFill>
              </a:rPr>
              <a:t>Don’t forget the hidden part of the iceberg…</a:t>
            </a:r>
          </a:p>
        </p:txBody>
      </p:sp>
      <p:sp>
        <p:nvSpPr>
          <p:cNvPr id="15" name="ZoneTexte 14"/>
          <p:cNvSpPr txBox="1"/>
          <p:nvPr/>
        </p:nvSpPr>
        <p:spPr>
          <a:xfrm rot="20607900">
            <a:off x="6250459" y="5410751"/>
            <a:ext cx="2411760" cy="991731"/>
          </a:xfrm>
          <a:prstGeom prst="foldedCorner">
            <a:avLst/>
          </a:prstGeom>
          <a:solidFill>
            <a:srgbClr val="FFFF66"/>
          </a:solidFill>
          <a:ln w="28575">
            <a:solidFill>
              <a:srgbClr val="FFC000"/>
            </a:solidFill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1800" b="1" dirty="0" smtClean="0"/>
              <a:t>Revealing </a:t>
            </a:r>
            <a:r>
              <a:rPr lang="en-US" sz="1800" dirty="0" smtClean="0"/>
              <a:t>interests of stakeholders is part of the process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34D532-4BFC-4591-9413-664D94780959}" type="slidenum">
              <a:rPr lang="en-GB" smtClean="0">
                <a:solidFill>
                  <a:srgbClr val="FFFFFF"/>
                </a:solidFill>
              </a:rPr>
              <a:pPr>
                <a:defRPr/>
              </a:pPr>
              <a:t>11</a:t>
            </a:fld>
            <a:endParaRPr lang="en-GB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35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Sous-titre 2"/>
          <p:cNvSpPr>
            <a:spLocks noGrp="1"/>
          </p:cNvSpPr>
          <p:nvPr>
            <p:ph type="subTitle" idx="1"/>
          </p:nvPr>
        </p:nvSpPr>
        <p:spPr>
          <a:xfrm>
            <a:off x="589484" y="2924944"/>
            <a:ext cx="8532812" cy="1728787"/>
          </a:xfrm>
        </p:spPr>
        <p:txBody>
          <a:bodyPr/>
          <a:lstStyle/>
          <a:p>
            <a:pPr algn="ctr" eaLnBrk="1" hangingPunct="1"/>
            <a:r>
              <a:rPr lang="en-GB" dirty="0" smtClean="0"/>
              <a:t>Factoring in change processes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34D532-4BFC-4591-9413-664D94780959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8278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dirty="0" smtClean="0"/>
              <a:t>Change process for the overall action</a:t>
            </a:r>
            <a:endParaRPr lang="en-US" altLang="en-US" dirty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92374"/>
            <a:ext cx="8229600" cy="3960961"/>
          </a:xfrm>
        </p:spPr>
        <p:txBody>
          <a:bodyPr/>
          <a:lstStyle/>
          <a:p>
            <a:r>
              <a:rPr lang="en-US" altLang="en-US" i="0" dirty="0" smtClean="0"/>
              <a:t>-Make explicit the core overall change process for the action</a:t>
            </a:r>
          </a:p>
          <a:p>
            <a:endParaRPr lang="en-US" altLang="en-US" i="0" dirty="0"/>
          </a:p>
          <a:p>
            <a:r>
              <a:rPr lang="en-US" altLang="en-US" i="0" dirty="0" smtClean="0"/>
              <a:t>-  What are the common types of change processes ?</a:t>
            </a:r>
          </a:p>
          <a:p>
            <a:r>
              <a:rPr lang="en-US" altLang="en-US" i="0" dirty="0"/>
              <a:t>e</a:t>
            </a:r>
            <a:r>
              <a:rPr lang="en-US" altLang="en-US" i="0" dirty="0" smtClean="0"/>
              <a:t>.g. empowerment, capacity building, constituency building, educative, instructive, enforcement, dissemination, knowledge transfer, imitation, diplomacy (negotiation, mediation, lobbying)…</a:t>
            </a:r>
          </a:p>
          <a:p>
            <a:endParaRPr lang="en-US" altLang="en-US" dirty="0"/>
          </a:p>
          <a:p>
            <a:endParaRPr lang="en-US" altLang="en-US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F4F774-9ED8-4DA3-8773-3C983AFF79F4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9462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                 LFM Example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Let’s look at the PIZZA LFM example and see if we can build in the change processes</a:t>
            </a:r>
            <a:endParaRPr lang="en-GB" dirty="0"/>
          </a:p>
        </p:txBody>
      </p:sp>
      <p:grpSp>
        <p:nvGrpSpPr>
          <p:cNvPr id="4" name="Groupe 3"/>
          <p:cNvGrpSpPr/>
          <p:nvPr/>
        </p:nvGrpSpPr>
        <p:grpSpPr>
          <a:xfrm>
            <a:off x="8100392" y="116632"/>
            <a:ext cx="864096" cy="605681"/>
            <a:chOff x="8100392" y="116632"/>
            <a:chExt cx="864096" cy="605681"/>
          </a:xfrm>
        </p:grpSpPr>
        <p:sp>
          <p:nvSpPr>
            <p:cNvPr id="5" name="Étoile à 4 branches 4"/>
            <p:cNvSpPr/>
            <p:nvPr/>
          </p:nvSpPr>
          <p:spPr bwMode="auto">
            <a:xfrm>
              <a:off x="8244408" y="116632"/>
              <a:ext cx="504056" cy="504056"/>
            </a:xfrm>
            <a:prstGeom prst="star4">
              <a:avLst/>
            </a:prstGeom>
            <a:solidFill>
              <a:srgbClr val="E5970B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 smtClean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6" name="ZoneTexte 5"/>
            <p:cNvSpPr txBox="1"/>
            <p:nvPr/>
          </p:nvSpPr>
          <p:spPr>
            <a:xfrm>
              <a:off x="8100392" y="260648"/>
              <a:ext cx="864096" cy="461665"/>
            </a:xfrm>
            <a:prstGeom prst="rect">
              <a:avLst/>
            </a:prstGeom>
            <a:noFill/>
          </p:spPr>
          <p:txBody>
            <a:bodyPr wrap="square" rtlCol="0">
              <a:prstTxWarp prst="textArchDown">
                <a:avLst/>
              </a:prstTxWarp>
              <a:spAutoFit/>
            </a:bodyPr>
            <a:lstStyle/>
            <a:p>
              <a:r>
                <a:rPr lang="en-US" b="1" dirty="0" err="1" smtClean="0">
                  <a:solidFill>
                    <a:srgbClr val="E5970B"/>
                  </a:solidFill>
                </a:rPr>
                <a:t>exercicse</a:t>
              </a:r>
              <a:endParaRPr lang="en-US" b="1" dirty="0">
                <a:solidFill>
                  <a:srgbClr val="E5970B"/>
                </a:solidFill>
              </a:endParaRPr>
            </a:p>
          </p:txBody>
        </p:sp>
      </p:grp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F4F774-9ED8-4DA3-8773-3C983AFF79F4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136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Rounded Rectangle 225"/>
          <p:cNvSpPr/>
          <p:nvPr/>
        </p:nvSpPr>
        <p:spPr>
          <a:xfrm>
            <a:off x="148651" y="960155"/>
            <a:ext cx="8949566" cy="5657771"/>
          </a:xfrm>
          <a:prstGeom prst="roundRect">
            <a:avLst>
              <a:gd name="adj" fmla="val 2180"/>
            </a:avLst>
          </a:prstGeom>
          <a:solidFill>
            <a:srgbClr val="BDDEFF"/>
          </a:solidFill>
          <a:ln>
            <a:solidFill>
              <a:srgbClr val="3434A2"/>
            </a:solidFill>
          </a:ln>
        </p:spPr>
        <p:style>
          <a:lnRef idx="2">
            <a:scrgbClr r="0" g="0" b="0"/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74" name="Rounded Rectangle 4"/>
          <p:cNvSpPr/>
          <p:nvPr/>
        </p:nvSpPr>
        <p:spPr>
          <a:xfrm>
            <a:off x="251520" y="1119896"/>
            <a:ext cx="8726299" cy="251732"/>
          </a:xfrm>
          <a:prstGeom prst="rect">
            <a:avLst/>
          </a:prstGeom>
          <a:ln>
            <a:solidFill>
              <a:schemeClr val="accent6"/>
            </a:solidFill>
          </a:ln>
        </p:spPr>
        <p:style>
          <a:lnRef idx="2">
            <a:scrgbClr r="0" g="0" b="0"/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25711" tIns="0" rIns="25711" bIns="0" anchor="ctr" anchorCtr="0"/>
          <a:lstStyle/>
          <a:p>
            <a:pPr algn="ctr"/>
            <a:r>
              <a:rPr lang="en-GB" sz="700" b="1" dirty="0">
                <a:solidFill>
                  <a:schemeClr val="accent6"/>
                </a:solidFill>
              </a:rPr>
              <a:t>Pathway of change</a:t>
            </a:r>
          </a:p>
        </p:txBody>
      </p:sp>
      <p:sp>
        <p:nvSpPr>
          <p:cNvPr id="193" name="Rounded Rectangle 192"/>
          <p:cNvSpPr/>
          <p:nvPr/>
        </p:nvSpPr>
        <p:spPr>
          <a:xfrm>
            <a:off x="251520" y="1506391"/>
            <a:ext cx="1435766" cy="3157033"/>
          </a:xfrm>
          <a:prstGeom prst="roundRect">
            <a:avLst>
              <a:gd name="adj" fmla="val 10000"/>
            </a:avLst>
          </a:prstGeom>
          <a:ln>
            <a:solidFill>
              <a:schemeClr val="accent6"/>
            </a:solidFill>
          </a:ln>
        </p:spPr>
        <p:style>
          <a:lnRef idx="2">
            <a:scrgbClr r="0" g="0" b="0"/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25711" tIns="0" rIns="25711" bIns="0" anchor="t" anchorCtr="0"/>
          <a:lstStyle/>
          <a:p>
            <a:pPr algn="ctr"/>
            <a:r>
              <a:rPr lang="en-GB" sz="700" b="1" dirty="0">
                <a:solidFill>
                  <a:schemeClr val="accent6"/>
                </a:solidFill>
              </a:rPr>
              <a:t>Input</a:t>
            </a:r>
          </a:p>
        </p:txBody>
      </p:sp>
      <p:sp>
        <p:nvSpPr>
          <p:cNvPr id="220" name="Rounded Rectangle 219"/>
          <p:cNvSpPr/>
          <p:nvPr/>
        </p:nvSpPr>
        <p:spPr>
          <a:xfrm>
            <a:off x="3229117" y="1506391"/>
            <a:ext cx="1358011" cy="3157033"/>
          </a:xfrm>
          <a:prstGeom prst="roundRect">
            <a:avLst>
              <a:gd name="adj" fmla="val 10000"/>
            </a:avLst>
          </a:prstGeom>
          <a:ln>
            <a:solidFill>
              <a:schemeClr val="accent6"/>
            </a:solidFill>
          </a:ln>
        </p:spPr>
        <p:style>
          <a:lnRef idx="2">
            <a:scrgbClr r="0" g="0" b="0"/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25711" tIns="0" rIns="25711" bIns="0" anchor="t" anchorCtr="0"/>
          <a:lstStyle/>
          <a:p>
            <a:pPr algn="ctr"/>
            <a:r>
              <a:rPr lang="en-GB" sz="700" b="1" dirty="0">
                <a:solidFill>
                  <a:schemeClr val="accent6"/>
                </a:solidFill>
              </a:rPr>
              <a:t>Output</a:t>
            </a:r>
          </a:p>
        </p:txBody>
      </p:sp>
      <p:sp>
        <p:nvSpPr>
          <p:cNvPr id="221" name="Rounded Rectangle 220"/>
          <p:cNvSpPr/>
          <p:nvPr/>
        </p:nvSpPr>
        <p:spPr>
          <a:xfrm>
            <a:off x="6221397" y="1506391"/>
            <a:ext cx="1358011" cy="3157033"/>
          </a:xfrm>
          <a:prstGeom prst="roundRect">
            <a:avLst>
              <a:gd name="adj" fmla="val 10000"/>
            </a:avLst>
          </a:prstGeom>
          <a:ln>
            <a:solidFill>
              <a:schemeClr val="accent6"/>
            </a:solidFill>
          </a:ln>
        </p:spPr>
        <p:style>
          <a:lnRef idx="2">
            <a:scrgbClr r="0" g="0" b="0"/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25711" tIns="0" rIns="25711" bIns="0" anchor="t" anchorCtr="0"/>
          <a:lstStyle/>
          <a:p>
            <a:pPr algn="ctr"/>
            <a:r>
              <a:rPr lang="en-GB" sz="700" b="1" dirty="0">
                <a:solidFill>
                  <a:schemeClr val="accent6"/>
                </a:solidFill>
              </a:rPr>
              <a:t>Specific Impact</a:t>
            </a:r>
          </a:p>
        </p:txBody>
      </p:sp>
      <p:sp>
        <p:nvSpPr>
          <p:cNvPr id="222" name="Rounded Rectangle 221"/>
          <p:cNvSpPr/>
          <p:nvPr/>
        </p:nvSpPr>
        <p:spPr>
          <a:xfrm>
            <a:off x="7682216" y="1506391"/>
            <a:ext cx="1358011" cy="3157033"/>
          </a:xfrm>
          <a:prstGeom prst="roundRect">
            <a:avLst>
              <a:gd name="adj" fmla="val 10000"/>
            </a:avLst>
          </a:prstGeom>
          <a:ln>
            <a:solidFill>
              <a:schemeClr val="accent6"/>
            </a:solidFill>
          </a:ln>
        </p:spPr>
        <p:style>
          <a:lnRef idx="2">
            <a:scrgbClr r="0" g="0" b="0"/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25711" tIns="0" rIns="25711" bIns="0" anchor="t" anchorCtr="0"/>
          <a:lstStyle/>
          <a:p>
            <a:pPr algn="ctr"/>
            <a:r>
              <a:rPr lang="en-GB" sz="700" b="1" dirty="0">
                <a:solidFill>
                  <a:schemeClr val="accent6"/>
                </a:solidFill>
              </a:rPr>
              <a:t>Impact</a:t>
            </a:r>
          </a:p>
        </p:txBody>
      </p:sp>
      <p:sp>
        <p:nvSpPr>
          <p:cNvPr id="85" name="Rounded Rectangle 84"/>
          <p:cNvSpPr/>
          <p:nvPr/>
        </p:nvSpPr>
        <p:spPr>
          <a:xfrm>
            <a:off x="1740319" y="1506391"/>
            <a:ext cx="1358011" cy="3157033"/>
          </a:xfrm>
          <a:prstGeom prst="roundRect">
            <a:avLst>
              <a:gd name="adj" fmla="val 10000"/>
            </a:avLst>
          </a:prstGeom>
          <a:ln>
            <a:solidFill>
              <a:schemeClr val="accent6"/>
            </a:solidFill>
          </a:ln>
        </p:spPr>
        <p:style>
          <a:lnRef idx="2">
            <a:scrgbClr r="0" g="0" b="0"/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25711" tIns="0" rIns="25711" bIns="0" anchor="t" anchorCtr="0"/>
          <a:lstStyle/>
          <a:p>
            <a:pPr algn="ctr"/>
            <a:r>
              <a:rPr lang="en-GB" sz="700" b="1" i="1" dirty="0">
                <a:solidFill>
                  <a:schemeClr val="accent6"/>
                </a:solidFill>
              </a:rPr>
              <a:t>Activities</a:t>
            </a:r>
          </a:p>
        </p:txBody>
      </p:sp>
      <p:sp>
        <p:nvSpPr>
          <p:cNvPr id="57" name="Rounded Rectangle 4"/>
          <p:cNvSpPr/>
          <p:nvPr/>
        </p:nvSpPr>
        <p:spPr>
          <a:xfrm>
            <a:off x="6294879" y="3017693"/>
            <a:ext cx="1211052" cy="465861"/>
          </a:xfrm>
          <a:prstGeom prst="roundRect">
            <a:avLst/>
          </a:prstGeom>
          <a:solidFill>
            <a:schemeClr val="accent5"/>
          </a:solidFill>
          <a:ln>
            <a:solidFill>
              <a:schemeClr val="accent2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5711" tIns="0" rIns="25711" bIns="0" numCol="1" spcCol="907" anchor="ctr" anchorCtr="0">
            <a:noAutofit/>
          </a:bodyPr>
          <a:lstStyle/>
          <a:p>
            <a:pPr defTabSz="444447">
              <a:lnSpc>
                <a:spcPts val="900"/>
              </a:lnSpc>
              <a:spcBef>
                <a:spcPts val="0"/>
              </a:spcBef>
              <a:spcAft>
                <a:spcPts val="71"/>
              </a:spcAft>
            </a:pPr>
            <a:r>
              <a:rPr lang="en-GB" sz="600" dirty="0">
                <a:solidFill>
                  <a:schemeClr val="accent6"/>
                </a:solidFill>
              </a:rPr>
              <a:t>Improved technical quality and use of evaluations</a:t>
            </a:r>
          </a:p>
        </p:txBody>
      </p:sp>
      <p:sp>
        <p:nvSpPr>
          <p:cNvPr id="75" name="Rounded Rectangle 4"/>
          <p:cNvSpPr/>
          <p:nvPr/>
        </p:nvSpPr>
        <p:spPr>
          <a:xfrm>
            <a:off x="7187074" y="4738475"/>
            <a:ext cx="1394497" cy="1755551"/>
          </a:xfrm>
          <a:prstGeom prst="roundRect">
            <a:avLst>
              <a:gd name="adj" fmla="val 7363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5711" tIns="0" rIns="25711" bIns="0" numCol="1" spcCol="907" anchor="t" anchorCtr="0">
            <a:noAutofit/>
          </a:bodyPr>
          <a:lstStyle/>
          <a:p>
            <a:pPr algn="ctr" defTabSz="444447">
              <a:spcAft>
                <a:spcPts val="429"/>
              </a:spcAft>
            </a:pPr>
            <a:r>
              <a:rPr lang="en-GB" sz="600" u="sng" dirty="0">
                <a:solidFill>
                  <a:schemeClr val="accent6"/>
                </a:solidFill>
              </a:rPr>
              <a:t>Assumptions / risks </a:t>
            </a:r>
          </a:p>
          <a:p>
            <a:pPr algn="ctr" defTabSz="444447">
              <a:spcAft>
                <a:spcPts val="429"/>
              </a:spcAft>
            </a:pPr>
            <a:r>
              <a:rPr lang="en-GB" sz="600" u="sng" dirty="0">
                <a:solidFill>
                  <a:schemeClr val="accent6"/>
                </a:solidFill>
              </a:rPr>
              <a:t>from specific impact to impact</a:t>
            </a:r>
          </a:p>
          <a:p>
            <a:pPr marL="72563" indent="-72563" defTabSz="444447">
              <a:spcAft>
                <a:spcPts val="429"/>
              </a:spcAft>
              <a:buFont typeface="Arial" panose="020B0604020202020204" pitchFamily="34" charset="0"/>
              <a:buChar char="•"/>
            </a:pPr>
            <a:endParaRPr lang="en-GB" sz="600" dirty="0">
              <a:solidFill>
                <a:schemeClr val="accent6"/>
              </a:solidFill>
            </a:endParaRPr>
          </a:p>
          <a:p>
            <a:pPr defTabSz="444447">
              <a:spcAft>
                <a:spcPts val="429"/>
              </a:spcAft>
            </a:pPr>
            <a:endParaRPr lang="en-GB" sz="600" dirty="0">
              <a:solidFill>
                <a:schemeClr val="accent6"/>
              </a:solidFill>
            </a:endParaRPr>
          </a:p>
          <a:p>
            <a:pPr defTabSz="444447">
              <a:spcAft>
                <a:spcPts val="429"/>
              </a:spcAft>
            </a:pPr>
            <a:endParaRPr lang="en-GB" sz="600" dirty="0">
              <a:solidFill>
                <a:schemeClr val="accent6"/>
              </a:solidFill>
            </a:endParaRPr>
          </a:p>
        </p:txBody>
      </p:sp>
      <p:sp>
        <p:nvSpPr>
          <p:cNvPr id="78" name="Rounded Rectangle 4"/>
          <p:cNvSpPr/>
          <p:nvPr/>
        </p:nvSpPr>
        <p:spPr>
          <a:xfrm>
            <a:off x="4001754" y="4759507"/>
            <a:ext cx="1394497" cy="1755551"/>
          </a:xfrm>
          <a:prstGeom prst="roundRect">
            <a:avLst>
              <a:gd name="adj" fmla="val 7510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5711" tIns="0" rIns="25711" bIns="0" numCol="1" spcCol="907" anchor="t" anchorCtr="0">
            <a:noAutofit/>
          </a:bodyPr>
          <a:lstStyle/>
          <a:p>
            <a:pPr algn="ctr" defTabSz="444447">
              <a:spcAft>
                <a:spcPts val="429"/>
              </a:spcAft>
            </a:pPr>
            <a:r>
              <a:rPr lang="en-GB" sz="600" u="sng" dirty="0">
                <a:solidFill>
                  <a:schemeClr val="accent6"/>
                </a:solidFill>
              </a:rPr>
              <a:t>Assumptions / risks</a:t>
            </a:r>
          </a:p>
          <a:p>
            <a:pPr algn="ctr" defTabSz="444447">
              <a:spcAft>
                <a:spcPts val="429"/>
              </a:spcAft>
            </a:pPr>
            <a:r>
              <a:rPr lang="fr-BE" sz="600" u="sng" dirty="0" err="1">
                <a:solidFill>
                  <a:schemeClr val="accent6"/>
                </a:solidFill>
              </a:rPr>
              <a:t>from</a:t>
            </a:r>
            <a:r>
              <a:rPr lang="fr-BE" sz="600" u="sng" dirty="0">
                <a:solidFill>
                  <a:schemeClr val="accent6"/>
                </a:solidFill>
              </a:rPr>
              <a:t> outputs to </a:t>
            </a:r>
            <a:r>
              <a:rPr lang="fr-BE" sz="600" u="sng" dirty="0" err="1">
                <a:solidFill>
                  <a:schemeClr val="accent6"/>
                </a:solidFill>
              </a:rPr>
              <a:t>outcomes</a:t>
            </a:r>
            <a:endParaRPr lang="en-GB" sz="600" u="sng" dirty="0">
              <a:solidFill>
                <a:schemeClr val="accent6"/>
              </a:solidFill>
            </a:endParaRPr>
          </a:p>
        </p:txBody>
      </p:sp>
      <p:sp>
        <p:nvSpPr>
          <p:cNvPr id="84" name="Rounded Rectangle 4"/>
          <p:cNvSpPr/>
          <p:nvPr/>
        </p:nvSpPr>
        <p:spPr>
          <a:xfrm>
            <a:off x="1228772" y="4759507"/>
            <a:ext cx="2400826" cy="1755551"/>
          </a:xfrm>
          <a:prstGeom prst="roundRect">
            <a:avLst>
              <a:gd name="adj" fmla="val 5958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5711" tIns="0" rIns="25711" bIns="0" numCol="1" spcCol="907" anchor="t" anchorCtr="0">
            <a:noAutofit/>
          </a:bodyPr>
          <a:lstStyle/>
          <a:p>
            <a:pPr algn="ctr" defTabSz="444447">
              <a:spcAft>
                <a:spcPts val="429"/>
              </a:spcAft>
            </a:pPr>
            <a:r>
              <a:rPr lang="en-GB" sz="600" u="sng" dirty="0">
                <a:solidFill>
                  <a:schemeClr val="accent6"/>
                </a:solidFill>
              </a:rPr>
              <a:t>Assumptions / risks </a:t>
            </a:r>
          </a:p>
          <a:p>
            <a:pPr algn="ctr" defTabSz="444447">
              <a:spcAft>
                <a:spcPts val="429"/>
              </a:spcAft>
            </a:pPr>
            <a:r>
              <a:rPr lang="en-GB" sz="600" u="sng" dirty="0">
                <a:solidFill>
                  <a:schemeClr val="accent6"/>
                </a:solidFill>
              </a:rPr>
              <a:t>from inputs/activities to outputs</a:t>
            </a:r>
          </a:p>
          <a:p>
            <a:pPr marL="72563" indent="-72563" defTabSz="444447">
              <a:spcAft>
                <a:spcPts val="429"/>
              </a:spcAft>
              <a:buFont typeface="Arial" panose="020B0604020202020204" pitchFamily="34" charset="0"/>
              <a:buChar char="•"/>
            </a:pPr>
            <a:endParaRPr lang="en-GB" sz="600" dirty="0">
              <a:solidFill>
                <a:schemeClr val="accent6"/>
              </a:solidFill>
            </a:endParaRPr>
          </a:p>
          <a:p>
            <a:pPr defTabSz="444447">
              <a:spcAft>
                <a:spcPts val="429"/>
              </a:spcAft>
            </a:pPr>
            <a:r>
              <a:rPr lang="en-GB" sz="600" dirty="0">
                <a:solidFill>
                  <a:schemeClr val="accent6"/>
                </a:solidFill>
              </a:rPr>
              <a:t> </a:t>
            </a:r>
          </a:p>
        </p:txBody>
      </p:sp>
      <p:sp>
        <p:nvSpPr>
          <p:cNvPr id="90" name="Rounded Rectangle 4"/>
          <p:cNvSpPr/>
          <p:nvPr/>
        </p:nvSpPr>
        <p:spPr>
          <a:xfrm>
            <a:off x="7755696" y="2325821"/>
            <a:ext cx="1211052" cy="1845071"/>
          </a:xfrm>
          <a:prstGeom prst="roundRect">
            <a:avLst>
              <a:gd name="adj" fmla="val 5431"/>
            </a:avLst>
          </a:prstGeom>
          <a:solidFill>
            <a:schemeClr val="accent5"/>
          </a:solidFill>
          <a:ln>
            <a:solidFill>
              <a:schemeClr val="accent2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5711" tIns="0" rIns="25711" bIns="0" numCol="1" spcCol="907" anchor="ctr" anchorCtr="0">
            <a:noAutofit/>
          </a:bodyPr>
          <a:lstStyle/>
          <a:p>
            <a:pPr defTabSz="444447">
              <a:lnSpc>
                <a:spcPts val="900"/>
              </a:lnSpc>
              <a:spcBef>
                <a:spcPts val="0"/>
              </a:spcBef>
              <a:spcAft>
                <a:spcPts val="71"/>
              </a:spcAft>
            </a:pPr>
            <a:r>
              <a:rPr lang="en-GB" sz="600" dirty="0">
                <a:solidFill>
                  <a:schemeClr val="accent6"/>
                </a:solidFill>
              </a:rPr>
              <a:t>Evaluation culture and capacities are enhanced within DEVCO </a:t>
            </a:r>
          </a:p>
          <a:p>
            <a:pPr defTabSz="444447">
              <a:lnSpc>
                <a:spcPts val="900"/>
              </a:lnSpc>
              <a:spcBef>
                <a:spcPts val="0"/>
              </a:spcBef>
              <a:spcAft>
                <a:spcPts val="71"/>
              </a:spcAft>
            </a:pPr>
            <a:r>
              <a:rPr lang="en-GB" sz="600" dirty="0">
                <a:solidFill>
                  <a:schemeClr val="accent6"/>
                </a:solidFill>
              </a:rPr>
              <a:t>Evaluation is seen as a learning and necessary aspect of the EU development toolkit</a:t>
            </a:r>
          </a:p>
        </p:txBody>
      </p:sp>
      <p:sp>
        <p:nvSpPr>
          <p:cNvPr id="102" name="Rounded Rectangle 4"/>
          <p:cNvSpPr/>
          <p:nvPr/>
        </p:nvSpPr>
        <p:spPr>
          <a:xfrm>
            <a:off x="6294876" y="3623077"/>
            <a:ext cx="1211052" cy="662803"/>
          </a:xfrm>
          <a:prstGeom prst="roundRect">
            <a:avLst>
              <a:gd name="adj" fmla="val 11192"/>
            </a:avLst>
          </a:prstGeom>
          <a:solidFill>
            <a:schemeClr val="accent5"/>
          </a:solidFill>
          <a:ln>
            <a:solidFill>
              <a:schemeClr val="accent2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5711" tIns="0" rIns="25711" bIns="0" numCol="1" spcCol="907" anchor="ctr" anchorCtr="0">
            <a:noAutofit/>
          </a:bodyPr>
          <a:lstStyle/>
          <a:p>
            <a:pPr defTabSz="444447">
              <a:lnSpc>
                <a:spcPts val="900"/>
              </a:lnSpc>
              <a:spcBef>
                <a:spcPts val="0"/>
              </a:spcBef>
              <a:spcAft>
                <a:spcPts val="71"/>
              </a:spcAft>
            </a:pPr>
            <a:r>
              <a:rPr lang="en-GB" sz="600" dirty="0">
                <a:solidFill>
                  <a:schemeClr val="accent6"/>
                </a:solidFill>
              </a:rPr>
              <a:t>Enhanced dissemination of evaluation findings across delegations</a:t>
            </a:r>
          </a:p>
        </p:txBody>
      </p:sp>
      <p:sp>
        <p:nvSpPr>
          <p:cNvPr id="119" name="Rounded Rectangle 118"/>
          <p:cNvSpPr/>
          <p:nvPr/>
        </p:nvSpPr>
        <p:spPr>
          <a:xfrm>
            <a:off x="1802604" y="2173677"/>
            <a:ext cx="1211052" cy="945802"/>
          </a:xfrm>
          <a:prstGeom prst="roundRect">
            <a:avLst>
              <a:gd name="adj" fmla="val 10000"/>
            </a:avLst>
          </a:prstGeom>
          <a:solidFill>
            <a:schemeClr val="accent5"/>
          </a:solidFill>
          <a:ln>
            <a:solidFill>
              <a:schemeClr val="accent2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5711" tIns="0" rIns="25711" bIns="0" numCol="1" spcCol="907" anchor="ctr" anchorCtr="0">
            <a:noAutofit/>
          </a:bodyPr>
          <a:lstStyle/>
          <a:p>
            <a:pPr algn="ctr" defTabSz="444447">
              <a:lnSpc>
                <a:spcPts val="900"/>
              </a:lnSpc>
              <a:spcBef>
                <a:spcPts val="0"/>
              </a:spcBef>
              <a:spcAft>
                <a:spcPts val="71"/>
              </a:spcAft>
            </a:pPr>
            <a:r>
              <a:rPr lang="en-GB" sz="600" dirty="0">
                <a:solidFill>
                  <a:schemeClr val="accent6"/>
                </a:solidFill>
              </a:rPr>
              <a:t>Start-up &amp; Pilot</a:t>
            </a:r>
          </a:p>
          <a:p>
            <a:pPr marL="61225" indent="-61225" defTabSz="444447">
              <a:lnSpc>
                <a:spcPts val="900"/>
              </a:lnSpc>
              <a:spcBef>
                <a:spcPts val="0"/>
              </a:spcBef>
              <a:spcAft>
                <a:spcPts val="71"/>
              </a:spcAft>
              <a:buFont typeface="Arial" panose="020B0604020202020204" pitchFamily="34" charset="0"/>
              <a:buChar char="•"/>
            </a:pPr>
            <a:r>
              <a:rPr lang="en-GB" sz="600" i="1" dirty="0">
                <a:solidFill>
                  <a:schemeClr val="accent6"/>
                </a:solidFill>
              </a:rPr>
              <a:t>Design the concept </a:t>
            </a:r>
          </a:p>
          <a:p>
            <a:pPr marL="61225" indent="-61225" defTabSz="444447">
              <a:lnSpc>
                <a:spcPts val="900"/>
              </a:lnSpc>
              <a:spcBef>
                <a:spcPts val="0"/>
              </a:spcBef>
              <a:spcAft>
                <a:spcPts val="71"/>
              </a:spcAft>
              <a:buFont typeface="Arial" panose="020B0604020202020204" pitchFamily="34" charset="0"/>
              <a:buChar char="•"/>
            </a:pPr>
            <a:r>
              <a:rPr lang="en-GB" sz="600" i="1" dirty="0">
                <a:solidFill>
                  <a:schemeClr val="accent6"/>
                </a:solidFill>
              </a:rPr>
              <a:t>Establish member-ship</a:t>
            </a:r>
          </a:p>
          <a:p>
            <a:pPr marL="61225" indent="-61225" defTabSz="444447">
              <a:lnSpc>
                <a:spcPts val="900"/>
              </a:lnSpc>
              <a:spcBef>
                <a:spcPts val="0"/>
              </a:spcBef>
              <a:spcAft>
                <a:spcPts val="71"/>
              </a:spcAft>
              <a:buFont typeface="Arial" panose="020B0604020202020204" pitchFamily="34" charset="0"/>
              <a:buChar char="•"/>
            </a:pPr>
            <a:r>
              <a:rPr lang="en-GB" sz="600" i="1" dirty="0">
                <a:solidFill>
                  <a:schemeClr val="accent6"/>
                </a:solidFill>
              </a:rPr>
              <a:t>Test &amp; adjust offer</a:t>
            </a:r>
          </a:p>
        </p:txBody>
      </p:sp>
      <p:sp>
        <p:nvSpPr>
          <p:cNvPr id="123" name="Rounded Rectangle 122"/>
          <p:cNvSpPr/>
          <p:nvPr/>
        </p:nvSpPr>
        <p:spPr>
          <a:xfrm>
            <a:off x="3302599" y="2658384"/>
            <a:ext cx="1211052" cy="402601"/>
          </a:xfrm>
          <a:prstGeom prst="roundRect">
            <a:avLst/>
          </a:prstGeom>
          <a:solidFill>
            <a:schemeClr val="accent5"/>
          </a:solidFill>
          <a:ln w="9525">
            <a:solidFill>
              <a:schemeClr val="accent2"/>
            </a:solidFill>
          </a:ln>
        </p:spPr>
        <p:style>
          <a:lnRef idx="2">
            <a:scrgbClr r="0" g="0" b="0"/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25711" tIns="0" rIns="25711" bIns="0" anchor="ctr" anchorCtr="0"/>
          <a:lstStyle/>
          <a:p>
            <a:pPr>
              <a:lnSpc>
                <a:spcPts val="900"/>
              </a:lnSpc>
              <a:spcBef>
                <a:spcPts val="0"/>
              </a:spcBef>
              <a:spcAft>
                <a:spcPts val="71"/>
              </a:spcAft>
            </a:pPr>
            <a:r>
              <a:rPr lang="en-GB" sz="600" dirty="0">
                <a:solidFill>
                  <a:schemeClr val="accent6"/>
                </a:solidFill>
              </a:rPr>
              <a:t>Network members identified &amp; clear role established</a:t>
            </a:r>
          </a:p>
        </p:txBody>
      </p:sp>
      <p:sp>
        <p:nvSpPr>
          <p:cNvPr id="125" name="Rounded Rectangle 124"/>
          <p:cNvSpPr/>
          <p:nvPr/>
        </p:nvSpPr>
        <p:spPr>
          <a:xfrm>
            <a:off x="3302599" y="2213071"/>
            <a:ext cx="1211052" cy="450979"/>
          </a:xfrm>
          <a:prstGeom prst="roundRect">
            <a:avLst/>
          </a:prstGeom>
          <a:solidFill>
            <a:schemeClr val="accent5"/>
          </a:solidFill>
          <a:ln w="9525">
            <a:solidFill>
              <a:schemeClr val="accent2"/>
            </a:solidFill>
          </a:ln>
        </p:spPr>
        <p:style>
          <a:lnRef idx="2">
            <a:scrgbClr r="0" g="0" b="0"/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25711" tIns="0" rIns="25711" bIns="0" anchor="ctr" anchorCtr="0"/>
          <a:lstStyle/>
          <a:p>
            <a:pPr>
              <a:lnSpc>
                <a:spcPts val="900"/>
              </a:lnSpc>
              <a:spcBef>
                <a:spcPts val="0"/>
              </a:spcBef>
              <a:spcAft>
                <a:spcPts val="71"/>
              </a:spcAft>
            </a:pPr>
            <a:r>
              <a:rPr lang="en-GB" sz="600" dirty="0">
                <a:solidFill>
                  <a:schemeClr val="accent6"/>
                </a:solidFill>
              </a:rPr>
              <a:t>Management and technical aspects of the network in place and functioning</a:t>
            </a:r>
          </a:p>
        </p:txBody>
      </p:sp>
      <p:sp>
        <p:nvSpPr>
          <p:cNvPr id="126" name="Rounded Rectangle 125"/>
          <p:cNvSpPr/>
          <p:nvPr/>
        </p:nvSpPr>
        <p:spPr>
          <a:xfrm>
            <a:off x="3302599" y="3680737"/>
            <a:ext cx="1211052" cy="262606"/>
          </a:xfrm>
          <a:prstGeom prst="roundRect">
            <a:avLst/>
          </a:prstGeom>
          <a:solidFill>
            <a:schemeClr val="accent5"/>
          </a:solidFill>
          <a:ln w="9525">
            <a:solidFill>
              <a:schemeClr val="accent2"/>
            </a:solidFill>
          </a:ln>
        </p:spPr>
        <p:style>
          <a:lnRef idx="2">
            <a:scrgbClr r="0" g="0" b="0"/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25711" tIns="0" rIns="25711" bIns="0" anchor="ctr" anchorCtr="0"/>
          <a:lstStyle/>
          <a:p>
            <a:pPr>
              <a:lnSpc>
                <a:spcPts val="900"/>
              </a:lnSpc>
              <a:spcBef>
                <a:spcPts val="0"/>
              </a:spcBef>
              <a:spcAft>
                <a:spcPts val="71"/>
              </a:spcAft>
            </a:pPr>
            <a:r>
              <a:rPr lang="en-GB" sz="600" dirty="0">
                <a:solidFill>
                  <a:schemeClr val="accent6"/>
                </a:solidFill>
              </a:rPr>
              <a:t>Newsletter produced regularly</a:t>
            </a:r>
          </a:p>
        </p:txBody>
      </p:sp>
      <p:sp>
        <p:nvSpPr>
          <p:cNvPr id="144" name="Rounded Rectangle 143"/>
          <p:cNvSpPr/>
          <p:nvPr/>
        </p:nvSpPr>
        <p:spPr>
          <a:xfrm>
            <a:off x="3302599" y="3397278"/>
            <a:ext cx="1211052" cy="288873"/>
          </a:xfrm>
          <a:prstGeom prst="roundRect">
            <a:avLst/>
          </a:prstGeom>
          <a:solidFill>
            <a:schemeClr val="accent5"/>
          </a:solidFill>
          <a:ln w="9525">
            <a:solidFill>
              <a:schemeClr val="accent2"/>
            </a:solidFill>
          </a:ln>
        </p:spPr>
        <p:style>
          <a:lnRef idx="2">
            <a:scrgbClr r="0" g="0" b="0"/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25711" tIns="0" rIns="25711" bIns="0" anchor="ctr" anchorCtr="0"/>
          <a:lstStyle/>
          <a:p>
            <a:pPr>
              <a:lnSpc>
                <a:spcPts val="900"/>
              </a:lnSpc>
              <a:spcBef>
                <a:spcPts val="0"/>
              </a:spcBef>
              <a:spcAft>
                <a:spcPts val="71"/>
              </a:spcAft>
            </a:pPr>
            <a:r>
              <a:rPr lang="en-GB" sz="600" dirty="0">
                <a:solidFill>
                  <a:schemeClr val="accent6"/>
                </a:solidFill>
              </a:rPr>
              <a:t>Reference material available</a:t>
            </a:r>
          </a:p>
        </p:txBody>
      </p:sp>
      <p:sp>
        <p:nvSpPr>
          <p:cNvPr id="148" name="Rounded Rectangle 4"/>
          <p:cNvSpPr/>
          <p:nvPr/>
        </p:nvSpPr>
        <p:spPr>
          <a:xfrm>
            <a:off x="6294879" y="2060370"/>
            <a:ext cx="1211052" cy="799315"/>
          </a:xfrm>
          <a:prstGeom prst="roundRect">
            <a:avLst>
              <a:gd name="adj" fmla="val 7588"/>
            </a:avLst>
          </a:prstGeom>
          <a:solidFill>
            <a:schemeClr val="accent5"/>
          </a:solidFill>
          <a:ln>
            <a:solidFill>
              <a:schemeClr val="accent2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5711" tIns="0" rIns="25711" bIns="0" numCol="1" spcCol="907" anchor="ctr" anchorCtr="0">
            <a:noAutofit/>
          </a:bodyPr>
          <a:lstStyle/>
          <a:p>
            <a:pPr defTabSz="444447">
              <a:lnSpc>
                <a:spcPts val="900"/>
              </a:lnSpc>
              <a:spcBef>
                <a:spcPts val="0"/>
              </a:spcBef>
              <a:spcAft>
                <a:spcPts val="71"/>
              </a:spcAft>
            </a:pPr>
            <a:r>
              <a:rPr lang="en-GB" sz="600" dirty="0">
                <a:solidFill>
                  <a:schemeClr val="accent6"/>
                </a:solidFill>
              </a:rPr>
              <a:t>Improvement of evaluation understanding, skills and process within delegations and units through the evaluation correspondents</a:t>
            </a:r>
          </a:p>
        </p:txBody>
      </p:sp>
      <p:sp>
        <p:nvSpPr>
          <p:cNvPr id="204" name="Rounded Rectangle 203"/>
          <p:cNvSpPr/>
          <p:nvPr/>
        </p:nvSpPr>
        <p:spPr>
          <a:xfrm>
            <a:off x="3302599" y="3042686"/>
            <a:ext cx="1211052" cy="262606"/>
          </a:xfrm>
          <a:prstGeom prst="roundRect">
            <a:avLst/>
          </a:prstGeom>
          <a:solidFill>
            <a:schemeClr val="accent5"/>
          </a:solidFill>
          <a:ln w="9525">
            <a:solidFill>
              <a:schemeClr val="accent2"/>
            </a:solidFill>
          </a:ln>
        </p:spPr>
        <p:style>
          <a:lnRef idx="2">
            <a:scrgbClr r="0" g="0" b="0"/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25711" tIns="0" rIns="25711" bIns="0" anchor="ctr" anchorCtr="0"/>
          <a:lstStyle/>
          <a:p>
            <a:pPr>
              <a:lnSpc>
                <a:spcPts val="900"/>
              </a:lnSpc>
              <a:spcBef>
                <a:spcPts val="0"/>
              </a:spcBef>
              <a:spcAft>
                <a:spcPts val="71"/>
              </a:spcAft>
            </a:pPr>
            <a:r>
              <a:rPr lang="en-GB" sz="600" dirty="0">
                <a:solidFill>
                  <a:schemeClr val="accent6"/>
                </a:solidFill>
              </a:rPr>
              <a:t>Feedback mechanisms established</a:t>
            </a:r>
          </a:p>
        </p:txBody>
      </p:sp>
      <p:sp>
        <p:nvSpPr>
          <p:cNvPr id="77" name="Rounded Rectangle 76"/>
          <p:cNvSpPr/>
          <p:nvPr/>
        </p:nvSpPr>
        <p:spPr>
          <a:xfrm>
            <a:off x="1789974" y="3199016"/>
            <a:ext cx="1211052" cy="876760"/>
          </a:xfrm>
          <a:prstGeom prst="roundRect">
            <a:avLst>
              <a:gd name="adj" fmla="val 10000"/>
            </a:avLst>
          </a:prstGeom>
          <a:solidFill>
            <a:schemeClr val="accent5"/>
          </a:solidFill>
          <a:ln>
            <a:solidFill>
              <a:schemeClr val="accent2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5711" tIns="0" rIns="25711" bIns="0" numCol="1" spcCol="907" anchor="ctr" anchorCtr="0">
            <a:noAutofit/>
          </a:bodyPr>
          <a:lstStyle/>
          <a:p>
            <a:pPr algn="ctr" defTabSz="444447">
              <a:lnSpc>
                <a:spcPts val="900"/>
              </a:lnSpc>
              <a:spcBef>
                <a:spcPts val="0"/>
              </a:spcBef>
              <a:spcAft>
                <a:spcPts val="71"/>
              </a:spcAft>
            </a:pPr>
            <a:r>
              <a:rPr lang="en-GB" sz="600" dirty="0">
                <a:solidFill>
                  <a:schemeClr val="accent6"/>
                </a:solidFill>
              </a:rPr>
              <a:t>On-Going</a:t>
            </a:r>
          </a:p>
          <a:p>
            <a:pPr marL="65760" indent="-65760" defTabSz="444447">
              <a:lnSpc>
                <a:spcPts val="900"/>
              </a:lnSpc>
              <a:spcBef>
                <a:spcPts val="0"/>
              </a:spcBef>
              <a:spcAft>
                <a:spcPts val="71"/>
              </a:spcAft>
              <a:buFont typeface="Arial" panose="020B0604020202020204" pitchFamily="34" charset="0"/>
              <a:buChar char="•"/>
            </a:pPr>
            <a:r>
              <a:rPr lang="en-GB" sz="600" i="1" dirty="0">
                <a:solidFill>
                  <a:schemeClr val="accent6"/>
                </a:solidFill>
              </a:rPr>
              <a:t>Newsletter &amp; material posting</a:t>
            </a:r>
          </a:p>
          <a:p>
            <a:pPr marL="65760" indent="-65760" defTabSz="444447">
              <a:lnSpc>
                <a:spcPts val="900"/>
              </a:lnSpc>
              <a:spcBef>
                <a:spcPts val="0"/>
              </a:spcBef>
              <a:spcAft>
                <a:spcPts val="71"/>
              </a:spcAft>
              <a:buFont typeface="Arial" panose="020B0604020202020204" pitchFamily="34" charset="0"/>
              <a:buChar char="•"/>
            </a:pPr>
            <a:r>
              <a:rPr lang="en-GB" sz="600" i="1" dirty="0">
                <a:solidFill>
                  <a:schemeClr val="accent6"/>
                </a:solidFill>
              </a:rPr>
              <a:t>Feedback and reporting mechanisms</a:t>
            </a:r>
            <a:endParaRPr lang="en-GB" sz="600" dirty="0">
              <a:solidFill>
                <a:schemeClr val="accent6"/>
              </a:solidFill>
            </a:endParaRPr>
          </a:p>
        </p:txBody>
      </p:sp>
      <p:sp>
        <p:nvSpPr>
          <p:cNvPr id="69" name="Rounded Rectangle 4"/>
          <p:cNvSpPr/>
          <p:nvPr/>
        </p:nvSpPr>
        <p:spPr>
          <a:xfrm>
            <a:off x="325001" y="2863280"/>
            <a:ext cx="1211052" cy="514286"/>
          </a:xfrm>
          <a:prstGeom prst="roundRect">
            <a:avLst/>
          </a:prstGeom>
          <a:solidFill>
            <a:schemeClr val="accent5"/>
          </a:solidFill>
          <a:ln>
            <a:solidFill>
              <a:schemeClr val="accent2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5711" tIns="0" rIns="25711" bIns="0" numCol="1" spcCol="907" anchor="ctr" anchorCtr="0">
            <a:noAutofit/>
          </a:bodyPr>
          <a:lstStyle/>
          <a:p>
            <a:pPr defTabSz="444447">
              <a:lnSpc>
                <a:spcPts val="900"/>
              </a:lnSpc>
              <a:spcBef>
                <a:spcPts val="0"/>
              </a:spcBef>
              <a:spcAft>
                <a:spcPts val="71"/>
              </a:spcAft>
            </a:pPr>
            <a:r>
              <a:rPr lang="en-GB" sz="600" dirty="0">
                <a:solidFill>
                  <a:schemeClr val="accent6"/>
                </a:solidFill>
              </a:rPr>
              <a:t>Content/materials:</a:t>
            </a:r>
          </a:p>
          <a:p>
            <a:pPr defTabSz="444447">
              <a:lnSpc>
                <a:spcPts val="900"/>
              </a:lnSpc>
              <a:spcBef>
                <a:spcPts val="0"/>
              </a:spcBef>
              <a:spcAft>
                <a:spcPts val="71"/>
              </a:spcAft>
            </a:pPr>
            <a:r>
              <a:rPr lang="en-GB" sz="600" i="1" dirty="0">
                <a:solidFill>
                  <a:schemeClr val="accent6"/>
                </a:solidFill>
              </a:rPr>
              <a:t>appropriate articles (from internal and external sources) </a:t>
            </a:r>
          </a:p>
        </p:txBody>
      </p:sp>
      <p:sp>
        <p:nvSpPr>
          <p:cNvPr id="72" name="Rounded Rectangle 4"/>
          <p:cNvSpPr/>
          <p:nvPr/>
        </p:nvSpPr>
        <p:spPr>
          <a:xfrm>
            <a:off x="325001" y="3531868"/>
            <a:ext cx="1211052" cy="514286"/>
          </a:xfrm>
          <a:prstGeom prst="roundRect">
            <a:avLst/>
          </a:prstGeom>
          <a:solidFill>
            <a:schemeClr val="accent5"/>
          </a:solidFill>
          <a:ln>
            <a:solidFill>
              <a:schemeClr val="accent2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5711" tIns="0" rIns="25711" bIns="0" numCol="1" spcCol="907" anchor="ctr" anchorCtr="0">
            <a:noAutofit/>
          </a:bodyPr>
          <a:lstStyle/>
          <a:p>
            <a:pPr defTabSz="444447">
              <a:lnSpc>
                <a:spcPts val="900"/>
              </a:lnSpc>
              <a:spcBef>
                <a:spcPts val="0"/>
              </a:spcBef>
              <a:spcAft>
                <a:spcPts val="71"/>
              </a:spcAft>
            </a:pPr>
            <a:r>
              <a:rPr lang="en-GB" sz="600" dirty="0">
                <a:solidFill>
                  <a:schemeClr val="accent6"/>
                </a:solidFill>
              </a:rPr>
              <a:t>IT system</a:t>
            </a:r>
          </a:p>
          <a:p>
            <a:pPr defTabSz="444447">
              <a:lnSpc>
                <a:spcPts val="900"/>
              </a:lnSpc>
              <a:spcBef>
                <a:spcPts val="0"/>
              </a:spcBef>
              <a:spcAft>
                <a:spcPts val="71"/>
              </a:spcAft>
            </a:pPr>
            <a:r>
              <a:rPr lang="en-GB" sz="600" dirty="0">
                <a:solidFill>
                  <a:schemeClr val="accent6"/>
                </a:solidFill>
              </a:rPr>
              <a:t>C4D group</a:t>
            </a:r>
          </a:p>
        </p:txBody>
      </p:sp>
      <p:sp>
        <p:nvSpPr>
          <p:cNvPr id="218" name="Rounded Rectangle 4"/>
          <p:cNvSpPr/>
          <p:nvPr/>
        </p:nvSpPr>
        <p:spPr>
          <a:xfrm>
            <a:off x="318149" y="1988840"/>
            <a:ext cx="1211052" cy="720023"/>
          </a:xfrm>
          <a:prstGeom prst="roundRect">
            <a:avLst/>
          </a:prstGeom>
          <a:solidFill>
            <a:schemeClr val="accent5"/>
          </a:solidFill>
          <a:ln>
            <a:solidFill>
              <a:schemeClr val="accent2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5711" tIns="0" rIns="25711" bIns="0" numCol="1" spcCol="907" anchor="ctr" anchorCtr="0">
            <a:noAutofit/>
          </a:bodyPr>
          <a:lstStyle/>
          <a:p>
            <a:pPr defTabSz="444447">
              <a:lnSpc>
                <a:spcPts val="900"/>
              </a:lnSpc>
              <a:spcBef>
                <a:spcPts val="0"/>
              </a:spcBef>
              <a:spcAft>
                <a:spcPts val="71"/>
              </a:spcAft>
            </a:pPr>
            <a:r>
              <a:rPr lang="en-GB" sz="600" dirty="0">
                <a:solidFill>
                  <a:schemeClr val="accent6"/>
                </a:solidFill>
              </a:rPr>
              <a:t>Evaluation Unit Staff Time and Skills :</a:t>
            </a:r>
          </a:p>
          <a:p>
            <a:pPr marL="63492" indent="-63492" defTabSz="444447">
              <a:lnSpc>
                <a:spcPts val="900"/>
              </a:lnSpc>
              <a:spcBef>
                <a:spcPts val="0"/>
              </a:spcBef>
              <a:spcAft>
                <a:spcPts val="71"/>
              </a:spcAft>
              <a:buFont typeface="Arial" panose="020B0604020202020204" pitchFamily="34" charset="0"/>
              <a:buChar char="•"/>
            </a:pPr>
            <a:r>
              <a:rPr lang="fr-BE" sz="600" dirty="0">
                <a:solidFill>
                  <a:schemeClr val="accent6"/>
                </a:solidFill>
              </a:rPr>
              <a:t>Network </a:t>
            </a:r>
            <a:r>
              <a:rPr lang="fr-BE" sz="600" dirty="0" err="1">
                <a:solidFill>
                  <a:schemeClr val="accent6"/>
                </a:solidFill>
              </a:rPr>
              <a:t>coordinators</a:t>
            </a:r>
            <a:endParaRPr lang="fr-BE" sz="600" dirty="0">
              <a:solidFill>
                <a:schemeClr val="accent6"/>
              </a:solidFill>
            </a:endParaRPr>
          </a:p>
          <a:p>
            <a:pPr marL="63492" indent="-63492" defTabSz="444447">
              <a:lnSpc>
                <a:spcPts val="900"/>
              </a:lnSpc>
              <a:spcBef>
                <a:spcPts val="0"/>
              </a:spcBef>
              <a:spcAft>
                <a:spcPts val="71"/>
              </a:spcAft>
              <a:buFont typeface="Arial" panose="020B0604020202020204" pitchFamily="34" charset="0"/>
              <a:buChar char="•"/>
            </a:pPr>
            <a:r>
              <a:rPr lang="fr-BE" sz="600" dirty="0" err="1">
                <a:solidFill>
                  <a:schemeClr val="accent6"/>
                </a:solidFill>
              </a:rPr>
              <a:t>Eval</a:t>
            </a:r>
            <a:r>
              <a:rPr lang="fr-BE" sz="600" dirty="0">
                <a:solidFill>
                  <a:schemeClr val="accent6"/>
                </a:solidFill>
              </a:rPr>
              <a:t>. Unit staff </a:t>
            </a:r>
            <a:r>
              <a:rPr lang="fr-BE" sz="600" dirty="0" err="1">
                <a:solidFill>
                  <a:schemeClr val="accent6"/>
                </a:solidFill>
              </a:rPr>
              <a:t>providing</a:t>
            </a:r>
            <a:r>
              <a:rPr lang="fr-BE" sz="600" dirty="0">
                <a:solidFill>
                  <a:schemeClr val="accent6"/>
                </a:solidFill>
              </a:rPr>
              <a:t> information</a:t>
            </a:r>
            <a:endParaRPr lang="en-GB" sz="600" dirty="0">
              <a:solidFill>
                <a:schemeClr val="accent6"/>
              </a:solidFill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4763730" y="1506391"/>
            <a:ext cx="1358011" cy="3157033"/>
          </a:xfrm>
          <a:prstGeom prst="roundRect">
            <a:avLst>
              <a:gd name="adj" fmla="val 10000"/>
            </a:avLst>
          </a:prstGeom>
          <a:ln>
            <a:solidFill>
              <a:schemeClr val="accent6"/>
            </a:solidFill>
          </a:ln>
        </p:spPr>
        <p:style>
          <a:lnRef idx="2">
            <a:scrgbClr r="0" g="0" b="0"/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25711" tIns="0" rIns="25711" bIns="0" anchor="t" anchorCtr="0"/>
          <a:lstStyle/>
          <a:p>
            <a:pPr algn="ctr"/>
            <a:r>
              <a:rPr lang="en-GB" sz="700" b="1" dirty="0">
                <a:solidFill>
                  <a:schemeClr val="accent6"/>
                </a:solidFill>
              </a:rPr>
              <a:t>Outcome</a:t>
            </a:r>
          </a:p>
        </p:txBody>
      </p:sp>
      <p:sp>
        <p:nvSpPr>
          <p:cNvPr id="105" name="Rounded Rectangle 4"/>
          <p:cNvSpPr/>
          <p:nvPr/>
        </p:nvSpPr>
        <p:spPr>
          <a:xfrm>
            <a:off x="4830749" y="2400315"/>
            <a:ext cx="1211052" cy="565777"/>
          </a:xfrm>
          <a:prstGeom prst="roundRect">
            <a:avLst/>
          </a:prstGeom>
          <a:solidFill>
            <a:schemeClr val="accent5"/>
          </a:solidFill>
          <a:ln>
            <a:solidFill>
              <a:schemeClr val="accent2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5711" tIns="0" rIns="25711" bIns="0" numCol="1" spcCol="907" anchor="ctr" anchorCtr="0">
            <a:noAutofit/>
          </a:bodyPr>
          <a:lstStyle/>
          <a:p>
            <a:pPr defTabSz="444447">
              <a:lnSpc>
                <a:spcPts val="900"/>
              </a:lnSpc>
              <a:spcBef>
                <a:spcPts val="0"/>
              </a:spcBef>
              <a:spcAft>
                <a:spcPts val="71"/>
              </a:spcAft>
            </a:pPr>
            <a:r>
              <a:rPr lang="en-GB" sz="600" dirty="0">
                <a:solidFill>
                  <a:schemeClr val="accent6"/>
                </a:solidFill>
              </a:rPr>
              <a:t>Improved communication on evaluation practice &amp;  findings among the evaluation </a:t>
            </a:r>
            <a:r>
              <a:rPr lang="en-GB" sz="600" dirty="0" err="1">
                <a:solidFill>
                  <a:schemeClr val="accent6"/>
                </a:solidFill>
              </a:rPr>
              <a:t>corresp</a:t>
            </a:r>
            <a:r>
              <a:rPr lang="en-GB" sz="600" dirty="0">
                <a:solidFill>
                  <a:schemeClr val="accent6"/>
                </a:solidFill>
              </a:rPr>
              <a:t>.</a:t>
            </a:r>
          </a:p>
        </p:txBody>
      </p:sp>
      <p:sp>
        <p:nvSpPr>
          <p:cNvPr id="207" name="Rounded Rectangle 4"/>
          <p:cNvSpPr/>
          <p:nvPr/>
        </p:nvSpPr>
        <p:spPr>
          <a:xfrm>
            <a:off x="4830749" y="3588279"/>
            <a:ext cx="1211052" cy="448861"/>
          </a:xfrm>
          <a:prstGeom prst="roundRect">
            <a:avLst/>
          </a:prstGeom>
          <a:solidFill>
            <a:schemeClr val="accent5"/>
          </a:solidFill>
          <a:ln>
            <a:solidFill>
              <a:schemeClr val="accent2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5711" tIns="0" rIns="25711" bIns="0" numCol="1" spcCol="907" anchor="ctr" anchorCtr="0">
            <a:noAutofit/>
          </a:bodyPr>
          <a:lstStyle/>
          <a:p>
            <a:pPr defTabSz="444447">
              <a:lnSpc>
                <a:spcPts val="900"/>
              </a:lnSpc>
              <a:spcBef>
                <a:spcPts val="0"/>
              </a:spcBef>
              <a:spcAft>
                <a:spcPts val="71"/>
              </a:spcAft>
            </a:pPr>
            <a:r>
              <a:rPr lang="en-GB" sz="600" dirty="0">
                <a:solidFill>
                  <a:schemeClr val="accent6"/>
                </a:solidFill>
              </a:rPr>
              <a:t>Improved evaluation skills of evaluation correspondents</a:t>
            </a:r>
          </a:p>
        </p:txBody>
      </p:sp>
      <p:sp>
        <p:nvSpPr>
          <p:cNvPr id="145" name="Rounded Rectangle 144"/>
          <p:cNvSpPr/>
          <p:nvPr/>
        </p:nvSpPr>
        <p:spPr>
          <a:xfrm>
            <a:off x="4830749" y="1834538"/>
            <a:ext cx="1211052" cy="575729"/>
          </a:xfrm>
          <a:prstGeom prst="roundRect">
            <a:avLst>
              <a:gd name="adj" fmla="val 10000"/>
            </a:avLst>
          </a:prstGeom>
          <a:solidFill>
            <a:schemeClr val="accent5"/>
          </a:solidFill>
          <a:ln w="9525">
            <a:solidFill>
              <a:schemeClr val="accent2"/>
            </a:solidFill>
          </a:ln>
        </p:spPr>
        <p:style>
          <a:lnRef idx="2">
            <a:scrgbClr r="0" g="0" b="0"/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25711" tIns="0" rIns="25711" bIns="0" anchor="ctr" anchorCtr="0"/>
          <a:lstStyle/>
          <a:p>
            <a:pPr>
              <a:lnSpc>
                <a:spcPts val="900"/>
              </a:lnSpc>
              <a:spcBef>
                <a:spcPts val="0"/>
              </a:spcBef>
              <a:spcAft>
                <a:spcPts val="71"/>
              </a:spcAft>
            </a:pPr>
            <a:r>
              <a:rPr lang="en-GB" sz="600" dirty="0">
                <a:solidFill>
                  <a:schemeClr val="accent6"/>
                </a:solidFill>
              </a:rPr>
              <a:t>Interaction between moderator-</a:t>
            </a:r>
            <a:r>
              <a:rPr lang="en-GB" sz="600" dirty="0" err="1">
                <a:solidFill>
                  <a:schemeClr val="accent6"/>
                </a:solidFill>
              </a:rPr>
              <a:t>corresp</a:t>
            </a:r>
            <a:r>
              <a:rPr lang="en-GB" sz="600" dirty="0">
                <a:solidFill>
                  <a:schemeClr val="accent6"/>
                </a:solidFill>
              </a:rPr>
              <a:t>. &amp; </a:t>
            </a:r>
            <a:r>
              <a:rPr lang="en-GB" sz="600" dirty="0" err="1">
                <a:solidFill>
                  <a:schemeClr val="accent6"/>
                </a:solidFill>
              </a:rPr>
              <a:t>corresp</a:t>
            </a:r>
            <a:r>
              <a:rPr lang="en-GB" sz="600" dirty="0">
                <a:solidFill>
                  <a:schemeClr val="accent6"/>
                </a:solidFill>
              </a:rPr>
              <a:t>.-</a:t>
            </a:r>
            <a:r>
              <a:rPr lang="en-GB" sz="600" dirty="0" err="1">
                <a:solidFill>
                  <a:schemeClr val="accent6"/>
                </a:solidFill>
              </a:rPr>
              <a:t>corresp</a:t>
            </a:r>
            <a:r>
              <a:rPr lang="en-GB" sz="600" dirty="0">
                <a:solidFill>
                  <a:schemeClr val="accent6"/>
                </a:solidFill>
              </a:rPr>
              <a:t>. happening</a:t>
            </a:r>
          </a:p>
        </p:txBody>
      </p:sp>
      <p:sp>
        <p:nvSpPr>
          <p:cNvPr id="48" name="Rounded Rectangle 4"/>
          <p:cNvSpPr/>
          <p:nvPr/>
        </p:nvSpPr>
        <p:spPr>
          <a:xfrm>
            <a:off x="5599212" y="4751941"/>
            <a:ext cx="1394497" cy="1755551"/>
          </a:xfrm>
          <a:prstGeom prst="roundRect">
            <a:avLst>
              <a:gd name="adj" fmla="val 7363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5711" tIns="0" rIns="25711" bIns="0" numCol="1" spcCol="907" anchor="t" anchorCtr="0">
            <a:noAutofit/>
          </a:bodyPr>
          <a:lstStyle/>
          <a:p>
            <a:pPr algn="ctr" defTabSz="444447">
              <a:spcAft>
                <a:spcPts val="429"/>
              </a:spcAft>
            </a:pPr>
            <a:r>
              <a:rPr lang="en-GB" sz="600" u="sng" dirty="0">
                <a:solidFill>
                  <a:schemeClr val="accent6"/>
                </a:solidFill>
              </a:rPr>
              <a:t>Assumptions / risks </a:t>
            </a:r>
          </a:p>
          <a:p>
            <a:pPr algn="ctr" defTabSz="444447">
              <a:spcAft>
                <a:spcPts val="429"/>
              </a:spcAft>
            </a:pPr>
            <a:r>
              <a:rPr lang="en-GB" sz="600" u="sng" dirty="0">
                <a:solidFill>
                  <a:schemeClr val="accent6"/>
                </a:solidFill>
              </a:rPr>
              <a:t>from outcomes to specific impact</a:t>
            </a:r>
          </a:p>
          <a:p>
            <a:pPr marL="72563" indent="-72563" defTabSz="444447">
              <a:spcAft>
                <a:spcPts val="429"/>
              </a:spcAft>
              <a:buFont typeface="Arial" panose="020B0604020202020204" pitchFamily="34" charset="0"/>
              <a:buChar char="•"/>
            </a:pPr>
            <a:r>
              <a:rPr lang="en-GB" sz="600" dirty="0">
                <a:solidFill>
                  <a:schemeClr val="accent6"/>
                </a:solidFill>
              </a:rPr>
              <a:t>.</a:t>
            </a:r>
          </a:p>
          <a:p>
            <a:pPr defTabSz="444447">
              <a:spcAft>
                <a:spcPts val="429"/>
              </a:spcAft>
            </a:pPr>
            <a:endParaRPr lang="en-GB" sz="600" dirty="0">
              <a:solidFill>
                <a:schemeClr val="accent6"/>
              </a:solidFill>
            </a:endParaRPr>
          </a:p>
          <a:p>
            <a:pPr defTabSz="444447">
              <a:spcAft>
                <a:spcPts val="429"/>
              </a:spcAft>
            </a:pPr>
            <a:endParaRPr lang="en-GB" sz="600" dirty="0">
              <a:solidFill>
                <a:schemeClr val="accent6"/>
              </a:solidFill>
            </a:endParaRPr>
          </a:p>
        </p:txBody>
      </p:sp>
      <p:sp>
        <p:nvSpPr>
          <p:cNvPr id="39" name="Curved Up Arrow 38"/>
          <p:cNvSpPr/>
          <p:nvPr/>
        </p:nvSpPr>
        <p:spPr bwMode="auto">
          <a:xfrm>
            <a:off x="1640246" y="4560554"/>
            <a:ext cx="2000346" cy="196134"/>
          </a:xfrm>
          <a:prstGeom prst="curvedUpArrow">
            <a:avLst>
              <a:gd name="adj1" fmla="val 65917"/>
              <a:gd name="adj2" fmla="val 213484"/>
              <a:gd name="adj3" fmla="val 43500"/>
            </a:avLst>
          </a:prstGeom>
          <a:ln/>
          <a:ex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65306" tIns="32653" rIns="65306" bIns="32653" numCol="1" rtlCol="0" anchor="ctr" anchorCtr="0" compatLnSpc="1">
            <a:prstTxWarp prst="textNoShape">
              <a:avLst/>
            </a:prstTxWarp>
          </a:bodyPr>
          <a:lstStyle/>
          <a:p>
            <a:pPr marL="2268" defTabSz="653064"/>
            <a:endParaRPr lang="en-GB" sz="900">
              <a:solidFill>
                <a:srgbClr val="0F5494"/>
              </a:solidFill>
              <a:latin typeface="Verdana" pitchFamily="34" charset="0"/>
            </a:endParaRPr>
          </a:p>
        </p:txBody>
      </p:sp>
      <p:sp>
        <p:nvSpPr>
          <p:cNvPr id="40" name="Curved Up Arrow 39"/>
          <p:cNvSpPr/>
          <p:nvPr/>
        </p:nvSpPr>
        <p:spPr bwMode="auto">
          <a:xfrm>
            <a:off x="4352255" y="4560554"/>
            <a:ext cx="822949" cy="196134"/>
          </a:xfrm>
          <a:prstGeom prst="curvedUpArrow">
            <a:avLst>
              <a:gd name="adj1" fmla="val 56870"/>
              <a:gd name="adj2" fmla="val 119932"/>
              <a:gd name="adj3" fmla="val 29625"/>
            </a:avLst>
          </a:prstGeom>
          <a:ln/>
          <a:ex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65306" tIns="32653" rIns="65306" bIns="32653" numCol="1" rtlCol="0" anchor="ctr" anchorCtr="0" compatLnSpc="1">
            <a:prstTxWarp prst="textNoShape">
              <a:avLst/>
            </a:prstTxWarp>
          </a:bodyPr>
          <a:lstStyle/>
          <a:p>
            <a:pPr marL="2268" defTabSz="653064"/>
            <a:endParaRPr lang="en-GB" sz="900">
              <a:solidFill>
                <a:srgbClr val="0F5494"/>
              </a:solidFill>
              <a:latin typeface="Verdana" pitchFamily="34" charset="0"/>
            </a:endParaRPr>
          </a:p>
        </p:txBody>
      </p:sp>
      <p:sp>
        <p:nvSpPr>
          <p:cNvPr id="41" name="Curved Up Arrow 40"/>
          <p:cNvSpPr/>
          <p:nvPr/>
        </p:nvSpPr>
        <p:spPr bwMode="auto">
          <a:xfrm>
            <a:off x="5855421" y="4560554"/>
            <a:ext cx="822949" cy="196134"/>
          </a:xfrm>
          <a:prstGeom prst="curvedUpArrow">
            <a:avLst>
              <a:gd name="adj1" fmla="val 56870"/>
              <a:gd name="adj2" fmla="val 119932"/>
              <a:gd name="adj3" fmla="val 29625"/>
            </a:avLst>
          </a:prstGeom>
          <a:ln/>
          <a:ex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65306" tIns="32653" rIns="65306" bIns="32653" numCol="1" rtlCol="0" anchor="ctr" anchorCtr="0" compatLnSpc="1">
            <a:prstTxWarp prst="textNoShape">
              <a:avLst/>
            </a:prstTxWarp>
          </a:bodyPr>
          <a:lstStyle/>
          <a:p>
            <a:pPr marL="2268" defTabSz="653064"/>
            <a:endParaRPr lang="en-GB" sz="900">
              <a:solidFill>
                <a:srgbClr val="0F5494"/>
              </a:solidFill>
              <a:latin typeface="Verdana" pitchFamily="34" charset="0"/>
            </a:endParaRPr>
          </a:p>
        </p:txBody>
      </p:sp>
      <p:sp>
        <p:nvSpPr>
          <p:cNvPr id="42" name="Curved Up Arrow 41"/>
          <p:cNvSpPr/>
          <p:nvPr/>
        </p:nvSpPr>
        <p:spPr bwMode="auto">
          <a:xfrm>
            <a:off x="7270741" y="4560554"/>
            <a:ext cx="822949" cy="196134"/>
          </a:xfrm>
          <a:prstGeom prst="curvedUpArrow">
            <a:avLst>
              <a:gd name="adj1" fmla="val 56870"/>
              <a:gd name="adj2" fmla="val 119932"/>
              <a:gd name="adj3" fmla="val 29625"/>
            </a:avLst>
          </a:prstGeom>
          <a:ln/>
          <a:ex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65306" tIns="32653" rIns="65306" bIns="32653" numCol="1" rtlCol="0" anchor="ctr" anchorCtr="0" compatLnSpc="1">
            <a:prstTxWarp prst="textNoShape">
              <a:avLst/>
            </a:prstTxWarp>
          </a:bodyPr>
          <a:lstStyle/>
          <a:p>
            <a:pPr marL="2268" defTabSz="653064"/>
            <a:endParaRPr lang="en-GB" sz="900">
              <a:solidFill>
                <a:srgbClr val="0F5494"/>
              </a:solidFill>
              <a:latin typeface="Verdana" pitchFamily="34" charset="0"/>
            </a:endParaRPr>
          </a:p>
        </p:txBody>
      </p:sp>
      <p:sp>
        <p:nvSpPr>
          <p:cNvPr id="43" name="Rounded Rectangle 4"/>
          <p:cNvSpPr/>
          <p:nvPr/>
        </p:nvSpPr>
        <p:spPr>
          <a:xfrm>
            <a:off x="4830749" y="4062640"/>
            <a:ext cx="1211052" cy="446480"/>
          </a:xfrm>
          <a:prstGeom prst="roundRect">
            <a:avLst/>
          </a:prstGeom>
          <a:solidFill>
            <a:schemeClr val="accent5"/>
          </a:solidFill>
          <a:ln>
            <a:solidFill>
              <a:schemeClr val="accent2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5711" tIns="0" rIns="25711" bIns="0" numCol="1" spcCol="907" anchor="ctr" anchorCtr="0">
            <a:noAutofit/>
          </a:bodyPr>
          <a:lstStyle/>
          <a:p>
            <a:pPr defTabSz="444447">
              <a:lnSpc>
                <a:spcPts val="900"/>
              </a:lnSpc>
              <a:spcBef>
                <a:spcPts val="0"/>
              </a:spcBef>
              <a:spcAft>
                <a:spcPts val="71"/>
              </a:spcAft>
            </a:pPr>
            <a:r>
              <a:rPr lang="en-GB" sz="600" dirty="0">
                <a:solidFill>
                  <a:schemeClr val="accent6"/>
                </a:solidFill>
              </a:rPr>
              <a:t>Improved credibility of </a:t>
            </a:r>
            <a:r>
              <a:rPr lang="en-GB" sz="600" dirty="0" err="1">
                <a:solidFill>
                  <a:schemeClr val="accent6"/>
                </a:solidFill>
              </a:rPr>
              <a:t>ev</a:t>
            </a:r>
            <a:r>
              <a:rPr lang="en-GB" sz="600" dirty="0">
                <a:solidFill>
                  <a:schemeClr val="accent6"/>
                </a:solidFill>
              </a:rPr>
              <a:t>. correspondents within their unit/del.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148652" y="85771"/>
            <a:ext cx="8846554" cy="642929"/>
          </a:xfrm>
          <a:prstGeom prst="roundRect">
            <a:avLst>
              <a:gd name="adj" fmla="val 10000"/>
            </a:avLst>
          </a:prstGeom>
          <a:solidFill>
            <a:srgbClr val="BDDEFF"/>
          </a:solidFill>
          <a:ln>
            <a:solidFill>
              <a:srgbClr val="3434A2"/>
            </a:solidFill>
          </a:ln>
        </p:spPr>
        <p:style>
          <a:lnRef idx="2">
            <a:scrgbClr r="0" g="0" b="0"/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25711" tIns="0" rIns="25711" bIns="0" anchor="ctr" anchorCtr="0"/>
          <a:lstStyle/>
          <a:p>
            <a:pPr algn="ctr"/>
            <a:r>
              <a:rPr lang="en-GB" sz="1400" b="1" dirty="0">
                <a:solidFill>
                  <a:schemeClr val="accent6"/>
                </a:solidFill>
              </a:rPr>
              <a:t>Evaluation Network</a:t>
            </a:r>
          </a:p>
          <a:p>
            <a:pPr algn="ctr"/>
            <a:r>
              <a:rPr lang="en-GB" sz="1400" b="1" i="1" dirty="0">
                <a:solidFill>
                  <a:schemeClr val="accent6"/>
                </a:solidFill>
              </a:rPr>
              <a:t>Intervention Logic</a:t>
            </a:r>
          </a:p>
        </p:txBody>
      </p:sp>
      <p:sp>
        <p:nvSpPr>
          <p:cNvPr id="45" name="Rounded Rectangle 4"/>
          <p:cNvSpPr/>
          <p:nvPr/>
        </p:nvSpPr>
        <p:spPr>
          <a:xfrm>
            <a:off x="4830748" y="2966091"/>
            <a:ext cx="1211052" cy="517463"/>
          </a:xfrm>
          <a:prstGeom prst="roundRect">
            <a:avLst>
              <a:gd name="adj" fmla="val 11192"/>
            </a:avLst>
          </a:prstGeom>
          <a:solidFill>
            <a:schemeClr val="accent5"/>
          </a:solidFill>
          <a:ln>
            <a:solidFill>
              <a:schemeClr val="accent2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5711" tIns="0" rIns="25711" bIns="0" numCol="1" spcCol="907" anchor="ctr" anchorCtr="0">
            <a:noAutofit/>
          </a:bodyPr>
          <a:lstStyle/>
          <a:p>
            <a:pPr defTabSz="444447">
              <a:lnSpc>
                <a:spcPts val="900"/>
              </a:lnSpc>
              <a:spcBef>
                <a:spcPts val="0"/>
              </a:spcBef>
              <a:spcAft>
                <a:spcPts val="71"/>
              </a:spcAft>
            </a:pPr>
            <a:r>
              <a:rPr lang="en-GB" sz="600" dirty="0">
                <a:solidFill>
                  <a:schemeClr val="accent6"/>
                </a:solidFill>
              </a:rPr>
              <a:t>Development of sense of evaluation community of practice amongst </a:t>
            </a:r>
            <a:r>
              <a:rPr lang="en-GB" sz="600" dirty="0" err="1">
                <a:solidFill>
                  <a:schemeClr val="accent6"/>
                </a:solidFill>
              </a:rPr>
              <a:t>corresp</a:t>
            </a:r>
            <a:r>
              <a:rPr lang="en-GB" sz="600" dirty="0">
                <a:solidFill>
                  <a:schemeClr val="accent6"/>
                </a:solidFill>
              </a:rPr>
              <a:t>.</a:t>
            </a:r>
          </a:p>
        </p:txBody>
      </p:sp>
      <p:sp>
        <p:nvSpPr>
          <p:cNvPr id="38" name="Title 1"/>
          <p:cNvSpPr txBox="1">
            <a:spLocks/>
          </p:cNvSpPr>
          <p:nvPr/>
        </p:nvSpPr>
        <p:spPr>
          <a:xfrm>
            <a:off x="648929" y="5433077"/>
            <a:ext cx="8229600" cy="936625"/>
          </a:xfrm>
          <a:prstGeom prst="foldedCorner">
            <a:avLst/>
          </a:prstGeom>
          <a:solidFill>
            <a:srgbClr val="FFFF66"/>
          </a:solidFill>
          <a:ln>
            <a:solidFill>
              <a:srgbClr val="FFC000"/>
            </a:solidFill>
          </a:ln>
        </p:spPr>
        <p:txBody>
          <a:bodyPr/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r>
              <a:rPr lang="en-GB" sz="2400" kern="0" dirty="0" err="1" smtClean="0"/>
              <a:t>Transformatory</a:t>
            </a:r>
            <a:r>
              <a:rPr lang="en-GB" sz="2400" kern="0" dirty="0" smtClean="0"/>
              <a:t> change processes i.e. which turns one step of the action into the next</a:t>
            </a:r>
            <a:endParaRPr lang="en-GB" sz="2400" kern="0" dirty="0"/>
          </a:p>
        </p:txBody>
      </p:sp>
    </p:spTree>
    <p:extLst>
      <p:ext uri="{BB962C8B-B14F-4D97-AF65-F5344CB8AC3E}">
        <p14:creationId xmlns:p14="http://schemas.microsoft.com/office/powerpoint/2010/main" val="775122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4EEF113-1EE4-4AA3-8774-47A946AEEC00}" type="slidenum">
              <a:rPr lang="en-GB" altLang="fr-FR" smtClean="0"/>
              <a:pPr/>
              <a:t>16</a:t>
            </a:fld>
            <a:endParaRPr lang="en-GB" altLang="fr-FR" smtClean="0"/>
          </a:p>
        </p:txBody>
      </p:sp>
      <p:sp>
        <p:nvSpPr>
          <p:cNvPr id="12291" name="Rectangle 1026"/>
          <p:cNvSpPr>
            <a:spLocks noGrp="1" noChangeArrowheads="1"/>
          </p:cNvSpPr>
          <p:nvPr>
            <p:ph type="title" idx="4294967295"/>
          </p:nvPr>
        </p:nvSpPr>
        <p:spPr>
          <a:xfrm>
            <a:off x="214313" y="1125538"/>
            <a:ext cx="8763000" cy="771525"/>
          </a:xfrm>
        </p:spPr>
        <p:txBody>
          <a:bodyPr/>
          <a:lstStyle/>
          <a:p>
            <a:pPr indent="0" algn="ctr" eaLnBrk="1" hangingPunct="1"/>
            <a:r>
              <a:rPr lang="fr-BE" altLang="fr-FR" smtClean="0"/>
              <a:t>Key messages</a:t>
            </a:r>
            <a:endParaRPr lang="fr-FR" altLang="fr-FR" smtClean="0"/>
          </a:p>
        </p:txBody>
      </p:sp>
      <p:sp>
        <p:nvSpPr>
          <p:cNvPr id="12292" name="Rectangle 1027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2060575"/>
            <a:ext cx="8280400" cy="4681538"/>
          </a:xfrm>
        </p:spPr>
        <p:txBody>
          <a:bodyPr/>
          <a:lstStyle/>
          <a:p>
            <a:pPr eaLnBrk="1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§"/>
            </a:pPr>
            <a:r>
              <a:rPr lang="en-GB" altLang="fr-FR" sz="2000" i="0" dirty="0" smtClean="0"/>
              <a:t>Choice of strategy is rooted in context analysis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§"/>
            </a:pPr>
            <a:r>
              <a:rPr lang="en-GB" altLang="fr-FR" sz="2000" i="0" dirty="0" smtClean="0"/>
              <a:t>Lessons learned, complementarity, coordination and added value should always inform choice of strategy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§"/>
            </a:pPr>
            <a:r>
              <a:rPr lang="en-GB" altLang="fr-FR" sz="2000" i="0" dirty="0" smtClean="0"/>
              <a:t>An intervention logic comprises a theory of action and a theory of change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§"/>
            </a:pPr>
            <a:r>
              <a:rPr lang="en-GB" altLang="fr-FR" sz="2000" i="0" dirty="0" smtClean="0"/>
              <a:t>The theory of action will only tell us what change is planned, not how that change will happen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§"/>
            </a:pPr>
            <a:r>
              <a:rPr lang="en-GB" altLang="fr-FR" sz="2000" i="0" dirty="0" smtClean="0"/>
              <a:t>We need to understand the pathways of change and identify the assumptions underpinning those change processes and the quality of evidence supporting them.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§"/>
            </a:pPr>
            <a:endParaRPr lang="en-GB" altLang="fr-FR" sz="2000" i="0" dirty="0" smtClean="0"/>
          </a:p>
        </p:txBody>
      </p:sp>
    </p:spTree>
    <p:extLst>
      <p:ext uri="{BB962C8B-B14F-4D97-AF65-F5344CB8AC3E}">
        <p14:creationId xmlns:p14="http://schemas.microsoft.com/office/powerpoint/2010/main" val="82454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1196752"/>
            <a:ext cx="8712968" cy="936625"/>
          </a:xfrm>
        </p:spPr>
        <p:txBody>
          <a:bodyPr/>
          <a:lstStyle/>
          <a:p>
            <a:pPr algn="ctr"/>
            <a:r>
              <a:rPr lang="fr-BE" sz="3200" dirty="0" err="1" smtClean="0"/>
              <a:t>What</a:t>
            </a:r>
            <a:r>
              <a:rPr lang="fr-BE" sz="3200" dirty="0" smtClean="0"/>
              <a:t> </a:t>
            </a:r>
            <a:r>
              <a:rPr lang="fr-BE" sz="3200" dirty="0" err="1" smtClean="0"/>
              <a:t>makes</a:t>
            </a:r>
            <a:r>
              <a:rPr lang="fr-BE" sz="3200" dirty="0" smtClean="0"/>
              <a:t> us </a:t>
            </a:r>
            <a:r>
              <a:rPr lang="fr-BE" sz="3200" dirty="0" err="1" smtClean="0"/>
              <a:t>think</a:t>
            </a:r>
            <a:r>
              <a:rPr lang="fr-BE" sz="3200" dirty="0" smtClean="0"/>
              <a:t> </a:t>
            </a:r>
            <a:r>
              <a:rPr lang="fr-BE" sz="3200" dirty="0"/>
              <a:t>the change </a:t>
            </a:r>
            <a:r>
              <a:rPr lang="fr-BE" sz="3200" dirty="0" err="1" smtClean="0"/>
              <a:t>we</a:t>
            </a:r>
            <a:r>
              <a:rPr lang="fr-BE" sz="3200" dirty="0" smtClean="0"/>
              <a:t> </a:t>
            </a:r>
            <a:r>
              <a:rPr lang="fr-BE" sz="3200" dirty="0" err="1" smtClean="0"/>
              <a:t>desire</a:t>
            </a:r>
            <a:r>
              <a:rPr lang="fr-BE" sz="3200" dirty="0" smtClean="0"/>
              <a:t> </a:t>
            </a:r>
            <a:r>
              <a:rPr lang="fr-BE" sz="3200" dirty="0" err="1" smtClean="0"/>
              <a:t>will</a:t>
            </a:r>
            <a:r>
              <a:rPr lang="fr-BE" sz="3200" dirty="0" smtClean="0"/>
              <a:t> </a:t>
            </a:r>
            <a:r>
              <a:rPr lang="fr-BE" sz="3200" u="sng" dirty="0" err="1"/>
              <a:t>really</a:t>
            </a:r>
            <a:r>
              <a:rPr lang="fr-BE" sz="3200" dirty="0"/>
              <a:t> </a:t>
            </a:r>
            <a:r>
              <a:rPr lang="fr-BE" sz="3200" dirty="0" err="1" smtClean="0"/>
              <a:t>happen</a:t>
            </a:r>
            <a:r>
              <a:rPr lang="fr-BE" sz="3200" dirty="0" smtClean="0"/>
              <a:t>?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2348880"/>
            <a:ext cx="8686800" cy="4104456"/>
          </a:xfrm>
        </p:spPr>
        <p:txBody>
          <a:bodyPr/>
          <a:lstStyle/>
          <a:p>
            <a:pPr marL="0" indent="0">
              <a:spcAft>
                <a:spcPts val="1200"/>
              </a:spcAft>
              <a:buNone/>
            </a:pPr>
            <a:r>
              <a:rPr lang="fr-BE" sz="2000" i="0" dirty="0" smtClean="0"/>
              <a:t>This question </a:t>
            </a:r>
            <a:r>
              <a:rPr lang="fr-BE" sz="2000" i="0" dirty="0" err="1" smtClean="0"/>
              <a:t>is</a:t>
            </a:r>
            <a:r>
              <a:rPr lang="fr-BE" sz="2000" i="0" dirty="0" smtClean="0"/>
              <a:t> central to meeting </a:t>
            </a:r>
            <a:r>
              <a:rPr lang="fr-BE" sz="2000" i="0" dirty="0" err="1" smtClean="0"/>
              <a:t>our</a:t>
            </a:r>
            <a:r>
              <a:rPr lang="fr-BE" sz="2000" i="0" dirty="0" smtClean="0"/>
              <a:t> « </a:t>
            </a:r>
            <a:r>
              <a:rPr lang="fr-BE" sz="2000" i="0" dirty="0" err="1" smtClean="0"/>
              <a:t>result</a:t>
            </a:r>
            <a:r>
              <a:rPr lang="fr-BE" sz="2000" i="0" dirty="0" smtClean="0"/>
              <a:t> orientation » and </a:t>
            </a:r>
            <a:r>
              <a:rPr lang="fr-BE" sz="2000" i="0" dirty="0" err="1" smtClean="0"/>
              <a:t>consequently</a:t>
            </a:r>
            <a:r>
              <a:rPr lang="fr-BE" sz="2000" i="0" dirty="0" smtClean="0"/>
              <a:t> </a:t>
            </a:r>
            <a:r>
              <a:rPr lang="fr-BE" sz="2000" i="0" dirty="0" err="1" smtClean="0"/>
              <a:t>it</a:t>
            </a:r>
            <a:r>
              <a:rPr lang="fr-BE" sz="2000" i="0" dirty="0" smtClean="0"/>
              <a:t>  must </a:t>
            </a:r>
            <a:r>
              <a:rPr lang="fr-BE" sz="2000" i="0" dirty="0" err="1" smtClean="0"/>
              <a:t>be</a:t>
            </a:r>
            <a:r>
              <a:rPr lang="fr-BE" sz="2000" i="0" dirty="0" smtClean="0"/>
              <a:t> </a:t>
            </a:r>
            <a:r>
              <a:rPr lang="fr-BE" sz="2000" i="0" dirty="0" err="1" smtClean="0"/>
              <a:t>addressed</a:t>
            </a:r>
            <a:r>
              <a:rPr lang="fr-BE" sz="2000" i="0" dirty="0" smtClean="0"/>
              <a:t> in the (new) </a:t>
            </a:r>
            <a:r>
              <a:rPr lang="fr-BE" sz="2000" i="0" dirty="0" err="1" smtClean="0"/>
              <a:t>way</a:t>
            </a:r>
            <a:r>
              <a:rPr lang="fr-BE" sz="2000" i="0" dirty="0" smtClean="0"/>
              <a:t> </a:t>
            </a:r>
            <a:r>
              <a:rPr lang="fr-BE" sz="2000" i="0" dirty="0" err="1" smtClean="0"/>
              <a:t>we</a:t>
            </a:r>
            <a:r>
              <a:rPr lang="fr-BE" sz="2000" i="0" dirty="0" smtClean="0"/>
              <a:t> </a:t>
            </a:r>
            <a:r>
              <a:rPr lang="fr-BE" sz="2000" i="0" dirty="0" err="1" smtClean="0"/>
              <a:t>consider</a:t>
            </a:r>
            <a:r>
              <a:rPr lang="fr-BE" sz="2000" i="0" dirty="0" smtClean="0"/>
              <a:t> the LFA; </a:t>
            </a:r>
            <a:r>
              <a:rPr lang="fr-BE" sz="2000" i="0" dirty="0" err="1" smtClean="0"/>
              <a:t>it</a:t>
            </a:r>
            <a:r>
              <a:rPr lang="fr-BE" sz="2000" i="0" dirty="0" smtClean="0"/>
              <a:t> </a:t>
            </a:r>
            <a:r>
              <a:rPr lang="fr-BE" sz="2000" i="0" dirty="0" err="1" smtClean="0"/>
              <a:t>means</a:t>
            </a:r>
            <a:r>
              <a:rPr lang="fr-BE" sz="2000" i="0" dirty="0" smtClean="0"/>
              <a:t> in </a:t>
            </a:r>
            <a:r>
              <a:rPr lang="fr-BE" sz="2000" i="0" dirty="0" err="1" smtClean="0"/>
              <a:t>particular</a:t>
            </a:r>
            <a:r>
              <a:rPr lang="fr-BE" sz="2000" i="0" dirty="0" smtClean="0"/>
              <a:t> </a:t>
            </a:r>
            <a:r>
              <a:rPr lang="fr-BE" sz="2000" i="0" dirty="0" err="1" smtClean="0"/>
              <a:t>that</a:t>
            </a:r>
            <a:r>
              <a:rPr lang="fr-BE" sz="2000" i="0" dirty="0" smtClean="0"/>
              <a:t> </a:t>
            </a:r>
            <a:r>
              <a:rPr lang="fr-BE" sz="2000" i="0" dirty="0" err="1" smtClean="0"/>
              <a:t>we</a:t>
            </a:r>
            <a:r>
              <a:rPr lang="fr-BE" sz="2000" i="0" dirty="0" smtClean="0"/>
              <a:t> must focus on the key </a:t>
            </a:r>
            <a:r>
              <a:rPr lang="fr-BE" sz="2000" i="0" dirty="0" err="1" smtClean="0"/>
              <a:t>assumptions</a:t>
            </a:r>
            <a:r>
              <a:rPr lang="fr-BE" sz="2000" i="0" dirty="0" smtClean="0"/>
              <a:t> </a:t>
            </a:r>
            <a:r>
              <a:rPr lang="fr-BE" sz="2000" i="0" dirty="0" err="1" smtClean="0"/>
              <a:t>we</a:t>
            </a:r>
            <a:r>
              <a:rPr lang="fr-BE" sz="2000" i="0" dirty="0" smtClean="0"/>
              <a:t> are </a:t>
            </a:r>
            <a:r>
              <a:rPr lang="fr-BE" sz="2000" i="0" dirty="0" err="1" smtClean="0"/>
              <a:t>making</a:t>
            </a:r>
            <a:r>
              <a:rPr lang="fr-BE" sz="2000" i="0" dirty="0" smtClean="0"/>
              <a:t> and the </a:t>
            </a:r>
            <a:r>
              <a:rPr lang="fr-BE" sz="2000" i="0" dirty="0" err="1" smtClean="0"/>
              <a:t>evidence</a:t>
            </a:r>
            <a:r>
              <a:rPr lang="fr-BE" sz="2000" i="0" dirty="0" smtClean="0"/>
              <a:t> </a:t>
            </a:r>
            <a:r>
              <a:rPr lang="fr-BE" sz="2000" i="0" dirty="0" err="1" smtClean="0"/>
              <a:t>which</a:t>
            </a:r>
            <a:r>
              <a:rPr lang="fr-BE" sz="2000" i="0" dirty="0" smtClean="0"/>
              <a:t> </a:t>
            </a:r>
            <a:r>
              <a:rPr lang="fr-BE" sz="2000" i="0" dirty="0" err="1" smtClean="0"/>
              <a:t>underpins</a:t>
            </a:r>
            <a:r>
              <a:rPr lang="fr-BE" sz="2000" i="0" dirty="0" smtClean="0"/>
              <a:t> </a:t>
            </a:r>
            <a:r>
              <a:rPr lang="fr-BE" sz="2000" i="0" dirty="0" err="1" smtClean="0"/>
              <a:t>those</a:t>
            </a:r>
            <a:r>
              <a:rPr lang="fr-BE" sz="2000" i="0" dirty="0" smtClean="0"/>
              <a:t> </a:t>
            </a:r>
            <a:r>
              <a:rPr lang="fr-BE" sz="2000" i="0" dirty="0" err="1" smtClean="0"/>
              <a:t>assumptions</a:t>
            </a:r>
            <a:r>
              <a:rPr lang="fr-BE" sz="2000" i="0" dirty="0" smtClean="0"/>
              <a:t>. 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fr-BE" sz="2000" i="0" dirty="0" smtClean="0"/>
              <a:t>The </a:t>
            </a:r>
            <a:r>
              <a:rPr lang="fr-BE" sz="2000" i="0" dirty="0" err="1" smtClean="0"/>
              <a:t>practitioners</a:t>
            </a:r>
            <a:r>
              <a:rPr lang="fr-BE" sz="2000" i="0" dirty="0" smtClean="0"/>
              <a:t> (</a:t>
            </a:r>
            <a:r>
              <a:rPr lang="fr-BE" sz="2000" i="0" dirty="0" err="1" smtClean="0"/>
              <a:t>e.g</a:t>
            </a:r>
            <a:r>
              <a:rPr lang="fr-BE" sz="2000" i="0" dirty="0" smtClean="0"/>
              <a:t>. </a:t>
            </a:r>
            <a:r>
              <a:rPr lang="fr-BE" sz="2000" i="0" dirty="0" err="1" smtClean="0"/>
              <a:t>evaluation</a:t>
            </a:r>
            <a:r>
              <a:rPr lang="fr-BE" sz="2000" i="0" dirty="0" smtClean="0"/>
              <a:t> </a:t>
            </a:r>
            <a:r>
              <a:rPr lang="fr-BE" sz="2000" i="0" dirty="0" err="1" smtClean="0"/>
              <a:t>specialists</a:t>
            </a:r>
            <a:r>
              <a:rPr lang="fr-BE" sz="2000" i="0" dirty="0" smtClean="0"/>
              <a:t>) </a:t>
            </a:r>
            <a:r>
              <a:rPr lang="fr-BE" sz="2000" i="0" dirty="0" err="1" smtClean="0"/>
              <a:t>refer</a:t>
            </a:r>
            <a:r>
              <a:rPr lang="fr-BE" sz="2000" i="0" dirty="0" smtClean="0"/>
              <a:t> to </a:t>
            </a:r>
            <a:r>
              <a:rPr lang="fr-BE" sz="2000" i="0" dirty="0" err="1" smtClean="0"/>
              <a:t>this</a:t>
            </a:r>
            <a:r>
              <a:rPr lang="fr-BE" sz="2000" i="0" dirty="0" smtClean="0"/>
              <a:t> adaptation of the LFA as the "</a:t>
            </a:r>
            <a:r>
              <a:rPr lang="fr-BE" sz="2000" i="0" dirty="0" err="1" smtClean="0"/>
              <a:t>theory</a:t>
            </a:r>
            <a:r>
              <a:rPr lang="fr-BE" sz="2000" i="0" dirty="0" smtClean="0"/>
              <a:t> of change" as an </a:t>
            </a:r>
            <a:r>
              <a:rPr lang="fr-BE" sz="2000" i="0" dirty="0" err="1" smtClean="0"/>
              <a:t>enhanced</a:t>
            </a:r>
            <a:r>
              <a:rPr lang="fr-BE" sz="2000" i="0" dirty="0" smtClean="0"/>
              <a:t> exploration and </a:t>
            </a:r>
            <a:r>
              <a:rPr lang="fr-BE" sz="2000" i="0" dirty="0" err="1" smtClean="0"/>
              <a:t>understanding</a:t>
            </a:r>
            <a:r>
              <a:rPr lang="fr-BE" sz="2000" i="0" dirty="0" smtClean="0"/>
              <a:t> of the intervention </a:t>
            </a:r>
            <a:r>
              <a:rPr lang="fr-BE" sz="2000" i="0" dirty="0" err="1" smtClean="0"/>
              <a:t>logic</a:t>
            </a:r>
            <a:r>
              <a:rPr lang="fr-BE" sz="2000" i="0" dirty="0" smtClean="0"/>
              <a:t>.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fr-BE" sz="2000" i="0" dirty="0" err="1" smtClean="0"/>
              <a:t>Through</a:t>
            </a:r>
            <a:r>
              <a:rPr lang="fr-BE" sz="2000" i="0" dirty="0" smtClean="0"/>
              <a:t> the LFA </a:t>
            </a:r>
            <a:r>
              <a:rPr lang="fr-BE" sz="2000" i="0" dirty="0" err="1" smtClean="0"/>
              <a:t>we</a:t>
            </a:r>
            <a:r>
              <a:rPr lang="fr-BE" sz="2000" i="0" dirty="0" smtClean="0"/>
              <a:t> </a:t>
            </a:r>
            <a:r>
              <a:rPr lang="fr-BE" sz="2000" i="0" dirty="0" err="1" smtClean="0"/>
              <a:t>need</a:t>
            </a:r>
            <a:r>
              <a:rPr lang="fr-BE" sz="2000" i="0" dirty="0"/>
              <a:t> </a:t>
            </a:r>
            <a:r>
              <a:rPr lang="fr-BE" sz="2000" i="0" dirty="0" smtClean="0"/>
              <a:t>to place </a:t>
            </a:r>
            <a:r>
              <a:rPr lang="fr-BE" sz="2000" i="0" dirty="0" err="1" smtClean="0"/>
              <a:t>much</a:t>
            </a:r>
            <a:r>
              <a:rPr lang="fr-BE" sz="2000" i="0" dirty="0" smtClean="0"/>
              <a:t> more </a:t>
            </a:r>
            <a:r>
              <a:rPr lang="fr-BE" sz="2000" i="0" dirty="0" err="1" smtClean="0"/>
              <a:t>emphasis</a:t>
            </a:r>
            <a:r>
              <a:rPr lang="fr-BE" sz="2000" i="0" dirty="0" smtClean="0"/>
              <a:t> on </a:t>
            </a:r>
            <a:r>
              <a:rPr lang="fr-BE" sz="2000" i="0" dirty="0" err="1" smtClean="0"/>
              <a:t>analysing</a:t>
            </a:r>
            <a:r>
              <a:rPr lang="fr-BE" sz="2000" i="0" dirty="0" smtClean="0"/>
              <a:t> the change </a:t>
            </a:r>
            <a:r>
              <a:rPr lang="fr-BE" sz="2000" i="0" dirty="0" err="1" smtClean="0"/>
              <a:t>processes</a:t>
            </a:r>
            <a:r>
              <a:rPr lang="fr-BE" sz="2000" i="0" dirty="0" smtClean="0"/>
              <a:t> </a:t>
            </a:r>
            <a:r>
              <a:rPr lang="fr-BE" sz="2000" i="0" dirty="0" err="1" smtClean="0"/>
              <a:t>which</a:t>
            </a:r>
            <a:r>
              <a:rPr lang="fr-BE" sz="2000" i="0" dirty="0" smtClean="0"/>
              <a:t> </a:t>
            </a:r>
            <a:r>
              <a:rPr lang="fr-BE" sz="2000" i="0" dirty="0" err="1" smtClean="0"/>
              <a:t>need</a:t>
            </a:r>
            <a:r>
              <a:rPr lang="fr-BE" sz="2000" i="0" dirty="0" smtClean="0"/>
              <a:t> to </a:t>
            </a:r>
            <a:r>
              <a:rPr lang="fr-BE" sz="2000" i="0" dirty="0" err="1" smtClean="0"/>
              <a:t>take</a:t>
            </a:r>
            <a:r>
              <a:rPr lang="fr-BE" sz="2000" i="0" dirty="0" smtClean="0"/>
              <a:t> place in </a:t>
            </a:r>
            <a:r>
              <a:rPr lang="fr-BE" sz="2000" i="0" dirty="0" err="1" smtClean="0"/>
              <a:t>order</a:t>
            </a:r>
            <a:r>
              <a:rPr lang="fr-BE" sz="2000" i="0" dirty="0" smtClean="0"/>
              <a:t> to </a:t>
            </a:r>
            <a:r>
              <a:rPr lang="fr-BE" sz="2000" i="0" dirty="0" err="1" smtClean="0"/>
              <a:t>deliver</a:t>
            </a:r>
            <a:r>
              <a:rPr lang="fr-BE" sz="2000" i="0" dirty="0" smtClean="0"/>
              <a:t> the </a:t>
            </a:r>
            <a:r>
              <a:rPr lang="fr-BE" sz="2000" i="0" dirty="0" err="1" smtClean="0"/>
              <a:t>desired</a:t>
            </a:r>
            <a:r>
              <a:rPr lang="fr-BE" sz="2000" i="0" dirty="0" smtClean="0"/>
              <a:t> goal…</a:t>
            </a:r>
          </a:p>
        </p:txBody>
      </p:sp>
    </p:spTree>
    <p:extLst>
      <p:ext uri="{BB962C8B-B14F-4D97-AF65-F5344CB8AC3E}">
        <p14:creationId xmlns:p14="http://schemas.microsoft.com/office/powerpoint/2010/main" val="1435646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288" y="1124744"/>
            <a:ext cx="8229600" cy="936625"/>
          </a:xfrm>
        </p:spPr>
        <p:txBody>
          <a:bodyPr/>
          <a:lstStyle/>
          <a:p>
            <a:pPr algn="ctr"/>
            <a:r>
              <a:rPr lang="en-US" dirty="0" smtClean="0"/>
              <a:t>What is an intervention logic?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2061370"/>
            <a:ext cx="8686800" cy="2849958"/>
          </a:xfrm>
        </p:spPr>
        <p:txBody>
          <a:bodyPr/>
          <a:lstStyle/>
          <a:p>
            <a:pPr marL="0" indent="0">
              <a:spcAft>
                <a:spcPts val="1200"/>
              </a:spcAft>
              <a:buNone/>
            </a:pPr>
            <a:endParaRPr lang="en-GB" sz="2000" i="0" dirty="0" smtClean="0"/>
          </a:p>
          <a:p>
            <a:pPr>
              <a:spcAft>
                <a:spcPts val="1200"/>
              </a:spcAft>
              <a:buClr>
                <a:srgbClr val="0F5494"/>
              </a:buClr>
              <a:buFont typeface="Wingdings" panose="05000000000000000000" pitchFamily="2" charset="2"/>
              <a:buChar char="§"/>
            </a:pPr>
            <a:r>
              <a:rPr lang="en-GB" sz="2000" b="1" i="0" dirty="0" smtClean="0"/>
              <a:t>identifies </a:t>
            </a:r>
            <a:r>
              <a:rPr lang="en-GB" sz="2000" b="1" i="0" dirty="0"/>
              <a:t>the changes we (key stakeholders) want to help bring about</a:t>
            </a:r>
            <a:r>
              <a:rPr lang="en-GB" sz="2000" i="0" dirty="0"/>
              <a:t>, </a:t>
            </a:r>
            <a:r>
              <a:rPr lang="en-GB" sz="1600" i="0" dirty="0"/>
              <a:t>in a given context, as we understand them at a given point in time, and demonstrates how we think the associated change processes might happen, why, and on the basis of what evidence, and </a:t>
            </a:r>
            <a:r>
              <a:rPr lang="en-GB" sz="1600" i="0" dirty="0" smtClean="0"/>
              <a:t>the quality </a:t>
            </a:r>
            <a:r>
              <a:rPr lang="en-GB" sz="1600" i="0" dirty="0"/>
              <a:t>of </a:t>
            </a:r>
            <a:r>
              <a:rPr lang="en-GB" sz="1600" i="0" dirty="0" smtClean="0"/>
              <a:t>that evidence</a:t>
            </a:r>
            <a:r>
              <a:rPr lang="en-GB" sz="1600" i="0" dirty="0"/>
              <a:t>. </a:t>
            </a:r>
            <a:endParaRPr lang="fr-FR" sz="2000" i="0" dirty="0"/>
          </a:p>
          <a:p>
            <a:pPr>
              <a:buClr>
                <a:srgbClr val="0F5494"/>
              </a:buClr>
              <a:buFont typeface="Wingdings" panose="05000000000000000000" pitchFamily="2" charset="2"/>
              <a:buChar char="§"/>
            </a:pPr>
            <a:r>
              <a:rPr lang="en-GB" sz="2000" b="1" i="0" dirty="0" smtClean="0"/>
              <a:t>The IL comprises two elements:</a:t>
            </a:r>
            <a:endParaRPr lang="en-GB" b="0" dirty="0">
              <a:ea typeface="+mn-ea"/>
              <a:cs typeface="+mn-cs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2717457" y="1972198"/>
            <a:ext cx="3754926" cy="442674"/>
          </a:xfrm>
          <a:prstGeom prst="flowChartAlternateProcess">
            <a:avLst/>
          </a:prstGeom>
          <a:solidFill>
            <a:schemeClr val="accent1"/>
          </a:solidFill>
          <a:ln>
            <a:solidFill>
              <a:srgbClr val="0F5494"/>
            </a:solidFill>
          </a:ln>
        </p:spPr>
        <p:txBody>
          <a:bodyPr wrap="square" rtlCol="0">
            <a:spAutoFit/>
          </a:bodyPr>
          <a:lstStyle>
            <a:defPPr>
              <a:defRPr lang="en-GB"/>
            </a:defPPr>
            <a:lvl1pPr algn="ctr">
              <a:buClr>
                <a:srgbClr val="0F5494"/>
              </a:buClr>
              <a:defRPr sz="2000" b="1"/>
            </a:lvl1pPr>
          </a:lstStyle>
          <a:p>
            <a:r>
              <a:rPr lang="en-GB" dirty="0"/>
              <a:t>An intervention logic …</a:t>
            </a:r>
            <a:endParaRPr lang="en-US" b="0" dirty="0"/>
          </a:p>
        </p:txBody>
      </p:sp>
      <p:sp>
        <p:nvSpPr>
          <p:cNvPr id="5" name="ZoneTexte 4"/>
          <p:cNvSpPr txBox="1"/>
          <p:nvPr/>
        </p:nvSpPr>
        <p:spPr>
          <a:xfrm>
            <a:off x="5188823" y="4911328"/>
            <a:ext cx="3682919" cy="1731169"/>
          </a:xfrm>
          <a:prstGeom prst="ellipse">
            <a:avLst/>
          </a:prstGeom>
          <a:solidFill>
            <a:schemeClr val="accent1"/>
          </a:solidFill>
          <a:ln>
            <a:solidFill>
              <a:srgbClr val="0F5494"/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>
              <a:buClr>
                <a:srgbClr val="0F5494"/>
              </a:buClr>
            </a:pPr>
            <a:r>
              <a:rPr lang="en-GB" sz="2000" b="1" dirty="0"/>
              <a:t>‘theory of change’ </a:t>
            </a:r>
            <a:endParaRPr lang="en-GB" sz="2000" b="1" dirty="0" smtClean="0"/>
          </a:p>
          <a:p>
            <a:pPr algn="ctr">
              <a:buClr>
                <a:srgbClr val="0F5494"/>
              </a:buClr>
            </a:pPr>
            <a:r>
              <a:rPr lang="en-GB" sz="2000" dirty="0" smtClean="0"/>
              <a:t>i.e. why &amp; how change might happen (broader)</a:t>
            </a:r>
            <a:endParaRPr lang="fr-FR" sz="2000" dirty="0"/>
          </a:p>
        </p:txBody>
      </p:sp>
      <p:sp>
        <p:nvSpPr>
          <p:cNvPr id="6" name="ZoneTexte 5"/>
          <p:cNvSpPr txBox="1"/>
          <p:nvPr/>
        </p:nvSpPr>
        <p:spPr>
          <a:xfrm>
            <a:off x="264167" y="4607474"/>
            <a:ext cx="3682919" cy="2163961"/>
          </a:xfrm>
          <a:prstGeom prst="ellipse">
            <a:avLst/>
          </a:prstGeom>
          <a:solidFill>
            <a:schemeClr val="accent1"/>
          </a:solidFill>
          <a:ln>
            <a:solidFill>
              <a:srgbClr val="0F5494"/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2000" b="1" dirty="0"/>
              <a:t>‘theory of action’ </a:t>
            </a:r>
          </a:p>
          <a:p>
            <a:pPr algn="ctr"/>
            <a:r>
              <a:rPr lang="en-GB" sz="2000" dirty="0" smtClean="0"/>
              <a:t>i.e. what steps need to </a:t>
            </a:r>
            <a:r>
              <a:rPr lang="en-GB" sz="2000" dirty="0"/>
              <a:t>be taken to </a:t>
            </a:r>
            <a:r>
              <a:rPr lang="en-GB" sz="2000" dirty="0" smtClean="0"/>
              <a:t>achieve the results we seek (=LFM)</a:t>
            </a:r>
            <a:endParaRPr lang="en-US" sz="2000" dirty="0"/>
          </a:p>
        </p:txBody>
      </p:sp>
      <p:sp>
        <p:nvSpPr>
          <p:cNvPr id="10" name="Double flèche horizontale 9"/>
          <p:cNvSpPr/>
          <p:nvPr/>
        </p:nvSpPr>
        <p:spPr bwMode="auto">
          <a:xfrm>
            <a:off x="3968966" y="5449636"/>
            <a:ext cx="1141617" cy="504056"/>
          </a:xfrm>
          <a:prstGeom prst="leftRightArrow">
            <a:avLst/>
          </a:prstGeom>
          <a:solidFill>
            <a:schemeClr val="accent1"/>
          </a:solidFill>
          <a:ln w="9525" cap="flat" cmpd="sng" algn="ctr">
            <a:solidFill>
              <a:srgbClr val="0F5494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30050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288" y="1124744"/>
            <a:ext cx="8229600" cy="1151731"/>
          </a:xfrm>
        </p:spPr>
        <p:txBody>
          <a:bodyPr/>
          <a:lstStyle/>
          <a:p>
            <a:pPr algn="ctr"/>
            <a:r>
              <a:rPr lang="en-GB" dirty="0"/>
              <a:t>Intervention logic – both a thinking process and a </a:t>
            </a:r>
            <a:r>
              <a:rPr lang="en-GB" dirty="0" smtClean="0"/>
              <a:t>product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2276872"/>
            <a:ext cx="9144000" cy="4581127"/>
          </a:xfrm>
        </p:spPr>
        <p:txBody>
          <a:bodyPr/>
          <a:lstStyle/>
          <a:p>
            <a:pPr>
              <a:buClr>
                <a:srgbClr val="0F5494"/>
              </a:buClr>
              <a:buFont typeface="Wingdings" panose="05000000000000000000" pitchFamily="2" charset="2"/>
              <a:buChar char="§"/>
            </a:pPr>
            <a:r>
              <a:rPr lang="en-GB" sz="2000" b="1" i="0" dirty="0" smtClean="0"/>
              <a:t>A ‘thinking </a:t>
            </a:r>
            <a:r>
              <a:rPr lang="en-GB" sz="2000" b="1" i="0" dirty="0"/>
              <a:t>process’ </a:t>
            </a:r>
            <a:r>
              <a:rPr lang="en-GB" sz="2000" i="0" dirty="0"/>
              <a:t>which </a:t>
            </a:r>
            <a:r>
              <a:rPr lang="en-GB" sz="2000" i="0" u="sng" dirty="0"/>
              <a:t>helps us design</a:t>
            </a:r>
            <a:r>
              <a:rPr lang="en-GB" sz="2000" i="0" u="sng" dirty="0" smtClean="0"/>
              <a:t>/ reconsider/ adapt</a:t>
            </a:r>
            <a:r>
              <a:rPr lang="en-GB" sz="2000" i="0" dirty="0" smtClean="0"/>
              <a:t> </a:t>
            </a:r>
            <a:r>
              <a:rPr lang="en-GB" sz="2000" i="0" dirty="0"/>
              <a:t>what we do – </a:t>
            </a:r>
            <a:r>
              <a:rPr lang="en-GB" sz="2000" i="0" dirty="0" smtClean="0"/>
              <a:t>i.e. a process </a:t>
            </a:r>
            <a:r>
              <a:rPr lang="en-GB" sz="2000" i="0" dirty="0"/>
              <a:t>for thinking about how </a:t>
            </a:r>
            <a:r>
              <a:rPr lang="en-GB" sz="2000" i="0" dirty="0" smtClean="0"/>
              <a:t>the desired </a:t>
            </a:r>
            <a:r>
              <a:rPr lang="en-GB" sz="2000" i="0" dirty="0"/>
              <a:t>change </a:t>
            </a:r>
            <a:r>
              <a:rPr lang="en-GB" sz="2000" i="0" dirty="0" smtClean="0"/>
              <a:t>might </a:t>
            </a:r>
            <a:r>
              <a:rPr lang="en-GB" sz="2000" i="0" dirty="0"/>
              <a:t>be achieved, it generates ideas </a:t>
            </a:r>
            <a:r>
              <a:rPr lang="en-GB" sz="2000" i="0" dirty="0" smtClean="0"/>
              <a:t>on how </a:t>
            </a:r>
            <a:r>
              <a:rPr lang="en-GB" sz="2000" i="0" dirty="0"/>
              <a:t>to intervene to bring about that change, it explores and weighs up different causal pathways and operational options</a:t>
            </a:r>
            <a:endParaRPr lang="fr-FR" sz="2000" i="0" dirty="0"/>
          </a:p>
          <a:p>
            <a:pPr marL="0" indent="0">
              <a:buClr>
                <a:srgbClr val="0F5494"/>
              </a:buClr>
              <a:buNone/>
            </a:pPr>
            <a:endParaRPr lang="fr-FR" sz="2000" i="0" dirty="0"/>
          </a:p>
          <a:p>
            <a:pPr lvl="0">
              <a:buClr>
                <a:srgbClr val="0F5494"/>
              </a:buClr>
              <a:buFont typeface="Wingdings" panose="05000000000000000000" pitchFamily="2" charset="2"/>
              <a:buChar char="§"/>
            </a:pPr>
            <a:r>
              <a:rPr lang="en-GB" sz="2000" b="1" i="0" dirty="0" smtClean="0"/>
              <a:t>A </a:t>
            </a:r>
            <a:r>
              <a:rPr lang="en-GB" sz="2000" b="1" i="0" dirty="0"/>
              <a:t>‘product’ </a:t>
            </a:r>
            <a:r>
              <a:rPr lang="en-GB" sz="2000" i="0" dirty="0"/>
              <a:t>–  which </a:t>
            </a:r>
            <a:r>
              <a:rPr lang="en-GB" sz="2000" i="0" u="sng" dirty="0"/>
              <a:t>describes </a:t>
            </a:r>
            <a:r>
              <a:rPr lang="en-GB" sz="2000" i="0" dirty="0"/>
              <a:t>the intended pathway of an action and explains why this has been </a:t>
            </a:r>
            <a:r>
              <a:rPr lang="en-GB" sz="2000" i="0" dirty="0" smtClean="0"/>
              <a:t>selected. Product having 2 shapes:</a:t>
            </a:r>
            <a:endParaRPr lang="fr-FR" sz="2000" i="0" dirty="0"/>
          </a:p>
        </p:txBody>
      </p:sp>
      <p:sp>
        <p:nvSpPr>
          <p:cNvPr id="4" name="ZoneTexte 3"/>
          <p:cNvSpPr txBox="1"/>
          <p:nvPr/>
        </p:nvSpPr>
        <p:spPr>
          <a:xfrm>
            <a:off x="251520" y="4941168"/>
            <a:ext cx="3888432" cy="1731169"/>
          </a:xfrm>
          <a:prstGeom prst="ellipse">
            <a:avLst/>
          </a:prstGeom>
          <a:solidFill>
            <a:schemeClr val="accent1"/>
          </a:solidFill>
          <a:ln>
            <a:solidFill>
              <a:srgbClr val="0F5494"/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>
              <a:buClr>
                <a:srgbClr val="0F5494"/>
              </a:buClr>
            </a:pPr>
            <a:r>
              <a:rPr lang="en-GB" sz="2000" b="1" dirty="0" smtClean="0"/>
              <a:t>‘Narrative’ </a:t>
            </a:r>
          </a:p>
          <a:p>
            <a:pPr algn="ctr">
              <a:buClr>
                <a:srgbClr val="0F5494"/>
              </a:buClr>
            </a:pPr>
            <a:r>
              <a:rPr lang="en-GB" sz="2000" dirty="0" smtClean="0"/>
              <a:t>Explains how change will unfold using evidence/ value data</a:t>
            </a:r>
            <a:endParaRPr lang="fr-FR" sz="2000" dirty="0"/>
          </a:p>
        </p:txBody>
      </p:sp>
      <p:sp>
        <p:nvSpPr>
          <p:cNvPr id="5" name="ZoneTexte 4"/>
          <p:cNvSpPr txBox="1"/>
          <p:nvPr/>
        </p:nvSpPr>
        <p:spPr>
          <a:xfrm>
            <a:off x="5148064" y="4941168"/>
            <a:ext cx="3682919" cy="1731169"/>
          </a:xfrm>
          <a:prstGeom prst="ellipse">
            <a:avLst/>
          </a:prstGeom>
          <a:solidFill>
            <a:schemeClr val="accent1"/>
          </a:solidFill>
          <a:ln>
            <a:solidFill>
              <a:srgbClr val="0F5494"/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2000" b="1" dirty="0" smtClean="0"/>
              <a:t>‘Diagram ’ </a:t>
            </a:r>
            <a:endParaRPr lang="en-GB" sz="2000" b="1" dirty="0"/>
          </a:p>
          <a:p>
            <a:pPr algn="ctr"/>
            <a:r>
              <a:rPr lang="en-GB" sz="2000" dirty="0" smtClean="0"/>
              <a:t>Schematises the many pathways of change</a:t>
            </a:r>
            <a:endParaRPr lang="en-US" sz="2000" dirty="0"/>
          </a:p>
        </p:txBody>
      </p:sp>
      <p:sp>
        <p:nvSpPr>
          <p:cNvPr id="7" name="Plus 6"/>
          <p:cNvSpPr/>
          <p:nvPr/>
        </p:nvSpPr>
        <p:spPr bwMode="auto">
          <a:xfrm>
            <a:off x="4139952" y="5733256"/>
            <a:ext cx="720080" cy="576064"/>
          </a:xfrm>
          <a:prstGeom prst="mathPlus">
            <a:avLst/>
          </a:prstGeom>
          <a:solidFill>
            <a:schemeClr val="accent1">
              <a:lumMod val="90000"/>
            </a:schemeClr>
          </a:solidFill>
          <a:ln w="9525" cap="flat" cmpd="sng" algn="ctr">
            <a:solidFill>
              <a:srgbClr val="0F5494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651431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55576" y="1268760"/>
            <a:ext cx="7704856" cy="936625"/>
          </a:xfrm>
        </p:spPr>
        <p:txBody>
          <a:bodyPr/>
          <a:lstStyle/>
          <a:p>
            <a:pPr algn="ctr"/>
            <a:r>
              <a:rPr lang="en-US" dirty="0" smtClean="0"/>
              <a:t>The </a:t>
            </a:r>
            <a:r>
              <a:rPr lang="en-US" dirty="0"/>
              <a:t>intervention logic </a:t>
            </a:r>
            <a:r>
              <a:rPr lang="en-US" dirty="0" smtClean="0"/>
              <a:t>process in design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504" y="2780928"/>
            <a:ext cx="5122912" cy="3529013"/>
          </a:xfrm>
        </p:spPr>
        <p:txBody>
          <a:bodyPr/>
          <a:lstStyle/>
          <a:p>
            <a:pPr marL="0" indent="0">
              <a:spcAft>
                <a:spcPts val="1200"/>
              </a:spcAft>
              <a:buNone/>
            </a:pPr>
            <a:r>
              <a:rPr lang="en-GB" sz="2000" i="0" dirty="0"/>
              <a:t>Within this process, the stakeholder group needs to address the following key </a:t>
            </a:r>
            <a:r>
              <a:rPr lang="en-GB" sz="2000" i="0" dirty="0" smtClean="0"/>
              <a:t>components:</a:t>
            </a:r>
            <a:endParaRPr lang="fr-FR" sz="2000" i="0" dirty="0"/>
          </a:p>
          <a:p>
            <a:pPr marL="457200" indent="-457200">
              <a:spcAft>
                <a:spcPts val="600"/>
              </a:spcAft>
              <a:buClr>
                <a:srgbClr val="0F5494"/>
              </a:buClr>
              <a:buFont typeface="+mj-lt"/>
              <a:buAutoNum type="alphaLcParenR"/>
            </a:pPr>
            <a:r>
              <a:rPr lang="en-GB" sz="2000" i="0" dirty="0" smtClean="0"/>
              <a:t>Analysis </a:t>
            </a:r>
            <a:r>
              <a:rPr lang="en-GB" sz="2000" i="0" dirty="0"/>
              <a:t>of context, particular </a:t>
            </a:r>
            <a:r>
              <a:rPr lang="en-GB" sz="2000" i="0" dirty="0" smtClean="0"/>
              <a:t>issue (s) </a:t>
            </a:r>
            <a:r>
              <a:rPr lang="en-GB" sz="2000" i="0" dirty="0"/>
              <a:t>and change(s) to be brought about  </a:t>
            </a:r>
            <a:endParaRPr lang="fr-FR" sz="2000" i="0" dirty="0"/>
          </a:p>
          <a:p>
            <a:pPr marL="457200" indent="-457200">
              <a:spcAft>
                <a:spcPts val="600"/>
              </a:spcAft>
              <a:buClr>
                <a:srgbClr val="0F5494"/>
              </a:buClr>
              <a:buFont typeface="+mj-lt"/>
              <a:buAutoNum type="alphaLcParenR"/>
            </a:pPr>
            <a:r>
              <a:rPr lang="en-GB" sz="2000" i="0" dirty="0" smtClean="0"/>
              <a:t>Exploration </a:t>
            </a:r>
            <a:r>
              <a:rPr lang="en-GB" sz="2000" i="0" dirty="0"/>
              <a:t>of  </a:t>
            </a:r>
            <a:r>
              <a:rPr lang="en-GB" sz="2000" b="1" i="0" dirty="0"/>
              <a:t>change processes </a:t>
            </a:r>
            <a:r>
              <a:rPr lang="en-GB" sz="2000" i="0" dirty="0"/>
              <a:t>and underlying </a:t>
            </a:r>
            <a:r>
              <a:rPr lang="en-GB" sz="2000" b="1" i="0" dirty="0"/>
              <a:t>assumptions  </a:t>
            </a:r>
            <a:endParaRPr lang="fr-FR" sz="2000" b="1" i="0" dirty="0"/>
          </a:p>
          <a:p>
            <a:pPr marL="457200" indent="-457200">
              <a:spcAft>
                <a:spcPts val="600"/>
              </a:spcAft>
              <a:buClr>
                <a:srgbClr val="0F5494"/>
              </a:buClr>
              <a:buFont typeface="+mj-lt"/>
              <a:buAutoNum type="alphaLcParenR"/>
            </a:pPr>
            <a:r>
              <a:rPr lang="en-GB" sz="2000" i="0" dirty="0" smtClean="0"/>
              <a:t>Assessment </a:t>
            </a:r>
            <a:r>
              <a:rPr lang="en-GB" sz="2000" i="0" dirty="0"/>
              <a:t>of the </a:t>
            </a:r>
            <a:r>
              <a:rPr lang="en-GB" sz="2000" b="1" i="0" dirty="0" smtClean="0"/>
              <a:t>evidence </a:t>
            </a:r>
            <a:endParaRPr lang="fr-FR" sz="2000" b="1" i="0" dirty="0" smtClean="0"/>
          </a:p>
          <a:p>
            <a:r>
              <a:rPr lang="en-GB" i="0" dirty="0" smtClean="0"/>
              <a:t> </a:t>
            </a:r>
            <a:endParaRPr lang="en-US" i="0" dirty="0"/>
          </a:p>
        </p:txBody>
      </p:sp>
      <p:graphicFrame>
        <p:nvGraphicFramePr>
          <p:cNvPr id="4" name="Diagram 1"/>
          <p:cNvGraphicFramePr/>
          <p:nvPr>
            <p:extLst>
              <p:ext uri="{D42A27DB-BD31-4B8C-83A1-F6EECF244321}">
                <p14:modId xmlns:p14="http://schemas.microsoft.com/office/powerpoint/2010/main" val="2545645852"/>
              </p:ext>
            </p:extLst>
          </p:nvPr>
        </p:nvGraphicFramePr>
        <p:xfrm>
          <a:off x="4788024" y="2852936"/>
          <a:ext cx="4320480" cy="3096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72040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Sous-titre 2"/>
          <p:cNvSpPr>
            <a:spLocks noGrp="1"/>
          </p:cNvSpPr>
          <p:nvPr>
            <p:ph type="subTitle" idx="1"/>
          </p:nvPr>
        </p:nvSpPr>
        <p:spPr>
          <a:xfrm>
            <a:off x="467544" y="3284389"/>
            <a:ext cx="8532812" cy="1728787"/>
          </a:xfrm>
        </p:spPr>
        <p:txBody>
          <a:bodyPr/>
          <a:lstStyle/>
          <a:p>
            <a:pPr algn="ctr" eaLnBrk="1" hangingPunct="1"/>
            <a:r>
              <a:rPr lang="en-US" dirty="0" smtClean="0"/>
              <a:t>How to identify the priority areas </a:t>
            </a:r>
          </a:p>
          <a:p>
            <a:pPr algn="ctr" eaLnBrk="1" hangingPunct="1"/>
            <a:r>
              <a:rPr lang="en-US" dirty="0" smtClean="0"/>
              <a:t>for support (our strategy)?</a:t>
            </a:r>
            <a:endParaRPr lang="en-GB" dirty="0" smtClean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34D532-4BFC-4591-9413-664D94780959}" type="slidenum">
              <a:rPr lang="en-GB" smtClean="0">
                <a:solidFill>
                  <a:srgbClr val="FFFFFF"/>
                </a:solidFill>
              </a:rPr>
              <a:pPr>
                <a:defRPr/>
              </a:pPr>
              <a:t>6</a:t>
            </a:fld>
            <a:endParaRPr lang="en-GB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5948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796088" y="6173788"/>
            <a:ext cx="2133600" cy="476250"/>
          </a:xfrm>
          <a:extLst/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>
              <a:defRPr/>
            </a:pPr>
            <a:fld id="{902EA89E-242B-44CA-823E-19382CF94555}" type="slidenum">
              <a:rPr lang="en-GB" sz="1400" smtClean="0">
                <a:latin typeface="Verdana"/>
              </a:rPr>
              <a:pPr eaLnBrk="1" hangingPunct="1">
                <a:defRPr/>
              </a:pPr>
              <a:t>7</a:t>
            </a:fld>
            <a:endParaRPr lang="en-GB" sz="1400" smtClean="0">
              <a:latin typeface="Verdana"/>
            </a:endParaRP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214438"/>
            <a:ext cx="9144000" cy="622300"/>
          </a:xfrm>
        </p:spPr>
        <p:txBody>
          <a:bodyPr/>
          <a:lstStyle/>
          <a:p>
            <a:pPr indent="0" algn="ctr" eaLnBrk="1" hangingPunct="1"/>
            <a:r>
              <a:rPr lang="fr-BE" altLang="fr-FR" sz="2800" dirty="0" err="1" smtClean="0"/>
              <a:t>Strategy</a:t>
            </a:r>
            <a:r>
              <a:rPr lang="fr-BE" altLang="fr-FR" sz="2800" dirty="0" smtClean="0"/>
              <a:t> </a:t>
            </a:r>
            <a:r>
              <a:rPr lang="fr-BE" altLang="fr-FR" sz="2800" dirty="0" err="1" smtClean="0"/>
              <a:t>analysis</a:t>
            </a:r>
            <a:r>
              <a:rPr lang="fr-BE" altLang="fr-FR" sz="2800" dirty="0" smtClean="0"/>
              <a:t> and </a:t>
            </a:r>
            <a:r>
              <a:rPr lang="fr-BE" altLang="fr-FR" sz="2800" dirty="0" err="1" smtClean="0"/>
              <a:t>context</a:t>
            </a:r>
            <a:r>
              <a:rPr lang="fr-BE" altLang="fr-FR" sz="2800" dirty="0" smtClean="0"/>
              <a:t> </a:t>
            </a:r>
            <a:r>
              <a:rPr lang="fr-BE" altLang="fr-FR" sz="2800" dirty="0" err="1" smtClean="0"/>
              <a:t>analysis</a:t>
            </a:r>
            <a:endParaRPr lang="fr-BE" altLang="fr-FR" sz="2800" dirty="0" smtClean="0"/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3071812" y="3658939"/>
            <a:ext cx="3000375" cy="1600200"/>
          </a:xfrm>
          <a:prstGeom prst="hexagon">
            <a:avLst>
              <a:gd name="adj" fmla="val 45122"/>
              <a:gd name="vf" fmla="val 115470"/>
            </a:avLst>
          </a:prstGeom>
          <a:noFill/>
          <a:ln w="38100">
            <a:solidFill>
              <a:srgbClr val="FFCC00"/>
            </a:solidFill>
            <a:miter lim="800000"/>
            <a:headEnd/>
            <a:tailEnd/>
          </a:ln>
          <a:ex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fr-FR" sz="2000" b="1" dirty="0" err="1" smtClean="0">
                <a:latin typeface="Verdana"/>
                <a:cs typeface="Arial" charset="0"/>
              </a:rPr>
              <a:t>Strategy</a:t>
            </a:r>
            <a:r>
              <a:rPr lang="fr-FR" sz="2000" b="1" dirty="0">
                <a:latin typeface="Verdana"/>
                <a:cs typeface="Arial" charset="0"/>
              </a:rPr>
              <a:t>?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1420999" y="5285859"/>
            <a:ext cx="2300288" cy="1531938"/>
            <a:chOff x="711" y="3072"/>
            <a:chExt cx="1449" cy="965"/>
          </a:xfrm>
          <a:solidFill>
            <a:schemeClr val="bg1">
              <a:lumMod val="85000"/>
            </a:schemeClr>
          </a:solidFill>
        </p:grpSpPr>
        <p:sp>
          <p:nvSpPr>
            <p:cNvPr id="4113" name="Oval 18"/>
            <p:cNvSpPr>
              <a:spLocks noChangeArrowheads="1"/>
            </p:cNvSpPr>
            <p:nvPr/>
          </p:nvSpPr>
          <p:spPr bwMode="auto">
            <a:xfrm>
              <a:off x="711" y="3271"/>
              <a:ext cx="1449" cy="766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0" hangingPunct="0">
                <a:defRPr/>
              </a:pPr>
              <a:r>
                <a:rPr lang="en-GB" sz="1400" dirty="0">
                  <a:latin typeface="Verdana"/>
                </a:rPr>
                <a:t>Fit with partner’s policy and programme priorities</a:t>
              </a:r>
            </a:p>
          </p:txBody>
        </p:sp>
        <p:sp>
          <p:nvSpPr>
            <p:cNvPr id="4114" name="AutoShape 19"/>
            <p:cNvSpPr>
              <a:spLocks noChangeArrowheads="1"/>
            </p:cNvSpPr>
            <p:nvPr/>
          </p:nvSpPr>
          <p:spPr bwMode="auto">
            <a:xfrm rot="9054775">
              <a:off x="1920" y="3072"/>
              <a:ext cx="240" cy="240"/>
            </a:xfrm>
            <a:prstGeom prst="leftArrow">
              <a:avLst>
                <a:gd name="adj1" fmla="val 50000"/>
                <a:gd name="adj2" fmla="val 25000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fr-BE" sz="1400">
                <a:latin typeface="Verdana"/>
              </a:endParaRPr>
            </a:p>
          </p:txBody>
        </p:sp>
      </p:grp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48160" y="4329821"/>
            <a:ext cx="3047469" cy="1389584"/>
            <a:chOff x="57" y="2295"/>
            <a:chExt cx="1863" cy="742"/>
          </a:xfrm>
          <a:solidFill>
            <a:schemeClr val="bg1">
              <a:lumMod val="85000"/>
            </a:schemeClr>
          </a:solidFill>
        </p:grpSpPr>
        <p:sp>
          <p:nvSpPr>
            <p:cNvPr id="4111" name="Oval 21"/>
            <p:cNvSpPr>
              <a:spLocks noChangeArrowheads="1"/>
            </p:cNvSpPr>
            <p:nvPr/>
          </p:nvSpPr>
          <p:spPr bwMode="auto">
            <a:xfrm>
              <a:off x="57" y="2295"/>
              <a:ext cx="1527" cy="742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0" hangingPunct="0">
                <a:defRPr/>
              </a:pPr>
              <a:r>
                <a:rPr lang="en-GB" sz="1400" dirty="0">
                  <a:latin typeface="Verdana"/>
                </a:rPr>
                <a:t>Contribution to the reduction of poverty and  inequalities (e.g. gender)</a:t>
              </a:r>
            </a:p>
          </p:txBody>
        </p:sp>
        <p:sp>
          <p:nvSpPr>
            <p:cNvPr id="4112" name="AutoShape 22"/>
            <p:cNvSpPr>
              <a:spLocks noChangeArrowheads="1"/>
            </p:cNvSpPr>
            <p:nvPr/>
          </p:nvSpPr>
          <p:spPr bwMode="auto">
            <a:xfrm rot="10772086">
              <a:off x="1680" y="2448"/>
              <a:ext cx="240" cy="240"/>
            </a:xfrm>
            <a:prstGeom prst="leftArrow">
              <a:avLst>
                <a:gd name="adj1" fmla="val 50000"/>
                <a:gd name="adj2" fmla="val 25000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fr-BE" sz="1400">
                <a:latin typeface="Verdana"/>
              </a:endParaRPr>
            </a:p>
          </p:txBody>
        </p:sp>
      </p:grpSp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513679" y="1961561"/>
            <a:ext cx="3219287" cy="1433513"/>
            <a:chOff x="199" y="1113"/>
            <a:chExt cx="1913" cy="903"/>
          </a:xfrm>
          <a:solidFill>
            <a:schemeClr val="bg1">
              <a:lumMod val="85000"/>
            </a:schemeClr>
          </a:solidFill>
        </p:grpSpPr>
        <p:sp>
          <p:nvSpPr>
            <p:cNvPr id="4109" name="Oval 24"/>
            <p:cNvSpPr>
              <a:spLocks noChangeArrowheads="1"/>
            </p:cNvSpPr>
            <p:nvPr/>
          </p:nvSpPr>
          <p:spPr bwMode="auto">
            <a:xfrm>
              <a:off x="199" y="1113"/>
              <a:ext cx="1625" cy="903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0" hangingPunct="0">
                <a:defRPr/>
              </a:pPr>
              <a:r>
                <a:rPr lang="en-GB" sz="1400" dirty="0">
                  <a:latin typeface="Verdana"/>
                </a:rPr>
                <a:t>Complementarities with </a:t>
              </a:r>
              <a:r>
                <a:rPr lang="en-GB" sz="1400" dirty="0" smtClean="0">
                  <a:latin typeface="Verdana"/>
                </a:rPr>
                <a:t>other programmes </a:t>
              </a:r>
              <a:r>
                <a:rPr lang="en-GB" sz="1400" dirty="0">
                  <a:latin typeface="Verdana"/>
                </a:rPr>
                <a:t>or </a:t>
              </a:r>
              <a:r>
                <a:rPr lang="en-GB" sz="1400" dirty="0" smtClean="0">
                  <a:latin typeface="Verdana"/>
                </a:rPr>
                <a:t>projects</a:t>
              </a:r>
              <a:endParaRPr lang="en-GB" sz="1400" dirty="0">
                <a:latin typeface="Verdana"/>
              </a:endParaRPr>
            </a:p>
          </p:txBody>
        </p:sp>
        <p:sp>
          <p:nvSpPr>
            <p:cNvPr id="4110" name="AutoShape 25"/>
            <p:cNvSpPr>
              <a:spLocks noChangeArrowheads="1"/>
            </p:cNvSpPr>
            <p:nvPr/>
          </p:nvSpPr>
          <p:spPr bwMode="auto">
            <a:xfrm rot="-8667560">
              <a:off x="1872" y="1776"/>
              <a:ext cx="240" cy="240"/>
            </a:xfrm>
            <a:prstGeom prst="leftArrow">
              <a:avLst>
                <a:gd name="adj1" fmla="val 50000"/>
                <a:gd name="adj2" fmla="val 25000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fr-BE" sz="1400">
                <a:latin typeface="Verdana"/>
              </a:endParaRPr>
            </a:p>
          </p:txBody>
        </p:sp>
      </p:grp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5893724" y="3229025"/>
            <a:ext cx="2897188" cy="1352550"/>
            <a:chOff x="3744" y="1333"/>
            <a:chExt cx="1825" cy="852"/>
          </a:xfrm>
          <a:solidFill>
            <a:schemeClr val="bg1">
              <a:lumMod val="85000"/>
            </a:schemeClr>
          </a:solidFill>
        </p:grpSpPr>
        <p:sp>
          <p:nvSpPr>
            <p:cNvPr id="4119" name="Oval 9"/>
            <p:cNvSpPr>
              <a:spLocks noChangeArrowheads="1"/>
            </p:cNvSpPr>
            <p:nvPr/>
          </p:nvSpPr>
          <p:spPr bwMode="auto">
            <a:xfrm>
              <a:off x="4061" y="1333"/>
              <a:ext cx="1508" cy="852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0" hangingPunct="0">
                <a:defRPr/>
              </a:pPr>
              <a:r>
                <a:rPr lang="en-GB" sz="1400" dirty="0">
                  <a:latin typeface="Verdana"/>
                </a:rPr>
                <a:t>Availability of financial resources, expertise, etc.</a:t>
              </a:r>
            </a:p>
          </p:txBody>
        </p:sp>
        <p:sp>
          <p:nvSpPr>
            <p:cNvPr id="4120" name="AutoShape 10"/>
            <p:cNvSpPr>
              <a:spLocks noChangeArrowheads="1"/>
            </p:cNvSpPr>
            <p:nvPr/>
          </p:nvSpPr>
          <p:spPr bwMode="auto">
            <a:xfrm rot="-2617994">
              <a:off x="3744" y="1824"/>
              <a:ext cx="240" cy="240"/>
            </a:xfrm>
            <a:prstGeom prst="leftArrow">
              <a:avLst>
                <a:gd name="adj1" fmla="val 50000"/>
                <a:gd name="adj2" fmla="val 25000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fr-BE" sz="1400">
                <a:latin typeface="Verdana"/>
              </a:endParaRPr>
            </a:p>
          </p:txBody>
        </p:sp>
      </p:grpSp>
      <p:grpSp>
        <p:nvGrpSpPr>
          <p:cNvPr id="6" name="Group 11"/>
          <p:cNvGrpSpPr>
            <a:grpSpLocks/>
          </p:cNvGrpSpPr>
          <p:nvPr/>
        </p:nvGrpSpPr>
        <p:grpSpPr bwMode="auto">
          <a:xfrm>
            <a:off x="5976041" y="4581575"/>
            <a:ext cx="2740476" cy="1309688"/>
            <a:chOff x="3744" y="2356"/>
            <a:chExt cx="1983" cy="825"/>
          </a:xfrm>
          <a:solidFill>
            <a:schemeClr val="bg1">
              <a:lumMod val="85000"/>
            </a:schemeClr>
          </a:solidFill>
        </p:grpSpPr>
        <p:sp>
          <p:nvSpPr>
            <p:cNvPr id="4117" name="Oval 12"/>
            <p:cNvSpPr>
              <a:spLocks noChangeArrowheads="1"/>
            </p:cNvSpPr>
            <p:nvPr/>
          </p:nvSpPr>
          <p:spPr bwMode="auto">
            <a:xfrm>
              <a:off x="4073" y="2356"/>
              <a:ext cx="1654" cy="825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0" hangingPunct="0">
                <a:defRPr/>
              </a:pPr>
              <a:r>
                <a:rPr lang="en-GB" sz="1400" dirty="0">
                  <a:latin typeface="Verdana"/>
                </a:rPr>
                <a:t>Institutional capacities of partner</a:t>
              </a:r>
              <a:r>
                <a:rPr lang="en-GB" sz="1400" dirty="0" smtClean="0">
                  <a:latin typeface="Verdana"/>
                </a:rPr>
                <a:t>/ implementing </a:t>
              </a:r>
              <a:r>
                <a:rPr lang="en-GB" sz="1400" dirty="0">
                  <a:latin typeface="Verdana"/>
                </a:rPr>
                <a:t>agencies</a:t>
              </a:r>
            </a:p>
          </p:txBody>
        </p:sp>
        <p:sp>
          <p:nvSpPr>
            <p:cNvPr id="4118" name="AutoShape 13"/>
            <p:cNvSpPr>
              <a:spLocks noChangeArrowheads="1"/>
            </p:cNvSpPr>
            <p:nvPr/>
          </p:nvSpPr>
          <p:spPr bwMode="auto">
            <a:xfrm rot="-35598">
              <a:off x="3744" y="2448"/>
              <a:ext cx="240" cy="240"/>
            </a:xfrm>
            <a:prstGeom prst="leftArrow">
              <a:avLst>
                <a:gd name="adj1" fmla="val 50000"/>
                <a:gd name="adj2" fmla="val 25000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fr-BE" sz="1400">
                <a:latin typeface="Verdana"/>
              </a:endParaRPr>
            </a:p>
          </p:txBody>
        </p:sp>
      </p:grpSp>
      <p:grpSp>
        <p:nvGrpSpPr>
          <p:cNvPr id="7" name="Group 14"/>
          <p:cNvGrpSpPr>
            <a:grpSpLocks/>
          </p:cNvGrpSpPr>
          <p:nvPr/>
        </p:nvGrpSpPr>
        <p:grpSpPr bwMode="auto">
          <a:xfrm>
            <a:off x="5678667" y="5198915"/>
            <a:ext cx="2590800" cy="1524000"/>
            <a:chOff x="3648" y="3072"/>
            <a:chExt cx="1632" cy="960"/>
          </a:xfrm>
          <a:solidFill>
            <a:schemeClr val="bg1">
              <a:lumMod val="85000"/>
            </a:schemeClr>
          </a:solidFill>
        </p:grpSpPr>
        <p:sp>
          <p:nvSpPr>
            <p:cNvPr id="4115" name="Oval 15"/>
            <p:cNvSpPr>
              <a:spLocks noChangeArrowheads="1"/>
            </p:cNvSpPr>
            <p:nvPr/>
          </p:nvSpPr>
          <p:spPr bwMode="auto">
            <a:xfrm>
              <a:off x="3888" y="3554"/>
              <a:ext cx="1392" cy="478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0" hangingPunct="0">
                <a:defRPr/>
              </a:pPr>
              <a:r>
                <a:rPr lang="en-GB" sz="1400">
                  <a:latin typeface="Verdana"/>
                </a:rPr>
                <a:t>Urgency</a:t>
              </a:r>
            </a:p>
          </p:txBody>
        </p:sp>
        <p:sp>
          <p:nvSpPr>
            <p:cNvPr id="4116" name="AutoShape 16"/>
            <p:cNvSpPr>
              <a:spLocks noChangeArrowheads="1"/>
            </p:cNvSpPr>
            <p:nvPr/>
          </p:nvSpPr>
          <p:spPr bwMode="auto">
            <a:xfrm rot="1969213">
              <a:off x="3648" y="3072"/>
              <a:ext cx="240" cy="240"/>
            </a:xfrm>
            <a:prstGeom prst="leftArrow">
              <a:avLst>
                <a:gd name="adj1" fmla="val 50000"/>
                <a:gd name="adj2" fmla="val 25000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fr-BE" sz="1400">
                <a:latin typeface="Verdana"/>
              </a:endParaRPr>
            </a:p>
          </p:txBody>
        </p:sp>
      </p:grpSp>
      <p:grpSp>
        <p:nvGrpSpPr>
          <p:cNvPr id="8" name="Group 5"/>
          <p:cNvGrpSpPr>
            <a:grpSpLocks/>
          </p:cNvGrpSpPr>
          <p:nvPr/>
        </p:nvGrpSpPr>
        <p:grpSpPr bwMode="auto">
          <a:xfrm>
            <a:off x="3505200" y="1819268"/>
            <a:ext cx="2209800" cy="1752600"/>
            <a:chOff x="2208" y="864"/>
            <a:chExt cx="1392" cy="1104"/>
          </a:xfrm>
          <a:solidFill>
            <a:schemeClr val="bg1">
              <a:lumMod val="85000"/>
            </a:schemeClr>
          </a:solidFill>
        </p:grpSpPr>
        <p:sp>
          <p:nvSpPr>
            <p:cNvPr id="4121" name="Oval 6"/>
            <p:cNvSpPr>
              <a:spLocks noChangeArrowheads="1"/>
            </p:cNvSpPr>
            <p:nvPr/>
          </p:nvSpPr>
          <p:spPr bwMode="auto">
            <a:xfrm>
              <a:off x="2208" y="864"/>
              <a:ext cx="1392" cy="768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0" hangingPunct="0">
                <a:defRPr/>
              </a:pPr>
              <a:r>
                <a:rPr lang="en-GB" sz="1400" dirty="0">
                  <a:latin typeface="Verdana"/>
                </a:rPr>
                <a:t>Economic and financial costs and benefits</a:t>
              </a:r>
            </a:p>
          </p:txBody>
        </p:sp>
        <p:sp>
          <p:nvSpPr>
            <p:cNvPr id="4122" name="AutoShape 7"/>
            <p:cNvSpPr>
              <a:spLocks noChangeArrowheads="1"/>
            </p:cNvSpPr>
            <p:nvPr/>
          </p:nvSpPr>
          <p:spPr bwMode="auto">
            <a:xfrm rot="-5499824">
              <a:off x="2784" y="1728"/>
              <a:ext cx="240" cy="240"/>
            </a:xfrm>
            <a:prstGeom prst="leftArrow">
              <a:avLst>
                <a:gd name="adj1" fmla="val 50000"/>
                <a:gd name="adj2" fmla="val 25000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fr-BE" sz="1800">
                <a:latin typeface="Verdana"/>
              </a:endParaRPr>
            </a:p>
          </p:txBody>
        </p:sp>
      </p:grpSp>
      <p:sp>
        <p:nvSpPr>
          <p:cNvPr id="27" name="Oval 15"/>
          <p:cNvSpPr>
            <a:spLocks noChangeArrowheads="1"/>
          </p:cNvSpPr>
          <p:nvPr/>
        </p:nvSpPr>
        <p:spPr bwMode="auto">
          <a:xfrm>
            <a:off x="3789870" y="5809944"/>
            <a:ext cx="2209800" cy="1048056"/>
          </a:xfrm>
          <a:prstGeom prst="ellipse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GB" sz="1400" dirty="0" smtClean="0">
                <a:latin typeface="Verdana"/>
              </a:rPr>
              <a:t>Context, risks &amp; assumptions</a:t>
            </a:r>
            <a:endParaRPr lang="en-GB" sz="1400" dirty="0">
              <a:latin typeface="Verdana"/>
            </a:endParaRPr>
          </a:p>
        </p:txBody>
      </p:sp>
      <p:sp>
        <p:nvSpPr>
          <p:cNvPr id="28" name="AutoShape 16"/>
          <p:cNvSpPr>
            <a:spLocks noChangeArrowheads="1"/>
          </p:cNvSpPr>
          <p:nvPr/>
        </p:nvSpPr>
        <p:spPr bwMode="auto">
          <a:xfrm rot="5400000">
            <a:off x="4615551" y="5333640"/>
            <a:ext cx="381000" cy="381000"/>
          </a:xfrm>
          <a:prstGeom prst="leftArrow">
            <a:avLst>
              <a:gd name="adj1" fmla="val 50000"/>
              <a:gd name="adj2" fmla="val 25000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fr-BE" sz="1400">
              <a:latin typeface="Verdana"/>
            </a:endParaRPr>
          </a:p>
        </p:txBody>
      </p:sp>
      <p:sp>
        <p:nvSpPr>
          <p:cNvPr id="29" name="AutoShape 3"/>
          <p:cNvSpPr>
            <a:spLocks noChangeArrowheads="1"/>
          </p:cNvSpPr>
          <p:nvPr/>
        </p:nvSpPr>
        <p:spPr bwMode="auto">
          <a:xfrm rot="-822589">
            <a:off x="6656506" y="285977"/>
            <a:ext cx="2357776" cy="859643"/>
          </a:xfrm>
          <a:prstGeom prst="foldedCorner">
            <a:avLst>
              <a:gd name="adj" fmla="val 12500"/>
            </a:avLst>
          </a:prstGeom>
          <a:solidFill>
            <a:srgbClr val="FFFF66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SzPct val="65000"/>
              <a:buFont typeface="Wingdings" pitchFamily="2" charset="2"/>
              <a:buNone/>
            </a:pPr>
            <a:r>
              <a:rPr lang="en-GB" altLang="fr-FR" sz="1600" dirty="0" smtClean="0">
                <a:solidFill>
                  <a:srgbClr val="333399"/>
                </a:solidFill>
              </a:rPr>
              <a:t>In any case, the choice is rooted in the context analysis</a:t>
            </a:r>
            <a:endParaRPr lang="en-GB" altLang="fr-FR" sz="1600" dirty="0">
              <a:solidFill>
                <a:srgbClr val="333399"/>
              </a:solidFill>
            </a:endParaRPr>
          </a:p>
        </p:txBody>
      </p:sp>
      <p:grpSp>
        <p:nvGrpSpPr>
          <p:cNvPr id="30" name="Group 20"/>
          <p:cNvGrpSpPr>
            <a:grpSpLocks/>
          </p:cNvGrpSpPr>
          <p:nvPr/>
        </p:nvGrpSpPr>
        <p:grpSpPr bwMode="auto">
          <a:xfrm>
            <a:off x="0" y="3516969"/>
            <a:ext cx="2996760" cy="677938"/>
            <a:chOff x="48" y="1887"/>
            <a:chExt cx="1832" cy="362"/>
          </a:xfrm>
          <a:solidFill>
            <a:schemeClr val="bg1">
              <a:lumMod val="85000"/>
            </a:schemeClr>
          </a:solidFill>
        </p:grpSpPr>
        <p:sp>
          <p:nvSpPr>
            <p:cNvPr id="31" name="Oval 21"/>
            <p:cNvSpPr>
              <a:spLocks noChangeArrowheads="1"/>
            </p:cNvSpPr>
            <p:nvPr/>
          </p:nvSpPr>
          <p:spPr bwMode="auto">
            <a:xfrm>
              <a:off x="48" y="1887"/>
              <a:ext cx="1527" cy="362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0" hangingPunct="0">
                <a:defRPr/>
              </a:pPr>
              <a:r>
                <a:rPr lang="en-GB" sz="1400" dirty="0" smtClean="0">
                  <a:latin typeface="Verdana"/>
                </a:rPr>
                <a:t>ADDED VALUE</a:t>
              </a:r>
              <a:endParaRPr lang="en-GB" sz="1400" dirty="0">
                <a:latin typeface="Verdana"/>
              </a:endParaRPr>
            </a:p>
          </p:txBody>
        </p:sp>
        <p:sp>
          <p:nvSpPr>
            <p:cNvPr id="32" name="AutoShape 22"/>
            <p:cNvSpPr>
              <a:spLocks noChangeArrowheads="1"/>
            </p:cNvSpPr>
            <p:nvPr/>
          </p:nvSpPr>
          <p:spPr bwMode="auto">
            <a:xfrm rot="10772086">
              <a:off x="1640" y="1951"/>
              <a:ext cx="240" cy="240"/>
            </a:xfrm>
            <a:prstGeom prst="leftArrow">
              <a:avLst>
                <a:gd name="adj1" fmla="val 50000"/>
                <a:gd name="adj2" fmla="val 25000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fr-BE" sz="1400">
                <a:latin typeface="Verdana"/>
              </a:endParaRPr>
            </a:p>
          </p:txBody>
        </p:sp>
      </p:grpSp>
      <p:grpSp>
        <p:nvGrpSpPr>
          <p:cNvPr id="33" name="Group 8"/>
          <p:cNvGrpSpPr>
            <a:grpSpLocks/>
          </p:cNvGrpSpPr>
          <p:nvPr/>
        </p:nvGrpSpPr>
        <p:grpSpPr bwMode="auto">
          <a:xfrm>
            <a:off x="5258680" y="1843765"/>
            <a:ext cx="2927350" cy="1581150"/>
            <a:chOff x="3744" y="1068"/>
            <a:chExt cx="1844" cy="996"/>
          </a:xfrm>
          <a:solidFill>
            <a:schemeClr val="bg1">
              <a:lumMod val="85000"/>
            </a:schemeClr>
          </a:solidFill>
        </p:grpSpPr>
        <p:sp>
          <p:nvSpPr>
            <p:cNvPr id="34" name="Oval 9"/>
            <p:cNvSpPr>
              <a:spLocks noChangeArrowheads="1"/>
            </p:cNvSpPr>
            <p:nvPr/>
          </p:nvSpPr>
          <p:spPr bwMode="auto">
            <a:xfrm>
              <a:off x="4080" y="1068"/>
              <a:ext cx="1508" cy="852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0" hangingPunct="0">
                <a:defRPr/>
              </a:pPr>
              <a:r>
                <a:rPr lang="en-GB" sz="1400" dirty="0" smtClean="0">
                  <a:latin typeface="Verdana"/>
                </a:rPr>
                <a:t>LESSONS LEARNED</a:t>
              </a:r>
              <a:endParaRPr lang="en-GB" sz="1400" dirty="0">
                <a:latin typeface="Verdana"/>
              </a:endParaRPr>
            </a:p>
          </p:txBody>
        </p:sp>
        <p:sp>
          <p:nvSpPr>
            <p:cNvPr id="35" name="AutoShape 10"/>
            <p:cNvSpPr>
              <a:spLocks noChangeArrowheads="1"/>
            </p:cNvSpPr>
            <p:nvPr/>
          </p:nvSpPr>
          <p:spPr bwMode="auto">
            <a:xfrm rot="-2617994">
              <a:off x="3744" y="1824"/>
              <a:ext cx="240" cy="240"/>
            </a:xfrm>
            <a:prstGeom prst="leftArrow">
              <a:avLst>
                <a:gd name="adj1" fmla="val 50000"/>
                <a:gd name="adj2" fmla="val 25000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fr-BE" sz="1400">
                <a:latin typeface="Verdan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202146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DA308A5-A44B-4ACD-A358-ABEE438C000E}" type="slidenum">
              <a:rPr lang="en-GB" altLang="fr-FR" smtClean="0">
                <a:solidFill>
                  <a:srgbClr val="000000"/>
                </a:solidFill>
              </a:rPr>
              <a:pPr/>
              <a:t>8</a:t>
            </a:fld>
            <a:endParaRPr lang="en-GB" altLang="fr-FR" smtClean="0">
              <a:solidFill>
                <a:srgbClr val="000000"/>
              </a:solidFill>
            </a:endParaRPr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5720" y="1057524"/>
            <a:ext cx="9149720" cy="709612"/>
          </a:xfrm>
        </p:spPr>
        <p:txBody>
          <a:bodyPr/>
          <a:lstStyle/>
          <a:p>
            <a:pPr indent="0" algn="ctr" eaLnBrk="1" hangingPunct="1"/>
            <a:r>
              <a:rPr lang="fr-BE" altLang="fr-FR" sz="2800" dirty="0" err="1" smtClean="0"/>
              <a:t>Strategy</a:t>
            </a:r>
            <a:r>
              <a:rPr lang="fr-BE" altLang="fr-FR" sz="2800" dirty="0" smtClean="0"/>
              <a:t> </a:t>
            </a:r>
            <a:r>
              <a:rPr lang="fr-BE" altLang="fr-FR" sz="2800" dirty="0" err="1" smtClean="0"/>
              <a:t>analysis</a:t>
            </a:r>
            <a:endParaRPr lang="fr-BE" altLang="fr-FR" sz="2800" dirty="0" smtClean="0"/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331640" y="1772816"/>
            <a:ext cx="7704856" cy="4608240"/>
          </a:xfrm>
        </p:spPr>
        <p:txBody>
          <a:bodyPr/>
          <a:lstStyle/>
          <a:p>
            <a:pPr marL="171450" lvl="1" indent="-381000" eaLnBrk="1" hangingPunct="1">
              <a:buClr>
                <a:schemeClr val="bg1"/>
              </a:buClr>
              <a:buNone/>
            </a:pPr>
            <a:r>
              <a:rPr lang="en-GB" altLang="nl-NL" sz="2200" b="0" dirty="0" smtClean="0">
                <a:latin typeface="Arial" charset="0"/>
                <a:ea typeface="+mn-ea"/>
                <a:cs typeface="Arial" charset="0"/>
              </a:rPr>
              <a:t>Consists of:</a:t>
            </a:r>
            <a:endParaRPr lang="en-GB" altLang="nl-NL" sz="2200" b="0" dirty="0">
              <a:latin typeface="Arial" charset="0"/>
              <a:ea typeface="+mn-ea"/>
              <a:cs typeface="Arial" charset="0"/>
            </a:endParaRPr>
          </a:p>
          <a:p>
            <a:pPr marL="571500" lvl="1" indent="-381000" eaLnBrk="1" hangingPunct="1"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Font typeface="Wingdings" pitchFamily="2" charset="2"/>
              <a:buChar char="§"/>
            </a:pPr>
            <a:r>
              <a:rPr lang="en-GB" altLang="nl-NL" b="0" dirty="0" smtClean="0"/>
              <a:t>Analysing identified potential objectives (=potential results of a change process – ideally the partner’s objectives) in relation to a set of ‘feasibility’ and ‘policy priority’ criteria;</a:t>
            </a:r>
          </a:p>
          <a:p>
            <a:pPr marL="571500" lvl="1" indent="-381000" eaLnBrk="1" hangingPunct="1"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Font typeface="Wingdings" pitchFamily="2" charset="2"/>
              <a:buChar char="§"/>
            </a:pPr>
            <a:r>
              <a:rPr lang="en-GB" altLang="nl-NL" b="0" dirty="0" smtClean="0"/>
              <a:t>Assessing the costs and benefits of different potential approaches (possible tool: matrix of criteria)</a:t>
            </a:r>
          </a:p>
          <a:p>
            <a:pPr marL="571500" lvl="1" indent="-381000" eaLnBrk="1" hangingPunct="1"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Font typeface="Wingdings" pitchFamily="2" charset="2"/>
              <a:buChar char="§"/>
            </a:pPr>
            <a:r>
              <a:rPr lang="en-GB" altLang="nl-NL" b="0" dirty="0" smtClean="0"/>
              <a:t>Choosing an appropriate strategy</a:t>
            </a:r>
            <a:endParaRPr lang="fr-BE" altLang="nl-NL" dirty="0" smtClean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>
            <p:extLst/>
          </p:nvPr>
        </p:nvGraphicFramePr>
        <p:xfrm>
          <a:off x="107504" y="2204864"/>
          <a:ext cx="1155161" cy="34884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2" name="Clip" r:id="rId4" imgW="1296063" imgH="3934305" progId="MS_ClipArt_Gallery.2">
                  <p:embed/>
                </p:oleObj>
              </mc:Choice>
              <mc:Fallback>
                <p:oleObj name="Clip" r:id="rId4" imgW="1296063" imgH="3934305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504" y="2204864"/>
                        <a:ext cx="1155161" cy="348843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AutoShape 5"/>
          <p:cNvSpPr>
            <a:spLocks noChangeArrowheads="1"/>
          </p:cNvSpPr>
          <p:nvPr/>
        </p:nvSpPr>
        <p:spPr bwMode="auto">
          <a:xfrm>
            <a:off x="353812" y="5659268"/>
            <a:ext cx="8424936" cy="943511"/>
          </a:xfrm>
          <a:prstGeom prst="foldedCorner">
            <a:avLst>
              <a:gd name="adj" fmla="val 12500"/>
            </a:avLst>
          </a:prstGeom>
          <a:solidFill>
            <a:srgbClr val="FFFF66"/>
          </a:solidFill>
          <a:ln w="9525">
            <a:solidFill>
              <a:srgbClr val="FFCC00"/>
            </a:solidFill>
            <a:round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 eaLnBrk="0" hangingPunct="0">
              <a:spcAft>
                <a:spcPts val="0"/>
              </a:spcAft>
              <a:buSzPct val="65000"/>
              <a:buFont typeface="Wingdings" pitchFamily="2" charset="2"/>
              <a:buNone/>
            </a:pPr>
            <a:r>
              <a:rPr lang="fr-BE" altLang="fr-FR" sz="1800" dirty="0" smtClean="0">
                <a:solidFill>
                  <a:srgbClr val="333399"/>
                </a:solidFill>
                <a:cs typeface="Arial" charset="0"/>
              </a:rPr>
              <a:t>In LFA jargon: </a:t>
            </a:r>
            <a:r>
              <a:rPr lang="fr-BE" altLang="fr-FR" sz="1800" b="1" dirty="0" err="1" smtClean="0">
                <a:solidFill>
                  <a:srgbClr val="333399"/>
                </a:solidFill>
                <a:cs typeface="Arial" charset="0"/>
              </a:rPr>
              <a:t>strategy</a:t>
            </a:r>
            <a:r>
              <a:rPr lang="fr-BE" altLang="fr-FR" sz="1800" b="1" dirty="0" smtClean="0">
                <a:solidFill>
                  <a:srgbClr val="333399"/>
                </a:solidFill>
                <a:cs typeface="Arial" charset="0"/>
              </a:rPr>
              <a:t> = group of consistent objectives </a:t>
            </a:r>
          </a:p>
          <a:p>
            <a:pPr algn="ctr" eaLnBrk="0" hangingPunct="0">
              <a:spcAft>
                <a:spcPts val="0"/>
              </a:spcAft>
              <a:buSzPct val="65000"/>
              <a:buFont typeface="Wingdings" pitchFamily="2" charset="2"/>
              <a:buNone/>
            </a:pPr>
            <a:r>
              <a:rPr lang="fr-BE" altLang="fr-FR" sz="1800" dirty="0" smtClean="0">
                <a:solidFill>
                  <a:srgbClr val="333399"/>
                </a:solidFill>
                <a:cs typeface="Arial" charset="0"/>
              </a:rPr>
              <a:t>i.e. in an objective </a:t>
            </a:r>
            <a:r>
              <a:rPr lang="fr-BE" altLang="fr-FR" sz="1800" dirty="0" err="1" smtClean="0">
                <a:solidFill>
                  <a:srgbClr val="333399"/>
                </a:solidFill>
                <a:cs typeface="Arial" charset="0"/>
              </a:rPr>
              <a:t>tree</a:t>
            </a:r>
            <a:r>
              <a:rPr lang="fr-BE" altLang="fr-FR" sz="1800" dirty="0" smtClean="0">
                <a:solidFill>
                  <a:srgbClr val="333399"/>
                </a:solidFill>
                <a:cs typeface="Arial" charset="0"/>
              </a:rPr>
              <a:t> or in a </a:t>
            </a:r>
            <a:r>
              <a:rPr lang="fr-BE" altLang="fr-FR" sz="1800" dirty="0" err="1" smtClean="0">
                <a:solidFill>
                  <a:srgbClr val="333399"/>
                </a:solidFill>
                <a:cs typeface="Arial" charset="0"/>
              </a:rPr>
              <a:t>ToC</a:t>
            </a:r>
            <a:r>
              <a:rPr lang="fr-BE" altLang="fr-FR" sz="1800" dirty="0" smtClean="0">
                <a:solidFill>
                  <a:srgbClr val="333399"/>
                </a:solidFill>
                <a:cs typeface="Arial" charset="0"/>
              </a:rPr>
              <a:t> </a:t>
            </a:r>
            <a:r>
              <a:rPr lang="fr-BE" altLang="fr-FR" sz="1800" dirty="0" err="1" smtClean="0">
                <a:solidFill>
                  <a:srgbClr val="333399"/>
                </a:solidFill>
                <a:cs typeface="Arial" charset="0"/>
              </a:rPr>
              <a:t>diagram</a:t>
            </a:r>
            <a:r>
              <a:rPr lang="fr-BE" altLang="fr-FR" sz="1800" dirty="0" smtClean="0">
                <a:solidFill>
                  <a:srgbClr val="333399"/>
                </a:solidFill>
                <a:cs typeface="Arial" charset="0"/>
              </a:rPr>
              <a:t>, </a:t>
            </a:r>
            <a:r>
              <a:rPr lang="fr-BE" altLang="fr-FR" sz="1800" dirty="0" err="1" smtClean="0">
                <a:solidFill>
                  <a:srgbClr val="333399"/>
                </a:solidFill>
                <a:cs typeface="Arial" charset="0"/>
              </a:rPr>
              <a:t>there</a:t>
            </a:r>
            <a:r>
              <a:rPr lang="fr-BE" altLang="fr-FR" sz="1800" dirty="0" smtClean="0">
                <a:solidFill>
                  <a:srgbClr val="333399"/>
                </a:solidFill>
                <a:cs typeface="Arial" charset="0"/>
              </a:rPr>
              <a:t> are </a:t>
            </a:r>
            <a:r>
              <a:rPr lang="fr-BE" altLang="fr-FR" sz="1800" dirty="0" err="1" smtClean="0">
                <a:solidFill>
                  <a:srgbClr val="333399"/>
                </a:solidFill>
                <a:cs typeface="Arial" charset="0"/>
              </a:rPr>
              <a:t>many</a:t>
            </a:r>
            <a:r>
              <a:rPr lang="fr-BE" altLang="fr-FR" sz="1800" dirty="0" smtClean="0">
                <a:solidFill>
                  <a:srgbClr val="333399"/>
                </a:solidFill>
                <a:cs typeface="Arial" charset="0"/>
              </a:rPr>
              <a:t> </a:t>
            </a:r>
            <a:r>
              <a:rPr lang="fr-BE" altLang="fr-FR" sz="1800" dirty="0" err="1" smtClean="0">
                <a:solidFill>
                  <a:srgbClr val="333399"/>
                </a:solidFill>
                <a:cs typeface="Arial" charset="0"/>
              </a:rPr>
              <a:t>different</a:t>
            </a:r>
            <a:r>
              <a:rPr lang="fr-BE" altLang="fr-FR" sz="1800" dirty="0" smtClean="0">
                <a:solidFill>
                  <a:srgbClr val="333399"/>
                </a:solidFill>
                <a:cs typeface="Arial" charset="0"/>
              </a:rPr>
              <a:t> </a:t>
            </a:r>
            <a:r>
              <a:rPr lang="fr-BE" altLang="fr-FR" sz="1800" dirty="0">
                <a:solidFill>
                  <a:srgbClr val="333399"/>
                </a:solidFill>
                <a:cs typeface="Arial" charset="0"/>
              </a:rPr>
              <a:t>possible </a:t>
            </a:r>
            <a:r>
              <a:rPr lang="fr-BE" altLang="fr-FR" sz="1800" dirty="0" err="1" smtClean="0">
                <a:solidFill>
                  <a:srgbClr val="333399"/>
                </a:solidFill>
                <a:cs typeface="Arial" charset="0"/>
              </a:rPr>
              <a:t>strategies</a:t>
            </a:r>
            <a:endParaRPr lang="en-GB" altLang="fr-FR" sz="1800" dirty="0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01886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71500" y="1214438"/>
            <a:ext cx="8315325" cy="622300"/>
          </a:xfrm>
          <a:noFill/>
        </p:spPr>
        <p:txBody>
          <a:bodyPr/>
          <a:lstStyle/>
          <a:p>
            <a:pPr indent="0" algn="ctr" eaLnBrk="1" hangingPunct="1"/>
            <a:r>
              <a:rPr lang="fr-BE" altLang="fr-FR" dirty="0" err="1" smtClean="0"/>
              <a:t>Strategy</a:t>
            </a:r>
            <a:r>
              <a:rPr lang="fr-BE" altLang="fr-FR" dirty="0" smtClean="0"/>
              <a:t> </a:t>
            </a:r>
            <a:r>
              <a:rPr lang="fr-BE" altLang="fr-FR" dirty="0" err="1" smtClean="0"/>
              <a:t>analysis</a:t>
            </a:r>
            <a:r>
              <a:rPr lang="fr-BE" altLang="fr-FR" dirty="0" smtClean="0"/>
              <a:t> &amp; objective </a:t>
            </a:r>
            <a:r>
              <a:rPr lang="fr-BE" altLang="fr-FR" dirty="0" err="1" smtClean="0"/>
              <a:t>tree</a:t>
            </a:r>
            <a:endParaRPr lang="fr-BE" altLang="fr-FR" dirty="0" smtClean="0"/>
          </a:p>
        </p:txBody>
      </p: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152400" y="6186488"/>
            <a:ext cx="419100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GB" altLang="fr-FR">
                <a:solidFill>
                  <a:srgbClr val="A50021"/>
                </a:solidFill>
              </a:rPr>
              <a:t>Fish stock control strategy</a:t>
            </a:r>
            <a:endParaRPr lang="fr-BE" altLang="fr-FR">
              <a:solidFill>
                <a:srgbClr val="990000"/>
              </a:solidFill>
              <a:cs typeface="Arial" charset="0"/>
            </a:endParaRPr>
          </a:p>
        </p:txBody>
      </p:sp>
      <p:sp>
        <p:nvSpPr>
          <p:cNvPr id="6148" name="Text Box 6"/>
          <p:cNvSpPr txBox="1">
            <a:spLocks noChangeArrowheads="1"/>
          </p:cNvSpPr>
          <p:nvPr/>
        </p:nvSpPr>
        <p:spPr bwMode="auto">
          <a:xfrm>
            <a:off x="4876800" y="6248400"/>
            <a:ext cx="35496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GB" altLang="fr-FR">
                <a:solidFill>
                  <a:srgbClr val="A50021"/>
                </a:solidFill>
              </a:rPr>
              <a:t>Market orientation strategy</a:t>
            </a:r>
          </a:p>
        </p:txBody>
      </p:sp>
      <p:sp>
        <p:nvSpPr>
          <p:cNvPr id="6149" name="Text Box 7"/>
          <p:cNvSpPr txBox="1">
            <a:spLocks noChangeArrowheads="1"/>
          </p:cNvSpPr>
          <p:nvPr/>
        </p:nvSpPr>
        <p:spPr bwMode="auto">
          <a:xfrm>
            <a:off x="7315200" y="3886200"/>
            <a:ext cx="1371600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fr-BE" altLang="fr-FR" sz="1600" dirty="0" smtClean="0">
                <a:solidFill>
                  <a:srgbClr val="003366"/>
                </a:solidFill>
                <a:latin typeface="Arial Narrow" pitchFamily="34" charset="0"/>
                <a:cs typeface="Arial" charset="0"/>
              </a:rPr>
              <a:t>OUTCOME / SPECIFIC OBJECTIVE</a:t>
            </a:r>
            <a:endParaRPr lang="fr-BE" altLang="fr-FR" sz="1600" dirty="0">
              <a:solidFill>
                <a:srgbClr val="003366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6150" name="Text Box 8"/>
          <p:cNvSpPr txBox="1">
            <a:spLocks noChangeArrowheads="1"/>
          </p:cNvSpPr>
          <p:nvPr/>
        </p:nvSpPr>
        <p:spPr bwMode="auto">
          <a:xfrm>
            <a:off x="5715000" y="2514600"/>
            <a:ext cx="1371600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fr-BE" altLang="fr-FR" sz="1600" dirty="0" smtClean="0">
                <a:solidFill>
                  <a:srgbClr val="003366"/>
                </a:solidFill>
                <a:latin typeface="Arial Narrow" pitchFamily="34" charset="0"/>
                <a:cs typeface="Arial" charset="0"/>
              </a:rPr>
              <a:t>IMPACT / OVERALL </a:t>
            </a:r>
            <a:r>
              <a:rPr lang="fr-BE" altLang="fr-FR" sz="1600" dirty="0">
                <a:solidFill>
                  <a:srgbClr val="003366"/>
                </a:solidFill>
                <a:latin typeface="Arial Narrow" pitchFamily="34" charset="0"/>
                <a:cs typeface="Arial" charset="0"/>
              </a:rPr>
              <a:t>OBJECTIVE</a:t>
            </a:r>
          </a:p>
        </p:txBody>
      </p:sp>
      <p:sp>
        <p:nvSpPr>
          <p:cNvPr id="6151" name="Text Box 9"/>
          <p:cNvSpPr txBox="1">
            <a:spLocks noChangeArrowheads="1"/>
          </p:cNvSpPr>
          <p:nvPr/>
        </p:nvSpPr>
        <p:spPr bwMode="auto">
          <a:xfrm>
            <a:off x="7772400" y="5302250"/>
            <a:ext cx="1371600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fr-BE" altLang="fr-FR" sz="1600" dirty="0" smtClean="0">
                <a:solidFill>
                  <a:srgbClr val="003366"/>
                </a:solidFill>
                <a:latin typeface="Arial Narrow" pitchFamily="34" charset="0"/>
                <a:cs typeface="Arial" charset="0"/>
              </a:rPr>
              <a:t>OUTPUTS</a:t>
            </a:r>
            <a:endParaRPr lang="fr-BE" altLang="fr-FR" sz="1600" dirty="0">
              <a:solidFill>
                <a:srgbClr val="003366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6152" name="Rectangle 10"/>
          <p:cNvSpPr>
            <a:spLocks noChangeArrowheads="1"/>
          </p:cNvSpPr>
          <p:nvPr/>
        </p:nvSpPr>
        <p:spPr bwMode="auto">
          <a:xfrm>
            <a:off x="381000" y="2855913"/>
            <a:ext cx="23288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fr-BE" altLang="fr-FR" sz="2400">
              <a:solidFill>
                <a:srgbClr val="003366"/>
              </a:solidFill>
              <a:cs typeface="Arial" charset="0"/>
            </a:endParaRPr>
          </a:p>
        </p:txBody>
      </p:sp>
      <p:sp>
        <p:nvSpPr>
          <p:cNvPr id="6153" name="Text Box 11"/>
          <p:cNvSpPr txBox="1">
            <a:spLocks noChangeArrowheads="1"/>
          </p:cNvSpPr>
          <p:nvPr/>
        </p:nvSpPr>
        <p:spPr bwMode="auto">
          <a:xfrm>
            <a:off x="381000" y="2286000"/>
            <a:ext cx="1981200" cy="1155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fr-FR" sz="1400" i="1">
                <a:solidFill>
                  <a:srgbClr val="003366"/>
                </a:solidFill>
              </a:rPr>
              <a:t>These excluded statements should be considered in the analysis of assumptions/risks</a:t>
            </a:r>
            <a:endParaRPr lang="fr-BE" altLang="fr-FR" sz="1400" i="1">
              <a:solidFill>
                <a:srgbClr val="003366"/>
              </a:solidFill>
              <a:cs typeface="Arial" charset="0"/>
            </a:endParaRPr>
          </a:p>
        </p:txBody>
      </p:sp>
      <p:grpSp>
        <p:nvGrpSpPr>
          <p:cNvPr id="6154" name="Group 12"/>
          <p:cNvGrpSpPr>
            <a:grpSpLocks noChangeAspect="1"/>
          </p:cNvGrpSpPr>
          <p:nvPr/>
        </p:nvGrpSpPr>
        <p:grpSpPr bwMode="auto">
          <a:xfrm>
            <a:off x="2857500" y="1571625"/>
            <a:ext cx="2233613" cy="858838"/>
            <a:chOff x="1623" y="912"/>
            <a:chExt cx="1407" cy="541"/>
          </a:xfrm>
        </p:grpSpPr>
        <p:sp>
          <p:nvSpPr>
            <p:cNvPr id="6207" name="AutoShape 13"/>
            <p:cNvSpPr>
              <a:spLocks noChangeAspect="1" noChangeArrowheads="1" noTextEdit="1"/>
            </p:cNvSpPr>
            <p:nvPr/>
          </p:nvSpPr>
          <p:spPr bwMode="auto">
            <a:xfrm>
              <a:off x="1677" y="1060"/>
              <a:ext cx="1353" cy="3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BE"/>
            </a:p>
          </p:txBody>
        </p:sp>
        <p:sp>
          <p:nvSpPr>
            <p:cNvPr id="6208" name="Rectangle 14"/>
            <p:cNvSpPr>
              <a:spLocks noChangeArrowheads="1"/>
            </p:cNvSpPr>
            <p:nvPr/>
          </p:nvSpPr>
          <p:spPr bwMode="auto">
            <a:xfrm>
              <a:off x="1623" y="912"/>
              <a:ext cx="1346" cy="2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fr-BE" altLang="fr-FR" sz="2400">
                <a:solidFill>
                  <a:srgbClr val="003366"/>
                </a:solidFill>
                <a:cs typeface="Arial" charset="0"/>
              </a:endParaRPr>
            </a:p>
          </p:txBody>
        </p:sp>
        <p:sp>
          <p:nvSpPr>
            <p:cNvPr id="6209" name="Rectangle 15"/>
            <p:cNvSpPr>
              <a:spLocks noChangeArrowheads="1"/>
            </p:cNvSpPr>
            <p:nvPr/>
          </p:nvSpPr>
          <p:spPr bwMode="auto">
            <a:xfrm>
              <a:off x="1767" y="1060"/>
              <a:ext cx="1121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fr-BE" altLang="fr-FR" sz="2400">
                <a:solidFill>
                  <a:srgbClr val="003366"/>
                </a:solidFill>
                <a:cs typeface="Arial" charset="0"/>
              </a:endParaRPr>
            </a:p>
          </p:txBody>
        </p:sp>
        <p:sp>
          <p:nvSpPr>
            <p:cNvPr id="6210" name="Rectangle 16"/>
            <p:cNvSpPr>
              <a:spLocks noChangeArrowheads="1"/>
            </p:cNvSpPr>
            <p:nvPr/>
          </p:nvSpPr>
          <p:spPr bwMode="auto">
            <a:xfrm>
              <a:off x="2022" y="960"/>
              <a:ext cx="48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fr-BE" altLang="fr-FR" sz="2400" b="1">
                  <a:solidFill>
                    <a:srgbClr val="003366"/>
                  </a:solidFill>
                  <a:latin typeface="Times New Roman" pitchFamily="18" charset="0"/>
                  <a:cs typeface="Arial" charset="0"/>
                </a:rPr>
                <a:t> </a:t>
              </a:r>
              <a:endParaRPr lang="fr-BE" altLang="fr-FR" sz="4000">
                <a:solidFill>
                  <a:srgbClr val="003366"/>
                </a:solidFill>
                <a:latin typeface="Arial Narrow" pitchFamily="34" charset="0"/>
                <a:cs typeface="Arial" charset="0"/>
              </a:endParaRPr>
            </a:p>
          </p:txBody>
        </p:sp>
        <p:sp>
          <p:nvSpPr>
            <p:cNvPr id="6211" name="Rectangle 17"/>
            <p:cNvSpPr>
              <a:spLocks noChangeArrowheads="1"/>
            </p:cNvSpPr>
            <p:nvPr/>
          </p:nvSpPr>
          <p:spPr bwMode="auto">
            <a:xfrm>
              <a:off x="1893" y="1092"/>
              <a:ext cx="1009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eaLnBrk="0" hangingPunct="0"/>
              <a:r>
                <a:rPr lang="fr-BE" altLang="fr-FR" sz="1400" b="1">
                  <a:solidFill>
                    <a:srgbClr val="003366"/>
                  </a:solidFill>
                  <a:latin typeface="Times New Roman" pitchFamily="18" charset="0"/>
                  <a:cs typeface="Arial" charset="0"/>
                </a:rPr>
                <a:t>In the project</a:t>
              </a:r>
              <a:endParaRPr lang="fr-BE" altLang="fr-FR" sz="1400">
                <a:solidFill>
                  <a:srgbClr val="003366"/>
                </a:solidFill>
                <a:latin typeface="Arial Narrow" pitchFamily="34" charset="0"/>
                <a:cs typeface="Arial" charset="0"/>
              </a:endParaRPr>
            </a:p>
          </p:txBody>
        </p:sp>
        <p:grpSp>
          <p:nvGrpSpPr>
            <p:cNvPr id="6212" name="Group 18"/>
            <p:cNvGrpSpPr>
              <a:grpSpLocks/>
            </p:cNvGrpSpPr>
            <p:nvPr/>
          </p:nvGrpSpPr>
          <p:grpSpPr bwMode="auto">
            <a:xfrm>
              <a:off x="1863" y="1214"/>
              <a:ext cx="816" cy="82"/>
              <a:chOff x="1863" y="1214"/>
              <a:chExt cx="816" cy="82"/>
            </a:xfrm>
          </p:grpSpPr>
          <p:sp>
            <p:nvSpPr>
              <p:cNvPr id="6213" name="Line 19"/>
              <p:cNvSpPr>
                <a:spLocks noChangeShapeType="1"/>
              </p:cNvSpPr>
              <p:nvPr/>
            </p:nvSpPr>
            <p:spPr bwMode="auto">
              <a:xfrm flipV="1">
                <a:off x="1863" y="1254"/>
                <a:ext cx="750" cy="2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6214" name="Freeform 20"/>
              <p:cNvSpPr>
                <a:spLocks/>
              </p:cNvSpPr>
              <p:nvPr/>
            </p:nvSpPr>
            <p:spPr bwMode="auto">
              <a:xfrm>
                <a:off x="2611" y="1214"/>
                <a:ext cx="68" cy="82"/>
              </a:xfrm>
              <a:custGeom>
                <a:avLst/>
                <a:gdLst>
                  <a:gd name="T0" fmla="*/ 0 w 68"/>
                  <a:gd name="T1" fmla="*/ 82 h 82"/>
                  <a:gd name="T2" fmla="*/ 68 w 68"/>
                  <a:gd name="T3" fmla="*/ 42 h 82"/>
                  <a:gd name="T4" fmla="*/ 0 w 68"/>
                  <a:gd name="T5" fmla="*/ 0 h 82"/>
                  <a:gd name="T6" fmla="*/ 0 w 68"/>
                  <a:gd name="T7" fmla="*/ 82 h 8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8"/>
                  <a:gd name="T13" fmla="*/ 0 h 82"/>
                  <a:gd name="T14" fmla="*/ 68 w 68"/>
                  <a:gd name="T15" fmla="*/ 82 h 8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8" h="82">
                    <a:moveTo>
                      <a:pt x="0" y="82"/>
                    </a:moveTo>
                    <a:lnTo>
                      <a:pt x="68" y="42"/>
                    </a:lnTo>
                    <a:lnTo>
                      <a:pt x="0" y="0"/>
                    </a:lnTo>
                    <a:lnTo>
                      <a:pt x="0" y="8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6215" name="Freeform 22"/>
              <p:cNvSpPr>
                <a:spLocks/>
              </p:cNvSpPr>
              <p:nvPr/>
            </p:nvSpPr>
            <p:spPr bwMode="auto">
              <a:xfrm>
                <a:off x="2611" y="1214"/>
                <a:ext cx="68" cy="82"/>
              </a:xfrm>
              <a:custGeom>
                <a:avLst/>
                <a:gdLst>
                  <a:gd name="T0" fmla="*/ 0 w 68"/>
                  <a:gd name="T1" fmla="*/ 82 h 82"/>
                  <a:gd name="T2" fmla="*/ 68 w 68"/>
                  <a:gd name="T3" fmla="*/ 42 h 82"/>
                  <a:gd name="T4" fmla="*/ 0 w 68"/>
                  <a:gd name="T5" fmla="*/ 0 h 82"/>
                  <a:gd name="T6" fmla="*/ 0 w 68"/>
                  <a:gd name="T7" fmla="*/ 82 h 8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8"/>
                  <a:gd name="T13" fmla="*/ 0 h 82"/>
                  <a:gd name="T14" fmla="*/ 68 w 68"/>
                  <a:gd name="T15" fmla="*/ 82 h 8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8" h="82">
                    <a:moveTo>
                      <a:pt x="0" y="82"/>
                    </a:moveTo>
                    <a:lnTo>
                      <a:pt x="68" y="42"/>
                    </a:lnTo>
                    <a:lnTo>
                      <a:pt x="0" y="0"/>
                    </a:lnTo>
                    <a:lnTo>
                      <a:pt x="0" y="8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BE"/>
              </a:p>
            </p:txBody>
          </p:sp>
        </p:grpSp>
      </p:grpSp>
      <p:sp>
        <p:nvSpPr>
          <p:cNvPr id="6155" name="AutoShape 24"/>
          <p:cNvSpPr>
            <a:spLocks noChangeAspect="1" noChangeArrowheads="1" noTextEdit="1"/>
          </p:cNvSpPr>
          <p:nvPr/>
        </p:nvSpPr>
        <p:spPr bwMode="auto">
          <a:xfrm>
            <a:off x="366713" y="1997075"/>
            <a:ext cx="2339975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BE"/>
          </a:p>
        </p:txBody>
      </p:sp>
      <p:sp>
        <p:nvSpPr>
          <p:cNvPr id="6156" name="Rectangle 25"/>
          <p:cNvSpPr>
            <a:spLocks noChangeArrowheads="1"/>
          </p:cNvSpPr>
          <p:nvPr/>
        </p:nvSpPr>
        <p:spPr bwMode="auto">
          <a:xfrm>
            <a:off x="295275" y="1966913"/>
            <a:ext cx="23288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fr-BE" altLang="fr-FR" sz="2400">
              <a:solidFill>
                <a:srgbClr val="333399"/>
              </a:solidFill>
              <a:cs typeface="Arial" charset="0"/>
            </a:endParaRPr>
          </a:p>
        </p:txBody>
      </p:sp>
      <p:sp>
        <p:nvSpPr>
          <p:cNvPr id="6157" name="Rectangle 26"/>
          <p:cNvSpPr>
            <a:spLocks noChangeArrowheads="1"/>
          </p:cNvSpPr>
          <p:nvPr/>
        </p:nvSpPr>
        <p:spPr bwMode="auto">
          <a:xfrm>
            <a:off x="-122238" y="1828800"/>
            <a:ext cx="2117726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fr-BE" altLang="fr-FR" sz="2400" b="1">
                <a:solidFill>
                  <a:srgbClr val="003366"/>
                </a:solidFill>
                <a:latin typeface="Times New Roman" pitchFamily="18" charset="0"/>
                <a:cs typeface="Arial" charset="0"/>
              </a:rPr>
              <a:t>          </a:t>
            </a:r>
            <a:r>
              <a:rPr lang="fr-BE" altLang="fr-FR" sz="1400" b="1">
                <a:solidFill>
                  <a:srgbClr val="003366"/>
                </a:solidFill>
                <a:latin typeface="Times New Roman" pitchFamily="18" charset="0"/>
                <a:cs typeface="Arial" charset="0"/>
              </a:rPr>
              <a:t>Out of the project</a:t>
            </a:r>
            <a:endParaRPr lang="fr-BE" altLang="fr-FR" sz="4000">
              <a:solidFill>
                <a:srgbClr val="003366"/>
              </a:solidFill>
              <a:latin typeface="Arial Narrow" pitchFamily="34" charset="0"/>
              <a:cs typeface="Arial" charset="0"/>
            </a:endParaRPr>
          </a:p>
        </p:txBody>
      </p:sp>
      <p:grpSp>
        <p:nvGrpSpPr>
          <p:cNvPr id="6158" name="Group 28"/>
          <p:cNvGrpSpPr>
            <a:grpSpLocks/>
          </p:cNvGrpSpPr>
          <p:nvPr/>
        </p:nvGrpSpPr>
        <p:grpSpPr bwMode="auto">
          <a:xfrm>
            <a:off x="938213" y="1828800"/>
            <a:ext cx="1182687" cy="106363"/>
            <a:chOff x="515" y="1098"/>
            <a:chExt cx="745" cy="67"/>
          </a:xfrm>
        </p:grpSpPr>
        <p:sp>
          <p:nvSpPr>
            <p:cNvPr id="6204" name="Line 29"/>
            <p:cNvSpPr>
              <a:spLocks noChangeShapeType="1"/>
            </p:cNvSpPr>
            <p:nvPr/>
          </p:nvSpPr>
          <p:spPr bwMode="auto">
            <a:xfrm flipH="1">
              <a:off x="560" y="1143"/>
              <a:ext cx="655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BE"/>
            </a:p>
          </p:txBody>
        </p:sp>
        <p:sp>
          <p:nvSpPr>
            <p:cNvPr id="6205" name="Line 31"/>
            <p:cNvSpPr>
              <a:spLocks noChangeShapeType="1"/>
            </p:cNvSpPr>
            <p:nvPr/>
          </p:nvSpPr>
          <p:spPr bwMode="auto">
            <a:xfrm flipH="1">
              <a:off x="605" y="1143"/>
              <a:ext cx="655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BE"/>
            </a:p>
          </p:txBody>
        </p:sp>
        <p:sp>
          <p:nvSpPr>
            <p:cNvPr id="6206" name="Freeform 32"/>
            <p:cNvSpPr>
              <a:spLocks/>
            </p:cNvSpPr>
            <p:nvPr/>
          </p:nvSpPr>
          <p:spPr bwMode="auto">
            <a:xfrm>
              <a:off x="515" y="1098"/>
              <a:ext cx="68" cy="67"/>
            </a:xfrm>
            <a:custGeom>
              <a:avLst/>
              <a:gdLst>
                <a:gd name="T0" fmla="*/ 68 w 68"/>
                <a:gd name="T1" fmla="*/ 0 h 67"/>
                <a:gd name="T2" fmla="*/ 0 w 68"/>
                <a:gd name="T3" fmla="*/ 33 h 67"/>
                <a:gd name="T4" fmla="*/ 68 w 68"/>
                <a:gd name="T5" fmla="*/ 67 h 67"/>
                <a:gd name="T6" fmla="*/ 68 w 68"/>
                <a:gd name="T7" fmla="*/ 0 h 6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8"/>
                <a:gd name="T13" fmla="*/ 0 h 67"/>
                <a:gd name="T14" fmla="*/ 68 w 68"/>
                <a:gd name="T15" fmla="*/ 67 h 6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8" h="67">
                  <a:moveTo>
                    <a:pt x="68" y="0"/>
                  </a:moveTo>
                  <a:lnTo>
                    <a:pt x="0" y="33"/>
                  </a:lnTo>
                  <a:lnTo>
                    <a:pt x="68" y="67"/>
                  </a:lnTo>
                  <a:lnTo>
                    <a:pt x="6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BE"/>
            </a:p>
          </p:txBody>
        </p:sp>
      </p:grpSp>
      <p:sp>
        <p:nvSpPr>
          <p:cNvPr id="6159" name="Rectangle 36"/>
          <p:cNvSpPr>
            <a:spLocks noChangeArrowheads="1"/>
          </p:cNvSpPr>
          <p:nvPr/>
        </p:nvSpPr>
        <p:spPr bwMode="auto">
          <a:xfrm>
            <a:off x="2630488" y="3887788"/>
            <a:ext cx="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endParaRPr lang="fr-BE" altLang="fr-FR" sz="4000">
              <a:solidFill>
                <a:srgbClr val="000000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6160" name="Rectangle 37"/>
          <p:cNvSpPr>
            <a:spLocks noChangeArrowheads="1"/>
          </p:cNvSpPr>
          <p:nvPr/>
        </p:nvSpPr>
        <p:spPr bwMode="auto">
          <a:xfrm>
            <a:off x="2613025" y="4070350"/>
            <a:ext cx="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endParaRPr lang="fr-BE" altLang="fr-FR" sz="4000">
              <a:solidFill>
                <a:srgbClr val="000000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6161" name="Rectangle 44"/>
          <p:cNvSpPr>
            <a:spLocks noChangeArrowheads="1"/>
          </p:cNvSpPr>
          <p:nvPr/>
        </p:nvSpPr>
        <p:spPr bwMode="auto">
          <a:xfrm>
            <a:off x="6191250" y="3933825"/>
            <a:ext cx="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endParaRPr lang="fr-BE" altLang="fr-FR" sz="4000">
              <a:solidFill>
                <a:srgbClr val="000000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6162" name="Rectangle 63"/>
          <p:cNvSpPr>
            <a:spLocks noChangeArrowheads="1"/>
          </p:cNvSpPr>
          <p:nvPr/>
        </p:nvSpPr>
        <p:spPr bwMode="auto">
          <a:xfrm>
            <a:off x="1444625" y="5168900"/>
            <a:ext cx="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endParaRPr lang="fr-BE" altLang="fr-FR" sz="4000">
              <a:solidFill>
                <a:srgbClr val="000000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6163" name="Rectangle 64"/>
          <p:cNvSpPr>
            <a:spLocks noChangeArrowheads="1"/>
          </p:cNvSpPr>
          <p:nvPr/>
        </p:nvSpPr>
        <p:spPr bwMode="auto">
          <a:xfrm>
            <a:off x="1998663" y="5168900"/>
            <a:ext cx="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endParaRPr lang="fr-BE" altLang="fr-FR" sz="4000">
              <a:solidFill>
                <a:srgbClr val="000000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6164" name="Rectangle 65"/>
          <p:cNvSpPr>
            <a:spLocks noChangeArrowheads="1"/>
          </p:cNvSpPr>
          <p:nvPr/>
        </p:nvSpPr>
        <p:spPr bwMode="auto">
          <a:xfrm>
            <a:off x="1735138" y="5351463"/>
            <a:ext cx="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endParaRPr lang="fr-BE" altLang="fr-FR" sz="4000">
              <a:solidFill>
                <a:srgbClr val="000000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6165" name="Rectangle 68"/>
          <p:cNvSpPr>
            <a:spLocks noChangeArrowheads="1"/>
          </p:cNvSpPr>
          <p:nvPr/>
        </p:nvSpPr>
        <p:spPr bwMode="auto">
          <a:xfrm>
            <a:off x="3505200" y="5168900"/>
            <a:ext cx="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endParaRPr lang="fr-BE" altLang="fr-FR" sz="4000">
              <a:solidFill>
                <a:srgbClr val="000000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6166" name="Rectangle 69"/>
          <p:cNvSpPr>
            <a:spLocks noChangeArrowheads="1"/>
          </p:cNvSpPr>
          <p:nvPr/>
        </p:nvSpPr>
        <p:spPr bwMode="auto">
          <a:xfrm>
            <a:off x="3487738" y="5351463"/>
            <a:ext cx="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endParaRPr lang="fr-BE" altLang="fr-FR" sz="4000">
              <a:solidFill>
                <a:srgbClr val="000000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6167" name="Rectangle 83"/>
          <p:cNvSpPr>
            <a:spLocks noChangeArrowheads="1"/>
          </p:cNvSpPr>
          <p:nvPr/>
        </p:nvSpPr>
        <p:spPr bwMode="auto">
          <a:xfrm>
            <a:off x="5356225" y="5214938"/>
            <a:ext cx="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endParaRPr lang="fr-BE" altLang="fr-FR" sz="4000">
              <a:solidFill>
                <a:srgbClr val="000000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6168" name="Rectangle 88"/>
          <p:cNvSpPr>
            <a:spLocks noChangeArrowheads="1"/>
          </p:cNvSpPr>
          <p:nvPr/>
        </p:nvSpPr>
        <p:spPr bwMode="auto">
          <a:xfrm>
            <a:off x="6418263" y="5365750"/>
            <a:ext cx="1252537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fr-BE" altLang="fr-FR" sz="2400">
              <a:solidFill>
                <a:srgbClr val="003366"/>
              </a:solidFill>
              <a:cs typeface="Arial" charset="0"/>
            </a:endParaRPr>
          </a:p>
        </p:txBody>
      </p:sp>
      <p:sp>
        <p:nvSpPr>
          <p:cNvPr id="6169" name="Rectangle 95"/>
          <p:cNvSpPr>
            <a:spLocks noChangeArrowheads="1"/>
          </p:cNvSpPr>
          <p:nvPr/>
        </p:nvSpPr>
        <p:spPr bwMode="auto">
          <a:xfrm>
            <a:off x="6418263" y="5365750"/>
            <a:ext cx="1252537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fr-BE" altLang="fr-FR" sz="2400">
              <a:solidFill>
                <a:srgbClr val="003366"/>
              </a:solidFill>
              <a:cs typeface="Arial" charset="0"/>
            </a:endParaRPr>
          </a:p>
        </p:txBody>
      </p:sp>
      <p:sp>
        <p:nvSpPr>
          <p:cNvPr id="6170" name="Rectangle 97"/>
          <p:cNvSpPr>
            <a:spLocks noChangeArrowheads="1"/>
          </p:cNvSpPr>
          <p:nvPr/>
        </p:nvSpPr>
        <p:spPr bwMode="auto">
          <a:xfrm>
            <a:off x="7070725" y="5214938"/>
            <a:ext cx="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endParaRPr lang="fr-BE" altLang="fr-FR" sz="4000">
              <a:solidFill>
                <a:srgbClr val="000000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6171" name="Rectangle 7"/>
          <p:cNvSpPr>
            <a:spLocks noChangeArrowheads="1"/>
          </p:cNvSpPr>
          <p:nvPr/>
        </p:nvSpPr>
        <p:spPr bwMode="auto">
          <a:xfrm>
            <a:off x="1371600" y="3814763"/>
            <a:ext cx="2117725" cy="792162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endParaRPr lang="fr-BE" altLang="fr-FR" sz="2400">
              <a:solidFill>
                <a:srgbClr val="003366"/>
              </a:solidFill>
              <a:cs typeface="Arial" charset="0"/>
            </a:endParaRPr>
          </a:p>
        </p:txBody>
      </p:sp>
      <p:sp>
        <p:nvSpPr>
          <p:cNvPr id="6172" name="Rectangle 8"/>
          <p:cNvSpPr>
            <a:spLocks noChangeArrowheads="1"/>
          </p:cNvSpPr>
          <p:nvPr/>
        </p:nvSpPr>
        <p:spPr bwMode="auto">
          <a:xfrm>
            <a:off x="1365250" y="3884613"/>
            <a:ext cx="2070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eaLnBrk="0" hangingPunct="0"/>
            <a:r>
              <a:rPr lang="fr-BE" altLang="fr-FR" sz="1500">
                <a:solidFill>
                  <a:srgbClr val="003366"/>
                </a:solidFill>
                <a:latin typeface="Arial Narrow" pitchFamily="34" charset="0"/>
                <a:cs typeface="Arial" charset="0"/>
              </a:rPr>
              <a:t>Depletion of the natural fish stock reduced</a:t>
            </a:r>
          </a:p>
        </p:txBody>
      </p:sp>
      <p:sp>
        <p:nvSpPr>
          <p:cNvPr id="6173" name="Rectangle 9"/>
          <p:cNvSpPr>
            <a:spLocks noChangeArrowheads="1"/>
          </p:cNvSpPr>
          <p:nvPr/>
        </p:nvSpPr>
        <p:spPr bwMode="auto">
          <a:xfrm>
            <a:off x="5084761" y="3814763"/>
            <a:ext cx="2001839" cy="792162"/>
          </a:xfrm>
          <a:prstGeom prst="cube">
            <a:avLst>
              <a:gd name="adj" fmla="val 25000"/>
            </a:avLst>
          </a:prstGeom>
          <a:solidFill>
            <a:srgbClr val="C0C0C0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fr-BE" altLang="fr-FR" sz="2400">
              <a:solidFill>
                <a:srgbClr val="003366"/>
              </a:solidFill>
              <a:cs typeface="Arial" charset="0"/>
            </a:endParaRPr>
          </a:p>
        </p:txBody>
      </p:sp>
      <p:sp>
        <p:nvSpPr>
          <p:cNvPr id="6174" name="Rectangle 10"/>
          <p:cNvSpPr>
            <a:spLocks noChangeArrowheads="1"/>
          </p:cNvSpPr>
          <p:nvPr/>
        </p:nvSpPr>
        <p:spPr bwMode="auto">
          <a:xfrm>
            <a:off x="5181600" y="4038600"/>
            <a:ext cx="1679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eaLnBrk="0" hangingPunct="0"/>
            <a:r>
              <a:rPr lang="fr-BE" altLang="fr-FR" sz="1500" dirty="0" err="1">
                <a:solidFill>
                  <a:srgbClr val="003366"/>
                </a:solidFill>
                <a:latin typeface="Arial Narrow" pitchFamily="34" charset="0"/>
                <a:cs typeface="Arial" charset="0"/>
              </a:rPr>
              <a:t>Selling</a:t>
            </a:r>
            <a:r>
              <a:rPr lang="fr-BE" altLang="fr-FR" sz="1500" dirty="0">
                <a:solidFill>
                  <a:srgbClr val="003366"/>
                </a:solidFill>
                <a:latin typeface="Arial Narrow" pitchFamily="34" charset="0"/>
                <a:cs typeface="Arial" charset="0"/>
              </a:rPr>
              <a:t> </a:t>
            </a:r>
            <a:r>
              <a:rPr lang="fr-BE" altLang="fr-FR" sz="1500" dirty="0" err="1" smtClean="0">
                <a:solidFill>
                  <a:srgbClr val="003366"/>
                </a:solidFill>
                <a:latin typeface="Arial Narrow" pitchFamily="34" charset="0"/>
                <a:cs typeface="Arial" charset="0"/>
              </a:rPr>
              <a:t>price</a:t>
            </a:r>
            <a:r>
              <a:rPr lang="fr-BE" altLang="fr-FR" sz="1500" dirty="0" smtClean="0">
                <a:solidFill>
                  <a:srgbClr val="003366"/>
                </a:solidFill>
                <a:latin typeface="Arial Narrow" pitchFamily="34" charset="0"/>
                <a:cs typeface="Arial" charset="0"/>
              </a:rPr>
              <a:t> </a:t>
            </a:r>
            <a:r>
              <a:rPr lang="fr-BE" altLang="fr-FR" sz="1500" dirty="0" err="1" smtClean="0">
                <a:solidFill>
                  <a:srgbClr val="003366"/>
                </a:solidFill>
                <a:latin typeface="Arial Narrow" pitchFamily="34" charset="0"/>
                <a:cs typeface="Arial" charset="0"/>
              </a:rPr>
              <a:t>obtained</a:t>
            </a:r>
            <a:r>
              <a:rPr lang="fr-BE" altLang="fr-FR" sz="1500" dirty="0" smtClean="0">
                <a:solidFill>
                  <a:srgbClr val="003366"/>
                </a:solidFill>
                <a:latin typeface="Arial Narrow" pitchFamily="34" charset="0"/>
                <a:cs typeface="Arial" charset="0"/>
              </a:rPr>
              <a:t> </a:t>
            </a:r>
            <a:r>
              <a:rPr lang="fr-BE" altLang="fr-FR" sz="1500" dirty="0">
                <a:solidFill>
                  <a:srgbClr val="003366"/>
                </a:solidFill>
                <a:latin typeface="Arial Narrow" pitchFamily="34" charset="0"/>
                <a:cs typeface="Arial" charset="0"/>
              </a:rPr>
              <a:t>in villages </a:t>
            </a:r>
            <a:r>
              <a:rPr lang="fr-BE" altLang="fr-FR" sz="1500" dirty="0" err="1">
                <a:solidFill>
                  <a:srgbClr val="003366"/>
                </a:solidFill>
                <a:latin typeface="Arial Narrow" pitchFamily="34" charset="0"/>
                <a:cs typeface="Arial" charset="0"/>
              </a:rPr>
              <a:t>increased</a:t>
            </a:r>
            <a:endParaRPr lang="fr-BE" altLang="fr-FR" sz="1500" dirty="0">
              <a:solidFill>
                <a:srgbClr val="003366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6175" name="Rectangle 11"/>
          <p:cNvSpPr>
            <a:spLocks noChangeArrowheads="1"/>
          </p:cNvSpPr>
          <p:nvPr/>
        </p:nvSpPr>
        <p:spPr bwMode="auto">
          <a:xfrm>
            <a:off x="3417888" y="2362200"/>
            <a:ext cx="1763712" cy="914400"/>
          </a:xfrm>
          <a:prstGeom prst="cube">
            <a:avLst>
              <a:gd name="adj" fmla="val 25000"/>
            </a:avLst>
          </a:prstGeom>
          <a:solidFill>
            <a:srgbClr val="C0C0C0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fr-BE" altLang="fr-FR" sz="2400">
              <a:solidFill>
                <a:srgbClr val="003366"/>
              </a:solidFill>
              <a:cs typeface="Arial" charset="0"/>
            </a:endParaRPr>
          </a:p>
        </p:txBody>
      </p:sp>
      <p:sp>
        <p:nvSpPr>
          <p:cNvPr id="6176" name="Rectangle 12"/>
          <p:cNvSpPr>
            <a:spLocks noChangeArrowheads="1"/>
          </p:cNvSpPr>
          <p:nvPr/>
        </p:nvSpPr>
        <p:spPr bwMode="auto">
          <a:xfrm>
            <a:off x="3429000" y="25908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eaLnBrk="0" hangingPunct="0"/>
            <a:r>
              <a:rPr lang="fr-BE" altLang="fr-FR" sz="1500">
                <a:solidFill>
                  <a:srgbClr val="003366"/>
                </a:solidFill>
                <a:latin typeface="Arial Narrow" pitchFamily="34" charset="0"/>
                <a:cs typeface="Arial" charset="0"/>
              </a:rPr>
              <a:t>Income of traditional fishermen increased</a:t>
            </a:r>
          </a:p>
        </p:txBody>
      </p:sp>
      <p:sp>
        <p:nvSpPr>
          <p:cNvPr id="6177" name="Rectangle 13"/>
          <p:cNvSpPr>
            <a:spLocks noChangeArrowheads="1"/>
          </p:cNvSpPr>
          <p:nvPr/>
        </p:nvSpPr>
        <p:spPr bwMode="auto">
          <a:xfrm>
            <a:off x="457200" y="5095875"/>
            <a:ext cx="1881188" cy="847725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fr-BE" altLang="fr-FR" sz="2400">
              <a:solidFill>
                <a:srgbClr val="003366"/>
              </a:solidFill>
              <a:cs typeface="Arial" charset="0"/>
            </a:endParaRPr>
          </a:p>
        </p:txBody>
      </p:sp>
      <p:sp>
        <p:nvSpPr>
          <p:cNvPr id="6178" name="Rectangle 14"/>
          <p:cNvSpPr>
            <a:spLocks noChangeArrowheads="1"/>
          </p:cNvSpPr>
          <p:nvPr/>
        </p:nvSpPr>
        <p:spPr bwMode="auto">
          <a:xfrm>
            <a:off x="531813" y="5160963"/>
            <a:ext cx="1830387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eaLnBrk="0" hangingPunct="0"/>
            <a:r>
              <a:rPr lang="fr-BE" altLang="fr-FR" sz="1500">
                <a:solidFill>
                  <a:srgbClr val="003366"/>
                </a:solidFill>
                <a:latin typeface="Arial Narrow" pitchFamily="34" charset="0"/>
                <a:cs typeface="Arial" charset="0"/>
              </a:rPr>
              <a:t>Natural habitats and mangroves better protected </a:t>
            </a:r>
          </a:p>
        </p:txBody>
      </p:sp>
      <p:sp>
        <p:nvSpPr>
          <p:cNvPr id="6179" name="Rectangle 15"/>
          <p:cNvSpPr>
            <a:spLocks noChangeArrowheads="1"/>
          </p:cNvSpPr>
          <p:nvPr/>
        </p:nvSpPr>
        <p:spPr bwMode="auto">
          <a:xfrm>
            <a:off x="2481263" y="5095875"/>
            <a:ext cx="1635125" cy="847725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fr-BE" altLang="fr-FR" sz="2400">
              <a:solidFill>
                <a:srgbClr val="003366"/>
              </a:solidFill>
              <a:cs typeface="Arial" charset="0"/>
            </a:endParaRPr>
          </a:p>
        </p:txBody>
      </p:sp>
      <p:sp>
        <p:nvSpPr>
          <p:cNvPr id="6180" name="Rectangle 16"/>
          <p:cNvSpPr>
            <a:spLocks noChangeArrowheads="1"/>
          </p:cNvSpPr>
          <p:nvPr/>
        </p:nvSpPr>
        <p:spPr bwMode="auto">
          <a:xfrm>
            <a:off x="2590800" y="5160963"/>
            <a:ext cx="152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eaLnBrk="0" hangingPunct="0"/>
            <a:r>
              <a:rPr lang="fr-BE" altLang="fr-FR" sz="1500">
                <a:solidFill>
                  <a:srgbClr val="003366"/>
                </a:solidFill>
                <a:latin typeface="Arial Narrow" pitchFamily="34" charset="0"/>
                <a:cs typeface="Arial" charset="0"/>
              </a:rPr>
              <a:t>Illegal fishing practices significantly reduced</a:t>
            </a:r>
          </a:p>
        </p:txBody>
      </p:sp>
      <p:sp>
        <p:nvSpPr>
          <p:cNvPr id="6181" name="Rectangle 17"/>
          <p:cNvSpPr>
            <a:spLocks noChangeArrowheads="1"/>
          </p:cNvSpPr>
          <p:nvPr/>
        </p:nvSpPr>
        <p:spPr bwMode="auto">
          <a:xfrm>
            <a:off x="4343400" y="5095875"/>
            <a:ext cx="1752600" cy="923925"/>
          </a:xfrm>
          <a:prstGeom prst="cube">
            <a:avLst>
              <a:gd name="adj" fmla="val 25000"/>
            </a:avLst>
          </a:prstGeom>
          <a:solidFill>
            <a:srgbClr val="C0C0C0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fr-BE" altLang="fr-FR" sz="2400">
              <a:solidFill>
                <a:srgbClr val="003366"/>
              </a:solidFill>
              <a:cs typeface="Arial" charset="0"/>
            </a:endParaRPr>
          </a:p>
        </p:txBody>
      </p:sp>
      <p:sp>
        <p:nvSpPr>
          <p:cNvPr id="6182" name="Rectangle 18"/>
          <p:cNvSpPr>
            <a:spLocks noChangeArrowheads="1"/>
          </p:cNvSpPr>
          <p:nvPr/>
        </p:nvSpPr>
        <p:spPr bwMode="auto">
          <a:xfrm>
            <a:off x="4419600" y="53340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eaLnBrk="0" hangingPunct="0"/>
            <a:r>
              <a:rPr lang="fr-BE" altLang="fr-FR" sz="1500">
                <a:solidFill>
                  <a:srgbClr val="003366"/>
                </a:solidFill>
                <a:latin typeface="Arial Narrow" pitchFamily="34" charset="0"/>
                <a:cs typeface="Arial" charset="0"/>
              </a:rPr>
              <a:t>Processing of the catch improved</a:t>
            </a:r>
          </a:p>
        </p:txBody>
      </p:sp>
      <p:sp>
        <p:nvSpPr>
          <p:cNvPr id="6183" name="Rectangle 19"/>
          <p:cNvSpPr>
            <a:spLocks noChangeArrowheads="1"/>
          </p:cNvSpPr>
          <p:nvPr/>
        </p:nvSpPr>
        <p:spPr bwMode="auto">
          <a:xfrm>
            <a:off x="6172200" y="5095875"/>
            <a:ext cx="1449388" cy="923925"/>
          </a:xfrm>
          <a:prstGeom prst="cube">
            <a:avLst>
              <a:gd name="adj" fmla="val 25000"/>
            </a:avLst>
          </a:prstGeom>
          <a:solidFill>
            <a:srgbClr val="C0C0C0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fr-BE" altLang="fr-FR" sz="2400">
              <a:solidFill>
                <a:srgbClr val="003366"/>
              </a:solidFill>
              <a:cs typeface="Arial" charset="0"/>
            </a:endParaRPr>
          </a:p>
        </p:txBody>
      </p:sp>
      <p:sp>
        <p:nvSpPr>
          <p:cNvPr id="6184" name="Rectangle 20"/>
          <p:cNvSpPr>
            <a:spLocks noChangeArrowheads="1"/>
          </p:cNvSpPr>
          <p:nvPr/>
        </p:nvSpPr>
        <p:spPr bwMode="auto">
          <a:xfrm>
            <a:off x="6134245" y="5383888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eaLnBrk="0" hangingPunct="0"/>
            <a:r>
              <a:rPr lang="fr-BE" altLang="fr-FR" sz="1500" dirty="0" err="1">
                <a:solidFill>
                  <a:srgbClr val="003366"/>
                </a:solidFill>
                <a:latin typeface="Arial Narrow" pitchFamily="34" charset="0"/>
                <a:cs typeface="Arial" charset="0"/>
              </a:rPr>
              <a:t>Improved</a:t>
            </a:r>
            <a:r>
              <a:rPr lang="fr-BE" altLang="fr-FR" sz="1500" dirty="0">
                <a:solidFill>
                  <a:srgbClr val="003366"/>
                </a:solidFill>
                <a:latin typeface="Arial Narrow" pitchFamily="34" charset="0"/>
                <a:cs typeface="Arial" charset="0"/>
              </a:rPr>
              <a:t>  </a:t>
            </a:r>
            <a:r>
              <a:rPr lang="fr-BE" altLang="fr-FR" sz="1500" dirty="0" err="1">
                <a:solidFill>
                  <a:srgbClr val="003366"/>
                </a:solidFill>
                <a:latin typeface="Arial Narrow" pitchFamily="34" charset="0"/>
                <a:cs typeface="Arial" charset="0"/>
              </a:rPr>
              <a:t>access</a:t>
            </a:r>
            <a:r>
              <a:rPr lang="fr-BE" altLang="fr-FR" sz="1500" dirty="0">
                <a:solidFill>
                  <a:srgbClr val="003366"/>
                </a:solidFill>
                <a:latin typeface="Arial Narrow" pitchFamily="34" charset="0"/>
                <a:cs typeface="Arial" charset="0"/>
              </a:rPr>
              <a:t> to </a:t>
            </a:r>
            <a:r>
              <a:rPr lang="fr-BE" altLang="fr-FR" sz="1500" dirty="0" err="1">
                <a:solidFill>
                  <a:srgbClr val="003366"/>
                </a:solidFill>
                <a:latin typeface="Arial Narrow" pitchFamily="34" charset="0"/>
                <a:cs typeface="Arial" charset="0"/>
              </a:rPr>
              <a:t>market</a:t>
            </a:r>
            <a:endParaRPr lang="fr-BE" altLang="fr-FR" sz="1500" dirty="0">
              <a:solidFill>
                <a:srgbClr val="003366"/>
              </a:solidFill>
              <a:latin typeface="Arial Narrow" pitchFamily="34" charset="0"/>
              <a:cs typeface="Arial" charset="0"/>
            </a:endParaRPr>
          </a:p>
        </p:txBody>
      </p:sp>
      <p:grpSp>
        <p:nvGrpSpPr>
          <p:cNvPr id="6185" name="Group 21"/>
          <p:cNvGrpSpPr>
            <a:grpSpLocks/>
          </p:cNvGrpSpPr>
          <p:nvPr/>
        </p:nvGrpSpPr>
        <p:grpSpPr bwMode="auto">
          <a:xfrm>
            <a:off x="1371600" y="4605338"/>
            <a:ext cx="1082675" cy="490537"/>
            <a:chOff x="820" y="2950"/>
            <a:chExt cx="682" cy="309"/>
          </a:xfrm>
        </p:grpSpPr>
        <p:sp>
          <p:nvSpPr>
            <p:cNvPr id="6202" name="Freeform 22"/>
            <p:cNvSpPr>
              <a:spLocks/>
            </p:cNvSpPr>
            <p:nvPr/>
          </p:nvSpPr>
          <p:spPr bwMode="auto">
            <a:xfrm>
              <a:off x="820" y="3015"/>
              <a:ext cx="648" cy="244"/>
            </a:xfrm>
            <a:custGeom>
              <a:avLst/>
              <a:gdLst>
                <a:gd name="T0" fmla="*/ 0 w 648"/>
                <a:gd name="T1" fmla="*/ 244 h 244"/>
                <a:gd name="T2" fmla="*/ 0 w 648"/>
                <a:gd name="T3" fmla="*/ 90 h 244"/>
                <a:gd name="T4" fmla="*/ 648 w 648"/>
                <a:gd name="T5" fmla="*/ 90 h 244"/>
                <a:gd name="T6" fmla="*/ 648 w 648"/>
                <a:gd name="T7" fmla="*/ 0 h 24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48"/>
                <a:gd name="T13" fmla="*/ 0 h 244"/>
                <a:gd name="T14" fmla="*/ 648 w 648"/>
                <a:gd name="T15" fmla="*/ 244 h 24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48" h="244">
                  <a:moveTo>
                    <a:pt x="0" y="244"/>
                  </a:moveTo>
                  <a:lnTo>
                    <a:pt x="0" y="90"/>
                  </a:lnTo>
                  <a:lnTo>
                    <a:pt x="648" y="90"/>
                  </a:lnTo>
                  <a:lnTo>
                    <a:pt x="648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BE"/>
            </a:p>
          </p:txBody>
        </p:sp>
        <p:sp>
          <p:nvSpPr>
            <p:cNvPr id="6203" name="Freeform 23"/>
            <p:cNvSpPr>
              <a:spLocks/>
            </p:cNvSpPr>
            <p:nvPr/>
          </p:nvSpPr>
          <p:spPr bwMode="auto">
            <a:xfrm>
              <a:off x="1435" y="2950"/>
              <a:ext cx="67" cy="68"/>
            </a:xfrm>
            <a:custGeom>
              <a:avLst/>
              <a:gdLst>
                <a:gd name="T0" fmla="*/ 67 w 67"/>
                <a:gd name="T1" fmla="*/ 68 h 68"/>
                <a:gd name="T2" fmla="*/ 33 w 67"/>
                <a:gd name="T3" fmla="*/ 0 h 68"/>
                <a:gd name="T4" fmla="*/ 0 w 67"/>
                <a:gd name="T5" fmla="*/ 68 h 68"/>
                <a:gd name="T6" fmla="*/ 67 w 67"/>
                <a:gd name="T7" fmla="*/ 68 h 6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7"/>
                <a:gd name="T13" fmla="*/ 0 h 68"/>
                <a:gd name="T14" fmla="*/ 67 w 67"/>
                <a:gd name="T15" fmla="*/ 68 h 6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7" h="68">
                  <a:moveTo>
                    <a:pt x="67" y="68"/>
                  </a:moveTo>
                  <a:lnTo>
                    <a:pt x="33" y="0"/>
                  </a:lnTo>
                  <a:lnTo>
                    <a:pt x="0" y="68"/>
                  </a:lnTo>
                  <a:lnTo>
                    <a:pt x="67" y="6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BE"/>
            </a:p>
          </p:txBody>
        </p:sp>
      </p:grpSp>
      <p:grpSp>
        <p:nvGrpSpPr>
          <p:cNvPr id="6186" name="Group 24"/>
          <p:cNvGrpSpPr>
            <a:grpSpLocks/>
          </p:cNvGrpSpPr>
          <p:nvPr/>
        </p:nvGrpSpPr>
        <p:grpSpPr bwMode="auto">
          <a:xfrm>
            <a:off x="2347913" y="4605338"/>
            <a:ext cx="928687" cy="490537"/>
            <a:chOff x="1435" y="2950"/>
            <a:chExt cx="585" cy="309"/>
          </a:xfrm>
        </p:grpSpPr>
        <p:sp>
          <p:nvSpPr>
            <p:cNvPr id="6200" name="Freeform 25"/>
            <p:cNvSpPr>
              <a:spLocks/>
            </p:cNvSpPr>
            <p:nvPr/>
          </p:nvSpPr>
          <p:spPr bwMode="auto">
            <a:xfrm>
              <a:off x="1468" y="3015"/>
              <a:ext cx="552" cy="244"/>
            </a:xfrm>
            <a:custGeom>
              <a:avLst/>
              <a:gdLst>
                <a:gd name="T0" fmla="*/ 552 w 552"/>
                <a:gd name="T1" fmla="*/ 244 h 244"/>
                <a:gd name="T2" fmla="*/ 552 w 552"/>
                <a:gd name="T3" fmla="*/ 90 h 244"/>
                <a:gd name="T4" fmla="*/ 0 w 552"/>
                <a:gd name="T5" fmla="*/ 90 h 244"/>
                <a:gd name="T6" fmla="*/ 0 w 552"/>
                <a:gd name="T7" fmla="*/ 0 h 24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52"/>
                <a:gd name="T13" fmla="*/ 0 h 244"/>
                <a:gd name="T14" fmla="*/ 552 w 552"/>
                <a:gd name="T15" fmla="*/ 244 h 24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52" h="244">
                  <a:moveTo>
                    <a:pt x="552" y="244"/>
                  </a:moveTo>
                  <a:lnTo>
                    <a:pt x="552" y="90"/>
                  </a:lnTo>
                  <a:lnTo>
                    <a:pt x="0" y="90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BE"/>
            </a:p>
          </p:txBody>
        </p:sp>
        <p:sp>
          <p:nvSpPr>
            <p:cNvPr id="6201" name="Freeform 26"/>
            <p:cNvSpPr>
              <a:spLocks/>
            </p:cNvSpPr>
            <p:nvPr/>
          </p:nvSpPr>
          <p:spPr bwMode="auto">
            <a:xfrm>
              <a:off x="1435" y="2950"/>
              <a:ext cx="67" cy="68"/>
            </a:xfrm>
            <a:custGeom>
              <a:avLst/>
              <a:gdLst>
                <a:gd name="T0" fmla="*/ 67 w 67"/>
                <a:gd name="T1" fmla="*/ 68 h 68"/>
                <a:gd name="T2" fmla="*/ 33 w 67"/>
                <a:gd name="T3" fmla="*/ 0 h 68"/>
                <a:gd name="T4" fmla="*/ 0 w 67"/>
                <a:gd name="T5" fmla="*/ 68 h 68"/>
                <a:gd name="T6" fmla="*/ 67 w 67"/>
                <a:gd name="T7" fmla="*/ 68 h 6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7"/>
                <a:gd name="T13" fmla="*/ 0 h 68"/>
                <a:gd name="T14" fmla="*/ 67 w 67"/>
                <a:gd name="T15" fmla="*/ 68 h 6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7" h="68">
                  <a:moveTo>
                    <a:pt x="67" y="68"/>
                  </a:moveTo>
                  <a:lnTo>
                    <a:pt x="33" y="0"/>
                  </a:lnTo>
                  <a:lnTo>
                    <a:pt x="0" y="68"/>
                  </a:lnTo>
                  <a:lnTo>
                    <a:pt x="67" y="6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BE"/>
            </a:p>
          </p:txBody>
        </p:sp>
      </p:grpSp>
      <p:grpSp>
        <p:nvGrpSpPr>
          <p:cNvPr id="6187" name="Group 27"/>
          <p:cNvGrpSpPr>
            <a:grpSpLocks/>
          </p:cNvGrpSpPr>
          <p:nvPr/>
        </p:nvGrpSpPr>
        <p:grpSpPr bwMode="auto">
          <a:xfrm>
            <a:off x="5181600" y="4605338"/>
            <a:ext cx="901700" cy="490537"/>
            <a:chOff x="3220" y="2950"/>
            <a:chExt cx="568" cy="309"/>
          </a:xfrm>
        </p:grpSpPr>
        <p:sp>
          <p:nvSpPr>
            <p:cNvPr id="6198" name="Freeform 28"/>
            <p:cNvSpPr>
              <a:spLocks/>
            </p:cNvSpPr>
            <p:nvPr/>
          </p:nvSpPr>
          <p:spPr bwMode="auto">
            <a:xfrm>
              <a:off x="3220" y="3015"/>
              <a:ext cx="534" cy="244"/>
            </a:xfrm>
            <a:custGeom>
              <a:avLst/>
              <a:gdLst>
                <a:gd name="T0" fmla="*/ 0 w 534"/>
                <a:gd name="T1" fmla="*/ 244 h 244"/>
                <a:gd name="T2" fmla="*/ 0 w 534"/>
                <a:gd name="T3" fmla="*/ 90 h 244"/>
                <a:gd name="T4" fmla="*/ 534 w 534"/>
                <a:gd name="T5" fmla="*/ 90 h 244"/>
                <a:gd name="T6" fmla="*/ 534 w 534"/>
                <a:gd name="T7" fmla="*/ 0 h 24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34"/>
                <a:gd name="T13" fmla="*/ 0 h 244"/>
                <a:gd name="T14" fmla="*/ 534 w 534"/>
                <a:gd name="T15" fmla="*/ 244 h 24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34" h="244">
                  <a:moveTo>
                    <a:pt x="0" y="244"/>
                  </a:moveTo>
                  <a:lnTo>
                    <a:pt x="0" y="90"/>
                  </a:lnTo>
                  <a:lnTo>
                    <a:pt x="534" y="90"/>
                  </a:lnTo>
                  <a:lnTo>
                    <a:pt x="534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BE"/>
            </a:p>
          </p:txBody>
        </p:sp>
        <p:sp>
          <p:nvSpPr>
            <p:cNvPr id="6199" name="Freeform 29"/>
            <p:cNvSpPr>
              <a:spLocks/>
            </p:cNvSpPr>
            <p:nvPr/>
          </p:nvSpPr>
          <p:spPr bwMode="auto">
            <a:xfrm>
              <a:off x="3721" y="2950"/>
              <a:ext cx="67" cy="68"/>
            </a:xfrm>
            <a:custGeom>
              <a:avLst/>
              <a:gdLst>
                <a:gd name="T0" fmla="*/ 67 w 67"/>
                <a:gd name="T1" fmla="*/ 68 h 68"/>
                <a:gd name="T2" fmla="*/ 33 w 67"/>
                <a:gd name="T3" fmla="*/ 0 h 68"/>
                <a:gd name="T4" fmla="*/ 0 w 67"/>
                <a:gd name="T5" fmla="*/ 68 h 68"/>
                <a:gd name="T6" fmla="*/ 67 w 67"/>
                <a:gd name="T7" fmla="*/ 68 h 6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7"/>
                <a:gd name="T13" fmla="*/ 0 h 68"/>
                <a:gd name="T14" fmla="*/ 67 w 67"/>
                <a:gd name="T15" fmla="*/ 68 h 6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7" h="68">
                  <a:moveTo>
                    <a:pt x="67" y="68"/>
                  </a:moveTo>
                  <a:lnTo>
                    <a:pt x="33" y="0"/>
                  </a:lnTo>
                  <a:lnTo>
                    <a:pt x="0" y="68"/>
                  </a:lnTo>
                  <a:lnTo>
                    <a:pt x="67" y="6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BE"/>
            </a:p>
          </p:txBody>
        </p:sp>
      </p:grpSp>
      <p:grpSp>
        <p:nvGrpSpPr>
          <p:cNvPr id="6188" name="Group 30"/>
          <p:cNvGrpSpPr>
            <a:grpSpLocks/>
          </p:cNvGrpSpPr>
          <p:nvPr/>
        </p:nvGrpSpPr>
        <p:grpSpPr bwMode="auto">
          <a:xfrm>
            <a:off x="5976938" y="4605338"/>
            <a:ext cx="919162" cy="490537"/>
            <a:chOff x="3721" y="2950"/>
            <a:chExt cx="579" cy="309"/>
          </a:xfrm>
        </p:grpSpPr>
        <p:sp>
          <p:nvSpPr>
            <p:cNvPr id="6196" name="Freeform 31"/>
            <p:cNvSpPr>
              <a:spLocks/>
            </p:cNvSpPr>
            <p:nvPr/>
          </p:nvSpPr>
          <p:spPr bwMode="auto">
            <a:xfrm>
              <a:off x="3754" y="3015"/>
              <a:ext cx="546" cy="244"/>
            </a:xfrm>
            <a:custGeom>
              <a:avLst/>
              <a:gdLst>
                <a:gd name="T0" fmla="*/ 546 w 546"/>
                <a:gd name="T1" fmla="*/ 244 h 244"/>
                <a:gd name="T2" fmla="*/ 546 w 546"/>
                <a:gd name="T3" fmla="*/ 90 h 244"/>
                <a:gd name="T4" fmla="*/ 0 w 546"/>
                <a:gd name="T5" fmla="*/ 90 h 244"/>
                <a:gd name="T6" fmla="*/ 0 w 546"/>
                <a:gd name="T7" fmla="*/ 0 h 24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46"/>
                <a:gd name="T13" fmla="*/ 0 h 244"/>
                <a:gd name="T14" fmla="*/ 546 w 546"/>
                <a:gd name="T15" fmla="*/ 244 h 24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46" h="244">
                  <a:moveTo>
                    <a:pt x="546" y="244"/>
                  </a:moveTo>
                  <a:lnTo>
                    <a:pt x="546" y="90"/>
                  </a:lnTo>
                  <a:lnTo>
                    <a:pt x="0" y="90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BE"/>
            </a:p>
          </p:txBody>
        </p:sp>
        <p:sp>
          <p:nvSpPr>
            <p:cNvPr id="6197" name="Freeform 32"/>
            <p:cNvSpPr>
              <a:spLocks/>
            </p:cNvSpPr>
            <p:nvPr/>
          </p:nvSpPr>
          <p:spPr bwMode="auto">
            <a:xfrm>
              <a:off x="3721" y="2950"/>
              <a:ext cx="67" cy="68"/>
            </a:xfrm>
            <a:custGeom>
              <a:avLst/>
              <a:gdLst>
                <a:gd name="T0" fmla="*/ 67 w 67"/>
                <a:gd name="T1" fmla="*/ 68 h 68"/>
                <a:gd name="T2" fmla="*/ 33 w 67"/>
                <a:gd name="T3" fmla="*/ 0 h 68"/>
                <a:gd name="T4" fmla="*/ 0 w 67"/>
                <a:gd name="T5" fmla="*/ 68 h 68"/>
                <a:gd name="T6" fmla="*/ 67 w 67"/>
                <a:gd name="T7" fmla="*/ 68 h 6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7"/>
                <a:gd name="T13" fmla="*/ 0 h 68"/>
                <a:gd name="T14" fmla="*/ 67 w 67"/>
                <a:gd name="T15" fmla="*/ 68 h 6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7" h="68">
                  <a:moveTo>
                    <a:pt x="67" y="68"/>
                  </a:moveTo>
                  <a:lnTo>
                    <a:pt x="33" y="0"/>
                  </a:lnTo>
                  <a:lnTo>
                    <a:pt x="0" y="68"/>
                  </a:lnTo>
                  <a:lnTo>
                    <a:pt x="67" y="6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BE"/>
            </a:p>
          </p:txBody>
        </p:sp>
      </p:grpSp>
      <p:grpSp>
        <p:nvGrpSpPr>
          <p:cNvPr id="6189" name="Group 33"/>
          <p:cNvGrpSpPr>
            <a:grpSpLocks/>
          </p:cNvGrpSpPr>
          <p:nvPr/>
        </p:nvGrpSpPr>
        <p:grpSpPr bwMode="auto">
          <a:xfrm>
            <a:off x="2400300" y="3233738"/>
            <a:ext cx="1882775" cy="581025"/>
            <a:chOff x="1468" y="2086"/>
            <a:chExt cx="1186" cy="366"/>
          </a:xfrm>
        </p:grpSpPr>
        <p:sp>
          <p:nvSpPr>
            <p:cNvPr id="6194" name="Freeform 34"/>
            <p:cNvSpPr>
              <a:spLocks/>
            </p:cNvSpPr>
            <p:nvPr/>
          </p:nvSpPr>
          <p:spPr bwMode="auto">
            <a:xfrm>
              <a:off x="1468" y="2151"/>
              <a:ext cx="1152" cy="301"/>
            </a:xfrm>
            <a:custGeom>
              <a:avLst/>
              <a:gdLst>
                <a:gd name="T0" fmla="*/ 0 w 1152"/>
                <a:gd name="T1" fmla="*/ 301 h 301"/>
                <a:gd name="T2" fmla="*/ 0 w 1152"/>
                <a:gd name="T3" fmla="*/ 118 h 301"/>
                <a:gd name="T4" fmla="*/ 1152 w 1152"/>
                <a:gd name="T5" fmla="*/ 118 h 301"/>
                <a:gd name="T6" fmla="*/ 1152 w 1152"/>
                <a:gd name="T7" fmla="*/ 0 h 30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52"/>
                <a:gd name="T13" fmla="*/ 0 h 301"/>
                <a:gd name="T14" fmla="*/ 1152 w 1152"/>
                <a:gd name="T15" fmla="*/ 301 h 30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52" h="301">
                  <a:moveTo>
                    <a:pt x="0" y="301"/>
                  </a:moveTo>
                  <a:lnTo>
                    <a:pt x="0" y="118"/>
                  </a:lnTo>
                  <a:lnTo>
                    <a:pt x="1152" y="118"/>
                  </a:lnTo>
                  <a:lnTo>
                    <a:pt x="1152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BE"/>
            </a:p>
          </p:txBody>
        </p:sp>
        <p:sp>
          <p:nvSpPr>
            <p:cNvPr id="6195" name="Freeform 35"/>
            <p:cNvSpPr>
              <a:spLocks/>
            </p:cNvSpPr>
            <p:nvPr/>
          </p:nvSpPr>
          <p:spPr bwMode="auto">
            <a:xfrm>
              <a:off x="2587" y="2086"/>
              <a:ext cx="67" cy="68"/>
            </a:xfrm>
            <a:custGeom>
              <a:avLst/>
              <a:gdLst>
                <a:gd name="T0" fmla="*/ 67 w 67"/>
                <a:gd name="T1" fmla="*/ 68 h 68"/>
                <a:gd name="T2" fmla="*/ 33 w 67"/>
                <a:gd name="T3" fmla="*/ 0 h 68"/>
                <a:gd name="T4" fmla="*/ 0 w 67"/>
                <a:gd name="T5" fmla="*/ 68 h 68"/>
                <a:gd name="T6" fmla="*/ 67 w 67"/>
                <a:gd name="T7" fmla="*/ 68 h 6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7"/>
                <a:gd name="T13" fmla="*/ 0 h 68"/>
                <a:gd name="T14" fmla="*/ 67 w 67"/>
                <a:gd name="T15" fmla="*/ 68 h 6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7" h="68">
                  <a:moveTo>
                    <a:pt x="67" y="68"/>
                  </a:moveTo>
                  <a:lnTo>
                    <a:pt x="33" y="0"/>
                  </a:lnTo>
                  <a:lnTo>
                    <a:pt x="0" y="68"/>
                  </a:lnTo>
                  <a:lnTo>
                    <a:pt x="67" y="6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BE"/>
            </a:p>
          </p:txBody>
        </p:sp>
      </p:grpSp>
      <p:grpSp>
        <p:nvGrpSpPr>
          <p:cNvPr id="6190" name="Group 36"/>
          <p:cNvGrpSpPr>
            <a:grpSpLocks/>
          </p:cNvGrpSpPr>
          <p:nvPr/>
        </p:nvGrpSpPr>
        <p:grpSpPr bwMode="auto">
          <a:xfrm>
            <a:off x="4176713" y="3233738"/>
            <a:ext cx="1852612" cy="581025"/>
            <a:chOff x="2587" y="2086"/>
            <a:chExt cx="1167" cy="366"/>
          </a:xfrm>
        </p:grpSpPr>
        <p:sp>
          <p:nvSpPr>
            <p:cNvPr id="6192" name="Freeform 37"/>
            <p:cNvSpPr>
              <a:spLocks/>
            </p:cNvSpPr>
            <p:nvPr/>
          </p:nvSpPr>
          <p:spPr bwMode="auto">
            <a:xfrm>
              <a:off x="2620" y="2151"/>
              <a:ext cx="1134" cy="301"/>
            </a:xfrm>
            <a:custGeom>
              <a:avLst/>
              <a:gdLst>
                <a:gd name="T0" fmla="*/ 1134 w 1134"/>
                <a:gd name="T1" fmla="*/ 301 h 301"/>
                <a:gd name="T2" fmla="*/ 1134 w 1134"/>
                <a:gd name="T3" fmla="*/ 118 h 301"/>
                <a:gd name="T4" fmla="*/ 0 w 1134"/>
                <a:gd name="T5" fmla="*/ 118 h 301"/>
                <a:gd name="T6" fmla="*/ 0 w 1134"/>
                <a:gd name="T7" fmla="*/ 0 h 30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34"/>
                <a:gd name="T13" fmla="*/ 0 h 301"/>
                <a:gd name="T14" fmla="*/ 1134 w 1134"/>
                <a:gd name="T15" fmla="*/ 301 h 30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34" h="301">
                  <a:moveTo>
                    <a:pt x="1134" y="301"/>
                  </a:moveTo>
                  <a:lnTo>
                    <a:pt x="1134" y="118"/>
                  </a:lnTo>
                  <a:lnTo>
                    <a:pt x="0" y="118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BE"/>
            </a:p>
          </p:txBody>
        </p:sp>
        <p:sp>
          <p:nvSpPr>
            <p:cNvPr id="6193" name="Freeform 38"/>
            <p:cNvSpPr>
              <a:spLocks/>
            </p:cNvSpPr>
            <p:nvPr/>
          </p:nvSpPr>
          <p:spPr bwMode="auto">
            <a:xfrm>
              <a:off x="2587" y="2086"/>
              <a:ext cx="67" cy="68"/>
            </a:xfrm>
            <a:custGeom>
              <a:avLst/>
              <a:gdLst>
                <a:gd name="T0" fmla="*/ 67 w 67"/>
                <a:gd name="T1" fmla="*/ 68 h 68"/>
                <a:gd name="T2" fmla="*/ 33 w 67"/>
                <a:gd name="T3" fmla="*/ 0 h 68"/>
                <a:gd name="T4" fmla="*/ 0 w 67"/>
                <a:gd name="T5" fmla="*/ 68 h 68"/>
                <a:gd name="T6" fmla="*/ 67 w 67"/>
                <a:gd name="T7" fmla="*/ 68 h 6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7"/>
                <a:gd name="T13" fmla="*/ 0 h 68"/>
                <a:gd name="T14" fmla="*/ 67 w 67"/>
                <a:gd name="T15" fmla="*/ 68 h 6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7" h="68">
                  <a:moveTo>
                    <a:pt x="67" y="68"/>
                  </a:moveTo>
                  <a:lnTo>
                    <a:pt x="33" y="0"/>
                  </a:lnTo>
                  <a:lnTo>
                    <a:pt x="0" y="68"/>
                  </a:lnTo>
                  <a:lnTo>
                    <a:pt x="67" y="6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BE"/>
            </a:p>
          </p:txBody>
        </p:sp>
      </p:grpSp>
      <p:sp>
        <p:nvSpPr>
          <p:cNvPr id="6191" name="Line 3"/>
          <p:cNvSpPr>
            <a:spLocks noChangeShapeType="1"/>
          </p:cNvSpPr>
          <p:nvPr/>
        </p:nvSpPr>
        <p:spPr bwMode="auto">
          <a:xfrm>
            <a:off x="2590800" y="1828800"/>
            <a:ext cx="2057400" cy="441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BE"/>
          </a:p>
        </p:txBody>
      </p:sp>
      <p:sp>
        <p:nvSpPr>
          <p:cNvPr id="72" name="Rectangle 3"/>
          <p:cNvSpPr>
            <a:spLocks noChangeArrowheads="1"/>
          </p:cNvSpPr>
          <p:nvPr/>
        </p:nvSpPr>
        <p:spPr bwMode="auto">
          <a:xfrm>
            <a:off x="6819900" y="1856242"/>
            <a:ext cx="2216596" cy="1191758"/>
          </a:xfrm>
          <a:prstGeom prst="foldedCorner">
            <a:avLst/>
          </a:prstGeom>
          <a:solidFill>
            <a:srgbClr val="FFFF66"/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lIns="36000" tIns="0" rIns="36000" bIns="0" anchor="ctr"/>
          <a:lstStyle/>
          <a:p>
            <a:pPr eaLnBrk="0" hangingPunct="0">
              <a:buClr>
                <a:srgbClr val="A50021"/>
              </a:buClr>
            </a:pPr>
            <a:r>
              <a:rPr lang="fr-BE" altLang="nl-NL" dirty="0" err="1" smtClean="0">
                <a:solidFill>
                  <a:srgbClr val="003366"/>
                </a:solidFill>
              </a:rPr>
              <a:t>Besides</a:t>
            </a:r>
            <a:r>
              <a:rPr lang="fr-BE" altLang="nl-NL" dirty="0" smtClean="0">
                <a:solidFill>
                  <a:srgbClr val="003366"/>
                </a:solidFill>
              </a:rPr>
              <a:t> an in/out visualisation, </a:t>
            </a:r>
            <a:r>
              <a:rPr lang="fr-BE" altLang="nl-NL" dirty="0">
                <a:solidFill>
                  <a:srgbClr val="003366"/>
                </a:solidFill>
              </a:rPr>
              <a:t>a « </a:t>
            </a:r>
            <a:r>
              <a:rPr lang="fr-BE" altLang="nl-NL" dirty="0" err="1">
                <a:solidFill>
                  <a:srgbClr val="003366"/>
                </a:solidFill>
              </a:rPr>
              <a:t>russian</a:t>
            </a:r>
            <a:r>
              <a:rPr lang="fr-BE" altLang="nl-NL" dirty="0">
                <a:solidFill>
                  <a:srgbClr val="003366"/>
                </a:solidFill>
              </a:rPr>
              <a:t> </a:t>
            </a:r>
            <a:r>
              <a:rPr lang="fr-BE" altLang="nl-NL" dirty="0" err="1" smtClean="0">
                <a:solidFill>
                  <a:srgbClr val="003366"/>
                </a:solidFill>
              </a:rPr>
              <a:t>doll</a:t>
            </a:r>
            <a:r>
              <a:rPr lang="fr-BE" altLang="nl-NL" dirty="0">
                <a:solidFill>
                  <a:srgbClr val="003366"/>
                </a:solidFill>
              </a:rPr>
              <a:t> » </a:t>
            </a:r>
            <a:r>
              <a:rPr lang="fr-BE" altLang="nl-NL" dirty="0" smtClean="0">
                <a:solidFill>
                  <a:srgbClr val="003366"/>
                </a:solidFill>
              </a:rPr>
              <a:t>one</a:t>
            </a:r>
            <a:r>
              <a:rPr lang="nl-NL" altLang="nl-NL" dirty="0" smtClean="0">
                <a:solidFill>
                  <a:srgbClr val="003366"/>
                </a:solidFill>
              </a:rPr>
              <a:t> </a:t>
            </a:r>
            <a:r>
              <a:rPr lang="nl-NL" altLang="nl-NL" dirty="0">
                <a:solidFill>
                  <a:srgbClr val="003366"/>
                </a:solidFill>
              </a:rPr>
              <a:t>can </a:t>
            </a:r>
            <a:r>
              <a:rPr lang="nl-NL" altLang="nl-NL" dirty="0" smtClean="0">
                <a:solidFill>
                  <a:srgbClr val="003366"/>
                </a:solidFill>
              </a:rPr>
              <a:t>be</a:t>
            </a:r>
            <a:r>
              <a:rPr lang="nl-NL" altLang="nl-NL" dirty="0">
                <a:solidFill>
                  <a:srgbClr val="003366"/>
                </a:solidFill>
              </a:rPr>
              <a:t> </a:t>
            </a:r>
            <a:r>
              <a:rPr lang="nl-NL" altLang="nl-NL" dirty="0" smtClean="0">
                <a:solidFill>
                  <a:srgbClr val="003366"/>
                </a:solidFill>
              </a:rPr>
              <a:t>developed, compatible with the nested LFM (</a:t>
            </a:r>
            <a:r>
              <a:rPr lang="fr-BE" altLang="nl-NL" dirty="0" err="1" smtClean="0">
                <a:solidFill>
                  <a:srgbClr val="003366"/>
                </a:solidFill>
              </a:rPr>
              <a:t>see</a:t>
            </a:r>
            <a:r>
              <a:rPr lang="fr-BE" altLang="nl-NL" dirty="0" smtClean="0">
                <a:solidFill>
                  <a:srgbClr val="003366"/>
                </a:solidFill>
              </a:rPr>
              <a:t> </a:t>
            </a:r>
            <a:r>
              <a:rPr lang="fr-BE" altLang="nl-NL" dirty="0" err="1">
                <a:solidFill>
                  <a:srgbClr val="003366"/>
                </a:solidFill>
              </a:rPr>
              <a:t>later</a:t>
            </a:r>
            <a:r>
              <a:rPr lang="fr-BE" altLang="nl-NL" dirty="0">
                <a:solidFill>
                  <a:srgbClr val="003366"/>
                </a:solidFill>
              </a:rPr>
              <a:t> </a:t>
            </a:r>
            <a:r>
              <a:rPr lang="fr-BE" altLang="nl-NL" dirty="0" err="1" smtClean="0">
                <a:solidFill>
                  <a:srgbClr val="003366"/>
                </a:solidFill>
              </a:rPr>
              <a:t>chapter</a:t>
            </a:r>
            <a:r>
              <a:rPr lang="fr-BE" altLang="nl-NL" dirty="0" smtClean="0">
                <a:solidFill>
                  <a:srgbClr val="003366"/>
                </a:solidFill>
              </a:rPr>
              <a:t> &amp; hand out)</a:t>
            </a:r>
            <a:endParaRPr lang="fr-BE" altLang="nl-NL" dirty="0">
              <a:solidFill>
                <a:srgbClr val="003366"/>
              </a:solidFill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D608C9-FF2E-486D-9567-7BEDD8269FBF}" type="slidenum">
              <a:rPr lang="en-GB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537413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10000</TotalTime>
  <Words>1163</Words>
  <Application>Microsoft Office PowerPoint</Application>
  <PresentationFormat>Affichage à l'écran (4:3)</PresentationFormat>
  <Paragraphs>186</Paragraphs>
  <Slides>16</Slides>
  <Notes>16</Notes>
  <HiddenSlides>0</HiddenSlides>
  <MMClips>0</MMClips>
  <ScaleCrop>false</ScaleCrop>
  <HeadingPairs>
    <vt:vector size="8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8" baseType="lpstr">
      <vt:lpstr>ＭＳ 明朝</vt:lpstr>
      <vt:lpstr>ＭＳ Ｐゴシック</vt:lpstr>
      <vt:lpstr>Arial</vt:lpstr>
      <vt:lpstr>Arial Narrow</vt:lpstr>
      <vt:lpstr>Calibri</vt:lpstr>
      <vt:lpstr>Cambria</vt:lpstr>
      <vt:lpstr>Times</vt:lpstr>
      <vt:lpstr>Times New Roman</vt:lpstr>
      <vt:lpstr>Verdana</vt:lpstr>
      <vt:lpstr>Wingdings</vt:lpstr>
      <vt:lpstr>Slide_Master</vt:lpstr>
      <vt:lpstr>Clip</vt:lpstr>
      <vt:lpstr>Session 5</vt:lpstr>
      <vt:lpstr>What makes us think the change we desire will really happen?</vt:lpstr>
      <vt:lpstr>What is an intervention logic?</vt:lpstr>
      <vt:lpstr>Intervention logic – both a thinking process and a product</vt:lpstr>
      <vt:lpstr>The intervention logic process in design</vt:lpstr>
      <vt:lpstr>Présentation PowerPoint</vt:lpstr>
      <vt:lpstr>Strategy analysis and context analysis</vt:lpstr>
      <vt:lpstr>Strategy analysis</vt:lpstr>
      <vt:lpstr>Strategy analysis &amp; objective tree</vt:lpstr>
      <vt:lpstr>Strategy analysis and the theory of action</vt:lpstr>
      <vt:lpstr>Présentation PowerPoint</vt:lpstr>
      <vt:lpstr>Présentation PowerPoint</vt:lpstr>
      <vt:lpstr>Change process for the overall action</vt:lpstr>
      <vt:lpstr>                 LFM Example</vt:lpstr>
      <vt:lpstr>Présentation PowerPoint</vt:lpstr>
      <vt:lpstr>Key messages</vt:lpstr>
    </vt:vector>
  </TitlesOfParts>
  <Company>European Commission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turneem</dc:creator>
  <cp:lastModifiedBy>saskia van crugten</cp:lastModifiedBy>
  <cp:revision>668</cp:revision>
  <cp:lastPrinted>2015-06-20T09:09:40Z</cp:lastPrinted>
  <dcterms:created xsi:type="dcterms:W3CDTF">2011-10-28T10:25:18Z</dcterms:created>
  <dcterms:modified xsi:type="dcterms:W3CDTF">2015-11-02T12:09:00Z</dcterms:modified>
</cp:coreProperties>
</file>