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812" r:id="rId2"/>
    <p:sldId id="784" r:id="rId3"/>
    <p:sldId id="793" r:id="rId4"/>
  </p:sldIdLst>
  <p:sldSz cx="9144000" cy="6858000" type="screen4x3"/>
  <p:notesSz cx="6877050" cy="100012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loe" initials="c" lastIdx="2" clrIdx="0"/>
  <p:cmAuthor id="1" name="Karen McHugh" initials="KM" lastIdx="3" clrIdx="1">
    <p:extLst/>
  </p:cmAuthor>
  <p:cmAuthor id="2" name="Saskia" initials="svc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F5494"/>
    <a:srgbClr val="FFDDFF"/>
    <a:srgbClr val="FFCCFF"/>
    <a:srgbClr val="E88D08"/>
    <a:srgbClr val="E5970B"/>
    <a:srgbClr val="009900"/>
    <a:srgbClr val="66FF33"/>
    <a:srgbClr val="00FF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15" autoAdjust="0"/>
    <p:restoredTop sz="70018" autoAdjust="0"/>
  </p:normalViewPr>
  <p:slideViewPr>
    <p:cSldViewPr>
      <p:cViewPr varScale="1">
        <p:scale>
          <a:sx n="52" d="100"/>
          <a:sy n="52" d="100"/>
        </p:scale>
        <p:origin x="202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0804" cy="500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4640" y="0"/>
            <a:ext cx="2980804" cy="500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99029"/>
            <a:ext cx="2980804" cy="500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4640" y="9499029"/>
            <a:ext cx="2980804" cy="500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00A49D6-C6AA-4DC8-AFC3-6BB20708313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604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0804" cy="500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4640" y="0"/>
            <a:ext cx="2980804" cy="500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1388" y="750888"/>
            <a:ext cx="4995862" cy="37480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5" y="4750314"/>
            <a:ext cx="5502282" cy="4500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99029"/>
            <a:ext cx="2980804" cy="500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4640" y="9499029"/>
            <a:ext cx="2980804" cy="500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7814935-7ECE-468D-893E-19C4D3C5563E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694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BE" smtClean="0">
              <a:latin typeface="Arial" pitchFamily="34" charset="0"/>
            </a:endParaRPr>
          </a:p>
        </p:txBody>
      </p:sp>
      <p:sp>
        <p:nvSpPr>
          <p:cNvPr id="4301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40D055-2A4E-4A07-9583-0499299B4BBF}" type="slidenum">
              <a:rPr lang="en-GB" smtClean="0">
                <a:latin typeface="Arial" pitchFamily="34" charset="0"/>
              </a:rPr>
              <a:pPr/>
              <a:t>1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160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53987" eaLnBrk="0">
              <a:tabLst>
                <a:tab pos="730188" algn="l"/>
                <a:tab pos="1460376" algn="l"/>
                <a:tab pos="2192152" algn="l"/>
                <a:tab pos="292234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defTabSz="453987" eaLnBrk="0">
              <a:tabLst>
                <a:tab pos="730188" algn="l"/>
                <a:tab pos="1460376" algn="l"/>
                <a:tab pos="2192152" algn="l"/>
                <a:tab pos="292234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defTabSz="453987" eaLnBrk="0">
              <a:tabLst>
                <a:tab pos="730188" algn="l"/>
                <a:tab pos="1460376" algn="l"/>
                <a:tab pos="2192152" algn="l"/>
                <a:tab pos="292234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defTabSz="453987" eaLnBrk="0">
              <a:tabLst>
                <a:tab pos="730188" algn="l"/>
                <a:tab pos="1460376" algn="l"/>
                <a:tab pos="2192152" algn="l"/>
                <a:tab pos="292234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defTabSz="453987" eaLnBrk="0">
              <a:tabLst>
                <a:tab pos="730188" algn="l"/>
                <a:tab pos="1460376" algn="l"/>
                <a:tab pos="2192152" algn="l"/>
                <a:tab pos="292234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387" indent="-228581" defTabSz="453987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0188" algn="l"/>
                <a:tab pos="1460376" algn="l"/>
                <a:tab pos="2192152" algn="l"/>
                <a:tab pos="292234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548" indent="-228581" defTabSz="453987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0188" algn="l"/>
                <a:tab pos="1460376" algn="l"/>
                <a:tab pos="2192152" algn="l"/>
                <a:tab pos="292234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8710" indent="-228581" defTabSz="453987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0188" algn="l"/>
                <a:tab pos="1460376" algn="l"/>
                <a:tab pos="2192152" algn="l"/>
                <a:tab pos="292234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5871" indent="-228581" defTabSz="453987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0188" algn="l"/>
                <a:tab pos="1460376" algn="l"/>
                <a:tab pos="2192152" algn="l"/>
                <a:tab pos="292234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B853DCB0-C7E0-4F84-832B-0359864DFC40}" type="slidenum">
              <a:rPr lang="fr-FR" altLang="fr-FR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2</a:t>
            </a:fld>
            <a:endParaRPr lang="fr-FR" altLang="fr-F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820" tIns="45410" rIns="90820" bIns="45410"/>
          <a:lstStyle>
            <a:lvl1pPr defTabSz="454025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defTabSz="454025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defTabSz="454025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defTabSz="454025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defTabSz="454025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402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402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402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402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</a:pPr>
            <a:fld id="{552490FE-FC59-4B47-AAD4-3152CF86F915}" type="slidenum">
              <a:rPr lang="fr-FR" altLang="fr-FR">
                <a:solidFill>
                  <a:srgbClr val="000000"/>
                </a:solidFill>
              </a:rPr>
              <a:pPr eaLnBrk="1" hangingPunct="1">
                <a:lnSpc>
                  <a:spcPct val="100000"/>
                </a:lnSpc>
              </a:pPr>
              <a:t>2</a:t>
            </a:fld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20484" name="Rectangle 2"/>
          <p:cNvSpPr>
            <a:spLocks noChangeArrowheads="1"/>
          </p:cNvSpPr>
          <p:nvPr/>
        </p:nvSpPr>
        <p:spPr bwMode="auto">
          <a:xfrm>
            <a:off x="3894139" y="2"/>
            <a:ext cx="298132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820" tIns="45410" rIns="90820" bIns="45410"/>
          <a:lstStyle>
            <a:lvl1pPr defTabSz="454025" eaLnBrk="0"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defTabSz="454025" eaLnBrk="0"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defTabSz="454025" eaLnBrk="0"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defTabSz="454025" eaLnBrk="0"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defTabSz="454025" eaLnBrk="0"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402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402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402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402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algn="r" eaLnBrk="1">
              <a:lnSpc>
                <a:spcPct val="100000"/>
              </a:lnSpc>
            </a:pPr>
            <a:r>
              <a:rPr lang="fr-FR" altLang="fr-FR">
                <a:solidFill>
                  <a:srgbClr val="3300CC"/>
                </a:solidFill>
                <a:latin typeface="Verdana" pitchFamily="34" charset="0"/>
              </a:rPr>
              <a:t>24/05/2013</a:t>
            </a:r>
          </a:p>
        </p:txBody>
      </p:sp>
      <p:sp>
        <p:nvSpPr>
          <p:cNvPr id="20485" name="Rectangle 3"/>
          <p:cNvSpPr>
            <a:spLocks noChangeArrowheads="1"/>
          </p:cNvSpPr>
          <p:nvPr/>
        </p:nvSpPr>
        <p:spPr bwMode="auto">
          <a:xfrm>
            <a:off x="1" y="9499601"/>
            <a:ext cx="298132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820" tIns="45410" rIns="90820" bIns="45410" anchor="b"/>
          <a:lstStyle>
            <a:lvl1pPr defTabSz="454025" eaLnBrk="0"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defTabSz="454025" eaLnBrk="0"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defTabSz="454025" eaLnBrk="0"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defTabSz="454025" eaLnBrk="0"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defTabSz="454025" eaLnBrk="0"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402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402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402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402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lnSpc>
                <a:spcPct val="100000"/>
              </a:lnSpc>
            </a:pPr>
            <a:r>
              <a:rPr lang="fr-FR" altLang="fr-FR">
                <a:solidFill>
                  <a:srgbClr val="3300CC"/>
                </a:solidFill>
                <a:latin typeface="Verdana" pitchFamily="34" charset="0"/>
              </a:rPr>
              <a:t>PCM/ECOFIN Course - Brussels - October 28-31 2008</a:t>
            </a:r>
          </a:p>
        </p:txBody>
      </p:sp>
      <p:sp>
        <p:nvSpPr>
          <p:cNvPr id="20486" name="Rectangle 4"/>
          <p:cNvSpPr>
            <a:spLocks noChangeArrowheads="1"/>
          </p:cNvSpPr>
          <p:nvPr/>
        </p:nvSpPr>
        <p:spPr bwMode="auto">
          <a:xfrm>
            <a:off x="3894139" y="9499601"/>
            <a:ext cx="298132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820" tIns="45410" rIns="90820" bIns="45410" anchor="b"/>
          <a:lstStyle>
            <a:lvl1pPr defTabSz="454025" eaLnBrk="0"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defTabSz="454025" eaLnBrk="0"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defTabSz="454025" eaLnBrk="0"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defTabSz="454025" eaLnBrk="0"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defTabSz="454025" eaLnBrk="0"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402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402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402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402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0250" algn="l"/>
                <a:tab pos="1460500" algn="l"/>
                <a:tab pos="2192338" algn="l"/>
                <a:tab pos="2922588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algn="r" eaLnBrk="1">
              <a:lnSpc>
                <a:spcPct val="100000"/>
              </a:lnSpc>
            </a:pPr>
            <a:fld id="{D772F757-0458-49E4-825C-FB75443D6596}" type="slidenum">
              <a:rPr lang="fr-FR" altLang="fr-FR">
                <a:solidFill>
                  <a:srgbClr val="3300CC"/>
                </a:solidFill>
                <a:latin typeface="Verdana" pitchFamily="34" charset="0"/>
              </a:rPr>
              <a:pPr algn="r" eaLnBrk="1">
                <a:lnSpc>
                  <a:spcPct val="100000"/>
                </a:lnSpc>
              </a:pPr>
              <a:t>2</a:t>
            </a:fld>
            <a:endParaRPr lang="fr-FR" altLang="fr-FR">
              <a:solidFill>
                <a:srgbClr val="3300CC"/>
              </a:solidFill>
              <a:latin typeface="Verdana" pitchFamily="34" charset="0"/>
            </a:endParaRPr>
          </a:p>
        </p:txBody>
      </p:sp>
      <p:sp>
        <p:nvSpPr>
          <p:cNvPr id="20487" name="Rectangle 5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50888"/>
            <a:ext cx="4995863" cy="37480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588" cy="1588"/>
          </a:xfrm>
          <a:noFill/>
          <a:ln>
            <a:solidFill>
              <a:srgbClr val="000000"/>
            </a:solidFill>
            <a:round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273" tIns="46138" rIns="92273" bIns="46138" anchor="ctr"/>
          <a:lstStyle/>
          <a:p>
            <a:pPr eaLnBrk="1">
              <a:spcBef>
                <a:spcPct val="0"/>
              </a:spcBef>
            </a:pPr>
            <a:endParaRPr lang="fr-FR" altLang="fr-FR" sz="2000" baseline="0" dirty="0" smtClean="0">
              <a:latin typeface="Arial" pitchFamily="34" charset="0"/>
              <a:ea typeface="Microsoft YaHei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01650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31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534D532-4BFC-4591-9413-664D9478095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D24C4-3035-4B8C-BA47-DA37365B25D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608E0-B54D-4F8B-B3DE-304C0C19FFF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4F774-9ED8-4DA3-8773-3C983AFF79F4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24EF1-0F4C-4DAC-97D8-DE83CE8C692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3EAD7-FAC7-4C0B-958F-5D38A108E03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F47C2-90EA-40F5-BC20-6FF40683C46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5ADBD-7475-47EA-8E19-E4869D77FFD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608C9-FF2E-486D-9567-7BEDD8269FBF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BAF99-5F2D-4D79-8EC8-214BD3C6290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83288-2C6D-41F0-A325-EEF9040E0787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1637C2C-D4F0-4761-9F0D-4EF325C7575A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04B2CE-5476-489E-B7BD-9E2678F7C8AF}" type="slidenum">
              <a:rPr lang="en-GB" smtClean="0">
                <a:solidFill>
                  <a:schemeClr val="tx1"/>
                </a:solidFill>
                <a:latin typeface="Arial" pitchFamily="34" charset="0"/>
              </a:rPr>
              <a:pPr/>
              <a:t>1</a:t>
            </a:fld>
            <a:endParaRPr lang="en-GB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4099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0" y="2571750"/>
            <a:ext cx="9144000" cy="790575"/>
          </a:xfrm>
        </p:spPr>
        <p:txBody>
          <a:bodyPr/>
          <a:lstStyle/>
          <a:p>
            <a:pPr marL="0" indent="0" algn="ctr" eaLnBrk="1" hangingPunct="1"/>
            <a:r>
              <a:rPr lang="fr-BE" sz="7000" dirty="0" smtClean="0">
                <a:solidFill>
                  <a:srgbClr val="F3D23F"/>
                </a:solidFill>
              </a:rPr>
              <a:t>Session 8</a:t>
            </a:r>
            <a:endParaRPr lang="en-GB" sz="7000" dirty="0" smtClean="0">
              <a:solidFill>
                <a:srgbClr val="F3D23F"/>
              </a:solidFill>
            </a:endParaRPr>
          </a:p>
        </p:txBody>
      </p:sp>
      <p:sp>
        <p:nvSpPr>
          <p:cNvPr id="4100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0" y="3722688"/>
            <a:ext cx="9144000" cy="1728787"/>
          </a:xfrm>
        </p:spPr>
        <p:txBody>
          <a:bodyPr/>
          <a:lstStyle/>
          <a:p>
            <a:pPr algn="ctr" eaLnBrk="1" hangingPunct="1"/>
            <a:r>
              <a:rPr lang="fr-FR" dirty="0" err="1" smtClean="0"/>
              <a:t>Ensuring</a:t>
            </a:r>
            <a:r>
              <a:rPr lang="fr-FR" dirty="0" smtClean="0"/>
              <a:t> </a:t>
            </a:r>
            <a:r>
              <a:rPr lang="fr-FR" dirty="0" err="1" smtClean="0"/>
              <a:t>consistency</a:t>
            </a:r>
            <a:r>
              <a:rPr lang="fr-FR" dirty="0" smtClean="0"/>
              <a:t> </a:t>
            </a:r>
          </a:p>
          <a:p>
            <a:pPr algn="ctr" eaLnBrk="1" hangingPunct="1"/>
            <a:r>
              <a:rPr lang="fr-FR" dirty="0" err="1" smtClean="0"/>
              <a:t>between</a:t>
            </a:r>
            <a:r>
              <a:rPr lang="fr-FR" dirty="0" smtClean="0"/>
              <a:t> the IL</a:t>
            </a:r>
            <a:r>
              <a:rPr lang="fr-FR" dirty="0"/>
              <a:t> and </a:t>
            </a:r>
            <a:r>
              <a:rPr lang="fr-FR" dirty="0" smtClean="0"/>
              <a:t>the LFM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25706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0" y="1283320"/>
            <a:ext cx="9162123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GB" altLang="fr-FR" sz="2400" b="1" dirty="0" smtClean="0">
                <a:solidFill>
                  <a:srgbClr val="0F5494"/>
                </a:solidFill>
                <a:latin typeface="Verdana" pitchFamily="34" charset="0"/>
              </a:rPr>
              <a:t>Case study</a:t>
            </a:r>
          </a:p>
          <a:p>
            <a:pPr algn="ctr" eaLnBrk="1" hangingPunct="1">
              <a:lnSpc>
                <a:spcPct val="100000"/>
              </a:lnSpc>
            </a:pPr>
            <a:r>
              <a:rPr lang="en-GB" altLang="fr-FR" sz="2400" b="1" dirty="0">
                <a:solidFill>
                  <a:srgbClr val="0F5494"/>
                </a:solidFill>
                <a:latin typeface="Verdana" pitchFamily="34" charset="0"/>
              </a:rPr>
              <a:t>Developing an intervention </a:t>
            </a:r>
            <a:r>
              <a:rPr lang="en-GB" altLang="fr-FR" sz="2400" b="1" dirty="0" smtClean="0">
                <a:solidFill>
                  <a:srgbClr val="0F5494"/>
                </a:solidFill>
                <a:latin typeface="Verdana" pitchFamily="34" charset="0"/>
              </a:rPr>
              <a:t>logic narrative</a:t>
            </a: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381000" y="1416050"/>
            <a:ext cx="8610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fr-FR"/>
          </a:p>
        </p:txBody>
      </p:sp>
      <p:pic>
        <p:nvPicPr>
          <p:cNvPr id="1639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0"/>
            <a:ext cx="1512168" cy="1653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e 6"/>
          <p:cNvGrpSpPr/>
          <p:nvPr/>
        </p:nvGrpSpPr>
        <p:grpSpPr>
          <a:xfrm>
            <a:off x="8100392" y="116632"/>
            <a:ext cx="864096" cy="605681"/>
            <a:chOff x="8100392" y="116632"/>
            <a:chExt cx="864096" cy="605681"/>
          </a:xfrm>
        </p:grpSpPr>
        <p:sp>
          <p:nvSpPr>
            <p:cNvPr id="8" name="Étoile à 4 branches 7"/>
            <p:cNvSpPr/>
            <p:nvPr/>
          </p:nvSpPr>
          <p:spPr bwMode="auto">
            <a:xfrm>
              <a:off x="8244408" y="116632"/>
              <a:ext cx="504056" cy="504056"/>
            </a:xfrm>
            <a:prstGeom prst="star4">
              <a:avLst/>
            </a:prstGeom>
            <a:solidFill>
              <a:srgbClr val="E5970B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8100392" y="260648"/>
              <a:ext cx="864096" cy="461665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r>
                <a:rPr lang="en-US" b="1" dirty="0" err="1" smtClean="0">
                  <a:solidFill>
                    <a:srgbClr val="E5970B"/>
                  </a:solidFill>
                </a:rPr>
                <a:t>exercicse</a:t>
              </a:r>
              <a:endParaRPr lang="en-US" b="1" dirty="0">
                <a:solidFill>
                  <a:srgbClr val="E5970B"/>
                </a:solidFill>
              </a:endParaRPr>
            </a:p>
          </p:txBody>
        </p:sp>
      </p:grp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13019">
            <a:off x="6301119" y="5480422"/>
            <a:ext cx="999192" cy="1454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3954" y="4915604"/>
            <a:ext cx="1800200" cy="1321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ZoneTexte 1"/>
          <p:cNvSpPr txBox="1"/>
          <p:nvPr/>
        </p:nvSpPr>
        <p:spPr>
          <a:xfrm rot="21416579">
            <a:off x="1503354" y="4944855"/>
            <a:ext cx="3744416" cy="1138654"/>
          </a:xfrm>
          <a:prstGeom prst="foldedCorner">
            <a:avLst/>
          </a:prstGeom>
          <a:solidFill>
            <a:srgbClr val="FFFF66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See hand outs: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/>
              <a:t>Question checklists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/>
              <a:t>Basic results chain with key questions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/>
              <a:t>Basic results chain measurement</a:t>
            </a:r>
            <a:endParaRPr lang="en-US" sz="1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55246" y="2204085"/>
            <a:ext cx="9106877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/>
              <a:t>Using the intervention logic diagram you have developed</a:t>
            </a:r>
          </a:p>
          <a:p>
            <a:pPr marL="457200" indent="-457200">
              <a:buFont typeface="+mj-lt"/>
              <a:buAutoNum type="arabicParenR"/>
            </a:pPr>
            <a:r>
              <a:rPr lang="en-GB" altLang="fr-FR" sz="1800" dirty="0" smtClean="0">
                <a:cs typeface="Arial" charset="0"/>
              </a:rPr>
              <a:t>Prepare a short narrative that explains your IL for a </a:t>
            </a:r>
            <a:r>
              <a:rPr lang="en-GB" altLang="fr-FR" sz="1800" dirty="0">
                <a:cs typeface="Arial" charset="0"/>
              </a:rPr>
              <a:t>plenary </a:t>
            </a:r>
            <a:r>
              <a:rPr lang="en-GB" altLang="fr-FR" sz="1800" dirty="0" smtClean="0">
                <a:cs typeface="Arial" charset="0"/>
              </a:rPr>
              <a:t>presentation (identify </a:t>
            </a:r>
            <a:r>
              <a:rPr lang="en-GB" altLang="fr-FR" sz="1800" dirty="0">
                <a:cs typeface="Arial" charset="0"/>
              </a:rPr>
              <a:t>the </a:t>
            </a:r>
            <a:r>
              <a:rPr lang="en-GB" altLang="fr-FR" sz="1800" dirty="0" smtClean="0">
                <a:cs typeface="Arial" charset="0"/>
              </a:rPr>
              <a:t>changes </a:t>
            </a:r>
            <a:r>
              <a:rPr lang="en-GB" altLang="fr-FR" sz="1800" dirty="0">
                <a:cs typeface="Arial" charset="0"/>
              </a:rPr>
              <a:t>you want to bring about and how you think the associated change </a:t>
            </a:r>
            <a:r>
              <a:rPr lang="en-GB" altLang="fr-FR" sz="1800" dirty="0" smtClean="0">
                <a:cs typeface="Arial" charset="0"/>
              </a:rPr>
              <a:t>processes (&amp; “mini-steps”) </a:t>
            </a:r>
            <a:r>
              <a:rPr lang="en-GB" altLang="fr-FR" sz="1800" dirty="0">
                <a:cs typeface="Arial" charset="0"/>
              </a:rPr>
              <a:t>might happen, why and on the basis of what </a:t>
            </a:r>
            <a:r>
              <a:rPr lang="en-GB" altLang="fr-FR" sz="1800" dirty="0" smtClean="0">
                <a:cs typeface="Arial" charset="0"/>
              </a:rPr>
              <a:t>evidence/assumptions.</a:t>
            </a:r>
          </a:p>
          <a:p>
            <a:pPr marL="457200" indent="-457200">
              <a:buFont typeface="+mj-lt"/>
              <a:buAutoNum type="arabicParenR"/>
            </a:pPr>
            <a:endParaRPr lang="en-GB" altLang="fr-FR" sz="1800" dirty="0" smtClean="0">
              <a:cs typeface="Arial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en-GB" altLang="fr-FR" sz="1800" dirty="0" smtClean="0">
                <a:cs typeface="Arial" charset="0"/>
              </a:rPr>
              <a:t>Analyse section 4.3 of the AD and comment.</a:t>
            </a:r>
            <a:endParaRPr lang="fr-FR" altLang="fr-FR" sz="1800" dirty="0">
              <a:cs typeface="Arial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7010400" y="6481142"/>
            <a:ext cx="2133600" cy="476250"/>
          </a:xfrm>
        </p:spPr>
        <p:txBody>
          <a:bodyPr/>
          <a:lstStyle/>
          <a:p>
            <a:pPr>
              <a:defRPr/>
            </a:pPr>
            <a:fld id="{E9D608C9-FF2E-486D-9567-7BEDD8269FBF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04035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288" y="1124744"/>
            <a:ext cx="8229600" cy="936625"/>
          </a:xfrm>
        </p:spPr>
        <p:txBody>
          <a:bodyPr/>
          <a:lstStyle/>
          <a:p>
            <a:pPr algn="ctr"/>
            <a:r>
              <a:rPr lang="en-US" sz="2800" dirty="0" smtClean="0"/>
              <a:t>Improving the logframe matrix quality</a:t>
            </a:r>
            <a:endParaRPr lang="en-US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320480"/>
          </a:xfrm>
        </p:spPr>
        <p:txBody>
          <a:bodyPr/>
          <a:lstStyle/>
          <a:p>
            <a:pPr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US" i="0" dirty="0" smtClean="0"/>
              <a:t>Use the </a:t>
            </a:r>
            <a:r>
              <a:rPr lang="en-US" i="0" dirty="0"/>
              <a:t>intervention logic </a:t>
            </a:r>
            <a:r>
              <a:rPr lang="en-US" i="0" dirty="0" smtClean="0"/>
              <a:t>as a process for backward thinking</a:t>
            </a:r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§"/>
            </a:pPr>
            <a:endParaRPr lang="en-US" i="0" dirty="0" smtClean="0"/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US" i="0" dirty="0" smtClean="0"/>
              <a:t>Beware of intermediary steps (or “mini-steps”) in the expected change </a:t>
            </a:r>
            <a:r>
              <a:rPr lang="en-US" i="0" dirty="0"/>
              <a:t>process </a:t>
            </a:r>
            <a:r>
              <a:rPr lang="en-US" i="0" dirty="0" smtClean="0"/>
              <a:t>to identify gaps in the internal logic of the logframe matrix</a:t>
            </a:r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§"/>
            </a:pPr>
            <a:endParaRPr lang="en-US" i="0" dirty="0" smtClean="0"/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US" i="0" dirty="0" err="1" smtClean="0"/>
              <a:t>Analyse</a:t>
            </a:r>
            <a:r>
              <a:rPr lang="en-US" i="0" dirty="0" smtClean="0"/>
              <a:t> the possible contradiction between</a:t>
            </a:r>
          </a:p>
          <a:p>
            <a:pPr lvl="1"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US" i="0" dirty="0" smtClean="0"/>
              <a:t>The reach in terms of number of beneficiaries</a:t>
            </a:r>
          </a:p>
          <a:p>
            <a:pPr lvl="1"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US" i="0" dirty="0" smtClean="0"/>
              <a:t>The actual level of results</a:t>
            </a:r>
          </a:p>
          <a:p>
            <a:pPr marL="457200" lvl="1" indent="0" algn="r">
              <a:buClr>
                <a:srgbClr val="0F5494"/>
              </a:buClr>
              <a:buNone/>
            </a:pPr>
            <a:r>
              <a:rPr lang="en-US" sz="2400" b="0" dirty="0">
                <a:ea typeface="+mn-ea"/>
                <a:cs typeface="+mn-cs"/>
              </a:rPr>
              <a:t>You can’t have it both </a:t>
            </a:r>
            <a:r>
              <a:rPr lang="en-US" sz="2400" b="0" dirty="0" smtClean="0">
                <a:ea typeface="+mn-ea"/>
                <a:cs typeface="+mn-cs"/>
              </a:rPr>
              <a:t>ways! </a:t>
            </a:r>
            <a:endParaRPr lang="en-US" sz="2400" b="0" dirty="0"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974904" y="6481142"/>
            <a:ext cx="2133600" cy="476250"/>
          </a:xfrm>
        </p:spPr>
        <p:txBody>
          <a:bodyPr/>
          <a:lstStyle/>
          <a:p>
            <a:pPr>
              <a:defRPr/>
            </a:pPr>
            <a:fld id="{DFF4F774-9ED8-4DA3-8773-3C983AFF79F4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0614972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10123</TotalTime>
  <Words>178</Words>
  <Application>Microsoft Office PowerPoint</Application>
  <PresentationFormat>Affichage à l'écran (4:3)</PresentationFormat>
  <Paragraphs>33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Microsoft YaHei</vt:lpstr>
      <vt:lpstr>Arial</vt:lpstr>
      <vt:lpstr>Times New Roman</vt:lpstr>
      <vt:lpstr>Verdana</vt:lpstr>
      <vt:lpstr>Wingdings</vt:lpstr>
      <vt:lpstr>Slide_Master</vt:lpstr>
      <vt:lpstr>Session 8</vt:lpstr>
      <vt:lpstr>Présentation PowerPoint</vt:lpstr>
      <vt:lpstr>Improving the logframe matrix quality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saskia van crugten</cp:lastModifiedBy>
  <cp:revision>618</cp:revision>
  <cp:lastPrinted>2015-06-20T09:34:11Z</cp:lastPrinted>
  <dcterms:created xsi:type="dcterms:W3CDTF">2011-10-28T10:25:18Z</dcterms:created>
  <dcterms:modified xsi:type="dcterms:W3CDTF">2015-11-02T12:09:21Z</dcterms:modified>
</cp:coreProperties>
</file>