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768" r:id="rId2"/>
    <p:sldId id="769" r:id="rId3"/>
    <p:sldId id="770" r:id="rId4"/>
    <p:sldId id="771" r:id="rId5"/>
    <p:sldId id="772" r:id="rId6"/>
    <p:sldId id="773" r:id="rId7"/>
    <p:sldId id="774" r:id="rId8"/>
  </p:sldIdLst>
  <p:sldSz cx="9144000" cy="6858000" type="screen4x3"/>
  <p:notesSz cx="6877050" cy="10001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6" clrIdx="1">
    <p:extLst/>
  </p:cmAuthor>
  <p:cmAuthor id="2" name="Saskia" initials="svc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FF66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59066" autoAdjust="0"/>
  </p:normalViewPr>
  <p:slideViewPr>
    <p:cSldViewPr>
      <p:cViewPr varScale="1">
        <p:scale>
          <a:sx n="44" d="100"/>
          <a:sy n="44" d="100"/>
        </p:scale>
        <p:origin x="223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64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64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640" y="0"/>
            <a:ext cx="2980804" cy="50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0888"/>
            <a:ext cx="4995862" cy="3748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5" y="4750314"/>
            <a:ext cx="5502282" cy="4500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640" y="9499029"/>
            <a:ext cx="2980804" cy="500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baseline="0" dirty="0" smtClean="0">
              <a:latin typeface="Arial" pitchFamily="34" charset="0"/>
            </a:endParaRPr>
          </a:p>
          <a:p>
            <a:pPr eaLnBrk="1" hangingPunct="1"/>
            <a:endParaRPr lang="fr-FR" dirty="0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solidFill>
                  <a:srgbClr val="000000"/>
                </a:solidFill>
                <a:latin typeface="Arial" pitchFamily="34" charset="0"/>
              </a:rPr>
              <a:pPr/>
              <a:t>2</a:t>
            </a:fld>
            <a:endParaRPr lang="en-GB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149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AC1058-F501-44DA-8652-089AA36FDE60}" type="slidenum">
              <a:rPr lang="en-GB" altLang="fr-FR" smtClean="0">
                <a:solidFill>
                  <a:srgbClr val="000000"/>
                </a:solidFill>
              </a:rPr>
              <a:pPr/>
              <a:t>3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3928367" y="1"/>
            <a:ext cx="2927806" cy="5390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2281" tIns="46141" rIns="92281" bIns="46141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3928367" y="9473437"/>
            <a:ext cx="2927806" cy="5438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33" tIns="45209" rIns="92033" bIns="45209" anchor="b"/>
          <a:lstStyle/>
          <a:p>
            <a:pPr algn="r" defTabSz="929221" eaLnBrk="0" hangingPunct="0"/>
            <a:r>
              <a:rPr lang="en-GB" altLang="fr-FR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13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1" y="9473437"/>
            <a:ext cx="3003289" cy="5438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2281" tIns="46141" rIns="92281" bIns="46141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" y="1"/>
            <a:ext cx="3003289" cy="5390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2281" tIns="46141" rIns="92281" bIns="46141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2151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25563" y="808038"/>
            <a:ext cx="4298950" cy="3225800"/>
          </a:xfrm>
          <a:solidFill>
            <a:srgbClr val="FFFFFF"/>
          </a:solidFill>
          <a:ln cap="flat"/>
        </p:spPr>
      </p:sp>
      <p:sp>
        <p:nvSpPr>
          <p:cNvPr id="2151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23472" y="4780705"/>
            <a:ext cx="5007623" cy="4180915"/>
          </a:xfrm>
          <a:noFill/>
          <a:ln>
            <a:solidFill>
              <a:srgbClr val="000000"/>
            </a:solidFill>
          </a:ln>
        </p:spPr>
        <p:txBody>
          <a:bodyPr lIns="92033" tIns="45209" rIns="92033" bIns="45209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347651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5015EB-10AE-4B74-A9D3-3964D0C542AA}" type="slidenum">
              <a:rPr lang="en-GB" altLang="fr-FR" smtClean="0">
                <a:solidFill>
                  <a:srgbClr val="000000"/>
                </a:solidFill>
              </a:rPr>
              <a:pPr/>
              <a:t>4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2355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39800" y="750888"/>
            <a:ext cx="4997450" cy="3748087"/>
          </a:xfrm>
          <a:solidFill>
            <a:srgbClr val="FFFFFF"/>
          </a:solidFill>
          <a:ln/>
        </p:spPr>
      </p:sp>
      <p:sp>
        <p:nvSpPr>
          <p:cNvPr id="2355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847" tIns="46923" rIns="93847" bIns="46923"/>
          <a:lstStyle/>
          <a:p>
            <a:pPr eaLnBrk="1" hangingPunct="1">
              <a:spcBef>
                <a:spcPct val="0"/>
              </a:spcBef>
            </a:pPr>
            <a:endParaRPr lang="fr-BE" altLang="fr-FR" smtClean="0"/>
          </a:p>
        </p:txBody>
      </p:sp>
      <p:sp>
        <p:nvSpPr>
          <p:cNvPr id="23557" name="Espace réservé du numéro de diapositive 3"/>
          <p:cNvSpPr txBox="1">
            <a:spLocks noGrp="1"/>
          </p:cNvSpPr>
          <p:nvPr/>
        </p:nvSpPr>
        <p:spPr bwMode="auto">
          <a:xfrm>
            <a:off x="3896247" y="9500627"/>
            <a:ext cx="2979199" cy="499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847" tIns="46923" rIns="93847" bIns="46923" anchor="b"/>
          <a:lstStyle/>
          <a:p>
            <a:pPr algn="r" defTabSz="938834" eaLnBrk="0" hangingPunct="0"/>
            <a:fld id="{B0BD75E9-577C-4408-B321-19C4E14E6046}" type="slidenum">
              <a:rPr lang="en-US" altLang="fr-FR">
                <a:solidFill>
                  <a:srgbClr val="3300CC"/>
                </a:solidFill>
                <a:cs typeface="Arial" charset="0"/>
              </a:rPr>
              <a:pPr algn="r" defTabSz="938834" eaLnBrk="0" hangingPunct="0"/>
              <a:t>4</a:t>
            </a:fld>
            <a:endParaRPr lang="en-US" altLang="fr-FR">
              <a:solidFill>
                <a:srgbClr val="3300CC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02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25950D-AE19-442B-86A2-5B65C419D9C5}" type="slidenum">
              <a:rPr lang="en-GB" altLang="fr-FR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847" tIns="46923" rIns="93847" bIns="46923"/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489783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1723B21-F900-4F60-AC74-AE1665C783F6}" type="slidenum">
              <a:rPr lang="en-GB" altLang="fr-FR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GB" altLang="fr-FR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847" tIns="46923" rIns="93847" bIns="46923"/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473340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BE" altLang="fr-FR" dirty="0" smtClean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CF9A38-BE61-458C-9F16-938AD2B567C6}" type="slidenum">
              <a:rPr lang="en-GB" altLang="fr-FR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GB" altLang="fr-F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399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9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en-GB" dirty="0" smtClean="0"/>
              <a:t>Recap on LFM and IL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4D532-4BFC-4591-9413-664D94780959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02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395536" y="2492896"/>
            <a:ext cx="8532812" cy="1728787"/>
          </a:xfrm>
        </p:spPr>
        <p:txBody>
          <a:bodyPr/>
          <a:lstStyle/>
          <a:p>
            <a:pPr algn="ctr" eaLnBrk="1" hangingPunct="1"/>
            <a:endParaRPr lang="en-US" dirty="0" smtClean="0"/>
          </a:p>
          <a:p>
            <a:pPr algn="ctr" eaLnBrk="1" hangingPunct="1"/>
            <a:r>
              <a:rPr lang="en-US" dirty="0" smtClean="0"/>
              <a:t>How to check the internal logic of a LFM</a:t>
            </a:r>
            <a:endParaRPr lang="en-GB" dirty="0" smtClean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4D532-4BFC-4591-9413-664D94780959}" type="slidenum">
              <a:rPr lang="en-GB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06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5652120" y="2167408"/>
            <a:ext cx="1277888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3959984" y="2167408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4464040" y="2167408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4968096" y="2167408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5652120" y="2957983"/>
            <a:ext cx="1277888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3978240" y="2957983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482296" y="2957983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4986352" y="2957983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5652120" y="3761258"/>
            <a:ext cx="1277888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3978240" y="3761258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4482296" y="3761258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4986352" y="3761258"/>
            <a:ext cx="46800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7004050" y="2957983"/>
            <a:ext cx="1377950" cy="685800"/>
          </a:xfrm>
          <a:prstGeom prst="rect">
            <a:avLst/>
          </a:prstGeom>
          <a:solidFill>
            <a:srgbClr val="CF0E3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14313" y="285750"/>
            <a:ext cx="8359775" cy="604838"/>
          </a:xfrm>
          <a:noFill/>
        </p:spPr>
        <p:txBody>
          <a:bodyPr/>
          <a:lstStyle/>
          <a:p>
            <a:pPr indent="0" eaLnBrk="1" hangingPunct="1"/>
            <a:r>
              <a:rPr lang="fr-BE" altLang="fr-FR" smtClean="0">
                <a:solidFill>
                  <a:srgbClr val="FFD624"/>
                </a:solidFill>
              </a:rPr>
              <a:t>Vertical Logic</a:t>
            </a:r>
          </a:p>
        </p:txBody>
      </p:sp>
      <p:sp>
        <p:nvSpPr>
          <p:cNvPr id="10251" name="Rectangle 10"/>
          <p:cNvSpPr>
            <a:spLocks noChangeArrowheads="1"/>
          </p:cNvSpPr>
          <p:nvPr/>
        </p:nvSpPr>
        <p:spPr bwMode="auto">
          <a:xfrm>
            <a:off x="7004050" y="3761258"/>
            <a:ext cx="1377950" cy="685800"/>
          </a:xfrm>
          <a:prstGeom prst="rect">
            <a:avLst/>
          </a:prstGeom>
          <a:solidFill>
            <a:srgbClr val="E5405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10252" name="Rectangle 11"/>
          <p:cNvSpPr>
            <a:spLocks noChangeArrowheads="1"/>
          </p:cNvSpPr>
          <p:nvPr/>
        </p:nvSpPr>
        <p:spPr bwMode="auto">
          <a:xfrm>
            <a:off x="2397125" y="1196752"/>
            <a:ext cx="15986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fr-FR" sz="2000" b="1" dirty="0" smtClean="0">
                <a:solidFill>
                  <a:srgbClr val="990000"/>
                </a:solidFill>
                <a:latin typeface="Arial Narrow" pitchFamily="34" charset="0"/>
              </a:rPr>
              <a:t>Results Chain </a:t>
            </a:r>
            <a:endParaRPr lang="en-GB" altLang="fr-FR" sz="20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10253" name="Rectangle 12"/>
          <p:cNvSpPr>
            <a:spLocks noChangeArrowheads="1"/>
          </p:cNvSpPr>
          <p:nvPr/>
        </p:nvSpPr>
        <p:spPr bwMode="auto">
          <a:xfrm>
            <a:off x="3886199" y="1196752"/>
            <a:ext cx="1584325" cy="138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fr-FR" sz="2000" b="1" dirty="0" smtClean="0">
                <a:solidFill>
                  <a:srgbClr val="990000"/>
                </a:solidFill>
                <a:latin typeface="Arial Narrow" pitchFamily="34" charset="0"/>
              </a:rPr>
              <a:t>Indicators, baselines &amp; targets</a:t>
            </a:r>
            <a:endParaRPr lang="en-GB" altLang="fr-FR" sz="2000" b="1" dirty="0">
              <a:solidFill>
                <a:srgbClr val="990000"/>
              </a:solidFill>
              <a:latin typeface="Arial Narrow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fr-BE" altLang="fr-FR" sz="1600" b="1" dirty="0">
              <a:solidFill>
                <a:srgbClr val="990000"/>
              </a:solidFill>
              <a:cs typeface="Arial" charset="0"/>
            </a:endParaRPr>
          </a:p>
        </p:txBody>
      </p:sp>
      <p:sp>
        <p:nvSpPr>
          <p:cNvPr id="10254" name="Rectangle 13"/>
          <p:cNvSpPr>
            <a:spLocks noChangeArrowheads="1"/>
          </p:cNvSpPr>
          <p:nvPr/>
        </p:nvSpPr>
        <p:spPr bwMode="auto">
          <a:xfrm>
            <a:off x="5410200" y="1196752"/>
            <a:ext cx="1600200" cy="138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altLang="fr-FR" sz="2000" b="1" dirty="0">
                <a:solidFill>
                  <a:srgbClr val="990000"/>
                </a:solidFill>
                <a:latin typeface="Arial Narrow" pitchFamily="34" charset="0"/>
              </a:rPr>
              <a:t>Sources </a:t>
            </a:r>
            <a:r>
              <a:rPr lang="en-GB" altLang="fr-FR" sz="2000" b="1" dirty="0" smtClean="0">
                <a:solidFill>
                  <a:srgbClr val="990000"/>
                </a:solidFill>
                <a:latin typeface="Arial Narrow" pitchFamily="34" charset="0"/>
              </a:rPr>
              <a:t>&amp; means of </a:t>
            </a:r>
            <a:r>
              <a:rPr lang="en-GB" altLang="fr-FR" sz="2000" b="1" dirty="0">
                <a:solidFill>
                  <a:srgbClr val="990000"/>
                </a:solidFill>
                <a:latin typeface="Arial Narrow" pitchFamily="34" charset="0"/>
              </a:rPr>
              <a:t>verification</a:t>
            </a:r>
          </a:p>
          <a:p>
            <a:pPr eaLnBrk="0" hangingPunct="0">
              <a:spcBef>
                <a:spcPct val="50000"/>
              </a:spcBef>
            </a:pPr>
            <a:endParaRPr lang="fr-BE" altLang="fr-FR" sz="1600" b="1" dirty="0">
              <a:solidFill>
                <a:srgbClr val="990000"/>
              </a:solidFill>
              <a:cs typeface="Arial" charset="0"/>
            </a:endParaRPr>
          </a:p>
        </p:txBody>
      </p:sp>
      <p:sp>
        <p:nvSpPr>
          <p:cNvPr id="10255" name="Rectangle 14"/>
          <p:cNvSpPr>
            <a:spLocks noChangeArrowheads="1"/>
          </p:cNvSpPr>
          <p:nvPr/>
        </p:nvSpPr>
        <p:spPr bwMode="auto">
          <a:xfrm>
            <a:off x="6858000" y="1196752"/>
            <a:ext cx="15208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fr-FR" sz="2000" b="1">
                <a:solidFill>
                  <a:srgbClr val="990000"/>
                </a:solidFill>
                <a:latin typeface="Arial Narrow" pitchFamily="34" charset="0"/>
              </a:rPr>
              <a:t>Assumptions</a:t>
            </a:r>
            <a:endParaRPr lang="fr-BE" altLang="fr-FR" sz="2000" b="1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10256" name="Text Box 15"/>
          <p:cNvSpPr txBox="1">
            <a:spLocks noChangeArrowheads="1"/>
          </p:cNvSpPr>
          <p:nvPr/>
        </p:nvSpPr>
        <p:spPr bwMode="auto">
          <a:xfrm>
            <a:off x="838200" y="6034157"/>
            <a:ext cx="746760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GB" altLang="fr-FR" sz="2000" dirty="0">
                <a:solidFill>
                  <a:srgbClr val="003366"/>
                </a:solidFill>
                <a:cs typeface="Arial" charset="0"/>
              </a:rPr>
              <a:t>« For each level of the intervention logic, if </a:t>
            </a:r>
            <a:r>
              <a:rPr lang="en-GB" altLang="fr-FR" sz="2000" dirty="0" smtClean="0">
                <a:solidFill>
                  <a:srgbClr val="003366"/>
                </a:solidFill>
                <a:cs typeface="Arial" charset="0"/>
              </a:rPr>
              <a:t>“results” </a:t>
            </a:r>
            <a:r>
              <a:rPr lang="en-GB" altLang="fr-FR" sz="2000" dirty="0">
                <a:solidFill>
                  <a:srgbClr val="003366"/>
                </a:solidFill>
                <a:cs typeface="Arial" charset="0"/>
              </a:rPr>
              <a:t>are achieved and assumptions hold true, then ... »</a:t>
            </a:r>
            <a:endParaRPr lang="fr-BE" altLang="fr-FR" sz="2000" dirty="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10257" name="Rectangle 16"/>
          <p:cNvSpPr>
            <a:spLocks noChangeArrowheads="1"/>
          </p:cNvSpPr>
          <p:nvPr/>
        </p:nvSpPr>
        <p:spPr bwMode="auto">
          <a:xfrm>
            <a:off x="992188" y="3920008"/>
            <a:ext cx="159861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fr-FR" sz="2000" b="1" dirty="0" smtClean="0">
                <a:solidFill>
                  <a:srgbClr val="990000"/>
                </a:solidFill>
                <a:latin typeface="Arial Narrow" pitchFamily="34" charset="0"/>
              </a:rPr>
              <a:t>Outputs</a:t>
            </a:r>
            <a:endParaRPr lang="en-GB" altLang="fr-FR" sz="20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10258" name="Rectangle 17"/>
          <p:cNvSpPr>
            <a:spLocks noChangeArrowheads="1"/>
          </p:cNvSpPr>
          <p:nvPr/>
        </p:nvSpPr>
        <p:spPr bwMode="auto">
          <a:xfrm>
            <a:off x="992188" y="3005608"/>
            <a:ext cx="159861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fr-FR" sz="2000" b="1" dirty="0" smtClean="0">
                <a:solidFill>
                  <a:srgbClr val="990000"/>
                </a:solidFill>
                <a:latin typeface="Arial Narrow" pitchFamily="34" charset="0"/>
              </a:rPr>
              <a:t>Outcome</a:t>
            </a:r>
            <a:endParaRPr lang="fr-BE" altLang="fr-FR" sz="20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10259" name="Rectangle 18"/>
          <p:cNvSpPr>
            <a:spLocks noChangeArrowheads="1"/>
          </p:cNvSpPr>
          <p:nvPr/>
        </p:nvSpPr>
        <p:spPr bwMode="auto">
          <a:xfrm>
            <a:off x="992188" y="2167408"/>
            <a:ext cx="159861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fr-FR" sz="2000" b="1" dirty="0" smtClean="0">
                <a:solidFill>
                  <a:srgbClr val="990000"/>
                </a:solidFill>
                <a:latin typeface="Arial Narrow" pitchFamily="34" charset="0"/>
              </a:rPr>
              <a:t>Impact</a:t>
            </a:r>
            <a:endParaRPr lang="fr-BE" altLang="fr-FR" sz="2000" b="1" dirty="0">
              <a:solidFill>
                <a:srgbClr val="990000"/>
              </a:solidFill>
              <a:latin typeface="Arial Narrow" pitchFamily="34" charset="0"/>
            </a:endParaRPr>
          </a:p>
        </p:txBody>
      </p:sp>
      <p:sp>
        <p:nvSpPr>
          <p:cNvPr id="10260" name="Rectangle 19"/>
          <p:cNvSpPr>
            <a:spLocks noChangeArrowheads="1"/>
          </p:cNvSpPr>
          <p:nvPr/>
        </p:nvSpPr>
        <p:spPr bwMode="auto">
          <a:xfrm>
            <a:off x="2420938" y="2167408"/>
            <a:ext cx="1389062" cy="687388"/>
          </a:xfrm>
          <a:prstGeom prst="rect">
            <a:avLst/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1700" b="1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61" name="Rectangle 20"/>
          <p:cNvSpPr>
            <a:spLocks noChangeArrowheads="1"/>
          </p:cNvSpPr>
          <p:nvPr/>
        </p:nvSpPr>
        <p:spPr bwMode="auto">
          <a:xfrm>
            <a:off x="2420938" y="2957983"/>
            <a:ext cx="1389062" cy="687388"/>
          </a:xfrm>
          <a:prstGeom prst="rect">
            <a:avLst/>
          </a:prstGeom>
          <a:solidFill>
            <a:srgbClr val="00AE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1700" b="1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62" name="Rectangle 21"/>
          <p:cNvSpPr>
            <a:spLocks noChangeArrowheads="1"/>
          </p:cNvSpPr>
          <p:nvPr/>
        </p:nvSpPr>
        <p:spPr bwMode="auto">
          <a:xfrm>
            <a:off x="2420938" y="3761258"/>
            <a:ext cx="1389062" cy="679450"/>
          </a:xfrm>
          <a:prstGeom prst="rect">
            <a:avLst/>
          </a:prstGeom>
          <a:solidFill>
            <a:srgbClr val="51D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1700" b="1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63" name="Line 22"/>
          <p:cNvSpPr>
            <a:spLocks noChangeShapeType="1"/>
          </p:cNvSpPr>
          <p:nvPr/>
        </p:nvSpPr>
        <p:spPr bwMode="auto">
          <a:xfrm>
            <a:off x="3429000" y="3323108"/>
            <a:ext cx="3962400" cy="0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10264" name="Line 23"/>
          <p:cNvSpPr>
            <a:spLocks noChangeShapeType="1"/>
          </p:cNvSpPr>
          <p:nvPr/>
        </p:nvSpPr>
        <p:spPr bwMode="auto">
          <a:xfrm>
            <a:off x="3429000" y="4085108"/>
            <a:ext cx="3962400" cy="0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10265" name="Line 24"/>
          <p:cNvSpPr>
            <a:spLocks noChangeShapeType="1"/>
          </p:cNvSpPr>
          <p:nvPr/>
        </p:nvSpPr>
        <p:spPr bwMode="auto">
          <a:xfrm rot="-10224771">
            <a:off x="3352800" y="3704108"/>
            <a:ext cx="3962400" cy="1588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10266" name="Line 25"/>
          <p:cNvSpPr>
            <a:spLocks noChangeShapeType="1"/>
          </p:cNvSpPr>
          <p:nvPr/>
        </p:nvSpPr>
        <p:spPr bwMode="auto">
          <a:xfrm rot="-10224771">
            <a:off x="3352800" y="2942108"/>
            <a:ext cx="3962400" cy="1588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9243" name="Line 26"/>
          <p:cNvSpPr>
            <a:spLocks noChangeShapeType="1"/>
          </p:cNvSpPr>
          <p:nvPr/>
        </p:nvSpPr>
        <p:spPr bwMode="auto">
          <a:xfrm flipV="1">
            <a:off x="2286000" y="2256308"/>
            <a:ext cx="0" cy="2057400"/>
          </a:xfrm>
          <a:prstGeom prst="line">
            <a:avLst/>
          </a:prstGeom>
          <a:noFill/>
          <a:ln w="38100">
            <a:solidFill>
              <a:schemeClr val="bg2">
                <a:lumMod val="40000"/>
                <a:lumOff val="60000"/>
              </a:schemeClr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fr-BE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68" name="Rectangle 21"/>
          <p:cNvSpPr>
            <a:spLocks noChangeArrowheads="1"/>
          </p:cNvSpPr>
          <p:nvPr/>
        </p:nvSpPr>
        <p:spPr bwMode="auto">
          <a:xfrm>
            <a:off x="2411413" y="4615333"/>
            <a:ext cx="1389062" cy="679450"/>
          </a:xfrm>
          <a:prstGeom prst="rect">
            <a:avLst/>
          </a:prstGeom>
          <a:solidFill>
            <a:srgbClr val="86FF4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fr-BE" altLang="fr-FR" sz="1700" b="1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69" name="Rectangle 10"/>
          <p:cNvSpPr>
            <a:spLocks noChangeArrowheads="1"/>
          </p:cNvSpPr>
          <p:nvPr/>
        </p:nvSpPr>
        <p:spPr bwMode="auto">
          <a:xfrm>
            <a:off x="7019925" y="4615333"/>
            <a:ext cx="1377950" cy="685800"/>
          </a:xfrm>
          <a:prstGeom prst="rect">
            <a:avLst/>
          </a:prstGeom>
          <a:solidFill>
            <a:srgbClr val="EF8D9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10270" name="Line 24"/>
          <p:cNvSpPr>
            <a:spLocks noChangeShapeType="1"/>
          </p:cNvSpPr>
          <p:nvPr/>
        </p:nvSpPr>
        <p:spPr bwMode="auto">
          <a:xfrm rot="-10224771">
            <a:off x="3392488" y="4499446"/>
            <a:ext cx="3962400" cy="1587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10271" name="Line 23"/>
          <p:cNvSpPr>
            <a:spLocks noChangeShapeType="1"/>
          </p:cNvSpPr>
          <p:nvPr/>
        </p:nvSpPr>
        <p:spPr bwMode="auto">
          <a:xfrm>
            <a:off x="3419475" y="4902671"/>
            <a:ext cx="3962400" cy="0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10272" name="Rectangle 10"/>
          <p:cNvSpPr>
            <a:spLocks noChangeArrowheads="1"/>
          </p:cNvSpPr>
          <p:nvPr/>
        </p:nvSpPr>
        <p:spPr bwMode="auto">
          <a:xfrm>
            <a:off x="7019925" y="5407496"/>
            <a:ext cx="1377950" cy="685800"/>
          </a:xfrm>
          <a:prstGeom prst="rect">
            <a:avLst/>
          </a:prstGeom>
          <a:solidFill>
            <a:srgbClr val="F6C0C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BE" altLang="fr-FR" sz="240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10273" name="Line 24"/>
          <p:cNvSpPr>
            <a:spLocks noChangeShapeType="1"/>
          </p:cNvSpPr>
          <p:nvPr/>
        </p:nvSpPr>
        <p:spPr bwMode="auto">
          <a:xfrm rot="-10224771">
            <a:off x="3392488" y="5232871"/>
            <a:ext cx="3962400" cy="1587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BE"/>
          </a:p>
        </p:txBody>
      </p:sp>
      <p:sp>
        <p:nvSpPr>
          <p:cNvPr id="10274" name="Rectangle 16"/>
          <p:cNvSpPr>
            <a:spLocks noChangeArrowheads="1"/>
          </p:cNvSpPr>
          <p:nvPr/>
        </p:nvSpPr>
        <p:spPr bwMode="auto">
          <a:xfrm>
            <a:off x="971550" y="4762971"/>
            <a:ext cx="15986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altLang="fr-FR" sz="2000" b="1">
                <a:solidFill>
                  <a:srgbClr val="990000"/>
                </a:solidFill>
                <a:latin typeface="Arial Narrow" pitchFamily="34" charset="0"/>
              </a:rPr>
              <a:t>Activities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608C9-FF2E-486D-9567-7BEDD8269FB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7957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98552" y="1052736"/>
            <a:ext cx="8763000" cy="869254"/>
          </a:xfrm>
        </p:spPr>
        <p:txBody>
          <a:bodyPr/>
          <a:lstStyle/>
          <a:p>
            <a:pPr indent="0" algn="ctr" eaLnBrk="1" hangingPunct="1"/>
            <a:r>
              <a:rPr lang="fr-BE" altLang="fr-FR" dirty="0" smtClean="0"/>
              <a:t>The intervention </a:t>
            </a:r>
            <a:r>
              <a:rPr lang="fr-BE" altLang="fr-FR" dirty="0" err="1" smtClean="0"/>
              <a:t>logic</a:t>
            </a:r>
            <a:endParaRPr lang="fr-FR" altLang="fr-FR" dirty="0" smtClean="0"/>
          </a:p>
        </p:txBody>
      </p:sp>
      <p:sp>
        <p:nvSpPr>
          <p:cNvPr id="2" name="ZoneTexte 1"/>
          <p:cNvSpPr txBox="1"/>
          <p:nvPr/>
        </p:nvSpPr>
        <p:spPr>
          <a:xfrm>
            <a:off x="179512" y="2446926"/>
            <a:ext cx="4104456" cy="4086225"/>
          </a:xfrm>
          <a:prstGeom prst="roundRect">
            <a:avLst/>
          </a:prstGeom>
          <a:solidFill>
            <a:schemeClr val="accent1"/>
          </a:solidFill>
          <a:ln>
            <a:solidFill>
              <a:srgbClr val="0F5494"/>
            </a:solidFill>
          </a:ln>
        </p:spPr>
        <p:txBody>
          <a:bodyPr wrap="square" lIns="36000" rIns="36000" rtlCol="0">
            <a:noAutofit/>
          </a:bodyPr>
          <a:lstStyle/>
          <a:p>
            <a:pPr algn="ctr"/>
            <a:r>
              <a:rPr lang="en-US" sz="2000" b="1" dirty="0" smtClean="0"/>
              <a:t>A detailed and clear vertical logic is required by </a:t>
            </a:r>
            <a:r>
              <a:rPr lang="en-US" sz="2000" b="1" dirty="0"/>
              <a:t>the action document </a:t>
            </a:r>
            <a:r>
              <a:rPr lang="en-US" sz="2000" b="1" dirty="0" smtClean="0"/>
              <a:t>(§4.3 “ Intervention Logic”)</a:t>
            </a:r>
            <a:endParaRPr lang="en-US" sz="2000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1800" dirty="0" smtClean="0"/>
              <a:t>by articulating </a:t>
            </a:r>
            <a:r>
              <a:rPr lang="en-US" sz="1800" dirty="0"/>
              <a:t>the </a:t>
            </a:r>
            <a:r>
              <a:rPr lang="en-US" sz="1800" dirty="0" err="1" smtClean="0"/>
              <a:t>Logframe’s</a:t>
            </a:r>
            <a:r>
              <a:rPr lang="en-US" sz="1800" dirty="0" smtClean="0"/>
              <a:t> first </a:t>
            </a:r>
            <a:r>
              <a:rPr lang="en-US" sz="1800" dirty="0"/>
              <a:t>column </a:t>
            </a:r>
            <a:r>
              <a:rPr lang="en-US" sz="1800" dirty="0" smtClean="0"/>
              <a:t>(Results chain) </a:t>
            </a:r>
            <a:r>
              <a:rPr lang="en-US" sz="1800" dirty="0"/>
              <a:t>and the </a:t>
            </a:r>
            <a:r>
              <a:rPr lang="en-US" sz="1800" dirty="0" err="1" smtClean="0"/>
              <a:t>Logframe’s</a:t>
            </a:r>
            <a:r>
              <a:rPr lang="en-US" sz="1800" dirty="0" smtClean="0"/>
              <a:t> last </a:t>
            </a:r>
            <a:r>
              <a:rPr lang="en-US" sz="1800" dirty="0"/>
              <a:t>column (assumptions) into a structured narrative that </a:t>
            </a:r>
            <a:r>
              <a:rPr lang="en-US" sz="1800" dirty="0" smtClean="0"/>
              <a:t>explains </a:t>
            </a:r>
            <a:r>
              <a:rPr lang="en-US" sz="1800" dirty="0"/>
              <a:t>how and why the action will bring about </a:t>
            </a:r>
            <a:r>
              <a:rPr lang="en-US" sz="1800" dirty="0" smtClean="0"/>
              <a:t>change.</a:t>
            </a:r>
            <a:endParaRPr lang="en-US" sz="18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4499992" y="2446927"/>
            <a:ext cx="4407376" cy="4086225"/>
          </a:xfrm>
          <a:prstGeom prst="roundRect">
            <a:avLst/>
          </a:prstGeom>
          <a:solidFill>
            <a:schemeClr val="accent1"/>
          </a:solidFill>
          <a:ln>
            <a:solidFill>
              <a:srgbClr val="0F5494"/>
            </a:solidFill>
          </a:ln>
        </p:spPr>
        <p:txBody>
          <a:bodyPr wrap="square" lIns="36000" rIns="36000" rtlCol="0">
            <a:spAutoFit/>
          </a:bodyPr>
          <a:lstStyle/>
          <a:p>
            <a:pPr algn="ctr"/>
            <a:r>
              <a:rPr lang="en-US" sz="2000" b="1" dirty="0"/>
              <a:t>Results-based management </a:t>
            </a:r>
            <a:r>
              <a:rPr lang="en-US" sz="2000" b="1" dirty="0" smtClean="0"/>
              <a:t>requires the intervention logic to be regularly questioned</a:t>
            </a:r>
          </a:p>
          <a:p>
            <a:pPr algn="just">
              <a:spcBef>
                <a:spcPts val="1200"/>
              </a:spcBef>
            </a:pPr>
            <a:r>
              <a:rPr lang="en-US" sz="1800" dirty="0" smtClean="0"/>
              <a:t>By regularly thinking </a:t>
            </a:r>
            <a:r>
              <a:rPr lang="en-US" sz="1800" dirty="0"/>
              <a:t>through the extent to which </a:t>
            </a:r>
            <a:r>
              <a:rPr lang="en-US" sz="1800" dirty="0" smtClean="0"/>
              <a:t>the implemented </a:t>
            </a:r>
            <a:r>
              <a:rPr lang="en-US" sz="1800" dirty="0"/>
              <a:t>activities and outputs have a reasonable probability of attaining the </a:t>
            </a:r>
            <a:r>
              <a:rPr lang="en-US" sz="1800" dirty="0" smtClean="0"/>
              <a:t>desired results, and by making continuous </a:t>
            </a:r>
            <a:r>
              <a:rPr lang="en-US" sz="1800" dirty="0"/>
              <a:t>adjustments as needed to ensure that </a:t>
            </a:r>
            <a:r>
              <a:rPr lang="en-US" sz="1800" dirty="0" smtClean="0"/>
              <a:t>they are </a:t>
            </a:r>
            <a:r>
              <a:rPr lang="en-US" sz="1800" dirty="0"/>
              <a:t>achieved.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95536" y="1753652"/>
            <a:ext cx="8568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i</a:t>
            </a:r>
            <a:r>
              <a:rPr lang="en-US" sz="3000" b="1" dirty="0" smtClean="0"/>
              <a:t>n design 	AND	management</a:t>
            </a:r>
            <a:endParaRPr lang="en-US" sz="3000" b="1" dirty="0"/>
          </a:p>
        </p:txBody>
      </p:sp>
      <p:sp>
        <p:nvSpPr>
          <p:cNvPr id="4" name="Flèche vers le bas 3"/>
          <p:cNvSpPr/>
          <p:nvPr/>
        </p:nvSpPr>
        <p:spPr bwMode="auto">
          <a:xfrm>
            <a:off x="1907704" y="2276872"/>
            <a:ext cx="648072" cy="473278"/>
          </a:xfrm>
          <a:prstGeom prst="downArrow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mtClean="0"/>
          </a:p>
        </p:txBody>
      </p:sp>
      <p:sp>
        <p:nvSpPr>
          <p:cNvPr id="9" name="Flèche vers le bas 8"/>
          <p:cNvSpPr/>
          <p:nvPr/>
        </p:nvSpPr>
        <p:spPr bwMode="auto">
          <a:xfrm>
            <a:off x="6379644" y="2276872"/>
            <a:ext cx="648072" cy="473278"/>
          </a:xfrm>
          <a:prstGeom prst="downArrow">
            <a:avLst/>
          </a:prstGeom>
          <a:solidFill>
            <a:srgbClr val="00206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608C9-FF2E-486D-9567-7BEDD8269FB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77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5100" y="954088"/>
            <a:ext cx="7543800" cy="622300"/>
          </a:xfrm>
        </p:spPr>
        <p:txBody>
          <a:bodyPr lIns="90488" tIns="44450" rIns="90488" bIns="44450"/>
          <a:lstStyle/>
          <a:p>
            <a:pPr indent="0" eaLnBrk="1" hangingPunct="1"/>
            <a:r>
              <a:rPr lang="fr-BE" altLang="fr-FR" smtClean="0"/>
              <a:t>Horizontal logic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2420938" y="3962400"/>
            <a:ext cx="1389062" cy="679450"/>
          </a:xfrm>
          <a:prstGeom prst="rect">
            <a:avLst/>
          </a:prstGeom>
          <a:solidFill>
            <a:srgbClr val="51D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sz="1700" b="1" i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2420938" y="3152775"/>
            <a:ext cx="1389062" cy="687388"/>
          </a:xfrm>
          <a:prstGeom prst="rect">
            <a:avLst/>
          </a:prstGeom>
          <a:solidFill>
            <a:srgbClr val="00AE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sz="1700" b="1" i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2420938" y="2336800"/>
            <a:ext cx="1389062" cy="687388"/>
          </a:xfrm>
          <a:prstGeom prst="rect">
            <a:avLst/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sz="1700" b="1" i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3923928" y="3963987"/>
            <a:ext cx="442800" cy="677863"/>
          </a:xfrm>
          <a:prstGeom prst="rect">
            <a:avLst/>
          </a:prstGeom>
          <a:solidFill>
            <a:srgbClr val="90AAF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5470525" y="3963987"/>
            <a:ext cx="1387475" cy="677863"/>
          </a:xfrm>
          <a:prstGeom prst="rect">
            <a:avLst/>
          </a:prstGeom>
          <a:solidFill>
            <a:srgbClr val="FEC168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3923928" y="3154363"/>
            <a:ext cx="442800" cy="685800"/>
          </a:xfrm>
          <a:prstGeom prst="rect">
            <a:avLst/>
          </a:prstGeom>
          <a:solidFill>
            <a:srgbClr val="547CF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5470525" y="3154363"/>
            <a:ext cx="1387475" cy="685800"/>
          </a:xfrm>
          <a:prstGeom prst="rect">
            <a:avLst/>
          </a:prstGeom>
          <a:solidFill>
            <a:srgbClr val="FEAD3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32" name="Rectangle 11"/>
          <p:cNvSpPr>
            <a:spLocks noChangeArrowheads="1"/>
          </p:cNvSpPr>
          <p:nvPr/>
        </p:nvSpPr>
        <p:spPr bwMode="auto">
          <a:xfrm>
            <a:off x="5470525" y="2336800"/>
            <a:ext cx="1387475" cy="685800"/>
          </a:xfrm>
          <a:prstGeom prst="rect">
            <a:avLst/>
          </a:prstGeom>
          <a:solidFill>
            <a:srgbClr val="E3880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33" name="Rectangle 12"/>
          <p:cNvSpPr>
            <a:spLocks noChangeArrowheads="1"/>
          </p:cNvSpPr>
          <p:nvPr/>
        </p:nvSpPr>
        <p:spPr bwMode="auto">
          <a:xfrm>
            <a:off x="7004050" y="4752975"/>
            <a:ext cx="1377950" cy="677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34" name="Rectangle 13"/>
          <p:cNvSpPr>
            <a:spLocks noChangeArrowheads="1"/>
          </p:cNvSpPr>
          <p:nvPr/>
        </p:nvSpPr>
        <p:spPr bwMode="auto">
          <a:xfrm>
            <a:off x="7004050" y="3943350"/>
            <a:ext cx="137795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35" name="Rectangle 14"/>
          <p:cNvSpPr>
            <a:spLocks noChangeArrowheads="1"/>
          </p:cNvSpPr>
          <p:nvPr/>
        </p:nvSpPr>
        <p:spPr bwMode="auto">
          <a:xfrm>
            <a:off x="7004050" y="3154363"/>
            <a:ext cx="1377950" cy="685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36" name="Rectangle 15"/>
          <p:cNvSpPr>
            <a:spLocks noChangeArrowheads="1"/>
          </p:cNvSpPr>
          <p:nvPr/>
        </p:nvSpPr>
        <p:spPr bwMode="auto">
          <a:xfrm>
            <a:off x="2397125" y="1412875"/>
            <a:ext cx="1598613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fr-BE" altLang="fr-FR" sz="2000" b="1" i="0" dirty="0" err="1" smtClean="0">
                <a:solidFill>
                  <a:srgbClr val="A50021"/>
                </a:solidFill>
                <a:latin typeface="Arial Narrow" pitchFamily="34" charset="0"/>
              </a:rPr>
              <a:t>Results</a:t>
            </a:r>
            <a:r>
              <a:rPr lang="fr-BE" altLang="fr-FR" sz="2000" b="1" i="0" dirty="0" smtClean="0">
                <a:solidFill>
                  <a:srgbClr val="A50021"/>
                </a:solidFill>
                <a:latin typeface="Arial Narrow" pitchFamily="34" charset="0"/>
              </a:rPr>
              <a:t> </a:t>
            </a:r>
            <a:r>
              <a:rPr lang="fr-BE" altLang="fr-FR" sz="2000" b="1" i="0" dirty="0" err="1" smtClean="0">
                <a:solidFill>
                  <a:srgbClr val="A50021"/>
                </a:solidFill>
                <a:latin typeface="Arial Narrow" pitchFamily="34" charset="0"/>
              </a:rPr>
              <a:t>chain</a:t>
            </a:r>
            <a:endParaRPr lang="fr-BE" altLang="fr-FR" sz="2000" b="1" i="0" dirty="0">
              <a:solidFill>
                <a:srgbClr val="A50021"/>
              </a:solidFill>
              <a:latin typeface="Arial Narrow" pitchFamily="34" charset="0"/>
            </a:endParaRPr>
          </a:p>
        </p:txBody>
      </p:sp>
      <p:sp>
        <p:nvSpPr>
          <p:cNvPr id="5137" name="Rectangle 16"/>
          <p:cNvSpPr>
            <a:spLocks noChangeArrowheads="1"/>
          </p:cNvSpPr>
          <p:nvPr/>
        </p:nvSpPr>
        <p:spPr bwMode="auto">
          <a:xfrm>
            <a:off x="3962400" y="1340768"/>
            <a:ext cx="1444625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altLang="fr-FR" sz="2000" b="1" i="0" dirty="0">
                <a:solidFill>
                  <a:srgbClr val="A50021"/>
                </a:solidFill>
                <a:latin typeface="Arial Narrow" pitchFamily="34" charset="0"/>
              </a:rPr>
              <a:t>Indicators, baseline &amp; targets</a:t>
            </a:r>
          </a:p>
        </p:txBody>
      </p:sp>
      <p:sp>
        <p:nvSpPr>
          <p:cNvPr id="5138" name="Rectangle 17"/>
          <p:cNvSpPr>
            <a:spLocks noChangeArrowheads="1"/>
          </p:cNvSpPr>
          <p:nvPr/>
        </p:nvSpPr>
        <p:spPr bwMode="auto">
          <a:xfrm>
            <a:off x="5489575" y="1412875"/>
            <a:ext cx="1444625" cy="101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altLang="fr-FR" sz="2000" b="1" i="0" dirty="0">
                <a:solidFill>
                  <a:srgbClr val="A50021"/>
                </a:solidFill>
                <a:latin typeface="Arial Narrow" pitchFamily="34" charset="0"/>
              </a:rPr>
              <a:t>Sources </a:t>
            </a:r>
            <a:r>
              <a:rPr lang="en-GB" altLang="fr-FR" sz="2000" b="1" i="0" dirty="0" smtClean="0">
                <a:solidFill>
                  <a:srgbClr val="A50021"/>
                </a:solidFill>
                <a:latin typeface="Arial Narrow" pitchFamily="34" charset="0"/>
              </a:rPr>
              <a:t>&amp; means of </a:t>
            </a:r>
            <a:r>
              <a:rPr lang="en-GB" altLang="fr-FR" sz="2000" b="1" i="0" dirty="0">
                <a:solidFill>
                  <a:srgbClr val="A50021"/>
                </a:solidFill>
                <a:latin typeface="Arial Narrow" pitchFamily="34" charset="0"/>
              </a:rPr>
              <a:t>verification</a:t>
            </a:r>
          </a:p>
        </p:txBody>
      </p:sp>
      <p:sp>
        <p:nvSpPr>
          <p:cNvPr id="5139" name="Rectangle 18"/>
          <p:cNvSpPr>
            <a:spLocks noChangeArrowheads="1"/>
          </p:cNvSpPr>
          <p:nvPr/>
        </p:nvSpPr>
        <p:spPr bwMode="auto">
          <a:xfrm>
            <a:off x="6937375" y="1412875"/>
            <a:ext cx="15208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altLang="fr-FR" sz="2000" b="1" i="0">
                <a:solidFill>
                  <a:srgbClr val="A50021"/>
                </a:solidFill>
                <a:latin typeface="Arial Narrow" pitchFamily="34" charset="0"/>
              </a:rPr>
              <a:t>Assumptions</a:t>
            </a:r>
          </a:p>
        </p:txBody>
      </p:sp>
      <p:sp>
        <p:nvSpPr>
          <p:cNvPr id="5143" name="Rectangle 22"/>
          <p:cNvSpPr>
            <a:spLocks noChangeArrowheads="1"/>
          </p:cNvSpPr>
          <p:nvPr/>
        </p:nvSpPr>
        <p:spPr bwMode="auto">
          <a:xfrm>
            <a:off x="915988" y="4102100"/>
            <a:ext cx="1598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altLang="fr-FR" sz="2000" b="1" i="0">
                <a:solidFill>
                  <a:srgbClr val="A50021"/>
                </a:solidFill>
                <a:latin typeface="Arial Narrow" pitchFamily="34" charset="0"/>
              </a:rPr>
              <a:t>Outputs</a:t>
            </a:r>
          </a:p>
        </p:txBody>
      </p:sp>
      <p:sp>
        <p:nvSpPr>
          <p:cNvPr id="5144" name="Rectangle 23"/>
          <p:cNvSpPr>
            <a:spLocks noChangeArrowheads="1"/>
          </p:cNvSpPr>
          <p:nvPr/>
        </p:nvSpPr>
        <p:spPr bwMode="auto">
          <a:xfrm>
            <a:off x="915988" y="3187700"/>
            <a:ext cx="1598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altLang="fr-FR" sz="2000" b="1" i="0" dirty="0" smtClean="0">
                <a:solidFill>
                  <a:srgbClr val="A50021"/>
                </a:solidFill>
                <a:latin typeface="Arial Narrow" pitchFamily="34" charset="0"/>
              </a:rPr>
              <a:t>Outcomes</a:t>
            </a:r>
            <a:endParaRPr lang="en-GB" altLang="fr-FR" sz="2000" b="1" i="0" dirty="0">
              <a:solidFill>
                <a:srgbClr val="A50021"/>
              </a:solidFill>
              <a:latin typeface="Arial Narrow" pitchFamily="34" charset="0"/>
            </a:endParaRPr>
          </a:p>
        </p:txBody>
      </p:sp>
      <p:sp>
        <p:nvSpPr>
          <p:cNvPr id="5145" name="Rectangle 24"/>
          <p:cNvSpPr>
            <a:spLocks noChangeArrowheads="1"/>
          </p:cNvSpPr>
          <p:nvPr/>
        </p:nvSpPr>
        <p:spPr bwMode="auto">
          <a:xfrm>
            <a:off x="914400" y="2349500"/>
            <a:ext cx="15986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altLang="fr-FR" sz="2000" b="1" i="0" dirty="0" smtClean="0">
                <a:solidFill>
                  <a:srgbClr val="A50021"/>
                </a:solidFill>
                <a:latin typeface="Arial Narrow" pitchFamily="34" charset="0"/>
              </a:rPr>
              <a:t>Impact</a:t>
            </a:r>
            <a:endParaRPr lang="fr-BE" altLang="fr-FR" sz="2000" b="1" i="0" dirty="0">
              <a:solidFill>
                <a:srgbClr val="A50021"/>
              </a:solidFill>
              <a:latin typeface="Arial Narrow" pitchFamily="34" charset="0"/>
            </a:endParaRPr>
          </a:p>
        </p:txBody>
      </p:sp>
      <p:sp>
        <p:nvSpPr>
          <p:cNvPr id="5146" name="Text Box 25"/>
          <p:cNvSpPr txBox="1">
            <a:spLocks noChangeArrowheads="1"/>
          </p:cNvSpPr>
          <p:nvPr/>
        </p:nvSpPr>
        <p:spPr bwMode="auto">
          <a:xfrm>
            <a:off x="214313" y="6272213"/>
            <a:ext cx="6500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altLang="fr-FR" sz="2000" i="0" dirty="0">
                <a:solidFill>
                  <a:srgbClr val="003366"/>
                </a:solidFill>
                <a:cs typeface="Arial" charset="0"/>
              </a:rPr>
              <a:t>How </a:t>
            </a:r>
            <a:r>
              <a:rPr lang="fr-FR" altLang="fr-FR" sz="2000" i="0" dirty="0">
                <a:solidFill>
                  <a:srgbClr val="003366"/>
                </a:solidFill>
                <a:cs typeface="Arial" charset="0"/>
              </a:rPr>
              <a:t>to</a:t>
            </a:r>
            <a:r>
              <a:rPr lang="en-GB" altLang="fr-FR" sz="2000" i="0" dirty="0">
                <a:solidFill>
                  <a:srgbClr val="003366"/>
                </a:solidFill>
                <a:cs typeface="Arial" charset="0"/>
              </a:rPr>
              <a:t> verify ‘success’ in achieving </a:t>
            </a:r>
            <a:r>
              <a:rPr lang="en-GB" altLang="fr-FR" sz="2000" i="0" dirty="0" smtClean="0">
                <a:solidFill>
                  <a:srgbClr val="003366"/>
                </a:solidFill>
                <a:cs typeface="Arial" charset="0"/>
              </a:rPr>
              <a:t>objectives</a:t>
            </a:r>
            <a:endParaRPr lang="fr-BE" altLang="fr-FR" sz="2000" i="0" dirty="0">
              <a:solidFill>
                <a:srgbClr val="003366"/>
              </a:solidFill>
              <a:cs typeface="Arial" charset="0"/>
            </a:endParaRPr>
          </a:p>
        </p:txBody>
      </p:sp>
      <p:sp>
        <p:nvSpPr>
          <p:cNvPr id="5147" name="Rectangle 3"/>
          <p:cNvSpPr>
            <a:spLocks noChangeArrowheads="1"/>
          </p:cNvSpPr>
          <p:nvPr/>
        </p:nvSpPr>
        <p:spPr bwMode="auto">
          <a:xfrm>
            <a:off x="2439988" y="4765675"/>
            <a:ext cx="1387475" cy="679450"/>
          </a:xfrm>
          <a:prstGeom prst="rect">
            <a:avLst/>
          </a:prstGeom>
          <a:solidFill>
            <a:srgbClr val="8BFF4B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sz="1700" b="1" i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148" name="Rectangle 22"/>
          <p:cNvSpPr>
            <a:spLocks noChangeArrowheads="1"/>
          </p:cNvSpPr>
          <p:nvPr/>
        </p:nvSpPr>
        <p:spPr bwMode="auto">
          <a:xfrm>
            <a:off x="935038" y="4905375"/>
            <a:ext cx="15970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altLang="fr-FR" sz="2000" b="1" i="0">
                <a:solidFill>
                  <a:srgbClr val="A50021"/>
                </a:solidFill>
                <a:latin typeface="Arial Narrow" pitchFamily="34" charset="0"/>
              </a:rPr>
              <a:t>Activities</a:t>
            </a:r>
          </a:p>
        </p:txBody>
      </p:sp>
      <p:sp>
        <p:nvSpPr>
          <p:cNvPr id="5149" name="Rectangle 12"/>
          <p:cNvSpPr>
            <a:spLocks noChangeArrowheads="1"/>
          </p:cNvSpPr>
          <p:nvPr/>
        </p:nvSpPr>
        <p:spPr bwMode="auto">
          <a:xfrm>
            <a:off x="7019925" y="5559425"/>
            <a:ext cx="1377950" cy="677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3923928" y="2336800"/>
            <a:ext cx="442800" cy="685800"/>
          </a:xfrm>
          <a:prstGeom prst="rect">
            <a:avLst/>
          </a:prstGeom>
          <a:solidFill>
            <a:srgbClr val="0534C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4932040" y="2336800"/>
            <a:ext cx="442800" cy="685800"/>
          </a:xfrm>
          <a:prstGeom prst="rect">
            <a:avLst/>
          </a:prstGeom>
          <a:solidFill>
            <a:srgbClr val="0534C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427984" y="2336800"/>
            <a:ext cx="442800" cy="685800"/>
          </a:xfrm>
          <a:prstGeom prst="rect">
            <a:avLst/>
          </a:prstGeom>
          <a:solidFill>
            <a:srgbClr val="0534C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4427984" y="3154363"/>
            <a:ext cx="442800" cy="685800"/>
          </a:xfrm>
          <a:prstGeom prst="rect">
            <a:avLst/>
          </a:prstGeom>
          <a:solidFill>
            <a:srgbClr val="547CF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4932040" y="3154363"/>
            <a:ext cx="442800" cy="685800"/>
          </a:xfrm>
          <a:prstGeom prst="rect">
            <a:avLst/>
          </a:prstGeom>
          <a:solidFill>
            <a:srgbClr val="547CF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4427984" y="3963987"/>
            <a:ext cx="442800" cy="677863"/>
          </a:xfrm>
          <a:prstGeom prst="rect">
            <a:avLst/>
          </a:prstGeom>
          <a:solidFill>
            <a:srgbClr val="90AAF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38" name="Rectangle 6"/>
          <p:cNvSpPr>
            <a:spLocks noChangeArrowheads="1"/>
          </p:cNvSpPr>
          <p:nvPr/>
        </p:nvSpPr>
        <p:spPr bwMode="auto">
          <a:xfrm>
            <a:off x="4932040" y="3963987"/>
            <a:ext cx="442800" cy="677863"/>
          </a:xfrm>
          <a:prstGeom prst="rect">
            <a:avLst/>
          </a:prstGeom>
          <a:solidFill>
            <a:srgbClr val="90AAF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fr-BE" altLang="fr-FR" i="0">
              <a:solidFill>
                <a:srgbClr val="3300CC"/>
              </a:solidFill>
              <a:cs typeface="Arial" charset="0"/>
            </a:endParaRPr>
          </a:p>
        </p:txBody>
      </p:sp>
      <p:sp>
        <p:nvSpPr>
          <p:cNvPr id="5142" name="Line 21"/>
          <p:cNvSpPr>
            <a:spLocks noChangeShapeType="1"/>
          </p:cNvSpPr>
          <p:nvPr/>
        </p:nvSpPr>
        <p:spPr bwMode="auto">
          <a:xfrm>
            <a:off x="3124200" y="4343400"/>
            <a:ext cx="3124200" cy="0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1" name="Line 20"/>
          <p:cNvSpPr>
            <a:spLocks noChangeShapeType="1"/>
          </p:cNvSpPr>
          <p:nvPr/>
        </p:nvSpPr>
        <p:spPr bwMode="auto">
          <a:xfrm>
            <a:off x="3124200" y="3505200"/>
            <a:ext cx="3124200" cy="0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0" name="Line 19"/>
          <p:cNvSpPr>
            <a:spLocks noChangeShapeType="1"/>
          </p:cNvSpPr>
          <p:nvPr/>
        </p:nvSpPr>
        <p:spPr bwMode="auto">
          <a:xfrm>
            <a:off x="3124200" y="2667000"/>
            <a:ext cx="3124200" cy="0"/>
          </a:xfrm>
          <a:prstGeom prst="line">
            <a:avLst/>
          </a:prstGeom>
          <a:noFill/>
          <a:ln w="50800">
            <a:solidFill>
              <a:srgbClr val="000099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608C9-FF2E-486D-9567-7BEDD8269FB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01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1500188"/>
            <a:ext cx="8104187" cy="690562"/>
          </a:xfrm>
        </p:spPr>
        <p:txBody>
          <a:bodyPr/>
          <a:lstStyle/>
          <a:p>
            <a:pPr indent="0" algn="ctr" eaLnBrk="1" hangingPunct="1"/>
            <a:r>
              <a:rPr lang="fr-FR" altLang="fr-FR" dirty="0" err="1" smtClean="0"/>
              <a:t>Indicators</a:t>
            </a:r>
            <a:r>
              <a:rPr lang="fr-FR" altLang="fr-FR" dirty="0" smtClean="0"/>
              <a:t>, </a:t>
            </a:r>
            <a:r>
              <a:rPr lang="fr-FR" altLang="fr-FR" dirty="0" err="1" smtClean="0"/>
              <a:t>what</a:t>
            </a:r>
            <a:r>
              <a:rPr lang="fr-FR" altLang="fr-FR" dirty="0" smtClean="0"/>
              <a:t> for?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2786063"/>
            <a:ext cx="8424863" cy="3538537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fr-FR" altLang="fr-FR" b="0" dirty="0" err="1" smtClean="0"/>
              <a:t>Indicators</a:t>
            </a:r>
            <a:r>
              <a:rPr lang="fr-FR" altLang="fr-FR" b="0" dirty="0" smtClean="0"/>
              <a:t>: 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fr-FR" altLang="fr-FR" b="0" dirty="0"/>
              <a:t>S</a:t>
            </a:r>
            <a:r>
              <a:rPr lang="en-GB" altLang="fr-FR" b="0" dirty="0" err="1"/>
              <a:t>pecify</a:t>
            </a:r>
            <a:r>
              <a:rPr lang="en-GB" altLang="fr-FR" b="0" dirty="0"/>
              <a:t> </a:t>
            </a:r>
            <a:r>
              <a:rPr lang="fr-FR" altLang="fr-FR" b="0" dirty="0"/>
              <a:t>how </a:t>
            </a:r>
            <a:r>
              <a:rPr lang="en-GB" altLang="fr-FR" b="0" dirty="0"/>
              <a:t>success/performance can be </a:t>
            </a:r>
            <a:r>
              <a:rPr lang="en-GB" altLang="fr-FR" b="0" dirty="0" smtClean="0"/>
              <a:t>assessed and measured</a:t>
            </a:r>
            <a:endParaRPr lang="fr-FR" altLang="fr-FR" dirty="0"/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</a:pPr>
            <a:endParaRPr lang="en-GB" altLang="fr-FR" b="0" dirty="0" smtClean="0"/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</a:pPr>
            <a:r>
              <a:rPr lang="fr-FR" altLang="fr-FR" b="0" dirty="0" smtClean="0"/>
              <a:t>Support d</a:t>
            </a:r>
            <a:r>
              <a:rPr lang="en-GB" altLang="fr-FR" b="0" dirty="0" err="1" smtClean="0"/>
              <a:t>eci</a:t>
            </a:r>
            <a:r>
              <a:rPr lang="fr-FR" altLang="fr-FR" b="0" dirty="0" err="1" smtClean="0"/>
              <a:t>sion</a:t>
            </a:r>
            <a:r>
              <a:rPr lang="fr-FR" altLang="fr-FR" b="0" dirty="0" smtClean="0"/>
              <a:t> </a:t>
            </a:r>
            <a:r>
              <a:rPr lang="fr-FR" altLang="fr-FR" b="0" dirty="0" err="1" smtClean="0"/>
              <a:t>making</a:t>
            </a:r>
            <a:r>
              <a:rPr lang="fr-FR" altLang="fr-FR" b="0" dirty="0" smtClean="0"/>
              <a:t> (but do not replace </a:t>
            </a:r>
            <a:r>
              <a:rPr lang="fr-FR" altLang="fr-FR" b="0" dirty="0" err="1" smtClean="0"/>
              <a:t>it</a:t>
            </a:r>
            <a:r>
              <a:rPr lang="fr-FR" altLang="fr-FR" b="0" dirty="0" smtClean="0"/>
              <a:t>!);</a:t>
            </a:r>
            <a:r>
              <a:rPr lang="en-GB" altLang="fr-FR" b="0" dirty="0" smtClean="0"/>
              <a:t> </a:t>
            </a:r>
            <a:r>
              <a:rPr lang="fr-FR" altLang="fr-FR" b="0" dirty="0" smtClean="0"/>
              <a:t>m</a:t>
            </a:r>
            <a:r>
              <a:rPr lang="en-GB" altLang="fr-FR" b="0" dirty="0" err="1" smtClean="0"/>
              <a:t>onitor</a:t>
            </a:r>
            <a:r>
              <a:rPr lang="fr-FR" altLang="fr-FR" b="0" dirty="0" err="1" smtClean="0"/>
              <a:t>ing</a:t>
            </a:r>
            <a:r>
              <a:rPr lang="en-GB" altLang="fr-FR" b="0" dirty="0" smtClean="0"/>
              <a:t> and </a:t>
            </a:r>
            <a:r>
              <a:rPr lang="fr-FR" altLang="fr-FR" b="0" dirty="0" smtClean="0"/>
              <a:t>e</a:t>
            </a:r>
            <a:r>
              <a:rPr lang="en-GB" altLang="fr-FR" b="0" dirty="0" err="1" smtClean="0"/>
              <a:t>valua</a:t>
            </a:r>
            <a:r>
              <a:rPr lang="fr-FR" altLang="fr-FR" b="0" dirty="0" err="1" smtClean="0"/>
              <a:t>tion</a:t>
            </a:r>
            <a:r>
              <a:rPr lang="fr-FR" altLang="fr-FR" b="0" dirty="0" smtClean="0"/>
              <a:t> for </a:t>
            </a:r>
            <a:r>
              <a:rPr lang="fr-FR" altLang="fr-FR" b="0" dirty="0" err="1" smtClean="0"/>
              <a:t>tracking</a:t>
            </a:r>
            <a:r>
              <a:rPr lang="fr-FR" altLang="fr-FR" b="0" dirty="0" smtClean="0"/>
              <a:t> </a:t>
            </a:r>
            <a:r>
              <a:rPr lang="fr-FR" altLang="fr-FR" b="0" dirty="0" err="1" smtClean="0"/>
              <a:t>progress</a:t>
            </a:r>
            <a:r>
              <a:rPr lang="fr-FR" altLang="fr-FR" b="0" dirty="0" smtClean="0"/>
              <a:t> and </a:t>
            </a:r>
            <a:r>
              <a:rPr lang="fr-FR" altLang="fr-FR" b="0" dirty="0" err="1" smtClean="0"/>
              <a:t>improving</a:t>
            </a:r>
            <a:r>
              <a:rPr lang="en-GB" altLang="fr-FR" b="0" dirty="0" smtClean="0"/>
              <a:t> </a:t>
            </a:r>
            <a:r>
              <a:rPr lang="fr-FR" altLang="fr-FR" b="0" dirty="0" smtClean="0"/>
              <a:t>the </a:t>
            </a:r>
            <a:r>
              <a:rPr lang="fr-FR" altLang="fr-FR" b="0" dirty="0" err="1" smtClean="0"/>
              <a:t>quality</a:t>
            </a:r>
            <a:r>
              <a:rPr lang="fr-FR" altLang="fr-FR" b="0" dirty="0" smtClean="0"/>
              <a:t> of </a:t>
            </a:r>
            <a:r>
              <a:rPr lang="fr-FR" altLang="fr-FR" b="0" dirty="0" err="1" smtClean="0"/>
              <a:t>operations</a:t>
            </a:r>
            <a:endParaRPr lang="en-GB" altLang="fr-FR" b="0" dirty="0" smtClean="0"/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  <a:buClr>
                <a:srgbClr val="0F5494"/>
              </a:buClr>
              <a:buFont typeface="Wingdings" pitchFamily="2" charset="2"/>
              <a:buChar char="§"/>
            </a:pPr>
            <a:endParaRPr lang="fr-FR" altLang="fr-FR" b="0" dirty="0" smtClean="0"/>
          </a:p>
        </p:txBody>
      </p:sp>
      <p:pic>
        <p:nvPicPr>
          <p:cNvPr id="4101" name="Picture 4" descr="BS0206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800" y="1916113"/>
            <a:ext cx="1381125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608C9-FF2E-486D-9567-7BEDD8269FBF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7512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857500"/>
            <a:ext cx="8428038" cy="3162300"/>
          </a:xfrm>
        </p:spPr>
        <p:txBody>
          <a:bodyPr/>
          <a:lstStyle/>
          <a:p>
            <a:pPr eaLnBrk="1" hangingPunct="1">
              <a:lnSpc>
                <a:spcPct val="117000"/>
              </a:lnSpc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fr-FR" sz="2000" i="0" dirty="0"/>
              <a:t>Check </a:t>
            </a:r>
            <a:r>
              <a:rPr lang="en-GB" altLang="fr-FR" sz="2000" i="0" dirty="0" smtClean="0"/>
              <a:t>carefully the </a:t>
            </a:r>
            <a:r>
              <a:rPr lang="en-GB" altLang="fr-FR" sz="2000" i="0" dirty="0"/>
              <a:t>consistency between </a:t>
            </a:r>
            <a:r>
              <a:rPr lang="en-GB" altLang="fr-FR" sz="2000" i="0" dirty="0" smtClean="0"/>
              <a:t>objectives, indicators </a:t>
            </a:r>
            <a:r>
              <a:rPr lang="en-GB" altLang="fr-FR" sz="2000" i="0" dirty="0"/>
              <a:t>and </a:t>
            </a:r>
            <a:r>
              <a:rPr lang="en-GB" altLang="fr-FR" sz="2000" i="0" dirty="0" smtClean="0"/>
              <a:t>sources </a:t>
            </a:r>
            <a:r>
              <a:rPr lang="en-GB" altLang="fr-FR" sz="2000" i="0" dirty="0"/>
              <a:t>of verification</a:t>
            </a:r>
          </a:p>
          <a:p>
            <a:pPr eaLnBrk="1" hangingPunct="1">
              <a:lnSpc>
                <a:spcPct val="117000"/>
              </a:lnSpc>
              <a:spcAft>
                <a:spcPct val="50000"/>
              </a:spcAft>
              <a:buClrTx/>
              <a:buFont typeface="Wingdings" pitchFamily="2" charset="2"/>
              <a:buChar char="§"/>
            </a:pPr>
            <a:r>
              <a:rPr lang="en-GB" altLang="fr-FR" sz="2000" i="0" dirty="0" smtClean="0"/>
              <a:t>Sources of verification should be identified when selecting </a:t>
            </a:r>
            <a:r>
              <a:rPr lang="en-GB" altLang="fr-FR" sz="2000" i="0" dirty="0"/>
              <a:t>an </a:t>
            </a:r>
            <a:r>
              <a:rPr lang="en-GB" altLang="fr-FR" sz="2000" i="0" dirty="0" smtClean="0"/>
              <a:t>indicator. </a:t>
            </a:r>
            <a:r>
              <a:rPr lang="en-GB" altLang="fr-FR" sz="2000" i="0" dirty="0"/>
              <a:t>This source is not neutral in terms of time, money and skills required. A cost-benefit </a:t>
            </a:r>
            <a:r>
              <a:rPr lang="en-GB" altLang="fr-FR" sz="2000" i="0" dirty="0" smtClean="0"/>
              <a:t>assessment is </a:t>
            </a:r>
            <a:r>
              <a:rPr lang="en-GB" altLang="fr-FR" sz="2000" i="0" dirty="0"/>
              <a:t>necessary when designing a performance measurement framework</a:t>
            </a:r>
            <a:r>
              <a:rPr lang="en-GB" altLang="fr-FR" sz="2000" i="0" dirty="0" smtClean="0"/>
              <a:t>.</a:t>
            </a:r>
            <a:endParaRPr lang="en-GB" altLang="fr-FR" sz="2000" i="0" dirty="0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285750" y="1500188"/>
            <a:ext cx="8701088" cy="838200"/>
          </a:xfrm>
          <a:prstGeom prst="rect">
            <a:avLst/>
          </a:prstGeom>
          <a:noFill/>
          <a:ln>
            <a:noFill/>
          </a:ln>
          <a:extLst/>
        </p:spPr>
        <p:txBody>
          <a:bodyPr lIns="90488" tIns="44450" rIns="90488" bIns="44450" anchor="ctr"/>
          <a:lstStyle/>
          <a:p>
            <a:pPr marL="358775" indent="-358775" algn="ctr" eaLnBrk="0" hangingPunct="0">
              <a:defRPr/>
            </a:pPr>
            <a:r>
              <a:rPr lang="fr-FR" sz="3000" b="1" dirty="0" smtClean="0">
                <a:latin typeface="Verdana"/>
              </a:rPr>
              <a:t>Sources &amp; </a:t>
            </a:r>
            <a:r>
              <a:rPr lang="fr-FR" sz="3000" b="1" dirty="0" err="1" smtClean="0">
                <a:latin typeface="Verdana"/>
              </a:rPr>
              <a:t>means</a:t>
            </a:r>
            <a:r>
              <a:rPr lang="fr-FR" sz="3000" b="1" dirty="0" smtClean="0">
                <a:latin typeface="Verdana"/>
              </a:rPr>
              <a:t> of </a:t>
            </a:r>
            <a:r>
              <a:rPr lang="fr-FR" sz="3000" b="1" dirty="0" err="1" smtClean="0">
                <a:latin typeface="Verdana"/>
              </a:rPr>
              <a:t>verification</a:t>
            </a:r>
            <a:r>
              <a:rPr lang="fr-FR" sz="3000" b="1" dirty="0" smtClean="0">
                <a:latin typeface="Verdana"/>
              </a:rPr>
              <a:t> </a:t>
            </a:r>
          </a:p>
          <a:p>
            <a:pPr marL="358775" indent="-358775" algn="ctr" eaLnBrk="0" hangingPunct="0">
              <a:defRPr/>
            </a:pPr>
            <a:r>
              <a:rPr lang="fr-FR" sz="3000" b="1" dirty="0" smtClean="0">
                <a:latin typeface="Verdana"/>
              </a:rPr>
              <a:t>in the LFM</a:t>
            </a:r>
            <a:endParaRPr lang="fr-FR" sz="3000" b="1" dirty="0">
              <a:latin typeface="Verdana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4F774-9ED8-4DA3-8773-3C983AFF79F4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10172</TotalTime>
  <Words>307</Words>
  <Application>Microsoft Office PowerPoint</Application>
  <PresentationFormat>Affichage à l'écran (4:3)</PresentationFormat>
  <Paragraphs>55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Times New Roman</vt:lpstr>
      <vt:lpstr>Verdana</vt:lpstr>
      <vt:lpstr>Wingdings</vt:lpstr>
      <vt:lpstr>Slide_Master</vt:lpstr>
      <vt:lpstr>Session 9</vt:lpstr>
      <vt:lpstr>Présentation PowerPoint</vt:lpstr>
      <vt:lpstr>Vertical Logic</vt:lpstr>
      <vt:lpstr>The intervention logic</vt:lpstr>
      <vt:lpstr>Horizontal logic</vt:lpstr>
      <vt:lpstr>Indicators, what for?</vt:lpstr>
      <vt:lpstr>Présentation PowerPoint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621</cp:revision>
  <cp:lastPrinted>2015-06-20T09:46:53Z</cp:lastPrinted>
  <dcterms:created xsi:type="dcterms:W3CDTF">2011-10-28T10:25:18Z</dcterms:created>
  <dcterms:modified xsi:type="dcterms:W3CDTF">2015-11-02T12:13:01Z</dcterms:modified>
</cp:coreProperties>
</file>