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29" r:id="rId2"/>
    <p:sldId id="790" r:id="rId3"/>
    <p:sldId id="791" r:id="rId4"/>
    <p:sldId id="784" r:id="rId5"/>
    <p:sldId id="785" r:id="rId6"/>
    <p:sldId id="786" r:id="rId7"/>
    <p:sldId id="789" r:id="rId8"/>
    <p:sldId id="781" r:id="rId9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4" clrIdx="1">
    <p:extLst/>
  </p:cmAuthor>
  <p:cmAuthor id="2" name="Saskia" initials="svc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1149" autoAdjust="0"/>
  </p:normalViewPr>
  <p:slideViewPr>
    <p:cSldViewPr>
      <p:cViewPr varScale="1">
        <p:scale>
          <a:sx n="60" d="100"/>
          <a:sy n="60" d="100"/>
        </p:scale>
        <p:origin x="17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74F745-85FC-4DBB-9C5B-F1791DB5D88F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fr-F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46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smtClean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CF9A38-BE61-458C-9F16-938AD2B567C6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fr-F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326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079492-E2A1-40D1-ADB5-64E26439F63A}" type="slidenum">
              <a:rPr lang="en-GB" altLang="fr-FR" smtClean="0"/>
              <a:pPr eaLnBrk="1" hangingPunct="1">
                <a:spcBef>
                  <a:spcPct val="0"/>
                </a:spcBef>
              </a:pPr>
              <a:t>4</a:t>
            </a:fld>
            <a:endParaRPr lang="en-GB" altLang="fr-FR" smtClean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5712999" y="0"/>
            <a:ext cx="4257890" cy="37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81" tIns="46141" rIns="92281" bIns="46141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endParaRPr lang="fr-BE" altLang="fr-FR" sz="2400">
              <a:solidFill>
                <a:srgbClr val="3300CC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5712999" y="6515216"/>
            <a:ext cx="4257890" cy="37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33" tIns="45209" rIns="92033" bIns="45209" anchor="b"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20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2" y="6515216"/>
            <a:ext cx="4367664" cy="37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81" tIns="46141" rIns="92281" bIns="46141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endParaRPr lang="fr-BE" altLang="fr-FR" sz="2400">
              <a:solidFill>
                <a:srgbClr val="3300CC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2" y="0"/>
            <a:ext cx="4367664" cy="37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81" tIns="46141" rIns="92281" bIns="46141" anchor="ctr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endParaRPr lang="fr-BE" altLang="fr-FR" sz="2400">
              <a:solidFill>
                <a:srgbClr val="3300CC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23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73463" y="554038"/>
            <a:ext cx="2960687" cy="2219325"/>
          </a:xfrm>
          <a:solidFill>
            <a:srgbClr val="FFFFFF"/>
          </a:solidFill>
          <a:ln cap="flat"/>
        </p:spPr>
      </p:sp>
      <p:sp>
        <p:nvSpPr>
          <p:cNvPr id="235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343000" y="3287303"/>
            <a:ext cx="7282554" cy="2874877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33" tIns="45209" rIns="92033" bIns="45209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382797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1pPr>
            <a:lvl2pPr marL="749785" indent="-288379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2pPr>
            <a:lvl3pPr marL="1153516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3pPr>
            <a:lvl4pPr marL="1614922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4pPr>
            <a:lvl5pPr marL="2076328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5pPr>
            <a:lvl6pPr marL="2537734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6pPr>
            <a:lvl7pPr marL="2999141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7pPr>
            <a:lvl8pPr marL="3460547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8pPr>
            <a:lvl9pPr marL="3921953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73959AE8-20F6-4F61-8E90-EC80AB22EFEA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438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1pPr>
            <a:lvl2pPr marL="749785" indent="-288379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2pPr>
            <a:lvl3pPr marL="1153516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3pPr>
            <a:lvl4pPr marL="1614922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4pPr>
            <a:lvl5pPr marL="2076328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5pPr>
            <a:lvl6pPr marL="2537734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6pPr>
            <a:lvl7pPr marL="2999141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7pPr>
            <a:lvl8pPr marL="3460547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8pPr>
            <a:lvl9pPr marL="3921953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4DC37F02-79DA-4D17-A30F-F3066CD4967F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15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64FDC31-C1CF-4D21-BE05-C91799FF152C}" type="slidenum">
              <a:rPr lang="en-GB" altLang="fr-FR" smtClean="0"/>
              <a:pPr eaLnBrk="1" hangingPunct="1">
                <a:spcBef>
                  <a:spcPct val="0"/>
                </a:spcBef>
              </a:pPr>
              <a:t>7</a:t>
            </a:fld>
            <a:endParaRPr lang="en-GB" altLang="fr-F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230703" indent="-230703"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902002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1pPr>
            <a:lvl2pPr marL="749785" indent="-288379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2pPr>
            <a:lvl3pPr marL="1153516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3pPr>
            <a:lvl4pPr marL="1614922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4pPr>
            <a:lvl5pPr marL="2076328" indent="-230703" defTabSz="924415" eaLnBrk="0" hangingPunct="0">
              <a:defRPr sz="7700" b="1">
                <a:solidFill>
                  <a:srgbClr val="FFD624"/>
                </a:solidFill>
                <a:latin typeface="Verdana" pitchFamily="34" charset="0"/>
              </a:defRPr>
            </a:lvl5pPr>
            <a:lvl6pPr marL="2537734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6pPr>
            <a:lvl7pPr marL="2999141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7pPr>
            <a:lvl8pPr marL="3460547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8pPr>
            <a:lvl9pPr marL="3921953" indent="-230703" defTabSz="924415" eaLnBrk="0" fontAlgn="base" hangingPunct="0">
              <a:spcBef>
                <a:spcPct val="0"/>
              </a:spcBef>
              <a:spcAft>
                <a:spcPct val="0"/>
              </a:spcAft>
              <a:defRPr sz="7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DE635805-70E1-4671-A837-E8D731CBEE69}" type="slidenum">
              <a:rPr lang="en-GB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 altLang="en-US" sz="1200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8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smtClean="0">
                <a:solidFill>
                  <a:srgbClr val="F3D23F"/>
                </a:solidFill>
              </a:rPr>
              <a:t>Session 11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err="1" smtClean="0"/>
              <a:t>Indicators</a:t>
            </a:r>
            <a:r>
              <a:rPr lang="fr-FR" dirty="0" smtClean="0"/>
              <a:t> (II)</a:t>
            </a:r>
          </a:p>
          <a:p>
            <a:pPr algn="ctr" eaLnBrk="1" hangingPunct="1"/>
            <a:r>
              <a:rPr lang="fr-FR" dirty="0" smtClean="0"/>
              <a:t>Sources of </a:t>
            </a:r>
            <a:r>
              <a:rPr lang="fr-FR" dirty="0" err="1" smtClean="0"/>
              <a:t>verification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228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1B8F165-4910-4168-B7A4-DFC24D8DF3C2}" type="slidenum">
              <a:rPr lang="en-GB" altLang="fr-FR" sz="1400" i="0" smtClean="0">
                <a:solidFill>
                  <a:srgbClr val="000000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9144000" cy="838200"/>
          </a:xfrm>
        </p:spPr>
        <p:txBody>
          <a:bodyPr lIns="90488" tIns="44450" rIns="90488" bIns="44450"/>
          <a:lstStyle/>
          <a:p>
            <a:pPr algn="ctr">
              <a:defRPr/>
            </a:pPr>
            <a:r>
              <a:rPr lang="fr-FR" kern="1200" dirty="0" err="1" smtClean="0"/>
              <a:t>Indicators</a:t>
            </a:r>
            <a:r>
              <a:rPr lang="fr-FR" kern="1200" dirty="0" smtClean="0"/>
              <a:t> – </a:t>
            </a:r>
            <a:r>
              <a:rPr lang="fr-FR" kern="1200" dirty="0" err="1"/>
              <a:t>Different</a:t>
            </a:r>
            <a:r>
              <a:rPr lang="fr-FR" kern="1200" dirty="0"/>
              <a:t> </a:t>
            </a:r>
            <a:r>
              <a:rPr lang="fr-FR" kern="1200" dirty="0" smtClean="0"/>
              <a:t>types </a:t>
            </a:r>
            <a:r>
              <a:rPr lang="fr-FR" kern="1200" dirty="0"/>
              <a:t>of </a:t>
            </a:r>
            <a:r>
              <a:rPr lang="fr-FR" kern="1200" dirty="0" err="1" smtClean="0"/>
              <a:t>measures</a:t>
            </a:r>
            <a:endParaRPr lang="fr-FR" kern="1200" dirty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28888"/>
            <a:ext cx="8655050" cy="3348037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2000" b="1" i="0" dirty="0" smtClean="0"/>
              <a:t>Cardinal </a:t>
            </a:r>
            <a:r>
              <a:rPr lang="fr-FR" altLang="fr-FR" sz="2000" b="1" i="0" dirty="0" err="1" smtClean="0"/>
              <a:t>measure</a:t>
            </a:r>
            <a:r>
              <a:rPr lang="fr-FR" altLang="fr-FR" sz="2000" b="1" i="0" dirty="0" smtClean="0"/>
              <a:t>: </a:t>
            </a:r>
            <a:r>
              <a:rPr lang="fr-FR" altLang="fr-FR" sz="2000" i="0" dirty="0" smtClean="0"/>
              <a:t>a </a:t>
            </a:r>
            <a:r>
              <a:rPr lang="fr-FR" altLang="fr-FR" sz="2000" i="0" dirty="0" err="1" smtClean="0"/>
              <a:t>number</a:t>
            </a:r>
            <a:r>
              <a:rPr lang="fr-FR" altLang="fr-FR" sz="2000" i="0" dirty="0" smtClean="0"/>
              <a:t> of </a:t>
            </a:r>
            <a:r>
              <a:rPr lang="fr-FR" altLang="fr-FR" sz="2000" i="0" dirty="0" err="1" smtClean="0"/>
              <a:t>absolute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units</a:t>
            </a:r>
            <a:r>
              <a:rPr lang="fr-FR" altLang="fr-FR" sz="2000" i="0" dirty="0" smtClean="0"/>
              <a:t> (relative, cumulative…) </a:t>
            </a:r>
            <a:r>
              <a:rPr lang="fr-FR" altLang="fr-FR" sz="2000" i="0" dirty="0" err="1" smtClean="0"/>
              <a:t>e.g</a:t>
            </a:r>
            <a:r>
              <a:rPr lang="fr-FR" altLang="fr-FR" sz="2000" i="0" dirty="0" smtClean="0"/>
              <a:t>. </a:t>
            </a:r>
            <a:r>
              <a:rPr lang="fr-FR" altLang="fr-FR" sz="2000" i="0" dirty="0" err="1" smtClean="0"/>
              <a:t>number</a:t>
            </a:r>
            <a:r>
              <a:rPr lang="fr-FR" altLang="fr-FR" sz="2000" i="0" dirty="0" smtClean="0"/>
              <a:t> of people </a:t>
            </a:r>
            <a:r>
              <a:rPr lang="fr-FR" altLang="fr-FR" sz="2000" i="0" dirty="0" err="1" smtClean="0"/>
              <a:t>trained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during</a:t>
            </a:r>
            <a:r>
              <a:rPr lang="fr-FR" altLang="fr-FR" sz="2000" i="0" dirty="0" smtClean="0"/>
              <a:t> the </a:t>
            </a:r>
            <a:r>
              <a:rPr lang="fr-FR" altLang="fr-FR" sz="2000" i="0" dirty="0" err="1" smtClean="0"/>
              <a:t>project</a:t>
            </a:r>
            <a:endParaRPr lang="fr-FR" altLang="fr-FR" sz="2000" i="0" dirty="0" smtClean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2000" b="1" i="0" dirty="0" smtClean="0"/>
              <a:t>Ordinal </a:t>
            </a:r>
            <a:r>
              <a:rPr lang="fr-FR" altLang="fr-FR" sz="2000" b="1" i="0" dirty="0" err="1" smtClean="0"/>
              <a:t>measure</a:t>
            </a:r>
            <a:r>
              <a:rPr lang="fr-FR" altLang="fr-FR" sz="2000" b="1" i="0" dirty="0" smtClean="0"/>
              <a:t>:</a:t>
            </a:r>
            <a:r>
              <a:rPr lang="fr-FR" altLang="fr-FR" sz="2000" i="0" dirty="0" smtClean="0"/>
              <a:t> a non </a:t>
            </a:r>
            <a:r>
              <a:rPr lang="fr-FR" altLang="fr-FR" sz="2000" i="0" dirty="0" err="1" smtClean="0"/>
              <a:t>numerical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ranking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measure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e.g</a:t>
            </a:r>
            <a:r>
              <a:rPr lang="fr-FR" altLang="fr-FR" sz="2000" i="0" dirty="0" smtClean="0"/>
              <a:t>. </a:t>
            </a:r>
            <a:r>
              <a:rPr lang="fr-FR" altLang="fr-FR" sz="2000" i="0" dirty="0" err="1" smtClean="0"/>
              <a:t>level</a:t>
            </a:r>
            <a:r>
              <a:rPr lang="fr-FR" altLang="fr-FR" sz="2000" i="0" dirty="0" smtClean="0"/>
              <a:t> of satisfaction of </a:t>
            </a:r>
            <a:r>
              <a:rPr lang="fr-FR" altLang="fr-FR" sz="2000" i="0" dirty="0" err="1" smtClean="0"/>
              <a:t>users</a:t>
            </a:r>
            <a:endParaRPr lang="fr-FR" altLang="fr-FR" sz="2000" i="0" dirty="0" smtClean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2000" b="1" i="0" dirty="0" smtClean="0"/>
              <a:t>A </a:t>
            </a:r>
            <a:r>
              <a:rPr lang="fr-FR" altLang="fr-FR" sz="2000" b="1" i="0" dirty="0" err="1" smtClean="0"/>
              <a:t>binary</a:t>
            </a:r>
            <a:r>
              <a:rPr lang="fr-FR" altLang="fr-FR" sz="2000" b="1" i="0" dirty="0" smtClean="0"/>
              <a:t> </a:t>
            </a:r>
            <a:r>
              <a:rPr lang="fr-FR" altLang="fr-FR" sz="2000" b="1" i="0" dirty="0" err="1" smtClean="0"/>
              <a:t>measure</a:t>
            </a:r>
            <a:r>
              <a:rPr lang="fr-FR" altLang="fr-FR" sz="2000" b="1" i="0" dirty="0" smtClean="0"/>
              <a:t>: </a:t>
            </a:r>
            <a:r>
              <a:rPr lang="fr-FR" altLang="fr-FR" sz="2000" i="0" dirty="0" smtClean="0"/>
              <a:t>go/no go </a:t>
            </a:r>
            <a:r>
              <a:rPr lang="fr-FR" altLang="fr-FR" sz="2000" i="0" dirty="0" err="1" smtClean="0"/>
              <a:t>e.g</a:t>
            </a:r>
            <a:r>
              <a:rPr lang="fr-FR" altLang="fr-FR" sz="2000" i="0" dirty="0" smtClean="0"/>
              <a:t>. existence of a </a:t>
            </a:r>
            <a:r>
              <a:rPr lang="fr-FR" altLang="fr-FR" sz="2000" i="0" dirty="0" err="1" smtClean="0"/>
              <a:t>law</a:t>
            </a:r>
            <a:endParaRPr lang="fr-FR" altLang="fr-FR" sz="2000" i="0" dirty="0" smtClean="0"/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2000" b="1" i="0" dirty="0" smtClean="0"/>
              <a:t>A signal: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element</a:t>
            </a:r>
            <a:r>
              <a:rPr lang="fr-FR" altLang="fr-FR" sz="2000" i="0" dirty="0" smtClean="0"/>
              <a:t> </a:t>
            </a:r>
            <a:r>
              <a:rPr lang="fr-FR" altLang="fr-FR" sz="2000" i="0" dirty="0" err="1" smtClean="0"/>
              <a:t>confirming</a:t>
            </a:r>
            <a:r>
              <a:rPr lang="fr-FR" altLang="fr-FR" sz="2000" i="0" dirty="0" smtClean="0"/>
              <a:t> the respect of deadline </a:t>
            </a:r>
            <a:r>
              <a:rPr lang="fr-FR" altLang="fr-FR" sz="2000" i="0" dirty="0" err="1" smtClean="0"/>
              <a:t>e.g</a:t>
            </a:r>
            <a:r>
              <a:rPr lang="fr-FR" altLang="fr-FR" sz="2000" i="0" dirty="0" smtClean="0"/>
              <a:t>. one workshop per quarter </a:t>
            </a:r>
            <a:r>
              <a:rPr lang="fr-FR" altLang="fr-FR" sz="2000" i="0" dirty="0" err="1" smtClean="0"/>
              <a:t>during</a:t>
            </a:r>
            <a:r>
              <a:rPr lang="fr-FR" altLang="fr-FR" sz="2000" i="0" dirty="0" smtClean="0"/>
              <a:t> the </a:t>
            </a:r>
            <a:r>
              <a:rPr lang="fr-FR" altLang="fr-FR" sz="2000" i="0" dirty="0" err="1" smtClean="0"/>
              <a:t>year</a:t>
            </a:r>
            <a:r>
              <a:rPr lang="fr-FR" altLang="fr-FR" sz="2000" i="0" dirty="0" smtClean="0"/>
              <a:t> Y</a:t>
            </a:r>
          </a:p>
          <a:p>
            <a:pPr eaLnBrk="1" hangingPunct="1">
              <a:spcBef>
                <a:spcPct val="30000"/>
              </a:spcBef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fr-FR" altLang="fr-FR" sz="2000" b="1" i="0" dirty="0" smtClean="0"/>
              <a:t>A </a:t>
            </a:r>
            <a:r>
              <a:rPr lang="fr-FR" altLang="fr-FR" sz="2000" b="1" i="0" dirty="0" err="1" smtClean="0"/>
              <a:t>calculation</a:t>
            </a:r>
            <a:r>
              <a:rPr lang="fr-FR" altLang="fr-FR" sz="2000" b="1" i="0" dirty="0" smtClean="0"/>
              <a:t>: </a:t>
            </a:r>
            <a:r>
              <a:rPr lang="fr-FR" altLang="fr-FR" sz="2000" i="0" dirty="0" smtClean="0"/>
              <a:t>a ratio, a rate, a trend </a:t>
            </a:r>
            <a:r>
              <a:rPr lang="fr-FR" altLang="fr-FR" sz="2000" i="0" dirty="0" err="1" smtClean="0"/>
              <a:t>e.g</a:t>
            </a:r>
            <a:r>
              <a:rPr lang="fr-FR" altLang="fr-FR" sz="2000" i="0" dirty="0" smtClean="0"/>
              <a:t>. a </a:t>
            </a:r>
            <a:r>
              <a:rPr lang="fr-FR" altLang="fr-FR" sz="2000" i="0" dirty="0" err="1" smtClean="0"/>
              <a:t>fecundity</a:t>
            </a:r>
            <a:r>
              <a:rPr lang="fr-FR" altLang="fr-FR" sz="2000" i="0" dirty="0" smtClean="0"/>
              <a:t> index</a:t>
            </a: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428625" y="6000750"/>
            <a:ext cx="80772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400" i="0" dirty="0">
                <a:solidFill>
                  <a:srgbClr val="103C72"/>
                </a:solidFill>
              </a:rPr>
              <a:t>Simple or </a:t>
            </a:r>
            <a:r>
              <a:rPr lang="fr-FR" altLang="fr-FR" sz="1400" i="0" dirty="0" err="1">
                <a:solidFill>
                  <a:srgbClr val="103C72"/>
                </a:solidFill>
              </a:rPr>
              <a:t>complex</a:t>
            </a:r>
            <a:r>
              <a:rPr lang="fr-FR" altLang="fr-FR" sz="1400" i="0" dirty="0">
                <a:solidFill>
                  <a:srgbClr val="103C72"/>
                </a:solidFill>
              </a:rPr>
              <a:t> quantitative </a:t>
            </a:r>
            <a:r>
              <a:rPr lang="fr-FR" altLang="fr-FR" sz="1400" i="0" dirty="0" err="1">
                <a:solidFill>
                  <a:srgbClr val="103C72"/>
                </a:solidFill>
              </a:rPr>
              <a:t>indicators</a:t>
            </a:r>
            <a:r>
              <a:rPr lang="fr-FR" altLang="fr-FR" sz="1400" i="0" dirty="0">
                <a:solidFill>
                  <a:srgbClr val="103C72"/>
                </a:solidFill>
              </a:rPr>
              <a:t>, indexes, </a:t>
            </a:r>
            <a:r>
              <a:rPr lang="fr-FR" altLang="fr-FR" sz="1400" i="0" dirty="0" err="1">
                <a:solidFill>
                  <a:srgbClr val="103C72"/>
                </a:solidFill>
              </a:rPr>
              <a:t>proxies</a:t>
            </a:r>
            <a:r>
              <a:rPr lang="fr-FR" altLang="fr-FR" sz="1400" i="0" dirty="0">
                <a:solidFill>
                  <a:srgbClr val="103C72"/>
                </a:solidFill>
              </a:rPr>
              <a:t>, </a:t>
            </a:r>
            <a:r>
              <a:rPr lang="fr-FR" altLang="fr-FR" sz="1400" i="0" dirty="0" smtClean="0">
                <a:solidFill>
                  <a:srgbClr val="103C72"/>
                </a:solidFill>
              </a:rPr>
              <a:t>…</a:t>
            </a:r>
            <a:endParaRPr lang="fr-FR" altLang="fr-FR" sz="1400" i="0" dirty="0">
              <a:solidFill>
                <a:srgbClr val="103C72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400" i="0" dirty="0" err="1">
                <a:solidFill>
                  <a:srgbClr val="103C72"/>
                </a:solidFill>
              </a:rPr>
              <a:t>See</a:t>
            </a:r>
            <a:r>
              <a:rPr lang="fr-FR" altLang="fr-FR" sz="1400" i="0" dirty="0">
                <a:solidFill>
                  <a:srgbClr val="103C72"/>
                </a:solidFill>
              </a:rPr>
              <a:t> </a:t>
            </a:r>
            <a:r>
              <a:rPr lang="fr-FR" altLang="fr-FR" sz="1400" i="0" dirty="0" err="1">
                <a:solidFill>
                  <a:srgbClr val="103C72"/>
                </a:solidFill>
              </a:rPr>
              <a:t>practical</a:t>
            </a:r>
            <a:r>
              <a:rPr lang="fr-FR" altLang="fr-FR" sz="1400" i="0" dirty="0">
                <a:solidFill>
                  <a:srgbClr val="103C72"/>
                </a:solidFill>
              </a:rPr>
              <a:t> guide for IFAD Monitoring &amp; </a:t>
            </a:r>
            <a:r>
              <a:rPr lang="fr-FR" altLang="fr-FR" sz="1400" i="0" dirty="0" err="1">
                <a:solidFill>
                  <a:srgbClr val="103C72"/>
                </a:solidFill>
              </a:rPr>
              <a:t>evaluation</a:t>
            </a:r>
            <a:r>
              <a:rPr lang="fr-FR" altLang="fr-FR" sz="1400" i="0" dirty="0">
                <a:solidFill>
                  <a:srgbClr val="103C72"/>
                </a:solidFill>
              </a:rPr>
              <a:t>, table 5-7 </a:t>
            </a:r>
            <a:r>
              <a:rPr lang="fr-FR" altLang="fr-FR" sz="1400" i="0" dirty="0" err="1">
                <a:solidFill>
                  <a:srgbClr val="103C72"/>
                </a:solidFill>
              </a:rPr>
              <a:t>pg</a:t>
            </a:r>
            <a:r>
              <a:rPr lang="fr-FR" altLang="fr-FR" sz="1400" i="0" dirty="0">
                <a:solidFill>
                  <a:srgbClr val="103C72"/>
                </a:solidFill>
              </a:rPr>
              <a:t> 22 </a:t>
            </a:r>
            <a:r>
              <a:rPr lang="fr-FR" altLang="fr-FR" sz="1400" i="0" dirty="0" err="1">
                <a:solidFill>
                  <a:srgbClr val="103C72"/>
                </a:solidFill>
              </a:rPr>
              <a:t>chap</a:t>
            </a:r>
            <a:r>
              <a:rPr lang="fr-FR" altLang="fr-FR" sz="1400" i="0" dirty="0">
                <a:solidFill>
                  <a:srgbClr val="103C72"/>
                </a:solidFill>
              </a:rPr>
              <a:t> </a:t>
            </a:r>
            <a:r>
              <a:rPr lang="fr-FR" altLang="fr-FR" sz="1600" i="0" dirty="0">
                <a:solidFill>
                  <a:srgbClr val="103C72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550887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7B37705-8870-4252-BD2B-1398BF1BA19A}" type="slidenum">
              <a:rPr lang="en-GB" altLang="fr-FR" sz="1400" i="0" smtClean="0">
                <a:solidFill>
                  <a:srgbClr val="000000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857500"/>
            <a:ext cx="8428038" cy="3162300"/>
          </a:xfrm>
        </p:spPr>
        <p:txBody>
          <a:bodyPr/>
          <a:lstStyle/>
          <a:p>
            <a:pPr eaLnBrk="1" hangingPunct="1">
              <a:lnSpc>
                <a:spcPct val="117000"/>
              </a:lnSpc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b="1" i="0" smtClean="0"/>
              <a:t>Elementary indicators:</a:t>
            </a:r>
            <a:r>
              <a:rPr lang="en-GB" altLang="fr-FR" sz="2000" i="0" smtClean="0"/>
              <a:t> basic information from which more complex indicators can be derived</a:t>
            </a:r>
          </a:p>
          <a:p>
            <a:pPr eaLnBrk="1" hangingPunct="1">
              <a:lnSpc>
                <a:spcPct val="117000"/>
              </a:lnSpc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b="1" i="0" smtClean="0"/>
              <a:t>Derived indicators:</a:t>
            </a:r>
            <a:r>
              <a:rPr lang="en-GB" altLang="fr-FR" sz="2000" i="0" smtClean="0"/>
              <a:t> ratio or rate, from the relationship between two elementary indicators</a:t>
            </a:r>
          </a:p>
          <a:p>
            <a:pPr eaLnBrk="1" hangingPunct="1">
              <a:lnSpc>
                <a:spcPct val="117000"/>
              </a:lnSpc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b="1" i="0" smtClean="0"/>
              <a:t>Compound indicators:</a:t>
            </a:r>
            <a:r>
              <a:rPr lang="en-GB" altLang="fr-FR" sz="2000" i="0" smtClean="0"/>
              <a:t> combination of several indicators (elementary or derived)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285750" y="1500188"/>
            <a:ext cx="8701088" cy="83820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358775" indent="-358775" algn="ctr" eaLnBrk="0" hangingPunct="0">
              <a:defRPr/>
            </a:pPr>
            <a:r>
              <a:rPr lang="fr-FR" sz="3000" b="1" dirty="0" err="1" smtClean="0">
                <a:latin typeface="Verdana"/>
              </a:rPr>
              <a:t>Indicators</a:t>
            </a:r>
            <a:r>
              <a:rPr lang="fr-FR" sz="3000" b="1" dirty="0" smtClean="0">
                <a:latin typeface="Verdana"/>
              </a:rPr>
              <a:t> – </a:t>
            </a:r>
            <a:r>
              <a:rPr lang="fr-FR" sz="3000" b="1" dirty="0" err="1" smtClean="0">
                <a:latin typeface="Verdana"/>
              </a:rPr>
              <a:t>different</a:t>
            </a:r>
            <a:r>
              <a:rPr lang="fr-FR" sz="3000" b="1" dirty="0" smtClean="0">
                <a:latin typeface="Verdana"/>
              </a:rPr>
              <a:t> </a:t>
            </a:r>
            <a:r>
              <a:rPr lang="fr-FR" sz="3000" b="1" dirty="0" err="1" smtClean="0">
                <a:latin typeface="Verdana"/>
              </a:rPr>
              <a:t>levels</a:t>
            </a:r>
            <a:r>
              <a:rPr lang="fr-FR" sz="3000" b="1" dirty="0" smtClean="0">
                <a:latin typeface="Verdana"/>
              </a:rPr>
              <a:t> of </a:t>
            </a:r>
            <a:r>
              <a:rPr lang="fr-FR" sz="3000" b="1" dirty="0" err="1" smtClean="0">
                <a:latin typeface="Verdana"/>
              </a:rPr>
              <a:t>complexity</a:t>
            </a:r>
            <a:endParaRPr lang="fr-FR" sz="3000" b="1" dirty="0"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3277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24744"/>
            <a:ext cx="9144000" cy="709613"/>
          </a:xfrm>
        </p:spPr>
        <p:txBody>
          <a:bodyPr lIns="90488" tIns="44450" rIns="90488" bIns="44450"/>
          <a:lstStyle/>
          <a:p>
            <a:pPr algn="ctr">
              <a:defRPr/>
            </a:pPr>
            <a:r>
              <a:rPr lang="fr-BE" kern="1200" dirty="0"/>
              <a:t>Sources of </a:t>
            </a:r>
            <a:r>
              <a:rPr lang="fr-BE" kern="1200" dirty="0" err="1" smtClean="0"/>
              <a:t>verification</a:t>
            </a:r>
            <a:endParaRPr lang="fr-BE" kern="1200" dirty="0"/>
          </a:p>
        </p:txBody>
      </p:sp>
      <p:sp>
        <p:nvSpPr>
          <p:cNvPr id="5124" name="Line 3"/>
          <p:cNvSpPr>
            <a:spLocks noChangeShapeType="1"/>
          </p:cNvSpPr>
          <p:nvPr/>
        </p:nvSpPr>
        <p:spPr bwMode="auto">
          <a:xfrm>
            <a:off x="982663" y="1997794"/>
            <a:ext cx="0" cy="3557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1006475" y="5574432"/>
            <a:ext cx="7354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 rot="-5400000">
            <a:off x="287338" y="2682006"/>
            <a:ext cx="7366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fr-FR" b="1" i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Cost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6156325" y="5617294"/>
            <a:ext cx="1530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fr-BE" altLang="fr-FR" b="1" i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Complexity</a:t>
            </a:r>
          </a:p>
        </p:txBody>
      </p:sp>
      <p:sp>
        <p:nvSpPr>
          <p:cNvPr id="5128" name="Arc 7"/>
          <p:cNvSpPr>
            <a:spLocks/>
          </p:cNvSpPr>
          <p:nvPr/>
        </p:nvSpPr>
        <p:spPr bwMode="auto">
          <a:xfrm>
            <a:off x="1436688" y="1916832"/>
            <a:ext cx="6719887" cy="3200400"/>
          </a:xfrm>
          <a:custGeom>
            <a:avLst/>
            <a:gdLst>
              <a:gd name="T0" fmla="*/ 2147483647 w 21600"/>
              <a:gd name="T1" fmla="*/ 2147483647 h 21600"/>
              <a:gd name="T2" fmla="*/ 0 w 21600"/>
              <a:gd name="T3" fmla="*/ 2147483647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599" y="20"/>
                </a:moveTo>
                <a:cubicBezTo>
                  <a:pt x="21588" y="11942"/>
                  <a:pt x="11921" y="21599"/>
                  <a:pt x="0" y="21600"/>
                </a:cubicBezTo>
              </a:path>
              <a:path w="21600" h="21600" stroke="0" extrusionOk="0">
                <a:moveTo>
                  <a:pt x="21599" y="20"/>
                </a:moveTo>
                <a:cubicBezTo>
                  <a:pt x="21588" y="11942"/>
                  <a:pt x="11921" y="21599"/>
                  <a:pt x="0" y="21600"/>
                </a:cubicBezTo>
                <a:lnTo>
                  <a:pt x="0" y="0"/>
                </a:lnTo>
                <a:lnTo>
                  <a:pt x="21599" y="2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1182679" y="4720357"/>
            <a:ext cx="1643080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Administrative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records</a:t>
            </a: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2780270" y="4509219"/>
            <a:ext cx="1526060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Management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reports</a:t>
            </a: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4500563" y="3999632"/>
            <a:ext cx="1094853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Existing</a:t>
            </a: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endParaRPr lang="fr-BE" altLang="fr-FR" sz="2000" b="1" dirty="0" smtClean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 err="1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statistics</a:t>
            </a:r>
            <a:endParaRPr lang="fr-BE" altLang="fr-FR" sz="2000" b="1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5249863" y="2996332"/>
            <a:ext cx="2249015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Adapted</a:t>
            </a: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/ </a:t>
            </a:r>
            <a:r>
              <a:rPr lang="fr-BE" altLang="fr-FR" sz="2000" b="1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processed</a:t>
            </a:r>
            <a:endParaRPr lang="fr-BE" altLang="fr-FR" sz="2000" b="1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 err="1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statistics</a:t>
            </a:r>
            <a:endParaRPr lang="fr-BE" altLang="fr-FR" sz="2000" b="1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6635750" y="1956519"/>
            <a:ext cx="1654300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defTabSz="7620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Project </a:t>
            </a:r>
            <a:r>
              <a:rPr lang="fr-BE" altLang="fr-FR" sz="2000" b="1" dirty="0" err="1" smtClean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funded</a:t>
            </a:r>
            <a:endParaRPr lang="fr-BE" altLang="fr-FR" sz="2000" b="1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BE" altLang="fr-FR" sz="2000" b="1" dirty="0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fr-BE" altLang="fr-FR" sz="2000" b="1" dirty="0" err="1">
                <a:solidFill>
                  <a:srgbClr val="003366"/>
                </a:solidFill>
                <a:latin typeface="Arial Narrow" pitchFamily="34" charset="0"/>
                <a:cs typeface="Arial" charset="0"/>
              </a:rPr>
              <a:t>surveys</a:t>
            </a:r>
            <a:endParaRPr lang="fr-BE" altLang="fr-FR" sz="2000" b="1" dirty="0">
              <a:solidFill>
                <a:srgbClr val="003366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5134" name="Freeform 13"/>
          <p:cNvSpPr>
            <a:spLocks/>
          </p:cNvSpPr>
          <p:nvPr/>
        </p:nvSpPr>
        <p:spPr bwMode="auto">
          <a:xfrm>
            <a:off x="1030288" y="2510557"/>
            <a:ext cx="7162800" cy="3048000"/>
          </a:xfrm>
          <a:custGeom>
            <a:avLst/>
            <a:gdLst>
              <a:gd name="T0" fmla="*/ 0 w 4512"/>
              <a:gd name="T1" fmla="*/ 2147483647 h 1920"/>
              <a:gd name="T2" fmla="*/ 2147483647 w 4512"/>
              <a:gd name="T3" fmla="*/ 2147483647 h 1920"/>
              <a:gd name="T4" fmla="*/ 2147483647 w 4512"/>
              <a:gd name="T5" fmla="*/ 0 h 1920"/>
              <a:gd name="T6" fmla="*/ 0 60000 65536"/>
              <a:gd name="T7" fmla="*/ 0 60000 65536"/>
              <a:gd name="T8" fmla="*/ 0 60000 65536"/>
              <a:gd name="T9" fmla="*/ 0 w 4512"/>
              <a:gd name="T10" fmla="*/ 0 h 1920"/>
              <a:gd name="T11" fmla="*/ 4512 w 4512"/>
              <a:gd name="T12" fmla="*/ 1920 h 19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12" h="1920">
                <a:moveTo>
                  <a:pt x="0" y="1920"/>
                </a:moveTo>
                <a:cubicBezTo>
                  <a:pt x="1232" y="1768"/>
                  <a:pt x="2464" y="1616"/>
                  <a:pt x="3216" y="1296"/>
                </a:cubicBezTo>
                <a:cubicBezTo>
                  <a:pt x="3968" y="976"/>
                  <a:pt x="4240" y="488"/>
                  <a:pt x="4512" y="0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AutoShape 6"/>
          <p:cNvSpPr>
            <a:spLocks noChangeArrowheads="1"/>
          </p:cNvSpPr>
          <p:nvPr/>
        </p:nvSpPr>
        <p:spPr bwMode="auto">
          <a:xfrm rot="-820843">
            <a:off x="1947317" y="2189192"/>
            <a:ext cx="2443163" cy="122396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The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diversity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 of sources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is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reflected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in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their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cost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 and </a:t>
            </a:r>
            <a:r>
              <a:rPr lang="fr-BE" altLang="fr-FR" sz="1600" i="0" dirty="0" err="1">
                <a:solidFill>
                  <a:srgbClr val="003366"/>
                </a:solidFill>
                <a:cs typeface="Arial" charset="0"/>
              </a:rPr>
              <a:t>complexity</a:t>
            </a:r>
            <a:r>
              <a:rPr lang="fr-BE" altLang="fr-FR" sz="1600" i="0" dirty="0">
                <a:solidFill>
                  <a:srgbClr val="003366"/>
                </a:solidFill>
                <a:cs typeface="Arial" charset="0"/>
              </a:rPr>
              <a:t>…</a:t>
            </a:r>
          </a:p>
        </p:txBody>
      </p:sp>
      <p:sp>
        <p:nvSpPr>
          <p:cNvPr id="1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921500" y="6322451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C42CA99-FD0F-438D-969A-42C8AF9B16FD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252413" y="6000523"/>
            <a:ext cx="8305800" cy="740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200" dirty="0" smtClean="0">
                <a:solidFill>
                  <a:srgbClr val="003366"/>
                </a:solidFill>
              </a:rPr>
              <a:t>Administrative records, Routine </a:t>
            </a:r>
            <a:r>
              <a:rPr lang="fr-FR" altLang="fr-FR" sz="1200" dirty="0" err="1" smtClean="0">
                <a:solidFill>
                  <a:srgbClr val="003366"/>
                </a:solidFill>
              </a:rPr>
              <a:t>statistics</a:t>
            </a:r>
            <a:r>
              <a:rPr lang="fr-FR" altLang="fr-FR" sz="1200" dirty="0" smtClean="0">
                <a:solidFill>
                  <a:srgbClr val="003366"/>
                </a:solidFill>
              </a:rPr>
              <a:t>, Management reports, Site inspections, </a:t>
            </a:r>
            <a:r>
              <a:rPr lang="fr-FR" altLang="fr-FR" sz="1200" dirty="0" err="1" smtClean="0">
                <a:solidFill>
                  <a:srgbClr val="003366"/>
                </a:solidFill>
              </a:rPr>
              <a:t>Technical</a:t>
            </a:r>
            <a:r>
              <a:rPr lang="fr-FR" altLang="fr-FR" sz="1200" dirty="0" smtClean="0">
                <a:solidFill>
                  <a:srgbClr val="003366"/>
                </a:solidFill>
              </a:rPr>
              <a:t> reports…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200" dirty="0" smtClean="0">
                <a:solidFill>
                  <a:srgbClr val="003366"/>
                </a:solidFill>
              </a:rPr>
              <a:t>The </a:t>
            </a:r>
            <a:r>
              <a:rPr lang="fr-FR" altLang="fr-FR" sz="1200" dirty="0">
                <a:solidFill>
                  <a:srgbClr val="003366"/>
                </a:solidFill>
              </a:rPr>
              <a:t>source of </a:t>
            </a:r>
            <a:r>
              <a:rPr lang="fr-FR" altLang="fr-FR" sz="1200" dirty="0" err="1">
                <a:solidFill>
                  <a:srgbClr val="003366"/>
                </a:solidFill>
              </a:rPr>
              <a:t>verification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should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be</a:t>
            </a:r>
            <a:r>
              <a:rPr lang="fr-FR" altLang="fr-FR" sz="1200" dirty="0">
                <a:solidFill>
                  <a:srgbClr val="003366"/>
                </a:solidFill>
              </a:rPr>
              <a:t> explicit! A line Ministry </a:t>
            </a:r>
            <a:r>
              <a:rPr lang="fr-FR" altLang="fr-FR" sz="1200" dirty="0" err="1">
                <a:solidFill>
                  <a:srgbClr val="003366"/>
                </a:solidFill>
              </a:rPr>
              <a:t>is</a:t>
            </a:r>
            <a:r>
              <a:rPr lang="fr-FR" altLang="fr-FR" sz="1200" dirty="0">
                <a:solidFill>
                  <a:srgbClr val="003366"/>
                </a:solidFill>
              </a:rPr>
              <a:t> not a source of </a:t>
            </a:r>
            <a:r>
              <a:rPr lang="fr-FR" altLang="fr-FR" sz="1200" dirty="0" err="1">
                <a:solidFill>
                  <a:srgbClr val="003366"/>
                </a:solidFill>
              </a:rPr>
              <a:t>verification</a:t>
            </a:r>
            <a:r>
              <a:rPr lang="fr-FR" altLang="fr-FR" sz="1200" dirty="0">
                <a:solidFill>
                  <a:srgbClr val="003366"/>
                </a:solidFill>
              </a:rPr>
              <a:t>, </a:t>
            </a:r>
            <a:r>
              <a:rPr lang="fr-FR" altLang="fr-FR" sz="1200" dirty="0" err="1">
                <a:solidFill>
                  <a:srgbClr val="003366"/>
                </a:solidFill>
              </a:rPr>
              <a:t>it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is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rather</a:t>
            </a:r>
            <a:r>
              <a:rPr lang="fr-FR" altLang="fr-FR" sz="1200" dirty="0">
                <a:solidFill>
                  <a:srgbClr val="003366"/>
                </a:solidFill>
              </a:rPr>
              <a:t> the </a:t>
            </a:r>
            <a:r>
              <a:rPr lang="fr-FR" altLang="fr-FR" sz="1200" dirty="0" err="1">
                <a:solidFill>
                  <a:srgbClr val="003366"/>
                </a:solidFill>
              </a:rPr>
              <a:t>survey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conducted</a:t>
            </a:r>
            <a:r>
              <a:rPr lang="fr-FR" altLang="fr-FR" sz="1200" dirty="0">
                <a:solidFill>
                  <a:srgbClr val="003366"/>
                </a:solidFill>
              </a:rPr>
              <a:t> by a </a:t>
            </a:r>
            <a:r>
              <a:rPr lang="fr-FR" altLang="fr-FR" sz="1200" dirty="0" err="1">
                <a:solidFill>
                  <a:srgbClr val="003366"/>
                </a:solidFill>
              </a:rPr>
              <a:t>given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Directorate</a:t>
            </a:r>
            <a:r>
              <a:rPr lang="fr-FR" altLang="fr-FR" sz="1200" dirty="0">
                <a:solidFill>
                  <a:srgbClr val="003366"/>
                </a:solidFill>
              </a:rPr>
              <a:t>/Unit </a:t>
            </a:r>
            <a:r>
              <a:rPr lang="fr-FR" altLang="fr-FR" sz="1200" dirty="0" err="1">
                <a:solidFill>
                  <a:srgbClr val="003366"/>
                </a:solidFill>
              </a:rPr>
              <a:t>within</a:t>
            </a:r>
            <a:r>
              <a:rPr lang="fr-FR" altLang="fr-FR" sz="1200" dirty="0">
                <a:solidFill>
                  <a:srgbClr val="003366"/>
                </a:solidFill>
              </a:rPr>
              <a:t> </a:t>
            </a:r>
            <a:r>
              <a:rPr lang="fr-FR" altLang="fr-FR" sz="1200" dirty="0" err="1">
                <a:solidFill>
                  <a:srgbClr val="003366"/>
                </a:solidFill>
              </a:rPr>
              <a:t>this</a:t>
            </a:r>
            <a:r>
              <a:rPr lang="fr-FR" altLang="fr-FR" sz="1200" dirty="0">
                <a:solidFill>
                  <a:srgbClr val="003366"/>
                </a:solidFill>
              </a:rPr>
              <a:t> Ministry…</a:t>
            </a:r>
            <a:endParaRPr lang="en-GB" altLang="fr-FR" sz="1200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282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dirty="0" smtClean="0"/>
              <a:t>Data Sources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2000" i="0" dirty="0" smtClean="0"/>
              <a:t>List </a:t>
            </a:r>
            <a:r>
              <a:rPr lang="en-GB" altLang="en-US" sz="2000" i="0" dirty="0"/>
              <a:t>the specific data sources (do not just list the </a:t>
            </a:r>
            <a:r>
              <a:rPr lang="en-GB" altLang="en-US" sz="2000" i="0" dirty="0" smtClean="0"/>
              <a:t>organisation, mention also the </a:t>
            </a:r>
            <a:r>
              <a:rPr lang="en-GB" altLang="en-US" sz="2000" i="0" dirty="0"/>
              <a:t>specific data </a:t>
            </a:r>
            <a:r>
              <a:rPr lang="en-GB" altLang="en-US" sz="2000" i="0" dirty="0" smtClean="0"/>
              <a:t>collection method e.g. </a:t>
            </a:r>
            <a:r>
              <a:rPr lang="en-GB" altLang="en-US" sz="2000" i="0" dirty="0"/>
              <a:t>survey or report)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2000" i="0" dirty="0" smtClean="0"/>
              <a:t>Frequency </a:t>
            </a:r>
            <a:r>
              <a:rPr lang="en-GB" altLang="en-US" sz="2000" i="0" dirty="0"/>
              <a:t>should be clear and consistent with milestones and targets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2000" i="0" dirty="0" smtClean="0"/>
              <a:t>Provide </a:t>
            </a:r>
            <a:r>
              <a:rPr lang="en-GB" altLang="en-US" sz="2000" i="0" dirty="0"/>
              <a:t>disaggregated data as required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  <a:defRPr/>
            </a:pPr>
            <a:r>
              <a:rPr lang="en-GB" altLang="en-US" sz="2000" i="0" dirty="0" smtClean="0"/>
              <a:t>Data </a:t>
            </a:r>
            <a:r>
              <a:rPr lang="en-GB" altLang="en-US" sz="2000" i="0" dirty="0"/>
              <a:t>collection and reporting responsibilities are clearly specified</a:t>
            </a:r>
          </a:p>
          <a:p>
            <a:pPr>
              <a:defRPr/>
            </a:pPr>
            <a:endParaRPr lang="en-GB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9CB54796-B2B7-4E58-977F-49708A2817D3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-820843">
            <a:off x="5618188" y="5362931"/>
            <a:ext cx="2443163" cy="1223070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In </a:t>
            </a:r>
            <a:r>
              <a:rPr lang="fr-BE" altLang="fr-FR" sz="1600" i="0" dirty="0" err="1" smtClean="0">
                <a:solidFill>
                  <a:srgbClr val="003366"/>
                </a:solidFill>
                <a:cs typeface="Arial" charset="0"/>
              </a:rPr>
              <a:t>your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 LFM </a:t>
            </a:r>
            <a:r>
              <a:rPr lang="fr-BE" altLang="fr-FR" sz="1600" i="0" dirty="0" err="1" smtClean="0">
                <a:solidFill>
                  <a:srgbClr val="003366"/>
                </a:solidFill>
                <a:cs typeface="Arial" charset="0"/>
              </a:rPr>
              <a:t>avoid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 « </a:t>
            </a:r>
            <a:r>
              <a:rPr lang="fr-BE" altLang="fr-FR" sz="1600" i="0" dirty="0" err="1" smtClean="0">
                <a:solidFill>
                  <a:srgbClr val="003366"/>
                </a:solidFill>
                <a:cs typeface="Arial" charset="0"/>
              </a:rPr>
              <a:t>project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 report » in the source of </a:t>
            </a:r>
            <a:r>
              <a:rPr lang="fr-BE" altLang="fr-FR" sz="1600" i="0" dirty="0" err="1" smtClean="0">
                <a:solidFill>
                  <a:srgbClr val="003366"/>
                </a:solidFill>
                <a:cs typeface="Arial" charset="0"/>
              </a:rPr>
              <a:t>verification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 </a:t>
            </a:r>
            <a:r>
              <a:rPr lang="fr-BE" altLang="fr-FR" sz="1600" i="0" dirty="0" err="1" smtClean="0">
                <a:solidFill>
                  <a:srgbClr val="003366"/>
                </a:solidFill>
                <a:cs typeface="Arial" charset="0"/>
              </a:rPr>
              <a:t>column</a:t>
            </a:r>
            <a:r>
              <a:rPr lang="fr-BE" altLang="fr-FR" sz="1600" i="0" dirty="0" smtClean="0">
                <a:solidFill>
                  <a:srgbClr val="003366"/>
                </a:solidFill>
                <a:cs typeface="Arial" charset="0"/>
              </a:rPr>
              <a:t> !</a:t>
            </a:r>
            <a:endParaRPr lang="fr-BE" altLang="fr-FR" sz="1600" i="0" dirty="0">
              <a:solidFill>
                <a:srgbClr val="003366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6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dirty="0" smtClean="0"/>
              <a:t>What makes a good data source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68313" y="2276475"/>
            <a:ext cx="8229600" cy="3968750"/>
          </a:xfrm>
        </p:spPr>
        <p:txBody>
          <a:bodyPr/>
          <a:lstStyle/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Existing </a:t>
            </a:r>
            <a:r>
              <a:rPr lang="en-GB" altLang="en-US" sz="2000" i="0" dirty="0"/>
              <a:t>– </a:t>
            </a:r>
            <a:r>
              <a:rPr lang="en-GB" altLang="en-US" sz="2000" i="0" dirty="0" smtClean="0"/>
              <a:t>e.g. </a:t>
            </a:r>
            <a:r>
              <a:rPr lang="en-GB" altLang="en-US" sz="2000" i="0" dirty="0"/>
              <a:t>DHS (demography and health </a:t>
            </a:r>
            <a:r>
              <a:rPr lang="en-GB" altLang="en-US" sz="2000" i="0" dirty="0" smtClean="0"/>
              <a:t>surveys), </a:t>
            </a:r>
            <a:r>
              <a:rPr lang="en-GB" altLang="en-US" sz="2000" i="0" dirty="0"/>
              <a:t>MIS (malaria indicator survey)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Relevant </a:t>
            </a:r>
            <a:r>
              <a:rPr lang="en-GB" altLang="en-US" sz="2000" i="0" dirty="0"/>
              <a:t>– meets our needs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Valid </a:t>
            </a:r>
            <a:r>
              <a:rPr lang="en-GB" altLang="en-US" sz="2000" i="0" dirty="0"/>
              <a:t>– accurate methods used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Reliable </a:t>
            </a:r>
            <a:r>
              <a:rPr lang="en-GB" altLang="en-US" sz="2000" i="0" dirty="0"/>
              <a:t>– stable &amp; consistent data collection </a:t>
            </a:r>
            <a:r>
              <a:rPr lang="en-GB" altLang="en-US" sz="2000" i="0" dirty="0" smtClean="0"/>
              <a:t>methods </a:t>
            </a:r>
            <a:r>
              <a:rPr lang="en-GB" altLang="en-US" sz="2000" i="0" dirty="0"/>
              <a:t>used over time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Available </a:t>
            </a:r>
            <a:r>
              <a:rPr lang="en-GB" altLang="en-US" sz="2000" i="0" dirty="0"/>
              <a:t>– </a:t>
            </a:r>
            <a:r>
              <a:rPr lang="en-GB" altLang="en-US" sz="2000" i="0" dirty="0" smtClean="0"/>
              <a:t>agreed </a:t>
            </a:r>
            <a:r>
              <a:rPr lang="en-GB" altLang="en-US" sz="2000" i="0" dirty="0"/>
              <a:t>responsibility for data </a:t>
            </a:r>
            <a:r>
              <a:rPr lang="en-GB" altLang="en-US" sz="2000" i="0" dirty="0" smtClean="0"/>
              <a:t>collection</a:t>
            </a:r>
            <a:r>
              <a:rPr lang="en-GB" altLang="en-US" sz="2000" i="0" dirty="0"/>
              <a:t>, </a:t>
            </a:r>
            <a:r>
              <a:rPr lang="en-GB" altLang="en-US" sz="2000" i="0" dirty="0" smtClean="0"/>
              <a:t>e.g. </a:t>
            </a:r>
            <a:r>
              <a:rPr lang="en-GB" altLang="en-US" sz="2000" i="0" dirty="0"/>
              <a:t>implementers/ partners</a:t>
            </a:r>
          </a:p>
          <a:p>
            <a:pPr eaLnBrk="1" hangingPunct="1"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en-US" sz="2000" b="1" i="0" dirty="0"/>
              <a:t>Timely </a:t>
            </a:r>
            <a:r>
              <a:rPr lang="en-GB" altLang="en-US" sz="2000" i="0" dirty="0"/>
              <a:t>– periodicity consistent with </a:t>
            </a:r>
            <a:r>
              <a:rPr lang="en-GB" altLang="en-US" sz="2000" i="0" dirty="0" smtClean="0"/>
              <a:t>milestones and </a:t>
            </a:r>
            <a:r>
              <a:rPr lang="en-GB" altLang="en-US" sz="2000" i="0" dirty="0"/>
              <a:t>targets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21816D6E-DBA1-4C21-9445-34FB7B0CFFD2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1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9B28C57-5235-49E4-BE4F-18B33E417C81}" type="slidenum">
              <a:rPr lang="en-GB" altLang="fr-FR" sz="1400" i="0" smtClean="0">
                <a:solidFill>
                  <a:schemeClr val="tx1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fr-FR" sz="1400" i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4"/>
            <a:ext cx="8607425" cy="3096741"/>
          </a:xfrm>
        </p:spPr>
        <p:txBody>
          <a:bodyPr/>
          <a:lstStyle/>
          <a:p>
            <a:pPr eaLnBrk="1" hangingPunct="1">
              <a:buFont typeface="Times" charset="0"/>
              <a:buNone/>
            </a:pPr>
            <a:r>
              <a:rPr lang="fr-FR" altLang="fr-FR" sz="2000" i="0" dirty="0" smtClean="0"/>
              <a:t>	</a:t>
            </a:r>
            <a:r>
              <a:rPr lang="fr-FR" altLang="fr-FR" sz="1800" i="0" dirty="0" smtClean="0"/>
              <a:t>« At the end of the 5th </a:t>
            </a:r>
            <a:r>
              <a:rPr lang="fr-FR" altLang="fr-FR" sz="1800" i="0" dirty="0" err="1" smtClean="0"/>
              <a:t>year</a:t>
            </a:r>
            <a:r>
              <a:rPr lang="fr-FR" altLang="fr-FR" sz="1800" i="0" dirty="0" smtClean="0"/>
              <a:t> of </a:t>
            </a:r>
            <a:r>
              <a:rPr lang="fr-FR" altLang="fr-FR" sz="1800" i="0" dirty="0" err="1" smtClean="0"/>
              <a:t>implementation</a:t>
            </a:r>
            <a:r>
              <a:rPr lang="fr-FR" altLang="fr-FR" sz="1800" i="0" dirty="0" smtClean="0"/>
              <a:t>, 50% of the </a:t>
            </a:r>
            <a:r>
              <a:rPr lang="fr-FR" altLang="fr-FR" sz="1800" i="0" dirty="0" err="1" smtClean="0"/>
              <a:t>households</a:t>
            </a:r>
            <a:r>
              <a:rPr lang="fr-FR" altLang="fr-FR" sz="1800" i="0" dirty="0" smtClean="0"/>
              <a:t> in the </a:t>
            </a:r>
            <a:r>
              <a:rPr lang="fr-FR" altLang="fr-FR" sz="1800" i="0" dirty="0" err="1" smtClean="0"/>
              <a:t>project</a:t>
            </a:r>
            <a:r>
              <a:rPr lang="fr-FR" altLang="fr-FR" sz="1800" i="0" dirty="0" smtClean="0"/>
              <a:t> area </a:t>
            </a:r>
            <a:r>
              <a:rPr lang="fr-FR" altLang="fr-FR" sz="1800" i="0" dirty="0" err="1" smtClean="0"/>
              <a:t>cover</a:t>
            </a:r>
            <a:r>
              <a:rPr lang="fr-FR" altLang="fr-FR" sz="1800" i="0" dirty="0" smtClean="0"/>
              <a:t> 25% of </a:t>
            </a:r>
            <a:r>
              <a:rPr lang="fr-FR" altLang="fr-FR" sz="1800" i="0" dirty="0" err="1" smtClean="0"/>
              <a:t>their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annual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monetary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needs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through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selling</a:t>
            </a:r>
            <a:r>
              <a:rPr lang="fr-FR" altLang="fr-FR" sz="1800" i="0" dirty="0" smtClean="0"/>
              <a:t> services </a:t>
            </a:r>
            <a:r>
              <a:rPr lang="fr-FR" altLang="fr-FR" sz="1800" i="0" dirty="0" err="1" smtClean="0"/>
              <a:t>that</a:t>
            </a:r>
            <a:r>
              <a:rPr lang="fr-FR" altLang="fr-FR" sz="1800" i="0" dirty="0" smtClean="0"/>
              <a:t> use </a:t>
            </a:r>
            <a:r>
              <a:rPr lang="fr-FR" altLang="fr-FR" sz="1800" i="0" dirty="0" err="1" smtClean="0"/>
              <a:t>skills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acquired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thanks</a:t>
            </a:r>
            <a:r>
              <a:rPr lang="fr-FR" altLang="fr-FR" sz="1800" i="0" dirty="0" smtClean="0"/>
              <a:t> to training sessions </a:t>
            </a:r>
            <a:r>
              <a:rPr lang="fr-FR" altLang="fr-FR" sz="1800" i="0" dirty="0" err="1" smtClean="0"/>
              <a:t>delivered</a:t>
            </a:r>
            <a:r>
              <a:rPr lang="fr-FR" altLang="fr-FR" sz="1800" i="0" dirty="0" smtClean="0"/>
              <a:t> by the </a:t>
            </a:r>
            <a:r>
              <a:rPr lang="fr-FR" altLang="fr-FR" sz="1800" i="0" dirty="0" err="1" smtClean="0"/>
              <a:t>project</a:t>
            </a:r>
            <a:r>
              <a:rPr lang="fr-FR" altLang="fr-FR" sz="1800" i="0" dirty="0" smtClean="0"/>
              <a:t> ». </a:t>
            </a:r>
          </a:p>
          <a:p>
            <a:pPr eaLnBrk="1" hangingPunct="1">
              <a:buFont typeface="Times" charset="0"/>
              <a:buNone/>
            </a:pPr>
            <a:endParaRPr lang="fr-FR" altLang="fr-FR" sz="1800" i="0" dirty="0" smtClean="0"/>
          </a:p>
          <a:p>
            <a:pPr eaLnBrk="1" hangingPunct="1">
              <a:buFont typeface="Times" charset="0"/>
              <a:buNone/>
            </a:pPr>
            <a:endParaRPr lang="fr-FR" altLang="fr-FR" sz="1800" i="0" dirty="0" smtClean="0"/>
          </a:p>
          <a:p>
            <a:pPr eaLnBrk="1" hangingPunct="1">
              <a:buFont typeface="Times" charset="0"/>
              <a:buNone/>
            </a:pPr>
            <a:r>
              <a:rPr lang="fr-FR" altLang="fr-FR" sz="1800" i="0" dirty="0" smtClean="0"/>
              <a:t>	</a:t>
            </a: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are the </a:t>
            </a:r>
            <a:r>
              <a:rPr lang="fr-FR" altLang="fr-FR" sz="1800" i="0" dirty="0" err="1" smtClean="0"/>
              <a:t>elementary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indicators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that</a:t>
            </a:r>
            <a:r>
              <a:rPr lang="fr-FR" altLang="fr-FR" sz="1800" i="0" dirty="0" smtClean="0"/>
              <a:t> are </a:t>
            </a:r>
            <a:r>
              <a:rPr lang="fr-FR" altLang="fr-FR" sz="1800" i="0" dirty="0" err="1" smtClean="0"/>
              <a:t>required</a:t>
            </a:r>
            <a:r>
              <a:rPr lang="fr-FR" altLang="fr-FR" sz="1800" i="0" dirty="0" smtClean="0"/>
              <a:t> for monitoring information </a:t>
            </a:r>
            <a:r>
              <a:rPr lang="fr-FR" altLang="fr-FR" sz="1800" i="0" dirty="0" err="1" smtClean="0"/>
              <a:t>linked</a:t>
            </a:r>
            <a:r>
              <a:rPr lang="fr-FR" altLang="fr-FR" sz="1800" i="0" dirty="0" smtClean="0"/>
              <a:t> to </a:t>
            </a:r>
            <a:r>
              <a:rPr lang="fr-FR" altLang="fr-FR" sz="1800" i="0" dirty="0" err="1" smtClean="0"/>
              <a:t>this</a:t>
            </a:r>
            <a:r>
              <a:rPr lang="fr-FR" altLang="fr-FR" sz="1800" i="0" dirty="0" smtClean="0"/>
              <a:t> objective? </a:t>
            </a:r>
            <a:r>
              <a:rPr lang="fr-FR" altLang="fr-FR" sz="1800" i="0" dirty="0" err="1" smtClean="0"/>
              <a:t>What</a:t>
            </a:r>
            <a:r>
              <a:rPr lang="fr-FR" altLang="fr-FR" sz="1800" i="0" dirty="0" smtClean="0"/>
              <a:t> are the sources </a:t>
            </a:r>
            <a:r>
              <a:rPr lang="fr-FR" altLang="fr-FR" sz="1800" i="0" dirty="0" err="1" smtClean="0"/>
              <a:t>likely</a:t>
            </a:r>
            <a:r>
              <a:rPr lang="fr-FR" altLang="fr-FR" sz="1800" i="0" dirty="0" smtClean="0"/>
              <a:t> to </a:t>
            </a:r>
            <a:r>
              <a:rPr lang="fr-FR" altLang="fr-FR" sz="1800" i="0" dirty="0" err="1" smtClean="0"/>
              <a:t>be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used</a:t>
            </a:r>
            <a:r>
              <a:rPr lang="fr-FR" altLang="fr-FR" sz="1800" i="0" dirty="0" smtClean="0"/>
              <a:t> for </a:t>
            </a:r>
            <a:r>
              <a:rPr lang="fr-FR" altLang="fr-FR" sz="1800" i="0" dirty="0" err="1" smtClean="0"/>
              <a:t>this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kind</a:t>
            </a:r>
            <a:r>
              <a:rPr lang="fr-FR" altLang="fr-FR" sz="1800" i="0" dirty="0" smtClean="0"/>
              <a:t> of data? How </a:t>
            </a:r>
            <a:r>
              <a:rPr lang="fr-FR" altLang="fr-FR" sz="1800" i="0" dirty="0" err="1" smtClean="0"/>
              <a:t>manageable</a:t>
            </a:r>
            <a:r>
              <a:rPr lang="fr-FR" altLang="fr-FR" sz="1800" i="0" dirty="0" smtClean="0"/>
              <a:t> do </a:t>
            </a:r>
            <a:r>
              <a:rPr lang="fr-FR" altLang="fr-FR" sz="1800" i="0" dirty="0" err="1" smtClean="0"/>
              <a:t>you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think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this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will</a:t>
            </a:r>
            <a:r>
              <a:rPr lang="fr-FR" altLang="fr-FR" sz="1800" i="0" dirty="0" smtClean="0"/>
              <a:t> </a:t>
            </a:r>
            <a:r>
              <a:rPr lang="fr-FR" altLang="fr-FR" sz="1800" i="0" dirty="0" err="1" smtClean="0"/>
              <a:t>be</a:t>
            </a:r>
            <a:r>
              <a:rPr lang="fr-FR" altLang="fr-FR" sz="1800" i="0" dirty="0" smtClean="0"/>
              <a:t> for monitoring </a:t>
            </a:r>
            <a:r>
              <a:rPr lang="fr-FR" altLang="fr-FR" sz="1800" i="0" dirty="0" err="1" smtClean="0"/>
              <a:t>results</a:t>
            </a:r>
            <a:r>
              <a:rPr lang="fr-FR" altLang="fr-FR" sz="1800" i="0" dirty="0" smtClean="0"/>
              <a:t>?</a:t>
            </a:r>
            <a:endParaRPr lang="fr-FR" altLang="fr-FR" sz="1800" dirty="0" smtClean="0"/>
          </a:p>
          <a:p>
            <a:pPr eaLnBrk="1" hangingPunct="1">
              <a:buFont typeface="Times" charset="0"/>
              <a:buNone/>
            </a:pPr>
            <a:endParaRPr lang="fr-FR" altLang="fr-FR" dirty="0" smtClean="0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0" y="1298575"/>
            <a:ext cx="9144000" cy="76200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358775" indent="-358775" algn="ctr" eaLnBrk="0" hangingPunct="0">
              <a:defRPr/>
            </a:pPr>
            <a:r>
              <a:rPr lang="fr-BE" sz="3000" b="1" dirty="0" err="1" smtClean="0">
                <a:latin typeface="+mj-lt"/>
                <a:ea typeface="+mj-ea"/>
                <a:cs typeface="+mj-cs"/>
              </a:rPr>
              <a:t>Exercise</a:t>
            </a:r>
            <a:r>
              <a:rPr lang="fr-BE" sz="3000" b="1" dirty="0" smtClean="0">
                <a:latin typeface="+mj-lt"/>
                <a:ea typeface="+mj-ea"/>
                <a:cs typeface="+mj-cs"/>
              </a:rPr>
              <a:t> in pairs| </a:t>
            </a:r>
            <a:r>
              <a:rPr lang="fr-FR" sz="3000" b="1" dirty="0" err="1" smtClean="0">
                <a:latin typeface="+mj-lt"/>
                <a:ea typeface="+mj-ea"/>
                <a:cs typeface="+mj-cs"/>
              </a:rPr>
              <a:t>Results</a:t>
            </a:r>
            <a:r>
              <a:rPr lang="fr-FR" sz="3000" b="1" dirty="0" smtClean="0">
                <a:latin typeface="+mj-lt"/>
                <a:ea typeface="+mj-ea"/>
                <a:cs typeface="+mj-cs"/>
              </a:rPr>
              <a:t>, </a:t>
            </a:r>
            <a:r>
              <a:rPr lang="fr-FR" sz="3000" b="1" dirty="0" err="1" smtClean="0"/>
              <a:t>indicators</a:t>
            </a:r>
            <a:endParaRPr lang="fr-FR" sz="3000" b="1" dirty="0"/>
          </a:p>
          <a:p>
            <a:pPr marL="358775" indent="-358775" algn="ctr" eaLnBrk="0" hangingPunct="0">
              <a:defRPr/>
            </a:pPr>
            <a:r>
              <a:rPr lang="fr-FR" sz="3000" b="1" dirty="0" smtClean="0">
                <a:latin typeface="+mj-lt"/>
                <a:ea typeface="+mj-ea"/>
                <a:cs typeface="+mj-cs"/>
              </a:rPr>
              <a:t>and sources of </a:t>
            </a:r>
            <a:r>
              <a:rPr lang="fr-FR" sz="3000" b="1" dirty="0" err="1" smtClean="0">
                <a:latin typeface="+mj-lt"/>
                <a:ea typeface="+mj-ea"/>
                <a:cs typeface="+mj-cs"/>
              </a:rPr>
              <a:t>verification</a:t>
            </a:r>
            <a:endParaRPr lang="fr-FR" sz="3000" b="1" dirty="0">
              <a:latin typeface="+mj-lt"/>
              <a:ea typeface="+mj-ea"/>
              <a:cs typeface="+mj-cs"/>
            </a:endParaRP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914400" y="6461125"/>
            <a:ext cx="7239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fr-FR" sz="1000" i="0" dirty="0" err="1">
                <a:solidFill>
                  <a:schemeClr val="accent2"/>
                </a:solidFill>
              </a:rPr>
              <a:t>Exaemple</a:t>
            </a:r>
            <a:r>
              <a:rPr lang="fr-FR" altLang="fr-FR" sz="1000" i="0" dirty="0">
                <a:solidFill>
                  <a:schemeClr val="accent2"/>
                </a:solidFill>
              </a:rPr>
              <a:t> </a:t>
            </a:r>
            <a:r>
              <a:rPr lang="fr-FR" altLang="fr-FR" sz="1000" i="0" dirty="0" err="1">
                <a:solidFill>
                  <a:schemeClr val="accent2"/>
                </a:solidFill>
              </a:rPr>
              <a:t>from</a:t>
            </a:r>
            <a:r>
              <a:rPr lang="fr-FR" altLang="fr-FR" sz="1000" i="0" dirty="0">
                <a:solidFill>
                  <a:schemeClr val="accent2"/>
                </a:solidFill>
              </a:rPr>
              <a:t> du guide pratique de S&amp;E des projets, </a:t>
            </a:r>
            <a:r>
              <a:rPr lang="fr-FR" altLang="fr-FR" sz="1000" i="0" dirty="0" smtClean="0">
                <a:solidFill>
                  <a:schemeClr val="accent2"/>
                </a:solidFill>
              </a:rPr>
              <a:t>FIDA</a:t>
            </a:r>
            <a:endParaRPr lang="fr-FR" altLang="fr-FR" sz="1000" i="0" dirty="0">
              <a:solidFill>
                <a:schemeClr val="accent2"/>
              </a:solidFill>
            </a:endParaRPr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4197455" y="3520044"/>
            <a:ext cx="381000" cy="609600"/>
          </a:xfrm>
          <a:prstGeom prst="upDownArrow">
            <a:avLst>
              <a:gd name="adj1" fmla="val 50000"/>
              <a:gd name="adj2" fmla="val 32000"/>
            </a:avLst>
          </a:prstGeom>
          <a:solidFill>
            <a:srgbClr val="FFCC00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fr-BE" altLang="fr-FR" sz="1200" i="0"/>
          </a:p>
        </p:txBody>
      </p:sp>
      <p:sp>
        <p:nvSpPr>
          <p:cNvPr id="10247" name="AutoShape 6"/>
          <p:cNvSpPr>
            <a:spLocks noChangeArrowheads="1"/>
          </p:cNvSpPr>
          <p:nvPr/>
        </p:nvSpPr>
        <p:spPr bwMode="auto">
          <a:xfrm>
            <a:off x="2019300" y="5670699"/>
            <a:ext cx="5338763" cy="7826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66"/>
            </a:solidFill>
            <a:round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45000"/>
              </a:spcBef>
              <a:buClr>
                <a:srgbClr val="A50021"/>
              </a:buClr>
              <a:buFont typeface="Wingdings" pitchFamily="2" charset="2"/>
              <a:buNone/>
            </a:pPr>
            <a:r>
              <a:rPr lang="en-US" altLang="fr-FR" sz="2000" b="1" i="0"/>
              <a:t>Activity – 5 min. by yourself followed by a plenary discussion</a:t>
            </a:r>
            <a:endParaRPr lang="fr-FR" altLang="fr-FR" sz="2000" b="1" i="0"/>
          </a:p>
        </p:txBody>
      </p:sp>
      <p:grpSp>
        <p:nvGrpSpPr>
          <p:cNvPr id="8" name="Groupe 7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9" name="Étoile à 4 branches 8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431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95288" y="1268760"/>
            <a:ext cx="8229600" cy="936104"/>
          </a:xfrm>
        </p:spPr>
        <p:txBody>
          <a:bodyPr/>
          <a:lstStyle/>
          <a:p>
            <a:pPr algn="ctr"/>
            <a:r>
              <a:rPr lang="en-GB" altLang="en-US" dirty="0" smtClean="0"/>
              <a:t>Exercise on objectives, indicators &amp; sources of 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88840"/>
            <a:ext cx="8964488" cy="4732635"/>
          </a:xfrm>
        </p:spPr>
        <p:txBody>
          <a:bodyPr/>
          <a:lstStyle/>
          <a:p>
            <a:pPr marL="0" indent="0" eaLnBrk="1" hangingPunct="1">
              <a:buClrTx/>
              <a:buNone/>
              <a:defRPr/>
            </a:pPr>
            <a:r>
              <a:rPr lang="en-GB" altLang="en-US" sz="2000" b="1" dirty="0" smtClean="0"/>
              <a:t> </a:t>
            </a:r>
            <a:endParaRPr lang="en-GB" sz="2000" b="1" i="0" dirty="0" smtClean="0">
              <a:latin typeface="+mj-lt"/>
              <a:cs typeface="Arial"/>
            </a:endParaRP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en-GB" sz="2000" i="0" dirty="0">
                <a:cs typeface="Arial"/>
              </a:rPr>
              <a:t>Take a card and write </a:t>
            </a:r>
            <a:r>
              <a:rPr lang="en-GB" sz="2000" i="0" dirty="0" smtClean="0">
                <a:cs typeface="Arial"/>
              </a:rPr>
              <a:t>down a result (output, outcome or impact). </a:t>
            </a:r>
            <a:r>
              <a:rPr lang="en-GB" sz="2000" i="0" dirty="0">
                <a:cs typeface="Arial"/>
              </a:rPr>
              <a:t>Pass </a:t>
            </a:r>
            <a:r>
              <a:rPr lang="en-GB" sz="2000" i="0" dirty="0" smtClean="0">
                <a:cs typeface="Arial"/>
              </a:rPr>
              <a:t>to </a:t>
            </a:r>
            <a:r>
              <a:rPr lang="en-GB" sz="2000" i="0" dirty="0">
                <a:cs typeface="Arial"/>
              </a:rPr>
              <a:t>your colleague on the left.</a:t>
            </a: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endParaRPr lang="en-GB" sz="2000" i="0" dirty="0">
              <a:cs typeface="Arial"/>
            </a:endParaRP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en-GB" sz="2000" i="0" dirty="0" smtClean="0">
                <a:cs typeface="Arial"/>
              </a:rPr>
              <a:t>On </a:t>
            </a:r>
            <a:r>
              <a:rPr lang="en-GB" sz="2000" i="0" dirty="0">
                <a:cs typeface="Arial"/>
              </a:rPr>
              <a:t>the card you received </a:t>
            </a:r>
            <a:r>
              <a:rPr lang="en-GB" sz="2000" i="0" dirty="0" smtClean="0">
                <a:cs typeface="Arial"/>
              </a:rPr>
              <a:t>from your neighbour, write down an </a:t>
            </a:r>
            <a:r>
              <a:rPr lang="en-GB" sz="2000" i="0" dirty="0">
                <a:cs typeface="Arial"/>
              </a:rPr>
              <a:t>indicator you </a:t>
            </a:r>
            <a:r>
              <a:rPr lang="en-GB" sz="2000" i="0" dirty="0" smtClean="0">
                <a:cs typeface="Arial"/>
              </a:rPr>
              <a:t>think could be used to measure </a:t>
            </a:r>
            <a:r>
              <a:rPr lang="en-GB" sz="2000" i="0" dirty="0">
                <a:cs typeface="Arial"/>
              </a:rPr>
              <a:t>this result. Pass </a:t>
            </a:r>
            <a:r>
              <a:rPr lang="en-GB" sz="2000" i="0" dirty="0" smtClean="0">
                <a:cs typeface="Arial"/>
              </a:rPr>
              <a:t>to </a:t>
            </a:r>
            <a:r>
              <a:rPr lang="en-GB" sz="2000" i="0" dirty="0">
                <a:cs typeface="Arial"/>
              </a:rPr>
              <a:t>your colleague on the left.</a:t>
            </a: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endParaRPr lang="en-GB" sz="2000" i="0" dirty="0" smtClean="0">
              <a:latin typeface="+mj-lt"/>
              <a:cs typeface="Arial"/>
            </a:endParaRP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en-GB" sz="2000" i="0" dirty="0" smtClean="0">
                <a:latin typeface="+mj-lt"/>
                <a:cs typeface="Arial"/>
              </a:rPr>
              <a:t>On the card you received write down a source of verification you think could be used to collect the information related to this result and indicator. P</a:t>
            </a:r>
            <a:r>
              <a:rPr lang="en-GB" sz="2000" i="0" dirty="0" smtClean="0">
                <a:cs typeface="Arial"/>
              </a:rPr>
              <a:t>ass to </a:t>
            </a:r>
            <a:r>
              <a:rPr lang="en-GB" sz="2000" i="0" dirty="0">
                <a:cs typeface="Arial"/>
              </a:rPr>
              <a:t>your colleague on the </a:t>
            </a:r>
            <a:r>
              <a:rPr lang="en-GB" sz="2000" i="0" dirty="0" smtClean="0">
                <a:cs typeface="Arial"/>
              </a:rPr>
              <a:t>left.</a:t>
            </a: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endParaRPr lang="en-GB" sz="2000" i="0" dirty="0">
              <a:latin typeface="+mj-lt"/>
              <a:cs typeface="Arial"/>
            </a:endParaRPr>
          </a:p>
          <a:p>
            <a:pPr marL="457200" indent="-457200" eaLnBrk="1" hangingPunct="1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en-GB" sz="2000" i="0" dirty="0" smtClean="0">
                <a:latin typeface="+mj-lt"/>
                <a:cs typeface="Arial"/>
              </a:rPr>
              <a:t>Read the objectives, indicator and proposed source of verification you have received and decide if you agree with the choices made.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73DA0AB6-C209-4813-8982-1ADC0D9AB03F}" type="slidenum">
              <a:rPr lang="en-GB" altLang="en-US" sz="1400" b="0" smtClean="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GB" altLang="en-US" sz="1400" b="0" smtClean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2" name="Étoile à 4 branches 1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94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8505</TotalTime>
  <Words>544</Words>
  <Application>Microsoft Office PowerPoint</Application>
  <PresentationFormat>Affichage à l'écran (4:3)</PresentationFormat>
  <Paragraphs>80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Times</vt:lpstr>
      <vt:lpstr>Times New Roman</vt:lpstr>
      <vt:lpstr>Verdana</vt:lpstr>
      <vt:lpstr>Wingdings</vt:lpstr>
      <vt:lpstr>Slide_Master</vt:lpstr>
      <vt:lpstr>Session 11</vt:lpstr>
      <vt:lpstr>Indicators – Different types of measures</vt:lpstr>
      <vt:lpstr>Présentation PowerPoint</vt:lpstr>
      <vt:lpstr>Sources of verification</vt:lpstr>
      <vt:lpstr>Data Sources</vt:lpstr>
      <vt:lpstr>What makes a good data source</vt:lpstr>
      <vt:lpstr>Présentation PowerPoint</vt:lpstr>
      <vt:lpstr>Exercise on objectives, indicators &amp; sources of verification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599</cp:revision>
  <cp:lastPrinted>2015-05-22T13:47:44Z</cp:lastPrinted>
  <dcterms:created xsi:type="dcterms:W3CDTF">2011-10-28T10:25:18Z</dcterms:created>
  <dcterms:modified xsi:type="dcterms:W3CDTF">2015-11-02T12:19:38Z</dcterms:modified>
</cp:coreProperties>
</file>