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430" r:id="rId2"/>
    <p:sldId id="658" r:id="rId3"/>
    <p:sldId id="624" r:id="rId4"/>
    <p:sldId id="752" r:id="rId5"/>
    <p:sldId id="626" r:id="rId6"/>
    <p:sldId id="753" r:id="rId7"/>
    <p:sldId id="754" r:id="rId8"/>
    <p:sldId id="755" r:id="rId9"/>
    <p:sldId id="756" r:id="rId10"/>
    <p:sldId id="641" r:id="rId11"/>
  </p:sldIdLst>
  <p:sldSz cx="9144000" cy="6858000" type="screen4x3"/>
  <p:notesSz cx="10001250" cy="687705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chloe" initials="c" lastIdx="2" clrIdx="0"/>
  <p:cmAuthor id="1" name="Karen McHugh" initials="KM" lastIdx="3" clrIdx="1">
    <p:extLst/>
  </p:cmAuthor>
  <p:cmAuthor id="2" name="Saskia" initials="svc" lastIdx="1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66"/>
    <a:srgbClr val="0F5494"/>
    <a:srgbClr val="FFDDFF"/>
    <a:srgbClr val="FFCCFF"/>
    <a:srgbClr val="E88D08"/>
    <a:srgbClr val="E5970B"/>
    <a:srgbClr val="009900"/>
    <a:srgbClr val="66FF33"/>
    <a:srgbClr val="00FF00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015" autoAdjust="0"/>
    <p:restoredTop sz="71634" autoAdjust="0"/>
  </p:normalViewPr>
  <p:slideViewPr>
    <p:cSldViewPr>
      <p:cViewPr varScale="1">
        <p:scale>
          <a:sx n="53" d="100"/>
          <a:sy n="53" d="100"/>
        </p:scale>
        <p:origin x="1998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334964" cy="344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81" tIns="46141" rIns="92281" bIns="46141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663950" y="0"/>
            <a:ext cx="4334964" cy="344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81" tIns="46141" rIns="92281" bIns="46141" numCol="1" anchor="t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78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531713"/>
            <a:ext cx="4334964" cy="344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81" tIns="46141" rIns="92281" bIns="46141" numCol="1" anchor="b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78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663950" y="6531713"/>
            <a:ext cx="4334964" cy="344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81" tIns="46141" rIns="92281" bIns="46141" numCol="1" anchor="b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300A49D6-C6AA-4DC8-AFC3-6BB207083133}" type="slidenum">
              <a:rPr lang="en-GB"/>
              <a:pPr>
                <a:defRPr/>
              </a:pPr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16045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334964" cy="344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81" tIns="46141" rIns="92281" bIns="46141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663950" y="0"/>
            <a:ext cx="4334964" cy="344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81" tIns="46141" rIns="92281" bIns="46141" numCol="1" anchor="t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09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282950" y="515938"/>
            <a:ext cx="3438525" cy="25781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9659" y="3266406"/>
            <a:ext cx="8001934" cy="3094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81" tIns="46141" rIns="92281" bIns="4614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368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531713"/>
            <a:ext cx="4334964" cy="344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81" tIns="46141" rIns="92281" bIns="46141" numCol="1" anchor="b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663950" y="6531713"/>
            <a:ext cx="4334964" cy="344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81" tIns="46141" rIns="92281" bIns="46141" numCol="1" anchor="b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D7814935-7ECE-468D-893E-19C4D3C5563E}" type="slidenum">
              <a:rPr lang="en-GB"/>
              <a:pPr>
                <a:defRPr/>
              </a:pPr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669454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3011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BE" smtClean="0">
              <a:latin typeface="Arial" pitchFamily="34" charset="0"/>
            </a:endParaRPr>
          </a:p>
        </p:txBody>
      </p:sp>
      <p:sp>
        <p:nvSpPr>
          <p:cNvPr id="43012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B40D055-2A4E-4A07-9583-0499299B4BBF}" type="slidenum">
              <a:rPr lang="en-GB" smtClean="0">
                <a:latin typeface="Arial" pitchFamily="34" charset="0"/>
              </a:rPr>
              <a:pPr/>
              <a:t>1</a:t>
            </a:fld>
            <a:endParaRPr lang="en-GB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816044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5843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r-BE" altLang="fr-FR" dirty="0" smtClean="0"/>
          </a:p>
        </p:txBody>
      </p:sp>
      <p:sp>
        <p:nvSpPr>
          <p:cNvPr id="35844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9785" indent="-288379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53516" indent="-23070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14922" indent="-23070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76328" indent="-23070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37734" indent="-23070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99141" indent="-23070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60547" indent="-23070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921953" indent="-23070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2D7CC7B5-3C0D-4440-A333-9148CC760749}" type="slidenum">
              <a:rPr lang="en-GB" altLang="fr-FR" smtClean="0"/>
              <a:pPr eaLnBrk="1" hangingPunct="1">
                <a:spcBef>
                  <a:spcPct val="0"/>
                </a:spcBef>
              </a:pPr>
              <a:t>10</a:t>
            </a:fld>
            <a:endParaRPr lang="en-GB" altLang="fr-FR" smtClean="0"/>
          </a:p>
        </p:txBody>
      </p:sp>
    </p:spTree>
    <p:extLst>
      <p:ext uri="{BB962C8B-B14F-4D97-AF65-F5344CB8AC3E}">
        <p14:creationId xmlns:p14="http://schemas.microsoft.com/office/powerpoint/2010/main" val="18018632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5299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dirty="0" smtClean="0">
              <a:latin typeface="Arial" pitchFamily="34" charset="0"/>
            </a:endParaRPr>
          </a:p>
        </p:txBody>
      </p:sp>
      <p:sp>
        <p:nvSpPr>
          <p:cNvPr id="55300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6EDFFC9-A27F-4676-A373-F1CEF5BB41F7}" type="slidenum">
              <a:rPr lang="en-GB" smtClean="0">
                <a:latin typeface="Arial" pitchFamily="34" charset="0"/>
              </a:rPr>
              <a:pPr/>
              <a:t>2</a:t>
            </a:fld>
            <a:endParaRPr lang="en-GB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790380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6627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r-BE" altLang="fr-FR" dirty="0" smtClean="0"/>
          </a:p>
        </p:txBody>
      </p:sp>
      <p:sp>
        <p:nvSpPr>
          <p:cNvPr id="26628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9785" indent="-288379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53516" indent="-23070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14922" indent="-23070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76328" indent="-23070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37734" indent="-23070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99141" indent="-23070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60547" indent="-23070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921953" indent="-23070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2E53E9A3-E740-4DFD-BE04-F2AD3671523C}" type="slidenum">
              <a:rPr lang="en-GB" altLang="fr-FR" smtClean="0"/>
              <a:pPr eaLnBrk="1" hangingPunct="1">
                <a:spcBef>
                  <a:spcPct val="0"/>
                </a:spcBef>
              </a:pPr>
              <a:t>3</a:t>
            </a:fld>
            <a:endParaRPr lang="en-GB" altLang="fr-FR" smtClean="0"/>
          </a:p>
        </p:txBody>
      </p:sp>
    </p:spTree>
    <p:extLst>
      <p:ext uri="{BB962C8B-B14F-4D97-AF65-F5344CB8AC3E}">
        <p14:creationId xmlns:p14="http://schemas.microsoft.com/office/powerpoint/2010/main" val="314495546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7814935-7ECE-468D-893E-19C4D3C5563E}" type="slidenum">
              <a:rPr lang="en-GB" smtClean="0"/>
              <a:pPr>
                <a:defRPr/>
              </a:pPr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004037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9785" indent="-288379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53516" indent="-23070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14922" indent="-23070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76328" indent="-23070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37734" indent="-23070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99141" indent="-23070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60547" indent="-23070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921953" indent="-23070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DDC00CE7-0BFD-40A7-883B-15CC69FC2625}" type="slidenum">
              <a:rPr lang="en-GB" altLang="fr-FR" smtClean="0"/>
              <a:pPr eaLnBrk="1" hangingPunct="1">
                <a:spcBef>
                  <a:spcPct val="0"/>
                </a:spcBef>
              </a:pPr>
              <a:t>5</a:t>
            </a:fld>
            <a:endParaRPr lang="en-GB" altLang="fr-FR" smtClean="0"/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230703" indent="-230703" eaLnBrk="1" hangingPunct="1"/>
            <a:endParaRPr lang="fr-FR" altLang="fr-FR" dirty="0" smtClean="0"/>
          </a:p>
        </p:txBody>
      </p:sp>
    </p:spTree>
    <p:extLst>
      <p:ext uri="{BB962C8B-B14F-4D97-AF65-F5344CB8AC3E}">
        <p14:creationId xmlns:p14="http://schemas.microsoft.com/office/powerpoint/2010/main" val="410238725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5299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smtClean="0">
              <a:latin typeface="Arial" pitchFamily="34" charset="0"/>
            </a:endParaRPr>
          </a:p>
        </p:txBody>
      </p:sp>
      <p:sp>
        <p:nvSpPr>
          <p:cNvPr id="55300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6EDFFC9-A27F-4676-A373-F1CEF5BB41F7}" type="slidenum">
              <a:rPr lang="en-GB" smtClean="0">
                <a:latin typeface="Arial" pitchFamily="34" charset="0"/>
              </a:rPr>
              <a:pPr/>
              <a:t>6</a:t>
            </a:fld>
            <a:endParaRPr lang="en-GB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790380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0723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r-BE" altLang="fr-FR" dirty="0" smtClean="0"/>
          </a:p>
        </p:txBody>
      </p:sp>
      <p:sp>
        <p:nvSpPr>
          <p:cNvPr id="30724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9785" indent="-288379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53516" indent="-23070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14922" indent="-23070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76328" indent="-23070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37734" indent="-23070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99141" indent="-23070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60547" indent="-23070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921953" indent="-23070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3E019CF2-06DE-4DE1-974F-0454FB147E5B}" type="slidenum">
              <a:rPr lang="en-GB" altLang="fr-FR" smtClean="0"/>
              <a:pPr eaLnBrk="1" hangingPunct="1">
                <a:spcBef>
                  <a:spcPct val="0"/>
                </a:spcBef>
              </a:pPr>
              <a:t>7</a:t>
            </a:fld>
            <a:endParaRPr lang="en-GB" altLang="fr-FR" smtClean="0"/>
          </a:p>
        </p:txBody>
      </p:sp>
    </p:spTree>
    <p:extLst>
      <p:ext uri="{BB962C8B-B14F-4D97-AF65-F5344CB8AC3E}">
        <p14:creationId xmlns:p14="http://schemas.microsoft.com/office/powerpoint/2010/main" val="252762047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9785" indent="-288379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53516" indent="-23070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14922" indent="-23070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76328" indent="-23070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37734" indent="-23070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99141" indent="-23070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60547" indent="-23070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921953" indent="-23070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9CB7E16C-46B0-424E-A1D5-DD0C6DF2C63F}" type="slidenum">
              <a:rPr lang="en-GB" altLang="fr-FR" smtClean="0"/>
              <a:pPr eaLnBrk="1" hangingPunct="1">
                <a:spcBef>
                  <a:spcPct val="0"/>
                </a:spcBef>
              </a:pPr>
              <a:t>8</a:t>
            </a:fld>
            <a:endParaRPr lang="en-GB" altLang="fr-FR" smtClean="0"/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marL="230703" indent="-230703" eaLnBrk="1" hangingPunct="1"/>
            <a:endParaRPr lang="fr-FR" altLang="fr-FR" smtClean="0"/>
          </a:p>
        </p:txBody>
      </p:sp>
    </p:spTree>
    <p:extLst>
      <p:ext uri="{BB962C8B-B14F-4D97-AF65-F5344CB8AC3E}">
        <p14:creationId xmlns:p14="http://schemas.microsoft.com/office/powerpoint/2010/main" val="35780356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4819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r-BE" altLang="fr-FR" dirty="0" smtClean="0"/>
          </a:p>
        </p:txBody>
      </p:sp>
      <p:sp>
        <p:nvSpPr>
          <p:cNvPr id="34820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9785" indent="-288379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53516" indent="-23070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14922" indent="-23070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76328" indent="-23070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37734" indent="-23070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99141" indent="-23070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60547" indent="-23070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921953" indent="-23070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4C929482-01C4-4375-A936-950203284C88}" type="slidenum">
              <a:rPr lang="en-GB" altLang="fr-FR" smtClean="0"/>
              <a:pPr eaLnBrk="1" hangingPunct="1">
                <a:spcBef>
                  <a:spcPct val="0"/>
                </a:spcBef>
              </a:pPr>
              <a:t>9</a:t>
            </a:fld>
            <a:endParaRPr lang="en-GB" altLang="fr-FR" smtClean="0"/>
          </a:p>
        </p:txBody>
      </p:sp>
    </p:spTree>
    <p:extLst>
      <p:ext uri="{BB962C8B-B14F-4D97-AF65-F5344CB8AC3E}">
        <p14:creationId xmlns:p14="http://schemas.microsoft.com/office/powerpoint/2010/main" val="23312174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981075"/>
            <a:ext cx="9180513" cy="5876925"/>
          </a:xfrm>
          <a:prstGeom prst="rect">
            <a:avLst/>
          </a:prstGeom>
          <a:solidFill>
            <a:srgbClr val="0F5494"/>
          </a:solidFill>
          <a:ln w="25400" algn="ctr">
            <a:solidFill>
              <a:srgbClr val="0F5494"/>
            </a:solidFill>
            <a:miter lim="800000"/>
            <a:headEnd/>
            <a:tailEnd/>
          </a:ln>
          <a:effectLst>
            <a:outerShdw dist="23000" dir="5400000" rotWithShape="0">
              <a:srgbClr val="000000">
                <a:alpha val="34999"/>
              </a:srgbClr>
            </a:outerShdw>
          </a:effectLst>
        </p:spPr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cs typeface="+mn-cs"/>
            </a:endParaRPr>
          </a:p>
        </p:txBody>
      </p:sp>
      <p:pic>
        <p:nvPicPr>
          <p:cNvPr id="5" name="Picture 6" descr="LOGO CE-EN-quadri.eps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7638" y="258763"/>
            <a:ext cx="1436687" cy="998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/>
          <p:nvPr userDrawn="1"/>
        </p:nvSpPr>
        <p:spPr>
          <a:xfrm>
            <a:off x="4267200" y="6659563"/>
            <a:ext cx="611188" cy="215900"/>
          </a:xfrm>
          <a:prstGeom prst="rect">
            <a:avLst/>
          </a:prstGeom>
          <a:solidFill>
            <a:srgbClr val="133176"/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3995738" y="2565400"/>
            <a:ext cx="5040312" cy="790575"/>
          </a:xfrm>
        </p:spPr>
        <p:txBody>
          <a:bodyPr/>
          <a:lstStyle>
            <a:lvl1pPr marL="3175">
              <a:defRPr sz="7600">
                <a:solidFill>
                  <a:srgbClr val="FFD624"/>
                </a:solidFill>
              </a:defRPr>
            </a:lvl1pPr>
          </a:lstStyle>
          <a:p>
            <a:r>
              <a:rPr lang="fr-BE"/>
              <a:t>Title</a:t>
            </a:r>
            <a:endParaRPr lang="en-GB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611188" y="3716338"/>
            <a:ext cx="8532812" cy="1728787"/>
          </a:xfrm>
        </p:spPr>
        <p:txBody>
          <a:bodyPr/>
          <a:lstStyle>
            <a:lvl1pPr marL="0" indent="0">
              <a:buFontTx/>
              <a:buNone/>
              <a:defRPr sz="3000" b="1" i="0">
                <a:solidFill>
                  <a:schemeClr val="bg1"/>
                </a:solidFill>
              </a:defRPr>
            </a:lvl1pPr>
          </a:lstStyle>
          <a:p>
            <a:r>
              <a:rPr lang="fr-BE"/>
              <a:t>Subtitle</a:t>
            </a: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z="1200" b="1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8534D532-4BFC-4591-9413-664D94780959}" type="slidenum">
              <a:rPr lang="en-GB"/>
              <a:pPr>
                <a:defRPr/>
              </a:pPr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GB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7D24C4-3035-4B8C-BA47-DA37365B25D0}" type="slidenum">
              <a:rPr lang="en-GB"/>
              <a:pPr>
                <a:defRPr/>
              </a:pPr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15113" y="1339850"/>
            <a:ext cx="2071687" cy="4681538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en-GB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395288" y="1339850"/>
            <a:ext cx="6067425" cy="4681538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1608E0-B54D-4F8B-B3DE-304C0C19FFF9}" type="slidenum">
              <a:rPr lang="en-GB"/>
              <a:pPr>
                <a:defRPr/>
              </a:pPr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F4F774-9ED8-4DA3-8773-3C983AFF79F4}" type="slidenum">
              <a:rPr lang="en-GB"/>
              <a:pPr>
                <a:defRPr/>
              </a:pPr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en-GB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524EF1-0F4C-4DAC-97D8-DE83CE8C6920}" type="slidenum">
              <a:rPr lang="en-GB"/>
              <a:pPr>
                <a:defRPr/>
              </a:pPr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93EAD7-FAC7-4C0B-958F-5D38A108E033}" type="slidenum">
              <a:rPr lang="en-GB"/>
              <a:pPr>
                <a:defRPr/>
              </a:pPr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en-GB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6F47C2-90EA-40F5-BC20-6FF40683C460}" type="slidenum">
              <a:rPr lang="en-GB"/>
              <a:pPr>
                <a:defRPr/>
              </a:pPr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D5ADBD-7475-47EA-8E19-E4869D77FFD0}" type="slidenum">
              <a:rPr lang="en-GB"/>
              <a:pPr>
                <a:defRPr/>
              </a:pPr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D608C9-FF2E-486D-9567-7BEDD8269FBF}" type="slidenum">
              <a:rPr lang="en-GB"/>
              <a:pPr>
                <a:defRPr/>
              </a:pPr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BAF99-5F2D-4D79-8EC8-214BD3C62909}" type="slidenum">
              <a:rPr lang="en-GB"/>
              <a:pPr>
                <a:defRPr/>
              </a:pPr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en-GB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683288-2C6D-41F0-A325-EEF9040E0787}" type="slidenum">
              <a:rPr lang="en-GB"/>
              <a:pPr>
                <a:defRPr/>
              </a:pPr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95288" y="1339850"/>
            <a:ext cx="8229600" cy="93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Title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492375"/>
            <a:ext cx="8229600" cy="3529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BE" smtClean="0"/>
              <a:t>Second level</a:t>
            </a:r>
            <a:endParaRPr lang="en-GB" smtClean="0"/>
          </a:p>
          <a:p>
            <a:pPr lvl="1"/>
            <a:r>
              <a:rPr lang="en-GB" smtClean="0"/>
              <a:t>Third level</a:t>
            </a:r>
          </a:p>
          <a:p>
            <a:pPr lvl="2"/>
            <a:r>
              <a:rPr lang="en-GB" smtClean="0"/>
              <a:t>- Fourth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51637C2C-D4F0-4761-9F0D-4EF325C7575A}" type="slidenum">
              <a:rPr lang="en-GB"/>
              <a:pPr>
                <a:defRPr/>
              </a:pPr>
              <a:t>‹N°›</a:t>
            </a:fld>
            <a:endParaRPr lang="en-GB"/>
          </a:p>
        </p:txBody>
      </p:sp>
      <p:sp>
        <p:nvSpPr>
          <p:cNvPr id="15" name="Rectangle 14"/>
          <p:cNvSpPr/>
          <p:nvPr/>
        </p:nvSpPr>
        <p:spPr>
          <a:xfrm>
            <a:off x="0" y="0"/>
            <a:ext cx="9144000" cy="957263"/>
          </a:xfrm>
          <a:prstGeom prst="rect">
            <a:avLst/>
          </a:prstGeom>
          <a:solidFill>
            <a:srgbClr val="0F5494"/>
          </a:solidFill>
          <a:ln>
            <a:solidFill>
              <a:srgbClr val="0F549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7" name="Rectangle 6"/>
          <p:cNvSpPr/>
          <p:nvPr/>
        </p:nvSpPr>
        <p:spPr>
          <a:xfrm>
            <a:off x="4262438" y="6659563"/>
            <a:ext cx="611187" cy="198437"/>
          </a:xfrm>
          <a:prstGeom prst="rect">
            <a:avLst/>
          </a:prstGeom>
          <a:solidFill>
            <a:srgbClr val="133176"/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pic>
        <p:nvPicPr>
          <p:cNvPr id="1033" name="Picture 17" descr="LOGO CE_Vertical_EN_NEG_quadri_HR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3957638" y="258763"/>
            <a:ext cx="1436687" cy="1004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04" r:id="rId1"/>
    <p:sldLayoutId id="2147483693" r:id="rId2"/>
    <p:sldLayoutId id="2147483694" r:id="rId3"/>
    <p:sldLayoutId id="2147483695" r:id="rId4"/>
    <p:sldLayoutId id="2147483696" r:id="rId5"/>
    <p:sldLayoutId id="2147483697" r:id="rId6"/>
    <p:sldLayoutId id="2147483698" r:id="rId7"/>
    <p:sldLayoutId id="2147483699" r:id="rId8"/>
    <p:sldLayoutId id="2147483700" r:id="rId9"/>
    <p:sldLayoutId id="2147483701" r:id="rId10"/>
    <p:sldLayoutId id="2147483702" r:id="rId11"/>
  </p:sldLayoutIdLst>
  <p:txStyles>
    <p:titleStyle>
      <a:lvl1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+mj-lt"/>
          <a:ea typeface="+mj-ea"/>
          <a:cs typeface="+mj-cs"/>
        </a:defRPr>
      </a:lvl1pPr>
      <a:lvl2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2pPr>
      <a:lvl3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3pPr>
      <a:lvl4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4pPr>
      <a:lvl5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5pPr>
      <a:lvl6pPr marL="8159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6pPr>
      <a:lvl7pPr marL="12731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7pPr>
      <a:lvl8pPr marL="17303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8pPr>
      <a:lvl9pPr marL="21875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1"/>
        </a:buClr>
        <a:buChar char="•"/>
        <a:defRPr sz="2400" i="1">
          <a:solidFill>
            <a:srgbClr val="0F5494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009FBA"/>
        </a:buClr>
        <a:buChar char="•"/>
        <a:defRPr sz="2000" b="1">
          <a:solidFill>
            <a:srgbClr val="0F5494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defRPr sz="1400">
          <a:solidFill>
            <a:srgbClr val="0F5494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6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604B2CE-5476-489E-B7BD-9E2678F7C8AF}" type="slidenum">
              <a:rPr lang="en-GB" smtClean="0">
                <a:solidFill>
                  <a:schemeClr val="tx1"/>
                </a:solidFill>
                <a:latin typeface="Arial" pitchFamily="34" charset="0"/>
              </a:rPr>
              <a:pPr/>
              <a:t>1</a:t>
            </a:fld>
            <a:endParaRPr lang="en-GB" smtClean="0">
              <a:solidFill>
                <a:schemeClr val="tx1"/>
              </a:solidFill>
              <a:latin typeface="Arial" pitchFamily="34" charset="0"/>
            </a:endParaRPr>
          </a:p>
        </p:txBody>
      </p:sp>
      <p:sp>
        <p:nvSpPr>
          <p:cNvPr id="4099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0" y="1772816"/>
            <a:ext cx="9144000" cy="790575"/>
          </a:xfrm>
        </p:spPr>
        <p:txBody>
          <a:bodyPr/>
          <a:lstStyle/>
          <a:p>
            <a:pPr marL="0" indent="0" algn="ctr" eaLnBrk="1" hangingPunct="1"/>
            <a:r>
              <a:rPr lang="fr-BE" sz="7000" smtClean="0">
                <a:solidFill>
                  <a:srgbClr val="F3D23F"/>
                </a:solidFill>
              </a:rPr>
              <a:t>Session 12</a:t>
            </a:r>
            <a:endParaRPr lang="en-GB" sz="7000" dirty="0" smtClean="0">
              <a:solidFill>
                <a:srgbClr val="F3D23F"/>
              </a:solidFill>
            </a:endParaRPr>
          </a:p>
        </p:txBody>
      </p:sp>
      <p:sp>
        <p:nvSpPr>
          <p:cNvPr id="4100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-20259" y="3068960"/>
            <a:ext cx="9144000" cy="1728787"/>
          </a:xfrm>
        </p:spPr>
        <p:txBody>
          <a:bodyPr/>
          <a:lstStyle/>
          <a:p>
            <a:pPr algn="ctr" eaLnBrk="1" hangingPunct="1"/>
            <a:r>
              <a:rPr lang="fr-FR" dirty="0" err="1" smtClean="0"/>
              <a:t>Indicators</a:t>
            </a:r>
            <a:r>
              <a:rPr lang="fr-FR" dirty="0" smtClean="0"/>
              <a:t> (III)</a:t>
            </a:r>
          </a:p>
          <a:p>
            <a:pPr algn="ctr" eaLnBrk="1" hangingPunct="1"/>
            <a:r>
              <a:rPr lang="fr-FR" dirty="0" smtClean="0"/>
              <a:t>Quantitative/qualitative </a:t>
            </a:r>
            <a:r>
              <a:rPr lang="fr-FR" dirty="0" err="1" smtClean="0"/>
              <a:t>indicators</a:t>
            </a:r>
            <a:r>
              <a:rPr lang="fr-FR" dirty="0" smtClean="0"/>
              <a:t> &amp; </a:t>
            </a:r>
            <a:r>
              <a:rPr lang="fr-FR" dirty="0" err="1" smtClean="0"/>
              <a:t>critical</a:t>
            </a:r>
            <a:r>
              <a:rPr lang="fr-FR" dirty="0" smtClean="0"/>
              <a:t> </a:t>
            </a:r>
            <a:r>
              <a:rPr lang="fr-FR" dirty="0" err="1" smtClean="0"/>
              <a:t>analysis</a:t>
            </a:r>
            <a:r>
              <a:rPr lang="fr-FR" dirty="0" smtClean="0"/>
              <a:t> of data</a:t>
            </a: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2137749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defRPr sz="1400">
                <a:solidFill>
                  <a:srgbClr val="0F5494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fld id="{3D24B609-77DA-4AE6-91C2-DEA246FA94D6}" type="slidenum">
              <a:rPr lang="en-GB" altLang="fr-FR" sz="1400" i="0" smtClean="0">
                <a:solidFill>
                  <a:schemeClr val="tx1"/>
                </a:solidFill>
                <a:latin typeface="Arial" charset="0"/>
              </a:rPr>
              <a:pPr eaLnBrk="1" hangingPunct="1">
                <a:spcBef>
                  <a:spcPct val="0"/>
                </a:spcBef>
                <a:buClrTx/>
                <a:buFontTx/>
                <a:buNone/>
              </a:pPr>
              <a:t>10</a:t>
            </a:fld>
            <a:endParaRPr lang="en-GB" altLang="fr-FR" sz="1400" i="0" smtClean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0063" y="2060575"/>
            <a:ext cx="8229600" cy="4464769"/>
          </a:xfrm>
        </p:spPr>
        <p:txBody>
          <a:bodyPr/>
          <a:lstStyle/>
          <a:p>
            <a:pPr eaLnBrk="1" hangingPunct="1">
              <a:spcAft>
                <a:spcPct val="50000"/>
              </a:spcAft>
              <a:buClrTx/>
              <a:buFont typeface="Wingdings" pitchFamily="2" charset="2"/>
              <a:buChar char="§"/>
            </a:pPr>
            <a:r>
              <a:rPr lang="en-US" altLang="fr-FR" sz="2000" i="0" dirty="0" smtClean="0"/>
              <a:t>Data needs to be </a:t>
            </a:r>
            <a:r>
              <a:rPr lang="en-US" altLang="fr-FR" sz="2000" i="0" dirty="0" err="1" smtClean="0"/>
              <a:t>analysed</a:t>
            </a:r>
            <a:r>
              <a:rPr lang="en-US" altLang="fr-FR" sz="2000" i="0" dirty="0" smtClean="0"/>
              <a:t> to turn it into useful management information </a:t>
            </a:r>
          </a:p>
          <a:p>
            <a:pPr eaLnBrk="1" hangingPunct="1">
              <a:spcAft>
                <a:spcPct val="50000"/>
              </a:spcAft>
              <a:buClrTx/>
              <a:buFont typeface="Wingdings" pitchFamily="2" charset="2"/>
              <a:buChar char="§"/>
            </a:pPr>
            <a:r>
              <a:rPr lang="en-US" altLang="fr-FR" sz="2000" i="0" dirty="0" smtClean="0"/>
              <a:t>Some actions generate data that lends itself to some quantitative analysis – others do not </a:t>
            </a:r>
          </a:p>
          <a:p>
            <a:pPr eaLnBrk="1" hangingPunct="1">
              <a:spcAft>
                <a:spcPct val="50000"/>
              </a:spcAft>
              <a:buClrTx/>
              <a:buFont typeface="Wingdings" pitchFamily="2" charset="2"/>
              <a:buChar char="§"/>
            </a:pPr>
            <a:r>
              <a:rPr lang="en-GB" altLang="fr-FR" sz="2000" i="0" dirty="0" smtClean="0"/>
              <a:t>Data </a:t>
            </a:r>
            <a:r>
              <a:rPr lang="en-GB" altLang="fr-FR" sz="2000" i="0" dirty="0"/>
              <a:t>used for monitoring/assessing performance should always be </a:t>
            </a:r>
            <a:r>
              <a:rPr lang="en-GB" altLang="fr-FR" sz="2000" i="0" dirty="0" smtClean="0"/>
              <a:t>treated </a:t>
            </a:r>
            <a:r>
              <a:rPr lang="en-GB" altLang="fr-FR" sz="2000" i="0" dirty="0"/>
              <a:t>with caution and analysed before drawing conclusions</a:t>
            </a:r>
          </a:p>
          <a:p>
            <a:pPr eaLnBrk="1" hangingPunct="1">
              <a:buClrTx/>
              <a:buFont typeface="Wingdings" pitchFamily="2" charset="2"/>
              <a:buChar char="§"/>
            </a:pPr>
            <a:r>
              <a:rPr lang="en-US" altLang="fr-FR" sz="2000" i="0" dirty="0" smtClean="0"/>
              <a:t>Operational Managers can </a:t>
            </a:r>
          </a:p>
          <a:p>
            <a:pPr lvl="1" eaLnBrk="1" hangingPunct="1">
              <a:buClrTx/>
              <a:buFont typeface="Wingdings" pitchFamily="2" charset="2"/>
              <a:buChar char="Ø"/>
            </a:pPr>
            <a:r>
              <a:rPr lang="en-US" altLang="fr-FR" b="0" dirty="0" smtClean="0"/>
              <a:t>provide ideas/advice to implementing partners to improve their analysis</a:t>
            </a:r>
          </a:p>
          <a:p>
            <a:pPr lvl="1" eaLnBrk="1" hangingPunct="1">
              <a:buClrTx/>
              <a:buFont typeface="Wingdings" pitchFamily="2" charset="2"/>
              <a:buChar char="Ø"/>
            </a:pPr>
            <a:r>
              <a:rPr lang="en-US" altLang="fr-FR" b="0" dirty="0" smtClean="0"/>
              <a:t>contribute their own opinions on what data may be indicating about project performance</a:t>
            </a:r>
            <a:endParaRPr lang="fr-FR" altLang="fr-FR" b="0" dirty="0" smtClean="0"/>
          </a:p>
        </p:txBody>
      </p:sp>
      <p:sp>
        <p:nvSpPr>
          <p:cNvPr id="31748" name="Rectangle 2"/>
          <p:cNvSpPr txBox="1">
            <a:spLocks noChangeArrowheads="1"/>
          </p:cNvSpPr>
          <p:nvPr/>
        </p:nvSpPr>
        <p:spPr bwMode="auto">
          <a:xfrm>
            <a:off x="357188" y="1071563"/>
            <a:ext cx="8548687" cy="989012"/>
          </a:xfrm>
          <a:prstGeom prst="rect">
            <a:avLst/>
          </a:prstGeom>
          <a:noFill/>
          <a:ln>
            <a:noFill/>
          </a:ln>
          <a:extLst/>
        </p:spPr>
        <p:txBody>
          <a:bodyPr lIns="90488" tIns="44450" rIns="90488" bIns="44450" anchor="ctr"/>
          <a:lstStyle>
            <a:lvl1pPr marL="358775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9pPr>
          </a:lstStyle>
          <a:p>
            <a:pPr algn="ctr" eaLnBrk="1" hangingPunct="1">
              <a:defRPr/>
            </a:pPr>
            <a:r>
              <a:rPr lang="fr-BE" sz="3000" b="1" dirty="0" smtClean="0">
                <a:latin typeface="Tahoma" pitchFamily="34" charset="0"/>
              </a:rPr>
              <a:t>Data </a:t>
            </a:r>
            <a:r>
              <a:rPr lang="fr-BE" sz="3000" b="1" dirty="0" err="1">
                <a:latin typeface="+mj-lt"/>
              </a:rPr>
              <a:t>analysis</a:t>
            </a:r>
            <a:endParaRPr lang="fr-FR" sz="3000" b="1" dirty="0">
              <a:latin typeface="+mj-lt"/>
            </a:endParaRPr>
          </a:p>
        </p:txBody>
      </p:sp>
      <p:sp>
        <p:nvSpPr>
          <p:cNvPr id="2" name="Carré corné 1"/>
          <p:cNvSpPr/>
          <p:nvPr/>
        </p:nvSpPr>
        <p:spPr>
          <a:xfrm rot="861726">
            <a:off x="6174301" y="604829"/>
            <a:ext cx="2880320" cy="1083558"/>
          </a:xfrm>
          <a:prstGeom prst="foldedCorner">
            <a:avLst/>
          </a:prstGeom>
          <a:solidFill>
            <a:srgbClr val="FFFF66"/>
          </a:solidFill>
          <a:ln>
            <a:solidFill>
              <a:srgbClr val="FFC000"/>
            </a:solidFill>
          </a:ln>
        </p:spPr>
        <p:txBody>
          <a:bodyPr wrap="square" bIns="0" anchor="ctr">
            <a:spAutoFit/>
          </a:bodyPr>
          <a:lstStyle/>
          <a:p>
            <a:pPr>
              <a:spcAft>
                <a:spcPts val="600"/>
              </a:spcAft>
              <a:buFont typeface="Times" charset="0"/>
              <a:buNone/>
              <a:defRPr/>
            </a:pPr>
            <a:r>
              <a:rPr lang="fr-FR" sz="1400" dirty="0">
                <a:cs typeface="Times New Roman" charset="0"/>
              </a:rPr>
              <a:t>Figures have a </a:t>
            </a:r>
            <a:r>
              <a:rPr lang="fr-FR" sz="1400" dirty="0" err="1">
                <a:cs typeface="Times New Roman" charset="0"/>
              </a:rPr>
              <a:t>mathematical</a:t>
            </a:r>
            <a:r>
              <a:rPr lang="fr-FR" sz="1400" dirty="0">
                <a:cs typeface="Times New Roman" charset="0"/>
              </a:rPr>
              <a:t> dimension </a:t>
            </a:r>
            <a:r>
              <a:rPr lang="fr-FR" sz="1400" dirty="0" err="1">
                <a:cs typeface="Times New Roman" charset="0"/>
              </a:rPr>
              <a:t>which</a:t>
            </a:r>
            <a:r>
              <a:rPr lang="fr-FR" sz="1400" dirty="0">
                <a:cs typeface="Times New Roman" charset="0"/>
              </a:rPr>
              <a:t> </a:t>
            </a:r>
            <a:r>
              <a:rPr lang="fr-FR" sz="1400" dirty="0" err="1">
                <a:cs typeface="Times New Roman" charset="0"/>
              </a:rPr>
              <a:t>creates</a:t>
            </a:r>
            <a:r>
              <a:rPr lang="fr-FR" sz="1400" dirty="0">
                <a:cs typeface="Times New Roman" charset="0"/>
              </a:rPr>
              <a:t> the illusion </a:t>
            </a:r>
            <a:r>
              <a:rPr lang="fr-FR" sz="1400" dirty="0" err="1">
                <a:cs typeface="Times New Roman" charset="0"/>
              </a:rPr>
              <a:t>that</a:t>
            </a:r>
            <a:r>
              <a:rPr lang="fr-FR" sz="1400" dirty="0">
                <a:cs typeface="Times New Roman" charset="0"/>
              </a:rPr>
              <a:t> </a:t>
            </a:r>
            <a:r>
              <a:rPr lang="fr-FR" sz="1400" dirty="0" err="1">
                <a:cs typeface="Times New Roman" charset="0"/>
              </a:rPr>
              <a:t>they</a:t>
            </a:r>
            <a:r>
              <a:rPr lang="fr-FR" sz="1400" dirty="0">
                <a:cs typeface="Times New Roman" charset="0"/>
              </a:rPr>
              <a:t> are </a:t>
            </a:r>
            <a:r>
              <a:rPr lang="fr-FR" sz="1400" dirty="0" err="1">
                <a:cs typeface="Times New Roman" charset="0"/>
              </a:rPr>
              <a:t>scientific</a:t>
            </a:r>
            <a:r>
              <a:rPr lang="fr-FR" sz="1400" dirty="0">
                <a:cs typeface="Times New Roman" charset="0"/>
              </a:rPr>
              <a:t> </a:t>
            </a:r>
            <a:r>
              <a:rPr lang="fr-FR" sz="1400" dirty="0" err="1" smtClean="0">
                <a:cs typeface="Times New Roman" charset="0"/>
              </a:rPr>
              <a:t>facts</a:t>
            </a:r>
            <a:r>
              <a:rPr lang="fr-FR" sz="1400" dirty="0" smtClean="0">
                <a:cs typeface="Times New Roman" charset="0"/>
              </a:rPr>
              <a:t> … </a:t>
            </a:r>
            <a:r>
              <a:rPr lang="fr-FR" sz="1400" dirty="0" err="1" smtClean="0">
                <a:cs typeface="Times New Roman" charset="0"/>
              </a:rPr>
              <a:t>Keep</a:t>
            </a:r>
            <a:r>
              <a:rPr lang="fr-FR" sz="1400" dirty="0" smtClean="0">
                <a:cs typeface="Times New Roman" charset="0"/>
              </a:rPr>
              <a:t> </a:t>
            </a:r>
            <a:r>
              <a:rPr lang="fr-FR" sz="1400" dirty="0" err="1" smtClean="0">
                <a:cs typeface="Times New Roman" charset="0"/>
              </a:rPr>
              <a:t>thinking</a:t>
            </a:r>
            <a:r>
              <a:rPr lang="fr-FR" sz="1400" dirty="0" smtClean="0">
                <a:cs typeface="Times New Roman" charset="0"/>
              </a:rPr>
              <a:t> !</a:t>
            </a:r>
            <a:endParaRPr lang="fr-FR" sz="1400" dirty="0"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5442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Sous-titre 2"/>
          <p:cNvSpPr>
            <a:spLocks noGrp="1"/>
          </p:cNvSpPr>
          <p:nvPr>
            <p:ph type="subTitle" idx="1"/>
          </p:nvPr>
        </p:nvSpPr>
        <p:spPr>
          <a:xfrm>
            <a:off x="0" y="3573016"/>
            <a:ext cx="9144000" cy="1728787"/>
          </a:xfrm>
        </p:spPr>
        <p:txBody>
          <a:bodyPr/>
          <a:lstStyle/>
          <a:p>
            <a:pPr algn="ctr" eaLnBrk="1" hangingPunct="1"/>
            <a:r>
              <a:rPr lang="en-US" dirty="0" smtClean="0"/>
              <a:t>Quantitative and qualitative indicators</a:t>
            </a: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1654179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defRPr sz="1400">
                <a:solidFill>
                  <a:srgbClr val="0F5494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fld id="{D18A8BF8-4A4F-46D2-95E6-DC519F408F17}" type="slidenum">
              <a:rPr lang="en-GB" altLang="fr-FR" sz="1400" i="0" smtClean="0">
                <a:solidFill>
                  <a:schemeClr val="tx1"/>
                </a:solidFill>
                <a:latin typeface="Arial" charset="0"/>
              </a:rPr>
              <a:pPr eaLnBrk="1" hangingPunct="1">
                <a:spcBef>
                  <a:spcPct val="0"/>
                </a:spcBef>
                <a:buClrTx/>
                <a:buFontTx/>
                <a:buNone/>
              </a:pPr>
              <a:t>3</a:t>
            </a:fld>
            <a:endParaRPr lang="en-GB" altLang="fr-FR" sz="1400" i="0" smtClean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4286250" y="1988840"/>
            <a:ext cx="4749800" cy="2808138"/>
          </a:xfrm>
        </p:spPr>
        <p:txBody>
          <a:bodyPr/>
          <a:lstStyle/>
          <a:p>
            <a:pPr>
              <a:spcBef>
                <a:spcPct val="0"/>
              </a:spcBef>
              <a:spcAft>
                <a:spcPct val="50000"/>
              </a:spcAft>
              <a:buClr>
                <a:srgbClr val="002060"/>
              </a:buClr>
              <a:buFont typeface="Wingdings" panose="05000000000000000000" pitchFamily="2" charset="2"/>
              <a:buChar char="§"/>
              <a:defRPr/>
            </a:pPr>
            <a:r>
              <a:rPr lang="fr-FR" altLang="fr-FR" sz="1800" i="0" kern="1200" dirty="0" err="1" smtClean="0">
                <a:latin typeface="Verdana" pitchFamily="34" charset="0"/>
                <a:cs typeface="Arial" pitchFamily="34" charset="0"/>
              </a:rPr>
              <a:t>assessment</a:t>
            </a:r>
            <a:r>
              <a:rPr lang="fr-FR" altLang="fr-FR" sz="1800" i="0" kern="1200" dirty="0" smtClean="0">
                <a:latin typeface="Verdana" pitchFamily="34" charset="0"/>
                <a:cs typeface="Arial" pitchFamily="34" charset="0"/>
              </a:rPr>
              <a:t> by a jury </a:t>
            </a:r>
            <a:r>
              <a:rPr lang="fr-FR" altLang="fr-FR" sz="1800" i="0" kern="1200" dirty="0" err="1" smtClean="0">
                <a:latin typeface="Verdana" pitchFamily="34" charset="0"/>
                <a:cs typeface="Arial" pitchFamily="34" charset="0"/>
              </a:rPr>
              <a:t>during</a:t>
            </a:r>
            <a:r>
              <a:rPr lang="fr-FR" altLang="fr-FR" sz="1800" i="0" kern="1200" dirty="0" smtClean="0">
                <a:latin typeface="Verdana" pitchFamily="34" charset="0"/>
                <a:cs typeface="Arial" pitchFamily="34" charset="0"/>
              </a:rPr>
              <a:t> </a:t>
            </a:r>
            <a:r>
              <a:rPr lang="fr-FR" altLang="fr-FR" sz="1800" i="0" kern="1200" dirty="0">
                <a:latin typeface="Verdana" pitchFamily="34" charset="0"/>
                <a:cs typeface="Arial" pitchFamily="34" charset="0"/>
              </a:rPr>
              <a:t>a </a:t>
            </a:r>
            <a:r>
              <a:rPr lang="fr-FR" altLang="fr-FR" sz="1800" i="0" kern="1200" dirty="0" err="1" smtClean="0">
                <a:latin typeface="Verdana" pitchFamily="34" charset="0"/>
                <a:cs typeface="Arial" pitchFamily="34" charset="0"/>
              </a:rPr>
              <a:t>competition</a:t>
            </a:r>
            <a:r>
              <a:rPr lang="fr-FR" altLang="fr-FR" sz="1800" i="0" kern="1200" dirty="0" smtClean="0">
                <a:latin typeface="Verdana" pitchFamily="34" charset="0"/>
                <a:cs typeface="Arial" pitchFamily="34" charset="0"/>
              </a:rPr>
              <a:t> (</a:t>
            </a:r>
            <a:r>
              <a:rPr lang="fr-FR" altLang="fr-FR" sz="1800" i="0" kern="1200" dirty="0" err="1" smtClean="0">
                <a:latin typeface="Verdana" pitchFamily="34" charset="0"/>
                <a:cs typeface="Arial" pitchFamily="34" charset="0"/>
              </a:rPr>
              <a:t>e.g</a:t>
            </a:r>
            <a:r>
              <a:rPr lang="fr-FR" altLang="fr-FR" sz="1800" i="0" kern="1200" dirty="0" smtClean="0">
                <a:latin typeface="Verdana" pitchFamily="34" charset="0"/>
                <a:cs typeface="Arial" pitchFamily="34" charset="0"/>
              </a:rPr>
              <a:t>. score </a:t>
            </a:r>
            <a:r>
              <a:rPr lang="fr-FR" altLang="fr-FR" sz="1800" i="0" kern="1200" dirty="0" err="1" smtClean="0">
                <a:latin typeface="Verdana" pitchFamily="34" charset="0"/>
                <a:cs typeface="Arial" pitchFamily="34" charset="0"/>
              </a:rPr>
              <a:t>given</a:t>
            </a:r>
            <a:r>
              <a:rPr lang="fr-FR" altLang="fr-FR" sz="1800" i="0" kern="1200" dirty="0" smtClean="0">
                <a:latin typeface="Verdana" pitchFamily="34" charset="0"/>
                <a:cs typeface="Arial" pitchFamily="34" charset="0"/>
              </a:rPr>
              <a:t>)</a:t>
            </a:r>
          </a:p>
          <a:p>
            <a:pPr>
              <a:spcBef>
                <a:spcPct val="0"/>
              </a:spcBef>
              <a:spcAft>
                <a:spcPct val="50000"/>
              </a:spcAft>
              <a:buClr>
                <a:srgbClr val="002060"/>
              </a:buClr>
              <a:buFont typeface="Wingdings" panose="05000000000000000000" pitchFamily="2" charset="2"/>
              <a:buChar char="§"/>
              <a:defRPr/>
            </a:pPr>
            <a:r>
              <a:rPr lang="fr-FR" altLang="fr-FR" sz="1800" i="0" kern="1200" dirty="0" err="1" smtClean="0">
                <a:latin typeface="Verdana" pitchFamily="34" charset="0"/>
                <a:cs typeface="Arial" pitchFamily="34" charset="0"/>
              </a:rPr>
              <a:t>ranking</a:t>
            </a:r>
            <a:r>
              <a:rPr lang="fr-FR" altLang="fr-FR" sz="1800" i="0" kern="1200" dirty="0" smtClean="0">
                <a:latin typeface="Verdana" pitchFamily="34" charset="0"/>
                <a:cs typeface="Arial" pitchFamily="34" charset="0"/>
              </a:rPr>
              <a:t> </a:t>
            </a:r>
            <a:r>
              <a:rPr lang="fr-FR" altLang="fr-FR" sz="1800" i="0" kern="1200" dirty="0">
                <a:latin typeface="Verdana" pitchFamily="34" charset="0"/>
                <a:cs typeface="Arial" pitchFamily="34" charset="0"/>
              </a:rPr>
              <a:t>by </a:t>
            </a:r>
            <a:r>
              <a:rPr lang="fr-FR" altLang="fr-FR" sz="1800" i="0" kern="1200" dirty="0" smtClean="0">
                <a:latin typeface="Verdana" pitchFamily="34" charset="0"/>
                <a:cs typeface="Arial" pitchFamily="34" charset="0"/>
              </a:rPr>
              <a:t>people </a:t>
            </a:r>
            <a:r>
              <a:rPr lang="fr-FR" altLang="fr-FR" sz="1800" i="0" kern="1200" dirty="0" err="1" smtClean="0">
                <a:latin typeface="Verdana" pitchFamily="34" charset="0"/>
                <a:cs typeface="Arial" pitchFamily="34" charset="0"/>
              </a:rPr>
              <a:t>based</a:t>
            </a:r>
            <a:r>
              <a:rPr lang="fr-FR" altLang="fr-FR" sz="1800" i="0" kern="1200" dirty="0" smtClean="0">
                <a:latin typeface="Verdana" pitchFamily="34" charset="0"/>
                <a:cs typeface="Arial" pitchFamily="34" charset="0"/>
              </a:rPr>
              <a:t> </a:t>
            </a:r>
            <a:r>
              <a:rPr lang="fr-FR" altLang="fr-FR" sz="1800" i="0" kern="1200" dirty="0">
                <a:latin typeface="Verdana" pitchFamily="34" charset="0"/>
                <a:cs typeface="Arial" pitchFamily="34" charset="0"/>
              </a:rPr>
              <a:t>on </a:t>
            </a:r>
            <a:r>
              <a:rPr lang="fr-FR" altLang="fr-FR" sz="1800" i="0" kern="1200" dirty="0" err="1">
                <a:latin typeface="Verdana" pitchFamily="34" charset="0"/>
                <a:cs typeface="Arial" pitchFamily="34" charset="0"/>
              </a:rPr>
              <a:t>their</a:t>
            </a:r>
            <a:r>
              <a:rPr lang="fr-FR" altLang="fr-FR" sz="1800" i="0" kern="1200" dirty="0">
                <a:latin typeface="Verdana" pitchFamily="34" charset="0"/>
                <a:cs typeface="Arial" pitchFamily="34" charset="0"/>
              </a:rPr>
              <a:t> </a:t>
            </a:r>
            <a:r>
              <a:rPr lang="fr-FR" altLang="fr-FR" sz="1800" i="0" kern="1200" dirty="0" smtClean="0">
                <a:latin typeface="Verdana" pitchFamily="34" charset="0"/>
                <a:cs typeface="Arial" pitchFamily="34" charset="0"/>
              </a:rPr>
              <a:t>opinions, perceptions etc. </a:t>
            </a:r>
            <a:endParaRPr lang="fr-FR" altLang="fr-FR" sz="1800" i="0" kern="1200" dirty="0">
              <a:latin typeface="Verdana" pitchFamily="34" charset="0"/>
              <a:cs typeface="Arial" pitchFamily="34" charset="0"/>
            </a:endParaRPr>
          </a:p>
          <a:p>
            <a:pPr>
              <a:spcBef>
                <a:spcPct val="0"/>
              </a:spcBef>
              <a:spcAft>
                <a:spcPct val="50000"/>
              </a:spcAft>
              <a:buClr>
                <a:srgbClr val="002060"/>
              </a:buClr>
              <a:buFont typeface="Wingdings" panose="05000000000000000000" pitchFamily="2" charset="2"/>
              <a:buChar char="§"/>
              <a:defRPr/>
            </a:pPr>
            <a:r>
              <a:rPr lang="en-GB" altLang="fr-FR" sz="1800" i="0" kern="1200" dirty="0" smtClean="0">
                <a:latin typeface="Verdana" pitchFamily="34" charset="0"/>
                <a:cs typeface="Arial" pitchFamily="34" charset="0"/>
              </a:rPr>
              <a:t>parents</a:t>
            </a:r>
            <a:r>
              <a:rPr lang="en-GB" altLang="fr-FR" sz="1800" i="0" kern="1200" dirty="0">
                <a:latin typeface="Verdana" pitchFamily="34" charset="0"/>
                <a:cs typeface="Arial" pitchFamily="34" charset="0"/>
              </a:rPr>
              <a:t>' opinion </a:t>
            </a:r>
            <a:r>
              <a:rPr lang="en-GB" altLang="fr-FR" sz="1800" i="0" kern="1200" dirty="0" smtClean="0">
                <a:latin typeface="Verdana" pitchFamily="34" charset="0"/>
                <a:cs typeface="Arial" pitchFamily="34" charset="0"/>
              </a:rPr>
              <a:t>on the possibility of  their </a:t>
            </a:r>
            <a:r>
              <a:rPr lang="en-GB" altLang="fr-FR" sz="1800" i="0" kern="1200" dirty="0">
                <a:latin typeface="Verdana" pitchFamily="34" charset="0"/>
                <a:cs typeface="Arial" pitchFamily="34" charset="0"/>
              </a:rPr>
              <a:t>children </a:t>
            </a:r>
            <a:r>
              <a:rPr lang="en-GB" altLang="fr-FR" sz="1800" i="0" kern="1200" dirty="0" smtClean="0">
                <a:latin typeface="Verdana" pitchFamily="34" charset="0"/>
                <a:cs typeface="Arial" pitchFamily="34" charset="0"/>
              </a:rPr>
              <a:t>attending </a:t>
            </a:r>
            <a:r>
              <a:rPr lang="en-GB" altLang="fr-FR" sz="1800" i="0" kern="1200" dirty="0">
                <a:latin typeface="Verdana" pitchFamily="34" charset="0"/>
                <a:cs typeface="Arial" pitchFamily="34" charset="0"/>
              </a:rPr>
              <a:t>a primary school class with a qualified and experienced teacher.</a:t>
            </a:r>
            <a:endParaRPr lang="fr-FR" altLang="fr-FR" sz="1800" i="0" kern="1200" dirty="0">
              <a:latin typeface="Verdana" pitchFamily="34" charset="0"/>
              <a:cs typeface="Arial" pitchFamily="34" charset="0"/>
            </a:endParaRPr>
          </a:p>
        </p:txBody>
      </p:sp>
      <p:sp>
        <p:nvSpPr>
          <p:cNvPr id="22532" name="Rectangle 4"/>
          <p:cNvSpPr>
            <a:spLocks noChangeArrowheads="1"/>
          </p:cNvSpPr>
          <p:nvPr/>
        </p:nvSpPr>
        <p:spPr bwMode="auto">
          <a:xfrm>
            <a:off x="23813" y="1052736"/>
            <a:ext cx="9144000" cy="1125537"/>
          </a:xfrm>
          <a:prstGeom prst="rect">
            <a:avLst/>
          </a:prstGeom>
          <a:noFill/>
          <a:ln>
            <a:noFill/>
          </a:ln>
          <a:extLst/>
        </p:spPr>
        <p:txBody>
          <a:bodyPr lIns="90488" tIns="44450" rIns="90488" bIns="44450" anchor="ctr"/>
          <a:lstStyle/>
          <a:p>
            <a:pPr marL="358775" indent="-358775" algn="ctr" eaLnBrk="0" hangingPunct="0">
              <a:defRPr/>
            </a:pPr>
            <a:r>
              <a:rPr lang="fr-FR" sz="3000" b="1" dirty="0" smtClean="0">
                <a:latin typeface="+mj-lt"/>
                <a:ea typeface="+mj-ea"/>
                <a:cs typeface="+mj-cs"/>
              </a:rPr>
              <a:t>Quantitative &amp; qualitative </a:t>
            </a:r>
            <a:r>
              <a:rPr lang="fr-FR" sz="3000" b="1" dirty="0" err="1" smtClean="0">
                <a:latin typeface="+mj-lt"/>
                <a:ea typeface="+mj-ea"/>
                <a:cs typeface="+mj-cs"/>
              </a:rPr>
              <a:t>i</a:t>
            </a:r>
            <a:r>
              <a:rPr lang="fr-FR" sz="3000" b="1" dirty="0" err="1" smtClean="0"/>
              <a:t>ndicators</a:t>
            </a:r>
            <a:endParaRPr lang="fr-FR" sz="3000" b="1" dirty="0">
              <a:latin typeface="+mj-lt"/>
              <a:ea typeface="+mj-ea"/>
              <a:cs typeface="+mj-cs"/>
            </a:endParaRPr>
          </a:p>
        </p:txBody>
      </p:sp>
      <p:sp>
        <p:nvSpPr>
          <p:cNvPr id="24581" name="Rectangle 5"/>
          <p:cNvSpPr>
            <a:spLocks noChangeArrowheads="1"/>
          </p:cNvSpPr>
          <p:nvPr/>
        </p:nvSpPr>
        <p:spPr bwMode="auto">
          <a:xfrm>
            <a:off x="107504" y="2060848"/>
            <a:ext cx="4114800" cy="27367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Aft>
                <a:spcPct val="50000"/>
              </a:spcAft>
              <a:buClr>
                <a:srgbClr val="002060"/>
              </a:buClr>
              <a:buFont typeface="Wingdings" panose="05000000000000000000" pitchFamily="2" charset="2"/>
              <a:buChar char="§"/>
              <a:defRPr/>
            </a:pPr>
            <a:r>
              <a:rPr lang="en-GB" sz="1800" dirty="0" smtClean="0"/>
              <a:t>number </a:t>
            </a:r>
            <a:r>
              <a:rPr lang="en-GB" sz="1800" dirty="0"/>
              <a:t>of qualified and experienced </a:t>
            </a:r>
            <a:r>
              <a:rPr lang="en-GB" sz="1800" dirty="0" smtClean="0"/>
              <a:t>teachers</a:t>
            </a:r>
            <a:endParaRPr lang="fr-FR" sz="1800" dirty="0"/>
          </a:p>
          <a:p>
            <a:pPr marL="342900" indent="-342900" eaLnBrk="0" hangingPunct="0">
              <a:spcAft>
                <a:spcPct val="50000"/>
              </a:spcAft>
              <a:buClr>
                <a:srgbClr val="002060"/>
              </a:buClr>
              <a:buFont typeface="Wingdings" panose="05000000000000000000" pitchFamily="2" charset="2"/>
              <a:buChar char="§"/>
              <a:defRPr/>
            </a:pPr>
            <a:r>
              <a:rPr lang="en-GB" sz="1800" dirty="0" smtClean="0">
                <a:latin typeface="+mn-lt"/>
              </a:rPr>
              <a:t>cost </a:t>
            </a:r>
            <a:r>
              <a:rPr lang="en-GB" sz="1800" dirty="0">
                <a:latin typeface="+mn-lt"/>
              </a:rPr>
              <a:t>per pupil </a:t>
            </a:r>
            <a:endParaRPr lang="en-GB" sz="1800" dirty="0" smtClean="0">
              <a:latin typeface="+mn-lt"/>
            </a:endParaRPr>
          </a:p>
          <a:p>
            <a:pPr marL="342900" indent="-342900" eaLnBrk="0" hangingPunct="0">
              <a:spcAft>
                <a:spcPct val="50000"/>
              </a:spcAft>
              <a:buClr>
                <a:srgbClr val="002060"/>
              </a:buClr>
              <a:buFont typeface="Wingdings" panose="05000000000000000000" pitchFamily="2" charset="2"/>
              <a:buChar char="§"/>
              <a:defRPr/>
            </a:pPr>
            <a:r>
              <a:rPr lang="en-GB" sz="1800" dirty="0" smtClean="0">
                <a:latin typeface="+mn-lt"/>
              </a:rPr>
              <a:t>number </a:t>
            </a:r>
            <a:r>
              <a:rPr lang="en-GB" sz="1800" dirty="0">
                <a:latin typeface="+mn-lt"/>
              </a:rPr>
              <a:t>of qualified and experienced teachers per 1,000 children of primary-school age</a:t>
            </a:r>
            <a:r>
              <a:rPr lang="en-GB" i="1" dirty="0">
                <a:solidFill>
                  <a:srgbClr val="003366"/>
                </a:solidFill>
              </a:rPr>
              <a:t>. </a:t>
            </a:r>
            <a:endParaRPr lang="fr-FR" i="1" dirty="0">
              <a:solidFill>
                <a:srgbClr val="003366"/>
              </a:solidFill>
            </a:endParaRPr>
          </a:p>
        </p:txBody>
      </p:sp>
      <p:sp>
        <p:nvSpPr>
          <p:cNvPr id="2" name="Rectangle avec flèche vers le haut 1"/>
          <p:cNvSpPr/>
          <p:nvPr/>
        </p:nvSpPr>
        <p:spPr>
          <a:xfrm>
            <a:off x="4644008" y="4455875"/>
            <a:ext cx="3949560" cy="2200275"/>
          </a:xfrm>
          <a:prstGeom prst="upArrowCallout">
            <a:avLst>
              <a:gd name="adj1" fmla="val 22249"/>
              <a:gd name="adj2" fmla="val 25000"/>
              <a:gd name="adj3" fmla="val 18123"/>
              <a:gd name="adj4" fmla="val 76668"/>
            </a:avLst>
          </a:prstGeom>
          <a:solidFill>
            <a:schemeClr val="accent1"/>
          </a:solidFill>
          <a:ln>
            <a:solidFill>
              <a:srgbClr val="002060"/>
            </a:solidFill>
          </a:ln>
        </p:spPr>
        <p:txBody>
          <a:bodyPr wrap="square">
            <a:spAutoFit/>
          </a:bodyPr>
          <a:lstStyle/>
          <a:p>
            <a:pPr algn="ctr">
              <a:spcAft>
                <a:spcPct val="50000"/>
              </a:spcAft>
              <a:buFont typeface="Times" charset="0"/>
              <a:buNone/>
            </a:pPr>
            <a:r>
              <a:rPr lang="fr-FR" sz="1600" b="1" dirty="0" smtClean="0"/>
              <a:t>QUALITATIVE INDICATORS</a:t>
            </a:r>
          </a:p>
          <a:p>
            <a:pPr algn="ctr">
              <a:spcAft>
                <a:spcPct val="50000"/>
              </a:spcAft>
              <a:buFont typeface="Times" charset="0"/>
              <a:buNone/>
            </a:pPr>
            <a:r>
              <a:rPr lang="fr-FR" altLang="fr-FR" sz="1600" b="1" dirty="0" smtClean="0"/>
              <a:t>Information </a:t>
            </a:r>
            <a:r>
              <a:rPr lang="fr-FR" altLang="fr-FR" sz="1600" b="1" dirty="0" err="1" smtClean="0"/>
              <a:t>produced</a:t>
            </a:r>
            <a:r>
              <a:rPr lang="fr-FR" altLang="fr-FR" sz="1600" b="1" dirty="0" smtClean="0"/>
              <a:t> </a:t>
            </a:r>
            <a:r>
              <a:rPr lang="fr-FR" altLang="fr-FR" sz="1600" b="1" dirty="0" err="1"/>
              <a:t>through</a:t>
            </a:r>
            <a:r>
              <a:rPr lang="fr-FR" altLang="fr-FR" sz="1600" b="1" dirty="0"/>
              <a:t> a qualitative </a:t>
            </a:r>
            <a:r>
              <a:rPr lang="fr-FR" altLang="fr-FR" sz="1600" b="1" dirty="0" err="1"/>
              <a:t>method</a:t>
            </a:r>
            <a:r>
              <a:rPr lang="fr-FR" altLang="fr-FR" sz="1600" b="1" dirty="0"/>
              <a:t> (opinion </a:t>
            </a:r>
            <a:r>
              <a:rPr lang="fr-FR" altLang="fr-FR" sz="1600" b="1" dirty="0" err="1" smtClean="0"/>
              <a:t>based</a:t>
            </a:r>
            <a:r>
              <a:rPr lang="fr-FR" altLang="fr-FR" sz="1600" b="1" dirty="0" smtClean="0"/>
              <a:t>). </a:t>
            </a:r>
            <a:r>
              <a:rPr lang="fr-FR" altLang="fr-FR" sz="1600" dirty="0" smtClean="0"/>
              <a:t>It </a:t>
            </a:r>
            <a:r>
              <a:rPr lang="fr-FR" altLang="fr-FR" sz="1600" dirty="0" err="1" smtClean="0"/>
              <a:t>is</a:t>
            </a:r>
            <a:r>
              <a:rPr lang="fr-FR" altLang="fr-FR" sz="1600" dirty="0" smtClean="0"/>
              <a:t> </a:t>
            </a:r>
            <a:r>
              <a:rPr lang="fr-FR" altLang="fr-FR" sz="1600" dirty="0"/>
              <a:t>not </a:t>
            </a:r>
            <a:r>
              <a:rPr lang="fr-FR" altLang="fr-FR" sz="1600" dirty="0" err="1"/>
              <a:t>based</a:t>
            </a:r>
            <a:r>
              <a:rPr lang="fr-FR" altLang="fr-FR" sz="1600" dirty="0"/>
              <a:t> on a </a:t>
            </a:r>
            <a:r>
              <a:rPr lang="fr-FR" altLang="fr-FR" sz="1600" dirty="0" err="1"/>
              <a:t>measure</a:t>
            </a:r>
            <a:r>
              <a:rPr lang="fr-FR" altLang="fr-FR" sz="1600" dirty="0"/>
              <a:t> </a:t>
            </a:r>
            <a:r>
              <a:rPr lang="fr-FR" altLang="fr-FR" sz="1600" dirty="0" err="1"/>
              <a:t>using</a:t>
            </a:r>
            <a:r>
              <a:rPr lang="fr-FR" altLang="fr-FR" sz="1600" dirty="0"/>
              <a:t> a </a:t>
            </a:r>
            <a:r>
              <a:rPr lang="fr-FR" altLang="fr-FR" sz="1600" dirty="0" err="1"/>
              <a:t>standardized</a:t>
            </a:r>
            <a:r>
              <a:rPr lang="fr-FR" altLang="fr-FR" sz="1600" dirty="0"/>
              <a:t> </a:t>
            </a:r>
            <a:r>
              <a:rPr lang="fr-FR" altLang="fr-FR" sz="1600" dirty="0" smtClean="0"/>
              <a:t>instrument.</a:t>
            </a:r>
            <a:endParaRPr lang="fr-FR" altLang="fr-FR" sz="1600" b="1" dirty="0"/>
          </a:p>
        </p:txBody>
      </p:sp>
      <p:sp>
        <p:nvSpPr>
          <p:cNvPr id="3" name="Rectangle avec flèche vers le haut 2"/>
          <p:cNvSpPr/>
          <p:nvPr/>
        </p:nvSpPr>
        <p:spPr>
          <a:xfrm>
            <a:off x="142875" y="4537075"/>
            <a:ext cx="3922056" cy="2134791"/>
          </a:xfrm>
          <a:prstGeom prst="upArrowCallout">
            <a:avLst>
              <a:gd name="adj1" fmla="val 25000"/>
              <a:gd name="adj2" fmla="val 25000"/>
              <a:gd name="adj3" fmla="val 15009"/>
              <a:gd name="adj4" fmla="val 79082"/>
            </a:avLst>
          </a:prstGeom>
          <a:solidFill>
            <a:schemeClr val="accent1"/>
          </a:solidFill>
          <a:ln>
            <a:solidFill>
              <a:srgbClr val="002060"/>
            </a:solidFill>
          </a:ln>
        </p:spPr>
        <p:txBody>
          <a:bodyPr wrap="square">
            <a:spAutoFit/>
          </a:bodyPr>
          <a:lstStyle/>
          <a:p>
            <a:pPr algn="ctr">
              <a:spcAft>
                <a:spcPct val="50000"/>
              </a:spcAft>
              <a:buFont typeface="Times" charset="0"/>
              <a:buNone/>
            </a:pPr>
            <a:r>
              <a:rPr lang="fr-FR" sz="1600" b="1" dirty="0" smtClean="0"/>
              <a:t>QUANTITATIVE INDICATORS</a:t>
            </a:r>
            <a:endParaRPr lang="fr-FR" sz="1600" b="1" dirty="0"/>
          </a:p>
          <a:p>
            <a:pPr algn="ctr">
              <a:spcAft>
                <a:spcPct val="50000"/>
              </a:spcAft>
              <a:buFont typeface="Times" charset="0"/>
              <a:buNone/>
            </a:pPr>
            <a:r>
              <a:rPr lang="fr-FR" sz="1600" b="1" dirty="0" smtClean="0"/>
              <a:t>Fact-</a:t>
            </a:r>
            <a:r>
              <a:rPr lang="fr-FR" sz="1600" b="1" dirty="0" err="1" smtClean="0"/>
              <a:t>based</a:t>
            </a:r>
            <a:r>
              <a:rPr lang="fr-FR" sz="1600" b="1" dirty="0" smtClean="0"/>
              <a:t> information </a:t>
            </a:r>
            <a:r>
              <a:rPr lang="fr-FR" sz="1600" b="1" dirty="0" err="1" smtClean="0"/>
              <a:t>using</a:t>
            </a:r>
            <a:r>
              <a:rPr lang="fr-FR" sz="1600" b="1" dirty="0" smtClean="0"/>
              <a:t> a </a:t>
            </a:r>
            <a:r>
              <a:rPr lang="fr-FR" sz="1600" b="1" dirty="0" err="1"/>
              <a:t>counting</a:t>
            </a:r>
            <a:r>
              <a:rPr lang="fr-FR" sz="1600" b="1" dirty="0"/>
              <a:t> </a:t>
            </a:r>
            <a:r>
              <a:rPr lang="fr-FR" sz="1600" b="1" dirty="0" err="1" smtClean="0"/>
              <a:t>process</a:t>
            </a:r>
            <a:r>
              <a:rPr lang="fr-FR" sz="1600" dirty="0" smtClean="0"/>
              <a:t> (</a:t>
            </a:r>
            <a:r>
              <a:rPr lang="fr-FR" sz="1600" dirty="0" err="1" smtClean="0"/>
              <a:t>elementary</a:t>
            </a:r>
            <a:r>
              <a:rPr lang="fr-FR" sz="1600" dirty="0" smtClean="0"/>
              <a:t> </a:t>
            </a:r>
            <a:r>
              <a:rPr lang="fr-FR" sz="1600" dirty="0" err="1" smtClean="0"/>
              <a:t>indicator</a:t>
            </a:r>
            <a:r>
              <a:rPr lang="fr-FR" sz="1600" dirty="0" smtClean="0"/>
              <a:t>) or </a:t>
            </a:r>
            <a:r>
              <a:rPr lang="fr-FR" sz="1600" dirty="0" err="1" smtClean="0"/>
              <a:t>can</a:t>
            </a:r>
            <a:r>
              <a:rPr lang="fr-FR" sz="1600" dirty="0" smtClean="0"/>
              <a:t> </a:t>
            </a:r>
            <a:r>
              <a:rPr lang="fr-FR" sz="1600" dirty="0" err="1"/>
              <a:t>be</a:t>
            </a:r>
            <a:r>
              <a:rPr lang="fr-FR" sz="1600" dirty="0"/>
              <a:t> </a:t>
            </a:r>
            <a:r>
              <a:rPr lang="fr-FR" sz="1600" dirty="0" err="1"/>
              <a:t>computed</a:t>
            </a:r>
            <a:r>
              <a:rPr lang="fr-FR" sz="1600" dirty="0"/>
              <a:t> </a:t>
            </a:r>
            <a:r>
              <a:rPr lang="fr-FR" sz="1600" dirty="0" err="1"/>
              <a:t>using</a:t>
            </a:r>
            <a:r>
              <a:rPr lang="fr-FR" sz="1600" dirty="0"/>
              <a:t> </a:t>
            </a:r>
            <a:r>
              <a:rPr lang="fr-FR" sz="1600" dirty="0" err="1"/>
              <a:t>elementary</a:t>
            </a:r>
            <a:r>
              <a:rPr lang="fr-FR" sz="1600" dirty="0"/>
              <a:t> </a:t>
            </a:r>
            <a:r>
              <a:rPr lang="fr-FR" sz="1600" dirty="0" err="1"/>
              <a:t>indicators</a:t>
            </a:r>
            <a:r>
              <a:rPr lang="fr-FR" sz="1600" dirty="0"/>
              <a:t> (</a:t>
            </a:r>
            <a:r>
              <a:rPr lang="en-GB" sz="1600" dirty="0"/>
              <a:t>ratios, </a:t>
            </a:r>
            <a:r>
              <a:rPr lang="fr-FR" sz="1600" dirty="0"/>
              <a:t>r</a:t>
            </a:r>
            <a:r>
              <a:rPr lang="en-GB" sz="1600" dirty="0" err="1" smtClean="0"/>
              <a:t>ates</a:t>
            </a:r>
            <a:r>
              <a:rPr lang="en-GB" sz="1600" dirty="0" smtClean="0"/>
              <a:t>, i.e. der</a:t>
            </a:r>
            <a:r>
              <a:rPr lang="fr-FR" sz="1600" dirty="0" err="1" smtClean="0"/>
              <a:t>ived</a:t>
            </a:r>
            <a:r>
              <a:rPr lang="fr-FR" sz="1600" dirty="0" smtClean="0"/>
              <a:t> </a:t>
            </a:r>
            <a:r>
              <a:rPr lang="fr-FR" sz="1600" dirty="0" err="1" smtClean="0"/>
              <a:t>indicators</a:t>
            </a:r>
            <a:r>
              <a:rPr lang="fr-FR" sz="1600" dirty="0" smtClean="0"/>
              <a:t>)</a:t>
            </a:r>
            <a:endParaRPr lang="fr-FR" sz="1600" dirty="0"/>
          </a:p>
        </p:txBody>
      </p:sp>
    </p:spTree>
    <p:extLst>
      <p:ext uri="{BB962C8B-B14F-4D97-AF65-F5344CB8AC3E}">
        <p14:creationId xmlns:p14="http://schemas.microsoft.com/office/powerpoint/2010/main" val="1796567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Qualitative indicators are useful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spcBef>
                <a:spcPct val="30000"/>
              </a:spcBef>
              <a:spcAft>
                <a:spcPts val="600"/>
              </a:spcAft>
              <a:buClrTx/>
              <a:buFont typeface="Wingdings" pitchFamily="2" charset="2"/>
              <a:buChar char="§"/>
            </a:pPr>
            <a:r>
              <a:rPr lang="en-US" sz="2000" i="0" dirty="0"/>
              <a:t>Qualitative indicators are as useful as quantitative </a:t>
            </a:r>
            <a:r>
              <a:rPr lang="en-US" sz="2000" i="0" dirty="0" smtClean="0"/>
              <a:t>ones</a:t>
            </a:r>
            <a:endParaRPr lang="en-US" sz="2000" i="0" dirty="0"/>
          </a:p>
          <a:p>
            <a:pPr eaLnBrk="1" hangingPunct="1">
              <a:spcBef>
                <a:spcPct val="30000"/>
              </a:spcBef>
              <a:spcAft>
                <a:spcPts val="600"/>
              </a:spcAft>
              <a:buClrTx/>
              <a:buFont typeface="Wingdings" pitchFamily="2" charset="2"/>
              <a:buChar char="§"/>
            </a:pPr>
            <a:r>
              <a:rPr lang="en-US" sz="2000" i="0" dirty="0" smtClean="0"/>
              <a:t>Reflecting the </a:t>
            </a:r>
            <a:r>
              <a:rPr lang="en-US" sz="2000" i="0" dirty="0"/>
              <a:t>opinion of </a:t>
            </a:r>
            <a:r>
              <a:rPr lang="en-US" sz="2000" i="0" dirty="0" smtClean="0"/>
              <a:t>stakeholders provides key info on whether the </a:t>
            </a:r>
            <a:r>
              <a:rPr lang="en-US" sz="2000" i="0" dirty="0"/>
              <a:t>change process </a:t>
            </a:r>
            <a:r>
              <a:rPr lang="en-US" sz="2000" i="0" dirty="0" smtClean="0"/>
              <a:t>is taking </a:t>
            </a:r>
            <a:r>
              <a:rPr lang="en-US" sz="2000" i="0" dirty="0"/>
              <a:t>place (or not)</a:t>
            </a:r>
          </a:p>
          <a:p>
            <a:pPr eaLnBrk="1" hangingPunct="1">
              <a:spcBef>
                <a:spcPct val="30000"/>
              </a:spcBef>
              <a:spcAft>
                <a:spcPts val="600"/>
              </a:spcAft>
              <a:buClrTx/>
              <a:buFont typeface="Wingdings" pitchFamily="2" charset="2"/>
              <a:buChar char="§"/>
            </a:pPr>
            <a:r>
              <a:rPr lang="en-US" sz="2000" i="0" dirty="0" smtClean="0"/>
              <a:t>Diverse </a:t>
            </a:r>
            <a:r>
              <a:rPr lang="en-US" sz="2000" i="0" dirty="0"/>
              <a:t>and disaggregated </a:t>
            </a:r>
            <a:r>
              <a:rPr lang="en-US" sz="2000" i="0" dirty="0" smtClean="0"/>
              <a:t>qualitative information helps highlight </a:t>
            </a:r>
            <a:r>
              <a:rPr lang="en-US" sz="2000" i="0" dirty="0"/>
              <a:t>the diversity of </a:t>
            </a:r>
            <a:r>
              <a:rPr lang="en-US" sz="2000" i="0" dirty="0" smtClean="0"/>
              <a:t>perceptions about an action</a:t>
            </a:r>
            <a:endParaRPr lang="en-US" sz="2000" i="0" dirty="0"/>
          </a:p>
          <a:p>
            <a:pPr eaLnBrk="1" hangingPunct="1">
              <a:spcBef>
                <a:spcPct val="30000"/>
              </a:spcBef>
              <a:spcAft>
                <a:spcPts val="600"/>
              </a:spcAft>
              <a:buClrTx/>
              <a:buFont typeface="Wingdings" pitchFamily="2" charset="2"/>
              <a:buChar char="§"/>
            </a:pPr>
            <a:r>
              <a:rPr lang="en-US" sz="2000" i="0" dirty="0" smtClean="0"/>
              <a:t>Allow cross-checking with the </a:t>
            </a:r>
            <a:r>
              <a:rPr lang="en-US" sz="2000" i="0" dirty="0"/>
              <a:t>opinions/perceptions of different </a:t>
            </a:r>
            <a:r>
              <a:rPr lang="en-US" sz="2000" i="0" dirty="0" smtClean="0"/>
              <a:t>stakeholders</a:t>
            </a:r>
          </a:p>
          <a:p>
            <a:pPr eaLnBrk="1" hangingPunct="1">
              <a:spcBef>
                <a:spcPct val="30000"/>
              </a:spcBef>
              <a:spcAft>
                <a:spcPts val="600"/>
              </a:spcAft>
              <a:buClrTx/>
              <a:buFont typeface="Wingdings" pitchFamily="2" charset="2"/>
              <a:buChar char="§"/>
            </a:pPr>
            <a:r>
              <a:rPr lang="en-US" sz="2000" i="0" dirty="0" smtClean="0"/>
              <a:t>Can facilitate a participatory approach to measurement</a:t>
            </a:r>
            <a:endParaRPr lang="en-US" sz="2000" i="0" dirty="0"/>
          </a:p>
          <a:p>
            <a:pPr eaLnBrk="1" hangingPunct="1">
              <a:spcBef>
                <a:spcPct val="30000"/>
              </a:spcBef>
              <a:spcAft>
                <a:spcPts val="600"/>
              </a:spcAft>
              <a:buClrTx/>
              <a:buFont typeface="Wingdings" pitchFamily="2" charset="2"/>
              <a:buChar char="§"/>
            </a:pPr>
            <a:endParaRPr lang="en-US" sz="2000" i="0" dirty="0"/>
          </a:p>
        </p:txBody>
      </p:sp>
    </p:spTree>
    <p:extLst>
      <p:ext uri="{BB962C8B-B14F-4D97-AF65-F5344CB8AC3E}">
        <p14:creationId xmlns:p14="http://schemas.microsoft.com/office/powerpoint/2010/main" val="379017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defRPr sz="1400">
                <a:solidFill>
                  <a:srgbClr val="0F5494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fld id="{2982B9E6-6282-4030-844E-AD737FDCACD5}" type="slidenum">
              <a:rPr lang="en-GB" altLang="fr-FR" sz="1400" i="0" smtClean="0">
                <a:solidFill>
                  <a:schemeClr val="tx1"/>
                </a:solidFill>
                <a:latin typeface="Arial" charset="0"/>
              </a:rPr>
              <a:pPr eaLnBrk="1" hangingPunct="1">
                <a:spcBef>
                  <a:spcPct val="0"/>
                </a:spcBef>
                <a:buClrTx/>
                <a:buFontTx/>
                <a:buNone/>
              </a:pPr>
              <a:t>5</a:t>
            </a:fld>
            <a:endParaRPr lang="en-GB" altLang="fr-FR" sz="1400" i="0" smtClean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11267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ClrTx/>
              <a:buFont typeface="Wingdings" pitchFamily="2" charset="2"/>
              <a:buNone/>
            </a:pPr>
            <a:r>
              <a:rPr lang="fr-FR" altLang="fr-FR" sz="2000" i="0" dirty="0" smtClean="0"/>
              <a:t>	</a:t>
            </a:r>
            <a:r>
              <a:rPr lang="fr-FR" altLang="fr-FR" sz="2000" i="0" dirty="0" err="1" smtClean="0"/>
              <a:t>Using</a:t>
            </a:r>
            <a:r>
              <a:rPr lang="fr-FR" altLang="fr-FR" sz="2000" i="0" dirty="0" smtClean="0"/>
              <a:t> </a:t>
            </a:r>
            <a:r>
              <a:rPr lang="fr-FR" altLang="fr-FR" sz="2000" i="0" dirty="0" err="1" smtClean="0"/>
              <a:t>examples</a:t>
            </a:r>
            <a:r>
              <a:rPr lang="fr-FR" altLang="fr-FR" sz="2000" i="0" dirty="0" smtClean="0"/>
              <a:t> and in discussion </a:t>
            </a:r>
            <a:r>
              <a:rPr lang="fr-FR" altLang="fr-FR" sz="2000" i="0" dirty="0" err="1" smtClean="0"/>
              <a:t>with</a:t>
            </a:r>
            <a:r>
              <a:rPr lang="fr-FR" altLang="fr-FR" sz="2000" i="0" dirty="0" smtClean="0"/>
              <a:t> 1 or 2 </a:t>
            </a:r>
            <a:r>
              <a:rPr lang="fr-FR" altLang="fr-FR" sz="2000" i="0" dirty="0" err="1" smtClean="0"/>
              <a:t>colleagues</a:t>
            </a:r>
            <a:r>
              <a:rPr lang="fr-FR" altLang="fr-FR" sz="2000" i="0" dirty="0" smtClean="0"/>
              <a:t>, </a:t>
            </a:r>
            <a:r>
              <a:rPr lang="fr-FR" altLang="fr-FR" sz="2000" i="0" dirty="0" err="1" smtClean="0"/>
              <a:t>think</a:t>
            </a:r>
            <a:r>
              <a:rPr lang="fr-FR" altLang="fr-FR" sz="2000" i="0" dirty="0" smtClean="0"/>
              <a:t> about how </a:t>
            </a:r>
            <a:r>
              <a:rPr lang="fr-FR" altLang="fr-FR" sz="2000" i="0" dirty="0" err="1" smtClean="0"/>
              <a:t>we</a:t>
            </a:r>
            <a:r>
              <a:rPr lang="fr-FR" altLang="fr-FR" sz="2000" i="0" dirty="0" smtClean="0"/>
              <a:t> </a:t>
            </a:r>
            <a:r>
              <a:rPr lang="fr-FR" altLang="fr-FR" sz="2000" i="0" dirty="0" err="1" smtClean="0"/>
              <a:t>could</a:t>
            </a:r>
            <a:r>
              <a:rPr lang="fr-FR" altLang="fr-FR" sz="2000" i="0" dirty="0" smtClean="0"/>
              <a:t>:</a:t>
            </a:r>
          </a:p>
          <a:p>
            <a:pPr eaLnBrk="1" hangingPunct="1">
              <a:buClrTx/>
              <a:buFont typeface="Wingdings" pitchFamily="2" charset="2"/>
              <a:buChar char="§"/>
            </a:pPr>
            <a:endParaRPr lang="fr-FR" altLang="fr-FR" sz="2000" i="0" dirty="0" smtClean="0"/>
          </a:p>
          <a:p>
            <a:pPr eaLnBrk="1" hangingPunct="1">
              <a:buClrTx/>
              <a:buFont typeface="Wingdings" pitchFamily="2" charset="2"/>
              <a:buChar char="§"/>
            </a:pPr>
            <a:r>
              <a:rPr lang="fr-FR" altLang="fr-FR" sz="2000" i="0" dirty="0" err="1" smtClean="0"/>
              <a:t>Make</a:t>
            </a:r>
            <a:r>
              <a:rPr lang="fr-FR" altLang="fr-FR" sz="2000" i="0" dirty="0" smtClean="0"/>
              <a:t> a quantitative </a:t>
            </a:r>
            <a:r>
              <a:rPr lang="fr-FR" altLang="fr-FR" sz="2000" i="0" dirty="0" err="1" smtClean="0"/>
              <a:t>indicator</a:t>
            </a:r>
            <a:r>
              <a:rPr lang="fr-FR" altLang="fr-FR" sz="2000" i="0" dirty="0" smtClean="0"/>
              <a:t> more qualitative?</a:t>
            </a:r>
          </a:p>
          <a:p>
            <a:pPr eaLnBrk="1" hangingPunct="1">
              <a:buClrTx/>
              <a:buFont typeface="Wingdings" pitchFamily="2" charset="2"/>
              <a:buChar char="§"/>
            </a:pPr>
            <a:endParaRPr lang="fr-FR" altLang="fr-FR" sz="2000" i="0" dirty="0" smtClean="0"/>
          </a:p>
          <a:p>
            <a:pPr eaLnBrk="1" hangingPunct="1">
              <a:buClrTx/>
              <a:buFont typeface="Wingdings" pitchFamily="2" charset="2"/>
              <a:buChar char="§"/>
            </a:pPr>
            <a:r>
              <a:rPr lang="fr-FR" altLang="fr-FR" sz="2000" i="0" dirty="0" err="1" smtClean="0"/>
              <a:t>Make</a:t>
            </a:r>
            <a:r>
              <a:rPr lang="fr-FR" altLang="fr-FR" sz="2000" i="0" dirty="0" smtClean="0"/>
              <a:t> a qualitative </a:t>
            </a:r>
            <a:r>
              <a:rPr lang="fr-FR" altLang="fr-FR" sz="2000" i="0" dirty="0" err="1" smtClean="0"/>
              <a:t>indicator</a:t>
            </a:r>
            <a:r>
              <a:rPr lang="fr-FR" altLang="fr-FR" sz="2000" i="0" dirty="0" smtClean="0"/>
              <a:t> more quantitative?</a:t>
            </a:r>
          </a:p>
          <a:p>
            <a:pPr eaLnBrk="1" hangingPunct="1">
              <a:buFont typeface="Wingdings" pitchFamily="2" charset="2"/>
              <a:buChar char="§"/>
            </a:pPr>
            <a:endParaRPr lang="fr-FR" altLang="fr-FR" sz="2000" dirty="0" smtClean="0"/>
          </a:p>
        </p:txBody>
      </p:sp>
      <p:sp>
        <p:nvSpPr>
          <p:cNvPr id="11268" name="AutoShape 3"/>
          <p:cNvSpPr>
            <a:spLocks noChangeArrowheads="1"/>
          </p:cNvSpPr>
          <p:nvPr/>
        </p:nvSpPr>
        <p:spPr bwMode="auto">
          <a:xfrm>
            <a:off x="1558925" y="5353050"/>
            <a:ext cx="5983288" cy="78263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rgbClr val="003366"/>
            </a:solidFill>
            <a:round/>
            <a:headEnd/>
            <a:tailEnd/>
          </a:ln>
        </p:spPr>
        <p:txBody>
          <a:bodyPr anchor="ctr" anchorCtr="1">
            <a:spAutoFit/>
          </a:bodyPr>
          <a:lstStyle>
            <a:lvl1pPr eaLnBrk="0" hangingPunct="0"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defRPr sz="1400">
                <a:solidFill>
                  <a:srgbClr val="0F5494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45000"/>
              </a:spcBef>
              <a:buClr>
                <a:srgbClr val="A50021"/>
              </a:buClr>
              <a:buFont typeface="Wingdings" pitchFamily="2" charset="2"/>
              <a:buNone/>
            </a:pPr>
            <a:r>
              <a:rPr lang="en-US" altLang="fr-FR" sz="2000" b="1" i="0" dirty="0"/>
              <a:t>Activity– </a:t>
            </a:r>
            <a:r>
              <a:rPr lang="en-US" altLang="fr-FR" sz="2000" b="1" i="0" dirty="0" smtClean="0"/>
              <a:t>small </a:t>
            </a:r>
            <a:r>
              <a:rPr lang="en-US" altLang="fr-FR" sz="2000" b="1" i="0" dirty="0"/>
              <a:t>group discussion followed by a plenary discussion</a:t>
            </a:r>
            <a:endParaRPr lang="fr-FR" altLang="fr-FR" sz="2000" b="1" i="0" dirty="0"/>
          </a:p>
        </p:txBody>
      </p:sp>
      <p:sp>
        <p:nvSpPr>
          <p:cNvPr id="25605" name="Rectangle 4"/>
          <p:cNvSpPr>
            <a:spLocks noChangeArrowheads="1"/>
          </p:cNvSpPr>
          <p:nvPr/>
        </p:nvSpPr>
        <p:spPr bwMode="auto">
          <a:xfrm>
            <a:off x="214313" y="1214438"/>
            <a:ext cx="8701087" cy="1134442"/>
          </a:xfrm>
          <a:prstGeom prst="rect">
            <a:avLst/>
          </a:prstGeom>
          <a:noFill/>
          <a:ln>
            <a:noFill/>
          </a:ln>
          <a:extLst/>
        </p:spPr>
        <p:txBody>
          <a:bodyPr lIns="90488" tIns="44450" rIns="90488" bIns="44450" anchor="ctr"/>
          <a:lstStyle/>
          <a:p>
            <a:pPr marL="358775" indent="-358775" algn="ctr" eaLnBrk="0" hangingPunct="0">
              <a:defRPr/>
            </a:pPr>
            <a:r>
              <a:rPr lang="fr-BE" sz="3000" b="1" dirty="0" err="1" smtClean="0">
                <a:latin typeface="+mj-lt"/>
                <a:ea typeface="+mj-ea"/>
                <a:cs typeface="+mj-cs"/>
              </a:rPr>
              <a:t>Exercise</a:t>
            </a:r>
            <a:r>
              <a:rPr lang="fr-BE" sz="3000" b="1" dirty="0" smtClean="0">
                <a:latin typeface="+mj-lt"/>
                <a:ea typeface="+mj-ea"/>
                <a:cs typeface="+mj-cs"/>
              </a:rPr>
              <a:t>| </a:t>
            </a:r>
            <a:r>
              <a:rPr lang="fr-BE" sz="3000" b="1" dirty="0" err="1" smtClean="0">
                <a:latin typeface="+mj-lt"/>
                <a:ea typeface="+mj-ea"/>
                <a:cs typeface="+mj-cs"/>
              </a:rPr>
              <a:t>Balancing</a:t>
            </a:r>
            <a:r>
              <a:rPr lang="fr-BE" sz="3000" b="1" dirty="0" smtClean="0">
                <a:latin typeface="+mj-lt"/>
                <a:ea typeface="+mj-ea"/>
                <a:cs typeface="+mj-cs"/>
              </a:rPr>
              <a:t> </a:t>
            </a:r>
            <a:r>
              <a:rPr lang="fr-FR" sz="3000" b="1" dirty="0" smtClean="0">
                <a:latin typeface="+mj-lt"/>
                <a:ea typeface="+mj-ea"/>
                <a:cs typeface="+mj-cs"/>
              </a:rPr>
              <a:t>quantitative and qualitative </a:t>
            </a:r>
            <a:r>
              <a:rPr lang="fr-FR" sz="3000" b="1" dirty="0" err="1" smtClean="0">
                <a:latin typeface="+mj-lt"/>
                <a:ea typeface="+mj-ea"/>
                <a:cs typeface="+mj-cs"/>
              </a:rPr>
              <a:t>i</a:t>
            </a:r>
            <a:r>
              <a:rPr lang="fr-FR" sz="3000" b="1" dirty="0" err="1" smtClean="0"/>
              <a:t>ndicators</a:t>
            </a:r>
            <a:endParaRPr lang="fr-FR" sz="3000" b="1" dirty="0">
              <a:latin typeface="+mj-lt"/>
              <a:ea typeface="+mj-ea"/>
              <a:cs typeface="+mj-cs"/>
            </a:endParaRPr>
          </a:p>
        </p:txBody>
      </p:sp>
      <p:grpSp>
        <p:nvGrpSpPr>
          <p:cNvPr id="6" name="Groupe 5"/>
          <p:cNvGrpSpPr/>
          <p:nvPr/>
        </p:nvGrpSpPr>
        <p:grpSpPr>
          <a:xfrm>
            <a:off x="8100392" y="116632"/>
            <a:ext cx="864096" cy="605681"/>
            <a:chOff x="8100392" y="116632"/>
            <a:chExt cx="864096" cy="605681"/>
          </a:xfrm>
        </p:grpSpPr>
        <p:sp>
          <p:nvSpPr>
            <p:cNvPr id="7" name="Étoile à 4 branches 6"/>
            <p:cNvSpPr/>
            <p:nvPr/>
          </p:nvSpPr>
          <p:spPr bwMode="auto">
            <a:xfrm>
              <a:off x="8244408" y="116632"/>
              <a:ext cx="504056" cy="504056"/>
            </a:xfrm>
            <a:prstGeom prst="star4">
              <a:avLst/>
            </a:prstGeom>
            <a:solidFill>
              <a:srgbClr val="E5970B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3175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 smtClean="0">
                <a:ln>
                  <a:noFill/>
                </a:ln>
                <a:solidFill>
                  <a:srgbClr val="0F5494"/>
                </a:solidFill>
                <a:effectLst/>
                <a:latin typeface="Verdana" pitchFamily="34" charset="0"/>
              </a:endParaRPr>
            </a:p>
          </p:txBody>
        </p:sp>
        <p:sp>
          <p:nvSpPr>
            <p:cNvPr id="8" name="ZoneTexte 7"/>
            <p:cNvSpPr txBox="1"/>
            <p:nvPr/>
          </p:nvSpPr>
          <p:spPr>
            <a:xfrm>
              <a:off x="8100392" y="260648"/>
              <a:ext cx="864096" cy="461665"/>
            </a:xfrm>
            <a:prstGeom prst="rect">
              <a:avLst/>
            </a:prstGeom>
            <a:noFill/>
          </p:spPr>
          <p:txBody>
            <a:bodyPr wrap="square" rtlCol="0">
              <a:prstTxWarp prst="textArchDown">
                <a:avLst/>
              </a:prstTxWarp>
              <a:spAutoFit/>
            </a:bodyPr>
            <a:lstStyle/>
            <a:p>
              <a:r>
                <a:rPr lang="en-US" b="1" dirty="0" err="1" smtClean="0">
                  <a:solidFill>
                    <a:srgbClr val="E5970B"/>
                  </a:solidFill>
                </a:rPr>
                <a:t>exercicse</a:t>
              </a:r>
              <a:endParaRPr lang="en-US" b="1" dirty="0">
                <a:solidFill>
                  <a:srgbClr val="E5970B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44426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Sous-titre 2"/>
          <p:cNvSpPr>
            <a:spLocks noGrp="1"/>
          </p:cNvSpPr>
          <p:nvPr>
            <p:ph type="subTitle" idx="1"/>
          </p:nvPr>
        </p:nvSpPr>
        <p:spPr>
          <a:xfrm>
            <a:off x="395536" y="3573016"/>
            <a:ext cx="8532812" cy="1728787"/>
          </a:xfrm>
        </p:spPr>
        <p:txBody>
          <a:bodyPr/>
          <a:lstStyle/>
          <a:p>
            <a:pPr algn="ctr" eaLnBrk="1" hangingPunct="1"/>
            <a:r>
              <a:rPr lang="en-US" dirty="0" smtClean="0"/>
              <a:t>Comparison methods &amp; critical analysis of data</a:t>
            </a: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2232035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defRPr sz="1400">
                <a:solidFill>
                  <a:srgbClr val="0F5494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fld id="{8D2A9AB1-F401-495A-A358-CC21DA876831}" type="slidenum">
              <a:rPr lang="en-GB" altLang="fr-FR" sz="1400" i="0" smtClean="0">
                <a:solidFill>
                  <a:schemeClr val="tx1"/>
                </a:solidFill>
                <a:latin typeface="Arial" charset="0"/>
              </a:rPr>
              <a:pPr eaLnBrk="1" hangingPunct="1">
                <a:spcBef>
                  <a:spcPct val="0"/>
                </a:spcBef>
                <a:buClrTx/>
                <a:buFontTx/>
                <a:buNone/>
              </a:pPr>
              <a:t>7</a:t>
            </a:fld>
            <a:endParaRPr lang="en-GB" altLang="fr-FR" sz="1400" i="0" smtClean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26627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357313"/>
            <a:ext cx="9144000" cy="838200"/>
          </a:xfrm>
        </p:spPr>
        <p:txBody>
          <a:bodyPr lIns="90488" tIns="44450" rIns="90488" bIns="44450"/>
          <a:lstStyle/>
          <a:p>
            <a:pPr algn="ctr">
              <a:defRPr/>
            </a:pPr>
            <a:r>
              <a:rPr lang="fr-BE" kern="1200" dirty="0" err="1" smtClean="0"/>
              <a:t>With</a:t>
            </a:r>
            <a:r>
              <a:rPr lang="fr-BE" kern="1200" dirty="0" smtClean="0"/>
              <a:t> </a:t>
            </a:r>
            <a:r>
              <a:rPr lang="fr-BE" kern="1200" dirty="0" err="1" smtClean="0"/>
              <a:t>indicators</a:t>
            </a:r>
            <a:r>
              <a:rPr lang="fr-BE" kern="1200" dirty="0" smtClean="0"/>
              <a:t> </a:t>
            </a:r>
            <a:r>
              <a:rPr lang="fr-BE" kern="1200" dirty="0" err="1" smtClean="0"/>
              <a:t>we</a:t>
            </a:r>
            <a:r>
              <a:rPr lang="fr-BE" kern="1200" dirty="0" smtClean="0"/>
              <a:t> </a:t>
            </a:r>
            <a:r>
              <a:rPr lang="fr-BE" kern="1200" dirty="0" err="1" smtClean="0"/>
              <a:t>can</a:t>
            </a:r>
            <a:r>
              <a:rPr lang="fr-BE" kern="1200" dirty="0" smtClean="0"/>
              <a:t> compare…</a:t>
            </a:r>
            <a:endParaRPr lang="fr-FR" kern="1200" dirty="0"/>
          </a:p>
        </p:txBody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28625" y="2357438"/>
            <a:ext cx="8229600" cy="3529012"/>
          </a:xfrm>
        </p:spPr>
        <p:txBody>
          <a:bodyPr/>
          <a:lstStyle/>
          <a:p>
            <a:pPr eaLnBrk="1" hangingPunct="1">
              <a:buClrTx/>
              <a:buFont typeface="Times" charset="0"/>
              <a:buNone/>
            </a:pPr>
            <a:endParaRPr lang="fr-BE" altLang="fr-FR" sz="2000" b="1" i="0" dirty="0" smtClean="0"/>
          </a:p>
          <a:p>
            <a:pPr eaLnBrk="1" hangingPunct="1">
              <a:buClrTx/>
              <a:buFont typeface="Wingdings" pitchFamily="2" charset="2"/>
              <a:buChar char="§"/>
            </a:pPr>
            <a:r>
              <a:rPr lang="fr-BE" altLang="fr-FR" sz="2000" i="0" dirty="0" smtClean="0"/>
              <a:t>The </a:t>
            </a:r>
            <a:r>
              <a:rPr lang="fr-BE" altLang="fr-FR" sz="2000" i="0" dirty="0" err="1" smtClean="0"/>
              <a:t>baseline</a:t>
            </a:r>
            <a:r>
              <a:rPr lang="fr-BE" altLang="fr-FR" sz="2000" i="0" dirty="0" smtClean="0"/>
              <a:t> situation vs. </a:t>
            </a:r>
            <a:r>
              <a:rPr lang="fr-BE" altLang="fr-FR" sz="2000" i="0" dirty="0" err="1" smtClean="0"/>
              <a:t>actual</a:t>
            </a:r>
            <a:r>
              <a:rPr lang="fr-BE" altLang="fr-FR" sz="2000" i="0" dirty="0" smtClean="0"/>
              <a:t> situation </a:t>
            </a:r>
          </a:p>
          <a:p>
            <a:pPr eaLnBrk="1" hangingPunct="1">
              <a:buClrTx/>
              <a:buFont typeface="Wingdings" pitchFamily="2" charset="2"/>
              <a:buChar char="§"/>
            </a:pPr>
            <a:r>
              <a:rPr lang="fr-BE" altLang="fr-FR" sz="2000" i="0" dirty="0" err="1" smtClean="0"/>
              <a:t>Actual</a:t>
            </a:r>
            <a:r>
              <a:rPr lang="fr-BE" altLang="fr-FR" sz="2000" i="0" dirty="0" smtClean="0"/>
              <a:t> vs. </a:t>
            </a:r>
            <a:r>
              <a:rPr lang="fr-BE" altLang="fr-FR" sz="2000" i="0" dirty="0" err="1" smtClean="0"/>
              <a:t>planned</a:t>
            </a:r>
            <a:endParaRPr lang="fr-BE" altLang="fr-FR" sz="2000" i="0" dirty="0" smtClean="0"/>
          </a:p>
          <a:p>
            <a:pPr eaLnBrk="1" hangingPunct="1">
              <a:buClrTx/>
              <a:buFont typeface="Wingdings" pitchFamily="2" charset="2"/>
              <a:buChar char="§"/>
            </a:pPr>
            <a:r>
              <a:rPr lang="fr-BE" altLang="fr-FR" sz="2000" i="0" dirty="0" smtClean="0"/>
              <a:t>Trends over time and </a:t>
            </a:r>
            <a:r>
              <a:rPr lang="fr-BE" altLang="fr-FR" sz="2000" i="0" dirty="0" err="1" smtClean="0"/>
              <a:t>comparisons</a:t>
            </a:r>
            <a:r>
              <a:rPr lang="fr-BE" altLang="fr-FR" sz="2000" i="0" dirty="0" smtClean="0"/>
              <a:t> </a:t>
            </a:r>
            <a:r>
              <a:rPr lang="fr-BE" altLang="fr-FR" sz="2000" i="0" dirty="0" err="1" smtClean="0"/>
              <a:t>between</a:t>
            </a:r>
            <a:r>
              <a:rPr lang="fr-BE" altLang="fr-FR" sz="2000" i="0" dirty="0" smtClean="0"/>
              <a:t> </a:t>
            </a:r>
            <a:r>
              <a:rPr lang="fr-BE" altLang="fr-FR" sz="2000" i="0" dirty="0" err="1" smtClean="0"/>
              <a:t>periods</a:t>
            </a:r>
            <a:r>
              <a:rPr lang="fr-BE" altLang="fr-FR" sz="2000" i="0" dirty="0" smtClean="0"/>
              <a:t> </a:t>
            </a:r>
          </a:p>
          <a:p>
            <a:pPr eaLnBrk="1" hangingPunct="1">
              <a:buClrTx/>
              <a:buFont typeface="Wingdings" pitchFamily="2" charset="2"/>
              <a:buChar char="§"/>
            </a:pPr>
            <a:r>
              <a:rPr lang="fr-BE" altLang="fr-FR" sz="2000" i="0" dirty="0" err="1" smtClean="0"/>
              <a:t>Geographical</a:t>
            </a:r>
            <a:r>
              <a:rPr lang="fr-BE" altLang="fr-FR" sz="2000" i="0" dirty="0" smtClean="0"/>
              <a:t> </a:t>
            </a:r>
            <a:r>
              <a:rPr lang="fr-BE" altLang="fr-FR" sz="2000" i="0" dirty="0" err="1" smtClean="0"/>
              <a:t>variability</a:t>
            </a:r>
            <a:endParaRPr lang="fr-BE" altLang="fr-FR" sz="2000" i="0" dirty="0" smtClean="0"/>
          </a:p>
          <a:p>
            <a:pPr eaLnBrk="1" hangingPunct="1">
              <a:buClrTx/>
              <a:buFont typeface="Wingdings" pitchFamily="2" charset="2"/>
              <a:buChar char="§"/>
            </a:pPr>
            <a:r>
              <a:rPr lang="fr-BE" altLang="fr-FR" sz="2000" i="0" dirty="0" err="1" smtClean="0"/>
              <a:t>Variability</a:t>
            </a:r>
            <a:r>
              <a:rPr lang="fr-BE" altLang="fr-FR" sz="2000" i="0" dirty="0" smtClean="0"/>
              <a:t> </a:t>
            </a:r>
            <a:r>
              <a:rPr lang="fr-BE" altLang="fr-FR" sz="2000" i="0" dirty="0" err="1" smtClean="0"/>
              <a:t>between</a:t>
            </a:r>
            <a:r>
              <a:rPr lang="fr-BE" altLang="fr-FR" sz="2000" i="0" dirty="0" smtClean="0"/>
              <a:t> groups</a:t>
            </a:r>
          </a:p>
          <a:p>
            <a:pPr eaLnBrk="1" hangingPunct="1">
              <a:buClrTx/>
              <a:buFont typeface="Wingdings" pitchFamily="2" charset="2"/>
              <a:buChar char="§"/>
            </a:pPr>
            <a:r>
              <a:rPr lang="fr-BE" altLang="fr-FR" sz="2000" i="0" dirty="0" smtClean="0"/>
              <a:t>Standards and benchmarks</a:t>
            </a:r>
            <a:endParaRPr lang="fr-FR" altLang="fr-FR" sz="2000" i="0" dirty="0" smtClean="0"/>
          </a:p>
        </p:txBody>
      </p:sp>
      <p:sp>
        <p:nvSpPr>
          <p:cNvPr id="12293" name="Rectangle 4"/>
          <p:cNvSpPr>
            <a:spLocks noChangeArrowheads="1"/>
          </p:cNvSpPr>
          <p:nvPr/>
        </p:nvSpPr>
        <p:spPr bwMode="auto">
          <a:xfrm>
            <a:off x="1524000" y="5873750"/>
            <a:ext cx="5486400" cy="527050"/>
          </a:xfrm>
          <a:prstGeom prst="rect">
            <a:avLst/>
          </a:prstGeom>
          <a:noFill/>
          <a:ln w="9525">
            <a:solidFill>
              <a:srgbClr val="FFCC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defRPr sz="1400">
                <a:solidFill>
                  <a:srgbClr val="0F5494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  <a:buClrTx/>
              <a:buFontTx/>
              <a:buNone/>
            </a:pPr>
            <a:r>
              <a:rPr lang="fr-BE" altLang="fr-FR" sz="1400" i="0" dirty="0" smtClean="0">
                <a:solidFill>
                  <a:srgbClr val="003366"/>
                </a:solidFill>
                <a:cs typeface="Arial" charset="0"/>
              </a:rPr>
              <a:t>For more info on </a:t>
            </a:r>
            <a:r>
              <a:rPr lang="fr-BE" altLang="fr-FR" sz="1400" i="0" dirty="0" err="1" smtClean="0">
                <a:solidFill>
                  <a:srgbClr val="003366"/>
                </a:solidFill>
                <a:cs typeface="Arial" charset="0"/>
              </a:rPr>
              <a:t>comparability</a:t>
            </a:r>
            <a:r>
              <a:rPr lang="fr-BE" altLang="fr-FR" sz="1400" i="0" dirty="0" smtClean="0">
                <a:solidFill>
                  <a:srgbClr val="003366"/>
                </a:solidFill>
                <a:cs typeface="Arial" charset="0"/>
              </a:rPr>
              <a:t> </a:t>
            </a:r>
            <a:r>
              <a:rPr lang="fr-BE" altLang="fr-FR" sz="1400" i="0" dirty="0" err="1" smtClean="0">
                <a:solidFill>
                  <a:srgbClr val="003366"/>
                </a:solidFill>
                <a:cs typeface="Arial" charset="0"/>
              </a:rPr>
              <a:t>see</a:t>
            </a:r>
            <a:r>
              <a:rPr lang="fr-BE" altLang="fr-FR" sz="1400" i="0" dirty="0" smtClean="0">
                <a:solidFill>
                  <a:srgbClr val="003366"/>
                </a:solidFill>
                <a:cs typeface="Arial" charset="0"/>
              </a:rPr>
              <a:t> </a:t>
            </a:r>
            <a:r>
              <a:rPr lang="fr-BE" altLang="fr-FR" sz="1400" i="0" dirty="0" err="1" smtClean="0">
                <a:solidFill>
                  <a:srgbClr val="003366"/>
                </a:solidFill>
                <a:cs typeface="Arial" charset="0"/>
              </a:rPr>
              <a:t>chapter</a:t>
            </a:r>
            <a:r>
              <a:rPr lang="fr-BE" altLang="fr-FR" sz="1400" i="0" dirty="0" smtClean="0">
                <a:solidFill>
                  <a:srgbClr val="003366"/>
                </a:solidFill>
                <a:cs typeface="Arial" charset="0"/>
              </a:rPr>
              <a:t> </a:t>
            </a:r>
            <a:r>
              <a:rPr lang="fr-BE" altLang="fr-FR" sz="1400" i="0" dirty="0">
                <a:solidFill>
                  <a:srgbClr val="003366"/>
                </a:solidFill>
                <a:cs typeface="Arial" charset="0"/>
              </a:rPr>
              <a:t>2.4 of the guide on « Performance </a:t>
            </a:r>
            <a:r>
              <a:rPr lang="fr-BE" altLang="fr-FR" sz="1400" i="0" dirty="0" err="1">
                <a:solidFill>
                  <a:srgbClr val="003366"/>
                </a:solidFill>
                <a:cs typeface="Arial" charset="0"/>
              </a:rPr>
              <a:t>measurement</a:t>
            </a:r>
            <a:r>
              <a:rPr lang="fr-BE" altLang="fr-FR" sz="1400" i="0" dirty="0">
                <a:solidFill>
                  <a:srgbClr val="003366"/>
                </a:solidFill>
                <a:cs typeface="Arial" charset="0"/>
              </a:rPr>
              <a:t>… »</a:t>
            </a:r>
            <a:endParaRPr lang="fr-FR" altLang="fr-FR" sz="1400" i="0" dirty="0">
              <a:solidFill>
                <a:srgbClr val="003366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9637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defRPr sz="1400">
                <a:solidFill>
                  <a:srgbClr val="0F5494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fld id="{C30E08F8-8A36-4F18-9654-9BB67538B690}" type="slidenum">
              <a:rPr lang="en-GB" altLang="fr-FR" sz="1400" i="0" smtClean="0">
                <a:solidFill>
                  <a:schemeClr val="tx1"/>
                </a:solidFill>
                <a:latin typeface="Arial" charset="0"/>
              </a:rPr>
              <a:pPr eaLnBrk="1" hangingPunct="1">
                <a:spcBef>
                  <a:spcPct val="0"/>
                </a:spcBef>
                <a:buClrTx/>
                <a:buFontTx/>
                <a:buNone/>
              </a:pPr>
              <a:t>8</a:t>
            </a:fld>
            <a:endParaRPr lang="en-GB" altLang="fr-FR" sz="1400" i="0" smtClean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1433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19547" y="2071688"/>
            <a:ext cx="8184901" cy="4405312"/>
          </a:xfrm>
        </p:spPr>
        <p:txBody>
          <a:bodyPr/>
          <a:lstStyle/>
          <a:p>
            <a:pPr eaLnBrk="1" hangingPunct="1">
              <a:buClrTx/>
              <a:buFont typeface="Times" charset="0"/>
              <a:buNone/>
            </a:pPr>
            <a:r>
              <a:rPr lang="fr-FR" altLang="fr-FR" sz="2000" i="0" dirty="0" smtClean="0"/>
              <a:t>	</a:t>
            </a:r>
            <a:r>
              <a:rPr lang="fr-FR" altLang="fr-FR" sz="2000" i="0" dirty="0" err="1" smtClean="0"/>
              <a:t>Three</a:t>
            </a:r>
            <a:r>
              <a:rPr lang="fr-FR" altLang="fr-FR" sz="2000" i="0" dirty="0" smtClean="0"/>
              <a:t> main </a:t>
            </a:r>
            <a:r>
              <a:rPr lang="fr-FR" altLang="fr-FR" sz="2000" i="0" dirty="0" err="1" smtClean="0"/>
              <a:t>methods</a:t>
            </a:r>
            <a:r>
              <a:rPr lang="fr-FR" altLang="fr-FR" sz="2000" i="0" dirty="0" smtClean="0"/>
              <a:t> of </a:t>
            </a:r>
            <a:r>
              <a:rPr lang="fr-FR" altLang="fr-FR" sz="2000" i="0" dirty="0" err="1" smtClean="0"/>
              <a:t>comparison</a:t>
            </a:r>
            <a:r>
              <a:rPr lang="fr-FR" altLang="fr-FR" sz="2000" i="0" dirty="0" smtClean="0"/>
              <a:t> to </a:t>
            </a:r>
            <a:r>
              <a:rPr lang="fr-FR" altLang="fr-FR" sz="2000" i="0" dirty="0" err="1" smtClean="0"/>
              <a:t>assess</a:t>
            </a:r>
            <a:r>
              <a:rPr lang="fr-FR" altLang="fr-FR" sz="2000" i="0" dirty="0" smtClean="0"/>
              <a:t> the </a:t>
            </a:r>
            <a:r>
              <a:rPr lang="fr-FR" altLang="fr-FR" sz="2000" i="0" dirty="0" err="1" smtClean="0"/>
              <a:t>added</a:t>
            </a:r>
            <a:r>
              <a:rPr lang="fr-FR" altLang="fr-FR" sz="2000" i="0" dirty="0" smtClean="0"/>
              <a:t> value of an action</a:t>
            </a:r>
          </a:p>
          <a:p>
            <a:pPr eaLnBrk="1" hangingPunct="1">
              <a:buClrTx/>
              <a:buFont typeface="Times" charset="0"/>
              <a:buNone/>
            </a:pPr>
            <a:endParaRPr lang="fr-FR" altLang="fr-FR" sz="2000" i="0" dirty="0" smtClean="0"/>
          </a:p>
          <a:p>
            <a:pPr eaLnBrk="1" hangingPunct="1">
              <a:buClrTx/>
              <a:buFont typeface="Wingdings" pitchFamily="2" charset="2"/>
              <a:buChar char="§"/>
            </a:pPr>
            <a:r>
              <a:rPr lang="fr-FR" altLang="fr-FR" sz="2000" i="0" dirty="0" err="1" smtClean="0"/>
              <a:t>Before</a:t>
            </a:r>
            <a:r>
              <a:rPr lang="fr-FR" altLang="fr-FR" sz="2000" i="0" dirty="0" smtClean="0"/>
              <a:t> / </a:t>
            </a:r>
            <a:r>
              <a:rPr lang="fr-FR" altLang="fr-FR" sz="2000" i="0" dirty="0" err="1" smtClean="0"/>
              <a:t>after</a:t>
            </a:r>
            <a:r>
              <a:rPr lang="fr-FR" altLang="fr-FR" sz="2000" i="0" dirty="0" smtClean="0"/>
              <a:t> (6 </a:t>
            </a:r>
            <a:r>
              <a:rPr lang="fr-FR" altLang="fr-FR" sz="2000" i="0" dirty="0" err="1" smtClean="0"/>
              <a:t>months</a:t>
            </a:r>
            <a:r>
              <a:rPr lang="fr-FR" altLang="fr-FR" sz="2000" i="0" dirty="0" smtClean="0"/>
              <a:t>, 1 </a:t>
            </a:r>
            <a:r>
              <a:rPr lang="fr-FR" altLang="fr-FR" sz="2000" i="0" dirty="0" err="1" smtClean="0"/>
              <a:t>year</a:t>
            </a:r>
            <a:r>
              <a:rPr lang="fr-FR" altLang="fr-FR" sz="2000" i="0" dirty="0" smtClean="0"/>
              <a:t> of) the action </a:t>
            </a:r>
            <a:r>
              <a:rPr lang="fr-FR" altLang="fr-FR" sz="2000" i="0" dirty="0" err="1" smtClean="0"/>
              <a:t>based</a:t>
            </a:r>
            <a:r>
              <a:rPr lang="fr-FR" altLang="fr-FR" sz="2000" i="0" dirty="0" smtClean="0"/>
              <a:t> on observation of the </a:t>
            </a:r>
            <a:r>
              <a:rPr lang="fr-FR" altLang="fr-FR" sz="2000" i="0" dirty="0" err="1" smtClean="0"/>
              <a:t>actual</a:t>
            </a:r>
            <a:r>
              <a:rPr lang="fr-FR" altLang="fr-FR" sz="2000" i="0" dirty="0" smtClean="0"/>
              <a:t> situation and the initial situation</a:t>
            </a:r>
          </a:p>
          <a:p>
            <a:pPr eaLnBrk="1" hangingPunct="1">
              <a:buClrTx/>
              <a:buFont typeface="Wingdings" pitchFamily="2" charset="2"/>
              <a:buChar char="§"/>
            </a:pPr>
            <a:r>
              <a:rPr lang="fr-FR" altLang="fr-FR" sz="2000" i="0" dirty="0" err="1" smtClean="0"/>
              <a:t>With</a:t>
            </a:r>
            <a:r>
              <a:rPr lang="fr-FR" altLang="fr-FR" sz="2000" i="0" dirty="0" smtClean="0"/>
              <a:t> / </a:t>
            </a:r>
            <a:r>
              <a:rPr lang="fr-FR" altLang="fr-FR" sz="2000" i="0" dirty="0" err="1" smtClean="0"/>
              <a:t>without</a:t>
            </a:r>
            <a:r>
              <a:rPr lang="fr-FR" altLang="fr-FR" sz="2000" i="0" dirty="0" smtClean="0"/>
              <a:t> the action </a:t>
            </a:r>
            <a:r>
              <a:rPr lang="fr-FR" altLang="fr-FR" sz="2000" i="0" dirty="0" err="1" smtClean="0"/>
              <a:t>based</a:t>
            </a:r>
            <a:r>
              <a:rPr lang="fr-FR" altLang="fr-FR" sz="2000" i="0" dirty="0" smtClean="0"/>
              <a:t> on a scenario/model</a:t>
            </a:r>
          </a:p>
          <a:p>
            <a:pPr eaLnBrk="1" hangingPunct="1">
              <a:buClrTx/>
              <a:buFont typeface="Wingdings" pitchFamily="2" charset="2"/>
              <a:buChar char="§"/>
            </a:pPr>
            <a:r>
              <a:rPr lang="fr-FR" altLang="fr-FR" sz="2000" i="0" dirty="0" err="1"/>
              <a:t>With</a:t>
            </a:r>
            <a:r>
              <a:rPr lang="fr-FR" altLang="fr-FR" sz="2000" i="0" dirty="0"/>
              <a:t> </a:t>
            </a:r>
            <a:r>
              <a:rPr lang="fr-FR" altLang="fr-FR" sz="2000" i="0" dirty="0" smtClean="0"/>
              <a:t>/ </a:t>
            </a:r>
            <a:r>
              <a:rPr lang="fr-FR" altLang="fr-FR" sz="2000" i="0" dirty="0" err="1" smtClean="0"/>
              <a:t>without</a:t>
            </a:r>
            <a:r>
              <a:rPr lang="fr-FR" altLang="fr-FR" sz="2000" i="0" dirty="0" smtClean="0"/>
              <a:t> the action </a:t>
            </a:r>
            <a:r>
              <a:rPr lang="fr-FR" altLang="fr-FR" sz="2000" i="0" dirty="0" err="1" smtClean="0"/>
              <a:t>based</a:t>
            </a:r>
            <a:r>
              <a:rPr lang="fr-FR" altLang="fr-FR" sz="2000" i="0" dirty="0" smtClean="0"/>
              <a:t> on observation of a control group and the </a:t>
            </a:r>
            <a:r>
              <a:rPr lang="fr-FR" altLang="fr-FR" sz="2000" i="0" dirty="0" err="1" smtClean="0"/>
              <a:t>target</a:t>
            </a:r>
            <a:r>
              <a:rPr lang="fr-FR" altLang="fr-FR" sz="2000" i="0" dirty="0" smtClean="0"/>
              <a:t> group</a:t>
            </a:r>
          </a:p>
          <a:p>
            <a:pPr eaLnBrk="1" hangingPunct="1">
              <a:buClrTx/>
            </a:pPr>
            <a:endParaRPr lang="fr-FR" altLang="fr-FR" sz="2000" i="0" dirty="0" smtClean="0"/>
          </a:p>
          <a:p>
            <a:pPr eaLnBrk="1" hangingPunct="1">
              <a:buClrTx/>
              <a:buFont typeface="Times" charset="0"/>
              <a:buNone/>
            </a:pPr>
            <a:r>
              <a:rPr lang="fr-FR" altLang="fr-FR" sz="2000" i="0" dirty="0" smtClean="0"/>
              <a:t>	</a:t>
            </a:r>
            <a:r>
              <a:rPr lang="fr-FR" altLang="fr-FR" sz="2000" i="0" dirty="0" err="1" smtClean="0"/>
              <a:t>Each</a:t>
            </a:r>
            <a:r>
              <a:rPr lang="fr-FR" altLang="fr-FR" sz="2000" i="0" dirty="0" smtClean="0"/>
              <a:t> </a:t>
            </a:r>
            <a:r>
              <a:rPr lang="fr-FR" altLang="fr-FR" sz="2000" i="0" dirty="0" err="1" smtClean="0"/>
              <a:t>method</a:t>
            </a:r>
            <a:r>
              <a:rPr lang="fr-FR" altLang="fr-FR" sz="2000" i="0" dirty="0" smtClean="0"/>
              <a:t> has </a:t>
            </a:r>
            <a:r>
              <a:rPr lang="fr-FR" altLang="fr-FR" sz="2000" i="0" dirty="0" err="1" smtClean="0"/>
              <a:t>its</a:t>
            </a:r>
            <a:r>
              <a:rPr lang="fr-FR" altLang="fr-FR" sz="2000" i="0" dirty="0" smtClean="0"/>
              <a:t> </a:t>
            </a:r>
            <a:r>
              <a:rPr lang="fr-FR" altLang="fr-FR" sz="2000" i="0" dirty="0" err="1" smtClean="0"/>
              <a:t>advantages</a:t>
            </a:r>
            <a:r>
              <a:rPr lang="fr-FR" altLang="fr-FR" sz="2000" i="0" dirty="0" smtClean="0"/>
              <a:t> and </a:t>
            </a:r>
            <a:r>
              <a:rPr lang="fr-FR" altLang="fr-FR" sz="2000" i="0" dirty="0" err="1" smtClean="0"/>
              <a:t>disadvantages</a:t>
            </a:r>
            <a:r>
              <a:rPr lang="fr-FR" altLang="fr-FR" sz="2000" i="0" dirty="0" smtClean="0"/>
              <a:t>. </a:t>
            </a:r>
            <a:r>
              <a:rPr lang="fr-FR" altLang="fr-FR" sz="2000" i="0" dirty="0" err="1" smtClean="0"/>
              <a:t>Take</a:t>
            </a:r>
            <a:r>
              <a:rPr lang="fr-FR" altLang="fr-FR" sz="2000" i="0" dirty="0" smtClean="0"/>
              <a:t> a real </a:t>
            </a:r>
            <a:r>
              <a:rPr lang="fr-FR" altLang="fr-FR" sz="2000" i="0" dirty="0" err="1" smtClean="0"/>
              <a:t>example</a:t>
            </a:r>
            <a:r>
              <a:rPr lang="fr-FR" altLang="fr-FR" sz="2000" i="0" dirty="0" smtClean="0"/>
              <a:t> to </a:t>
            </a:r>
            <a:r>
              <a:rPr lang="fr-FR" altLang="fr-FR" sz="2000" i="0" dirty="0" err="1" smtClean="0"/>
              <a:t>identify</a:t>
            </a:r>
            <a:r>
              <a:rPr lang="fr-FR" altLang="fr-FR" sz="2000" i="0" dirty="0" smtClean="0"/>
              <a:t> the respective  pros &amp; cons. </a:t>
            </a:r>
            <a:r>
              <a:rPr lang="fr-FR" altLang="fr-FR" sz="2000" i="0" dirty="0" err="1" smtClean="0"/>
              <a:t>Summarize</a:t>
            </a:r>
            <a:r>
              <a:rPr lang="fr-FR" altLang="fr-FR" sz="2000" i="0" dirty="0" smtClean="0"/>
              <a:t> in a table (+/-).</a:t>
            </a:r>
          </a:p>
        </p:txBody>
      </p:sp>
      <p:sp>
        <p:nvSpPr>
          <p:cNvPr id="28676" name="Rectangle 3"/>
          <p:cNvSpPr>
            <a:spLocks noChangeArrowheads="1"/>
          </p:cNvSpPr>
          <p:nvPr/>
        </p:nvSpPr>
        <p:spPr bwMode="auto">
          <a:xfrm>
            <a:off x="0" y="1214438"/>
            <a:ext cx="9144000" cy="762000"/>
          </a:xfrm>
          <a:prstGeom prst="rect">
            <a:avLst/>
          </a:prstGeom>
          <a:noFill/>
          <a:ln>
            <a:noFill/>
          </a:ln>
          <a:extLst/>
        </p:spPr>
        <p:txBody>
          <a:bodyPr lIns="90488" tIns="44450" rIns="90488" bIns="44450" anchor="ctr"/>
          <a:lstStyle/>
          <a:p>
            <a:pPr marL="1588" algn="ctr">
              <a:defRPr/>
            </a:pPr>
            <a:r>
              <a:rPr lang="fr-BE" sz="3000" b="1" dirty="0" err="1">
                <a:latin typeface="+mj-lt"/>
              </a:rPr>
              <a:t>Activity</a:t>
            </a:r>
            <a:r>
              <a:rPr lang="fr-BE" sz="3000" b="1" dirty="0">
                <a:latin typeface="+mj-lt"/>
              </a:rPr>
              <a:t> | </a:t>
            </a:r>
            <a:r>
              <a:rPr lang="fr-FR" sz="3000" b="1" dirty="0" err="1">
                <a:latin typeface="+mj-lt"/>
              </a:rPr>
              <a:t>Indicators</a:t>
            </a:r>
            <a:r>
              <a:rPr lang="fr-FR" sz="3000" b="1" dirty="0">
                <a:latin typeface="+mj-lt"/>
              </a:rPr>
              <a:t> and </a:t>
            </a:r>
            <a:r>
              <a:rPr lang="fr-FR" sz="3000" b="1" dirty="0" err="1">
                <a:latin typeface="+mj-lt"/>
              </a:rPr>
              <a:t>comparison</a:t>
            </a:r>
            <a:endParaRPr lang="fr-FR" sz="3000" b="1" dirty="0">
              <a:latin typeface="+mj-lt"/>
            </a:endParaRPr>
          </a:p>
        </p:txBody>
      </p:sp>
      <p:sp>
        <p:nvSpPr>
          <p:cNvPr id="14341" name="AutoShape 4"/>
          <p:cNvSpPr>
            <a:spLocks noChangeArrowheads="1"/>
          </p:cNvSpPr>
          <p:nvPr/>
        </p:nvSpPr>
        <p:spPr bwMode="auto">
          <a:xfrm>
            <a:off x="2063750" y="6233368"/>
            <a:ext cx="5262563" cy="5080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 anchor="ctr" anchorCtr="1">
            <a:spAutoFit/>
          </a:bodyPr>
          <a:lstStyle>
            <a:lvl1pPr eaLnBrk="0" hangingPunct="0"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defRPr sz="1400">
                <a:solidFill>
                  <a:srgbClr val="0F5494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45000"/>
              </a:spcBef>
              <a:buClr>
                <a:srgbClr val="A50021"/>
              </a:buClr>
              <a:buFont typeface="Wingdings" pitchFamily="2" charset="2"/>
              <a:buNone/>
            </a:pPr>
            <a:r>
              <a:rPr lang="en-US" altLang="fr-FR" b="1" i="0"/>
              <a:t>Activity – 3 groups</a:t>
            </a:r>
            <a:endParaRPr lang="fr-FR" altLang="fr-FR" sz="1200" b="1" i="0"/>
          </a:p>
        </p:txBody>
      </p:sp>
      <p:grpSp>
        <p:nvGrpSpPr>
          <p:cNvPr id="6" name="Groupe 5"/>
          <p:cNvGrpSpPr/>
          <p:nvPr/>
        </p:nvGrpSpPr>
        <p:grpSpPr>
          <a:xfrm>
            <a:off x="8100392" y="116632"/>
            <a:ext cx="864096" cy="605681"/>
            <a:chOff x="8100392" y="116632"/>
            <a:chExt cx="864096" cy="605681"/>
          </a:xfrm>
        </p:grpSpPr>
        <p:sp>
          <p:nvSpPr>
            <p:cNvPr id="7" name="Étoile à 4 branches 6"/>
            <p:cNvSpPr/>
            <p:nvPr/>
          </p:nvSpPr>
          <p:spPr bwMode="auto">
            <a:xfrm>
              <a:off x="8244408" y="116632"/>
              <a:ext cx="504056" cy="504056"/>
            </a:xfrm>
            <a:prstGeom prst="star4">
              <a:avLst/>
            </a:prstGeom>
            <a:solidFill>
              <a:srgbClr val="E5970B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3175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 smtClean="0">
                <a:ln>
                  <a:noFill/>
                </a:ln>
                <a:solidFill>
                  <a:srgbClr val="0F5494"/>
                </a:solidFill>
                <a:effectLst/>
                <a:latin typeface="Verdana" pitchFamily="34" charset="0"/>
              </a:endParaRPr>
            </a:p>
          </p:txBody>
        </p:sp>
        <p:sp>
          <p:nvSpPr>
            <p:cNvPr id="8" name="ZoneTexte 7"/>
            <p:cNvSpPr txBox="1"/>
            <p:nvPr/>
          </p:nvSpPr>
          <p:spPr>
            <a:xfrm>
              <a:off x="8100392" y="260648"/>
              <a:ext cx="864096" cy="461665"/>
            </a:xfrm>
            <a:prstGeom prst="rect">
              <a:avLst/>
            </a:prstGeom>
            <a:noFill/>
          </p:spPr>
          <p:txBody>
            <a:bodyPr wrap="square" rtlCol="0">
              <a:prstTxWarp prst="textArchDown">
                <a:avLst/>
              </a:prstTxWarp>
              <a:spAutoFit/>
            </a:bodyPr>
            <a:lstStyle/>
            <a:p>
              <a:r>
                <a:rPr lang="en-US" b="1" dirty="0" err="1" smtClean="0">
                  <a:solidFill>
                    <a:srgbClr val="E5970B"/>
                  </a:solidFill>
                </a:rPr>
                <a:t>exercicse</a:t>
              </a:r>
              <a:endParaRPr lang="en-US" b="1" dirty="0">
                <a:solidFill>
                  <a:srgbClr val="E5970B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612544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defRPr sz="1400">
                <a:solidFill>
                  <a:srgbClr val="0F5494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fld id="{7252CB9B-1562-4ADF-8182-49DB8D4E2888}" type="slidenum">
              <a:rPr lang="en-GB" altLang="fr-FR" sz="1400" i="0" smtClean="0">
                <a:solidFill>
                  <a:schemeClr val="tx1"/>
                </a:solidFill>
                <a:latin typeface="Arial" charset="0"/>
              </a:rPr>
              <a:pPr eaLnBrk="1" hangingPunct="1">
                <a:spcBef>
                  <a:spcPct val="0"/>
                </a:spcBef>
                <a:buClrTx/>
                <a:buFontTx/>
                <a:buNone/>
              </a:pPr>
              <a:t>9</a:t>
            </a:fld>
            <a:endParaRPr lang="en-GB" altLang="fr-FR" sz="1400" i="0" smtClean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63563" y="2060575"/>
            <a:ext cx="7770812" cy="4340225"/>
          </a:xfrm>
        </p:spPr>
        <p:txBody>
          <a:bodyPr/>
          <a:lstStyle/>
          <a:p>
            <a:pPr eaLnBrk="1" hangingPunct="1">
              <a:spcAft>
                <a:spcPts val="600"/>
              </a:spcAft>
              <a:buFont typeface="Times" charset="0"/>
              <a:buNone/>
            </a:pPr>
            <a:r>
              <a:rPr lang="en-US" altLang="fr-FR" sz="2000" i="0" dirty="0" smtClean="0"/>
              <a:t>	Indicators and resulting data/information help tell us what is happening, but not necessarily </a:t>
            </a:r>
            <a:r>
              <a:rPr lang="en-US" altLang="fr-FR" sz="2000" b="1" i="0" dirty="0" smtClean="0"/>
              <a:t>why</a:t>
            </a:r>
          </a:p>
          <a:p>
            <a:pPr eaLnBrk="1" hangingPunct="1">
              <a:spcAft>
                <a:spcPts val="600"/>
              </a:spcAft>
              <a:buFont typeface="Times" charset="0"/>
              <a:buNone/>
            </a:pPr>
            <a:r>
              <a:rPr lang="en-US" altLang="fr-FR" sz="2000" i="0" dirty="0" smtClean="0"/>
              <a:t>	A project may not be achieving objectives and targets for a variety of reasons, including:</a:t>
            </a:r>
          </a:p>
          <a:p>
            <a:pPr eaLnBrk="1" hangingPunct="1">
              <a:spcAft>
                <a:spcPts val="600"/>
              </a:spcAft>
              <a:buClr>
                <a:srgbClr val="0F5494"/>
              </a:buClr>
              <a:buFont typeface="Wingdings" pitchFamily="2" charset="2"/>
              <a:buChar char="§"/>
            </a:pPr>
            <a:r>
              <a:rPr lang="en-US" altLang="fr-FR" sz="2000" dirty="0" smtClean="0"/>
              <a:t>Weak understanding of the pathway of change</a:t>
            </a:r>
          </a:p>
          <a:p>
            <a:pPr eaLnBrk="1" hangingPunct="1">
              <a:spcAft>
                <a:spcPts val="600"/>
              </a:spcAft>
              <a:buClr>
                <a:srgbClr val="0F5494"/>
              </a:buClr>
              <a:buFont typeface="Wingdings" pitchFamily="2" charset="2"/>
              <a:buChar char="§"/>
            </a:pPr>
            <a:r>
              <a:rPr lang="en-US" altLang="fr-FR" sz="2000" dirty="0" smtClean="0"/>
              <a:t>Unrealistic initial objectives/targets</a:t>
            </a:r>
          </a:p>
          <a:p>
            <a:pPr eaLnBrk="1" hangingPunct="1">
              <a:spcAft>
                <a:spcPts val="600"/>
              </a:spcAft>
              <a:buClr>
                <a:srgbClr val="0F5494"/>
              </a:buClr>
              <a:buFont typeface="Wingdings" pitchFamily="2" charset="2"/>
              <a:buChar char="§"/>
            </a:pPr>
            <a:r>
              <a:rPr lang="en-US" altLang="fr-FR" sz="2000" dirty="0" smtClean="0"/>
              <a:t>Constraints outside of the project’s control; or</a:t>
            </a:r>
          </a:p>
          <a:p>
            <a:pPr eaLnBrk="1" hangingPunct="1">
              <a:spcAft>
                <a:spcPts val="600"/>
              </a:spcAft>
              <a:buClr>
                <a:srgbClr val="0F5494"/>
              </a:buClr>
              <a:buFont typeface="Wingdings" pitchFamily="2" charset="2"/>
              <a:buChar char="§"/>
            </a:pPr>
            <a:r>
              <a:rPr lang="en-US" altLang="fr-FR" sz="2000" dirty="0" smtClean="0"/>
              <a:t>Poor project management</a:t>
            </a:r>
          </a:p>
          <a:p>
            <a:pPr eaLnBrk="1" hangingPunct="1">
              <a:spcAft>
                <a:spcPts val="600"/>
              </a:spcAft>
              <a:buFont typeface="Times" charset="0"/>
              <a:buNone/>
            </a:pPr>
            <a:endParaRPr lang="en-US" altLang="fr-FR" sz="2000" i="0" dirty="0" smtClean="0"/>
          </a:p>
          <a:p>
            <a:pPr eaLnBrk="1" hangingPunct="1">
              <a:spcAft>
                <a:spcPts val="600"/>
              </a:spcAft>
              <a:buFont typeface="Times" charset="0"/>
              <a:buNone/>
            </a:pPr>
            <a:r>
              <a:rPr lang="en-US" altLang="fr-FR" sz="2000" i="0" dirty="0" smtClean="0"/>
              <a:t>	Reasons need to be understood if appropriate corrective action is to be taken</a:t>
            </a:r>
          </a:p>
          <a:p>
            <a:pPr eaLnBrk="1" hangingPunct="1">
              <a:spcAft>
                <a:spcPct val="25000"/>
              </a:spcAft>
              <a:buFont typeface="Times" charset="0"/>
              <a:buNone/>
            </a:pPr>
            <a:endParaRPr lang="fr-FR" altLang="fr-FR" sz="2000" dirty="0" smtClean="0"/>
          </a:p>
        </p:txBody>
      </p:sp>
      <p:sp>
        <p:nvSpPr>
          <p:cNvPr id="16388" name="AutoShape 6"/>
          <p:cNvSpPr>
            <a:spLocks noChangeArrowheads="1"/>
          </p:cNvSpPr>
          <p:nvPr/>
        </p:nvSpPr>
        <p:spPr bwMode="auto">
          <a:xfrm rot="-820843">
            <a:off x="5554663" y="4721830"/>
            <a:ext cx="3224212" cy="663952"/>
          </a:xfrm>
          <a:prstGeom prst="foldedCorner">
            <a:avLst>
              <a:gd name="adj" fmla="val 12500"/>
            </a:avLst>
          </a:prstGeom>
          <a:solidFill>
            <a:srgbClr val="FFFF66"/>
          </a:solidFill>
          <a:ln w="9525">
            <a:solidFill>
              <a:srgbClr val="FF9900"/>
            </a:solidFill>
            <a:round/>
            <a:headEnd/>
            <a:tailEnd/>
          </a:ln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defRPr sz="1400">
                <a:solidFill>
                  <a:srgbClr val="0F5494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  <a:buClrTx/>
              <a:buFontTx/>
              <a:buNone/>
            </a:pPr>
            <a:r>
              <a:rPr lang="fr-BE" altLang="fr-FR" sz="1600" i="0" dirty="0">
                <a:solidFill>
                  <a:schemeClr val="accent2"/>
                </a:solidFill>
                <a:cs typeface="Arial" charset="0"/>
              </a:rPr>
              <a:t>Data </a:t>
            </a:r>
            <a:r>
              <a:rPr lang="fr-BE" altLang="fr-FR" sz="1600" i="0" dirty="0" err="1">
                <a:solidFill>
                  <a:schemeClr val="accent2"/>
                </a:solidFill>
                <a:cs typeface="Arial" charset="0"/>
              </a:rPr>
              <a:t>users</a:t>
            </a:r>
            <a:r>
              <a:rPr lang="fr-BE" altLang="fr-FR" sz="1600" i="0" dirty="0">
                <a:solidFill>
                  <a:schemeClr val="accent2"/>
                </a:solidFill>
                <a:cs typeface="Arial" charset="0"/>
              </a:rPr>
              <a:t>… </a:t>
            </a:r>
            <a:r>
              <a:rPr lang="fr-BE" altLang="fr-FR" sz="1600" i="0" dirty="0" smtClean="0">
                <a:solidFill>
                  <a:schemeClr val="accent2"/>
                </a:solidFill>
                <a:cs typeface="Arial" charset="0"/>
              </a:rPr>
              <a:t> Look </a:t>
            </a:r>
            <a:r>
              <a:rPr lang="fr-BE" altLang="fr-FR" sz="1600" i="0" dirty="0">
                <a:solidFill>
                  <a:schemeClr val="accent2"/>
                </a:solidFill>
                <a:cs typeface="Arial" charset="0"/>
              </a:rPr>
              <a:t>for the « </a:t>
            </a:r>
            <a:r>
              <a:rPr lang="fr-BE" altLang="fr-FR" sz="1600" i="0" dirty="0" err="1">
                <a:solidFill>
                  <a:schemeClr val="accent2"/>
                </a:solidFill>
                <a:cs typeface="Arial" charset="0"/>
              </a:rPr>
              <a:t>reason</a:t>
            </a:r>
            <a:r>
              <a:rPr lang="fr-BE" altLang="fr-FR" sz="1600" i="0" dirty="0">
                <a:solidFill>
                  <a:schemeClr val="accent2"/>
                </a:solidFill>
                <a:cs typeface="Arial" charset="0"/>
              </a:rPr>
              <a:t> </a:t>
            </a:r>
            <a:r>
              <a:rPr lang="fr-BE" altLang="fr-FR" sz="1600" i="0" dirty="0" err="1">
                <a:solidFill>
                  <a:schemeClr val="accent2"/>
                </a:solidFill>
                <a:cs typeface="Arial" charset="0"/>
              </a:rPr>
              <a:t>why</a:t>
            </a:r>
            <a:r>
              <a:rPr lang="fr-BE" altLang="fr-FR" sz="1600" i="0" dirty="0">
                <a:solidFill>
                  <a:schemeClr val="accent2"/>
                </a:solidFill>
                <a:cs typeface="Arial" charset="0"/>
              </a:rPr>
              <a:t> »!</a:t>
            </a:r>
            <a:endParaRPr lang="fr-FR" altLang="fr-FR" sz="1600" i="0" dirty="0">
              <a:solidFill>
                <a:schemeClr val="accent2"/>
              </a:solidFill>
              <a:cs typeface="Arial" charset="0"/>
            </a:endParaRPr>
          </a:p>
        </p:txBody>
      </p:sp>
      <p:sp>
        <p:nvSpPr>
          <p:cNvPr id="16389" name="Rectangle 2"/>
          <p:cNvSpPr txBox="1">
            <a:spLocks noChangeArrowheads="1"/>
          </p:cNvSpPr>
          <p:nvPr/>
        </p:nvSpPr>
        <p:spPr bwMode="auto">
          <a:xfrm>
            <a:off x="357188" y="1071563"/>
            <a:ext cx="8548687" cy="844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 anchor="ctr"/>
          <a:lstStyle>
            <a:lvl1pPr marL="1588" indent="-358775" eaLnBrk="0" hangingPunct="0"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defRPr sz="1400">
                <a:solidFill>
                  <a:srgbClr val="0F5494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fr-BE" altLang="fr-FR" sz="3000" b="1" i="0"/>
              <a:t>Interpreting data</a:t>
            </a:r>
            <a:endParaRPr lang="fr-FR" altLang="fr-FR" sz="3000" b="1" i="0"/>
          </a:p>
        </p:txBody>
      </p:sp>
    </p:spTree>
    <p:extLst>
      <p:ext uri="{BB962C8B-B14F-4D97-AF65-F5344CB8AC3E}">
        <p14:creationId xmlns:p14="http://schemas.microsoft.com/office/powerpoint/2010/main" val="1532251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lide_Master">
  <a:themeElements>
    <a:clrScheme name="Slide_Master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lide_Master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Slide_Maste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8527</TotalTime>
  <Words>398</Words>
  <Application>Microsoft Office PowerPoint</Application>
  <PresentationFormat>Affichage à l'écran (4:3)</PresentationFormat>
  <Paragraphs>84</Paragraphs>
  <Slides>10</Slides>
  <Notes>10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7" baseType="lpstr">
      <vt:lpstr>Arial</vt:lpstr>
      <vt:lpstr>Tahoma</vt:lpstr>
      <vt:lpstr>Times</vt:lpstr>
      <vt:lpstr>Times New Roman</vt:lpstr>
      <vt:lpstr>Verdana</vt:lpstr>
      <vt:lpstr>Wingdings</vt:lpstr>
      <vt:lpstr>Slide_Master</vt:lpstr>
      <vt:lpstr>Session 12</vt:lpstr>
      <vt:lpstr>Présentation PowerPoint</vt:lpstr>
      <vt:lpstr>Présentation PowerPoint</vt:lpstr>
      <vt:lpstr>Qualitative indicators are useful</vt:lpstr>
      <vt:lpstr>Présentation PowerPoint</vt:lpstr>
      <vt:lpstr>Présentation PowerPoint</vt:lpstr>
      <vt:lpstr>With indicators we can compare…</vt:lpstr>
      <vt:lpstr>Présentation PowerPoint</vt:lpstr>
      <vt:lpstr>Présentation PowerPoint</vt:lpstr>
      <vt:lpstr>Présentation PowerPoint</vt:lpstr>
    </vt:vector>
  </TitlesOfParts>
  <Company>European Commission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turneem</dc:creator>
  <cp:lastModifiedBy>saskia van crugten</cp:lastModifiedBy>
  <cp:revision>603</cp:revision>
  <cp:lastPrinted>2015-05-22T13:47:44Z</cp:lastPrinted>
  <dcterms:created xsi:type="dcterms:W3CDTF">2011-10-28T10:25:18Z</dcterms:created>
  <dcterms:modified xsi:type="dcterms:W3CDTF">2015-11-02T12:23:54Z</dcterms:modified>
</cp:coreProperties>
</file>