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5" r:id="rId2"/>
    <p:sldMasterId id="2147483717" r:id="rId3"/>
    <p:sldMasterId id="2147483729" r:id="rId4"/>
    <p:sldMasterId id="2147483742" r:id="rId5"/>
    <p:sldMasterId id="2147483754" r:id="rId6"/>
    <p:sldMasterId id="2147483766" r:id="rId7"/>
  </p:sldMasterIdLst>
  <p:notesMasterIdLst>
    <p:notesMasterId r:id="rId39"/>
  </p:notesMasterIdLst>
  <p:handoutMasterIdLst>
    <p:handoutMasterId r:id="rId40"/>
  </p:handoutMasterIdLst>
  <p:sldIdLst>
    <p:sldId id="431" r:id="rId8"/>
    <p:sldId id="661" r:id="rId9"/>
    <p:sldId id="752" r:id="rId10"/>
    <p:sldId id="753" r:id="rId11"/>
    <p:sldId id="597" r:id="rId12"/>
    <p:sldId id="613" r:id="rId13"/>
    <p:sldId id="614" r:id="rId14"/>
    <p:sldId id="649" r:id="rId15"/>
    <p:sldId id="754" r:id="rId16"/>
    <p:sldId id="662" r:id="rId17"/>
    <p:sldId id="751" r:id="rId18"/>
    <p:sldId id="663" r:id="rId19"/>
    <p:sldId id="664" r:id="rId20"/>
    <p:sldId id="667" r:id="rId21"/>
    <p:sldId id="665" r:id="rId22"/>
    <p:sldId id="666" r:id="rId23"/>
    <p:sldId id="671" r:id="rId24"/>
    <p:sldId id="755" r:id="rId25"/>
    <p:sldId id="756" r:id="rId26"/>
    <p:sldId id="758" r:id="rId27"/>
    <p:sldId id="668" r:id="rId28"/>
    <p:sldId id="440" r:id="rId29"/>
    <p:sldId id="441" r:id="rId30"/>
    <p:sldId id="674" r:id="rId31"/>
    <p:sldId id="759" r:id="rId32"/>
    <p:sldId id="760" r:id="rId33"/>
    <p:sldId id="761" r:id="rId34"/>
    <p:sldId id="449" r:id="rId35"/>
    <p:sldId id="450" r:id="rId36"/>
    <p:sldId id="451" r:id="rId37"/>
    <p:sldId id="750" r:id="rId38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4" clrIdx="1">
    <p:extLst/>
  </p:cmAuthor>
  <p:cmAuthor id="2" name="Saskia" initials="svc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1433" autoAdjust="0"/>
  </p:normalViewPr>
  <p:slideViewPr>
    <p:cSldViewPr>
      <p:cViewPr varScale="1">
        <p:scale>
          <a:sx n="61" d="100"/>
          <a:sy n="61" d="100"/>
        </p:scale>
        <p:origin x="175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F939F2-3C43-4F9B-8E85-B1443D4BC145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1C9C2CEB-985C-4E9E-9CCE-8B5D2CC1EF23}">
      <dgm:prSet phldrT="[Texte]" custT="1"/>
      <dgm:spPr/>
      <dgm:t>
        <a:bodyPr/>
        <a:lstStyle/>
        <a:p>
          <a:endParaRPr lang="en-GB" sz="1800" b="1" dirty="0" smtClean="0"/>
        </a:p>
        <a:p>
          <a:r>
            <a:rPr lang="en-GB" sz="1800" b="1" dirty="0" smtClean="0"/>
            <a:t>Strategic Evaluations</a:t>
          </a:r>
          <a:endParaRPr lang="fr-FR" sz="1800" dirty="0"/>
        </a:p>
      </dgm:t>
    </dgm:pt>
    <dgm:pt modelId="{5E976973-62FE-4677-B633-1DF4A61AEEBB}" type="parTrans" cxnId="{B22D0E06-4876-4E3E-A31C-4D796BF5278D}">
      <dgm:prSet/>
      <dgm:spPr/>
      <dgm:t>
        <a:bodyPr/>
        <a:lstStyle/>
        <a:p>
          <a:endParaRPr lang="fr-FR" sz="1800"/>
        </a:p>
      </dgm:t>
    </dgm:pt>
    <dgm:pt modelId="{ACFA4829-58D6-4E41-89F8-D88121BDF7B9}" type="sibTrans" cxnId="{B22D0E06-4876-4E3E-A31C-4D796BF5278D}">
      <dgm:prSet/>
      <dgm:spPr/>
      <dgm:t>
        <a:bodyPr/>
        <a:lstStyle/>
        <a:p>
          <a:endParaRPr lang="fr-FR" sz="1800"/>
        </a:p>
      </dgm:t>
    </dgm:pt>
    <dgm:pt modelId="{B0C4D4FB-C4F9-4496-93B2-B524364B83ED}">
      <dgm:prSet phldrT="[Texte]" custT="1"/>
      <dgm:spPr/>
      <dgm:t>
        <a:bodyPr/>
        <a:lstStyle/>
        <a:p>
          <a:r>
            <a:rPr lang="en-GB" sz="1800" b="1" dirty="0" smtClean="0"/>
            <a:t>Project &amp; programme evaluations, ROM</a:t>
          </a:r>
          <a:endParaRPr lang="fr-FR" sz="1800" dirty="0"/>
        </a:p>
      </dgm:t>
    </dgm:pt>
    <dgm:pt modelId="{28E530FF-13F5-47B7-BF6D-28FFB909630E}" type="parTrans" cxnId="{AA0AB8C7-5408-4D23-A907-52BC8967AA1F}">
      <dgm:prSet/>
      <dgm:spPr/>
      <dgm:t>
        <a:bodyPr/>
        <a:lstStyle/>
        <a:p>
          <a:endParaRPr lang="fr-FR" sz="1800"/>
        </a:p>
      </dgm:t>
    </dgm:pt>
    <dgm:pt modelId="{74707A17-FE56-45B1-A162-CAB0EACC1AA7}" type="sibTrans" cxnId="{AA0AB8C7-5408-4D23-A907-52BC8967AA1F}">
      <dgm:prSet/>
      <dgm:spPr/>
      <dgm:t>
        <a:bodyPr/>
        <a:lstStyle/>
        <a:p>
          <a:endParaRPr lang="fr-FR" sz="1800"/>
        </a:p>
      </dgm:t>
    </dgm:pt>
    <dgm:pt modelId="{9448F422-CDFE-4900-8B08-D6DCA5CB7871}">
      <dgm:prSet phldrT="[Texte]" custT="1"/>
      <dgm:spPr>
        <a:solidFill>
          <a:srgbClr val="3166CF"/>
        </a:solidFill>
      </dgm:spPr>
      <dgm:t>
        <a:bodyPr/>
        <a:lstStyle/>
        <a:p>
          <a:r>
            <a:rPr lang="en-GB" sz="1800" b="1" dirty="0" smtClean="0"/>
            <a:t>DEVCO Internal monitoring (OMs)</a:t>
          </a:r>
          <a:endParaRPr lang="fr-FR" sz="1800" dirty="0"/>
        </a:p>
      </dgm:t>
    </dgm:pt>
    <dgm:pt modelId="{8CE77175-1CB5-47BE-B280-FEA271BE09A0}" type="sibTrans" cxnId="{D5F33326-9AB8-40BF-A3E0-BCA64A8FEF5B}">
      <dgm:prSet/>
      <dgm:spPr/>
      <dgm:t>
        <a:bodyPr/>
        <a:lstStyle/>
        <a:p>
          <a:endParaRPr lang="fr-FR" sz="1800"/>
        </a:p>
      </dgm:t>
    </dgm:pt>
    <dgm:pt modelId="{E94D691C-36B6-4113-8548-156F5232E049}" type="parTrans" cxnId="{D5F33326-9AB8-40BF-A3E0-BCA64A8FEF5B}">
      <dgm:prSet/>
      <dgm:spPr/>
      <dgm:t>
        <a:bodyPr/>
        <a:lstStyle/>
        <a:p>
          <a:endParaRPr lang="fr-FR" sz="1800"/>
        </a:p>
      </dgm:t>
    </dgm:pt>
    <dgm:pt modelId="{D92AEFA7-562D-430E-A35D-4E896B72AF06}" type="pres">
      <dgm:prSet presAssocID="{8BF939F2-3C43-4F9B-8E85-B1443D4BC145}" presName="Name0" presStyleCnt="0">
        <dgm:presLayoutVars>
          <dgm:dir/>
          <dgm:animLvl val="lvl"/>
          <dgm:resizeHandles val="exact"/>
        </dgm:presLayoutVars>
      </dgm:prSet>
      <dgm:spPr/>
    </dgm:pt>
    <dgm:pt modelId="{6F33EEBF-2C17-4CC1-A342-0269F4D65D15}" type="pres">
      <dgm:prSet presAssocID="{1C9C2CEB-985C-4E9E-9CCE-8B5D2CC1EF23}" presName="Name8" presStyleCnt="0"/>
      <dgm:spPr/>
    </dgm:pt>
    <dgm:pt modelId="{50773CA6-F79D-46A0-920E-47CD2E1C6DB0}" type="pres">
      <dgm:prSet presAssocID="{1C9C2CEB-985C-4E9E-9CCE-8B5D2CC1EF23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ED1EFE-E645-4767-89F1-81E709E90A1F}" type="pres">
      <dgm:prSet presAssocID="{1C9C2CEB-985C-4E9E-9CCE-8B5D2CC1EF2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36C7DB-CEC1-45DF-9768-43DB25CE4C17}" type="pres">
      <dgm:prSet presAssocID="{B0C4D4FB-C4F9-4496-93B2-B524364B83ED}" presName="Name8" presStyleCnt="0"/>
      <dgm:spPr/>
    </dgm:pt>
    <dgm:pt modelId="{F48B9164-0045-45A1-9B82-8919093D5355}" type="pres">
      <dgm:prSet presAssocID="{B0C4D4FB-C4F9-4496-93B2-B524364B83ED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F0485F-4423-421E-B2D2-3045A1B37670}" type="pres">
      <dgm:prSet presAssocID="{B0C4D4FB-C4F9-4496-93B2-B524364B83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C8AF2E-44D1-4CEE-8A37-5C2F82DE524C}" type="pres">
      <dgm:prSet presAssocID="{9448F422-CDFE-4900-8B08-D6DCA5CB7871}" presName="Name8" presStyleCnt="0"/>
      <dgm:spPr/>
    </dgm:pt>
    <dgm:pt modelId="{D0462BA1-1D22-447D-B63A-3861B2C1A728}" type="pres">
      <dgm:prSet presAssocID="{9448F422-CDFE-4900-8B08-D6DCA5CB787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23FE81-40A4-4683-A138-1F3A7A5F2DCF}" type="pres">
      <dgm:prSet presAssocID="{9448F422-CDFE-4900-8B08-D6DCA5CB787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A0AB8C7-5408-4D23-A907-52BC8967AA1F}" srcId="{8BF939F2-3C43-4F9B-8E85-B1443D4BC145}" destId="{B0C4D4FB-C4F9-4496-93B2-B524364B83ED}" srcOrd="1" destOrd="0" parTransId="{28E530FF-13F5-47B7-BF6D-28FFB909630E}" sibTransId="{74707A17-FE56-45B1-A162-CAB0EACC1AA7}"/>
    <dgm:cxn modelId="{EF1D1096-82CC-45F1-BF4F-599882DE21C8}" type="presOf" srcId="{1C9C2CEB-985C-4E9E-9CCE-8B5D2CC1EF23}" destId="{8EED1EFE-E645-4767-89F1-81E709E90A1F}" srcOrd="1" destOrd="0" presId="urn:microsoft.com/office/officeart/2005/8/layout/pyramid1"/>
    <dgm:cxn modelId="{A4922822-78E4-4BE3-A6A6-6B00C451C57D}" type="presOf" srcId="{1C9C2CEB-985C-4E9E-9CCE-8B5D2CC1EF23}" destId="{50773CA6-F79D-46A0-920E-47CD2E1C6DB0}" srcOrd="0" destOrd="0" presId="urn:microsoft.com/office/officeart/2005/8/layout/pyramid1"/>
    <dgm:cxn modelId="{C9745D6A-FDD7-4838-B744-383A4DA05343}" type="presOf" srcId="{9448F422-CDFE-4900-8B08-D6DCA5CB7871}" destId="{D0462BA1-1D22-447D-B63A-3861B2C1A728}" srcOrd="0" destOrd="0" presId="urn:microsoft.com/office/officeart/2005/8/layout/pyramid1"/>
    <dgm:cxn modelId="{B22D0E06-4876-4E3E-A31C-4D796BF5278D}" srcId="{8BF939F2-3C43-4F9B-8E85-B1443D4BC145}" destId="{1C9C2CEB-985C-4E9E-9CCE-8B5D2CC1EF23}" srcOrd="0" destOrd="0" parTransId="{5E976973-62FE-4677-B633-1DF4A61AEEBB}" sibTransId="{ACFA4829-58D6-4E41-89F8-D88121BDF7B9}"/>
    <dgm:cxn modelId="{A3220E20-A5A6-482D-84A7-50210F887392}" type="presOf" srcId="{8BF939F2-3C43-4F9B-8E85-B1443D4BC145}" destId="{D92AEFA7-562D-430E-A35D-4E896B72AF06}" srcOrd="0" destOrd="0" presId="urn:microsoft.com/office/officeart/2005/8/layout/pyramid1"/>
    <dgm:cxn modelId="{65700858-BA62-414A-A6E9-075332CEA3D2}" type="presOf" srcId="{B0C4D4FB-C4F9-4496-93B2-B524364B83ED}" destId="{F48B9164-0045-45A1-9B82-8919093D5355}" srcOrd="0" destOrd="0" presId="urn:microsoft.com/office/officeart/2005/8/layout/pyramid1"/>
    <dgm:cxn modelId="{06780C62-60FD-4FC6-B711-56FEB71905FE}" type="presOf" srcId="{9448F422-CDFE-4900-8B08-D6DCA5CB7871}" destId="{3823FE81-40A4-4683-A138-1F3A7A5F2DCF}" srcOrd="1" destOrd="0" presId="urn:microsoft.com/office/officeart/2005/8/layout/pyramid1"/>
    <dgm:cxn modelId="{D5F33326-9AB8-40BF-A3E0-BCA64A8FEF5B}" srcId="{8BF939F2-3C43-4F9B-8E85-B1443D4BC145}" destId="{9448F422-CDFE-4900-8B08-D6DCA5CB7871}" srcOrd="2" destOrd="0" parTransId="{E94D691C-36B6-4113-8548-156F5232E049}" sibTransId="{8CE77175-1CB5-47BE-B280-FEA271BE09A0}"/>
    <dgm:cxn modelId="{E4346B27-59D2-4677-9340-3B8B7F4A04FB}" type="presOf" srcId="{B0C4D4FB-C4F9-4496-93B2-B524364B83ED}" destId="{21F0485F-4423-421E-B2D2-3045A1B37670}" srcOrd="1" destOrd="0" presId="urn:microsoft.com/office/officeart/2005/8/layout/pyramid1"/>
    <dgm:cxn modelId="{0C5F9DFB-E3DF-49F8-B485-17F973BB012B}" type="presParOf" srcId="{D92AEFA7-562D-430E-A35D-4E896B72AF06}" destId="{6F33EEBF-2C17-4CC1-A342-0269F4D65D15}" srcOrd="0" destOrd="0" presId="urn:microsoft.com/office/officeart/2005/8/layout/pyramid1"/>
    <dgm:cxn modelId="{1F3BE4C5-42A1-4EE9-91CE-E072DCC19933}" type="presParOf" srcId="{6F33EEBF-2C17-4CC1-A342-0269F4D65D15}" destId="{50773CA6-F79D-46A0-920E-47CD2E1C6DB0}" srcOrd="0" destOrd="0" presId="urn:microsoft.com/office/officeart/2005/8/layout/pyramid1"/>
    <dgm:cxn modelId="{9CC8D053-7090-4DF7-BC07-6E6B3F526C82}" type="presParOf" srcId="{6F33EEBF-2C17-4CC1-A342-0269F4D65D15}" destId="{8EED1EFE-E645-4767-89F1-81E709E90A1F}" srcOrd="1" destOrd="0" presId="urn:microsoft.com/office/officeart/2005/8/layout/pyramid1"/>
    <dgm:cxn modelId="{4638476B-0BEE-4481-8EBA-DFB67E2C1E2D}" type="presParOf" srcId="{D92AEFA7-562D-430E-A35D-4E896B72AF06}" destId="{E136C7DB-CEC1-45DF-9768-43DB25CE4C17}" srcOrd="1" destOrd="0" presId="urn:microsoft.com/office/officeart/2005/8/layout/pyramid1"/>
    <dgm:cxn modelId="{08E80EB8-B87E-4EAB-B657-5ECCD25EA26C}" type="presParOf" srcId="{E136C7DB-CEC1-45DF-9768-43DB25CE4C17}" destId="{F48B9164-0045-45A1-9B82-8919093D5355}" srcOrd="0" destOrd="0" presId="urn:microsoft.com/office/officeart/2005/8/layout/pyramid1"/>
    <dgm:cxn modelId="{ACD51062-6F91-4CF3-A83F-BB06D6C10B41}" type="presParOf" srcId="{E136C7DB-CEC1-45DF-9768-43DB25CE4C17}" destId="{21F0485F-4423-421E-B2D2-3045A1B37670}" srcOrd="1" destOrd="0" presId="urn:microsoft.com/office/officeart/2005/8/layout/pyramid1"/>
    <dgm:cxn modelId="{9525C473-A92F-47B5-B268-D1C9180B712E}" type="presParOf" srcId="{D92AEFA7-562D-430E-A35D-4E896B72AF06}" destId="{E2C8AF2E-44D1-4CEE-8A37-5C2F82DE524C}" srcOrd="2" destOrd="0" presId="urn:microsoft.com/office/officeart/2005/8/layout/pyramid1"/>
    <dgm:cxn modelId="{2C2A0F02-3E88-4B22-8919-541DFF17C76D}" type="presParOf" srcId="{E2C8AF2E-44D1-4CEE-8A37-5C2F82DE524C}" destId="{D0462BA1-1D22-447D-B63A-3861B2C1A728}" srcOrd="0" destOrd="0" presId="urn:microsoft.com/office/officeart/2005/8/layout/pyramid1"/>
    <dgm:cxn modelId="{D32E0980-F33D-4497-BB2A-F4BA6DE8D352}" type="presParOf" srcId="{E2C8AF2E-44D1-4CEE-8A37-5C2F82DE524C}" destId="{3823FE81-40A4-4683-A138-1F3A7A5F2DC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0EAD66-7677-40CD-8A51-50DCD4D6D93F}" type="doc">
      <dgm:prSet loTypeId="urn:microsoft.com/office/officeart/2005/8/layout/radial6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BE"/>
        </a:p>
      </dgm:t>
    </dgm:pt>
    <dgm:pt modelId="{40B90643-F551-45F0-BC42-82376BD1BBE7}">
      <dgm:prSet phldrT="[Text]"/>
      <dgm:spPr>
        <a:solidFill>
          <a:schemeClr val="bg1"/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en-GB" b="1" noProof="0" dirty="0" smtClean="0">
              <a:solidFill>
                <a:srgbClr val="000099"/>
              </a:solidFill>
            </a:rPr>
            <a:t>Focus on results</a:t>
          </a:r>
          <a:endParaRPr lang="fr-BE" dirty="0">
            <a:solidFill>
              <a:srgbClr val="000099"/>
            </a:solidFill>
          </a:endParaRPr>
        </a:p>
      </dgm:t>
    </dgm:pt>
    <dgm:pt modelId="{CAA2D08B-C456-4273-8119-6D8E8B9442A3}" type="parTrans" cxnId="{AC3278A5-61E6-47E6-8414-B72CD09982EE}">
      <dgm:prSet/>
      <dgm:spPr/>
      <dgm:t>
        <a:bodyPr/>
        <a:lstStyle/>
        <a:p>
          <a:endParaRPr lang="fr-BE"/>
        </a:p>
      </dgm:t>
    </dgm:pt>
    <dgm:pt modelId="{9434AD18-B1CC-4880-99A3-FCD65D956E62}" type="sibTrans" cxnId="{AC3278A5-61E6-47E6-8414-B72CD09982EE}">
      <dgm:prSet/>
      <dgm:spPr/>
      <dgm:t>
        <a:bodyPr/>
        <a:lstStyle/>
        <a:p>
          <a:endParaRPr lang="fr-BE"/>
        </a:p>
      </dgm:t>
    </dgm:pt>
    <dgm:pt modelId="{4EC89FB0-7C92-4CC4-8D29-81E5982B4701}">
      <dgm:prSet phldrT="[Texte]" custT="1"/>
      <dgm:spPr/>
      <dgm:t>
        <a:bodyPr/>
        <a:lstStyle/>
        <a:p>
          <a:r>
            <a:rPr lang="en-GB" sz="1200" b="1" noProof="0" dirty="0" smtClean="0"/>
            <a:t>Global priorities</a:t>
          </a:r>
          <a:endParaRPr lang="fr-BE" sz="1200" dirty="0"/>
        </a:p>
      </dgm:t>
    </dgm:pt>
    <dgm:pt modelId="{DDBCAD01-C757-4896-93EB-D0D80B57CB58}" type="parTrans" cxnId="{A7F37154-9C81-4884-B0C3-0BB310E6F1D3}">
      <dgm:prSet/>
      <dgm:spPr/>
      <dgm:t>
        <a:bodyPr/>
        <a:lstStyle/>
        <a:p>
          <a:endParaRPr lang="fr-BE"/>
        </a:p>
      </dgm:t>
    </dgm:pt>
    <dgm:pt modelId="{8105EB25-E602-45B6-93C4-B9391779950B}" type="sibTrans" cxnId="{A7F37154-9C81-4884-B0C3-0BB310E6F1D3}">
      <dgm:prSet/>
      <dgm:spPr/>
      <dgm:t>
        <a:bodyPr/>
        <a:lstStyle/>
        <a:p>
          <a:endParaRPr lang="fr-BE"/>
        </a:p>
      </dgm:t>
    </dgm:pt>
    <dgm:pt modelId="{F0654145-5B7C-4F82-BFDB-CA8044FE0F17}">
      <dgm:prSet phldrT="[Texte]" custT="1"/>
      <dgm:spPr/>
      <dgm:t>
        <a:bodyPr/>
        <a:lstStyle/>
        <a:p>
          <a:r>
            <a:rPr lang="en-GB" sz="1000" b="1" noProof="0" dirty="0" smtClean="0"/>
            <a:t>Community priorities &amp; rules</a:t>
          </a:r>
          <a:endParaRPr lang="fr-BE" sz="1000" dirty="0"/>
        </a:p>
      </dgm:t>
    </dgm:pt>
    <dgm:pt modelId="{0186E966-14AA-4F15-8CB7-F79762FC677A}" type="parTrans" cxnId="{6199867A-FAD8-48E6-A34C-99069F9FB801}">
      <dgm:prSet/>
      <dgm:spPr/>
      <dgm:t>
        <a:bodyPr/>
        <a:lstStyle/>
        <a:p>
          <a:endParaRPr lang="fr-BE"/>
        </a:p>
      </dgm:t>
    </dgm:pt>
    <dgm:pt modelId="{C3764D10-E4DA-4866-9B73-A061E11FF9F1}" type="sibTrans" cxnId="{6199867A-FAD8-48E6-A34C-99069F9FB801}">
      <dgm:prSet/>
      <dgm:spPr/>
      <dgm:t>
        <a:bodyPr/>
        <a:lstStyle/>
        <a:p>
          <a:endParaRPr lang="fr-BE"/>
        </a:p>
      </dgm:t>
    </dgm:pt>
    <dgm:pt modelId="{A9B9F9CD-94F8-43F8-93B5-2D1D3FC7306D}">
      <dgm:prSet phldrT="[Texte]" custT="1"/>
      <dgm:spPr/>
      <dgm:t>
        <a:bodyPr/>
        <a:lstStyle/>
        <a:p>
          <a:r>
            <a:rPr lang="en-GB" sz="1200" b="1" noProof="0" dirty="0" smtClean="0"/>
            <a:t>Citizens and tax payers</a:t>
          </a:r>
          <a:endParaRPr lang="fr-BE" sz="1200" dirty="0"/>
        </a:p>
      </dgm:t>
    </dgm:pt>
    <dgm:pt modelId="{0C6F85D5-199E-4EF0-9700-29476EEB9A5E}" type="parTrans" cxnId="{A65E0586-B574-47E8-8325-2F385A39D748}">
      <dgm:prSet/>
      <dgm:spPr/>
      <dgm:t>
        <a:bodyPr/>
        <a:lstStyle/>
        <a:p>
          <a:endParaRPr lang="fr-BE"/>
        </a:p>
      </dgm:t>
    </dgm:pt>
    <dgm:pt modelId="{4189B64F-B307-4DB8-845C-26D3105CBAC2}" type="sibTrans" cxnId="{A65E0586-B574-47E8-8325-2F385A39D748}">
      <dgm:prSet/>
      <dgm:spPr/>
      <dgm:t>
        <a:bodyPr/>
        <a:lstStyle/>
        <a:p>
          <a:endParaRPr lang="fr-BE"/>
        </a:p>
      </dgm:t>
    </dgm:pt>
    <dgm:pt modelId="{0D4752D3-81DE-481B-91C2-59A73153CDDE}" type="pres">
      <dgm:prSet presAssocID="{820EAD66-7677-40CD-8A51-50DCD4D6D93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108D255E-8F2D-4F11-9C26-20F8197EC645}" type="pres">
      <dgm:prSet presAssocID="{40B90643-F551-45F0-BC42-82376BD1BBE7}" presName="centerShape" presStyleLbl="node0" presStyleIdx="0" presStyleCnt="1" custLinFactNeighborX="699" custLinFactNeighborY="-2681"/>
      <dgm:spPr/>
      <dgm:t>
        <a:bodyPr/>
        <a:lstStyle/>
        <a:p>
          <a:endParaRPr lang="fr-BE"/>
        </a:p>
      </dgm:t>
    </dgm:pt>
    <dgm:pt modelId="{D2138621-D432-45D9-937D-C3CEA31401CE}" type="pres">
      <dgm:prSet presAssocID="{4EC89FB0-7C92-4CC4-8D29-81E5982B470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6294573-CA8B-4E4E-9F8F-C86DE4A306A9}" type="pres">
      <dgm:prSet presAssocID="{4EC89FB0-7C92-4CC4-8D29-81E5982B4701}" presName="dummy" presStyleCnt="0"/>
      <dgm:spPr/>
    </dgm:pt>
    <dgm:pt modelId="{205740C5-DC6E-4B16-9FE3-7CD954D2377B}" type="pres">
      <dgm:prSet presAssocID="{8105EB25-E602-45B6-93C4-B9391779950B}" presName="sibTrans" presStyleLbl="sibTrans2D1" presStyleIdx="0" presStyleCnt="3"/>
      <dgm:spPr/>
      <dgm:t>
        <a:bodyPr/>
        <a:lstStyle/>
        <a:p>
          <a:endParaRPr lang="fr-BE"/>
        </a:p>
      </dgm:t>
    </dgm:pt>
    <dgm:pt modelId="{607DF4C4-6118-4D29-8DE1-959FC587AA97}" type="pres">
      <dgm:prSet presAssocID="{F0654145-5B7C-4F82-BFDB-CA8044FE0F1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DBF567F2-DE76-4563-9970-44612A175C65}" type="pres">
      <dgm:prSet presAssocID="{F0654145-5B7C-4F82-BFDB-CA8044FE0F17}" presName="dummy" presStyleCnt="0"/>
      <dgm:spPr/>
    </dgm:pt>
    <dgm:pt modelId="{2E23440F-CC1B-4A9F-928B-A8F1B8AB4F4D}" type="pres">
      <dgm:prSet presAssocID="{C3764D10-E4DA-4866-9B73-A061E11FF9F1}" presName="sibTrans" presStyleLbl="sibTrans2D1" presStyleIdx="1" presStyleCnt="3"/>
      <dgm:spPr/>
      <dgm:t>
        <a:bodyPr/>
        <a:lstStyle/>
        <a:p>
          <a:endParaRPr lang="fr-BE"/>
        </a:p>
      </dgm:t>
    </dgm:pt>
    <dgm:pt modelId="{1418416D-E934-4DC1-A8BB-DA80C0E17610}" type="pres">
      <dgm:prSet presAssocID="{A9B9F9CD-94F8-43F8-93B5-2D1D3FC7306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6370DB75-FBC0-4276-8F24-6E04923FB1D5}" type="pres">
      <dgm:prSet presAssocID="{A9B9F9CD-94F8-43F8-93B5-2D1D3FC7306D}" presName="dummy" presStyleCnt="0"/>
      <dgm:spPr/>
    </dgm:pt>
    <dgm:pt modelId="{5E575626-FED4-4E08-AF67-9FC8B0D68E65}" type="pres">
      <dgm:prSet presAssocID="{4189B64F-B307-4DB8-845C-26D3105CBAC2}" presName="sibTrans" presStyleLbl="sibTrans2D1" presStyleIdx="2" presStyleCnt="3"/>
      <dgm:spPr/>
      <dgm:t>
        <a:bodyPr/>
        <a:lstStyle/>
        <a:p>
          <a:endParaRPr lang="fr-BE"/>
        </a:p>
      </dgm:t>
    </dgm:pt>
  </dgm:ptLst>
  <dgm:cxnLst>
    <dgm:cxn modelId="{0288CE10-9EA3-49DB-AD8C-35BCEB6A2C19}" type="presOf" srcId="{F0654145-5B7C-4F82-BFDB-CA8044FE0F17}" destId="{607DF4C4-6118-4D29-8DE1-959FC587AA97}" srcOrd="0" destOrd="0" presId="urn:microsoft.com/office/officeart/2005/8/layout/radial6"/>
    <dgm:cxn modelId="{D4CE2589-C414-4364-A99D-DC5BD1BD4C88}" type="presOf" srcId="{C3764D10-E4DA-4866-9B73-A061E11FF9F1}" destId="{2E23440F-CC1B-4A9F-928B-A8F1B8AB4F4D}" srcOrd="0" destOrd="0" presId="urn:microsoft.com/office/officeart/2005/8/layout/radial6"/>
    <dgm:cxn modelId="{A7F37154-9C81-4884-B0C3-0BB310E6F1D3}" srcId="{40B90643-F551-45F0-BC42-82376BD1BBE7}" destId="{4EC89FB0-7C92-4CC4-8D29-81E5982B4701}" srcOrd="0" destOrd="0" parTransId="{DDBCAD01-C757-4896-93EB-D0D80B57CB58}" sibTransId="{8105EB25-E602-45B6-93C4-B9391779950B}"/>
    <dgm:cxn modelId="{85243588-452E-459B-9F68-01353B2629E5}" type="presOf" srcId="{4189B64F-B307-4DB8-845C-26D3105CBAC2}" destId="{5E575626-FED4-4E08-AF67-9FC8B0D68E65}" srcOrd="0" destOrd="0" presId="urn:microsoft.com/office/officeart/2005/8/layout/radial6"/>
    <dgm:cxn modelId="{3EF8AAFC-6B67-40DC-B9B7-D7F8348B77C7}" type="presOf" srcId="{A9B9F9CD-94F8-43F8-93B5-2D1D3FC7306D}" destId="{1418416D-E934-4DC1-A8BB-DA80C0E17610}" srcOrd="0" destOrd="0" presId="urn:microsoft.com/office/officeart/2005/8/layout/radial6"/>
    <dgm:cxn modelId="{531197C3-45C2-4E82-9A70-E63D8DB17C70}" type="presOf" srcId="{820EAD66-7677-40CD-8A51-50DCD4D6D93F}" destId="{0D4752D3-81DE-481B-91C2-59A73153CDDE}" srcOrd="0" destOrd="0" presId="urn:microsoft.com/office/officeart/2005/8/layout/radial6"/>
    <dgm:cxn modelId="{E4063428-5ECD-4893-A5DB-B415772D44D2}" type="presOf" srcId="{4EC89FB0-7C92-4CC4-8D29-81E5982B4701}" destId="{D2138621-D432-45D9-937D-C3CEA31401CE}" srcOrd="0" destOrd="0" presId="urn:microsoft.com/office/officeart/2005/8/layout/radial6"/>
    <dgm:cxn modelId="{A65E0586-B574-47E8-8325-2F385A39D748}" srcId="{40B90643-F551-45F0-BC42-82376BD1BBE7}" destId="{A9B9F9CD-94F8-43F8-93B5-2D1D3FC7306D}" srcOrd="2" destOrd="0" parTransId="{0C6F85D5-199E-4EF0-9700-29476EEB9A5E}" sibTransId="{4189B64F-B307-4DB8-845C-26D3105CBAC2}"/>
    <dgm:cxn modelId="{6199867A-FAD8-48E6-A34C-99069F9FB801}" srcId="{40B90643-F551-45F0-BC42-82376BD1BBE7}" destId="{F0654145-5B7C-4F82-BFDB-CA8044FE0F17}" srcOrd="1" destOrd="0" parTransId="{0186E966-14AA-4F15-8CB7-F79762FC677A}" sibTransId="{C3764D10-E4DA-4866-9B73-A061E11FF9F1}"/>
    <dgm:cxn modelId="{A1EEA335-DEFA-4A23-A5CB-DE5AC337DDA3}" type="presOf" srcId="{8105EB25-E602-45B6-93C4-B9391779950B}" destId="{205740C5-DC6E-4B16-9FE3-7CD954D2377B}" srcOrd="0" destOrd="0" presId="urn:microsoft.com/office/officeart/2005/8/layout/radial6"/>
    <dgm:cxn modelId="{E9A6DC01-C62E-4D6A-8923-2133DB1F5982}" type="presOf" srcId="{40B90643-F551-45F0-BC42-82376BD1BBE7}" destId="{108D255E-8F2D-4F11-9C26-20F8197EC645}" srcOrd="0" destOrd="0" presId="urn:microsoft.com/office/officeart/2005/8/layout/radial6"/>
    <dgm:cxn modelId="{AC3278A5-61E6-47E6-8414-B72CD09982EE}" srcId="{820EAD66-7677-40CD-8A51-50DCD4D6D93F}" destId="{40B90643-F551-45F0-BC42-82376BD1BBE7}" srcOrd="0" destOrd="0" parTransId="{CAA2D08B-C456-4273-8119-6D8E8B9442A3}" sibTransId="{9434AD18-B1CC-4880-99A3-FCD65D956E62}"/>
    <dgm:cxn modelId="{49656C6B-CC55-4F6C-9D55-1BEE50A28279}" type="presParOf" srcId="{0D4752D3-81DE-481B-91C2-59A73153CDDE}" destId="{108D255E-8F2D-4F11-9C26-20F8197EC645}" srcOrd="0" destOrd="0" presId="urn:microsoft.com/office/officeart/2005/8/layout/radial6"/>
    <dgm:cxn modelId="{59F5EE35-10D7-4932-9B07-C0593DF52ACB}" type="presParOf" srcId="{0D4752D3-81DE-481B-91C2-59A73153CDDE}" destId="{D2138621-D432-45D9-937D-C3CEA31401CE}" srcOrd="1" destOrd="0" presId="urn:microsoft.com/office/officeart/2005/8/layout/radial6"/>
    <dgm:cxn modelId="{B57A9603-B28D-450E-A37A-0A165ABAC5E9}" type="presParOf" srcId="{0D4752D3-81DE-481B-91C2-59A73153CDDE}" destId="{D6294573-CA8B-4E4E-9F8F-C86DE4A306A9}" srcOrd="2" destOrd="0" presId="urn:microsoft.com/office/officeart/2005/8/layout/radial6"/>
    <dgm:cxn modelId="{B93CCCE0-D932-4F26-B3AD-833711E1F6A3}" type="presParOf" srcId="{0D4752D3-81DE-481B-91C2-59A73153CDDE}" destId="{205740C5-DC6E-4B16-9FE3-7CD954D2377B}" srcOrd="3" destOrd="0" presId="urn:microsoft.com/office/officeart/2005/8/layout/radial6"/>
    <dgm:cxn modelId="{DF99C72C-2551-42A8-928B-BABCE4C17911}" type="presParOf" srcId="{0D4752D3-81DE-481B-91C2-59A73153CDDE}" destId="{607DF4C4-6118-4D29-8DE1-959FC587AA97}" srcOrd="4" destOrd="0" presId="urn:microsoft.com/office/officeart/2005/8/layout/radial6"/>
    <dgm:cxn modelId="{B34CB9AE-48CB-44E3-B543-22A2A0C70133}" type="presParOf" srcId="{0D4752D3-81DE-481B-91C2-59A73153CDDE}" destId="{DBF567F2-DE76-4563-9970-44612A175C65}" srcOrd="5" destOrd="0" presId="urn:microsoft.com/office/officeart/2005/8/layout/radial6"/>
    <dgm:cxn modelId="{036115A9-FE69-4FA4-8A0A-83FE929CA1A6}" type="presParOf" srcId="{0D4752D3-81DE-481B-91C2-59A73153CDDE}" destId="{2E23440F-CC1B-4A9F-928B-A8F1B8AB4F4D}" srcOrd="6" destOrd="0" presId="urn:microsoft.com/office/officeart/2005/8/layout/radial6"/>
    <dgm:cxn modelId="{87BB9426-8C28-43F6-B662-E29C8E91BEE3}" type="presParOf" srcId="{0D4752D3-81DE-481B-91C2-59A73153CDDE}" destId="{1418416D-E934-4DC1-A8BB-DA80C0E17610}" srcOrd="7" destOrd="0" presId="urn:microsoft.com/office/officeart/2005/8/layout/radial6"/>
    <dgm:cxn modelId="{D26C452C-B8AD-42AF-B379-616022DB4E53}" type="presParOf" srcId="{0D4752D3-81DE-481B-91C2-59A73153CDDE}" destId="{6370DB75-FBC0-4276-8F24-6E04923FB1D5}" srcOrd="8" destOrd="0" presId="urn:microsoft.com/office/officeart/2005/8/layout/radial6"/>
    <dgm:cxn modelId="{249DA352-DE7F-4BEB-994A-08BA0E99C112}" type="presParOf" srcId="{0D4752D3-81DE-481B-91C2-59A73153CDDE}" destId="{5E575626-FED4-4E08-AF67-9FC8B0D68E65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73CA6-F79D-46A0-920E-47CD2E1C6DB0}">
      <dsp:nvSpPr>
        <dsp:cNvPr id="0" name=""/>
        <dsp:cNvSpPr/>
      </dsp:nvSpPr>
      <dsp:spPr>
        <a:xfrm>
          <a:off x="2712301" y="0"/>
          <a:ext cx="2712301" cy="1008112"/>
        </a:xfrm>
        <a:prstGeom prst="trapezoid">
          <a:avLst>
            <a:gd name="adj" fmla="val 13452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Strategic Evaluations</a:t>
          </a:r>
          <a:endParaRPr lang="fr-FR" sz="1800" kern="1200" dirty="0"/>
        </a:p>
      </dsp:txBody>
      <dsp:txXfrm>
        <a:off x="2712301" y="0"/>
        <a:ext cx="2712301" cy="1008112"/>
      </dsp:txXfrm>
    </dsp:sp>
    <dsp:sp modelId="{F48B9164-0045-45A1-9B82-8919093D5355}">
      <dsp:nvSpPr>
        <dsp:cNvPr id="0" name=""/>
        <dsp:cNvSpPr/>
      </dsp:nvSpPr>
      <dsp:spPr>
        <a:xfrm>
          <a:off x="1356150" y="1008112"/>
          <a:ext cx="5424602" cy="1008112"/>
        </a:xfrm>
        <a:prstGeom prst="trapezoid">
          <a:avLst>
            <a:gd name="adj" fmla="val 134524"/>
          </a:avLst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Project &amp; programme evaluations, ROM</a:t>
          </a:r>
          <a:endParaRPr lang="fr-FR" sz="1800" kern="1200" dirty="0"/>
        </a:p>
      </dsp:txBody>
      <dsp:txXfrm>
        <a:off x="2305456" y="1008112"/>
        <a:ext cx="3525991" cy="1008112"/>
      </dsp:txXfrm>
    </dsp:sp>
    <dsp:sp modelId="{D0462BA1-1D22-447D-B63A-3861B2C1A728}">
      <dsp:nvSpPr>
        <dsp:cNvPr id="0" name=""/>
        <dsp:cNvSpPr/>
      </dsp:nvSpPr>
      <dsp:spPr>
        <a:xfrm>
          <a:off x="0" y="2016224"/>
          <a:ext cx="8136903" cy="1008112"/>
        </a:xfrm>
        <a:prstGeom prst="trapezoid">
          <a:avLst>
            <a:gd name="adj" fmla="val 134524"/>
          </a:avLst>
        </a:prstGeom>
        <a:solidFill>
          <a:srgbClr val="3166C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DEVCO Internal monitoring (OMs)</a:t>
          </a:r>
          <a:endParaRPr lang="fr-FR" sz="1800" kern="1200" dirty="0"/>
        </a:p>
      </dsp:txBody>
      <dsp:txXfrm>
        <a:off x="1423958" y="2016224"/>
        <a:ext cx="5288987" cy="1008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75626-FED4-4E08-AF67-9FC8B0D68E65}">
      <dsp:nvSpPr>
        <dsp:cNvPr id="0" name=""/>
        <dsp:cNvSpPr/>
      </dsp:nvSpPr>
      <dsp:spPr>
        <a:xfrm>
          <a:off x="1564784" y="556533"/>
          <a:ext cx="3711191" cy="3711191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3440F-CC1B-4A9F-928B-A8F1B8AB4F4D}">
      <dsp:nvSpPr>
        <dsp:cNvPr id="0" name=""/>
        <dsp:cNvSpPr/>
      </dsp:nvSpPr>
      <dsp:spPr>
        <a:xfrm>
          <a:off x="1564784" y="556533"/>
          <a:ext cx="3711191" cy="3711191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740C5-DC6E-4B16-9FE3-7CD954D2377B}">
      <dsp:nvSpPr>
        <dsp:cNvPr id="0" name=""/>
        <dsp:cNvSpPr/>
      </dsp:nvSpPr>
      <dsp:spPr>
        <a:xfrm>
          <a:off x="1564784" y="556533"/>
          <a:ext cx="3711191" cy="3711191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D255E-8F2D-4F11-9C26-20F8197EC645}">
      <dsp:nvSpPr>
        <dsp:cNvPr id="0" name=""/>
        <dsp:cNvSpPr/>
      </dsp:nvSpPr>
      <dsp:spPr>
        <a:xfrm>
          <a:off x="2592295" y="1461513"/>
          <a:ext cx="1706849" cy="1706849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noProof="0" dirty="0" smtClean="0">
              <a:solidFill>
                <a:srgbClr val="000099"/>
              </a:solidFill>
            </a:rPr>
            <a:t>Focus on results</a:t>
          </a:r>
          <a:endParaRPr lang="fr-BE" sz="2300" kern="1200" dirty="0">
            <a:solidFill>
              <a:srgbClr val="000099"/>
            </a:solidFill>
          </a:endParaRPr>
        </a:p>
      </dsp:txBody>
      <dsp:txXfrm>
        <a:off x="2842257" y="1711475"/>
        <a:ext cx="1206925" cy="1206925"/>
      </dsp:txXfrm>
    </dsp:sp>
    <dsp:sp modelId="{D2138621-D432-45D9-937D-C3CEA31401CE}">
      <dsp:nvSpPr>
        <dsp:cNvPr id="0" name=""/>
        <dsp:cNvSpPr/>
      </dsp:nvSpPr>
      <dsp:spPr>
        <a:xfrm>
          <a:off x="2822982" y="2148"/>
          <a:ext cx="1194794" cy="119479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noProof="0" dirty="0" smtClean="0"/>
            <a:t>Global priorities</a:t>
          </a:r>
          <a:endParaRPr lang="fr-BE" sz="1200" kern="1200" dirty="0"/>
        </a:p>
      </dsp:txBody>
      <dsp:txXfrm>
        <a:off x="2997956" y="177122"/>
        <a:ext cx="844846" cy="844846"/>
      </dsp:txXfrm>
    </dsp:sp>
    <dsp:sp modelId="{607DF4C4-6118-4D29-8DE1-959FC587AA97}">
      <dsp:nvSpPr>
        <dsp:cNvPr id="0" name=""/>
        <dsp:cNvSpPr/>
      </dsp:nvSpPr>
      <dsp:spPr>
        <a:xfrm>
          <a:off x="4392725" y="2721023"/>
          <a:ext cx="1194794" cy="119479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b="1" kern="1200" noProof="0" dirty="0" smtClean="0"/>
            <a:t>Community priorities &amp; rules</a:t>
          </a:r>
          <a:endParaRPr lang="fr-BE" sz="1000" kern="1200" dirty="0"/>
        </a:p>
      </dsp:txBody>
      <dsp:txXfrm>
        <a:off x="4567699" y="2895997"/>
        <a:ext cx="844846" cy="844846"/>
      </dsp:txXfrm>
    </dsp:sp>
    <dsp:sp modelId="{1418416D-E934-4DC1-A8BB-DA80C0E17610}">
      <dsp:nvSpPr>
        <dsp:cNvPr id="0" name=""/>
        <dsp:cNvSpPr/>
      </dsp:nvSpPr>
      <dsp:spPr>
        <a:xfrm>
          <a:off x="1253239" y="2721023"/>
          <a:ext cx="1194794" cy="119479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noProof="0" dirty="0" smtClean="0"/>
            <a:t>Citizens and tax payers</a:t>
          </a:r>
          <a:endParaRPr lang="fr-BE" sz="1200" kern="1200" dirty="0"/>
        </a:p>
      </dsp:txBody>
      <dsp:txXfrm>
        <a:off x="1428213" y="2895997"/>
        <a:ext cx="844846" cy="844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10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FF3A16-CB94-4A95-96B4-AE55E3BEFC01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62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32DE1E-1E39-4D7E-83EC-0C474E440E8B}" type="slidenum">
              <a:rPr lang="en-GB" altLang="fr-FR" smtClean="0"/>
              <a:pPr eaLnBrk="1" hangingPunct="1">
                <a:spcBef>
                  <a:spcPct val="0"/>
                </a:spcBef>
              </a:pPr>
              <a:t>12</a:t>
            </a:fld>
            <a:endParaRPr lang="en-GB" altLang="fr-F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307595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32DE1E-1E39-4D7E-83EC-0C474E440E8B}" type="slidenum">
              <a:rPr lang="en-GB" altLang="fr-FR" smtClean="0"/>
              <a:pPr eaLnBrk="1" hangingPunct="1">
                <a:spcBef>
                  <a:spcPct val="0"/>
                </a:spcBef>
              </a:pPr>
              <a:t>13</a:t>
            </a:fld>
            <a:endParaRPr lang="en-GB" altLang="fr-FR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7364535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113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4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386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21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438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6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b="0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3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80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32DE1E-1E39-4D7E-83EC-0C474E440E8B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59635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1pPr>
            <a:lvl2pPr marL="749785" indent="-288379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2pPr>
            <a:lvl3pPr marL="1153516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3pPr>
            <a:lvl4pPr marL="1614922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4pPr>
            <a:lvl5pPr marL="2076328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5pPr>
            <a:lvl6pPr marL="2537734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6pPr>
            <a:lvl7pPr marL="2999141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7pPr>
            <a:lvl8pPr marL="3460547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8pPr>
            <a:lvl9pPr marL="3921953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5C83A82E-3680-41DC-939E-67680865BD92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73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F8A1C1-77D1-498E-8488-8AC0C701C49C}" type="slidenum">
              <a:rPr lang="en-GB" altLang="fr-FR" smtClean="0"/>
              <a:pPr eaLnBrk="1" hangingPunct="1">
                <a:spcBef>
                  <a:spcPct val="0"/>
                </a:spcBef>
              </a:pPr>
              <a:t>6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2523845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smtClean="0"/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C7DE306-6C09-48E8-B360-B79A9D20CF8D}" type="slidenum">
              <a:rPr lang="en-GB" altLang="fr-FR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2743958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smtClean="0"/>
          </a:p>
        </p:txBody>
      </p:sp>
      <p:sp>
        <p:nvSpPr>
          <p:cNvPr id="92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291303C-FA9F-4D4C-84F3-BEF1D87A8871}" type="slidenum">
              <a:rPr lang="en-GB" altLang="fr-FR" smtClean="0"/>
              <a:pPr eaLnBrk="1" hangingPunct="1">
                <a:spcBef>
                  <a:spcPct val="0"/>
                </a:spcBef>
              </a:pPr>
              <a:t>8</a:t>
            </a:fld>
            <a:endParaRPr lang="en-GB" altLang="fr-FR" smtClean="0"/>
          </a:p>
        </p:txBody>
      </p:sp>
    </p:spTree>
    <p:extLst>
      <p:ext uri="{BB962C8B-B14F-4D97-AF65-F5344CB8AC3E}">
        <p14:creationId xmlns:p14="http://schemas.microsoft.com/office/powerpoint/2010/main" val="1733821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buFontTx/>
              <a:buChar char="-"/>
            </a:pPr>
            <a:endParaRPr lang="fr-FR" dirty="0" smtClean="0">
              <a:latin typeface="Arial" pitchFamily="34" charset="0"/>
            </a:endParaRPr>
          </a:p>
        </p:txBody>
      </p:sp>
      <p:sp>
        <p:nvSpPr>
          <p:cNvPr id="2969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3465" indent="-285949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794" indent="-228759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1310" indent="-228759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8828" indent="-228759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6345" indent="-2287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3863" indent="-2287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31380" indent="-2287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8896" indent="-228759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B30C30CF-3993-42C0-84F3-E77A95C242A9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9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056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058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82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362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90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430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406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69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4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756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483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081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  <a:latin typeface="Verdana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121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281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620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795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393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67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42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173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228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8139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5294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69445-A7CA-40BC-A3A6-85F1F4B5BC59}" type="slidenum">
              <a:rPr lang="en-GB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76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8DC96-CA76-4482-AB8A-8EB2F9C2EFD1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40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AC8D-C6AD-43E6-A92F-7DDB0F91B2CB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4571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38F2E-9F20-49E2-A1B0-41A178AE62D0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457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A8CB3-5976-4D76-8C0E-B34D970A5167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4523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8142B-EC44-4A79-9221-0DCE176B8CB2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25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4BF8A-A1D8-4D2A-BEEB-586762FE718F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9917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BBC1F-E537-4002-9F6F-2C0ED7A0EC07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5291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E5082-2A15-4438-AE95-8D52A855A1EE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363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63B9C-1119-4EBF-BDA5-6FFFCD707646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213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B8B95-6E40-4AB6-A639-6A8C849827B7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694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413"/>
            <a:ext cx="8229600" cy="720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68614-AA19-4B7A-8C46-752FA8E21A45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4816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3B96D-5A80-46D7-8CF6-E1980AB9498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6632264"/>
      </p:ext>
    </p:extLst>
  </p:cSld>
  <p:clrMapOvr>
    <a:masterClrMapping/>
  </p:clrMapOvr>
  <p:transition spd="slow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4EAB-5CD1-415B-A6DA-611246F36FB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900624"/>
      </p:ext>
    </p:extLst>
  </p:cSld>
  <p:clrMapOvr>
    <a:masterClrMapping/>
  </p:clrMapOvr>
  <p:transition spd="slow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DA842-A072-45CF-9E24-90357423658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5341691"/>
      </p:ext>
    </p:extLst>
  </p:cSld>
  <p:clrMapOvr>
    <a:masterClrMapping/>
  </p:clrMapOvr>
  <p:transition spd="slow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22875-6F8E-4D8F-A23B-D78B22042BB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725153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3EAAB-2AB1-4E68-A205-10DBA8C8DA5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9065061"/>
      </p:ext>
    </p:extLst>
  </p:cSld>
  <p:clrMapOvr>
    <a:masterClrMapping/>
  </p:clrMapOvr>
  <p:transition spd="slow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9494A-11F9-4463-9FD3-653601F05C2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2229054"/>
      </p:ext>
    </p:extLst>
  </p:cSld>
  <p:clrMapOvr>
    <a:masterClrMapping/>
  </p:clrMapOvr>
  <p:transition spd="slow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9467F-02B8-45F5-BA10-188586F2615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0626003"/>
      </p:ext>
    </p:extLst>
  </p:cSld>
  <p:clrMapOvr>
    <a:masterClrMapping/>
  </p:clrMapOvr>
  <p:transition spd="slow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D1F4-4E6E-4C5B-AD0D-2588333B808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3688709"/>
      </p:ext>
    </p:extLst>
  </p:cSld>
  <p:clrMapOvr>
    <a:masterClrMapping/>
  </p:clrMapOvr>
  <p:transition spd="slow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B9CB6-3A4F-4EE3-AA44-88B4E00AA3C8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4692337"/>
      </p:ext>
    </p:extLst>
  </p:cSld>
  <p:clrMapOvr>
    <a:masterClrMapping/>
  </p:clrMapOvr>
  <p:transition spd="slow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0833E-A891-40E6-A860-19583F85310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973544"/>
      </p:ext>
    </p:extLst>
  </p:cSld>
  <p:clrMapOvr>
    <a:masterClrMapping/>
  </p:clrMapOvr>
  <p:transition spd="slow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9EE3F-13CD-456A-B8C1-BA7FA91CAB8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9688487"/>
      </p:ext>
    </p:extLst>
  </p:cSld>
  <p:clrMapOvr>
    <a:masterClrMapping/>
  </p:clrMapOvr>
  <p:transition spd="slow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3B96D-5A80-46D7-8CF6-E1980AB9498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4063401"/>
      </p:ext>
    </p:extLst>
  </p:cSld>
  <p:clrMapOvr>
    <a:masterClrMapping/>
  </p:clrMapOvr>
  <p:transition spd="slow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4EAB-5CD1-415B-A6DA-611246F36FB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8724760"/>
      </p:ext>
    </p:extLst>
  </p:cSld>
  <p:clrMapOvr>
    <a:masterClrMapping/>
  </p:clrMapOvr>
  <p:transition spd="slow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DA842-A072-45CF-9E24-90357423658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94457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22875-6F8E-4D8F-A23B-D78B22042BB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6058740"/>
      </p:ext>
    </p:extLst>
  </p:cSld>
  <p:clrMapOvr>
    <a:masterClrMapping/>
  </p:clrMapOvr>
  <p:transition spd="slow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3EAAB-2AB1-4E68-A205-10DBA8C8DA5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5114419"/>
      </p:ext>
    </p:extLst>
  </p:cSld>
  <p:clrMapOvr>
    <a:masterClrMapping/>
  </p:clrMapOvr>
  <p:transition spd="slow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9494A-11F9-4463-9FD3-653601F05C2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8806738"/>
      </p:ext>
    </p:extLst>
  </p:cSld>
  <p:clrMapOvr>
    <a:masterClrMapping/>
  </p:clrMapOvr>
  <p:transition spd="slow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9467F-02B8-45F5-BA10-188586F2615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3225043"/>
      </p:ext>
    </p:extLst>
  </p:cSld>
  <p:clrMapOvr>
    <a:masterClrMapping/>
  </p:clrMapOvr>
  <p:transition spd="slow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D1F4-4E6E-4C5B-AD0D-2588333B808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5752821"/>
      </p:ext>
    </p:extLst>
  </p:cSld>
  <p:clrMapOvr>
    <a:masterClrMapping/>
  </p:clrMapOvr>
  <p:transition spd="slow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B9CB6-3A4F-4EE3-AA44-88B4E00AA3C8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7849082"/>
      </p:ext>
    </p:extLst>
  </p:cSld>
  <p:clrMapOvr>
    <a:masterClrMapping/>
  </p:clrMapOvr>
  <p:transition spd="slow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0833E-A891-40E6-A860-19583F85310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4665007"/>
      </p:ext>
    </p:extLst>
  </p:cSld>
  <p:clrMapOvr>
    <a:masterClrMapping/>
  </p:clrMapOvr>
  <p:transition spd="slow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9EE3F-13CD-456A-B8C1-BA7FA91CAB8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8567152"/>
      </p:ext>
    </p:extLst>
  </p:cSld>
  <p:clrMapOvr>
    <a:masterClrMapping/>
  </p:clrMapOvr>
  <p:transition spd="slow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endParaRPr lang="en-US" altLang="en-US" sz="1800" smtClean="0">
              <a:solidFill>
                <a:srgbClr val="FFFFFF"/>
              </a:solidFill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fld id="{335939C4-E65A-4999-9C28-1668E9F0A6AD}" type="slidenum">
              <a:rPr lang="en-GB" altLang="en-US">
                <a:solidFill>
                  <a:srgbClr val="FFFFFF"/>
                </a:solidFill>
              </a:rPr>
              <a:pPr/>
              <a:t>‹N°›</a:t>
            </a:fld>
            <a:endParaRPr lang="en-GB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856101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6EEA1-DF20-4833-8063-C0ED92704267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394654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45F7D9-6E26-4ACC-8E63-9DC71D98CC4B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578216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2CB55-258D-41EC-9AC9-B8CEB7BF2E9D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32438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BAF3B9-BAC0-42CC-B936-0856B1FC56AF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35505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0E4D22-8E4E-4950-9BA9-051259BF3041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81520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A62EE-058F-4C21-9726-55E81CCFEE69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428730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19805-3CDE-4D9B-AC88-6BCF24EFF4D2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563890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F404C-BFE1-4518-B108-F2C3E059138F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471610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B4B96-E79F-4728-B2EB-1920DB3C8CCD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817701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1F386-705A-4B20-B229-19DBB9386005}" type="slidenum">
              <a:rPr lang="en-GB" altLang="en-US">
                <a:solidFill>
                  <a:srgbClr val="000000"/>
                </a:solidFill>
              </a:rPr>
              <a:pPr/>
              <a:t>‹N°›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925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032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78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19738AF-F7C4-4271-84AE-C69C60A14E17}" type="slidenum">
              <a:rPr lang="en-GB">
                <a:solidFill>
                  <a:srgbClr val="000000"/>
                </a:solidFill>
                <a:cs typeface="+mn-cs"/>
              </a:rPr>
              <a:pPr>
                <a:defRPr/>
              </a:pPr>
              <a:t>‹N°›</a:t>
            </a:fld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362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2B6CF92-C787-4DEA-9F06-16F2E3D5EC18}" type="slidenum">
              <a:rPr lang="en-GB" altLang="en-US">
                <a:cs typeface="+mn-cs"/>
              </a:rPr>
              <a:pPr>
                <a:defRPr/>
              </a:pPr>
              <a:t>‹N°›</a:t>
            </a:fld>
            <a:endParaRPr lang="en-GB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0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>
              <a:solidFill>
                <a:prstClr val="black">
                  <a:tint val="75000"/>
                </a:prstClr>
              </a:solidFill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2B6CF92-C787-4DEA-9F06-16F2E3D5EC18}" type="slidenum">
              <a:rPr lang="en-GB" altLang="en-US">
                <a:cs typeface="+mn-cs"/>
              </a:rPr>
              <a:pPr>
                <a:defRPr/>
              </a:pPr>
              <a:t>‹N°›</a:t>
            </a:fld>
            <a:endParaRPr lang="en-GB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557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0923211A-22FF-4941-8849-C925BAD8A520}" type="slidenum">
              <a:rPr lang="en-GB" altLang="en-US" smtClean="0">
                <a:solidFill>
                  <a:srgbClr val="000000"/>
                </a:solidFill>
                <a:cs typeface="+mn-cs"/>
              </a:rPr>
              <a:pPr/>
              <a:t>‹N°›</a:t>
            </a:fld>
            <a:endParaRPr lang="en-GB" altLang="en-US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753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ransition spd="med">
    <p:fade/>
  </p:transition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4.jpe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6.png"/><Relationship Id="rId10" Type="http://schemas.microsoft.com/office/2007/relationships/diagramDrawing" Target="../diagrams/drawing2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2014%2001%2029%20Revised%20lists%20of%20indicators%20for%20Results%20framework.doc" TargetMode="External"/><Relationship Id="rId1" Type="http://schemas.openxmlformats.org/officeDocument/2006/relationships/slideLayout" Target="../slideLayouts/slideLayout6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EU%20Results%20Framework%20Indicator%20methodology%20note%20example.doc" TargetMode="External"/><Relationship Id="rId1" Type="http://schemas.openxmlformats.org/officeDocument/2006/relationships/slideLayout" Target="../slideLayouts/slideLayout6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uritanie-%20Alignment%20of%20NIP%20and%20RF%20indicators_13Fev14.doc" TargetMode="External"/><Relationship Id="rId1" Type="http://schemas.openxmlformats.org/officeDocument/2006/relationships/slideLayout" Target="../slideLayouts/slideLayout6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file:///\\Net1\devco\DG\06\10.%20Results\4.%20Briefs%20and%20presentations\RF%20Presentations\DEVCO%20internal\Experts%20Group%20Nov%2014\Examples%20of%20methodology%20notes.doc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13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Monitoring </a:t>
            </a:r>
            <a:r>
              <a:rPr lang="fr-FR" dirty="0" err="1" smtClean="0"/>
              <a:t>systems</a:t>
            </a:r>
            <a:r>
              <a:rPr lang="fr-FR" dirty="0" smtClean="0"/>
              <a:t>  &amp;</a:t>
            </a:r>
          </a:p>
          <a:p>
            <a:pPr algn="ctr" eaLnBrk="1" hangingPunct="1"/>
            <a:r>
              <a:rPr lang="fr-FR" dirty="0" err="1" smtClean="0"/>
              <a:t>Results</a:t>
            </a:r>
            <a:r>
              <a:rPr lang="fr-FR" dirty="0" smtClean="0"/>
              <a:t> </a:t>
            </a:r>
            <a:r>
              <a:rPr lang="fr-FR" dirty="0" err="1" smtClean="0"/>
              <a:t>oriented</a:t>
            </a:r>
            <a:r>
              <a:rPr lang="fr-FR" dirty="0" smtClean="0"/>
              <a:t> management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59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611188" y="3573016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Managing for development results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827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ownload (4).jpg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95736" y="3136622"/>
            <a:ext cx="4427984" cy="3316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8DC96-CA76-4482-AB8A-8EB2F9C2EFD1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grpSp>
        <p:nvGrpSpPr>
          <p:cNvPr id="18" name="Groupe 17"/>
          <p:cNvGrpSpPr/>
          <p:nvPr/>
        </p:nvGrpSpPr>
        <p:grpSpPr>
          <a:xfrm>
            <a:off x="-2916832" y="1451223"/>
            <a:ext cx="14326826" cy="5310701"/>
            <a:chOff x="-2916832" y="1451223"/>
            <a:chExt cx="14326826" cy="5310701"/>
          </a:xfrm>
        </p:grpSpPr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069609" y="1451223"/>
              <a:ext cx="4786274" cy="3057897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467563">
              <a:off x="6613988" y="4139633"/>
              <a:ext cx="4104456" cy="2622291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720" y="1776591"/>
              <a:ext cx="4786274" cy="3057897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916832" y="3429000"/>
              <a:ext cx="5216751" cy="3332924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323528" y="1268760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000" b="1" dirty="0" smtClean="0">
                <a:latin typeface="+mj-lt"/>
                <a:ea typeface="+mj-ea"/>
                <a:cs typeface="+mj-cs"/>
              </a:rPr>
              <a:t>The</a:t>
            </a:r>
            <a:r>
              <a:rPr lang="en-GB" b="1" dirty="0" smtClean="0"/>
              <a:t> </a:t>
            </a:r>
            <a:r>
              <a:rPr lang="en-GB" sz="3000" b="1" dirty="0" smtClean="0">
                <a:latin typeface="+mj-lt"/>
                <a:ea typeface="+mj-ea"/>
                <a:cs typeface="+mj-cs"/>
              </a:rPr>
              <a:t>whole political context is pushing for a focus on results</a:t>
            </a:r>
            <a:endParaRPr lang="fr-BE" sz="3000" b="1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98407476"/>
              </p:ext>
            </p:extLst>
          </p:nvPr>
        </p:nvGraphicFramePr>
        <p:xfrm>
          <a:off x="1115616" y="2376264"/>
          <a:ext cx="6840760" cy="45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36262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AE63995-8377-409E-98F3-1DC889824844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071563"/>
            <a:ext cx="9144000" cy="1204912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Managing</a:t>
            </a:r>
            <a:r>
              <a:rPr lang="fr-FR" altLang="fr-FR" dirty="0" smtClean="0"/>
              <a:t> for </a:t>
            </a:r>
            <a:r>
              <a:rPr lang="fr-FR" altLang="fr-FR" dirty="0" err="1" smtClean="0"/>
              <a:t>development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results</a:t>
            </a:r>
            <a:endParaRPr lang="en-GB" altLang="fr-FR" dirty="0" smtClean="0"/>
          </a:p>
        </p:txBody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51520" y="2205038"/>
            <a:ext cx="8892480" cy="4516437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en-US" sz="1800" dirty="0" smtClean="0"/>
              <a:t>“Managing </a:t>
            </a:r>
            <a:r>
              <a:rPr lang="en-US" sz="1800" dirty="0"/>
              <a:t>for development results (</a:t>
            </a:r>
            <a:r>
              <a:rPr lang="en-US" sz="1800" dirty="0" err="1"/>
              <a:t>MfDR</a:t>
            </a:r>
            <a:r>
              <a:rPr lang="en-US" sz="1800" dirty="0"/>
              <a:t>) is a management strategy that focuses on using performance information to improve decision-making. </a:t>
            </a:r>
            <a:r>
              <a:rPr lang="en-US" sz="1800" dirty="0" err="1" smtClean="0"/>
              <a:t>MfDR</a:t>
            </a:r>
            <a:r>
              <a:rPr lang="en-US" sz="1800" dirty="0" smtClean="0"/>
              <a:t> </a:t>
            </a:r>
            <a:r>
              <a:rPr lang="en-US" sz="1800" dirty="0"/>
              <a:t>involves using practical tools for strategic planning, risk management, progress monitoring, and outcome evaluation</a:t>
            </a:r>
            <a:r>
              <a:rPr lang="en-US" sz="1800" dirty="0" smtClean="0"/>
              <a:t>.” (DAC) </a:t>
            </a:r>
            <a:endParaRPr lang="fr-FR" altLang="fr-FR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fr-FR" altLang="fr-FR" sz="1800" i="0" dirty="0" err="1" smtClean="0"/>
              <a:t>Principles</a:t>
            </a:r>
            <a:r>
              <a:rPr lang="fr-FR" altLang="fr-FR" sz="1800" i="0" dirty="0" smtClean="0"/>
              <a:t>: 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400" dirty="0" smtClean="0"/>
              <a:t>Focus the dialogue on </a:t>
            </a:r>
            <a:r>
              <a:rPr lang="fr-FR" altLang="fr-FR" sz="1400" dirty="0" err="1" smtClean="0"/>
              <a:t>results</a:t>
            </a:r>
            <a:r>
              <a:rPr lang="fr-FR" altLang="fr-FR" sz="1400" dirty="0" smtClean="0"/>
              <a:t> at </a:t>
            </a:r>
            <a:r>
              <a:rPr lang="fr-FR" altLang="fr-FR" sz="1400" dirty="0" err="1" smtClean="0"/>
              <a:t>every</a:t>
            </a:r>
            <a:r>
              <a:rPr lang="fr-FR" altLang="fr-FR" sz="1400" dirty="0" smtClean="0"/>
              <a:t> stage of the management cycle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400" i="0" dirty="0" smtClean="0"/>
              <a:t>Base planning, monitoring and </a:t>
            </a:r>
            <a:r>
              <a:rPr lang="fr-FR" altLang="fr-FR" sz="1400" i="0" dirty="0" err="1" smtClean="0"/>
              <a:t>evaluation</a:t>
            </a:r>
            <a:r>
              <a:rPr lang="fr-FR" altLang="fr-FR" sz="1400" i="0" dirty="0" smtClean="0"/>
              <a:t> on </a:t>
            </a:r>
            <a:r>
              <a:rPr lang="fr-FR" altLang="fr-FR" sz="1400" i="0" dirty="0" err="1" smtClean="0"/>
              <a:t>results</a:t>
            </a:r>
            <a:endParaRPr lang="fr-FR" altLang="fr-FR" sz="1400" i="0" dirty="0" smtClean="0"/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GB" altLang="fr-FR" sz="1400" i="0" dirty="0" smtClean="0"/>
              <a:t>Keep measurement and reporting simple, based  on results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GB" altLang="fr-FR" sz="1400" dirty="0" smtClean="0"/>
              <a:t>Management based on results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GB" altLang="fr-FR" sz="1400" i="0" dirty="0" smtClean="0"/>
              <a:t>Learning and decision making based on results</a:t>
            </a:r>
            <a:endParaRPr lang="en-GB" altLang="fr-FR" sz="1800" i="0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1979712" y="3653919"/>
            <a:ext cx="5328592" cy="783193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0F549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altLang="fr-FR" sz="2000" b="1" dirty="0" smtClean="0"/>
              <a:t>At </a:t>
            </a:r>
            <a:r>
              <a:rPr lang="fr-FR" altLang="fr-FR" sz="2000" b="1" dirty="0"/>
              <a:t>the center: </a:t>
            </a:r>
            <a:endParaRPr lang="fr-FR" altLang="fr-FR" sz="2000" b="1" dirty="0" smtClean="0"/>
          </a:p>
          <a:p>
            <a:pPr algn="ctr"/>
            <a:r>
              <a:rPr lang="fr-FR" altLang="fr-FR" sz="2000" b="1" dirty="0" smtClean="0"/>
              <a:t>RESULTS = </a:t>
            </a:r>
            <a:r>
              <a:rPr lang="fr-FR" altLang="fr-FR" sz="2000" b="1" dirty="0" err="1" smtClean="0"/>
              <a:t>measurable</a:t>
            </a:r>
            <a:r>
              <a:rPr lang="fr-FR" altLang="fr-FR" sz="2000" b="1" dirty="0" smtClean="0"/>
              <a:t> change</a:t>
            </a:r>
            <a:endParaRPr lang="fr-FR" alt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28873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AE63995-8377-409E-98F3-1DC889824844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071563"/>
            <a:ext cx="9144000" cy="1204912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Managing</a:t>
            </a:r>
            <a:r>
              <a:rPr lang="fr-FR" altLang="fr-FR" dirty="0" smtClean="0"/>
              <a:t> for </a:t>
            </a:r>
            <a:r>
              <a:rPr lang="fr-FR" altLang="fr-FR" dirty="0" err="1" smtClean="0"/>
              <a:t>development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results</a:t>
            </a:r>
            <a:endParaRPr lang="en-GB" altLang="fr-FR" dirty="0" smtClean="0"/>
          </a:p>
        </p:txBody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79512" y="5373390"/>
            <a:ext cx="4249043" cy="1151954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1800" b="1" dirty="0" smtClean="0"/>
              <a:t>Shifting the </a:t>
            </a:r>
            <a:r>
              <a:rPr lang="en-US" sz="1800" b="1" dirty="0"/>
              <a:t>focus from inputs </a:t>
            </a:r>
            <a:endParaRPr lang="en-US" sz="1800" b="1" dirty="0" smtClean="0"/>
          </a:p>
          <a:p>
            <a:pPr marL="0" indent="0" algn="ctr">
              <a:buNone/>
            </a:pPr>
            <a:r>
              <a:rPr lang="en-US" sz="1800" dirty="0" smtClean="0"/>
              <a:t>“</a:t>
            </a:r>
            <a:r>
              <a:rPr lang="en-US" sz="1800" dirty="0"/>
              <a:t>how much money will I </a:t>
            </a:r>
            <a:r>
              <a:rPr lang="en-US" sz="1800" dirty="0" smtClean="0"/>
              <a:t>get?”</a:t>
            </a:r>
          </a:p>
          <a:p>
            <a:pPr marL="0" indent="0" algn="ctr">
              <a:buNone/>
            </a:pPr>
            <a:r>
              <a:rPr lang="en-US" sz="1800" dirty="0" smtClean="0"/>
              <a:t>“how much </a:t>
            </a:r>
            <a:r>
              <a:rPr lang="en-US" sz="1800" dirty="0"/>
              <a:t>money can I spend</a:t>
            </a:r>
            <a:r>
              <a:rPr lang="en-US" sz="1800" dirty="0" smtClean="0"/>
              <a:t>?”</a:t>
            </a:r>
          </a:p>
          <a:p>
            <a:pPr marL="0" indent="0">
              <a:buNone/>
            </a:pPr>
            <a:r>
              <a:rPr lang="en-US" sz="1800" dirty="0" smtClean="0"/>
              <a:t>.</a:t>
            </a:r>
            <a:endParaRPr lang="en-US" sz="180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dirty="0" smtClean="0"/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3851920" y="2492896"/>
            <a:ext cx="5113139" cy="1230733"/>
          </a:xfrm>
          <a:prstGeom prst="roundRect">
            <a:avLst/>
          </a:prstGeom>
          <a:solidFill>
            <a:srgbClr val="66FF33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buFontTx/>
              <a:buNone/>
            </a:pPr>
            <a:r>
              <a:rPr lang="en-US" sz="1800" b="1" kern="0" dirty="0" smtClean="0">
                <a:solidFill>
                  <a:srgbClr val="002060"/>
                </a:solidFill>
              </a:rPr>
              <a:t>to measurable results </a:t>
            </a:r>
          </a:p>
          <a:p>
            <a:pPr marL="0" indent="0" algn="ctr">
              <a:buFontTx/>
              <a:buNone/>
            </a:pPr>
            <a:r>
              <a:rPr lang="en-US" sz="1800" kern="0" dirty="0" smtClean="0">
                <a:solidFill>
                  <a:srgbClr val="002060"/>
                </a:solidFill>
              </a:rPr>
              <a:t>“what can I achieve with the money?”</a:t>
            </a:r>
          </a:p>
          <a:p>
            <a:pPr marL="0" indent="0" algn="ctr">
              <a:buFontTx/>
              <a:buNone/>
            </a:pPr>
            <a:r>
              <a:rPr lang="en-US" sz="1800" kern="0" dirty="0" smtClean="0">
                <a:solidFill>
                  <a:srgbClr val="002060"/>
                </a:solidFill>
              </a:rPr>
              <a:t>at all phases of the development process.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kern="0" dirty="0" smtClean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kern="0" dirty="0" smtClean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endParaRPr lang="fr-FR" altLang="fr-FR" sz="1800" i="0" kern="0" dirty="0" smtClean="0">
              <a:solidFill>
                <a:srgbClr val="002060"/>
              </a:solidFill>
            </a:endParaRPr>
          </a:p>
        </p:txBody>
      </p:sp>
      <p:sp>
        <p:nvSpPr>
          <p:cNvPr id="3" name="Flèche droite rayée 2"/>
          <p:cNvSpPr/>
          <p:nvPr/>
        </p:nvSpPr>
        <p:spPr bwMode="auto">
          <a:xfrm rot="19834033">
            <a:off x="3851634" y="4122396"/>
            <a:ext cx="1834609" cy="805761"/>
          </a:xfrm>
          <a:prstGeom prst="stripedRightArrow">
            <a:avLst/>
          </a:prstGeom>
          <a:gradFill flip="none" rotWithShape="1">
            <a:gsLst>
              <a:gs pos="0">
                <a:srgbClr val="E88D08"/>
              </a:gs>
              <a:gs pos="100000">
                <a:srgbClr val="66FF33"/>
              </a:gs>
            </a:gsLst>
            <a:lin ang="0" scaled="1"/>
            <a:tileRect/>
          </a:gra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23528" y="3539098"/>
            <a:ext cx="3528392" cy="1756916"/>
          </a:xfrm>
          <a:prstGeom prst="cloud">
            <a:avLst/>
          </a:prstGeom>
          <a:noFill/>
          <a:ln>
            <a:solidFill>
              <a:srgbClr val="0F5494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500" i="1" dirty="0" smtClean="0"/>
              <a:t>This shift has a real impact on the quality of the policy dialogue! </a:t>
            </a:r>
          </a:p>
          <a:p>
            <a:pPr algn="ctr"/>
            <a:r>
              <a:rPr lang="en-US" sz="1500" i="1" dirty="0" smtClean="0"/>
              <a:t>see also Policy dialogue training</a:t>
            </a:r>
            <a:endParaRPr lang="en-US" sz="1500" i="1" dirty="0"/>
          </a:p>
        </p:txBody>
      </p:sp>
    </p:spTree>
    <p:extLst>
      <p:ext uri="{BB962C8B-B14F-4D97-AF65-F5344CB8AC3E}">
        <p14:creationId xmlns:p14="http://schemas.microsoft.com/office/powerpoint/2010/main" val="224750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107504" y="3007568"/>
            <a:ext cx="8964488" cy="351777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29600" cy="936625"/>
          </a:xfrm>
        </p:spPr>
        <p:txBody>
          <a:bodyPr/>
          <a:lstStyle/>
          <a:p>
            <a:pPr algn="ctr"/>
            <a:r>
              <a:rPr lang="en-US" dirty="0" smtClean="0"/>
              <a:t>Managing for development results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07569"/>
            <a:ext cx="8229600" cy="1800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b="1" i="0" dirty="0"/>
              <a:t>Development </a:t>
            </a:r>
            <a:r>
              <a:rPr lang="en-US" sz="2000" b="1" i="0" dirty="0" smtClean="0"/>
              <a:t>Outcomes</a:t>
            </a:r>
            <a:endParaRPr lang="en-US" sz="2000" i="0" dirty="0" smtClean="0"/>
          </a:p>
          <a:p>
            <a:pPr marL="0" indent="0" algn="ctr">
              <a:buNone/>
            </a:pPr>
            <a:r>
              <a:rPr lang="en-US" sz="2000" i="0" dirty="0" smtClean="0"/>
              <a:t> </a:t>
            </a:r>
          </a:p>
          <a:p>
            <a:pPr marL="0" indent="0" algn="ctr">
              <a:buNone/>
            </a:pPr>
            <a:endParaRPr lang="en-US" sz="2000" i="0" dirty="0" smtClean="0"/>
          </a:p>
          <a:p>
            <a:pPr marL="0" indent="0" algn="ctr">
              <a:buClr>
                <a:srgbClr val="002060"/>
              </a:buClr>
              <a:buNone/>
            </a:pPr>
            <a:r>
              <a:rPr lang="en-US" sz="2000" i="0" dirty="0" smtClean="0"/>
              <a:t>medium-term </a:t>
            </a:r>
            <a:r>
              <a:rPr lang="en-US" sz="2000" i="0" dirty="0"/>
              <a:t>effects or results of a development </a:t>
            </a:r>
            <a:r>
              <a:rPr lang="en-US" sz="2000" i="0" dirty="0" smtClean="0"/>
              <a:t>intervention</a:t>
            </a:r>
            <a:endParaRPr lang="en-US" sz="2000" i="0" dirty="0"/>
          </a:p>
        </p:txBody>
      </p:sp>
      <p:grpSp>
        <p:nvGrpSpPr>
          <p:cNvPr id="12" name="Groupe 11"/>
          <p:cNvGrpSpPr/>
          <p:nvPr/>
        </p:nvGrpSpPr>
        <p:grpSpPr>
          <a:xfrm>
            <a:off x="323528" y="3583632"/>
            <a:ext cx="8676456" cy="2775992"/>
            <a:chOff x="323528" y="2564904"/>
            <a:chExt cx="8676456" cy="2775992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23528" y="4149080"/>
              <a:ext cx="3779912" cy="1191816"/>
            </a:xfrm>
            <a:prstGeom prst="roundRect">
              <a:avLst/>
            </a:prstGeom>
            <a:solidFill>
              <a:srgbClr val="66FF33"/>
            </a:solidFill>
            <a:ln>
              <a:solidFill>
                <a:srgbClr val="0099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buClr>
                  <a:srgbClr val="002060"/>
                </a:buClr>
              </a:pPr>
              <a:r>
                <a:rPr lang="en-US" sz="1600" b="1" dirty="0"/>
                <a:t>observable behavioral, institutional and societal changes that take place over 3 to 10 </a:t>
              </a:r>
              <a:r>
                <a:rPr lang="en-US" sz="1600" b="1" dirty="0" smtClean="0"/>
                <a:t>years</a:t>
              </a:r>
              <a:endParaRPr lang="en-US" sz="1600" b="1" dirty="0"/>
            </a:p>
          </p:txBody>
        </p:sp>
        <p:sp>
          <p:nvSpPr>
            <p:cNvPr id="5" name="Rectangle à coins arrondis 4"/>
            <p:cNvSpPr/>
            <p:nvPr/>
          </p:nvSpPr>
          <p:spPr>
            <a:xfrm>
              <a:off x="4427984" y="4149080"/>
              <a:ext cx="4572000" cy="1191816"/>
            </a:xfrm>
            <a:prstGeom prst="roundRect">
              <a:avLst/>
            </a:prstGeom>
            <a:solidFill>
              <a:schemeClr val="accent5">
                <a:lumMod val="90000"/>
              </a:schemeClr>
            </a:solidFill>
            <a:ln>
              <a:solidFill>
                <a:srgbClr val="0F5494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buClr>
                  <a:srgbClr val="002060"/>
                </a:buClr>
              </a:pPr>
              <a:r>
                <a:rPr lang="en-US" sz="1600" b="1" dirty="0"/>
                <a:t>usually as </a:t>
              </a:r>
              <a:r>
                <a:rPr lang="en-US" sz="1600" b="1" dirty="0" smtClean="0"/>
                <a:t>a </a:t>
              </a:r>
              <a:r>
                <a:rPr lang="en-US" sz="1600" b="1" dirty="0"/>
                <a:t>result of coordinated short-term investments in individual and organizational capacity building </a:t>
              </a:r>
              <a:r>
                <a:rPr lang="en-US" sz="1600" b="1" dirty="0" smtClean="0"/>
                <a:t>of </a:t>
              </a:r>
              <a:r>
                <a:rPr lang="en-US" sz="1600" b="1" dirty="0"/>
                <a:t>key development stakeholders</a:t>
              </a:r>
            </a:p>
          </p:txBody>
        </p:sp>
        <p:sp>
          <p:nvSpPr>
            <p:cNvPr id="6" name="Égal 5"/>
            <p:cNvSpPr/>
            <p:nvPr/>
          </p:nvSpPr>
          <p:spPr bwMode="auto">
            <a:xfrm>
              <a:off x="3995936" y="2564904"/>
              <a:ext cx="864096" cy="504056"/>
            </a:xfrm>
            <a:prstGeom prst="mathEqual">
              <a:avLst/>
            </a:prstGeom>
            <a:solidFill>
              <a:srgbClr val="002060"/>
            </a:solidFill>
            <a:ln w="9525" cap="flat" cmpd="sng" algn="ctr">
              <a:solidFill>
                <a:srgbClr val="0F549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Double flèche verticale 6"/>
            <p:cNvSpPr/>
            <p:nvPr/>
          </p:nvSpPr>
          <p:spPr bwMode="auto">
            <a:xfrm>
              <a:off x="2150017" y="3429000"/>
              <a:ext cx="405759" cy="648072"/>
            </a:xfrm>
            <a:prstGeom prst="upDownArrow">
              <a:avLst/>
            </a:prstGeom>
            <a:solidFill>
              <a:srgbClr val="66FF33"/>
            </a:solidFill>
            <a:ln w="9525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Double flèche verticale 7"/>
            <p:cNvSpPr/>
            <p:nvPr/>
          </p:nvSpPr>
          <p:spPr bwMode="auto">
            <a:xfrm>
              <a:off x="6516216" y="3429000"/>
              <a:ext cx="405759" cy="648072"/>
            </a:xfrm>
            <a:prstGeom prst="upDownArrow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0F549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9" name="Rectangle à coins arrondis 8"/>
          <p:cNvSpPr/>
          <p:nvPr/>
        </p:nvSpPr>
        <p:spPr>
          <a:xfrm>
            <a:off x="359024" y="1916832"/>
            <a:ext cx="8461448" cy="783193"/>
          </a:xfrm>
          <a:prstGeom prst="round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A </a:t>
            </a:r>
            <a:r>
              <a:rPr lang="en-US" sz="2000" b="1" dirty="0"/>
              <a:t>development </a:t>
            </a:r>
            <a:r>
              <a:rPr lang="en-US" sz="2000" b="1" dirty="0" smtClean="0"/>
              <a:t>result</a:t>
            </a:r>
            <a:endParaRPr lang="en-US" sz="2000" dirty="0" smtClean="0"/>
          </a:p>
          <a:p>
            <a:pPr algn="ctr"/>
            <a:r>
              <a:rPr lang="en-US" sz="2000" dirty="0" smtClean="0"/>
              <a:t>is </a:t>
            </a:r>
            <a:r>
              <a:rPr lang="en-US" sz="2000" dirty="0"/>
              <a:t>the output, outcome or </a:t>
            </a:r>
            <a:r>
              <a:rPr lang="en-US" sz="2000" dirty="0" smtClean="0"/>
              <a:t>impact </a:t>
            </a:r>
            <a:r>
              <a:rPr lang="en-US" sz="2000" dirty="0"/>
              <a:t>of a </a:t>
            </a:r>
            <a:r>
              <a:rPr lang="en-US" sz="2000" dirty="0" smtClean="0"/>
              <a:t>development </a:t>
            </a:r>
            <a:r>
              <a:rPr lang="en-US" sz="2000" dirty="0"/>
              <a:t>intervention</a:t>
            </a:r>
          </a:p>
        </p:txBody>
      </p:sp>
    </p:spTree>
    <p:extLst>
      <p:ext uri="{BB962C8B-B14F-4D97-AF65-F5344CB8AC3E}">
        <p14:creationId xmlns:p14="http://schemas.microsoft.com/office/powerpoint/2010/main" val="58310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 err="1"/>
              <a:t>Managing</a:t>
            </a:r>
            <a:r>
              <a:rPr lang="fr-FR" altLang="fr-FR" dirty="0"/>
              <a:t> for </a:t>
            </a:r>
            <a:r>
              <a:rPr lang="fr-FR" altLang="fr-FR" dirty="0" err="1"/>
              <a:t>development</a:t>
            </a:r>
            <a:r>
              <a:rPr lang="fr-FR" altLang="fr-FR" dirty="0"/>
              <a:t> </a:t>
            </a:r>
            <a:r>
              <a:rPr lang="fr-FR" altLang="fr-FR" dirty="0" err="1"/>
              <a:t>results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Five stages of the “</a:t>
            </a:r>
            <a:r>
              <a:rPr lang="en-US" dirty="0" err="1" smtClean="0"/>
              <a:t>MfDR</a:t>
            </a:r>
            <a:r>
              <a:rPr lang="en-US" dirty="0" smtClean="0"/>
              <a:t> </a:t>
            </a:r>
            <a:r>
              <a:rPr lang="en-US" dirty="0"/>
              <a:t>cycle</a:t>
            </a:r>
            <a:r>
              <a:rPr lang="en-US" dirty="0" smtClean="0"/>
              <a:t>”: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2000" i="0" dirty="0" smtClean="0"/>
              <a:t>Setting </a:t>
            </a:r>
            <a:r>
              <a:rPr lang="en-US" sz="2000" i="0" dirty="0"/>
              <a:t>goals and agreeing on targets and </a:t>
            </a:r>
            <a:r>
              <a:rPr lang="en-US" sz="2000" i="0" dirty="0" smtClean="0"/>
              <a:t>strategies</a:t>
            </a:r>
            <a:endParaRPr lang="en-US" sz="2000" i="0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2000" i="0" dirty="0"/>
              <a:t>A</a:t>
            </a:r>
            <a:r>
              <a:rPr lang="en-US" sz="2000" i="0" dirty="0" smtClean="0"/>
              <a:t>llocating </a:t>
            </a:r>
            <a:r>
              <a:rPr lang="en-US" sz="2000" i="0" dirty="0"/>
              <a:t>the available resources to activities that will contribute to the achievement </a:t>
            </a:r>
            <a:r>
              <a:rPr lang="en-US" sz="2000" i="0" dirty="0" smtClean="0"/>
              <a:t>of </a:t>
            </a:r>
            <a:r>
              <a:rPr lang="en-US" sz="2000" i="0" dirty="0"/>
              <a:t>the desired </a:t>
            </a:r>
            <a:r>
              <a:rPr lang="en-US" sz="2000" i="0" dirty="0" smtClean="0"/>
              <a:t>results</a:t>
            </a:r>
            <a:endParaRPr lang="en-US" sz="2000" i="0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2000" i="0" dirty="0"/>
              <a:t>M</a:t>
            </a:r>
            <a:r>
              <a:rPr lang="en-US" sz="2000" i="0" dirty="0" smtClean="0"/>
              <a:t>onitoring </a:t>
            </a:r>
            <a:r>
              <a:rPr lang="en-US" sz="2000" i="0" dirty="0"/>
              <a:t>and evaluating whether the resources allocated are making the intended </a:t>
            </a:r>
            <a:r>
              <a:rPr lang="en-US" sz="2000" i="0" dirty="0" smtClean="0"/>
              <a:t>difference</a:t>
            </a:r>
            <a:endParaRPr lang="en-US" sz="2000" i="0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2000" i="0" dirty="0"/>
              <a:t>R</a:t>
            </a:r>
            <a:r>
              <a:rPr lang="en-US" sz="2000" i="0" dirty="0" smtClean="0"/>
              <a:t>eporting </a:t>
            </a:r>
            <a:r>
              <a:rPr lang="en-US" sz="2000" i="0" dirty="0"/>
              <a:t>on performance to the </a:t>
            </a:r>
            <a:r>
              <a:rPr lang="en-US" sz="2000" i="0" dirty="0" smtClean="0"/>
              <a:t>stakeholders</a:t>
            </a:r>
            <a:endParaRPr lang="en-US" sz="2000" i="0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r>
              <a:rPr lang="en-US" sz="2000" i="0" dirty="0"/>
              <a:t>F</a:t>
            </a:r>
            <a:r>
              <a:rPr lang="en-US" sz="2000" i="0" dirty="0" smtClean="0"/>
              <a:t>eeding </a:t>
            </a:r>
            <a:r>
              <a:rPr lang="en-US" sz="2000" i="0" dirty="0"/>
              <a:t>back information into </a:t>
            </a:r>
            <a:r>
              <a:rPr lang="en-US" sz="2000" i="0" dirty="0" smtClean="0"/>
              <a:t>decision-making</a:t>
            </a:r>
            <a:endParaRPr lang="en-US" sz="2000" i="0" dirty="0"/>
          </a:p>
          <a:p>
            <a:pPr marL="457200" indent="-457200" eaLnBrk="1" hangingPunct="1">
              <a:spcBef>
                <a:spcPct val="0"/>
              </a:spcBef>
              <a:spcAft>
                <a:spcPts val="600"/>
              </a:spcAft>
              <a:buClrTx/>
              <a:buFont typeface="+mj-lt"/>
              <a:buAutoNum type="arabicPeriod"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34376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Managing for development results and M&amp;E systems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0" dirty="0" smtClean="0"/>
              <a:t>Growing agreement: </a:t>
            </a:r>
          </a:p>
          <a:p>
            <a:pPr marL="400050" lvl="1" indent="0">
              <a:buNone/>
            </a:pPr>
            <a:r>
              <a:rPr lang="en-US" sz="1600" i="0" dirty="0" err="1" smtClean="0"/>
              <a:t>MfDR</a:t>
            </a:r>
            <a:r>
              <a:rPr lang="en-US" sz="1600" i="0" dirty="0" smtClean="0"/>
              <a:t> </a:t>
            </a:r>
            <a:r>
              <a:rPr lang="en-US" sz="1600" i="0" dirty="0"/>
              <a:t>should form the basis for country-owned systems that donors and </a:t>
            </a:r>
            <a:r>
              <a:rPr lang="en-US" sz="1600" i="0" dirty="0" smtClean="0"/>
              <a:t>partners </a:t>
            </a:r>
            <a:r>
              <a:rPr lang="en-US" sz="1600" i="0" dirty="0"/>
              <a:t>are </a:t>
            </a:r>
            <a:r>
              <a:rPr lang="en-US" sz="1600" i="0" dirty="0" smtClean="0"/>
              <a:t>jointly committed </a:t>
            </a:r>
            <a:r>
              <a:rPr lang="en-US" sz="1600" i="0" dirty="0"/>
              <a:t>to </a:t>
            </a:r>
            <a:r>
              <a:rPr lang="en-US" sz="1600" i="0" dirty="0" smtClean="0"/>
              <a:t>supporting </a:t>
            </a:r>
          </a:p>
          <a:p>
            <a:pPr marL="0" indent="0">
              <a:buNone/>
            </a:pPr>
            <a:endParaRPr lang="en-US" sz="2000" i="0" dirty="0" smtClean="0"/>
          </a:p>
          <a:p>
            <a:pPr marL="0" indent="0">
              <a:buNone/>
            </a:pPr>
            <a:r>
              <a:rPr lang="en-US" sz="2000" i="0" dirty="0" smtClean="0"/>
              <a:t>Essential to this:</a:t>
            </a:r>
          </a:p>
          <a:p>
            <a:pPr marL="400050" lvl="1" indent="0">
              <a:buNone/>
            </a:pPr>
            <a:r>
              <a:rPr lang="en-US" sz="1600" i="0" dirty="0" smtClean="0"/>
              <a:t>Country-based </a:t>
            </a:r>
            <a:r>
              <a:rPr lang="en-US" sz="1600" i="0" dirty="0"/>
              <a:t>monitoring and evaluation, and the underlying </a:t>
            </a:r>
            <a:r>
              <a:rPr lang="en-US" sz="1600" i="0" dirty="0" smtClean="0"/>
              <a:t>statistical capacity</a:t>
            </a:r>
            <a:endParaRPr lang="en-US" sz="1600" dirty="0"/>
          </a:p>
          <a:p>
            <a:pPr marL="0" indent="0">
              <a:buNone/>
            </a:pPr>
            <a:endParaRPr lang="en-US" sz="2000" i="0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827584" y="5229200"/>
            <a:ext cx="7488832" cy="1123712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>
            <a:solidFill>
              <a:srgbClr val="0F5494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000" dirty="0"/>
              <a:t>The establishment of a stronger “performance culture” remains a challenge not only for developing country governments, but also for donor </a:t>
            </a:r>
            <a:r>
              <a:rPr lang="en-US" sz="2000" dirty="0" err="1"/>
              <a:t>organisations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517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Managing for development results </a:t>
            </a:r>
            <a:br>
              <a:rPr lang="en-US" dirty="0"/>
            </a:br>
            <a:r>
              <a:rPr lang="en-US" dirty="0" smtClean="0"/>
              <a:t>Tools and techniques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i="0" dirty="0" smtClean="0"/>
              <a:t>Variety of </a:t>
            </a:r>
            <a:r>
              <a:rPr lang="en-US" sz="2000" i="0" dirty="0"/>
              <a:t>practical </a:t>
            </a:r>
            <a:r>
              <a:rPr lang="en-US" sz="2000" i="0" dirty="0" smtClean="0"/>
              <a:t>tools/techniques </a:t>
            </a:r>
            <a:r>
              <a:rPr lang="en-US" sz="2000" i="0" dirty="0"/>
              <a:t>to manage for </a:t>
            </a:r>
            <a:r>
              <a:rPr lang="en-US" sz="2000" i="0" dirty="0" smtClean="0"/>
              <a:t>results:</a:t>
            </a:r>
          </a:p>
          <a:p>
            <a:pPr marL="0" indent="0">
              <a:buNone/>
            </a:pPr>
            <a:endParaRPr lang="en-US" sz="2000" i="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the theory of change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results-based </a:t>
            </a:r>
            <a:r>
              <a:rPr lang="en-US" sz="2000" i="0" dirty="0"/>
              <a:t>strategic </a:t>
            </a:r>
            <a:r>
              <a:rPr lang="en-US" sz="2000" i="0" dirty="0" smtClean="0"/>
              <a:t>planning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logic </a:t>
            </a:r>
            <a:r>
              <a:rPr lang="en-US" sz="2000" i="0" dirty="0"/>
              <a:t>models </a:t>
            </a:r>
            <a:r>
              <a:rPr lang="en-US" sz="2000" i="0" dirty="0" smtClean="0"/>
              <a:t>and logical framework matrices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results frameworks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results-based budgeting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risk management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000" i="0" dirty="0" smtClean="0"/>
              <a:t>results-based M&amp;E </a:t>
            </a:r>
            <a:endParaRPr lang="en-US" sz="2000" i="0" dirty="0"/>
          </a:p>
        </p:txBody>
      </p:sp>
      <p:sp>
        <p:nvSpPr>
          <p:cNvPr id="6" name="Rectangle 1028"/>
          <p:cNvSpPr>
            <a:spLocks noChangeArrowheads="1"/>
          </p:cNvSpPr>
          <p:nvPr/>
        </p:nvSpPr>
        <p:spPr bwMode="auto">
          <a:xfrm>
            <a:off x="3929776" y="5420251"/>
            <a:ext cx="5194176" cy="1285577"/>
          </a:xfrm>
          <a:prstGeom prst="foldedCorner">
            <a:avLst/>
          </a:prstGeom>
          <a:solidFill>
            <a:srgbClr val="FFFF66"/>
          </a:solidFill>
          <a:ln w="9525">
            <a:solidFill>
              <a:srgbClr val="FFC000"/>
            </a:solidFill>
            <a:round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fr-BE" altLang="fr-FR" sz="1600" dirty="0" smtClean="0">
                <a:solidFill>
                  <a:schemeClr val="accent2"/>
                </a:solidFill>
              </a:rPr>
              <a:t>For more information: </a:t>
            </a:r>
          </a:p>
          <a:p>
            <a:pPr marL="285750" indent="-285750"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fr-BE" altLang="fr-FR" sz="1600" dirty="0" smtClean="0">
                <a:solidFill>
                  <a:schemeClr val="accent2"/>
                </a:solidFill>
              </a:rPr>
              <a:t>training </a:t>
            </a:r>
            <a:r>
              <a:rPr lang="fr-BE" altLang="fr-FR" sz="1600" dirty="0">
                <a:solidFill>
                  <a:schemeClr val="accent2"/>
                </a:solidFill>
              </a:rPr>
              <a:t>courses on monitoring and </a:t>
            </a:r>
            <a:r>
              <a:rPr lang="fr-BE" altLang="fr-FR" sz="1600" dirty="0" err="1" smtClean="0">
                <a:solidFill>
                  <a:schemeClr val="accent2"/>
                </a:solidFill>
              </a:rPr>
              <a:t>evaluation</a:t>
            </a:r>
            <a:endParaRPr lang="fr-BE" altLang="fr-FR" sz="1600" dirty="0" smtClean="0">
              <a:solidFill>
                <a:schemeClr val="accent2"/>
              </a:solidFill>
            </a:endParaRPr>
          </a:p>
          <a:p>
            <a:pPr marL="285750" indent="-285750"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fr-BE" altLang="fr-FR" sz="1600" dirty="0" err="1" smtClean="0">
                <a:solidFill>
                  <a:schemeClr val="accent2"/>
                </a:solidFill>
              </a:rPr>
              <a:t>sourcebook</a:t>
            </a:r>
            <a:r>
              <a:rPr lang="fr-BE" altLang="fr-FR" sz="1600" dirty="0" smtClean="0">
                <a:solidFill>
                  <a:schemeClr val="accent2"/>
                </a:solidFill>
              </a:rPr>
              <a:t> </a:t>
            </a:r>
            <a:r>
              <a:rPr lang="fr-BE" altLang="fr-FR" sz="1600" dirty="0">
                <a:solidFill>
                  <a:schemeClr val="accent2"/>
                </a:solidFill>
              </a:rPr>
              <a:t>on </a:t>
            </a:r>
            <a:r>
              <a:rPr lang="en-US" sz="1600" dirty="0">
                <a:solidFill>
                  <a:schemeClr val="accent2"/>
                </a:solidFill>
              </a:rPr>
              <a:t>Emerging Good Practice in</a:t>
            </a:r>
            <a:br>
              <a:rPr lang="en-US" sz="1600" dirty="0">
                <a:solidFill>
                  <a:schemeClr val="accent2"/>
                </a:solidFill>
              </a:rPr>
            </a:br>
            <a:r>
              <a:rPr lang="en-US" sz="1600" dirty="0">
                <a:solidFill>
                  <a:schemeClr val="accent2"/>
                </a:solidFill>
              </a:rPr>
              <a:t>Managing for Development Results (DAC)</a:t>
            </a:r>
            <a:endParaRPr lang="fr-FR" altLang="fr-FR" sz="1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52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81075"/>
            <a:ext cx="7345363" cy="54022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1600" dirty="0">
                <a:cs typeface="+mn-cs"/>
              </a:rPr>
              <a:t>In June 2013 Management approved proposals for reform of monitoring and reporting. The main elements of the reform are:</a:t>
            </a:r>
          </a:p>
          <a:p>
            <a:pPr algn="just">
              <a:defRPr/>
            </a:pPr>
            <a:endParaRPr lang="en-GB" sz="800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b="1" dirty="0">
                <a:solidFill>
                  <a:srgbClr val="FF0000"/>
                </a:solidFill>
                <a:cs typeface="+mn-cs"/>
              </a:rPr>
              <a:t>new design of Results-Oriented Monitoring (ROM) </a:t>
            </a:r>
            <a:r>
              <a:rPr lang="en-GB" sz="1600" dirty="0">
                <a:cs typeface="+mn-cs"/>
              </a:rPr>
              <a:t>activities focused on support to project management and end of project results reporting </a:t>
            </a:r>
            <a:r>
              <a:rPr lang="en-GB" sz="1600" dirty="0">
                <a:cs typeface="+mn-cs"/>
                <a:sym typeface="Wingdings" panose="05000000000000000000" pitchFamily="2" charset="2"/>
              </a:rPr>
              <a:t> improved support to management  </a:t>
            </a:r>
            <a:r>
              <a:rPr lang="en-GB" sz="1400" i="1" dirty="0">
                <a:cs typeface="+mn-cs"/>
                <a:sym typeface="Wingdings" panose="05000000000000000000" pitchFamily="2" charset="2"/>
              </a:rPr>
              <a:t>rolled out</a:t>
            </a:r>
            <a:endParaRPr lang="en-GB" sz="1400" i="1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cs typeface="+mn-cs"/>
              </a:rPr>
              <a:t>the introduction of the "EU International Cooperation and Development </a:t>
            </a:r>
            <a:r>
              <a:rPr lang="en-GB" sz="1600" b="1" dirty="0">
                <a:solidFill>
                  <a:srgbClr val="FF0000"/>
                </a:solidFill>
                <a:cs typeface="+mn-cs"/>
              </a:rPr>
              <a:t>Results Framework</a:t>
            </a:r>
            <a:r>
              <a:rPr lang="en-GB" sz="1600" dirty="0">
                <a:cs typeface="+mn-cs"/>
              </a:rPr>
              <a:t>" </a:t>
            </a:r>
            <a:r>
              <a:rPr lang="en-GB" sz="1600" dirty="0">
                <a:cs typeface="+mn-cs"/>
                <a:sym typeface="Wingdings" panose="05000000000000000000" pitchFamily="2" charset="2"/>
              </a:rPr>
              <a:t> </a:t>
            </a:r>
            <a:r>
              <a:rPr lang="en-GB" sz="1400" i="1" dirty="0">
                <a:cs typeface="+mn-cs"/>
                <a:sym typeface="Wingdings" panose="05000000000000000000" pitchFamily="2" charset="2"/>
              </a:rPr>
              <a:t>rolled out</a:t>
            </a:r>
            <a:endParaRPr lang="en-GB" sz="1400" i="1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cs typeface="+mn-cs"/>
              </a:rPr>
              <a:t>the introduction of an </a:t>
            </a:r>
            <a:r>
              <a:rPr lang="en-GB" sz="1600" b="1" dirty="0">
                <a:solidFill>
                  <a:srgbClr val="FF0000"/>
                </a:solidFill>
                <a:cs typeface="+mn-cs"/>
              </a:rPr>
              <a:t>annual monitoring and evaluation plan </a:t>
            </a:r>
            <a:r>
              <a:rPr lang="en-GB" sz="1600" dirty="0">
                <a:cs typeface="+mn-cs"/>
                <a:sym typeface="Wingdings" panose="05000000000000000000" pitchFamily="2" charset="2"/>
              </a:rPr>
              <a:t> better organisation and supervision of monitoring  </a:t>
            </a:r>
            <a:r>
              <a:rPr lang="en-GB" sz="1400" i="1" dirty="0">
                <a:cs typeface="+mn-cs"/>
                <a:sym typeface="Wingdings" panose="05000000000000000000" pitchFamily="2" charset="2"/>
              </a:rPr>
              <a:t>under construction, will be tested soon</a:t>
            </a:r>
            <a:endParaRPr lang="en-GB" sz="1400" i="1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cs typeface="+mn-cs"/>
              </a:rPr>
              <a:t>introduction of a new </a:t>
            </a:r>
            <a:r>
              <a:rPr lang="en-GB" sz="1600" b="1" dirty="0">
                <a:solidFill>
                  <a:srgbClr val="FF0000"/>
                </a:solidFill>
                <a:cs typeface="+mn-cs"/>
              </a:rPr>
              <a:t>annual progress report </a:t>
            </a:r>
            <a:r>
              <a:rPr lang="en-GB" sz="1600" dirty="0">
                <a:cs typeface="+mn-cs"/>
              </a:rPr>
              <a:t>and completion report. </a:t>
            </a:r>
            <a:r>
              <a:rPr lang="en-GB" sz="1600" dirty="0">
                <a:cs typeface="+mn-cs"/>
                <a:sym typeface="Wingdings" panose="05000000000000000000" pitchFamily="2" charset="2"/>
              </a:rPr>
              <a:t> Replaces the CRIS implementation report </a:t>
            </a:r>
            <a:r>
              <a:rPr lang="en-GB" sz="1400" i="1" dirty="0">
                <a:cs typeface="+mn-cs"/>
                <a:sym typeface="Wingdings" panose="05000000000000000000" pitchFamily="2" charset="2"/>
              </a:rPr>
              <a:t>first steps </a:t>
            </a:r>
            <a:endParaRPr lang="en-GB" sz="1400" i="1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fr-BE" sz="1600" dirty="0">
                <a:cs typeface="+mn-cs"/>
              </a:rPr>
              <a:t>Introduction of a </a:t>
            </a:r>
            <a:r>
              <a:rPr lang="fr-BE" sz="1600" dirty="0" err="1">
                <a:cs typeface="+mn-cs"/>
              </a:rPr>
              <a:t>completely</a:t>
            </a:r>
            <a:r>
              <a:rPr lang="fr-BE" sz="1600" dirty="0">
                <a:cs typeface="+mn-cs"/>
              </a:rPr>
              <a:t> </a:t>
            </a:r>
            <a:r>
              <a:rPr lang="fr-BE" sz="1600" b="1" dirty="0">
                <a:solidFill>
                  <a:srgbClr val="FF0000"/>
                </a:solidFill>
                <a:cs typeface="+mn-cs"/>
              </a:rPr>
              <a:t>new </a:t>
            </a:r>
            <a:r>
              <a:rPr lang="fr-BE" sz="1600" b="1" dirty="0" err="1">
                <a:solidFill>
                  <a:srgbClr val="FF0000"/>
                </a:solidFill>
                <a:cs typeface="+mn-cs"/>
              </a:rPr>
              <a:t>operational</a:t>
            </a:r>
            <a:r>
              <a:rPr lang="fr-BE" sz="1600" b="1" dirty="0">
                <a:solidFill>
                  <a:srgbClr val="FF0000"/>
                </a:solidFill>
                <a:cs typeface="+mn-cs"/>
              </a:rPr>
              <a:t> information management system 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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consolidate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reporting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blocks,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improve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management  </a:t>
            </a:r>
            <a:r>
              <a:rPr lang="fr-BE" sz="1400" i="1" dirty="0" err="1">
                <a:cs typeface="+mn-cs"/>
                <a:sym typeface="Wingdings" panose="05000000000000000000" pitchFamily="2" charset="2"/>
              </a:rPr>
              <a:t>under</a:t>
            </a:r>
            <a:r>
              <a:rPr lang="fr-BE" sz="1400" i="1" dirty="0">
                <a:cs typeface="+mn-cs"/>
                <a:sym typeface="Wingdings" panose="05000000000000000000" pitchFamily="2" charset="2"/>
              </a:rPr>
              <a:t> construction</a:t>
            </a:r>
            <a:endParaRPr lang="fr-BE" sz="1400" i="1" dirty="0">
              <a:cs typeface="+mn-cs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fr-BE" sz="1600" b="1" dirty="0">
                <a:solidFill>
                  <a:srgbClr val="FF0000"/>
                </a:solidFill>
                <a:cs typeface="+mn-cs"/>
              </a:rPr>
              <a:t>Discussions on a new IT vision for </a:t>
            </a:r>
            <a:r>
              <a:rPr lang="fr-BE" sz="1600" b="1" dirty="0" err="1">
                <a:solidFill>
                  <a:srgbClr val="FF0000"/>
                </a:solidFill>
                <a:cs typeface="+mn-cs"/>
              </a:rPr>
              <a:t>reporting</a:t>
            </a:r>
            <a:r>
              <a:rPr lang="fr-BE" sz="16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</a:t>
            </a:r>
            <a:r>
              <a:rPr lang="fr-BE" sz="1400" i="1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400" i="1" dirty="0" err="1">
                <a:cs typeface="+mn-cs"/>
                <a:sym typeface="Wingdings" panose="05000000000000000000" pitchFamily="2" charset="2"/>
              </a:rPr>
              <a:t>under</a:t>
            </a:r>
            <a:r>
              <a:rPr lang="fr-BE" sz="1400" i="1" dirty="0">
                <a:cs typeface="+mn-cs"/>
                <a:sym typeface="Wingdings" panose="05000000000000000000" pitchFamily="2" charset="2"/>
              </a:rPr>
              <a:t> discussion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fr-BE" sz="1600" dirty="0">
                <a:cs typeface="+mn-cs"/>
                <a:sym typeface="Wingdings" panose="05000000000000000000" pitchFamily="2" charset="2"/>
              </a:rPr>
              <a:t>Production of a </a:t>
            </a:r>
            <a:r>
              <a:rPr lang="fr-BE" sz="1600" b="1" dirty="0">
                <a:solidFill>
                  <a:srgbClr val="FF0000"/>
                </a:solidFill>
                <a:cs typeface="+mn-cs"/>
                <a:sym typeface="Wingdings" panose="05000000000000000000" pitchFamily="2" charset="2"/>
              </a:rPr>
              <a:t>new "Action Document Template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", for a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better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design of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projects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,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results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oriented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,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well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defined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indicators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,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baselines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and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measurable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results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</a:t>
            </a:r>
            <a:r>
              <a:rPr lang="fr-BE" sz="1600" dirty="0" err="1">
                <a:cs typeface="+mn-cs"/>
                <a:sym typeface="Wingdings" panose="05000000000000000000" pitchFamily="2" charset="2"/>
              </a:rPr>
              <a:t>targets</a:t>
            </a:r>
            <a:r>
              <a:rPr lang="fr-BE" sz="1600" dirty="0">
                <a:cs typeface="+mn-cs"/>
                <a:sym typeface="Wingdings" panose="05000000000000000000" pitchFamily="2" charset="2"/>
              </a:rPr>
              <a:t>  </a:t>
            </a:r>
            <a:r>
              <a:rPr lang="fr-BE" sz="1400" i="1" dirty="0" err="1">
                <a:cs typeface="+mn-cs"/>
                <a:sym typeface="Wingdings" panose="05000000000000000000" pitchFamily="2" charset="2"/>
              </a:rPr>
              <a:t>rolled</a:t>
            </a:r>
            <a:r>
              <a:rPr lang="fr-BE" sz="1400" i="1" dirty="0">
                <a:cs typeface="+mn-cs"/>
                <a:sym typeface="Wingdings" panose="05000000000000000000" pitchFamily="2" charset="2"/>
              </a:rPr>
              <a:t> out</a:t>
            </a:r>
            <a:endParaRPr lang="en-GB" sz="1400" i="1" dirty="0"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546100"/>
            <a:ext cx="72723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000" b="1" cap="all" dirty="0">
                <a:solidFill>
                  <a:prstClr val="black"/>
                </a:solidFill>
                <a:cs typeface="+mn-cs"/>
              </a:rPr>
              <a:t>Elements of reform in </a:t>
            </a:r>
            <a:r>
              <a:rPr lang="en-GB" sz="2000" b="1" cap="all" dirty="0" smtClean="0">
                <a:solidFill>
                  <a:prstClr val="black"/>
                </a:solidFill>
                <a:cs typeface="+mn-cs"/>
              </a:rPr>
              <a:t>DEVCO monitoring</a:t>
            </a:r>
            <a:endParaRPr lang="en-GB" sz="2000" b="1" cap="all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150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CC1DD1-847E-49A0-BBD3-470608DBA9D7}" type="slidenum">
              <a:rPr lang="en-GB" altLang="en-US" sz="12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2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4099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1412875"/>
            <a:ext cx="762000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95017F-174D-4B22-8B24-E8C558CCC7B9}" type="slidenum">
              <a:rPr lang="en-GB" altLang="en-US" sz="12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2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971550" y="679450"/>
            <a:ext cx="6769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BE" altLang="en-US" sz="1800" b="1" smtClean="0">
                <a:solidFill>
                  <a:srgbClr val="0F54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evaluation plan (annexe to the Annual Management Plan)</a:t>
            </a:r>
            <a:endParaRPr lang="en-GB" altLang="en-US" sz="1800" b="1" smtClean="0">
              <a:solidFill>
                <a:srgbClr val="0F549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168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Monitoring systems</a:t>
            </a:r>
            <a:endParaRPr lang="en-GB" dirty="0" smtClean="0"/>
          </a:p>
        </p:txBody>
      </p:sp>
      <p:sp>
        <p:nvSpPr>
          <p:cNvPr id="2" name="Rectangle 1"/>
          <p:cNvSpPr/>
          <p:nvPr/>
        </p:nvSpPr>
        <p:spPr>
          <a:xfrm>
            <a:off x="989534" y="4149080"/>
            <a:ext cx="7488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800" b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"In an increasingly performance-oriented society, metrics matter. What we measure affects what we do. If we have the wrong metrics, we will strive for the wrong things." </a:t>
            </a:r>
            <a:br>
              <a:rPr lang="en-GB" altLang="en-US" sz="1800" b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</a:br>
            <a:r>
              <a:rPr lang="en-GB" altLang="en-US" sz="1800" b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/>
            </a:r>
            <a:br>
              <a:rPr lang="en-GB" altLang="en-US" sz="1800" b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</a:br>
            <a:r>
              <a:rPr lang="en-GB" altLang="en-US" sz="1800" b="1" i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J.E. </a:t>
            </a:r>
            <a:r>
              <a:rPr lang="en-GB" altLang="en-US" sz="1800" b="1" i="1" kern="0" dirty="0" err="1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Stiglitz</a:t>
            </a:r>
            <a:r>
              <a:rPr lang="en-GB" altLang="en-US" sz="1800" b="1" i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, A. Sen, J.P. </a:t>
            </a:r>
            <a:r>
              <a:rPr lang="en-GB" altLang="en-US" sz="1800" b="1" i="1" kern="0" dirty="0" err="1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Fitoussi</a:t>
            </a:r>
            <a:r>
              <a:rPr lang="en-GB" altLang="en-US" sz="1800" b="1" i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, "</a:t>
            </a:r>
            <a:r>
              <a:rPr lang="en-GB" altLang="en-US" sz="1800" b="1" i="1" kern="0" dirty="0" err="1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Mis</a:t>
            </a:r>
            <a:r>
              <a:rPr lang="en-GB" altLang="en-US" sz="1800" b="1" i="1" kern="0" dirty="0">
                <a:solidFill>
                  <a:srgbClr val="FFD624"/>
                </a:solidFill>
                <a:latin typeface="Verdana"/>
                <a:ea typeface="+mj-ea"/>
                <a:cs typeface="+mj-cs"/>
              </a:rPr>
              <a:t>-Measuring our Lives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41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CB274A-2484-4985-8521-74118B0E846E}" type="slidenum">
              <a:rPr lang="en-GB" altLang="en-US" sz="12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2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pic>
        <p:nvPicPr>
          <p:cNvPr id="2969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34" r="12865" b="5740"/>
          <a:stretch>
            <a:fillRect/>
          </a:stretch>
        </p:blipFill>
        <p:spPr bwMode="auto">
          <a:xfrm>
            <a:off x="-20638" y="1588"/>
            <a:ext cx="9194801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4581525"/>
            <a:ext cx="8705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5373688"/>
            <a:ext cx="85439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55723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8532812" cy="1728787"/>
          </a:xfrm>
        </p:spPr>
        <p:txBody>
          <a:bodyPr/>
          <a:lstStyle/>
          <a:p>
            <a:pPr algn="ctr" eaLnBrk="1" hangingPunct="1"/>
            <a:r>
              <a:rPr lang="fr-BE" altLang="en-US" dirty="0"/>
              <a:t>The EU </a:t>
            </a:r>
            <a:r>
              <a:rPr lang="fr-BE" altLang="en-US" dirty="0" smtClean="0"/>
              <a:t>International </a:t>
            </a:r>
            <a:r>
              <a:rPr lang="fr-BE" altLang="en-US" dirty="0" err="1" smtClean="0"/>
              <a:t>Development</a:t>
            </a:r>
            <a:r>
              <a:rPr lang="fr-BE" altLang="en-US" dirty="0" smtClean="0"/>
              <a:t> </a:t>
            </a:r>
            <a:r>
              <a:rPr lang="fr-BE" altLang="en-US" dirty="0"/>
              <a:t>and </a:t>
            </a:r>
            <a:r>
              <a:rPr lang="fr-BE" altLang="en-US" dirty="0" err="1"/>
              <a:t>Cooperation</a:t>
            </a:r>
            <a:r>
              <a:rPr lang="fr-BE" altLang="en-US" dirty="0"/>
              <a:t> </a:t>
            </a:r>
            <a:r>
              <a:rPr lang="fr-BE" altLang="en-US" dirty="0" err="1"/>
              <a:t>Results</a:t>
            </a:r>
            <a:r>
              <a:rPr lang="fr-BE" altLang="en-US" dirty="0"/>
              <a:t> </a:t>
            </a:r>
            <a:r>
              <a:rPr lang="fr-BE" altLang="en-US" dirty="0" smtClean="0"/>
              <a:t>Framework, a </a:t>
            </a:r>
            <a:r>
              <a:rPr lang="fr-BE" altLang="en-US" dirty="0" err="1" smtClean="0"/>
              <a:t>corporate</a:t>
            </a:r>
            <a:r>
              <a:rPr lang="fr-BE" altLang="en-US" dirty="0" smtClean="0"/>
              <a:t> </a:t>
            </a:r>
            <a:r>
              <a:rPr lang="fr-BE" altLang="en-US" dirty="0" err="1" smtClean="0"/>
              <a:t>tool</a:t>
            </a:r>
            <a:r>
              <a:rPr lang="fr-BE" altLang="en-US" dirty="0" smtClean="0"/>
              <a:t> for monitoring </a:t>
            </a:r>
            <a:r>
              <a:rPr lang="fr-BE" altLang="en-US" dirty="0" err="1" smtClean="0"/>
              <a:t>results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5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07950" y="1125538"/>
            <a:ext cx="8785225" cy="936625"/>
          </a:xfrm>
        </p:spPr>
        <p:txBody>
          <a:bodyPr/>
          <a:lstStyle/>
          <a:p>
            <a:pPr algn="ctr"/>
            <a:r>
              <a:rPr lang="en-US" altLang="en-US" sz="2800" smtClean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2060575"/>
            <a:ext cx="8642350" cy="4248150"/>
          </a:xfrm>
        </p:spPr>
        <p:txBody>
          <a:bodyPr/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GB" altLang="en-US" sz="2000" b="1" i="0" dirty="0" smtClean="0"/>
              <a:t>A results framework is a tool </a:t>
            </a:r>
            <a:r>
              <a:rPr lang="en-GB" altLang="en-US" sz="2000" i="0" dirty="0" smtClean="0"/>
              <a:t>that is used to measure results achieved against strategic development objectives.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GB" altLang="en-US" sz="2000" i="0" dirty="0" smtClean="0"/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GB" altLang="en-US" sz="2000" i="0" dirty="0" smtClean="0"/>
              <a:t>EU International Development and Cooperation Results Framework (EU RF) dual purpose:</a:t>
            </a:r>
          </a:p>
          <a:p>
            <a:pPr marL="914400" lvl="1" indent="-457200" algn="just">
              <a:buClr>
                <a:schemeClr val="accent2"/>
              </a:buClr>
              <a:buFont typeface="Verdana" pitchFamily="34" charset="0"/>
              <a:buAutoNum type="arabicPeriod"/>
            </a:pPr>
            <a:r>
              <a:rPr lang="en-GB" altLang="en-US" dirty="0" smtClean="0"/>
              <a:t>Accountability </a:t>
            </a:r>
            <a:r>
              <a:rPr lang="en-GB" altLang="en-US" b="0" dirty="0" smtClean="0"/>
              <a:t>- Communicate to stakeholders (e.g. tax payers, EU Institutions) results achieved at country, sector and corporate level. </a:t>
            </a:r>
          </a:p>
          <a:p>
            <a:pPr marL="914400" lvl="1" indent="-457200" algn="just">
              <a:buClr>
                <a:schemeClr val="accent2"/>
              </a:buClr>
              <a:buFont typeface="Verdana" pitchFamily="34" charset="0"/>
              <a:buAutoNum type="arabicPeriod"/>
            </a:pPr>
            <a:r>
              <a:rPr lang="en-GB" altLang="en-US" dirty="0" smtClean="0"/>
              <a:t>Management </a:t>
            </a:r>
            <a:r>
              <a:rPr lang="en-GB" altLang="en-US" b="0" dirty="0" smtClean="0"/>
              <a:t>- Provide reliable information on EuropeAid performance to support decision making.</a:t>
            </a:r>
          </a:p>
          <a:p>
            <a:pPr marL="914400" lvl="1" indent="-457200" algn="just">
              <a:buClr>
                <a:schemeClr val="accent2"/>
              </a:buClr>
              <a:buFont typeface="Verdana" pitchFamily="34" charset="0"/>
              <a:buAutoNum type="arabicPeriod"/>
            </a:pPr>
            <a:endParaRPr lang="en-GB" altLang="en-US" b="0" dirty="0" smtClean="0"/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GB" altLang="en-US" sz="2000" i="0" dirty="0" smtClean="0"/>
              <a:t>EU RF is a monitoring tool and not an evaluation tool (</a:t>
            </a:r>
            <a:r>
              <a:rPr lang="en-GB" altLang="en-US" sz="2000" dirty="0" smtClean="0"/>
              <a:t>monitoring for evaluation</a:t>
            </a:r>
            <a:r>
              <a:rPr lang="en-GB" altLang="en-US" sz="2000" i="0" dirty="0" smtClean="0"/>
              <a:t>).</a:t>
            </a:r>
          </a:p>
          <a:p>
            <a:pPr algn="just">
              <a:buClr>
                <a:schemeClr val="accent2"/>
              </a:buClr>
            </a:pPr>
            <a:endParaRPr lang="en-GB" altLang="en-US" sz="2000" i="0" dirty="0" smtClean="0"/>
          </a:p>
        </p:txBody>
      </p:sp>
    </p:spTree>
    <p:extLst>
      <p:ext uri="{BB962C8B-B14F-4D97-AF65-F5344CB8AC3E}">
        <p14:creationId xmlns:p14="http://schemas.microsoft.com/office/powerpoint/2010/main" val="124385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7950" y="1196752"/>
            <a:ext cx="8856663" cy="719361"/>
          </a:xfrm>
        </p:spPr>
        <p:txBody>
          <a:bodyPr/>
          <a:lstStyle/>
          <a:p>
            <a:pPr indent="0" algn="ctr" eaLnBrk="1" hangingPunct="1"/>
            <a:r>
              <a:rPr lang="en-GB" altLang="en-US" sz="2700" smtClean="0"/>
              <a:t>Three - level Structure</a:t>
            </a:r>
          </a:p>
        </p:txBody>
      </p:sp>
      <p:pic>
        <p:nvPicPr>
          <p:cNvPr id="512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8" y="1844824"/>
            <a:ext cx="8496944" cy="401866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566738" y="5961335"/>
            <a:ext cx="8064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F5494"/>
              </a:buClr>
              <a:buFontTx/>
              <a:buNone/>
            </a:pPr>
            <a:r>
              <a:rPr lang="en-GB" altLang="en-US" sz="2000" i="0" dirty="0"/>
              <a:t>RF will be a snapshot of EU cooperation: coverage of EuropeAid operations below 100%</a:t>
            </a:r>
          </a:p>
        </p:txBody>
      </p:sp>
    </p:spTree>
    <p:extLst>
      <p:ext uri="{BB962C8B-B14F-4D97-AF65-F5344CB8AC3E}">
        <p14:creationId xmlns:p14="http://schemas.microsoft.com/office/powerpoint/2010/main" val="298315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29600" cy="864964"/>
          </a:xfrm>
        </p:spPr>
        <p:txBody>
          <a:bodyPr/>
          <a:lstStyle/>
          <a:p>
            <a:pPr algn="ctr"/>
            <a:r>
              <a:rPr lang="en-GB" altLang="en-US" dirty="0" smtClean="0"/>
              <a:t>EU RF </a:t>
            </a:r>
            <a:r>
              <a:rPr lang="en-GB" altLang="en-US" dirty="0"/>
              <a:t>Data </a:t>
            </a:r>
            <a:r>
              <a:rPr lang="en-GB" altLang="en-US" dirty="0" smtClean="0"/>
              <a:t>source &amp; data collection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701824" y="1700808"/>
            <a:ext cx="8262664" cy="1668542"/>
          </a:xfrm>
          <a:prstGeom prst="roundRect">
            <a:avLst/>
          </a:prstGeom>
          <a:solidFill>
            <a:schemeClr val="accent5"/>
          </a:solidFill>
          <a:ln>
            <a:solidFill>
              <a:srgbClr val="0F5494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000" i="1" dirty="0"/>
              <a:t>Development progress in partner countries</a:t>
            </a:r>
            <a:endParaRPr lang="en-GB" altLang="en-US" sz="1600" i="1" dirty="0"/>
          </a:p>
          <a:p>
            <a:pPr>
              <a:buClr>
                <a:srgbClr val="0F5494"/>
              </a:buClr>
              <a:defRPr/>
            </a:pPr>
            <a:r>
              <a:rPr lang="en-GB" altLang="en-US" sz="2000" b="1" dirty="0" smtClean="0"/>
              <a:t>International </a:t>
            </a:r>
            <a:r>
              <a:rPr lang="en-GB" altLang="en-US" sz="2000" b="1" dirty="0"/>
              <a:t>statistical database </a:t>
            </a:r>
            <a:r>
              <a:rPr lang="en-GB" altLang="en-US" sz="2000" b="1" dirty="0" smtClean="0"/>
              <a:t> </a:t>
            </a:r>
            <a:r>
              <a:rPr lang="en-GB" altLang="en-US" sz="2000" dirty="0" smtClean="0"/>
              <a:t>(</a:t>
            </a:r>
            <a:r>
              <a:rPr lang="en-GB" altLang="en-US" sz="2000" dirty="0"/>
              <a:t>e.g. United Nations, World Bank, IMF, others</a:t>
            </a:r>
            <a:r>
              <a:rPr lang="en-GB" altLang="en-US" sz="2000" dirty="0" smtClean="0"/>
              <a:t>)</a:t>
            </a:r>
          </a:p>
          <a:p>
            <a:pPr marL="0" lvl="1">
              <a:buClr>
                <a:srgbClr val="0F5494"/>
              </a:buClr>
              <a:defRPr/>
            </a:pPr>
            <a:r>
              <a:rPr lang="en-GB" altLang="en-US" sz="1600" dirty="0"/>
              <a:t>A database will be established and updated at HQ level (DEVCO 06) with the latest available international data from the above sources</a:t>
            </a:r>
            <a:r>
              <a:rPr lang="en-GB" altLang="en-US" sz="1600" dirty="0" smtClean="0"/>
              <a:t>.</a:t>
            </a:r>
            <a:endParaRPr lang="en-GB" altLang="en-US" sz="16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701824" y="3501008"/>
            <a:ext cx="8262664" cy="1940957"/>
          </a:xfrm>
          <a:prstGeom prst="roundRect">
            <a:avLst/>
          </a:prstGeom>
          <a:solidFill>
            <a:schemeClr val="accent5"/>
          </a:solidFill>
          <a:ln>
            <a:solidFill>
              <a:srgbClr val="0F5494"/>
            </a:solidFill>
          </a:ln>
        </p:spPr>
        <p:txBody>
          <a:bodyPr wrap="square" rIns="36000">
            <a:spAutoFit/>
          </a:bodyPr>
          <a:lstStyle/>
          <a:p>
            <a:pPr marL="342900" indent="-342900"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000" i="1" dirty="0"/>
              <a:t>EU contribution to development result in partner countries</a:t>
            </a:r>
          </a:p>
          <a:p>
            <a:pPr>
              <a:buClr>
                <a:srgbClr val="0F5494"/>
              </a:buClr>
              <a:defRPr/>
            </a:pPr>
            <a:r>
              <a:rPr lang="en-GB" altLang="en-US" sz="2000" b="1" dirty="0"/>
              <a:t>Partner country statistics</a:t>
            </a:r>
          </a:p>
          <a:p>
            <a:pPr>
              <a:buClr>
                <a:srgbClr val="0F5494"/>
              </a:buClr>
              <a:defRPr/>
            </a:pPr>
            <a:r>
              <a:rPr lang="en-GB" altLang="en-US" sz="2000" b="1" dirty="0"/>
              <a:t>Projects and programmes monitoring </a:t>
            </a:r>
            <a:r>
              <a:rPr lang="en-GB" altLang="en-US" sz="2000" b="1" dirty="0" smtClean="0"/>
              <a:t>systems</a:t>
            </a:r>
          </a:p>
          <a:p>
            <a:pPr marL="0" lvl="1">
              <a:buClr>
                <a:srgbClr val="0F5494"/>
              </a:buClr>
              <a:defRPr/>
            </a:pPr>
            <a:r>
              <a:rPr lang="en-GB" altLang="en-US" sz="1600" dirty="0"/>
              <a:t>Implementing partners (Partner Governments, MS Dev. Agencies, UN agencies, NGOs, others) to collect and transmit results data to EuropeAid (regular progress reporting</a:t>
            </a:r>
            <a:r>
              <a:rPr lang="en-GB" altLang="en-US" sz="1600" dirty="0" smtClean="0"/>
              <a:t>).</a:t>
            </a:r>
            <a:endParaRPr lang="en-GB" altLang="en-US" sz="16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701824" y="5589240"/>
            <a:ext cx="8262664" cy="1123712"/>
          </a:xfrm>
          <a:prstGeom prst="roundRect">
            <a:avLst/>
          </a:prstGeom>
          <a:solidFill>
            <a:schemeClr val="accent5"/>
          </a:solidFill>
          <a:ln>
            <a:solidFill>
              <a:srgbClr val="0F5494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Clr>
                <a:srgbClr val="0F5494"/>
              </a:buClr>
              <a:buFont typeface="Arial" panose="020B0604020202020204" pitchFamily="34" charset="0"/>
              <a:buChar char="•"/>
              <a:defRPr/>
            </a:pPr>
            <a:r>
              <a:rPr lang="en-GB" altLang="en-US" sz="2000" i="1" dirty="0"/>
              <a:t>How EuropeAid is managing its organisational performance</a:t>
            </a:r>
          </a:p>
          <a:p>
            <a:pPr>
              <a:buClr>
                <a:srgbClr val="0F5494"/>
              </a:buClr>
              <a:defRPr/>
            </a:pPr>
            <a:r>
              <a:rPr lang="en-GB" altLang="en-US" sz="2000" b="1" dirty="0"/>
              <a:t>EuropeAid Internal monitoring systems </a:t>
            </a:r>
          </a:p>
          <a:p>
            <a:pPr>
              <a:buClr>
                <a:srgbClr val="0F5494"/>
              </a:buClr>
              <a:defRPr/>
            </a:pPr>
            <a:r>
              <a:rPr lang="en-GB" altLang="en-US" sz="2000" dirty="0"/>
              <a:t>(such as EAMR, CRIS based reports, others)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496" y="5590925"/>
            <a:ext cx="677108" cy="122245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 algn="ctr">
              <a:buClr>
                <a:srgbClr val="0F5494"/>
              </a:buClr>
            </a:pPr>
            <a:r>
              <a:rPr lang="en-GB" altLang="en-US" sz="2000" b="1" dirty="0"/>
              <a:t>Level </a:t>
            </a:r>
            <a:r>
              <a:rPr lang="en-GB" altLang="en-US" sz="2000" b="1" dirty="0" smtClean="0"/>
              <a:t>3</a:t>
            </a:r>
          </a:p>
          <a:p>
            <a:pPr algn="ctr">
              <a:buClr>
                <a:srgbClr val="0F5494"/>
              </a:buClr>
            </a:pPr>
            <a:r>
              <a:rPr lang="en-GB" altLang="en-US" b="1" dirty="0" smtClean="0"/>
              <a:t>12 indicators</a:t>
            </a:r>
            <a:endParaRPr lang="en-GB" alt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5496" y="3934741"/>
            <a:ext cx="677108" cy="122245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 algn="ctr">
              <a:buClr>
                <a:srgbClr val="0F5494"/>
              </a:buClr>
            </a:pPr>
            <a:r>
              <a:rPr lang="en-GB" altLang="en-US" sz="2000" b="1" dirty="0"/>
              <a:t>Level 2 </a:t>
            </a:r>
            <a:endParaRPr lang="en-GB" altLang="en-US" sz="2000" b="1" dirty="0" smtClean="0"/>
          </a:p>
          <a:p>
            <a:pPr algn="ctr">
              <a:buClr>
                <a:srgbClr val="0F5494"/>
              </a:buClr>
            </a:pPr>
            <a:r>
              <a:rPr lang="en-GB" altLang="en-US" b="1" dirty="0" smtClean="0"/>
              <a:t>32 indicators</a:t>
            </a:r>
            <a:endParaRPr lang="en-GB" alt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35496" y="1886661"/>
            <a:ext cx="677108" cy="1222451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pPr algn="ctr">
              <a:buClr>
                <a:srgbClr val="0F5494"/>
              </a:buClr>
              <a:defRPr/>
            </a:pPr>
            <a:r>
              <a:rPr lang="en-GB" altLang="en-US" sz="2000" b="1" dirty="0"/>
              <a:t>Level 1</a:t>
            </a:r>
            <a:r>
              <a:rPr lang="en-GB" altLang="en-US" b="1" dirty="0"/>
              <a:t> </a:t>
            </a:r>
            <a:endParaRPr lang="en-GB" altLang="en-US" b="1" dirty="0" smtClean="0"/>
          </a:p>
          <a:p>
            <a:pPr algn="ctr">
              <a:buClr>
                <a:srgbClr val="0F5494"/>
              </a:buClr>
              <a:defRPr/>
            </a:pPr>
            <a:r>
              <a:rPr lang="en-GB" altLang="en-US" b="1" dirty="0" smtClean="0"/>
              <a:t>32 indicators</a:t>
            </a:r>
            <a:endParaRPr lang="en-GB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7741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95288" y="1125538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>
                <a:hlinkClick r:id="rId2" action="ppaction://hlinkfile"/>
              </a:rPr>
              <a:t>RF Indicators</a:t>
            </a:r>
            <a:r>
              <a:rPr lang="en-GB" altLang="en-US" smtClean="0"/>
              <a:t>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2133600"/>
            <a:ext cx="8569325" cy="4464050"/>
          </a:xfrm>
        </p:spPr>
        <p:txBody>
          <a:bodyPr/>
          <a:lstStyle/>
          <a:p>
            <a:pPr>
              <a:buClrTx/>
              <a:defRPr/>
            </a:pPr>
            <a:r>
              <a:rPr lang="en-GB" altLang="en-US" i="0" dirty="0"/>
              <a:t>Provisional list of indicators covering priority areas (i.e. Agenda for Change) validated by </a:t>
            </a:r>
            <a:r>
              <a:rPr lang="en-GB" altLang="en-US" i="0" dirty="0" err="1"/>
              <a:t>EuropeAid</a:t>
            </a:r>
            <a:r>
              <a:rPr lang="en-GB" altLang="en-US" i="0" dirty="0"/>
              <a:t> </a:t>
            </a:r>
            <a:r>
              <a:rPr lang="en-GB" altLang="en-US" i="0" dirty="0" err="1"/>
              <a:t>Mgmt</a:t>
            </a:r>
            <a:r>
              <a:rPr lang="en-GB" altLang="en-US" i="0" dirty="0"/>
              <a:t> and Cabinet in January </a:t>
            </a:r>
            <a:r>
              <a:rPr lang="en-GB" altLang="en-US" i="0" dirty="0" smtClean="0"/>
              <a:t>2014</a:t>
            </a:r>
          </a:p>
          <a:p>
            <a:pPr>
              <a:buClrTx/>
              <a:defRPr/>
            </a:pPr>
            <a:endParaRPr lang="en-GB" altLang="en-US" i="0" dirty="0"/>
          </a:p>
          <a:p>
            <a:pPr>
              <a:buClrTx/>
              <a:defRPr/>
            </a:pPr>
            <a:r>
              <a:rPr lang="en-GB" altLang="en-US" sz="2250" b="1" i="0" dirty="0" smtClean="0"/>
              <a:t>Examples </a:t>
            </a:r>
          </a:p>
          <a:p>
            <a:pPr lvl="1">
              <a:buClrTx/>
              <a:defRPr/>
            </a:pPr>
            <a:r>
              <a:rPr lang="en-GB" altLang="en-US" sz="1850" b="0" dirty="0" smtClean="0"/>
              <a:t>Level </a:t>
            </a:r>
            <a:r>
              <a:rPr lang="en-GB" altLang="en-US" sz="1850" b="0" dirty="0"/>
              <a:t>1: Primary education completion rate, Prevalence of stunting</a:t>
            </a:r>
          </a:p>
          <a:p>
            <a:pPr lvl="1">
              <a:buClrTx/>
              <a:defRPr/>
            </a:pPr>
            <a:r>
              <a:rPr lang="en-GB" altLang="en-US" sz="1850" b="0" dirty="0"/>
              <a:t>Level 2: Number of children enrolled in primary education with EU support, Number of women and children benefitting from nutrition related programme with EU support</a:t>
            </a:r>
          </a:p>
          <a:p>
            <a:pPr>
              <a:buClrTx/>
              <a:defRPr/>
            </a:pPr>
            <a:endParaRPr lang="en-GB" altLang="en-US" sz="2250" dirty="0" smtClean="0"/>
          </a:p>
        </p:txBody>
      </p:sp>
    </p:spTree>
    <p:extLst>
      <p:ext uri="{BB962C8B-B14F-4D97-AF65-F5344CB8AC3E}">
        <p14:creationId xmlns:p14="http://schemas.microsoft.com/office/powerpoint/2010/main" val="39486109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mtClean="0"/>
              <a:t>RF indicators: Methodological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F5494"/>
              </a:buClr>
            </a:pPr>
            <a:r>
              <a:rPr lang="en-GB" altLang="en-US" i="0" smtClean="0"/>
              <a:t>To facilitate and ensure coherence in  measurement each RF indicator will be accompanied by a </a:t>
            </a:r>
            <a:r>
              <a:rPr lang="en-GB" altLang="en-US" b="1" smtClean="0"/>
              <a:t>methodological note</a:t>
            </a:r>
          </a:p>
          <a:p>
            <a:pPr>
              <a:buClr>
                <a:srgbClr val="0F5494"/>
              </a:buClr>
            </a:pPr>
            <a:r>
              <a:rPr lang="en-GB" altLang="en-US" i="0" smtClean="0"/>
              <a:t>Issues described: relevance for EU policy, data sources, method of calculation and worked examples</a:t>
            </a:r>
          </a:p>
          <a:p>
            <a:endParaRPr lang="en-GB" altLang="en-US" smtClean="0"/>
          </a:p>
          <a:p>
            <a:r>
              <a:rPr lang="en-GB" altLang="en-US" smtClean="0">
                <a:hlinkClick r:id="rId2" action="ppaction://hlinkfile"/>
              </a:rPr>
              <a:t>Methodological note template</a:t>
            </a:r>
            <a:endParaRPr lang="en-GB" altLang="en-US" smtClean="0"/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588796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07950" y="1268413"/>
            <a:ext cx="8928100" cy="863600"/>
          </a:xfrm>
        </p:spPr>
        <p:txBody>
          <a:bodyPr/>
          <a:lstStyle/>
          <a:p>
            <a:pPr algn="ctr"/>
            <a:r>
              <a:rPr lang="en-GB" altLang="en-US" sz="2700" smtClean="0"/>
              <a:t>Matching between RF and </a:t>
            </a:r>
            <a:br>
              <a:rPr lang="en-GB" altLang="en-US" sz="2700" smtClean="0"/>
            </a:br>
            <a:r>
              <a:rPr lang="en-GB" altLang="en-US" sz="2700" smtClean="0"/>
              <a:t>NIPs/MIPs (2014-2020)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2349500"/>
            <a:ext cx="8569325" cy="4248150"/>
          </a:xfrm>
        </p:spPr>
        <p:txBody>
          <a:bodyPr/>
          <a:lstStyle/>
          <a:p>
            <a:pPr>
              <a:buClrTx/>
              <a:defRPr/>
            </a:pPr>
            <a:r>
              <a:rPr lang="en-GB" altLang="en-US" sz="2250" i="0" dirty="0" smtClean="0"/>
              <a:t>NIPs and MIPs indicators screened in terms of </a:t>
            </a:r>
            <a:r>
              <a:rPr lang="en-GB" altLang="en-US" sz="2250" dirty="0" smtClean="0"/>
              <a:t>number</a:t>
            </a:r>
            <a:r>
              <a:rPr lang="en-GB" altLang="en-US" sz="2250" i="0" dirty="0" smtClean="0"/>
              <a:t> (&lt;15 per sector) and </a:t>
            </a:r>
            <a:r>
              <a:rPr lang="en-GB" altLang="en-US" sz="2250" dirty="0" smtClean="0"/>
              <a:t>quality</a:t>
            </a:r>
            <a:r>
              <a:rPr lang="en-GB" altLang="en-US" sz="2250" i="0" dirty="0" smtClean="0"/>
              <a:t> (definition, data availability)</a:t>
            </a:r>
          </a:p>
          <a:p>
            <a:pPr>
              <a:buClrTx/>
              <a:defRPr/>
            </a:pPr>
            <a:r>
              <a:rPr lang="en-GB" altLang="en-US" sz="2250" i="0" dirty="0" smtClean="0"/>
              <a:t>No artificial integration of RF into NIPs/MIPs: identification of NIPs/MIPs indicators associated with RF indicators:</a:t>
            </a:r>
          </a:p>
          <a:p>
            <a:pPr lvl="1">
              <a:buClrTx/>
              <a:defRPr/>
            </a:pPr>
            <a:r>
              <a:rPr lang="en-GB" altLang="en-US" sz="1850" dirty="0" smtClean="0"/>
              <a:t>"</a:t>
            </a:r>
            <a:r>
              <a:rPr lang="en-GB" altLang="en-US" sz="1850" dirty="0">
                <a:hlinkClick r:id="rId2" action="ppaction://hlinkfile"/>
              </a:rPr>
              <a:t>M</a:t>
            </a:r>
            <a:r>
              <a:rPr lang="en-GB" altLang="en-US" sz="1850" dirty="0" smtClean="0">
                <a:hlinkClick r:id="rId2" action="ppaction://hlinkfile"/>
              </a:rPr>
              <a:t>atching table</a:t>
            </a:r>
            <a:r>
              <a:rPr lang="en-GB" altLang="en-US" sz="1850" dirty="0" smtClean="0"/>
              <a:t>" exercise</a:t>
            </a:r>
          </a:p>
          <a:p>
            <a:pPr>
              <a:buClrTx/>
              <a:defRPr/>
            </a:pPr>
            <a:r>
              <a:rPr lang="en-GB" altLang="en-US" sz="2250" i="0" dirty="0" smtClean="0"/>
              <a:t>Matching table for internal use (not legal document)</a:t>
            </a:r>
          </a:p>
        </p:txBody>
      </p:sp>
    </p:spTree>
    <p:extLst>
      <p:ext uri="{BB962C8B-B14F-4D97-AF65-F5344CB8AC3E}">
        <p14:creationId xmlns:p14="http://schemas.microsoft.com/office/powerpoint/2010/main" val="659090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95288" y="1196975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/>
              <a:t>Coverage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280920" cy="3887788"/>
          </a:xfrm>
        </p:spPr>
        <p:txBody>
          <a:bodyPr/>
          <a:lstStyle/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 smtClean="0"/>
              <a:t>Results </a:t>
            </a:r>
            <a:r>
              <a:rPr lang="en-GB" altLang="en-US" sz="2200" i="0" dirty="0"/>
              <a:t>reported for Projects and Programmes above 750,000 EUR (bilateral, regional, thematic</a:t>
            </a:r>
            <a:r>
              <a:rPr lang="en-GB" altLang="en-US" sz="2200" i="0" dirty="0" smtClean="0"/>
              <a:t>).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 smtClean="0"/>
              <a:t>Instruments </a:t>
            </a:r>
            <a:r>
              <a:rPr lang="en-GB" altLang="en-US" sz="2200" i="0" dirty="0"/>
              <a:t>covered: DCI, EDF, Stability and Peace, Democracy and Human rights, Nuclear safety, Greenland (2014-2020) and corresponding countries for 2007-2013*.</a:t>
            </a:r>
          </a:p>
          <a:p>
            <a:pPr>
              <a:buClr>
                <a:srgbClr val="0F5494"/>
              </a:buClr>
              <a:defRPr/>
            </a:pPr>
            <a:endParaRPr lang="en-GB" altLang="en-US" sz="2000" i="0" dirty="0" smtClean="0"/>
          </a:p>
          <a:p>
            <a:pPr marL="0" indent="0">
              <a:buClr>
                <a:srgbClr val="0F5494"/>
              </a:buClr>
              <a:buFontTx/>
              <a:buNone/>
              <a:defRPr/>
            </a:pPr>
            <a:r>
              <a:rPr lang="en-GB" altLang="en-US" sz="1800" dirty="0" smtClean="0"/>
              <a:t>* </a:t>
            </a:r>
            <a:r>
              <a:rPr lang="en-GB" altLang="en-US" sz="1400" dirty="0" smtClean="0"/>
              <a:t>First years of reporting will reflect actions from previous programming period.</a:t>
            </a:r>
          </a:p>
          <a:p>
            <a:pPr>
              <a:buClr>
                <a:srgbClr val="0F5494"/>
              </a:buClr>
              <a:defRPr/>
            </a:pPr>
            <a:endParaRPr lang="en-GB" altLang="en-US" dirty="0" smtClean="0"/>
          </a:p>
          <a:p>
            <a:pPr>
              <a:defRPr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619672" y="5409257"/>
            <a:ext cx="5832648" cy="1332111"/>
          </a:xfrm>
          <a:prstGeom prst="foldedCorner">
            <a:avLst/>
          </a:prstGeom>
          <a:solidFill>
            <a:srgbClr val="FFFF66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spcBef>
                <a:spcPts val="1800"/>
              </a:spcBef>
              <a:buClrTx/>
              <a:buNone/>
              <a:defRPr/>
            </a:pPr>
            <a:r>
              <a:rPr lang="en-GB" altLang="en-US" sz="1600" i="0" kern="0" dirty="0" smtClean="0"/>
              <a:t>To facilitate and ensure coherence in measurement each RF indicator will be accompanied by a </a:t>
            </a:r>
            <a:r>
              <a:rPr lang="en-GB" altLang="en-US" sz="1600" i="0" kern="0" dirty="0" smtClean="0">
                <a:hlinkClick r:id="rId3" action="ppaction://hlinkfile"/>
              </a:rPr>
              <a:t>methodological note</a:t>
            </a:r>
            <a:r>
              <a:rPr lang="en-GB" altLang="en-US" sz="1600" i="0" kern="0" dirty="0" smtClean="0"/>
              <a:t> describing the following issues: relevance for EU policy, data sources, disaggregation, method of calculation and worked examples.</a:t>
            </a:r>
            <a:endParaRPr lang="en-GB" altLang="en-US" sz="1600" kern="0" dirty="0" smtClean="0"/>
          </a:p>
        </p:txBody>
      </p:sp>
    </p:spTree>
    <p:extLst>
      <p:ext uri="{BB962C8B-B14F-4D97-AF65-F5344CB8AC3E}">
        <p14:creationId xmlns:p14="http://schemas.microsoft.com/office/powerpoint/2010/main" val="165647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79388" y="1268413"/>
            <a:ext cx="8856662" cy="720725"/>
          </a:xfrm>
        </p:spPr>
        <p:txBody>
          <a:bodyPr/>
          <a:lstStyle/>
          <a:p>
            <a:pPr algn="ctr"/>
            <a:r>
              <a:rPr lang="en-GB" altLang="en-US" sz="2800" dirty="0" smtClean="0"/>
              <a:t>Level 2: Results </a:t>
            </a:r>
            <a:r>
              <a:rPr lang="en-GB" altLang="en-US" sz="2800" dirty="0"/>
              <a:t>Reporting</a:t>
            </a:r>
            <a:endParaRPr lang="en-GB" altLang="en-US" sz="28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23850" y="1988840"/>
            <a:ext cx="8569325" cy="4608512"/>
          </a:xfrm>
        </p:spPr>
        <p:txBody>
          <a:bodyPr/>
          <a:lstStyle/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endParaRPr lang="en-GB" sz="2200" i="0" dirty="0" smtClean="0"/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sz="2200" i="0" dirty="0" smtClean="0"/>
              <a:t>Results </a:t>
            </a:r>
            <a:r>
              <a:rPr lang="en-GB" sz="2200" i="0" dirty="0"/>
              <a:t>reporting (level 2) based on completed projects.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sz="2200" i="0" dirty="0"/>
              <a:t>Ongoing reporting possibly to be introduced in the future following upgrade of internal monitoring.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/>
              <a:t>Results data consolidated into Completion Reports by EU operational managers in Delegations and HQ and transmitted to HQ services.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/>
              <a:t>HQ services to perform final quality check and aggregation.</a:t>
            </a:r>
          </a:p>
          <a:p>
            <a:pPr>
              <a:buClrTx/>
              <a:defRPr/>
            </a:pPr>
            <a:endParaRPr lang="en-GB" altLang="en-US" dirty="0" smtClean="0"/>
          </a:p>
          <a:p>
            <a:pPr lvl="1">
              <a:buClrTx/>
              <a:defRPr/>
            </a:pPr>
            <a:endParaRPr lang="en-GB" altLang="en-US" sz="1900" b="0" dirty="0" smtClean="0"/>
          </a:p>
          <a:p>
            <a:pPr lvl="1">
              <a:buClrTx/>
              <a:defRPr/>
            </a:pPr>
            <a:endParaRPr lang="en-GB" altLang="en-US" sz="1900" b="0" dirty="0"/>
          </a:p>
          <a:p>
            <a:pPr marL="0" indent="0">
              <a:buClrTx/>
              <a:buFontTx/>
              <a:buNone/>
              <a:defRPr/>
            </a:pPr>
            <a:r>
              <a:rPr lang="en-GB" altLang="en-US" sz="2300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GB" altLang="en-US" sz="2000" dirty="0" smtClean="0"/>
          </a:p>
          <a:p>
            <a:pPr>
              <a:buClrTx/>
              <a:defRPr/>
            </a:pPr>
            <a:endParaRPr lang="en-GB" altLang="en-US" sz="2200" dirty="0" smtClean="0"/>
          </a:p>
          <a:p>
            <a:pPr>
              <a:buClrTx/>
              <a:defRPr/>
            </a:pPr>
            <a:endParaRPr lang="en-GB" altLang="en-US" sz="2200" dirty="0" smtClean="0"/>
          </a:p>
          <a:p>
            <a:pPr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7969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611188" y="3573016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The logframe matrix as a living tool</a:t>
            </a:r>
            <a:endParaRPr lang="en-GB" dirty="0" smtClean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4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/>
              <a:t>Level 2: Results calculation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539750" y="2205038"/>
            <a:ext cx="8229600" cy="4248150"/>
          </a:xfrm>
        </p:spPr>
        <p:txBody>
          <a:bodyPr/>
          <a:lstStyle/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endParaRPr lang="en-GB" altLang="en-US" sz="2200" i="0" dirty="0" smtClean="0"/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 smtClean="0"/>
              <a:t>Results </a:t>
            </a:r>
            <a:r>
              <a:rPr lang="en-GB" altLang="en-US" sz="2200" i="0" dirty="0"/>
              <a:t>to be reported as "partner country results supported by the EU" - Contribution approach.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/>
              <a:t>Overall method applied to calculate results: total of results achieved by EU interventions jointly with partners (including BS and other co-funded operations).</a:t>
            </a:r>
          </a:p>
          <a:p>
            <a:pPr>
              <a:spcBef>
                <a:spcPts val="1800"/>
              </a:spcBef>
              <a:buClrTx/>
              <a:buFont typeface="Wingdings" panose="05000000000000000000" pitchFamily="2" charset="2"/>
              <a:buChar char="§"/>
              <a:defRPr/>
            </a:pPr>
            <a:r>
              <a:rPr lang="en-GB" altLang="en-US" sz="2200" i="0" dirty="0"/>
              <a:t>Proportional method to be explored in the future.</a:t>
            </a:r>
          </a:p>
          <a:p>
            <a:pPr>
              <a:buClr>
                <a:srgbClr val="0F5494"/>
              </a:buClr>
            </a:pPr>
            <a:endParaRPr lang="en-GB" altLang="en-US" sz="2800" i="0" dirty="0" smtClean="0"/>
          </a:p>
        </p:txBody>
      </p:sp>
    </p:spTree>
    <p:extLst>
      <p:ext uri="{BB962C8B-B14F-4D97-AF65-F5344CB8AC3E}">
        <p14:creationId xmlns:p14="http://schemas.microsoft.com/office/powerpoint/2010/main" val="399327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EURF &amp; Publication of results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b="1" dirty="0" smtClean="0"/>
              <a:t>Once a year</a:t>
            </a:r>
            <a:r>
              <a:rPr lang="en-US" dirty="0" smtClean="0"/>
              <a:t>: publication in EuropeAid annual report of </a:t>
            </a:r>
            <a:r>
              <a:rPr lang="en-US" b="1" dirty="0" smtClean="0"/>
              <a:t>aggregated numbers </a:t>
            </a:r>
            <a:r>
              <a:rPr lang="en-US" dirty="0" smtClean="0"/>
              <a:t>against the corporate results framework (high level numbers)</a:t>
            </a:r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b="1" dirty="0" smtClean="0"/>
              <a:t>Occasionally</a:t>
            </a:r>
            <a:r>
              <a:rPr lang="en-US" dirty="0" smtClean="0"/>
              <a:t>: publication of </a:t>
            </a:r>
            <a:r>
              <a:rPr lang="en-US" b="1" dirty="0" smtClean="0"/>
              <a:t>country pages </a:t>
            </a:r>
            <a:r>
              <a:rPr lang="en-US" dirty="0" smtClean="0"/>
              <a:t>(more context-specific results)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9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AE63995-8377-409E-98F3-1DC889824844}" type="slidenum">
              <a:rPr lang="en-GB" altLang="fr-FR" sz="1400" i="0" smtClean="0">
                <a:solidFill>
                  <a:srgbClr val="000000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fr-FR" sz="1400" i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071563"/>
            <a:ext cx="9144000" cy="1204912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Dealing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with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indicators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raises</a:t>
            </a:r>
            <a:r>
              <a:rPr lang="fr-FR" altLang="fr-FR" dirty="0" smtClean="0"/>
              <a:t> questions…</a:t>
            </a:r>
            <a:endParaRPr lang="en-GB" altLang="fr-FR" dirty="0" smtClean="0"/>
          </a:p>
        </p:txBody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4925" y="2205038"/>
            <a:ext cx="9109075" cy="410368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err="1" smtClean="0"/>
              <a:t>Who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responsible</a:t>
            </a:r>
            <a:r>
              <a:rPr lang="fr-FR" altLang="fr-FR" sz="1800" i="0" dirty="0" smtClean="0"/>
              <a:t> for </a:t>
            </a:r>
            <a:r>
              <a:rPr lang="fr-FR" altLang="fr-FR" sz="1800" i="0" dirty="0" err="1" smtClean="0"/>
              <a:t>their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calculation</a:t>
            </a:r>
            <a:r>
              <a:rPr lang="fr-FR" altLang="fr-FR" sz="1800" i="0" dirty="0" smtClean="0"/>
              <a:t>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collection </a:t>
            </a:r>
            <a:r>
              <a:rPr lang="fr-FR" altLang="fr-FR" sz="1800" i="0" dirty="0" err="1" smtClean="0"/>
              <a:t>mechanism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used</a:t>
            </a:r>
            <a:r>
              <a:rPr lang="fr-FR" altLang="fr-FR" sz="1800" i="0" dirty="0" smtClean="0"/>
              <a:t> to </a:t>
            </a:r>
            <a:r>
              <a:rPr lang="fr-FR" altLang="fr-FR" sz="1800" i="0" dirty="0" err="1" smtClean="0"/>
              <a:t>obtain</a:t>
            </a:r>
            <a:r>
              <a:rPr lang="fr-FR" altLang="fr-FR" sz="1800" i="0" dirty="0" smtClean="0"/>
              <a:t> the data?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smtClean="0"/>
              <a:t>At </a:t>
            </a: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stage of </a:t>
            </a:r>
            <a:r>
              <a:rPr lang="fr-FR" altLang="fr-FR" sz="1800" i="0" dirty="0" err="1" smtClean="0"/>
              <a:t>processing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is</a:t>
            </a:r>
            <a:r>
              <a:rPr lang="fr-FR" altLang="fr-FR" sz="1800" i="0" dirty="0" smtClean="0"/>
              <a:t> the data </a:t>
            </a:r>
            <a:r>
              <a:rPr lang="fr-FR" altLang="fr-FR" sz="1800" i="0" dirty="0" err="1" smtClean="0"/>
              <a:t>provided</a:t>
            </a:r>
            <a:r>
              <a:rPr lang="fr-FR" altLang="fr-FR" sz="1800" i="0" dirty="0" smtClean="0"/>
              <a:t> (</a:t>
            </a:r>
            <a:r>
              <a:rPr lang="fr-FR" altLang="fr-FR" sz="1800" i="0" dirty="0" err="1" smtClean="0"/>
              <a:t>draft</a:t>
            </a:r>
            <a:r>
              <a:rPr lang="fr-FR" altLang="fr-FR" sz="1800" i="0" dirty="0" smtClean="0"/>
              <a:t>/final/</a:t>
            </a:r>
            <a:r>
              <a:rPr lang="fr-FR" altLang="fr-FR" sz="1800" i="0" dirty="0" err="1" smtClean="0"/>
              <a:t>published</a:t>
            </a:r>
            <a:r>
              <a:rPr lang="fr-FR" altLang="fr-FR" sz="1800" i="0" dirty="0" smtClean="0"/>
              <a:t>)?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smtClean="0"/>
              <a:t>Survey data: </a:t>
            </a: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is</a:t>
            </a:r>
            <a:r>
              <a:rPr lang="fr-FR" altLang="fr-FR" sz="1800" i="0" dirty="0" smtClean="0"/>
              <a:t> the </a:t>
            </a:r>
            <a:r>
              <a:rPr lang="fr-FR" altLang="fr-FR" sz="1800" i="0" dirty="0" err="1" smtClean="0"/>
              <a:t>degree</a:t>
            </a:r>
            <a:r>
              <a:rPr lang="fr-FR" altLang="fr-FR" sz="1800" i="0" dirty="0" smtClean="0"/>
              <a:t> of </a:t>
            </a:r>
            <a:r>
              <a:rPr lang="fr-FR" altLang="fr-FR" sz="1800" i="0" dirty="0" err="1" smtClean="0"/>
              <a:t>precision</a:t>
            </a:r>
            <a:r>
              <a:rPr lang="fr-FR" altLang="fr-FR" sz="1800" i="0" dirty="0" smtClean="0"/>
              <a:t> (</a:t>
            </a:r>
            <a:r>
              <a:rPr lang="fr-FR" altLang="fr-FR" sz="1800" i="0" dirty="0" err="1" smtClean="0"/>
              <a:t>even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theoretical</a:t>
            </a:r>
            <a:r>
              <a:rPr lang="fr-FR" altLang="fr-FR" sz="1800" i="0" dirty="0" smtClean="0"/>
              <a:t>) of the data?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smtClean="0"/>
              <a:t>Are successive collections of data made </a:t>
            </a:r>
            <a:r>
              <a:rPr lang="fr-FR" altLang="fr-FR" sz="1800" i="0" dirty="0" err="1" smtClean="0"/>
              <a:t>under</a:t>
            </a:r>
            <a:r>
              <a:rPr lang="fr-FR" altLang="fr-FR" sz="1800" i="0" dirty="0" smtClean="0"/>
              <a:t> the </a:t>
            </a:r>
            <a:r>
              <a:rPr lang="fr-FR" altLang="fr-FR" sz="1800" i="0" dirty="0" err="1" smtClean="0"/>
              <a:t>same</a:t>
            </a:r>
            <a:r>
              <a:rPr lang="fr-FR" altLang="fr-FR" sz="1800" i="0" dirty="0" smtClean="0"/>
              <a:t> conditions? Is the </a:t>
            </a:r>
            <a:r>
              <a:rPr lang="fr-FR" altLang="fr-FR" sz="1800" i="0" dirty="0" err="1" smtClean="0"/>
              <a:t>calculation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method</a:t>
            </a:r>
            <a:r>
              <a:rPr lang="fr-FR" altLang="fr-FR" sz="1800" i="0" dirty="0" smtClean="0"/>
              <a:t> the </a:t>
            </a:r>
            <a:r>
              <a:rPr lang="fr-FR" altLang="fr-FR" sz="1800" i="0" dirty="0" err="1" smtClean="0"/>
              <a:t>same</a:t>
            </a:r>
            <a:r>
              <a:rPr lang="fr-FR" altLang="fr-FR" sz="1800" i="0" dirty="0" smtClean="0"/>
              <a:t> for </a:t>
            </a:r>
            <a:r>
              <a:rPr lang="fr-FR" altLang="fr-FR" sz="1800" i="0" dirty="0" err="1" smtClean="0"/>
              <a:t>two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deliveries</a:t>
            </a:r>
            <a:r>
              <a:rPr lang="fr-FR" altLang="fr-FR" sz="1800" i="0" dirty="0" smtClean="0"/>
              <a:t> of the </a:t>
            </a:r>
            <a:r>
              <a:rPr lang="fr-FR" altLang="fr-FR" sz="1800" i="0" dirty="0" err="1" smtClean="0"/>
              <a:t>indicator</a:t>
            </a:r>
            <a:r>
              <a:rPr lang="fr-FR" altLang="fr-FR" sz="1800" i="0" dirty="0" smtClean="0"/>
              <a:t> value?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smtClean="0"/>
              <a:t>Are variations </a:t>
            </a:r>
            <a:r>
              <a:rPr lang="fr-FR" altLang="fr-FR" sz="1800" i="0" dirty="0" err="1" smtClean="0"/>
              <a:t>between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two</a:t>
            </a:r>
            <a:r>
              <a:rPr lang="fr-FR" altLang="fr-FR" sz="1800" i="0" dirty="0" smtClean="0"/>
              <a:t> values plausible?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1800" i="0" dirty="0" err="1" smtClean="0"/>
              <a:t>Percentages</a:t>
            </a:r>
            <a:r>
              <a:rPr lang="fr-FR" altLang="fr-FR" sz="1800" i="0" dirty="0" smtClean="0"/>
              <a:t>: </a:t>
            </a: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is</a:t>
            </a:r>
            <a:r>
              <a:rPr lang="fr-FR" altLang="fr-FR" sz="1800" i="0" dirty="0" smtClean="0"/>
              <a:t> the value of the unit?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GB" altLang="fr-FR" sz="1800" i="0" dirty="0" smtClean="0"/>
              <a:t>Is the variation trend known?</a:t>
            </a:r>
            <a:r>
              <a:rPr lang="fr-FR" altLang="fr-FR" sz="1800" i="0" dirty="0" smtClean="0"/>
              <a:t> (at least 10 </a:t>
            </a:r>
            <a:r>
              <a:rPr lang="fr-FR" altLang="fr-FR" sz="1800" i="0" dirty="0" err="1" smtClean="0"/>
              <a:t>years</a:t>
            </a:r>
            <a:r>
              <a:rPr lang="fr-FR" altLang="fr-FR" sz="1800" i="0" dirty="0" smtClean="0"/>
              <a:t> of observation)</a:t>
            </a:r>
            <a:endParaRPr lang="en-GB" altLang="fr-FR" sz="1800" i="0" dirty="0" smtClean="0"/>
          </a:p>
        </p:txBody>
      </p:sp>
      <p:sp>
        <p:nvSpPr>
          <p:cNvPr id="18437" name="Rectangle 1028"/>
          <p:cNvSpPr>
            <a:spLocks noChangeArrowheads="1"/>
          </p:cNvSpPr>
          <p:nvPr/>
        </p:nvSpPr>
        <p:spPr bwMode="auto">
          <a:xfrm>
            <a:off x="34925" y="6453188"/>
            <a:ext cx="4787900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fr-FR" sz="1100" i="0">
                <a:solidFill>
                  <a:srgbClr val="333399"/>
                </a:solidFill>
                <a:cs typeface="Arial" charset="0"/>
              </a:rPr>
              <a:t>Tool : Annex 3 of the guide on « Performance measurement… »</a:t>
            </a:r>
            <a:endParaRPr lang="fr-FR" altLang="fr-FR" sz="1100" i="0">
              <a:solidFill>
                <a:srgbClr val="333399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54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dirty="0" smtClean="0"/>
              <a:t>…and when setting up a monitoring system	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95288" y="2421409"/>
            <a:ext cx="8229600" cy="3671887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GB" altLang="en-US" sz="20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How </a:t>
            </a:r>
            <a:r>
              <a:rPr lang="en-GB" altLang="en-US" sz="1800" i="0" dirty="0"/>
              <a:t>are </a:t>
            </a:r>
            <a:r>
              <a:rPr lang="en-GB" altLang="en-US" sz="1800" i="0" dirty="0" smtClean="0"/>
              <a:t>indicators defined </a:t>
            </a:r>
            <a:r>
              <a:rPr lang="en-GB" altLang="en-US" sz="1800" i="0" dirty="0"/>
              <a:t>and </a:t>
            </a:r>
            <a:r>
              <a:rPr lang="en-GB" altLang="en-US" sz="1800" i="0" dirty="0" smtClean="0"/>
              <a:t>calculated?</a:t>
            </a:r>
            <a:endParaRPr lang="en-GB" altLang="en-US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What </a:t>
            </a:r>
            <a:r>
              <a:rPr lang="en-GB" altLang="en-US" sz="1800" i="0" dirty="0"/>
              <a:t>data will be collected, when, how and who is </a:t>
            </a:r>
            <a:r>
              <a:rPr lang="en-GB" altLang="en-US" sz="1800" i="0" dirty="0" smtClean="0"/>
              <a:t>responsible?</a:t>
            </a:r>
            <a:endParaRPr lang="en-GB" altLang="en-US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What </a:t>
            </a:r>
            <a:r>
              <a:rPr lang="en-GB" altLang="en-US" sz="1800" i="0" dirty="0"/>
              <a:t>tool </a:t>
            </a:r>
            <a:r>
              <a:rPr lang="en-GB" altLang="en-US" sz="1800" i="0" dirty="0" smtClean="0"/>
              <a:t>will be </a:t>
            </a:r>
            <a:r>
              <a:rPr lang="en-GB" altLang="en-US" sz="1800" i="0" dirty="0"/>
              <a:t>used for data </a:t>
            </a:r>
            <a:r>
              <a:rPr lang="en-GB" altLang="en-US" sz="1800" i="0" dirty="0" smtClean="0"/>
              <a:t>collection?</a:t>
            </a:r>
            <a:endParaRPr lang="en-GB" altLang="en-US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How </a:t>
            </a:r>
            <a:r>
              <a:rPr lang="en-GB" altLang="en-US" sz="1800" i="0" dirty="0"/>
              <a:t>will data quality </a:t>
            </a:r>
            <a:r>
              <a:rPr lang="en-GB" altLang="en-US" sz="1800" i="0" dirty="0" smtClean="0"/>
              <a:t>be </a:t>
            </a:r>
            <a:r>
              <a:rPr lang="en-GB" altLang="en-US" sz="1800" i="0" dirty="0"/>
              <a:t>assessed and </a:t>
            </a:r>
            <a:r>
              <a:rPr lang="en-GB" altLang="en-US" sz="1800" i="0" dirty="0" smtClean="0"/>
              <a:t>assured?</a:t>
            </a:r>
            <a:endParaRPr lang="en-GB" altLang="en-US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What </a:t>
            </a:r>
            <a:r>
              <a:rPr lang="en-GB" altLang="en-US" sz="1800" i="0" dirty="0"/>
              <a:t>activities need to be completed, when, how and by </a:t>
            </a:r>
            <a:r>
              <a:rPr lang="en-GB" altLang="en-US" sz="1800" i="0" dirty="0" smtClean="0"/>
              <a:t>whom: </a:t>
            </a:r>
            <a:r>
              <a:rPr lang="en-GB" altLang="en-US" sz="1800" i="0" dirty="0"/>
              <a:t>develop </a:t>
            </a:r>
            <a:r>
              <a:rPr lang="en-GB" altLang="en-US" sz="1800" i="0" dirty="0" smtClean="0"/>
              <a:t>a tracking </a:t>
            </a:r>
            <a:r>
              <a:rPr lang="en-GB" altLang="en-US" sz="1800" i="0" dirty="0"/>
              <a:t>tool for </a:t>
            </a:r>
            <a:r>
              <a:rPr lang="en-GB" altLang="en-US" sz="1800" i="0" dirty="0" smtClean="0"/>
              <a:t>activities?</a:t>
            </a:r>
            <a:endParaRPr lang="en-GB" altLang="en-US" sz="1800" i="0" dirty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1800" i="0" dirty="0" smtClean="0"/>
              <a:t>Which process will be used to </a:t>
            </a:r>
            <a:r>
              <a:rPr lang="en-GB" altLang="en-US" sz="1800" i="0" dirty="0"/>
              <a:t>adjust project/ programme for areas that are </a:t>
            </a:r>
            <a:r>
              <a:rPr lang="en-GB" altLang="en-US" sz="1800" i="0" dirty="0" smtClean="0"/>
              <a:t>underperforming?</a:t>
            </a:r>
            <a:endParaRPr lang="en-GB" altLang="en-US" sz="1800" i="0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B8FD5755-B853-48E7-A0CD-A5CFBDB6E6D0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21342796">
            <a:off x="4678330" y="5564652"/>
            <a:ext cx="3473988" cy="1048345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800" dirty="0" smtClean="0">
                <a:solidFill>
                  <a:schemeClr val="accent2"/>
                </a:solidFill>
              </a:rPr>
              <a:t>For more </a:t>
            </a:r>
            <a:r>
              <a:rPr lang="fr-FR" altLang="fr-FR" sz="1800" dirty="0" err="1" smtClean="0">
                <a:solidFill>
                  <a:schemeClr val="accent2"/>
                </a:solidFill>
              </a:rPr>
              <a:t>detailed</a:t>
            </a:r>
            <a:r>
              <a:rPr lang="fr-FR" altLang="fr-FR" sz="1800" dirty="0" smtClean="0">
                <a:solidFill>
                  <a:schemeClr val="accent2"/>
                </a:solidFill>
              </a:rPr>
              <a:t> info on monitoring plans, </a:t>
            </a:r>
            <a:r>
              <a:rPr lang="fr-FR" altLang="fr-FR" sz="1800" dirty="0" err="1" smtClean="0">
                <a:solidFill>
                  <a:schemeClr val="accent2"/>
                </a:solidFill>
              </a:rPr>
              <a:t>see</a:t>
            </a:r>
            <a:r>
              <a:rPr lang="fr-FR" altLang="fr-FR" sz="1800" dirty="0" smtClean="0">
                <a:solidFill>
                  <a:schemeClr val="accent2"/>
                </a:solidFill>
              </a:rPr>
              <a:t>  training on monitoring</a:t>
            </a:r>
            <a:endParaRPr lang="en-GB" altLang="fr-FR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1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36584239-6DB4-46EF-9B6B-AA7C6C9269EF}" type="slidenum">
              <a:rPr lang="en-GB" altLang="fr-FR" sz="1400" i="0" smtClean="0"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fr-FR" sz="1400" i="0" smtClean="0">
              <a:latin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32731"/>
            <a:ext cx="9144000" cy="1035893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Steps</a:t>
            </a:r>
            <a:r>
              <a:rPr lang="fr-FR" altLang="fr-FR" dirty="0" smtClean="0"/>
              <a:t> for </a:t>
            </a:r>
            <a:r>
              <a:rPr lang="fr-FR" altLang="fr-FR" dirty="0" err="1" smtClean="0"/>
              <a:t>designing</a:t>
            </a:r>
            <a:r>
              <a:rPr lang="fr-FR" altLang="fr-FR" dirty="0" smtClean="0"/>
              <a:t> a monitoring system</a:t>
            </a:r>
          </a:p>
        </p:txBody>
      </p:sp>
      <p:sp>
        <p:nvSpPr>
          <p:cNvPr id="6148" name="AutoShape 3"/>
          <p:cNvSpPr>
            <a:spLocks noChangeArrowheads="1"/>
          </p:cNvSpPr>
          <p:nvPr/>
        </p:nvSpPr>
        <p:spPr bwMode="auto">
          <a:xfrm>
            <a:off x="1857375" y="5643563"/>
            <a:ext cx="1771650" cy="646986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FontTx/>
              <a:buNone/>
            </a:pPr>
            <a:r>
              <a:rPr lang="fr-FR" altLang="fr-FR" sz="1600" b="1" i="0" dirty="0"/>
              <a:t>M &amp; E</a:t>
            </a:r>
          </a:p>
          <a:p>
            <a:pPr eaLnBrk="1" hangingPunct="1">
              <a:spcBef>
                <a:spcPts val="0"/>
              </a:spcBef>
              <a:buClrTx/>
              <a:buFontTx/>
              <a:buNone/>
            </a:pPr>
            <a:r>
              <a:rPr lang="fr-FR" altLang="fr-FR" sz="1600" b="1" i="0" dirty="0"/>
              <a:t>system</a:t>
            </a:r>
          </a:p>
        </p:txBody>
      </p:sp>
      <p:sp>
        <p:nvSpPr>
          <p:cNvPr id="6149" name="AutoShape 4"/>
          <p:cNvSpPr>
            <a:spLocks noChangeArrowheads="1"/>
          </p:cNvSpPr>
          <p:nvPr/>
        </p:nvSpPr>
        <p:spPr bwMode="auto">
          <a:xfrm>
            <a:off x="4929188" y="5500688"/>
            <a:ext cx="3165475" cy="119221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600" b="1" i="0"/>
              <a:t>	Combination of stakeholders, approaches, methods, tools, indicators…</a:t>
            </a:r>
          </a:p>
        </p:txBody>
      </p:sp>
      <p:sp>
        <p:nvSpPr>
          <p:cNvPr id="6150" name="AutoShape 5"/>
          <p:cNvSpPr>
            <a:spLocks noChangeArrowheads="1"/>
          </p:cNvSpPr>
          <p:nvPr/>
        </p:nvSpPr>
        <p:spPr bwMode="auto">
          <a:xfrm>
            <a:off x="4000500" y="5929313"/>
            <a:ext cx="685800" cy="228600"/>
          </a:xfrm>
          <a:prstGeom prst="leftRightArrow">
            <a:avLst>
              <a:gd name="adj1" fmla="val 50000"/>
              <a:gd name="adj2" fmla="val 60000"/>
            </a:avLst>
          </a:prstGeom>
          <a:solidFill>
            <a:srgbClr val="FFCC00"/>
          </a:solid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fr-FR" sz="1200" i="0"/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0" y="2168624"/>
            <a:ext cx="91440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err="1" smtClean="0"/>
              <a:t>Define</a:t>
            </a:r>
            <a:r>
              <a:rPr lang="fr-FR" altLang="fr-FR" sz="1800" i="0" dirty="0" smtClean="0"/>
              <a:t> </a:t>
            </a:r>
            <a:r>
              <a:rPr lang="fr-FR" altLang="fr-FR" sz="1800" i="0" dirty="0"/>
              <a:t>the </a:t>
            </a:r>
            <a:r>
              <a:rPr lang="fr-FR" altLang="fr-FR" sz="1800" i="0" dirty="0" smtClean="0"/>
              <a:t>objective </a:t>
            </a:r>
            <a:r>
              <a:rPr lang="fr-FR" altLang="fr-FR" sz="1800" i="0" dirty="0"/>
              <a:t>and </a:t>
            </a:r>
            <a:r>
              <a:rPr lang="fr-FR" altLang="fr-FR" sz="1800" i="0" dirty="0" smtClean="0"/>
              <a:t>scope of the monitoring system</a:t>
            </a:r>
            <a:endParaRPr lang="fr-FR" altLang="fr-FR" sz="1800" i="0" dirty="0"/>
          </a:p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err="1" smtClean="0"/>
              <a:t>Identify</a:t>
            </a:r>
            <a:r>
              <a:rPr lang="fr-FR" altLang="fr-FR" sz="1800" i="0" dirty="0" smtClean="0"/>
              <a:t> </a:t>
            </a:r>
            <a:r>
              <a:rPr lang="fr-FR" altLang="fr-FR" sz="1800" i="0" dirty="0"/>
              <a:t>performance-</a:t>
            </a:r>
            <a:r>
              <a:rPr lang="fr-FR" altLang="fr-FR" sz="1800" i="0" dirty="0" err="1"/>
              <a:t>related</a:t>
            </a:r>
            <a:r>
              <a:rPr lang="fr-FR" altLang="fr-FR" sz="1800" i="0" dirty="0"/>
              <a:t> questions, information </a:t>
            </a:r>
            <a:r>
              <a:rPr lang="fr-FR" altLang="fr-FR" sz="1800" i="0" dirty="0" err="1"/>
              <a:t>needs</a:t>
            </a:r>
            <a:r>
              <a:rPr lang="fr-FR" altLang="fr-FR" sz="1800" i="0" dirty="0"/>
              <a:t> and </a:t>
            </a:r>
            <a:r>
              <a:rPr lang="fr-FR" altLang="fr-FR" sz="1800" i="0" dirty="0" err="1"/>
              <a:t>indicators</a:t>
            </a:r>
            <a:endParaRPr lang="fr-FR" altLang="fr-FR" sz="1800" i="0" dirty="0"/>
          </a:p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smtClean="0"/>
              <a:t>Plan </a:t>
            </a:r>
            <a:r>
              <a:rPr lang="fr-FR" altLang="fr-FR" sz="1800" i="0" dirty="0"/>
              <a:t>for data collection and the organisation of information</a:t>
            </a:r>
          </a:p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smtClean="0"/>
              <a:t>Plan </a:t>
            </a:r>
            <a:r>
              <a:rPr lang="fr-FR" altLang="fr-FR" sz="1800" i="0" dirty="0"/>
              <a:t>the </a:t>
            </a:r>
            <a:r>
              <a:rPr lang="fr-FR" altLang="fr-FR" sz="1800" i="0" dirty="0" err="1"/>
              <a:t>activities</a:t>
            </a:r>
            <a:r>
              <a:rPr lang="fr-FR" altLang="fr-FR" sz="1800" i="0" dirty="0"/>
              <a:t> and </a:t>
            </a:r>
            <a:r>
              <a:rPr lang="fr-FR" altLang="fr-FR" sz="1800" i="0" dirty="0" err="1"/>
              <a:t>processes</a:t>
            </a:r>
            <a:r>
              <a:rPr lang="fr-FR" altLang="fr-FR" sz="1800" i="0" dirty="0"/>
              <a:t> </a:t>
            </a:r>
            <a:r>
              <a:rPr lang="fr-FR" altLang="fr-FR" sz="1800" i="0" dirty="0" err="1"/>
              <a:t>needed</a:t>
            </a:r>
            <a:r>
              <a:rPr lang="fr-FR" altLang="fr-FR" sz="1800" i="0" dirty="0"/>
              <a:t> for an efficient linkage </a:t>
            </a:r>
            <a:r>
              <a:rPr lang="fr-FR" altLang="fr-FR" sz="1800" i="0" dirty="0" err="1"/>
              <a:t>between</a:t>
            </a:r>
            <a:r>
              <a:rPr lang="fr-FR" altLang="fr-FR" sz="1800" i="0" dirty="0"/>
              <a:t> information and </a:t>
            </a:r>
            <a:r>
              <a:rPr lang="fr-FR" altLang="fr-FR" sz="1800" i="0" dirty="0" err="1"/>
              <a:t>decision</a:t>
            </a:r>
            <a:r>
              <a:rPr lang="fr-FR" altLang="fr-FR" sz="1800" i="0" dirty="0"/>
              <a:t> </a:t>
            </a:r>
            <a:r>
              <a:rPr lang="fr-FR" altLang="fr-FR" sz="1800" i="0" dirty="0" err="1"/>
              <a:t>making</a:t>
            </a:r>
            <a:r>
              <a:rPr lang="fr-FR" altLang="fr-FR" sz="1800" i="0" dirty="0"/>
              <a:t> </a:t>
            </a:r>
            <a:r>
              <a:rPr lang="fr-FR" altLang="fr-FR" sz="1800" i="0" dirty="0" smtClean="0"/>
              <a:t>(</a:t>
            </a:r>
            <a:r>
              <a:rPr lang="fr-FR" altLang="fr-FR" sz="1800" i="0" dirty="0" err="1" smtClean="0"/>
              <a:t>with</a:t>
            </a:r>
            <a:r>
              <a:rPr lang="fr-FR" altLang="fr-FR" sz="1800" i="0" dirty="0" smtClean="0"/>
              <a:t> a </a:t>
            </a:r>
            <a:r>
              <a:rPr lang="fr-FR" altLang="fr-FR" sz="1800" i="0" dirty="0" err="1" smtClean="0"/>
              <a:t>view</a:t>
            </a:r>
            <a:r>
              <a:rPr lang="fr-FR" altLang="fr-FR" sz="1800" i="0" dirty="0" smtClean="0"/>
              <a:t> to </a:t>
            </a:r>
            <a:r>
              <a:rPr lang="fr-FR" altLang="fr-FR" sz="1800" i="0" dirty="0" err="1"/>
              <a:t>improving</a:t>
            </a:r>
            <a:r>
              <a:rPr lang="fr-FR" altLang="fr-FR" sz="1800" i="0" dirty="0"/>
              <a:t> and </a:t>
            </a:r>
            <a:r>
              <a:rPr lang="fr-FR" altLang="fr-FR" sz="1800" i="0" dirty="0" err="1"/>
              <a:t>managing</a:t>
            </a:r>
            <a:r>
              <a:rPr lang="fr-FR" altLang="fr-FR" sz="1800" i="0" dirty="0"/>
              <a:t> the </a:t>
            </a:r>
            <a:r>
              <a:rPr lang="fr-FR" altLang="fr-FR" sz="1800" i="0" dirty="0" err="1"/>
              <a:t>project</a:t>
            </a:r>
            <a:r>
              <a:rPr lang="fr-FR" altLang="fr-FR" sz="1800" i="0" dirty="0"/>
              <a:t>/programme)</a:t>
            </a:r>
          </a:p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smtClean="0"/>
              <a:t>Plan </a:t>
            </a:r>
            <a:r>
              <a:rPr lang="fr-FR" altLang="fr-FR" sz="1800" i="0" dirty="0"/>
              <a:t>the information flow and </a:t>
            </a:r>
            <a:r>
              <a:rPr lang="fr-FR" altLang="fr-FR" sz="1800" i="0" dirty="0" err="1"/>
              <a:t>reporting</a:t>
            </a:r>
            <a:r>
              <a:rPr lang="fr-FR" altLang="fr-FR" sz="1800" i="0" dirty="0"/>
              <a:t> </a:t>
            </a:r>
            <a:r>
              <a:rPr lang="fr-FR" altLang="fr-FR" sz="1800" i="0" dirty="0" err="1"/>
              <a:t>process</a:t>
            </a:r>
            <a:r>
              <a:rPr lang="fr-FR" altLang="fr-FR" sz="1800" i="0" dirty="0"/>
              <a:t> (how and to </a:t>
            </a:r>
            <a:r>
              <a:rPr lang="fr-FR" altLang="fr-FR" sz="1800" i="0" dirty="0" err="1"/>
              <a:t>whom</a:t>
            </a:r>
            <a:r>
              <a:rPr lang="fr-FR" altLang="fr-FR" sz="1800" i="0" dirty="0"/>
              <a:t>?)</a:t>
            </a:r>
          </a:p>
          <a:p>
            <a:pPr eaLnBrk="1" hangingPunct="1">
              <a:spcBef>
                <a:spcPct val="50000"/>
              </a:spcBef>
              <a:buClrTx/>
              <a:buFontTx/>
              <a:buAutoNum type="arabicPeriod"/>
            </a:pPr>
            <a:r>
              <a:rPr lang="fr-FR" altLang="fr-FR" sz="1800" i="0" dirty="0" smtClean="0"/>
              <a:t>Plan </a:t>
            </a:r>
            <a:r>
              <a:rPr lang="fr-FR" altLang="fr-FR" sz="1800" i="0" dirty="0"/>
              <a:t>for the </a:t>
            </a:r>
            <a:r>
              <a:rPr lang="fr-FR" altLang="fr-FR" sz="1800" i="0" dirty="0" err="1"/>
              <a:t>necessary</a:t>
            </a:r>
            <a:r>
              <a:rPr lang="fr-FR" altLang="fr-FR" sz="1800" i="0" dirty="0"/>
              <a:t> </a:t>
            </a:r>
            <a:r>
              <a:rPr lang="fr-FR" altLang="fr-FR" sz="1800" i="0" dirty="0" err="1"/>
              <a:t>means</a:t>
            </a:r>
            <a:r>
              <a:rPr lang="fr-FR" altLang="fr-FR" sz="1800" i="0" dirty="0"/>
              <a:t> and </a:t>
            </a:r>
            <a:r>
              <a:rPr lang="fr-FR" altLang="fr-FR" sz="1800" i="0" dirty="0" err="1"/>
              <a:t>skills</a:t>
            </a:r>
            <a:endParaRPr lang="fr-FR" altLang="fr-FR" sz="1800" i="0" dirty="0"/>
          </a:p>
        </p:txBody>
      </p:sp>
    </p:spTree>
    <p:extLst>
      <p:ext uri="{BB962C8B-B14F-4D97-AF65-F5344CB8AC3E}">
        <p14:creationId xmlns:p14="http://schemas.microsoft.com/office/powerpoint/2010/main" val="338393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317C16D9-FEB2-46CA-A39A-FAAF98859D6F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" y="1222375"/>
            <a:ext cx="8988425" cy="1030288"/>
          </a:xfrm>
        </p:spPr>
        <p:txBody>
          <a:bodyPr/>
          <a:lstStyle/>
          <a:p>
            <a:pPr indent="0" algn="ctr" eaLnBrk="1" hangingPunct="1"/>
            <a:r>
              <a:rPr lang="fr-FR" altLang="fr-FR" dirty="0"/>
              <a:t>Monitoring </a:t>
            </a:r>
            <a:r>
              <a:rPr lang="fr-FR" altLang="fr-FR" dirty="0" smtClean="0"/>
              <a:t>system</a:t>
            </a:r>
            <a:br>
              <a:rPr lang="fr-FR" altLang="fr-FR" dirty="0" smtClean="0"/>
            </a:br>
            <a:r>
              <a:rPr lang="fr-FR" altLang="fr-FR" dirty="0" err="1" smtClean="0"/>
              <a:t>Documenting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indicators</a:t>
            </a:r>
            <a:endParaRPr lang="fr-FR" altLang="fr-FR" dirty="0" smtClean="0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2330472"/>
            <a:ext cx="9144000" cy="3906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2800"/>
              </a:lnSpc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sz="1800" b="1" i="0" dirty="0" smtClean="0"/>
              <a:t>Identification </a:t>
            </a:r>
            <a:r>
              <a:rPr lang="fr-FR" altLang="fr-FR" sz="1800" b="1" i="0" dirty="0" err="1" smtClean="0"/>
              <a:t>with</a:t>
            </a:r>
            <a:r>
              <a:rPr lang="fr-FR" altLang="fr-FR" sz="1800" b="1" i="0" dirty="0" smtClean="0"/>
              <a:t> respect to the action: </a:t>
            </a:r>
            <a:r>
              <a:rPr lang="fr-FR" altLang="fr-FR" sz="1800" i="0" dirty="0" err="1" smtClean="0"/>
              <a:t>Indicator</a:t>
            </a:r>
            <a:r>
              <a:rPr lang="fr-FR" altLang="fr-FR" sz="1800" i="0" dirty="0" smtClean="0"/>
              <a:t> « </a:t>
            </a:r>
            <a:r>
              <a:rPr lang="fr-FR" altLang="fr-FR" sz="1800" i="0" dirty="0" err="1" smtClean="0"/>
              <a:t>title</a:t>
            </a:r>
            <a:r>
              <a:rPr lang="fr-FR" altLang="fr-FR" sz="1800" i="0" dirty="0" smtClean="0"/>
              <a:t> », relation to the </a:t>
            </a:r>
            <a:r>
              <a:rPr lang="fr-FR" altLang="fr-FR" sz="1800" i="0" dirty="0" err="1" smtClean="0"/>
              <a:t>result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chain</a:t>
            </a:r>
            <a:r>
              <a:rPr lang="fr-FR" altLang="fr-FR" sz="1800" i="0" dirty="0" smtClean="0"/>
              <a:t>, </a:t>
            </a:r>
            <a:r>
              <a:rPr lang="fr-FR" altLang="fr-FR" sz="1800" i="0" dirty="0" err="1" smtClean="0"/>
              <a:t>users</a:t>
            </a:r>
            <a:r>
              <a:rPr lang="fr-FR" altLang="fr-FR" sz="1800" i="0" dirty="0" smtClean="0"/>
              <a:t> of the </a:t>
            </a:r>
            <a:r>
              <a:rPr lang="fr-FR" altLang="fr-FR" sz="1800" i="0" dirty="0" err="1" smtClean="0"/>
              <a:t>indicator</a:t>
            </a:r>
            <a:r>
              <a:rPr lang="fr-FR" altLang="fr-FR" sz="1800" i="0" dirty="0" smtClean="0"/>
              <a:t>/ communication flow</a:t>
            </a:r>
            <a:endParaRPr lang="fr-FR" altLang="fr-FR" sz="1800" i="0" dirty="0"/>
          </a:p>
          <a:p>
            <a:pPr>
              <a:lnSpc>
                <a:spcPts val="2800"/>
              </a:lnSpc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sz="1800" b="1" i="0" dirty="0" smtClean="0"/>
              <a:t>Description of the </a:t>
            </a:r>
            <a:r>
              <a:rPr lang="fr-FR" altLang="fr-FR" sz="1800" b="1" i="0" dirty="0" err="1" smtClean="0"/>
              <a:t>indicator</a:t>
            </a:r>
            <a:r>
              <a:rPr lang="fr-FR" altLang="fr-FR" sz="1800" b="1" i="0" dirty="0" smtClean="0"/>
              <a:t>: </a:t>
            </a:r>
            <a:r>
              <a:rPr lang="fr-FR" altLang="fr-FR" sz="1800" i="0" dirty="0" err="1" smtClean="0"/>
              <a:t>Measurement</a:t>
            </a:r>
            <a:r>
              <a:rPr lang="fr-FR" altLang="fr-FR" sz="1800" i="0" dirty="0" smtClean="0"/>
              <a:t> unit, </a:t>
            </a:r>
            <a:r>
              <a:rPr lang="fr-FR" altLang="fr-FR" sz="1800" i="0" dirty="0" err="1" smtClean="0"/>
              <a:t>periodicity</a:t>
            </a:r>
            <a:r>
              <a:rPr lang="fr-FR" altLang="fr-FR" sz="1800" i="0" dirty="0" smtClean="0"/>
              <a:t>, </a:t>
            </a:r>
            <a:r>
              <a:rPr lang="fr-FR" altLang="fr-FR" sz="1800" i="0" dirty="0" err="1" smtClean="0"/>
              <a:t>baseline</a:t>
            </a:r>
            <a:r>
              <a:rPr lang="fr-FR" altLang="fr-FR" sz="1800" i="0" dirty="0" smtClean="0"/>
              <a:t> value</a:t>
            </a:r>
          </a:p>
          <a:p>
            <a:pPr>
              <a:lnSpc>
                <a:spcPts val="2800"/>
              </a:lnSpc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sz="1800" b="1" i="0" dirty="0" smtClean="0"/>
              <a:t>Data collection:</a:t>
            </a:r>
            <a:r>
              <a:rPr lang="fr-FR" altLang="fr-FR" sz="1800" i="0" dirty="0" smtClean="0"/>
              <a:t> </a:t>
            </a:r>
            <a:r>
              <a:rPr lang="en-GB" altLang="fr-FR" sz="1800" i="0" dirty="0" smtClean="0"/>
              <a:t>nature of basic/elementary data, method of data collection, level at which data will be collected/analysed, responsible bodies for the collection, method of calculation</a:t>
            </a:r>
            <a:endParaRPr lang="fr-FR" altLang="fr-FR" sz="1800" i="0" dirty="0"/>
          </a:p>
          <a:p>
            <a:pPr>
              <a:lnSpc>
                <a:spcPts val="2800"/>
              </a:lnSpc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sz="1800" b="1" i="0" dirty="0" err="1" smtClean="0"/>
              <a:t>Means</a:t>
            </a:r>
            <a:r>
              <a:rPr lang="fr-FR" altLang="fr-FR" sz="1800" b="1" i="0" dirty="0" smtClean="0"/>
              <a:t> of </a:t>
            </a:r>
            <a:r>
              <a:rPr lang="fr-FR" altLang="fr-FR" sz="1800" b="1" i="0" dirty="0" err="1" smtClean="0"/>
              <a:t>interpretation</a:t>
            </a:r>
            <a:r>
              <a:rPr lang="fr-FR" altLang="fr-FR" sz="1800" b="1" i="0" dirty="0" smtClean="0"/>
              <a:t>: </a:t>
            </a:r>
            <a:r>
              <a:rPr lang="fr-FR" altLang="fr-FR" sz="1800" i="0" dirty="0" err="1" smtClean="0"/>
              <a:t>known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limits</a:t>
            </a:r>
            <a:r>
              <a:rPr lang="fr-FR" altLang="fr-FR" sz="1800" i="0" dirty="0" smtClean="0"/>
              <a:t> &amp; </a:t>
            </a:r>
            <a:r>
              <a:rPr lang="fr-FR" altLang="fr-FR" sz="1800" i="0" dirty="0" err="1" smtClean="0"/>
              <a:t>bias</a:t>
            </a:r>
            <a:r>
              <a:rPr lang="fr-FR" altLang="fr-FR" sz="1800" i="0" dirty="0" smtClean="0"/>
              <a:t>, </a:t>
            </a:r>
            <a:r>
              <a:rPr lang="fr-FR" altLang="fr-FR" sz="1800" i="0" dirty="0" err="1" smtClean="0"/>
              <a:t>interpretation</a:t>
            </a:r>
            <a:r>
              <a:rPr lang="fr-FR" altLang="fr-FR" sz="1800" i="0" dirty="0" smtClean="0"/>
              <a:t> of </a:t>
            </a:r>
            <a:r>
              <a:rPr lang="fr-FR" altLang="fr-FR" sz="1800" i="0" dirty="0" err="1" smtClean="0"/>
              <a:t>increases</a:t>
            </a:r>
            <a:r>
              <a:rPr lang="fr-FR" altLang="fr-FR" sz="1800" i="0" dirty="0" smtClean="0"/>
              <a:t>/</a:t>
            </a:r>
            <a:r>
              <a:rPr lang="fr-FR" altLang="fr-FR" sz="1800" i="0" dirty="0" err="1" smtClean="0"/>
              <a:t>decreases</a:t>
            </a:r>
            <a:r>
              <a:rPr lang="fr-FR" altLang="fr-FR" sz="1800" i="0" dirty="0" smtClean="0"/>
              <a:t>/</a:t>
            </a:r>
            <a:r>
              <a:rPr lang="fr-FR" altLang="fr-FR" sz="1800" i="0" dirty="0" err="1" smtClean="0"/>
              <a:t>merits</a:t>
            </a:r>
            <a:r>
              <a:rPr lang="fr-FR" altLang="fr-FR" sz="1800" i="0" dirty="0" smtClean="0"/>
              <a:t>/</a:t>
            </a:r>
            <a:r>
              <a:rPr lang="fr-FR" altLang="fr-FR" sz="1800" i="0" dirty="0" err="1" smtClean="0"/>
              <a:t>success</a:t>
            </a:r>
            <a:r>
              <a:rPr lang="fr-FR" altLang="fr-FR" sz="1800" i="0" dirty="0" smtClean="0"/>
              <a:t>, </a:t>
            </a:r>
          </a:p>
          <a:p>
            <a:pPr>
              <a:lnSpc>
                <a:spcPts val="2800"/>
              </a:lnSpc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sz="1800" b="1" i="0" dirty="0" err="1" smtClean="0"/>
              <a:t>Targets</a:t>
            </a:r>
            <a:r>
              <a:rPr lang="fr-FR" altLang="fr-FR" sz="1800" b="1" i="0" dirty="0" smtClean="0"/>
              <a:t> &amp; </a:t>
            </a:r>
            <a:r>
              <a:rPr lang="fr-FR" altLang="fr-FR" sz="1800" b="1" i="0" dirty="0" err="1" smtClean="0"/>
              <a:t>milestones</a:t>
            </a:r>
            <a:endParaRPr lang="fr-FR" altLang="fr-FR" sz="1800" b="1" i="0" dirty="0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4592528" y="5445224"/>
            <a:ext cx="4215016" cy="1303943"/>
          </a:xfrm>
          <a:prstGeom prst="foldedCorner">
            <a:avLst/>
          </a:pr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  <a:extLst/>
        </p:spPr>
        <p:txBody>
          <a:bodyPr wrap="square">
            <a:spAutoFit/>
          </a:bodyPr>
          <a:lstStyle>
            <a:defPPr>
              <a:defRPr lang="en-GB"/>
            </a:defPPr>
            <a:lvl1pPr>
              <a:spcBef>
                <a:spcPct val="50000"/>
              </a:spcBef>
              <a:defRPr sz="1800">
                <a:solidFill>
                  <a:schemeClr val="accent2"/>
                </a:solidFill>
              </a:defRPr>
            </a:lvl1pPr>
          </a:lstStyle>
          <a:p>
            <a:r>
              <a:rPr lang="fr-BE" altLang="fr-FR" sz="1300" dirty="0" err="1"/>
              <a:t>See</a:t>
            </a:r>
            <a:r>
              <a:rPr lang="fr-BE" altLang="fr-FR" sz="1300" dirty="0"/>
              <a:t> </a:t>
            </a:r>
            <a:r>
              <a:rPr lang="fr-BE" altLang="fr-FR" sz="1300" dirty="0" err="1"/>
              <a:t>also</a:t>
            </a:r>
            <a:r>
              <a:rPr lang="fr-BE" altLang="fr-FR" sz="13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altLang="fr-FR" sz="1300" dirty="0"/>
              <a:t>identification </a:t>
            </a:r>
            <a:r>
              <a:rPr lang="fr-BE" altLang="fr-FR" sz="1300" dirty="0" err="1"/>
              <a:t>sheet</a:t>
            </a:r>
            <a:r>
              <a:rPr lang="fr-BE" altLang="fr-FR" sz="1300" dirty="0"/>
              <a:t> </a:t>
            </a:r>
            <a:r>
              <a:rPr lang="fr-BE" altLang="fr-FR" sz="1300" dirty="0" smtClean="0"/>
              <a:t>of </a:t>
            </a:r>
            <a:r>
              <a:rPr lang="fr-BE" altLang="fr-FR" sz="1300" dirty="0"/>
              <a:t>the guide on « Performance </a:t>
            </a:r>
            <a:r>
              <a:rPr lang="fr-BE" altLang="fr-FR" sz="1300" dirty="0" err="1"/>
              <a:t>measurement</a:t>
            </a:r>
            <a:r>
              <a:rPr lang="fr-BE" altLang="fr-FR" sz="1300" dirty="0"/>
              <a:t>… </a:t>
            </a:r>
            <a:r>
              <a:rPr lang="fr-BE" altLang="fr-FR" sz="1300" dirty="0" smtClean="0"/>
              <a:t>» (§2.7.)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altLang="fr-FR" sz="1300" dirty="0" smtClean="0"/>
              <a:t>« </a:t>
            </a:r>
            <a:r>
              <a:rPr lang="fr-BE" altLang="fr-FR" sz="1300" dirty="0" err="1" smtClean="0"/>
              <a:t>Designing</a:t>
            </a:r>
            <a:r>
              <a:rPr lang="fr-BE" altLang="fr-FR" sz="1300" dirty="0" smtClean="0"/>
              <a:t> table » </a:t>
            </a:r>
            <a:r>
              <a:rPr lang="fr-BE" altLang="fr-FR" sz="1300" dirty="0" err="1"/>
              <a:t>from</a:t>
            </a:r>
            <a:r>
              <a:rPr lang="fr-BE" altLang="fr-FR" sz="1300" dirty="0"/>
              <a:t> </a:t>
            </a:r>
            <a:r>
              <a:rPr lang="fr-BE" altLang="fr-FR" sz="1300" dirty="0" err="1"/>
              <a:t>evaluation</a:t>
            </a:r>
            <a:r>
              <a:rPr lang="fr-BE" altLang="fr-FR" sz="1300" dirty="0"/>
              <a:t> </a:t>
            </a:r>
            <a:r>
              <a:rPr lang="fr-BE" altLang="fr-FR" sz="1300" dirty="0" err="1" smtClean="0"/>
              <a:t>manual</a:t>
            </a:r>
            <a:r>
              <a:rPr lang="fr-BE" altLang="fr-FR" sz="1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85123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713AD2F-02E1-4DAF-BB87-82E1EAB26F30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214438"/>
            <a:ext cx="8777288" cy="990426"/>
          </a:xfrm>
          <a:noFill/>
        </p:spPr>
        <p:txBody>
          <a:bodyPr lIns="90488" tIns="44450" rIns="90488" bIns="44450"/>
          <a:lstStyle/>
          <a:p>
            <a:pPr indent="0" algn="ctr" eaLnBrk="1" hangingPunct="1"/>
            <a:r>
              <a:rPr lang="fr-BE" altLang="fr-FR" dirty="0" smtClean="0"/>
              <a:t>Monitoring system </a:t>
            </a:r>
            <a:br>
              <a:rPr lang="fr-BE" altLang="fr-FR" dirty="0" smtClean="0"/>
            </a:br>
            <a:r>
              <a:rPr lang="fr-BE" altLang="fr-FR" dirty="0" smtClean="0"/>
              <a:t>Key messages</a:t>
            </a:r>
            <a:endParaRPr lang="fr-FR" altLang="fr-FR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" y="2133600"/>
            <a:ext cx="8786813" cy="380047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BE" altLang="fr-FR" sz="2000" i="0" dirty="0" smtClean="0"/>
              <a:t>Focus on </a:t>
            </a:r>
            <a:r>
              <a:rPr lang="fr-BE" altLang="fr-FR" sz="2000" i="0" dirty="0" err="1" smtClean="0"/>
              <a:t>outcomes</a:t>
            </a:r>
            <a:r>
              <a:rPr lang="fr-BE" altLang="fr-FR" sz="2000" i="0" dirty="0" smtClean="0"/>
              <a:t> and outputs to </a:t>
            </a:r>
            <a:r>
              <a:rPr lang="fr-BE" altLang="fr-FR" sz="2000" i="0" dirty="0" err="1" smtClean="0"/>
              <a:t>assess</a:t>
            </a:r>
            <a:r>
              <a:rPr lang="fr-BE" altLang="fr-FR" sz="2000" i="0" dirty="0" smtClean="0"/>
              <a:t> the </a:t>
            </a:r>
            <a:r>
              <a:rPr lang="fr-BE" altLang="fr-FR" sz="2000" i="0" dirty="0" err="1" smtClean="0"/>
              <a:t>project</a:t>
            </a:r>
            <a:r>
              <a:rPr lang="fr-BE" altLang="fr-FR" sz="2000" i="0" dirty="0" smtClean="0"/>
              <a:t>/ programme performance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BE" altLang="fr-FR" sz="2000" i="0" dirty="0" err="1" smtClean="0"/>
              <a:t>Don’t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neglect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process</a:t>
            </a:r>
            <a:r>
              <a:rPr lang="fr-BE" altLang="fr-FR" sz="2000" i="0" dirty="0" smtClean="0"/>
              <a:t> and input </a:t>
            </a:r>
            <a:r>
              <a:rPr lang="fr-BE" altLang="fr-FR" sz="2000" i="0" dirty="0" err="1" smtClean="0"/>
              <a:t>indicators</a:t>
            </a:r>
            <a:r>
              <a:rPr lang="fr-BE" altLang="fr-FR" sz="2000" i="0" dirty="0" smtClean="0"/>
              <a:t> to </a:t>
            </a:r>
            <a:r>
              <a:rPr lang="fr-BE" altLang="fr-FR" sz="2000" i="0" dirty="0" err="1" smtClean="0"/>
              <a:t>assess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efficiency</a:t>
            </a:r>
            <a:r>
              <a:rPr lang="fr-BE" altLang="fr-FR" sz="2000" i="0" dirty="0" smtClean="0"/>
              <a:t> and </a:t>
            </a:r>
            <a:r>
              <a:rPr lang="fr-BE" altLang="fr-FR" sz="2000" i="0" dirty="0" err="1" smtClean="0"/>
              <a:t>implementation</a:t>
            </a:r>
            <a:r>
              <a:rPr lang="fr-BE" altLang="fr-FR" sz="2000" i="0" dirty="0" smtClean="0"/>
              <a:t> (use of </a:t>
            </a:r>
            <a:r>
              <a:rPr lang="fr-BE" altLang="fr-FR" sz="2000" i="0" dirty="0" err="1" smtClean="0"/>
              <a:t>resources</a:t>
            </a:r>
            <a:r>
              <a:rPr lang="fr-BE" altLang="fr-FR" sz="2000" i="0" dirty="0" smtClean="0"/>
              <a:t> and </a:t>
            </a:r>
            <a:r>
              <a:rPr lang="fr-BE" altLang="fr-FR" sz="2000" i="0" dirty="0" err="1" smtClean="0"/>
              <a:t>activities</a:t>
            </a:r>
            <a:r>
              <a:rPr lang="fr-BE" altLang="fr-FR" sz="2000" i="0" dirty="0" smtClean="0"/>
              <a:t>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Build on existing systems and capacities </a:t>
            </a:r>
            <a:endParaRPr lang="fr-BE" altLang="fr-FR" sz="20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Identify indicators and the source of information at the same time (reality check). Keep it simple and realistic!!</a:t>
            </a:r>
            <a:endParaRPr lang="fr-BE" altLang="fr-FR" sz="2000" i="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Involve responsible managers &amp; stakeholders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altLang="fr-FR" sz="2000" i="0" dirty="0" smtClean="0"/>
              <a:t>Balance quantitative and qualitative indicators </a:t>
            </a:r>
            <a:endParaRPr lang="fr-FR" altLang="fr-FR" sz="2000" i="0" dirty="0" smtClean="0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57188" y="5857875"/>
            <a:ext cx="8153400" cy="714375"/>
          </a:xfrm>
          <a:prstGeom prst="rect">
            <a:avLst/>
          </a:prstGeom>
          <a:noFill/>
          <a:ln w="127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2000" i="0" dirty="0"/>
              <a:t>+ </a:t>
            </a:r>
            <a:r>
              <a:rPr lang="fr-FR" altLang="fr-FR" sz="2000" i="0" dirty="0" err="1" smtClean="0"/>
              <a:t>involve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/>
              <a:t>beneficiaries</a:t>
            </a:r>
            <a:r>
              <a:rPr lang="fr-FR" altLang="fr-FR" sz="2000" i="0" dirty="0"/>
              <a:t> to </a:t>
            </a:r>
            <a:r>
              <a:rPr lang="fr-FR" altLang="fr-FR" sz="2000" i="0" dirty="0" err="1"/>
              <a:t>ensure</a:t>
            </a:r>
            <a:r>
              <a:rPr lang="fr-FR" altLang="fr-FR" sz="2000" i="0" dirty="0"/>
              <a:t> </a:t>
            </a:r>
            <a:r>
              <a:rPr lang="fr-FR" altLang="fr-FR" sz="2000" i="0" dirty="0" err="1"/>
              <a:t>that</a:t>
            </a:r>
            <a:r>
              <a:rPr lang="fr-FR" altLang="fr-FR" sz="2000" i="0" dirty="0"/>
              <a:t> </a:t>
            </a:r>
            <a:r>
              <a:rPr lang="fr-FR" altLang="fr-FR" sz="2000" i="0" dirty="0" err="1" smtClean="0"/>
              <a:t>indicators</a:t>
            </a:r>
            <a:r>
              <a:rPr lang="fr-FR" altLang="fr-FR" sz="2000" i="0" dirty="0" smtClean="0"/>
              <a:t> </a:t>
            </a:r>
            <a:r>
              <a:rPr lang="fr-FR" altLang="fr-FR" sz="2000" i="0" dirty="0"/>
              <a:t>are relevant to </a:t>
            </a:r>
            <a:r>
              <a:rPr lang="fr-FR" altLang="fr-FR" sz="2000" i="0" dirty="0" err="1" smtClean="0"/>
              <a:t>them</a:t>
            </a:r>
            <a:r>
              <a:rPr lang="fr-FR" altLang="fr-FR" sz="2000" i="0" dirty="0" smtClean="0"/>
              <a:t> as </a:t>
            </a:r>
            <a:r>
              <a:rPr lang="fr-FR" altLang="fr-FR" sz="2000" i="0" dirty="0" err="1" smtClean="0"/>
              <a:t>well</a:t>
            </a:r>
            <a:r>
              <a:rPr lang="fr-FR" altLang="fr-FR" sz="2000" i="0" dirty="0" smtClean="0"/>
              <a:t>…</a:t>
            </a:r>
            <a:endParaRPr lang="fr-FR" altLang="fr-FR" sz="2000" i="0" dirty="0"/>
          </a:p>
        </p:txBody>
      </p:sp>
    </p:spTree>
    <p:extLst>
      <p:ext uri="{BB962C8B-B14F-4D97-AF65-F5344CB8AC3E}">
        <p14:creationId xmlns:p14="http://schemas.microsoft.com/office/powerpoint/2010/main" val="162838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5536" y="2276872"/>
            <a:ext cx="8352928" cy="4320778"/>
          </a:xfrm>
          <a:prstGeom prst="rect">
            <a:avLst/>
          </a:prstGeom>
          <a:solidFill>
            <a:srgbClr val="A8D1F6"/>
          </a:solidFill>
          <a:ln w="3175" algn="ctr">
            <a:solidFill>
              <a:srgbClr val="0F5494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fr-FR">
              <a:cs typeface="+mn-cs"/>
            </a:endParaRPr>
          </a:p>
        </p:txBody>
      </p:sp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079500"/>
          </a:xfrm>
        </p:spPr>
        <p:txBody>
          <a:bodyPr lIns="90488" tIns="44450" rIns="90488" bIns="44450"/>
          <a:lstStyle/>
          <a:p>
            <a:pPr marL="1588" algn="ctr">
              <a:defRPr/>
            </a:pPr>
            <a:r>
              <a:rPr lang="en-GB" sz="2000" kern="1200" dirty="0" smtClean="0">
                <a:ea typeface="+mn-ea"/>
                <a:cs typeface="+mn-cs"/>
              </a:rPr>
              <a:t>Monitoring and Evaluation</a:t>
            </a:r>
            <a:endParaRPr lang="en-GB" sz="2000" kern="1200" dirty="0">
              <a:ea typeface="+mn-ea"/>
              <a:cs typeface="+mn-cs"/>
            </a:endParaRP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502425450"/>
              </p:ext>
            </p:extLst>
          </p:nvPr>
        </p:nvGraphicFramePr>
        <p:xfrm>
          <a:off x="539552" y="2420888"/>
          <a:ext cx="8136904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lèche vers le haut 3"/>
          <p:cNvSpPr/>
          <p:nvPr/>
        </p:nvSpPr>
        <p:spPr bwMode="auto">
          <a:xfrm>
            <a:off x="4283968" y="5445224"/>
            <a:ext cx="576064" cy="432048"/>
          </a:xfrm>
          <a:prstGeom prst="upArrow">
            <a:avLst/>
          </a:prstGeom>
          <a:solidFill>
            <a:srgbClr val="FFD624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>
              <a:cs typeface="+mn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619672" y="5775345"/>
            <a:ext cx="5904656" cy="735747"/>
          </a:xfrm>
          <a:prstGeom prst="ellipse">
            <a:avLst/>
          </a:prstGeom>
          <a:solidFill>
            <a:srgbClr val="FFD624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cs typeface="+mn-cs"/>
              </a:rPr>
              <a:t>Internal project monitoring by implementing partners</a:t>
            </a:r>
            <a:endParaRPr lang="en-US" sz="1400" dirty="0">
              <a:cs typeface="+mn-cs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39552" y="2441972"/>
            <a:ext cx="2160240" cy="1152128"/>
          </a:xfrm>
          <a:prstGeom prst="ellipse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fr-BE" sz="1600" b="1" dirty="0" err="1" smtClean="0">
                <a:solidFill>
                  <a:srgbClr val="0F5494"/>
                </a:solidFill>
              </a:rPr>
              <a:t>Results</a:t>
            </a:r>
            <a:r>
              <a:rPr lang="fr-BE" sz="1600" b="1" dirty="0" smtClean="0">
                <a:solidFill>
                  <a:srgbClr val="0F5494"/>
                </a:solidFill>
              </a:rPr>
              <a:t> Framework</a:t>
            </a:r>
            <a:endParaRPr lang="en-GB" sz="1600" b="1" dirty="0" smtClean="0">
              <a:solidFill>
                <a:srgbClr val="0F5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8624</TotalTime>
  <Words>1795</Words>
  <Application>Microsoft Office PowerPoint</Application>
  <PresentationFormat>Affichage à l'écran (4:3)</PresentationFormat>
  <Paragraphs>241</Paragraphs>
  <Slides>31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31</vt:i4>
      </vt:variant>
    </vt:vector>
  </HeadingPairs>
  <TitlesOfParts>
    <vt:vector size="43" baseType="lpstr">
      <vt:lpstr>Arial</vt:lpstr>
      <vt:lpstr>Calibri</vt:lpstr>
      <vt:lpstr>Times New Roman</vt:lpstr>
      <vt:lpstr>Verdana</vt:lpstr>
      <vt:lpstr>Wingdings</vt:lpstr>
      <vt:lpstr>Slide_Master</vt:lpstr>
      <vt:lpstr>1_Slide_Master</vt:lpstr>
      <vt:lpstr>2_Slide_Master</vt:lpstr>
      <vt:lpstr>3_Slide_Master</vt:lpstr>
      <vt:lpstr>Office Theme</vt:lpstr>
      <vt:lpstr>1_Office Theme</vt:lpstr>
      <vt:lpstr>Blank</vt:lpstr>
      <vt:lpstr>Session 13</vt:lpstr>
      <vt:lpstr>Présentation PowerPoint</vt:lpstr>
      <vt:lpstr>Présentation PowerPoint</vt:lpstr>
      <vt:lpstr>Dealing with indicators raises questions…</vt:lpstr>
      <vt:lpstr>…and when setting up a monitoring system </vt:lpstr>
      <vt:lpstr>Steps for designing a monitoring system</vt:lpstr>
      <vt:lpstr>Monitoring system Documenting indicators</vt:lpstr>
      <vt:lpstr>Monitoring system  Key messages</vt:lpstr>
      <vt:lpstr>Monitoring and Evaluation</vt:lpstr>
      <vt:lpstr>Présentation PowerPoint</vt:lpstr>
      <vt:lpstr>Présentation PowerPoint</vt:lpstr>
      <vt:lpstr>Managing for development results</vt:lpstr>
      <vt:lpstr>Managing for development results</vt:lpstr>
      <vt:lpstr>Managing for development results</vt:lpstr>
      <vt:lpstr>Managing for development results</vt:lpstr>
      <vt:lpstr>Managing for development results and M&amp;E systems</vt:lpstr>
      <vt:lpstr>Managing for development results  Tools and techniques</vt:lpstr>
      <vt:lpstr>Présentation PowerPoint</vt:lpstr>
      <vt:lpstr>Présentation PowerPoint</vt:lpstr>
      <vt:lpstr>Présentation PowerPoint</vt:lpstr>
      <vt:lpstr>Présentation PowerPoint</vt:lpstr>
      <vt:lpstr>Introduction</vt:lpstr>
      <vt:lpstr>Three - level Structure</vt:lpstr>
      <vt:lpstr>EU RF Data source &amp; data collection</vt:lpstr>
      <vt:lpstr>RF Indicators: Examples</vt:lpstr>
      <vt:lpstr>RF indicators: Methodological notes</vt:lpstr>
      <vt:lpstr>Matching between RF and  NIPs/MIPs (2014-2020)</vt:lpstr>
      <vt:lpstr>Coverage</vt:lpstr>
      <vt:lpstr>Level 2: Results Reporting</vt:lpstr>
      <vt:lpstr>Level 2: Results calculation</vt:lpstr>
      <vt:lpstr>EURF &amp; Publication of results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600</cp:revision>
  <cp:lastPrinted>2015-05-22T13:47:44Z</cp:lastPrinted>
  <dcterms:created xsi:type="dcterms:W3CDTF">2011-10-28T10:25:18Z</dcterms:created>
  <dcterms:modified xsi:type="dcterms:W3CDTF">2015-11-02T12:21:17Z</dcterms:modified>
</cp:coreProperties>
</file>