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777" r:id="rId2"/>
    <p:sldId id="778" r:id="rId3"/>
  </p:sldIdLst>
  <p:sldSz cx="9144000" cy="6858000" type="screen4x3"/>
  <p:notesSz cx="10001250" cy="687705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hloe" initials="c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FFFF66"/>
    <a:srgbClr val="FFDDFF"/>
    <a:srgbClr val="FFCCFF"/>
    <a:srgbClr val="E88D08"/>
    <a:srgbClr val="E5970B"/>
    <a:srgbClr val="009900"/>
    <a:srgbClr val="66FF33"/>
    <a:srgbClr val="00FF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15" autoAdjust="0"/>
    <p:restoredTop sz="92007" autoAdjust="0"/>
  </p:normalViewPr>
  <p:slideViewPr>
    <p:cSldViewPr>
      <p:cViewPr varScale="1">
        <p:scale>
          <a:sx n="50" d="100"/>
          <a:sy n="50" d="100"/>
        </p:scale>
        <p:origin x="1344" y="1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34964" cy="34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63950" y="0"/>
            <a:ext cx="4334964" cy="34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31713"/>
            <a:ext cx="4334964" cy="34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63950" y="6531713"/>
            <a:ext cx="4334964" cy="34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300A49D6-C6AA-4DC8-AFC3-6BB20708313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16045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34964" cy="34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63950" y="0"/>
            <a:ext cx="4334964" cy="34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82950" y="515938"/>
            <a:ext cx="3438525" cy="2578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9659" y="3266406"/>
            <a:ext cx="8001934" cy="309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31713"/>
            <a:ext cx="4334964" cy="34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63950" y="6531713"/>
            <a:ext cx="4334964" cy="34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D7814935-7ECE-468D-893E-19C4D3C5563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6945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BE" smtClean="0">
              <a:latin typeface="Arial" pitchFamily="34" charset="0"/>
            </a:endParaRPr>
          </a:p>
        </p:txBody>
      </p:sp>
      <p:sp>
        <p:nvSpPr>
          <p:cNvPr id="4301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40D055-2A4E-4A07-9583-0499299B4BBF}" type="slidenum">
              <a:rPr lang="en-GB" smtClean="0">
                <a:latin typeface="Arial" pitchFamily="34" charset="0"/>
              </a:rPr>
              <a:pPr/>
              <a:t>1</a:t>
            </a:fld>
            <a:endParaRPr lang="en-GB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160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9785" indent="-2883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53516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14922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76328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37734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99141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60547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21953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E1C5853-1793-4B11-B200-F2145F29C2C1}" type="slidenum">
              <a:rPr lang="en-GB" altLang="fr-FR" smtClean="0"/>
              <a:pPr eaLnBrk="1" hangingPunct="1">
                <a:spcBef>
                  <a:spcPct val="0"/>
                </a:spcBef>
              </a:pPr>
              <a:t>2</a:t>
            </a:fld>
            <a:endParaRPr lang="en-GB" altLang="fr-FR" smtClean="0"/>
          </a:p>
        </p:txBody>
      </p:sp>
      <p:sp>
        <p:nvSpPr>
          <p:cNvPr id="11267" name="Rectangle 3"/>
          <p:cNvSpPr txBox="1">
            <a:spLocks noGrp="1" noChangeArrowheads="1"/>
          </p:cNvSpPr>
          <p:nvPr/>
        </p:nvSpPr>
        <p:spPr bwMode="auto">
          <a:xfrm>
            <a:off x="5663950" y="0"/>
            <a:ext cx="4334964" cy="34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81" tIns="46141" rIns="92281" bIns="46141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0"/>
              </a:spcBef>
            </a:pPr>
            <a:fld id="{65D238DF-A396-4772-B39F-C9BDCFA049F6}" type="datetime1">
              <a:rPr lang="en-US" altLang="fr-FR">
                <a:solidFill>
                  <a:srgbClr val="3300CC"/>
                </a:solidFill>
                <a:latin typeface="Verdana" pitchFamily="34" charset="0"/>
              </a:rPr>
              <a:pPr algn="r">
                <a:spcBef>
                  <a:spcPct val="0"/>
                </a:spcBef>
              </a:pPr>
              <a:t>9/10/2015</a:t>
            </a:fld>
            <a:endParaRPr lang="en-US" altLang="fr-FR">
              <a:solidFill>
                <a:srgbClr val="3300CC"/>
              </a:solidFill>
              <a:latin typeface="Verdana" pitchFamily="34" charset="0"/>
            </a:endParaRPr>
          </a:p>
        </p:txBody>
      </p:sp>
      <p:sp>
        <p:nvSpPr>
          <p:cNvPr id="11268" name="Rectangle 6"/>
          <p:cNvSpPr txBox="1">
            <a:spLocks noGrp="1" noChangeArrowheads="1"/>
          </p:cNvSpPr>
          <p:nvPr/>
        </p:nvSpPr>
        <p:spPr bwMode="auto">
          <a:xfrm>
            <a:off x="0" y="6531713"/>
            <a:ext cx="4334964" cy="34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81" tIns="46141" rIns="92281" bIns="46141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fr-FR">
                <a:solidFill>
                  <a:srgbClr val="3300CC"/>
                </a:solidFill>
                <a:latin typeface="Verdana" pitchFamily="34" charset="0"/>
              </a:rPr>
              <a:t>PCM/ECOFIN Course - Brussels - October 28-31 2008</a:t>
            </a:r>
          </a:p>
        </p:txBody>
      </p:sp>
      <p:sp>
        <p:nvSpPr>
          <p:cNvPr id="11269" name="Rectangle 7"/>
          <p:cNvSpPr txBox="1">
            <a:spLocks noGrp="1" noChangeArrowheads="1"/>
          </p:cNvSpPr>
          <p:nvPr/>
        </p:nvSpPr>
        <p:spPr bwMode="auto">
          <a:xfrm>
            <a:off x="5663950" y="6531713"/>
            <a:ext cx="4334964" cy="34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81" tIns="46141" rIns="92281" bIns="46141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0"/>
              </a:spcBef>
            </a:pPr>
            <a:fld id="{5842DB11-8AEE-4C51-825F-BEC07CB78DA2}" type="slidenum">
              <a:rPr lang="en-US" altLang="fr-FR">
                <a:solidFill>
                  <a:srgbClr val="3300CC"/>
                </a:solidFill>
                <a:latin typeface="Verdana" pitchFamily="34" charset="0"/>
              </a:rPr>
              <a:pPr algn="r">
                <a:spcBef>
                  <a:spcPct val="0"/>
                </a:spcBef>
              </a:pPr>
              <a:t>2</a:t>
            </a:fld>
            <a:endParaRPr lang="en-US" altLang="fr-FR">
              <a:solidFill>
                <a:srgbClr val="3300CC"/>
              </a:solidFill>
              <a:latin typeface="Verdana" pitchFamily="34" charset="0"/>
            </a:endParaRPr>
          </a:p>
        </p:txBody>
      </p:sp>
      <p:sp>
        <p:nvSpPr>
          <p:cNvPr id="112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84538" y="515938"/>
            <a:ext cx="3438525" cy="2578100"/>
          </a:xfrm>
          <a:noFill/>
          <a:ln/>
        </p:spPr>
      </p:sp>
      <p:sp>
        <p:nvSpPr>
          <p:cNvPr id="112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1764226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8534D532-4BFC-4591-9413-664D9478095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7D24C4-3035-4B8C-BA47-DA37365B25D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1608E0-B54D-4F8B-B3DE-304C0C19FFF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F4F774-9ED8-4DA3-8773-3C983AFF79F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24EF1-0F4C-4DAC-97D8-DE83CE8C692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3EAD7-FAC7-4C0B-958F-5D38A108E03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F47C2-90EA-40F5-BC20-6FF40683C46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5ADBD-7475-47EA-8E19-E4869D77FFD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608C9-FF2E-486D-9567-7BEDD8269FB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1BAF99-5F2D-4D79-8EC8-214BD3C6290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683288-2C6D-41F0-A325-EEF9040E078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1637C2C-D4F0-4761-9F0D-4EF325C7575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604B2CE-5476-489E-B7BD-9E2678F7C8AF}" type="slidenum">
              <a:rPr lang="en-GB" smtClean="0">
                <a:solidFill>
                  <a:schemeClr val="tx1"/>
                </a:solidFill>
                <a:latin typeface="Arial" pitchFamily="34" charset="0"/>
              </a:rPr>
              <a:pPr/>
              <a:t>1</a:t>
            </a:fld>
            <a:endParaRPr lang="en-GB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4099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0" y="2571750"/>
            <a:ext cx="9144000" cy="790575"/>
          </a:xfrm>
        </p:spPr>
        <p:txBody>
          <a:bodyPr/>
          <a:lstStyle/>
          <a:p>
            <a:pPr marL="0" indent="0" algn="ctr" eaLnBrk="1" hangingPunct="1"/>
            <a:r>
              <a:rPr lang="fr-BE" sz="7000" dirty="0" smtClean="0">
                <a:solidFill>
                  <a:srgbClr val="F3D23F"/>
                </a:solidFill>
              </a:rPr>
              <a:t>Session 14</a:t>
            </a:r>
            <a:endParaRPr lang="en-GB" sz="7000" dirty="0" smtClean="0">
              <a:solidFill>
                <a:srgbClr val="F3D23F"/>
              </a:solidFill>
            </a:endParaRPr>
          </a:p>
        </p:txBody>
      </p:sp>
      <p:sp>
        <p:nvSpPr>
          <p:cNvPr id="4100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0" y="3722688"/>
            <a:ext cx="9144000" cy="1728787"/>
          </a:xfrm>
        </p:spPr>
        <p:txBody>
          <a:bodyPr/>
          <a:lstStyle/>
          <a:p>
            <a:pPr algn="ctr" eaLnBrk="1" hangingPunct="1"/>
            <a:r>
              <a:rPr lang="fr-FR" dirty="0" smtClean="0"/>
              <a:t>Case </a:t>
            </a:r>
            <a:r>
              <a:rPr lang="fr-FR" dirty="0" err="1" smtClean="0"/>
              <a:t>study</a:t>
            </a:r>
            <a:endParaRPr lang="fr-FR" dirty="0" smtClean="0"/>
          </a:p>
          <a:p>
            <a:pPr algn="ctr" eaLnBrk="1" hangingPunct="1"/>
            <a:r>
              <a:rPr lang="fr-FR" dirty="0" smtClean="0"/>
              <a:t>Planning phase: logframe matrix, </a:t>
            </a:r>
            <a:r>
              <a:rPr lang="fr-FR" dirty="0" err="1" smtClean="0"/>
              <a:t>Indicators</a:t>
            </a:r>
            <a:r>
              <a:rPr lang="fr-FR" dirty="0"/>
              <a:t> </a:t>
            </a:r>
            <a:r>
              <a:rPr lang="fr-FR" dirty="0" smtClean="0"/>
              <a:t>&amp; sources of </a:t>
            </a:r>
            <a:r>
              <a:rPr lang="fr-FR" dirty="0" err="1" smtClean="0"/>
              <a:t>verification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72630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952F0756-4830-4804-8C1E-1F3B14F95F6F}" type="slidenum">
              <a:rPr lang="en-GB" altLang="fr-FR" sz="1400" i="0" smtClean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GB" altLang="fr-FR" sz="1400" i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512316" y="1268760"/>
            <a:ext cx="8812212" cy="1143000"/>
          </a:xfrm>
        </p:spPr>
        <p:txBody>
          <a:bodyPr lIns="90488" tIns="44450" rIns="90488" bIns="44450"/>
          <a:lstStyle/>
          <a:p>
            <a:pPr indent="0" algn="ctr" eaLnBrk="1" hangingPunct="1"/>
            <a:r>
              <a:rPr lang="en-GB" altLang="fr-FR" smtClean="0"/>
              <a:t>Case </a:t>
            </a:r>
            <a:r>
              <a:rPr lang="en-GB" altLang="fr-FR" smtClean="0"/>
              <a:t>Study: </a:t>
            </a:r>
            <a:r>
              <a:rPr lang="en-GB" altLang="fr-FR" dirty="0" smtClean="0"/>
              <a:t/>
            </a:r>
            <a:br>
              <a:rPr lang="en-GB" altLang="fr-FR" dirty="0" smtClean="0"/>
            </a:br>
            <a:r>
              <a:rPr lang="en-GB" altLang="fr-FR" dirty="0" smtClean="0"/>
              <a:t>Indicators &amp; means of verification</a:t>
            </a:r>
            <a:endParaRPr lang="fr-FR" altLang="fr-FR" dirty="0" smtClean="0"/>
          </a:p>
        </p:txBody>
      </p:sp>
      <p:sp>
        <p:nvSpPr>
          <p:cNvPr id="6148" name="Rectangle 7"/>
          <p:cNvSpPr>
            <a:spLocks noChangeArrowheads="1"/>
          </p:cNvSpPr>
          <p:nvPr/>
        </p:nvSpPr>
        <p:spPr bwMode="auto">
          <a:xfrm>
            <a:off x="381000" y="1416050"/>
            <a:ext cx="86106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fr-FR" altLang="fr-FR" sz="2800">
              <a:solidFill>
                <a:srgbClr val="A50021"/>
              </a:solidFill>
              <a:latin typeface="Tahoma" pitchFamily="34" charset="0"/>
            </a:endParaRPr>
          </a:p>
        </p:txBody>
      </p:sp>
      <p:sp>
        <p:nvSpPr>
          <p:cNvPr id="6149" name="Rectangle 3"/>
          <p:cNvSpPr>
            <a:spLocks noChangeArrowheads="1"/>
          </p:cNvSpPr>
          <p:nvPr/>
        </p:nvSpPr>
        <p:spPr bwMode="auto">
          <a:xfrm>
            <a:off x="467544" y="2362200"/>
            <a:ext cx="8143056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800100" indent="-34290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257300" indent="-3429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buClr>
                <a:srgbClr val="0F5494"/>
              </a:buClr>
              <a:buNone/>
            </a:pPr>
            <a:endParaRPr lang="en-GB" altLang="fr-FR" sz="2200" b="0" dirty="0" smtClean="0">
              <a:cs typeface="Arial" charset="0"/>
            </a:endParaRPr>
          </a:p>
          <a:p>
            <a:pPr lvl="0">
              <a:buClr>
                <a:srgbClr val="003366"/>
              </a:buClr>
              <a:buFont typeface="Wingdings" pitchFamily="2" charset="2"/>
              <a:buChar char="n"/>
            </a:pPr>
            <a:r>
              <a:rPr lang="fr-FR" altLang="fr-FR" sz="1800" b="1" i="0" dirty="0">
                <a:cs typeface="Arial" charset="0"/>
              </a:rPr>
              <a:t>Option</a:t>
            </a:r>
            <a:r>
              <a:rPr lang="en-GB" altLang="fr-FR" sz="1800" b="1" i="0" dirty="0">
                <a:cs typeface="Arial" charset="0"/>
              </a:rPr>
              <a:t> 1: Building on a real </a:t>
            </a:r>
            <a:r>
              <a:rPr lang="en-GB" altLang="fr-FR" sz="1800" b="1" i="0" dirty="0" smtClean="0">
                <a:cs typeface="Arial" charset="0"/>
              </a:rPr>
              <a:t>case</a:t>
            </a:r>
            <a:r>
              <a:rPr lang="en-GB" altLang="fr-FR" sz="1800" b="1" i="0" dirty="0">
                <a:cs typeface="Arial" charset="0"/>
              </a:rPr>
              <a:t> </a:t>
            </a:r>
            <a:r>
              <a:rPr lang="en-GB" altLang="fr-FR" sz="1800" b="1" i="0" dirty="0" smtClean="0">
                <a:cs typeface="Arial" charset="0"/>
              </a:rPr>
              <a:t>or </a:t>
            </a:r>
          </a:p>
          <a:p>
            <a:pPr lvl="1">
              <a:buClr>
                <a:srgbClr val="0F5494"/>
              </a:buClr>
              <a:buFont typeface="Wingdings" pitchFamily="2" charset="2"/>
              <a:buAutoNum type="arabicPeriod"/>
            </a:pPr>
            <a:r>
              <a:rPr lang="en-GB" altLang="fr-FR" b="0" dirty="0" smtClean="0">
                <a:cs typeface="Arial" charset="0"/>
              </a:rPr>
              <a:t>Identify one </a:t>
            </a:r>
            <a:r>
              <a:rPr lang="en-GB" altLang="fr-FR" b="0" dirty="0">
                <a:cs typeface="Arial" charset="0"/>
              </a:rPr>
              <a:t>or more relevant indicators and the related </a:t>
            </a:r>
            <a:r>
              <a:rPr lang="en-GB" altLang="fr-FR" b="0" dirty="0" err="1">
                <a:cs typeface="Arial" charset="0"/>
              </a:rPr>
              <a:t>SoV</a:t>
            </a:r>
            <a:endParaRPr lang="en-GB" altLang="fr-FR" b="0" dirty="0">
              <a:cs typeface="Arial" charset="0"/>
            </a:endParaRPr>
          </a:p>
          <a:p>
            <a:pPr lvl="1">
              <a:buClr>
                <a:srgbClr val="0F5494"/>
              </a:buClr>
              <a:buFont typeface="Wingdings" pitchFamily="2" charset="2"/>
              <a:buAutoNum type="arabicPeriod"/>
            </a:pPr>
            <a:r>
              <a:rPr lang="en-GB" altLang="fr-FR" b="0" dirty="0" smtClean="0">
                <a:cs typeface="Arial" charset="0"/>
              </a:rPr>
              <a:t>Propose a baseline value, a target value and some milestones</a:t>
            </a:r>
          </a:p>
          <a:p>
            <a:pPr lvl="1">
              <a:buClr>
                <a:srgbClr val="0F5494"/>
              </a:buClr>
              <a:buFont typeface="Wingdings" pitchFamily="2" charset="2"/>
              <a:buAutoNum type="arabicPeriod"/>
            </a:pPr>
            <a:r>
              <a:rPr lang="en-GB" altLang="fr-FR" b="0" dirty="0" smtClean="0">
                <a:cs typeface="Arial" charset="0"/>
              </a:rPr>
              <a:t>Check </a:t>
            </a:r>
            <a:r>
              <a:rPr lang="en-GB" altLang="fr-FR" b="0" dirty="0">
                <a:cs typeface="Arial" charset="0"/>
              </a:rPr>
              <a:t>the horizontal logic of your </a:t>
            </a:r>
            <a:r>
              <a:rPr lang="en-GB" altLang="fr-FR" b="0" dirty="0" smtClean="0">
                <a:cs typeface="Arial" charset="0"/>
              </a:rPr>
              <a:t>matrix</a:t>
            </a:r>
            <a:endParaRPr lang="fr-FR" altLang="fr-FR" b="0" dirty="0">
              <a:cs typeface="Arial" charset="0"/>
            </a:endParaRPr>
          </a:p>
          <a:p>
            <a:pPr lvl="1">
              <a:buClr>
                <a:srgbClr val="0F5494"/>
              </a:buClr>
              <a:buFont typeface="Wingdings" pitchFamily="2" charset="2"/>
              <a:buAutoNum type="arabicPeriod"/>
            </a:pPr>
            <a:endParaRPr lang="en-GB" altLang="fr-FR" b="0" dirty="0" smtClean="0">
              <a:cs typeface="Arial" charset="0"/>
            </a:endParaRPr>
          </a:p>
          <a:p>
            <a:pPr lvl="1">
              <a:buClr>
                <a:srgbClr val="0F5494"/>
              </a:buClr>
              <a:buFont typeface="Wingdings" pitchFamily="2" charset="2"/>
              <a:buAutoNum type="arabicPeriod"/>
            </a:pPr>
            <a:endParaRPr lang="en-GB" altLang="fr-FR" b="0" dirty="0">
              <a:cs typeface="Arial" charset="0"/>
            </a:endParaRPr>
          </a:p>
          <a:p>
            <a:pPr lvl="1">
              <a:buClr>
                <a:srgbClr val="0F5494"/>
              </a:buClr>
              <a:buFont typeface="Wingdings" pitchFamily="2" charset="2"/>
              <a:buAutoNum type="arabicPeriod"/>
            </a:pPr>
            <a:r>
              <a:rPr lang="en-GB" altLang="fr-FR" b="0" dirty="0" smtClean="0">
                <a:cs typeface="Arial" charset="0"/>
              </a:rPr>
              <a:t>Revise the quality of the indicators, baselines, targets and </a:t>
            </a:r>
            <a:r>
              <a:rPr lang="en-GB" altLang="fr-FR" b="0" dirty="0" err="1" smtClean="0">
                <a:cs typeface="Arial" charset="0"/>
              </a:rPr>
              <a:t>SoVs</a:t>
            </a:r>
            <a:r>
              <a:rPr lang="en-GB" altLang="fr-FR" b="0" dirty="0" smtClean="0">
                <a:cs typeface="Arial" charset="0"/>
              </a:rPr>
              <a:t> in the LFM</a:t>
            </a:r>
          </a:p>
        </p:txBody>
      </p:sp>
      <p:sp>
        <p:nvSpPr>
          <p:cNvPr id="6150" name="AutoShape 5"/>
          <p:cNvSpPr>
            <a:spLocks noChangeArrowheads="1"/>
          </p:cNvSpPr>
          <p:nvPr/>
        </p:nvSpPr>
        <p:spPr bwMode="auto">
          <a:xfrm>
            <a:off x="88899" y="86152"/>
            <a:ext cx="1387475" cy="390525"/>
          </a:xfrm>
          <a:prstGeom prst="roundRect">
            <a:avLst>
              <a:gd name="adj" fmla="val 23449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fr-FR" altLang="fr-FR" sz="1600" b="1" i="0">
                <a:solidFill>
                  <a:schemeClr val="tx1"/>
                </a:solidFill>
              </a:rPr>
              <a:t>Indicator</a:t>
            </a:r>
          </a:p>
        </p:txBody>
      </p:sp>
      <p:sp>
        <p:nvSpPr>
          <p:cNvPr id="6151" name="AutoShape 6"/>
          <p:cNvSpPr>
            <a:spLocks noChangeArrowheads="1"/>
          </p:cNvSpPr>
          <p:nvPr/>
        </p:nvSpPr>
        <p:spPr bwMode="auto">
          <a:xfrm>
            <a:off x="88899" y="1413862"/>
            <a:ext cx="1387474" cy="64698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0"/>
              </a:spcBef>
              <a:buClrTx/>
              <a:buFontTx/>
              <a:buNone/>
            </a:pPr>
            <a:r>
              <a:rPr lang="fr-FR" altLang="fr-FR" sz="1600" b="1" i="0" spc="-150" dirty="0">
                <a:solidFill>
                  <a:schemeClr val="tx1"/>
                </a:solidFill>
              </a:rPr>
              <a:t>Source of </a:t>
            </a:r>
            <a:r>
              <a:rPr lang="fr-FR" altLang="fr-FR" sz="1600" b="1" i="0" spc="-150" dirty="0" err="1">
                <a:solidFill>
                  <a:schemeClr val="tx1"/>
                </a:solidFill>
              </a:rPr>
              <a:t>verification</a:t>
            </a:r>
            <a:endParaRPr lang="fr-FR" altLang="fr-FR" sz="1600" b="1" i="0" spc="-150" dirty="0">
              <a:solidFill>
                <a:schemeClr val="tx1"/>
              </a:solidFill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8100392" y="116632"/>
            <a:ext cx="864096" cy="605681"/>
            <a:chOff x="8100392" y="116632"/>
            <a:chExt cx="864096" cy="605681"/>
          </a:xfrm>
        </p:grpSpPr>
        <p:sp>
          <p:nvSpPr>
            <p:cNvPr id="9" name="Étoile à 4 branches 8"/>
            <p:cNvSpPr/>
            <p:nvPr/>
          </p:nvSpPr>
          <p:spPr bwMode="auto">
            <a:xfrm>
              <a:off x="8244408" y="116632"/>
              <a:ext cx="504056" cy="504056"/>
            </a:xfrm>
            <a:prstGeom prst="star4">
              <a:avLst/>
            </a:prstGeom>
            <a:solidFill>
              <a:srgbClr val="E5970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8100392" y="260648"/>
              <a:ext cx="864096" cy="461665"/>
            </a:xfrm>
            <a:prstGeom prst="rect">
              <a:avLst/>
            </a:prstGeom>
            <a:noFill/>
          </p:spPr>
          <p:txBody>
            <a:bodyPr wrap="square" rtlCol="0">
              <a:prstTxWarp prst="textArchDown">
                <a:avLst/>
              </a:prstTxWarp>
              <a:spAutoFit/>
            </a:bodyPr>
            <a:lstStyle/>
            <a:p>
              <a:r>
                <a:rPr lang="en-US" b="1" dirty="0" err="1" smtClean="0">
                  <a:solidFill>
                    <a:srgbClr val="E5970B"/>
                  </a:solidFill>
                </a:rPr>
                <a:t>exercicse</a:t>
              </a:r>
              <a:endParaRPr lang="en-US" b="1" dirty="0">
                <a:solidFill>
                  <a:srgbClr val="E5970B"/>
                </a:solidFill>
              </a:endParaRPr>
            </a:p>
          </p:txBody>
        </p:sp>
      </p:grpSp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88899" y="950243"/>
            <a:ext cx="1387475" cy="390525"/>
          </a:xfrm>
          <a:prstGeom prst="roundRect">
            <a:avLst>
              <a:gd name="adj" fmla="val 23449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fr-FR" altLang="fr-FR" sz="1600" b="1" i="0" dirty="0" smtClean="0">
                <a:solidFill>
                  <a:schemeClr val="tx1"/>
                </a:solidFill>
              </a:rPr>
              <a:t>Target</a:t>
            </a:r>
            <a:endParaRPr lang="fr-FR" altLang="fr-FR" sz="1600" b="1" i="0" dirty="0">
              <a:solidFill>
                <a:schemeClr val="tx1"/>
              </a:solidFill>
            </a:endParaRPr>
          </a:p>
        </p:txBody>
      </p:sp>
      <p:sp>
        <p:nvSpPr>
          <p:cNvPr id="12" name="AutoShape 5"/>
          <p:cNvSpPr>
            <a:spLocks noChangeArrowheads="1"/>
          </p:cNvSpPr>
          <p:nvPr/>
        </p:nvSpPr>
        <p:spPr bwMode="auto">
          <a:xfrm>
            <a:off x="88899" y="518195"/>
            <a:ext cx="1387475" cy="390525"/>
          </a:xfrm>
          <a:prstGeom prst="roundRect">
            <a:avLst>
              <a:gd name="adj" fmla="val 23449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fr-FR" altLang="fr-FR" sz="1600" b="1" i="0" dirty="0" smtClean="0">
                <a:solidFill>
                  <a:schemeClr val="tx1"/>
                </a:solidFill>
              </a:rPr>
              <a:t>Baseline</a:t>
            </a:r>
            <a:endParaRPr lang="fr-FR" altLang="fr-FR" sz="1600" b="1" i="0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1472" y="4941168"/>
            <a:ext cx="86825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3366"/>
              </a:buClr>
              <a:buFont typeface="Wingdings" pitchFamily="2" charset="2"/>
              <a:buChar char="n"/>
            </a:pPr>
            <a:r>
              <a:rPr lang="fr-FR" altLang="fr-FR" sz="1800" b="1" dirty="0" smtClean="0">
                <a:cs typeface="Arial" charset="0"/>
              </a:rPr>
              <a:t> Option</a:t>
            </a:r>
            <a:r>
              <a:rPr lang="en-GB" altLang="fr-FR" sz="1800" b="1" dirty="0" smtClean="0">
                <a:cs typeface="Arial" charset="0"/>
              </a:rPr>
              <a:t> </a:t>
            </a:r>
            <a:r>
              <a:rPr lang="en-GB" altLang="fr-FR" sz="1800" b="1" dirty="0">
                <a:cs typeface="Arial" charset="0"/>
              </a:rPr>
              <a:t>2: Improving an existing LFM</a:t>
            </a:r>
            <a:endParaRPr lang="en-GB" altLang="fr-FR" sz="1800" b="1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9094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8312</TotalTime>
  <Words>99</Words>
  <Application>Microsoft Office PowerPoint</Application>
  <PresentationFormat>On-screen Show (4:3)</PresentationFormat>
  <Paragraphs>25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Tahoma</vt:lpstr>
      <vt:lpstr>Verdana</vt:lpstr>
      <vt:lpstr>Wingdings</vt:lpstr>
      <vt:lpstr>Slide_Master</vt:lpstr>
      <vt:lpstr>Session 14</vt:lpstr>
      <vt:lpstr>Case Study:  Indicators &amp; means of verification</vt:lpstr>
    </vt:vector>
  </TitlesOfParts>
  <Company>European Commission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Karen McHugh</cp:lastModifiedBy>
  <cp:revision>585</cp:revision>
  <cp:lastPrinted>2015-05-22T13:47:44Z</cp:lastPrinted>
  <dcterms:created xsi:type="dcterms:W3CDTF">2011-10-28T10:25:18Z</dcterms:created>
  <dcterms:modified xsi:type="dcterms:W3CDTF">2015-09-10T13:21:59Z</dcterms:modified>
</cp:coreProperties>
</file>