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77" r:id="rId2"/>
    <p:sldId id="778" r:id="rId3"/>
  </p:sldIdLst>
  <p:sldSz cx="9144000" cy="6858000" type="screen4x3"/>
  <p:notesSz cx="10001250" cy="6877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92007" autoAdjust="0"/>
  </p:normalViewPr>
  <p:slideViewPr>
    <p:cSldViewPr>
      <p:cViewPr varScale="1">
        <p:scale>
          <a:sx n="50" d="100"/>
          <a:sy n="50" d="100"/>
        </p:scale>
        <p:origin x="1344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5938"/>
            <a:ext cx="3438525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9659" y="3266406"/>
            <a:ext cx="8001934" cy="30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1C5853-1793-4B11-B200-F2145F29C2C1}" type="slidenum">
              <a:rPr lang="en-GB" altLang="fr-FR" smtClean="0"/>
              <a:pPr eaLnBrk="1" hangingPunct="1">
                <a:spcBef>
                  <a:spcPct val="0"/>
                </a:spcBef>
              </a:pPr>
              <a:t>2</a:t>
            </a:fld>
            <a:endParaRPr lang="en-GB" altLang="fr-FR" smtClean="0"/>
          </a:p>
        </p:txBody>
      </p:sp>
      <p:sp>
        <p:nvSpPr>
          <p:cNvPr id="11267" name="Rectangle 3"/>
          <p:cNvSpPr txBox="1">
            <a:spLocks noGrp="1" noChangeArrowheads="1"/>
          </p:cNvSpPr>
          <p:nvPr/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81" tIns="46141" rIns="92281" bIns="46141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</a:pPr>
            <a:fld id="{65D238DF-A396-4772-B39F-C9BDCFA049F6}" type="datetime1">
              <a:rPr lang="en-US" altLang="fr-FR">
                <a:solidFill>
                  <a:srgbClr val="3300CC"/>
                </a:solidFill>
                <a:latin typeface="Verdana" pitchFamily="34" charset="0"/>
              </a:rPr>
              <a:pPr algn="r">
                <a:spcBef>
                  <a:spcPct val="0"/>
                </a:spcBef>
              </a:pPr>
              <a:t>9/10/2015</a:t>
            </a:fld>
            <a:endParaRPr lang="en-US" altLang="fr-FR">
              <a:solidFill>
                <a:srgbClr val="3300CC"/>
              </a:solidFill>
              <a:latin typeface="Verdana" pitchFamily="34" charset="0"/>
            </a:endParaRPr>
          </a:p>
        </p:txBody>
      </p:sp>
      <p:sp>
        <p:nvSpPr>
          <p:cNvPr id="11268" name="Rectangle 6"/>
          <p:cNvSpPr txBox="1">
            <a:spLocks noGrp="1" noChangeArrowheads="1"/>
          </p:cNvSpPr>
          <p:nvPr/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81" tIns="46141" rIns="92281" bIns="46141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fr-FR">
                <a:solidFill>
                  <a:srgbClr val="3300CC"/>
                </a:solidFill>
                <a:latin typeface="Verdana" pitchFamily="34" charset="0"/>
              </a:rPr>
              <a:t>PCM/ECOFIN Course - Brussels - October 28-31 2008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81" tIns="46141" rIns="92281" bIns="46141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</a:pPr>
            <a:fld id="{5842DB11-8AEE-4C51-825F-BEC07CB78DA2}" type="slidenum">
              <a:rPr lang="en-US" altLang="fr-FR">
                <a:solidFill>
                  <a:srgbClr val="3300CC"/>
                </a:solidFill>
                <a:latin typeface="Verdana" pitchFamily="34" charset="0"/>
              </a:rPr>
              <a:pPr algn="r">
                <a:spcBef>
                  <a:spcPct val="0"/>
                </a:spcBef>
              </a:pPr>
              <a:t>2</a:t>
            </a:fld>
            <a:endParaRPr lang="en-US" altLang="fr-FR">
              <a:solidFill>
                <a:srgbClr val="3300CC"/>
              </a:solidFill>
              <a:latin typeface="Verdana" pitchFamily="34" charset="0"/>
            </a:endParaRPr>
          </a:p>
        </p:txBody>
      </p:sp>
      <p:sp>
        <p:nvSpPr>
          <p:cNvPr id="112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4538" y="515938"/>
            <a:ext cx="3438525" cy="2578100"/>
          </a:xfrm>
          <a:noFill/>
          <a:ln/>
        </p:spPr>
      </p:sp>
      <p:sp>
        <p:nvSpPr>
          <p:cNvPr id="112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76422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14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Case </a:t>
            </a:r>
            <a:r>
              <a:rPr lang="fr-FR" dirty="0" err="1" smtClean="0"/>
              <a:t>study</a:t>
            </a:r>
            <a:endParaRPr lang="fr-FR" dirty="0" smtClean="0"/>
          </a:p>
          <a:p>
            <a:pPr algn="ctr" eaLnBrk="1" hangingPunct="1"/>
            <a:r>
              <a:rPr lang="fr-FR" dirty="0" smtClean="0"/>
              <a:t>Planning phase: logframe matrix, </a:t>
            </a:r>
            <a:r>
              <a:rPr lang="fr-FR" dirty="0" err="1" smtClean="0"/>
              <a:t>Indicators</a:t>
            </a:r>
            <a:r>
              <a:rPr lang="fr-FR" dirty="0"/>
              <a:t> </a:t>
            </a:r>
            <a:r>
              <a:rPr lang="fr-FR" dirty="0" smtClean="0"/>
              <a:t>&amp; sources of </a:t>
            </a:r>
            <a:r>
              <a:rPr lang="fr-FR" dirty="0" err="1" smtClean="0"/>
              <a:t>verification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72630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52F0756-4830-4804-8C1E-1F3B14F95F6F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12316" y="1268760"/>
            <a:ext cx="8812212" cy="1143000"/>
          </a:xfrm>
        </p:spPr>
        <p:txBody>
          <a:bodyPr lIns="90488" tIns="44450" rIns="90488" bIns="44450"/>
          <a:lstStyle/>
          <a:p>
            <a:pPr indent="0" algn="ctr" eaLnBrk="1" hangingPunct="1"/>
            <a:r>
              <a:rPr lang="en-GB" altLang="fr-FR" smtClean="0"/>
              <a:t>Case </a:t>
            </a:r>
            <a:r>
              <a:rPr lang="en-GB" altLang="fr-FR" smtClean="0"/>
              <a:t>Study: </a:t>
            </a:r>
            <a:r>
              <a:rPr lang="en-GB" altLang="fr-FR" dirty="0" smtClean="0"/>
              <a:t/>
            </a:r>
            <a:br>
              <a:rPr lang="en-GB" altLang="fr-FR" dirty="0" smtClean="0"/>
            </a:br>
            <a:r>
              <a:rPr lang="en-GB" altLang="fr-FR" dirty="0" smtClean="0"/>
              <a:t>Indicators &amp; means of verification</a:t>
            </a:r>
            <a:endParaRPr lang="fr-FR" altLang="fr-FR" dirty="0" smtClean="0"/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381000" y="1416050"/>
            <a:ext cx="8610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FR" altLang="fr-FR" sz="2800">
              <a:solidFill>
                <a:srgbClr val="A50021"/>
              </a:solidFill>
              <a:latin typeface="Tahoma" pitchFamily="34" charset="0"/>
            </a:endParaRP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467544" y="2362200"/>
            <a:ext cx="8143056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257300" indent="-3429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Clr>
                <a:srgbClr val="0F5494"/>
              </a:buClr>
              <a:buNone/>
            </a:pPr>
            <a:endParaRPr lang="en-GB" altLang="fr-FR" sz="2200" b="0" dirty="0" smtClean="0">
              <a:cs typeface="Arial" charset="0"/>
            </a:endParaRPr>
          </a:p>
          <a:p>
            <a:pPr lvl="0">
              <a:buClr>
                <a:srgbClr val="003366"/>
              </a:buClr>
              <a:buFont typeface="Wingdings" pitchFamily="2" charset="2"/>
              <a:buChar char="n"/>
            </a:pPr>
            <a:r>
              <a:rPr lang="fr-FR" altLang="fr-FR" sz="1800" b="1" i="0" dirty="0">
                <a:cs typeface="Arial" charset="0"/>
              </a:rPr>
              <a:t>Option</a:t>
            </a:r>
            <a:r>
              <a:rPr lang="en-GB" altLang="fr-FR" sz="1800" b="1" i="0" dirty="0">
                <a:cs typeface="Arial" charset="0"/>
              </a:rPr>
              <a:t> 1: Building on a real </a:t>
            </a:r>
            <a:r>
              <a:rPr lang="en-GB" altLang="fr-FR" sz="1800" b="1" i="0" dirty="0" smtClean="0">
                <a:cs typeface="Arial" charset="0"/>
              </a:rPr>
              <a:t>case</a:t>
            </a:r>
            <a:r>
              <a:rPr lang="en-GB" altLang="fr-FR" sz="1800" b="1" i="0" dirty="0">
                <a:cs typeface="Arial" charset="0"/>
              </a:rPr>
              <a:t> </a:t>
            </a:r>
            <a:r>
              <a:rPr lang="en-GB" altLang="fr-FR" sz="1800" b="1" i="0" dirty="0" smtClean="0">
                <a:cs typeface="Arial" charset="0"/>
              </a:rPr>
              <a:t>or </a:t>
            </a:r>
          </a:p>
          <a:p>
            <a:pPr lvl="1">
              <a:buClr>
                <a:srgbClr val="0F5494"/>
              </a:buClr>
              <a:buFont typeface="Wingdings" pitchFamily="2" charset="2"/>
              <a:buAutoNum type="arabicPeriod"/>
            </a:pPr>
            <a:r>
              <a:rPr lang="en-GB" altLang="fr-FR" b="0" dirty="0" smtClean="0">
                <a:cs typeface="Arial" charset="0"/>
              </a:rPr>
              <a:t>Identify one </a:t>
            </a:r>
            <a:r>
              <a:rPr lang="en-GB" altLang="fr-FR" b="0" dirty="0">
                <a:cs typeface="Arial" charset="0"/>
              </a:rPr>
              <a:t>or more relevant indicators and the related </a:t>
            </a:r>
            <a:r>
              <a:rPr lang="en-GB" altLang="fr-FR" b="0" dirty="0" err="1">
                <a:cs typeface="Arial" charset="0"/>
              </a:rPr>
              <a:t>SoV</a:t>
            </a:r>
            <a:endParaRPr lang="en-GB" altLang="fr-FR" b="0" dirty="0">
              <a:cs typeface="Arial" charset="0"/>
            </a:endParaRPr>
          </a:p>
          <a:p>
            <a:pPr lvl="1">
              <a:buClr>
                <a:srgbClr val="0F5494"/>
              </a:buClr>
              <a:buFont typeface="Wingdings" pitchFamily="2" charset="2"/>
              <a:buAutoNum type="arabicPeriod"/>
            </a:pPr>
            <a:r>
              <a:rPr lang="en-GB" altLang="fr-FR" b="0" dirty="0" smtClean="0">
                <a:cs typeface="Arial" charset="0"/>
              </a:rPr>
              <a:t>Propose a baseline value, a target value and some milestones</a:t>
            </a:r>
          </a:p>
          <a:p>
            <a:pPr lvl="1">
              <a:buClr>
                <a:srgbClr val="0F5494"/>
              </a:buClr>
              <a:buFont typeface="Wingdings" pitchFamily="2" charset="2"/>
              <a:buAutoNum type="arabicPeriod"/>
            </a:pPr>
            <a:r>
              <a:rPr lang="en-GB" altLang="fr-FR" b="0" dirty="0" smtClean="0">
                <a:cs typeface="Arial" charset="0"/>
              </a:rPr>
              <a:t>Check </a:t>
            </a:r>
            <a:r>
              <a:rPr lang="en-GB" altLang="fr-FR" b="0" dirty="0">
                <a:cs typeface="Arial" charset="0"/>
              </a:rPr>
              <a:t>the horizontal logic of your </a:t>
            </a:r>
            <a:r>
              <a:rPr lang="en-GB" altLang="fr-FR" b="0" dirty="0" smtClean="0">
                <a:cs typeface="Arial" charset="0"/>
              </a:rPr>
              <a:t>matrix</a:t>
            </a:r>
            <a:endParaRPr lang="fr-FR" altLang="fr-FR" b="0" dirty="0">
              <a:cs typeface="Arial" charset="0"/>
            </a:endParaRPr>
          </a:p>
          <a:p>
            <a:pPr lvl="1">
              <a:buClr>
                <a:srgbClr val="0F5494"/>
              </a:buClr>
              <a:buFont typeface="Wingdings" pitchFamily="2" charset="2"/>
              <a:buAutoNum type="arabicPeriod"/>
            </a:pPr>
            <a:endParaRPr lang="en-GB" altLang="fr-FR" b="0" dirty="0" smtClean="0">
              <a:cs typeface="Arial" charset="0"/>
            </a:endParaRPr>
          </a:p>
          <a:p>
            <a:pPr lvl="1">
              <a:buClr>
                <a:srgbClr val="0F5494"/>
              </a:buClr>
              <a:buFont typeface="Wingdings" pitchFamily="2" charset="2"/>
              <a:buAutoNum type="arabicPeriod"/>
            </a:pPr>
            <a:endParaRPr lang="en-GB" altLang="fr-FR" b="0" dirty="0">
              <a:cs typeface="Arial" charset="0"/>
            </a:endParaRPr>
          </a:p>
          <a:p>
            <a:pPr lvl="1">
              <a:buClr>
                <a:srgbClr val="0F5494"/>
              </a:buClr>
              <a:buFont typeface="Wingdings" pitchFamily="2" charset="2"/>
              <a:buAutoNum type="arabicPeriod"/>
            </a:pPr>
            <a:r>
              <a:rPr lang="en-GB" altLang="fr-FR" b="0" dirty="0" smtClean="0">
                <a:cs typeface="Arial" charset="0"/>
              </a:rPr>
              <a:t>Revise the quality of the indicators, baselines, targets and </a:t>
            </a:r>
            <a:r>
              <a:rPr lang="en-GB" altLang="fr-FR" b="0" dirty="0" err="1" smtClean="0">
                <a:cs typeface="Arial" charset="0"/>
              </a:rPr>
              <a:t>SoVs</a:t>
            </a:r>
            <a:r>
              <a:rPr lang="en-GB" altLang="fr-FR" b="0" dirty="0" smtClean="0">
                <a:cs typeface="Arial" charset="0"/>
              </a:rPr>
              <a:t> in the LFM</a:t>
            </a:r>
          </a:p>
        </p:txBody>
      </p:sp>
      <p:sp>
        <p:nvSpPr>
          <p:cNvPr id="6150" name="AutoShape 5"/>
          <p:cNvSpPr>
            <a:spLocks noChangeArrowheads="1"/>
          </p:cNvSpPr>
          <p:nvPr/>
        </p:nvSpPr>
        <p:spPr bwMode="auto">
          <a:xfrm>
            <a:off x="88899" y="86152"/>
            <a:ext cx="1387475" cy="390525"/>
          </a:xfrm>
          <a:prstGeom prst="roundRect">
            <a:avLst>
              <a:gd name="adj" fmla="val 23449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600" b="1" i="0">
                <a:solidFill>
                  <a:schemeClr val="tx1"/>
                </a:solidFill>
              </a:rPr>
              <a:t>Indicator</a:t>
            </a:r>
          </a:p>
        </p:txBody>
      </p:sp>
      <p:sp>
        <p:nvSpPr>
          <p:cNvPr id="6151" name="AutoShape 6"/>
          <p:cNvSpPr>
            <a:spLocks noChangeArrowheads="1"/>
          </p:cNvSpPr>
          <p:nvPr/>
        </p:nvSpPr>
        <p:spPr bwMode="auto">
          <a:xfrm>
            <a:off x="88899" y="1413862"/>
            <a:ext cx="1387474" cy="64698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buClrTx/>
              <a:buFontTx/>
              <a:buNone/>
            </a:pPr>
            <a:r>
              <a:rPr lang="fr-FR" altLang="fr-FR" sz="1600" b="1" i="0" spc="-150" dirty="0">
                <a:solidFill>
                  <a:schemeClr val="tx1"/>
                </a:solidFill>
              </a:rPr>
              <a:t>Source of </a:t>
            </a:r>
            <a:r>
              <a:rPr lang="fr-FR" altLang="fr-FR" sz="1600" b="1" i="0" spc="-150" dirty="0" err="1">
                <a:solidFill>
                  <a:schemeClr val="tx1"/>
                </a:solidFill>
              </a:rPr>
              <a:t>verification</a:t>
            </a:r>
            <a:endParaRPr lang="fr-FR" altLang="fr-FR" sz="1600" b="1" i="0" spc="-150" dirty="0">
              <a:solidFill>
                <a:schemeClr val="tx1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9" name="Étoile à 4 branches 8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88899" y="950243"/>
            <a:ext cx="1387475" cy="390525"/>
          </a:xfrm>
          <a:prstGeom prst="roundRect">
            <a:avLst>
              <a:gd name="adj" fmla="val 23449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600" b="1" i="0" dirty="0" smtClean="0">
                <a:solidFill>
                  <a:schemeClr val="tx1"/>
                </a:solidFill>
              </a:rPr>
              <a:t>Target</a:t>
            </a:r>
            <a:endParaRPr lang="fr-FR" altLang="fr-FR" sz="1600" b="1" i="0" dirty="0">
              <a:solidFill>
                <a:schemeClr val="tx1"/>
              </a:solidFill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88899" y="518195"/>
            <a:ext cx="1387475" cy="390525"/>
          </a:xfrm>
          <a:prstGeom prst="roundRect">
            <a:avLst>
              <a:gd name="adj" fmla="val 23449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600" b="1" i="0" dirty="0" smtClean="0">
                <a:solidFill>
                  <a:schemeClr val="tx1"/>
                </a:solidFill>
              </a:rPr>
              <a:t>Baseline</a:t>
            </a:r>
            <a:endParaRPr lang="fr-FR" altLang="fr-FR" sz="1600" b="1" i="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1472" y="4941168"/>
            <a:ext cx="8682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03366"/>
              </a:buClr>
              <a:buFont typeface="Wingdings" pitchFamily="2" charset="2"/>
              <a:buChar char="n"/>
            </a:pPr>
            <a:r>
              <a:rPr lang="fr-FR" altLang="fr-FR" sz="1800" b="1" dirty="0" smtClean="0">
                <a:cs typeface="Arial" charset="0"/>
              </a:rPr>
              <a:t> Option</a:t>
            </a:r>
            <a:r>
              <a:rPr lang="en-GB" altLang="fr-FR" sz="1800" b="1" dirty="0" smtClean="0">
                <a:cs typeface="Arial" charset="0"/>
              </a:rPr>
              <a:t> </a:t>
            </a:r>
            <a:r>
              <a:rPr lang="en-GB" altLang="fr-FR" sz="1800" b="1" dirty="0">
                <a:cs typeface="Arial" charset="0"/>
              </a:rPr>
              <a:t>2: Improving an existing LFM</a:t>
            </a:r>
            <a:endParaRPr lang="en-GB" altLang="fr-FR" sz="18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9094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8312</TotalTime>
  <Words>99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Tahoma</vt:lpstr>
      <vt:lpstr>Verdana</vt:lpstr>
      <vt:lpstr>Wingdings</vt:lpstr>
      <vt:lpstr>Slide_Master</vt:lpstr>
      <vt:lpstr>Session 14</vt:lpstr>
      <vt:lpstr>Case Study:  Indicators &amp; means of verification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Karen McHugh</cp:lastModifiedBy>
  <cp:revision>585</cp:revision>
  <cp:lastPrinted>2015-05-22T13:47:44Z</cp:lastPrinted>
  <dcterms:created xsi:type="dcterms:W3CDTF">2011-10-28T10:25:18Z</dcterms:created>
  <dcterms:modified xsi:type="dcterms:W3CDTF">2015-09-10T13:21:59Z</dcterms:modified>
</cp:coreProperties>
</file>