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33" r:id="rId2"/>
    <p:sldId id="413" r:id="rId3"/>
    <p:sldId id="677" r:id="rId4"/>
    <p:sldId id="799" r:id="rId5"/>
    <p:sldId id="797" r:id="rId6"/>
    <p:sldId id="782" r:id="rId7"/>
    <p:sldId id="806" r:id="rId8"/>
    <p:sldId id="800" r:id="rId9"/>
    <p:sldId id="801" r:id="rId10"/>
    <p:sldId id="414" r:id="rId11"/>
    <p:sldId id="783" r:id="rId12"/>
    <p:sldId id="802" r:id="rId13"/>
    <p:sldId id="803" r:id="rId14"/>
    <p:sldId id="804" r:id="rId15"/>
    <p:sldId id="805" r:id="rId16"/>
    <p:sldId id="647" r:id="rId17"/>
    <p:sldId id="648" r:id="rId18"/>
    <p:sldId id="415" r:id="rId19"/>
  </p:sldIdLst>
  <p:sldSz cx="9144000" cy="6858000" type="screen4x3"/>
  <p:notesSz cx="10001250" cy="68770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loe" initials="c" lastIdx="2" clrIdx="0"/>
  <p:cmAuthor id="1" name="Karen McHugh" initials="KM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FFFF66"/>
    <a:srgbClr val="FFDDFF"/>
    <a:srgbClr val="FFCCFF"/>
    <a:srgbClr val="E88D08"/>
    <a:srgbClr val="E5970B"/>
    <a:srgbClr val="009900"/>
    <a:srgbClr val="66FF33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68582" autoAdjust="0"/>
  </p:normalViewPr>
  <p:slideViewPr>
    <p:cSldViewPr>
      <p:cViewPr varScale="1">
        <p:scale>
          <a:sx n="51" d="100"/>
          <a:sy n="51" d="100"/>
        </p:scale>
        <p:origin x="205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00A49D6-C6AA-4DC8-AFC3-6BB2070831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604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63950" y="0"/>
            <a:ext cx="4334964" cy="34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2950" y="515938"/>
            <a:ext cx="3438525" cy="2578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9659" y="3266406"/>
            <a:ext cx="8001934" cy="309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63950" y="6531713"/>
            <a:ext cx="4334964" cy="34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1" tIns="46141" rIns="92281" bIns="4614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7814935-7ECE-468D-893E-19C4D3C5563E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6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BE" smtClean="0">
              <a:latin typeface="Arial" pitchFamily="34" charset="0"/>
            </a:endParaRPr>
          </a:p>
        </p:txBody>
      </p:sp>
      <p:sp>
        <p:nvSpPr>
          <p:cNvPr id="430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0D055-2A4E-4A07-9583-0499299B4BBF}" type="slidenum">
              <a:rPr lang="en-GB" smtClean="0">
                <a:latin typeface="Arial" pitchFamily="34" charset="0"/>
              </a:rPr>
              <a:pPr/>
              <a:t>1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1604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0DEF2900-684C-4867-B1BA-BAEDD9C7221F}" type="slidenum">
              <a:rPr lang="en-GB" altLang="fr-FR"/>
              <a:pPr>
                <a:spcBef>
                  <a:spcPct val="0"/>
                </a:spcBef>
              </a:pPr>
              <a:t>10</a:t>
            </a:fld>
            <a:endParaRPr lang="en-GB" altLang="fr-FR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4538" y="515938"/>
            <a:ext cx="3438525" cy="2578100"/>
          </a:xfrm>
          <a:solidFill>
            <a:srgbClr val="FFFFFF"/>
          </a:solidFill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657" y="3267507"/>
            <a:ext cx="7333939" cy="309373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6976501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4279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latin typeface="Arial" pitchFamily="34" charset="0"/>
              </a:rPr>
              <a:pPr/>
              <a:t>12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03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279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DBF3CA2C-0D2B-4484-9779-4FDDB194A3EB}" type="slidenum">
              <a:rPr lang="en-GB" altLang="fr-FR"/>
              <a:pPr>
                <a:spcBef>
                  <a:spcPct val="0"/>
                </a:spcBef>
              </a:pPr>
              <a:t>16</a:t>
            </a:fld>
            <a:endParaRPr lang="en-GB" altLang="fr-FR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4538" y="515938"/>
            <a:ext cx="3438525" cy="2578100"/>
          </a:xfrm>
          <a:solidFill>
            <a:srgbClr val="FFFFFF"/>
          </a:solidFill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657" y="3267507"/>
            <a:ext cx="7333939" cy="309373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6807771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DBF3CA2C-0D2B-4484-9779-4FDDB194A3EB}" type="slidenum">
              <a:rPr lang="en-GB" altLang="fr-FR"/>
              <a:pPr>
                <a:spcBef>
                  <a:spcPct val="0"/>
                </a:spcBef>
              </a:pPr>
              <a:t>17</a:t>
            </a:fld>
            <a:endParaRPr lang="en-GB" altLang="fr-FR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4538" y="515938"/>
            <a:ext cx="3438525" cy="2578100"/>
          </a:xfrm>
          <a:solidFill>
            <a:srgbClr val="FFFFFF"/>
          </a:solidFill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657" y="3267507"/>
            <a:ext cx="7333939" cy="309373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6437356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3C2ECF1B-F558-42C5-A72F-7C743A78827C}" type="slidenum">
              <a:rPr lang="en-GB" altLang="fr-FR"/>
              <a:pPr>
                <a:spcBef>
                  <a:spcPct val="0"/>
                </a:spcBef>
              </a:pPr>
              <a:t>18</a:t>
            </a:fld>
            <a:endParaRPr lang="en-GB" altLang="fr-FR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6125" y="515938"/>
            <a:ext cx="3436938" cy="2578100"/>
          </a:xfrm>
          <a:solidFill>
            <a:srgbClr val="FFFFFF"/>
          </a:solidFill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847" tIns="46923" rIns="93847" bIns="46923"/>
          <a:lstStyle/>
          <a:p>
            <a:pPr>
              <a:spcBef>
                <a:spcPct val="0"/>
              </a:spcBef>
            </a:pPr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002941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DBF3CA2C-0D2B-4484-9779-4FDDB194A3EB}" type="slidenum">
              <a:rPr lang="en-GB" altLang="fr-FR"/>
              <a:pPr>
                <a:spcBef>
                  <a:spcPct val="0"/>
                </a:spcBef>
              </a:pPr>
              <a:t>2</a:t>
            </a:fld>
            <a:endParaRPr lang="en-GB" altLang="fr-FR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4538" y="515938"/>
            <a:ext cx="3438525" cy="2578100"/>
          </a:xfrm>
          <a:solidFill>
            <a:srgbClr val="FFFFFF"/>
          </a:solidFill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657" y="3267507"/>
            <a:ext cx="7333939" cy="309373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879133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785" indent="-288379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3516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4922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6328" indent="-230703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7734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9141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60547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21953" indent="-23070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DBF3CA2C-0D2B-4484-9779-4FDDB194A3EB}" type="slidenum">
              <a:rPr lang="en-GB" altLang="fr-FR"/>
              <a:pPr>
                <a:spcBef>
                  <a:spcPct val="0"/>
                </a:spcBef>
              </a:pPr>
              <a:t>3</a:t>
            </a:fld>
            <a:endParaRPr lang="en-GB" altLang="fr-FR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4538" y="515938"/>
            <a:ext cx="3438525" cy="2578100"/>
          </a:xfrm>
          <a:solidFill>
            <a:srgbClr val="FFFFFF"/>
          </a:solidFill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657" y="3267507"/>
            <a:ext cx="7333939" cy="309373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156348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>
              <a:latin typeface="Arial" pitchFamily="34" charset="0"/>
            </a:endParaRPr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DFFC9-A27F-4676-A373-F1CEF5BB41F7}" type="slidenum">
              <a:rPr lang="en-GB" smtClean="0">
                <a:latin typeface="Arial" pitchFamily="34" charset="0"/>
              </a:rPr>
              <a:pPr/>
              <a:t>4</a:t>
            </a:fld>
            <a:endParaRPr lang="en-GB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903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427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814935-7ECE-468D-893E-19C4D3C5563E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427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5E2D11-F774-4366-A4AC-27A0866B034A}" type="slidenum">
              <a:rPr lang="en-GB" altLang="fr-FR" smtClean="0"/>
              <a:pPr/>
              <a:t>7</a:t>
            </a:fld>
            <a:endParaRPr lang="en-GB" altLang="fr-FR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6125" y="515938"/>
            <a:ext cx="3436938" cy="2578100"/>
          </a:xfrm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001" tIns="46501" rIns="93001" bIns="46501"/>
          <a:lstStyle/>
          <a:p>
            <a:endParaRPr lang="en-GB" sz="1200" b="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04622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5E2D11-F774-4366-A4AC-27A0866B034A}" type="slidenum">
              <a:rPr lang="en-GB" altLang="fr-FR" smtClean="0"/>
              <a:pPr/>
              <a:t>8</a:t>
            </a:fld>
            <a:endParaRPr lang="en-GB" altLang="fr-FR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6125" y="515938"/>
            <a:ext cx="3436938" cy="2578100"/>
          </a:xfrm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001" tIns="46501" rIns="93001" bIns="46501"/>
          <a:lstStyle/>
          <a:p>
            <a:pPr eaLnBrk="1" hangingPunct="1">
              <a:spcBef>
                <a:spcPct val="0"/>
              </a:spcBef>
            </a:pPr>
            <a:endParaRPr lang="fr-BE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6997916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5E2D11-F774-4366-A4AC-27A0866B034A}" type="slidenum">
              <a:rPr lang="en-GB" altLang="fr-FR" smtClean="0"/>
              <a:pPr/>
              <a:t>9</a:t>
            </a:fld>
            <a:endParaRPr lang="en-GB" altLang="fr-FR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86125" y="515938"/>
            <a:ext cx="3436938" cy="2578100"/>
          </a:xfrm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 lIns="93001" tIns="46501" rIns="93001" bIns="46501"/>
          <a:lstStyle/>
          <a:p>
            <a:pPr eaLnBrk="1" hangingPunct="1">
              <a:spcBef>
                <a:spcPct val="0"/>
              </a:spcBef>
            </a:pPr>
            <a:endParaRPr lang="fr-FR" sz="1200" b="0" i="0" u="none" strike="noStrike" kern="1200" baseline="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4745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34D532-4BFC-4591-9413-664D9478095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D24C4-3035-4B8C-BA47-DA37365B25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608E0-B54D-4F8B-B3DE-304C0C19FFF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4F774-9ED8-4DA3-8773-3C983AFF79F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4EF1-0F4C-4DAC-97D8-DE83CE8C692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3EAD7-FAC7-4C0B-958F-5D38A108E033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F47C2-90EA-40F5-BC20-6FF40683C46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5ADBD-7475-47EA-8E19-E4869D77FF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08C9-FF2E-486D-9567-7BEDD8269FBF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BAF99-5F2D-4D79-8EC8-214BD3C6290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83288-2C6D-41F0-A325-EEF9040E0787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1637C2C-D4F0-4761-9F0D-4EF325C7575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04B2CE-5476-489E-B7BD-9E2678F7C8AF}" type="slidenum">
              <a:rPr lang="en-GB" smtClean="0">
                <a:solidFill>
                  <a:schemeClr val="tx1"/>
                </a:solidFill>
                <a:latin typeface="Arial" pitchFamily="34" charset="0"/>
              </a:rPr>
              <a:pPr/>
              <a:t>1</a:t>
            </a:fld>
            <a:endParaRPr lang="en-GB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099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0" y="2571750"/>
            <a:ext cx="9144000" cy="790575"/>
          </a:xfrm>
        </p:spPr>
        <p:txBody>
          <a:bodyPr/>
          <a:lstStyle/>
          <a:p>
            <a:pPr marL="0" indent="0" algn="ctr" eaLnBrk="1" hangingPunct="1"/>
            <a:r>
              <a:rPr lang="fr-BE" sz="7000" dirty="0" smtClean="0">
                <a:solidFill>
                  <a:srgbClr val="F3D23F"/>
                </a:solidFill>
              </a:rPr>
              <a:t>Session 16</a:t>
            </a:r>
            <a:endParaRPr lang="en-GB" sz="7000" dirty="0" smtClean="0">
              <a:solidFill>
                <a:srgbClr val="F3D23F"/>
              </a:solidFill>
            </a:endParaRPr>
          </a:p>
        </p:txBody>
      </p:sp>
      <p:sp>
        <p:nvSpPr>
          <p:cNvPr id="4100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0" y="3722688"/>
            <a:ext cx="9144000" cy="1728787"/>
          </a:xfrm>
        </p:spPr>
        <p:txBody>
          <a:bodyPr/>
          <a:lstStyle/>
          <a:p>
            <a:pPr algn="ctr" eaLnBrk="1" hangingPunct="1"/>
            <a:r>
              <a:rPr lang="fr-FR" dirty="0" err="1" smtClean="0"/>
              <a:t>Recap</a:t>
            </a:r>
            <a:r>
              <a:rPr lang="fr-FR" dirty="0" smtClean="0"/>
              <a:t>, conclusions &amp; </a:t>
            </a:r>
            <a:r>
              <a:rPr lang="fr-FR" dirty="0" err="1" smtClean="0"/>
              <a:t>evaluation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9219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3EC0B4-B47A-4E07-995B-1E72A8D39478}" type="slidenum">
              <a:rPr lang="en-GB" altLang="fr-FR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GB" altLang="fr-FR" sz="14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96752"/>
            <a:ext cx="9144000" cy="687388"/>
          </a:xfrm>
          <a:solidFill>
            <a:schemeClr val="bg1"/>
          </a:solidFill>
        </p:spPr>
        <p:txBody>
          <a:bodyPr/>
          <a:lstStyle/>
          <a:p>
            <a:pPr marL="541338" indent="-534988" algn="ctr"/>
            <a:r>
              <a:rPr lang="fr-BE" altLang="fr-FR" dirty="0" smtClean="0"/>
              <a:t>Key message - Logframe Matrix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251520" y="1988839"/>
            <a:ext cx="8892480" cy="47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476250" indent="-47625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err="1" smtClean="0"/>
              <a:t>Dynamic</a:t>
            </a:r>
            <a:r>
              <a:rPr lang="fr-BE" altLang="fr-FR" sz="2000" i="0" dirty="0" smtClean="0"/>
              <a:t> and flexible </a:t>
            </a:r>
            <a:r>
              <a:rPr lang="fr-BE" altLang="fr-FR" sz="2000" i="0" dirty="0" err="1" smtClean="0"/>
              <a:t>tool</a:t>
            </a:r>
            <a:r>
              <a:rPr lang="fr-BE" altLang="fr-FR" sz="2000" i="0" dirty="0" smtClean="0"/>
              <a:t>! </a:t>
            </a:r>
            <a:r>
              <a:rPr lang="fr-BE" altLang="fr-FR" sz="2000" i="0" dirty="0" err="1" smtClean="0"/>
              <a:t>Context-related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so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evolving</a:t>
            </a:r>
            <a:r>
              <a:rPr lang="fr-BE" altLang="fr-FR" sz="2000" i="0" dirty="0" smtClean="0"/>
              <a:t> over time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smtClean="0"/>
              <a:t>Impact/</a:t>
            </a:r>
            <a:r>
              <a:rPr lang="fr-BE" altLang="fr-FR" sz="2000" i="0" dirty="0" err="1" smtClean="0"/>
              <a:t>overall</a:t>
            </a:r>
            <a:r>
              <a:rPr lang="fr-BE" altLang="fr-FR" sz="2000" i="0" dirty="0" smtClean="0"/>
              <a:t> </a:t>
            </a:r>
            <a:r>
              <a:rPr lang="fr-BE" altLang="fr-FR" sz="2000" i="0" dirty="0"/>
              <a:t>objectives: the relative importance of an intervention </a:t>
            </a:r>
            <a:r>
              <a:rPr lang="fr-BE" altLang="fr-FR" sz="2000" i="0" dirty="0" err="1"/>
              <a:t>within</a:t>
            </a:r>
            <a:r>
              <a:rPr lang="fr-BE" altLang="fr-FR" sz="2000" i="0" dirty="0"/>
              <a:t> a </a:t>
            </a:r>
            <a:r>
              <a:rPr lang="fr-BE" altLang="fr-FR" sz="2000" i="0" dirty="0" err="1"/>
              <a:t>sector</a:t>
            </a:r>
            <a:endParaRPr lang="fr-BE" altLang="fr-FR" sz="2000" i="0" dirty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err="1" smtClean="0"/>
              <a:t>Outcome</a:t>
            </a:r>
            <a:r>
              <a:rPr lang="fr-BE" altLang="fr-FR" sz="2000" i="0" dirty="0" smtClean="0"/>
              <a:t>/</a:t>
            </a:r>
            <a:r>
              <a:rPr lang="fr-BE" altLang="fr-FR" sz="2000" i="0" dirty="0" err="1" smtClean="0"/>
              <a:t>Specific</a:t>
            </a:r>
            <a:r>
              <a:rPr lang="fr-BE" altLang="fr-FR" sz="2000" i="0" dirty="0" smtClean="0"/>
              <a:t> objective: </a:t>
            </a:r>
            <a:r>
              <a:rPr lang="fr-BE" altLang="fr-FR" sz="2000" i="0" dirty="0"/>
              <a:t>a </a:t>
            </a:r>
            <a:r>
              <a:rPr lang="fr-BE" altLang="fr-FR" sz="2000" i="0" dirty="0" err="1"/>
              <a:t>realistic</a:t>
            </a:r>
            <a:r>
              <a:rPr lang="fr-BE" altLang="fr-FR" sz="2000" i="0" dirty="0"/>
              <a:t> ambition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err="1"/>
              <a:t>Coherence</a:t>
            </a:r>
            <a:r>
              <a:rPr lang="fr-BE" altLang="fr-FR" sz="2000" i="0" dirty="0"/>
              <a:t> </a:t>
            </a:r>
            <a:r>
              <a:rPr lang="fr-BE" altLang="fr-FR" sz="2000" i="0" dirty="0" err="1" smtClean="0"/>
              <a:t>between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activities</a:t>
            </a:r>
            <a:r>
              <a:rPr lang="fr-BE" altLang="fr-FR" sz="2000" i="0" dirty="0" smtClean="0"/>
              <a:t> </a:t>
            </a:r>
            <a:r>
              <a:rPr lang="fr-BE" altLang="fr-FR" sz="2000" i="0" dirty="0"/>
              <a:t>– </a:t>
            </a:r>
            <a:r>
              <a:rPr lang="fr-BE" altLang="fr-FR" sz="2000" i="0" dirty="0" smtClean="0"/>
              <a:t>outputs - </a:t>
            </a:r>
            <a:r>
              <a:rPr lang="fr-BE" altLang="fr-FR" sz="2000" i="0" dirty="0" err="1" smtClean="0"/>
              <a:t>outcome</a:t>
            </a:r>
            <a:r>
              <a:rPr lang="fr-BE" altLang="fr-FR" sz="2000" i="0" dirty="0" smtClean="0"/>
              <a:t>: </a:t>
            </a:r>
            <a:r>
              <a:rPr lang="fr-BE" altLang="fr-FR" sz="2000" i="0" dirty="0"/>
              <a:t>are the keys for </a:t>
            </a:r>
            <a:r>
              <a:rPr lang="fr-BE" altLang="fr-FR" sz="2000" i="0" dirty="0" smtClean="0"/>
              <a:t>the </a:t>
            </a:r>
            <a:r>
              <a:rPr lang="fr-BE" altLang="fr-FR" sz="2000" i="0" dirty="0" err="1" smtClean="0"/>
              <a:t>success</a:t>
            </a:r>
            <a:r>
              <a:rPr lang="fr-BE" altLang="fr-FR" sz="2000" i="0" dirty="0" smtClean="0"/>
              <a:t> of the change </a:t>
            </a:r>
            <a:r>
              <a:rPr lang="fr-BE" altLang="fr-FR" sz="2000" i="0" dirty="0" err="1" smtClean="0"/>
              <a:t>process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present</a:t>
            </a:r>
            <a:r>
              <a:rPr lang="fr-BE" altLang="fr-FR" sz="2000" i="0" dirty="0"/>
              <a:t>?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err="1" smtClean="0"/>
              <a:t>Assumptions</a:t>
            </a:r>
            <a:r>
              <a:rPr lang="fr-BE" altLang="fr-FR" sz="2000" i="0" dirty="0" smtClean="0"/>
              <a:t>: </a:t>
            </a:r>
            <a:r>
              <a:rPr lang="fr-BE" altLang="fr-FR" sz="2000" i="0" dirty="0" err="1" smtClean="0"/>
              <a:t>be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aware</a:t>
            </a:r>
            <a:r>
              <a:rPr lang="fr-BE" altLang="fr-FR" sz="2000" i="0" dirty="0" smtClean="0"/>
              <a:t> of </a:t>
            </a:r>
            <a:r>
              <a:rPr lang="fr-BE" altLang="fr-FR" sz="2000" i="0" dirty="0" err="1" smtClean="0"/>
              <a:t>assumptions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underpinning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steps</a:t>
            </a:r>
            <a:r>
              <a:rPr lang="fr-BE" altLang="fr-FR" sz="2000" i="0" dirty="0" smtClean="0"/>
              <a:t> in the change </a:t>
            </a:r>
            <a:r>
              <a:rPr lang="fr-BE" altLang="fr-FR" sz="2000" i="0" dirty="0" err="1" smtClean="0"/>
              <a:t>process</a:t>
            </a:r>
            <a:r>
              <a:rPr lang="fr-BE" altLang="fr-FR" sz="2000" i="0" dirty="0" smtClean="0"/>
              <a:t> and the </a:t>
            </a:r>
            <a:r>
              <a:rPr lang="fr-BE" altLang="fr-FR" sz="2000" i="0" dirty="0" err="1" smtClean="0"/>
              <a:t>evidence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supporting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them</a:t>
            </a:r>
            <a:endParaRPr lang="fr-BE" altLang="fr-FR" sz="2000" i="0" dirty="0" smtClean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err="1" smtClean="0"/>
              <a:t>Indicators</a:t>
            </a:r>
            <a:r>
              <a:rPr lang="fr-BE" altLang="fr-FR" sz="2000" i="0" dirty="0" smtClean="0"/>
              <a:t> </a:t>
            </a:r>
            <a:r>
              <a:rPr lang="fr-BE" altLang="fr-FR" sz="2000" i="0" dirty="0"/>
              <a:t>and </a:t>
            </a:r>
            <a:r>
              <a:rPr lang="fr-BE" altLang="fr-FR" sz="2000" i="0" dirty="0" smtClean="0"/>
              <a:t>sources of </a:t>
            </a:r>
            <a:r>
              <a:rPr lang="fr-BE" altLang="fr-FR" sz="2000" i="0" dirty="0" err="1"/>
              <a:t>verification</a:t>
            </a:r>
            <a:r>
              <a:rPr lang="fr-BE" altLang="fr-FR" sz="2000" i="0" dirty="0"/>
              <a:t>: </a:t>
            </a:r>
            <a:r>
              <a:rPr lang="fr-BE" altLang="fr-FR" sz="2000" i="0" dirty="0" err="1"/>
              <a:t>coherence</a:t>
            </a:r>
            <a:r>
              <a:rPr lang="fr-BE" altLang="fr-FR" sz="2000" i="0" dirty="0"/>
              <a:t> </a:t>
            </a:r>
            <a:r>
              <a:rPr lang="fr-BE" altLang="fr-FR" sz="2000" i="0" dirty="0" err="1"/>
              <a:t>with</a:t>
            </a:r>
            <a:r>
              <a:rPr lang="fr-BE" altLang="fr-FR" sz="2000" i="0" dirty="0"/>
              <a:t> </a:t>
            </a:r>
            <a:r>
              <a:rPr lang="fr-BE" altLang="fr-FR" sz="2000" i="0" dirty="0" smtClean="0"/>
              <a:t>a </a:t>
            </a:r>
            <a:r>
              <a:rPr lang="fr-BE" altLang="fr-FR" sz="2000" i="0" dirty="0" err="1" smtClean="0"/>
              <a:t>result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oriented</a:t>
            </a:r>
            <a:r>
              <a:rPr lang="fr-BE" altLang="fr-FR" sz="2000" i="0" dirty="0" smtClean="0"/>
              <a:t> M&amp;E system</a:t>
            </a:r>
            <a:endParaRPr lang="fr-BE" altLang="fr-FR" sz="2000" i="0" dirty="0"/>
          </a:p>
        </p:txBody>
      </p:sp>
    </p:spTree>
    <p:extLst>
      <p:ext uri="{BB962C8B-B14F-4D97-AF65-F5344CB8AC3E}">
        <p14:creationId xmlns:p14="http://schemas.microsoft.com/office/powerpoint/2010/main" val="1416285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Key message - Indicators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6250" indent="-4762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en-US" sz="2000" i="0" kern="1200" dirty="0">
                <a:latin typeface="Verdana" pitchFamily="34" charset="0"/>
                <a:cs typeface="Arial" pitchFamily="34" charset="0"/>
              </a:rPr>
              <a:t>Managing for development results  &amp; monitoring </a:t>
            </a:r>
            <a:r>
              <a:rPr lang="en-US" sz="2000" i="0" kern="1200" dirty="0" err="1">
                <a:latin typeface="Verdana" pitchFamily="34" charset="0"/>
                <a:cs typeface="Arial" pitchFamily="34" charset="0"/>
              </a:rPr>
              <a:t>sytems</a:t>
            </a:r>
            <a:r>
              <a:rPr lang="en-US" sz="2000" i="0" kern="1200" dirty="0">
                <a:latin typeface="Verdana" pitchFamily="34" charset="0"/>
                <a:cs typeface="Arial" pitchFamily="34" charset="0"/>
              </a:rPr>
              <a:t>: start from the beginning</a:t>
            </a:r>
          </a:p>
          <a:p>
            <a:pPr marL="476250" indent="-4762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en-US" sz="2000" i="0" kern="1200" dirty="0" smtClean="0">
                <a:latin typeface="Verdana" pitchFamily="34" charset="0"/>
                <a:cs typeface="Arial" pitchFamily="34" charset="0"/>
              </a:rPr>
              <a:t>A little technicality and a lot of common sense: KISS for efficient use of indicators</a:t>
            </a:r>
          </a:p>
          <a:p>
            <a:pPr marL="476250" indent="-4762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en-US" sz="2000" i="0" kern="1200" dirty="0" smtClean="0">
                <a:latin typeface="Verdana" pitchFamily="34" charset="0"/>
                <a:cs typeface="Arial" pitchFamily="34" charset="0"/>
              </a:rPr>
              <a:t>Coherence between objectives – indicators – baseline – targets –milestones - sources of verification</a:t>
            </a:r>
          </a:p>
          <a:p>
            <a:pPr marL="476250" indent="-4762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en-US" sz="2000" i="0" kern="1200" dirty="0" smtClean="0">
                <a:latin typeface="Verdana" pitchFamily="34" charset="0"/>
                <a:cs typeface="Arial" pitchFamily="34" charset="0"/>
              </a:rPr>
              <a:t>Judgement is never replaced by data. Data inform judgement: keep thinking !</a:t>
            </a:r>
          </a:p>
          <a:p>
            <a:pPr marL="476250" indent="-4762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en-US" sz="2000" i="0" kern="1200" dirty="0" smtClean="0">
              <a:latin typeface="Verdana" pitchFamily="34" charset="0"/>
              <a:cs typeface="Arial" pitchFamily="34" charset="0"/>
            </a:endParaRPr>
          </a:p>
          <a:p>
            <a:pPr marL="476250" indent="-4762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en-US" sz="2000" i="0" kern="1200" dirty="0">
              <a:latin typeface="Verdana" pitchFamily="34" charset="0"/>
              <a:cs typeface="Arial" pitchFamily="34" charset="0"/>
            </a:endParaRPr>
          </a:p>
          <a:p>
            <a:pPr marL="476250" indent="-476250">
              <a:lnSpc>
                <a:spcPct val="90000"/>
              </a:lnSpc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en-US" sz="2000" i="0" kern="1200" dirty="0">
              <a:latin typeface="Verdan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89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0" y="3573016"/>
            <a:ext cx="9144000" cy="1728787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Step by step </a:t>
            </a:r>
            <a:r>
              <a:rPr lang="en-US" dirty="0"/>
              <a:t>into </a:t>
            </a:r>
            <a:r>
              <a:rPr lang="en-US" dirty="0" smtClean="0"/>
              <a:t>DEVCO’s </a:t>
            </a:r>
            <a:r>
              <a:rPr lang="en-US" dirty="0"/>
              <a:t>LFA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41898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936625"/>
          </a:xfrm>
        </p:spPr>
        <p:txBody>
          <a:bodyPr/>
          <a:lstStyle/>
          <a:p>
            <a:pPr marL="0" indent="0"/>
            <a:r>
              <a:rPr lang="fr-BE" dirty="0" err="1">
                <a:solidFill>
                  <a:schemeClr val="bg1"/>
                </a:solidFill>
              </a:rPr>
              <a:t>Step</a:t>
            </a:r>
            <a:r>
              <a:rPr lang="fr-BE" dirty="0">
                <a:solidFill>
                  <a:schemeClr val="bg1"/>
                </a:solidFill>
              </a:rPr>
              <a:t> by </a:t>
            </a:r>
            <a:r>
              <a:rPr lang="fr-BE" dirty="0" err="1" smtClean="0">
                <a:solidFill>
                  <a:schemeClr val="bg1"/>
                </a:solidFill>
              </a:rPr>
              <a:t>step</a:t>
            </a:r>
            <a:r>
              <a:rPr lang="fr-BE" dirty="0">
                <a:solidFill>
                  <a:schemeClr val="bg1"/>
                </a:solidFill>
              </a:rPr>
              <a:t/>
            </a:r>
            <a:br>
              <a:rPr lang="fr-BE" dirty="0">
                <a:solidFill>
                  <a:schemeClr val="bg1"/>
                </a:solidFill>
              </a:rPr>
            </a:br>
            <a:r>
              <a:rPr lang="fr-BE" dirty="0" err="1" smtClean="0">
                <a:solidFill>
                  <a:schemeClr val="bg1"/>
                </a:solidFill>
              </a:rPr>
              <a:t>into</a:t>
            </a:r>
            <a:r>
              <a:rPr lang="fr-BE" dirty="0" smtClean="0">
                <a:solidFill>
                  <a:schemeClr val="bg1"/>
                </a:solidFill>
              </a:rPr>
              <a:t> </a:t>
            </a:r>
            <a:r>
              <a:rPr lang="fr-BE" dirty="0">
                <a:solidFill>
                  <a:schemeClr val="bg1"/>
                </a:solidFill>
              </a:rPr>
              <a:t>the </a:t>
            </a:r>
            <a:r>
              <a:rPr lang="fr-BE" dirty="0" smtClean="0">
                <a:solidFill>
                  <a:schemeClr val="bg1"/>
                </a:solidFill>
              </a:rPr>
              <a:t>LFA 1/3</a:t>
            </a:r>
            <a:r>
              <a:rPr lang="fr-BE" dirty="0">
                <a:solidFill>
                  <a:schemeClr val="bg1"/>
                </a:solidFill>
              </a:rPr>
              <a:t/>
            </a:r>
            <a:br>
              <a:rPr lang="fr-BE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5400600"/>
          </a:xfrm>
        </p:spPr>
        <p:txBody>
          <a:bodyPr/>
          <a:lstStyle/>
          <a:p>
            <a:endParaRPr lang="en-GB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GB" dirty="0" smtClean="0"/>
              <a:t>What does the AD "formally" request? 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The </a:t>
            </a:r>
            <a:r>
              <a:rPr lang="en-GB" b="1" dirty="0" smtClean="0"/>
              <a:t>Logical Framework Matrix</a:t>
            </a:r>
            <a:r>
              <a:rPr lang="en-GB" dirty="0" smtClean="0"/>
              <a:t> for project modality (</a:t>
            </a:r>
            <a:r>
              <a:rPr lang="en-GB" b="0" dirty="0" smtClean="0"/>
              <a:t>or the indicative list of result indicators for Budget Support) 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The Intervention Logic summarized by a short narrative </a:t>
            </a:r>
            <a:endParaRPr lang="en-GB" b="1" dirty="0" smtClean="0"/>
          </a:p>
          <a:p>
            <a:endParaRPr lang="en-GB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 startAt="2"/>
            </a:pPr>
            <a:r>
              <a:rPr lang="en-GB" dirty="0" smtClean="0"/>
              <a:t>What is the nature of the IL and the LFM? 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b="1" dirty="0" smtClean="0"/>
              <a:t>IL</a:t>
            </a:r>
            <a:r>
              <a:rPr lang="en-GB" dirty="0" smtClean="0"/>
              <a:t> = thinking process </a:t>
            </a:r>
            <a:r>
              <a:rPr lang="en-GB" b="0" dirty="0" smtClean="0"/>
              <a:t>which is sometimes supported/accompanied/described by a </a:t>
            </a:r>
            <a:r>
              <a:rPr lang="en-GB" b="0" u="sng" dirty="0" smtClean="0"/>
              <a:t>diagram</a:t>
            </a:r>
            <a:r>
              <a:rPr lang="en-GB" b="0" dirty="0" smtClean="0"/>
              <a:t> and a </a:t>
            </a:r>
            <a:r>
              <a:rPr lang="en-GB" b="0" u="sng" dirty="0" smtClean="0"/>
              <a:t>narrative</a:t>
            </a:r>
            <a:r>
              <a:rPr lang="en-GB" b="0" dirty="0" smtClean="0"/>
              <a:t> </a:t>
            </a:r>
            <a:r>
              <a:rPr lang="en-GB" sz="1600" b="0" dirty="0" smtClean="0"/>
              <a:t>(</a:t>
            </a:r>
            <a:r>
              <a:rPr lang="en-GB" sz="1600" b="0" i="1" dirty="0" smtClean="0"/>
              <a:t>it is therefore the summary of this narrative that is requested</a:t>
            </a:r>
            <a:r>
              <a:rPr lang="en-GB" sz="1600" b="0" dirty="0" smtClean="0"/>
              <a:t>)</a:t>
            </a:r>
          </a:p>
          <a:p>
            <a:pPr lvl="1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b="1" dirty="0" smtClean="0"/>
              <a:t>LFM</a:t>
            </a:r>
            <a:r>
              <a:rPr lang="en-GB" dirty="0" smtClean="0"/>
              <a:t> = management and monitoring </a:t>
            </a:r>
            <a:r>
              <a:rPr lang="en-GB" b="1" dirty="0" smtClean="0"/>
              <a:t>tool</a:t>
            </a:r>
          </a:p>
          <a:p>
            <a:pPr lvl="1"/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09686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936625"/>
          </a:xfrm>
        </p:spPr>
        <p:txBody>
          <a:bodyPr/>
          <a:lstStyle/>
          <a:p>
            <a:pPr marL="0" indent="0"/>
            <a:r>
              <a:rPr lang="fr-BE" dirty="0" err="1">
                <a:solidFill>
                  <a:schemeClr val="bg1"/>
                </a:solidFill>
              </a:rPr>
              <a:t>Step</a:t>
            </a:r>
            <a:r>
              <a:rPr lang="fr-BE" dirty="0">
                <a:solidFill>
                  <a:schemeClr val="bg1"/>
                </a:solidFill>
              </a:rPr>
              <a:t> by </a:t>
            </a:r>
            <a:r>
              <a:rPr lang="fr-BE" dirty="0" err="1" smtClean="0">
                <a:solidFill>
                  <a:schemeClr val="bg1"/>
                </a:solidFill>
              </a:rPr>
              <a:t>step</a:t>
            </a:r>
            <a:r>
              <a:rPr lang="fr-BE" dirty="0">
                <a:solidFill>
                  <a:schemeClr val="bg1"/>
                </a:solidFill>
              </a:rPr>
              <a:t/>
            </a:r>
            <a:br>
              <a:rPr lang="fr-BE" dirty="0">
                <a:solidFill>
                  <a:schemeClr val="bg1"/>
                </a:solidFill>
              </a:rPr>
            </a:br>
            <a:r>
              <a:rPr lang="fr-BE" dirty="0" err="1" smtClean="0">
                <a:solidFill>
                  <a:schemeClr val="bg1"/>
                </a:solidFill>
              </a:rPr>
              <a:t>into</a:t>
            </a:r>
            <a:r>
              <a:rPr lang="fr-BE" dirty="0" smtClean="0">
                <a:solidFill>
                  <a:schemeClr val="bg1"/>
                </a:solidFill>
              </a:rPr>
              <a:t> </a:t>
            </a:r>
            <a:r>
              <a:rPr lang="fr-BE" dirty="0">
                <a:solidFill>
                  <a:schemeClr val="bg1"/>
                </a:solidFill>
              </a:rPr>
              <a:t>the </a:t>
            </a:r>
            <a:r>
              <a:rPr lang="fr-BE" dirty="0" smtClean="0">
                <a:solidFill>
                  <a:schemeClr val="bg1"/>
                </a:solidFill>
              </a:rPr>
              <a:t>LFA 2/3</a:t>
            </a:r>
            <a:r>
              <a:rPr lang="fr-BE" dirty="0">
                <a:solidFill>
                  <a:schemeClr val="bg1"/>
                </a:solidFill>
              </a:rPr>
              <a:t/>
            </a:r>
            <a:br>
              <a:rPr lang="fr-BE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352" y="764704"/>
            <a:ext cx="8553128" cy="6093296"/>
          </a:xfrm>
        </p:spPr>
        <p:txBody>
          <a:bodyPr/>
          <a:lstStyle/>
          <a:p>
            <a:pPr marL="457200" indent="-457200">
              <a:buClr>
                <a:schemeClr val="tx1"/>
              </a:buClr>
              <a:buFont typeface="+mj-lt"/>
              <a:buAutoNum type="arabicPeriod" startAt="2"/>
            </a:pPr>
            <a:endParaRPr lang="en-GB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 startAt="3"/>
            </a:pPr>
            <a:r>
              <a:rPr lang="en-GB" dirty="0" smtClean="0"/>
              <a:t>How important are the IL and the LFM?</a:t>
            </a:r>
          </a:p>
          <a:p>
            <a:pPr marL="857250" lvl="1" indent="-457200" algn="just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The IL is essential </a:t>
            </a:r>
            <a:r>
              <a:rPr lang="en-GB" b="0" dirty="0" smtClean="0"/>
              <a:t>to ensure </a:t>
            </a:r>
            <a:r>
              <a:rPr lang="en-GB" dirty="0" smtClean="0"/>
              <a:t>critical /strategic thinking</a:t>
            </a:r>
            <a:r>
              <a:rPr lang="en-GB" b="0" dirty="0" smtClean="0"/>
              <a:t> leading to </a:t>
            </a:r>
            <a:r>
              <a:rPr lang="en-GB" b="0" u="sng" dirty="0" smtClean="0"/>
              <a:t>context sensitive </a:t>
            </a:r>
            <a:r>
              <a:rPr lang="en-GB" b="0" dirty="0" smtClean="0"/>
              <a:t>and </a:t>
            </a:r>
            <a:r>
              <a:rPr lang="en-GB" b="0" u="sng" dirty="0" smtClean="0"/>
              <a:t>evidence based </a:t>
            </a:r>
            <a:r>
              <a:rPr lang="en-GB" b="0" dirty="0" smtClean="0"/>
              <a:t>actions: if correctly done, the IL will reinforce a</a:t>
            </a:r>
            <a:r>
              <a:rPr lang="en-GB" b="0" u="sng" dirty="0" smtClean="0"/>
              <a:t>ppropriation</a:t>
            </a:r>
            <a:r>
              <a:rPr lang="en-GB" b="0" dirty="0" smtClean="0"/>
              <a:t> by the main stakeholders of the action. The IL will also be needed to </a:t>
            </a:r>
            <a:r>
              <a:rPr lang="en-GB" b="0" u="sng" dirty="0" smtClean="0"/>
              <a:t>manage</a:t>
            </a:r>
            <a:r>
              <a:rPr lang="en-GB" b="0" dirty="0" smtClean="0"/>
              <a:t>, </a:t>
            </a:r>
            <a:r>
              <a:rPr lang="en-GB" b="0" u="sng" dirty="0" smtClean="0"/>
              <a:t>adapt</a:t>
            </a:r>
            <a:r>
              <a:rPr lang="en-GB" b="0" dirty="0" smtClean="0"/>
              <a:t> (if necessary) and </a:t>
            </a:r>
            <a:r>
              <a:rPr lang="en-GB" b="0" u="sng" dirty="0" smtClean="0"/>
              <a:t>evaluate</a:t>
            </a:r>
            <a:r>
              <a:rPr lang="en-GB" b="0" dirty="0" smtClean="0"/>
              <a:t> the action.</a:t>
            </a:r>
          </a:p>
          <a:p>
            <a:pPr lvl="1" indent="-342900" algn="just">
              <a:buClr>
                <a:srgbClr val="0F5494"/>
              </a:buClr>
              <a:buFont typeface="Wingdings" panose="05000000000000000000" pitchFamily="2" charset="2"/>
              <a:buChar char="§"/>
            </a:pPr>
            <a:endParaRPr lang="en-GB" b="0" dirty="0" smtClean="0"/>
          </a:p>
          <a:p>
            <a:pPr marL="857250" lvl="1" indent="-457200" algn="just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The LFM is instrumental </a:t>
            </a:r>
            <a:r>
              <a:rPr lang="en-GB" b="0" dirty="0" smtClean="0"/>
              <a:t>for the </a:t>
            </a:r>
            <a:r>
              <a:rPr lang="en-GB" b="0" u="sng" dirty="0" smtClean="0"/>
              <a:t>management</a:t>
            </a:r>
            <a:r>
              <a:rPr lang="en-GB" b="0" dirty="0" smtClean="0"/>
              <a:t> of an action because it facilitates articulated </a:t>
            </a:r>
            <a:r>
              <a:rPr lang="en-GB" b="0" u="sng" dirty="0" smtClean="0"/>
              <a:t>activity planning </a:t>
            </a:r>
            <a:r>
              <a:rPr lang="en-GB" b="0" dirty="0" smtClean="0"/>
              <a:t>and can be used as a </a:t>
            </a:r>
            <a:r>
              <a:rPr lang="en-GB" b="0" u="sng" dirty="0" smtClean="0"/>
              <a:t>common reference </a:t>
            </a:r>
            <a:r>
              <a:rPr lang="en-GB" b="0" dirty="0" smtClean="0"/>
              <a:t>among stakeholders. The LFM is </a:t>
            </a:r>
            <a:r>
              <a:rPr lang="en-GB" dirty="0" smtClean="0"/>
              <a:t>crucial  </a:t>
            </a:r>
            <a:r>
              <a:rPr lang="en-GB" b="0" dirty="0" smtClean="0"/>
              <a:t>to ensure </a:t>
            </a:r>
            <a:r>
              <a:rPr lang="en-GB" dirty="0" smtClean="0"/>
              <a:t>monitoring/reporting</a:t>
            </a:r>
            <a:r>
              <a:rPr lang="en-GB" b="0" dirty="0" smtClean="0"/>
              <a:t> </a:t>
            </a:r>
            <a:r>
              <a:rPr lang="en-GB" dirty="0" smtClean="0"/>
              <a:t>on</a:t>
            </a:r>
            <a:r>
              <a:rPr lang="en-GB" b="0" dirty="0" smtClean="0"/>
              <a:t> </a:t>
            </a:r>
            <a:r>
              <a:rPr lang="en-GB" dirty="0" smtClean="0"/>
              <a:t>results</a:t>
            </a:r>
            <a:r>
              <a:rPr lang="en-GB" b="0" dirty="0" smtClean="0"/>
              <a:t>, supporting  management and evaluations thereby fulfilling obligations vis-à-vis the EU institutions (implementing regulations) and commitments at corporate level (EURF).</a:t>
            </a:r>
          </a:p>
        </p:txBody>
      </p:sp>
    </p:spTree>
    <p:extLst>
      <p:ext uri="{BB962C8B-B14F-4D97-AF65-F5344CB8AC3E}">
        <p14:creationId xmlns:p14="http://schemas.microsoft.com/office/powerpoint/2010/main" val="35446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936625"/>
          </a:xfrm>
        </p:spPr>
        <p:txBody>
          <a:bodyPr/>
          <a:lstStyle/>
          <a:p>
            <a:pPr marL="0" indent="0"/>
            <a:r>
              <a:rPr lang="fr-BE" dirty="0" err="1">
                <a:solidFill>
                  <a:schemeClr val="bg1"/>
                </a:solidFill>
              </a:rPr>
              <a:t>Step</a:t>
            </a:r>
            <a:r>
              <a:rPr lang="fr-BE" dirty="0">
                <a:solidFill>
                  <a:schemeClr val="bg1"/>
                </a:solidFill>
              </a:rPr>
              <a:t> by </a:t>
            </a:r>
            <a:r>
              <a:rPr lang="fr-BE" dirty="0" err="1" smtClean="0">
                <a:solidFill>
                  <a:schemeClr val="bg1"/>
                </a:solidFill>
              </a:rPr>
              <a:t>step</a:t>
            </a:r>
            <a:r>
              <a:rPr lang="fr-BE" dirty="0">
                <a:solidFill>
                  <a:schemeClr val="bg1"/>
                </a:solidFill>
              </a:rPr>
              <a:t/>
            </a:r>
            <a:br>
              <a:rPr lang="fr-BE" dirty="0">
                <a:solidFill>
                  <a:schemeClr val="bg1"/>
                </a:solidFill>
              </a:rPr>
            </a:br>
            <a:r>
              <a:rPr lang="fr-BE" dirty="0" err="1" smtClean="0">
                <a:solidFill>
                  <a:schemeClr val="bg1"/>
                </a:solidFill>
              </a:rPr>
              <a:t>into</a:t>
            </a:r>
            <a:r>
              <a:rPr lang="fr-BE" dirty="0" smtClean="0">
                <a:solidFill>
                  <a:schemeClr val="bg1"/>
                </a:solidFill>
              </a:rPr>
              <a:t> </a:t>
            </a:r>
            <a:r>
              <a:rPr lang="fr-BE" dirty="0">
                <a:solidFill>
                  <a:schemeClr val="bg1"/>
                </a:solidFill>
              </a:rPr>
              <a:t>the </a:t>
            </a:r>
            <a:r>
              <a:rPr lang="fr-BE" dirty="0" smtClean="0">
                <a:solidFill>
                  <a:schemeClr val="bg1"/>
                </a:solidFill>
              </a:rPr>
              <a:t>LFA 3/3</a:t>
            </a:r>
            <a:r>
              <a:rPr lang="fr-BE" dirty="0">
                <a:solidFill>
                  <a:schemeClr val="bg1"/>
                </a:solidFill>
              </a:rPr>
              <a:t/>
            </a:r>
            <a:br>
              <a:rPr lang="fr-BE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820472" cy="5328592"/>
          </a:xfrm>
        </p:spPr>
        <p:txBody>
          <a:bodyPr/>
          <a:lstStyle/>
          <a:p>
            <a:pPr marL="457200" indent="-457200">
              <a:buClr>
                <a:schemeClr val="tx1"/>
              </a:buClr>
              <a:buFont typeface="+mj-lt"/>
              <a:buAutoNum type="arabicPeriod" startAt="2"/>
            </a:pPr>
            <a:endParaRPr lang="en-GB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 startAt="4"/>
            </a:pPr>
            <a:r>
              <a:rPr lang="en-GB" dirty="0" smtClean="0"/>
              <a:t>How to proceed?</a:t>
            </a:r>
          </a:p>
          <a:p>
            <a:pPr marL="857250" lvl="1" indent="-457200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For the IL: </a:t>
            </a:r>
          </a:p>
          <a:p>
            <a:pPr marL="1257300" lvl="2" indent="-457200">
              <a:buClr>
                <a:schemeClr val="tx1"/>
              </a:buClr>
              <a:buFont typeface="+mj-lt"/>
              <a:buAutoNum type="alphaLcParenR"/>
            </a:pPr>
            <a:r>
              <a:rPr lang="en-GB" sz="2000" dirty="0" smtClean="0"/>
              <a:t>The IL is conceived as a theory of change from the start</a:t>
            </a:r>
          </a:p>
          <a:p>
            <a:pPr marL="800100" lvl="2" indent="0">
              <a:buClr>
                <a:schemeClr val="tx1"/>
              </a:buClr>
            </a:pPr>
            <a:r>
              <a:rPr lang="en-GB" sz="2000" dirty="0" smtClean="0"/>
              <a:t>or</a:t>
            </a:r>
          </a:p>
          <a:p>
            <a:pPr marL="1257300" lvl="2" indent="-457200">
              <a:buClr>
                <a:schemeClr val="tx1"/>
              </a:buClr>
              <a:buFont typeface="+mj-lt"/>
              <a:buAutoNum type="alphaLcParenR" startAt="2"/>
            </a:pPr>
            <a:r>
              <a:rPr lang="en-GB" sz="2000" dirty="0" smtClean="0"/>
              <a:t>The IL is first developed trough a method of problem tree/objective tree and afterwards it is revised/checked against a theory of change (through a "backward thinking process": showing how the change will emanate from the outcomes, and these from the outputs and these from main activities)</a:t>
            </a:r>
          </a:p>
          <a:p>
            <a:pPr lvl="1" indent="-342900">
              <a:buClr>
                <a:schemeClr val="tx1"/>
              </a:buClr>
            </a:pPr>
            <a:endParaRPr lang="en-GB" dirty="0" smtClean="0"/>
          </a:p>
          <a:p>
            <a:pPr marL="857250" lvl="1" indent="-457200"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For the LFM</a:t>
            </a:r>
            <a:r>
              <a:rPr lang="en-GB" b="0" dirty="0" smtClean="0"/>
              <a:t>,</a:t>
            </a:r>
            <a:r>
              <a:rPr lang="en-GB" dirty="0" smtClean="0"/>
              <a:t> </a:t>
            </a:r>
            <a:r>
              <a:rPr lang="en-GB" b="0" dirty="0" smtClean="0"/>
              <a:t>depending on the method selected in the previous point, it will be either an output of the theory of change or of the problem tree/objective tree process.</a:t>
            </a:r>
          </a:p>
        </p:txBody>
      </p:sp>
      <p:sp>
        <p:nvSpPr>
          <p:cNvPr id="4" name="ZoneTexte 3"/>
          <p:cNvSpPr txBox="1"/>
          <p:nvPr/>
        </p:nvSpPr>
        <p:spPr>
          <a:xfrm rot="20864018">
            <a:off x="5477559" y="328753"/>
            <a:ext cx="3715608" cy="1579424"/>
          </a:xfrm>
          <a:prstGeom prst="foldedCorner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 wrap="square" rtlCol="0" anchor="b">
            <a:spAutoFit/>
          </a:bodyPr>
          <a:lstStyle/>
          <a:p>
            <a:pPr marL="342900" indent="-342900">
              <a:buAutoNum type="alphaLcParenR"/>
            </a:pPr>
            <a:r>
              <a:rPr lang="en-GB" sz="1600" dirty="0" smtClean="0"/>
              <a:t>often  better added value in terms of quality of IL obtained</a:t>
            </a:r>
          </a:p>
          <a:p>
            <a:pPr marL="342900" indent="-342900">
              <a:buFontTx/>
              <a:buAutoNum type="alphaLcParenR"/>
            </a:pPr>
            <a:r>
              <a:rPr lang="en-GB" sz="1600" dirty="0" smtClean="0"/>
              <a:t>easier for starting to work with IL when used to “old LFM-LFA” way of working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57918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C88B419-161B-451E-BA19-4C87EDED39C9}" type="slidenum">
              <a:rPr lang="en-GB" altLang="fr-FR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GB" altLang="fr-FR" sz="14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46486"/>
            <a:ext cx="9144000" cy="918418"/>
          </a:xfrm>
          <a:noFill/>
        </p:spPr>
        <p:txBody>
          <a:bodyPr/>
          <a:lstStyle/>
          <a:p>
            <a:pPr marL="541338" indent="-534988" algn="ctr"/>
            <a:r>
              <a:rPr lang="fr-BE" altLang="fr-FR" dirty="0"/>
              <a:t>Q</a:t>
            </a:r>
            <a:r>
              <a:rPr lang="fr-BE" altLang="fr-FR" dirty="0" smtClean="0"/>
              <a:t>uestions &amp; </a:t>
            </a:r>
            <a:r>
              <a:rPr lang="fr-BE" altLang="fr-FR" dirty="0" err="1" smtClean="0"/>
              <a:t>answers</a:t>
            </a:r>
            <a:r>
              <a:rPr lang="fr-BE" altLang="fr-FR" dirty="0" smtClean="0"/>
              <a:t> session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3357563"/>
            <a:ext cx="2460625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103C7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6" name="Groupe 5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7" name="Étoile à 4 branches 6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583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C88B419-161B-451E-BA19-4C87EDED39C9}" type="slidenum">
              <a:rPr lang="en-GB" altLang="fr-FR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GB" altLang="fr-FR" sz="14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286446"/>
            <a:ext cx="8316416" cy="1134442"/>
          </a:xfrm>
          <a:noFill/>
        </p:spPr>
        <p:txBody>
          <a:bodyPr/>
          <a:lstStyle/>
          <a:p>
            <a:pPr marL="541338" indent="-534988" algn="ctr"/>
            <a:r>
              <a:rPr lang="fr-BE" altLang="fr-FR" dirty="0" smtClean="0"/>
              <a:t>Action </a:t>
            </a:r>
            <a:r>
              <a:rPr lang="fr-BE" altLang="fr-FR" dirty="0" err="1" smtClean="0"/>
              <a:t>oriented</a:t>
            </a:r>
            <a:r>
              <a:rPr lang="fr-BE" altLang="fr-FR" dirty="0" smtClean="0"/>
              <a:t> conclusion of the training course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0888"/>
            <a:ext cx="8153400" cy="405611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endParaRPr lang="fr-BE" b="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None/>
              <a:defRPr/>
            </a:pPr>
            <a:r>
              <a:rPr lang="fr-BE" b="0" i="0" dirty="0" smtClean="0"/>
              <a:t>Sharing &amp; </a:t>
            </a:r>
            <a:r>
              <a:rPr lang="fr-BE" i="0" dirty="0" err="1"/>
              <a:t>plenary</a:t>
            </a:r>
            <a:r>
              <a:rPr lang="fr-BE" b="0" i="0" dirty="0" smtClean="0"/>
              <a:t> </a:t>
            </a:r>
            <a:r>
              <a:rPr lang="fr-BE" b="0" i="0" dirty="0" err="1" smtClean="0"/>
              <a:t>debriefing</a:t>
            </a:r>
            <a:endParaRPr lang="fr-BE" b="0" i="0" dirty="0" smtClean="0"/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sz="2000" i="0" dirty="0" smtClean="0"/>
              <a:t>To </a:t>
            </a:r>
            <a:r>
              <a:rPr lang="fr-BE" sz="2000" i="0" dirty="0" err="1" smtClean="0"/>
              <a:t>what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extent</a:t>
            </a:r>
            <a:r>
              <a:rPr lang="fr-BE" sz="2000" i="0" dirty="0" smtClean="0"/>
              <a:t> and how do </a:t>
            </a:r>
            <a:r>
              <a:rPr lang="fr-BE" sz="2000" i="0" dirty="0" err="1" smtClean="0"/>
              <a:t>you</a:t>
            </a:r>
            <a:r>
              <a:rPr lang="fr-BE" sz="2000" i="0" dirty="0" smtClean="0"/>
              <a:t> relate </a:t>
            </a:r>
            <a:r>
              <a:rPr lang="fr-BE" sz="2000" i="0" dirty="0" err="1" smtClean="0"/>
              <a:t>this</a:t>
            </a:r>
            <a:r>
              <a:rPr lang="fr-BE" sz="2000" i="0" dirty="0" smtClean="0"/>
              <a:t> training course to </a:t>
            </a:r>
            <a:r>
              <a:rPr lang="fr-BE" sz="2000" i="0" dirty="0" err="1" smtClean="0"/>
              <a:t>your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work</a:t>
            </a:r>
            <a:r>
              <a:rPr lang="fr-BE" sz="2000" i="0" dirty="0" smtClean="0"/>
              <a:t> (design </a:t>
            </a:r>
            <a:r>
              <a:rPr lang="fr-BE" sz="2000" i="0" dirty="0" err="1" smtClean="0"/>
              <a:t>process</a:t>
            </a:r>
            <a:r>
              <a:rPr lang="fr-BE" sz="2000" i="0" dirty="0" smtClean="0"/>
              <a:t>, action document, QSG </a:t>
            </a:r>
            <a:r>
              <a:rPr lang="fr-BE" sz="2000" i="0" dirty="0" err="1" smtClean="0"/>
              <a:t>process</a:t>
            </a:r>
            <a:r>
              <a:rPr lang="fr-BE" sz="2000" i="0" dirty="0" smtClean="0"/>
              <a:t>, monitoring and </a:t>
            </a:r>
            <a:r>
              <a:rPr lang="fr-BE" sz="2000" i="0" dirty="0" err="1" smtClean="0"/>
              <a:t>evaluation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process</a:t>
            </a:r>
            <a:r>
              <a:rPr lang="fr-BE" sz="2000" i="0" dirty="0" smtClean="0"/>
              <a:t>, dialogue </a:t>
            </a:r>
            <a:r>
              <a:rPr lang="fr-BE" sz="2000" i="0" dirty="0" err="1" smtClean="0"/>
              <a:t>with</a:t>
            </a:r>
            <a:r>
              <a:rPr lang="fr-BE" sz="2000" i="0" dirty="0" smtClean="0"/>
              <a:t> </a:t>
            </a:r>
            <a:r>
              <a:rPr lang="fr-BE" sz="2000" i="0" dirty="0" err="1" smtClean="0"/>
              <a:t>partners</a:t>
            </a:r>
            <a:r>
              <a:rPr lang="fr-BE" sz="2000" i="0" dirty="0" smtClean="0"/>
              <a:t>…)</a:t>
            </a:r>
            <a:endParaRPr lang="fr-BE" sz="2000" b="0" i="0" dirty="0" smtClean="0"/>
          </a:p>
        </p:txBody>
      </p:sp>
      <p:grpSp>
        <p:nvGrpSpPr>
          <p:cNvPr id="5" name="Groupe 4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6" name="Étoile à 4 branches 5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174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1AE7F9E-520F-4DE6-95FD-DB4E372008E6}" type="slidenum">
              <a:rPr lang="en-GB" altLang="fr-FR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GB" altLang="fr-FR" sz="14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47" name="Rectangle 1026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484784"/>
            <a:ext cx="9144000" cy="4968552"/>
          </a:xfrm>
        </p:spPr>
        <p:txBody>
          <a:bodyPr/>
          <a:lstStyle/>
          <a:p>
            <a:pPr marL="0" indent="0" algn="ctr"/>
            <a:r>
              <a:rPr lang="fr-BE" altLang="fr-FR" sz="6500" dirty="0" smtClean="0">
                <a:latin typeface="Tahoma" pitchFamily="34" charset="0"/>
              </a:rPr>
              <a:t>POST-TRAINING</a:t>
            </a:r>
            <a:br>
              <a:rPr lang="fr-BE" altLang="fr-FR" sz="6500" dirty="0" smtClean="0">
                <a:latin typeface="Tahoma" pitchFamily="34" charset="0"/>
              </a:rPr>
            </a:br>
            <a:r>
              <a:rPr lang="fr-BE" altLang="fr-FR" sz="6500" dirty="0" smtClean="0">
                <a:latin typeface="Tahoma" pitchFamily="34" charset="0"/>
              </a:rPr>
              <a:t>TEST</a:t>
            </a:r>
            <a:br>
              <a:rPr lang="fr-BE" altLang="fr-FR" sz="6500" dirty="0" smtClean="0">
                <a:latin typeface="Tahoma" pitchFamily="34" charset="0"/>
              </a:rPr>
            </a:br>
            <a:r>
              <a:rPr lang="fr-BE" altLang="fr-FR" sz="6500" dirty="0" smtClean="0">
                <a:latin typeface="Tahoma" pitchFamily="34" charset="0"/>
              </a:rPr>
              <a:t>&amp; </a:t>
            </a:r>
            <a:br>
              <a:rPr lang="fr-BE" altLang="fr-FR" sz="6500" dirty="0" smtClean="0">
                <a:latin typeface="Tahoma" pitchFamily="34" charset="0"/>
              </a:rPr>
            </a:br>
            <a:r>
              <a:rPr lang="fr-BE" altLang="fr-FR" sz="6500" dirty="0" smtClean="0">
                <a:latin typeface="Tahoma" pitchFamily="34" charset="0"/>
              </a:rPr>
              <a:t>EVALUATION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6" name="Étoile à 4 branches 5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08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C88B419-161B-451E-BA19-4C87EDED39C9}" type="slidenum">
              <a:rPr lang="en-GB" altLang="fr-FR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fr-FR" sz="14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14438"/>
            <a:ext cx="9144000" cy="609600"/>
          </a:xfrm>
          <a:noFill/>
        </p:spPr>
        <p:txBody>
          <a:bodyPr/>
          <a:lstStyle/>
          <a:p>
            <a:pPr marL="541338" indent="-534988" algn="ctr"/>
            <a:r>
              <a:rPr lang="fr-BE" altLang="fr-FR" smtClean="0"/>
              <a:t>Recap : structure of the training course</a:t>
            </a:r>
          </a:p>
        </p:txBody>
      </p:sp>
      <p:sp>
        <p:nvSpPr>
          <p:cNvPr id="2" name="Rectangle à coins arrondis 1"/>
          <p:cNvSpPr/>
          <p:nvPr/>
        </p:nvSpPr>
        <p:spPr bwMode="auto">
          <a:xfrm>
            <a:off x="323528" y="1844824"/>
            <a:ext cx="8280920" cy="2376264"/>
          </a:xfrm>
          <a:prstGeom prst="roundRect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323528" y="4365104"/>
            <a:ext cx="8280920" cy="2420888"/>
          </a:xfrm>
          <a:prstGeom prst="roundRect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824"/>
            <a:ext cx="8153400" cy="4632176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fr-BE" b="0" dirty="0" smtClean="0"/>
              <a:t>Day 1: The </a:t>
            </a:r>
            <a:r>
              <a:rPr lang="fr-BE" b="0" dirty="0" err="1" smtClean="0"/>
              <a:t>logical</a:t>
            </a:r>
            <a:r>
              <a:rPr lang="fr-BE" b="0" dirty="0" smtClean="0"/>
              <a:t> </a:t>
            </a:r>
            <a:r>
              <a:rPr lang="fr-BE" b="0" dirty="0" err="1" smtClean="0"/>
              <a:t>framework</a:t>
            </a:r>
            <a:r>
              <a:rPr lang="fr-BE" b="0" dirty="0" smtClean="0"/>
              <a:t> </a:t>
            </a:r>
            <a:r>
              <a:rPr lang="fr-BE" b="0" dirty="0" err="1" smtClean="0"/>
              <a:t>approach</a:t>
            </a:r>
            <a:endParaRPr lang="fr-BE" b="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 smtClean="0"/>
              <a:t>LFA &amp; the management cycle of </a:t>
            </a:r>
            <a:r>
              <a:rPr lang="fr-BE" b="0" dirty="0" err="1" smtClean="0"/>
              <a:t>development</a:t>
            </a:r>
            <a:r>
              <a:rPr lang="fr-BE" b="0" dirty="0" smtClean="0"/>
              <a:t> actions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 err="1" smtClean="0"/>
              <a:t>Thinking</a:t>
            </a:r>
            <a:r>
              <a:rPr lang="fr-BE" b="0" dirty="0" smtClean="0"/>
              <a:t> </a:t>
            </a:r>
            <a:r>
              <a:rPr lang="fr-BE" b="0" dirty="0" err="1" smtClean="0"/>
              <a:t>outside</a:t>
            </a:r>
            <a:r>
              <a:rPr lang="fr-BE" b="0" dirty="0" smtClean="0"/>
              <a:t> the box to </a:t>
            </a:r>
            <a:r>
              <a:rPr lang="fr-BE" b="0" dirty="0" err="1" smtClean="0"/>
              <a:t>link</a:t>
            </a:r>
            <a:r>
              <a:rPr lang="fr-BE" b="0" dirty="0" smtClean="0"/>
              <a:t> </a:t>
            </a:r>
            <a:r>
              <a:rPr lang="fr-BE" b="0" dirty="0" err="1" smtClean="0"/>
              <a:t>context</a:t>
            </a:r>
            <a:r>
              <a:rPr lang="fr-BE" b="0" dirty="0" smtClean="0"/>
              <a:t>-change-</a:t>
            </a:r>
            <a:r>
              <a:rPr lang="fr-BE" b="0" dirty="0" err="1" smtClean="0"/>
              <a:t>results</a:t>
            </a:r>
            <a:endParaRPr lang="fr-BE" b="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 smtClean="0"/>
              <a:t>LFA = IL + LFM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endParaRPr lang="fr-BE" b="0" dirty="0" smtClean="0"/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fr-BE" dirty="0" smtClean="0"/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fr-BE" dirty="0" smtClean="0"/>
              <a:t>Day 2: Intervention </a:t>
            </a:r>
            <a:r>
              <a:rPr lang="fr-BE" dirty="0" err="1" smtClean="0"/>
              <a:t>logic</a:t>
            </a:r>
            <a:r>
              <a:rPr lang="fr-BE" dirty="0" smtClean="0"/>
              <a:t> and the </a:t>
            </a:r>
            <a:r>
              <a:rPr lang="fr-BE" dirty="0" err="1" smtClean="0"/>
              <a:t>logframe</a:t>
            </a:r>
            <a:r>
              <a:rPr lang="fr-BE" dirty="0" smtClean="0"/>
              <a:t> matrix</a:t>
            </a:r>
            <a:endParaRPr lang="fr-BE" dirty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 smtClean="0"/>
              <a:t>Intervention </a:t>
            </a:r>
            <a:r>
              <a:rPr lang="fr-BE" b="0" dirty="0" err="1" smtClean="0"/>
              <a:t>logic</a:t>
            </a:r>
            <a:endParaRPr lang="fr-BE" b="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 smtClean="0"/>
              <a:t>Logframe matrix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 err="1" smtClean="0"/>
              <a:t>Exercises</a:t>
            </a:r>
            <a:r>
              <a:rPr lang="fr-BE" b="0" dirty="0" smtClean="0"/>
              <a:t> </a:t>
            </a:r>
            <a:r>
              <a:rPr lang="fr-BE" b="0" dirty="0"/>
              <a:t>&amp; case </a:t>
            </a:r>
            <a:r>
              <a:rPr lang="fr-BE" b="0" dirty="0" err="1" smtClean="0"/>
              <a:t>study</a:t>
            </a:r>
            <a:endParaRPr lang="fr-BE" b="0" dirty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endParaRPr lang="fr-BE" b="0" dirty="0" smtClean="0"/>
          </a:p>
        </p:txBody>
      </p:sp>
    </p:spTree>
    <p:extLst>
      <p:ext uri="{BB962C8B-B14F-4D97-AF65-F5344CB8AC3E}">
        <p14:creationId xmlns:p14="http://schemas.microsoft.com/office/powerpoint/2010/main" val="406833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C88B419-161B-451E-BA19-4C87EDED39C9}" type="slidenum">
              <a:rPr lang="en-GB" altLang="fr-FR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GB" altLang="fr-FR" sz="14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14438"/>
            <a:ext cx="9144000" cy="609600"/>
          </a:xfrm>
          <a:noFill/>
        </p:spPr>
        <p:txBody>
          <a:bodyPr/>
          <a:lstStyle/>
          <a:p>
            <a:pPr marL="541338" indent="-534988" algn="ctr"/>
            <a:r>
              <a:rPr lang="fr-BE" altLang="fr-FR" smtClean="0"/>
              <a:t>Recap : structure of the training course</a:t>
            </a:r>
          </a:p>
        </p:txBody>
      </p:sp>
      <p:sp>
        <p:nvSpPr>
          <p:cNvPr id="5" name="Rectangle à coins arrondis 4"/>
          <p:cNvSpPr/>
          <p:nvPr/>
        </p:nvSpPr>
        <p:spPr bwMode="auto">
          <a:xfrm>
            <a:off x="323528" y="4365104"/>
            <a:ext cx="8280920" cy="2420888"/>
          </a:xfrm>
          <a:prstGeom prst="roundRect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 bwMode="auto">
          <a:xfrm>
            <a:off x="323528" y="1772816"/>
            <a:ext cx="8280920" cy="2420888"/>
          </a:xfrm>
          <a:prstGeom prst="roundRect">
            <a:avLst/>
          </a:prstGeom>
          <a:solidFill>
            <a:schemeClr val="accent5">
              <a:lumMod val="90000"/>
            </a:schemeClr>
          </a:solidFill>
          <a:ln w="9525" cap="flat" cmpd="sng" algn="ctr">
            <a:solidFill>
              <a:srgbClr val="0F549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8840"/>
            <a:ext cx="8153400" cy="4488160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fr-BE" b="0" dirty="0" smtClean="0"/>
              <a:t>Day 3: </a:t>
            </a:r>
            <a:r>
              <a:rPr lang="fr-BE" b="0" dirty="0" err="1" smtClean="0"/>
              <a:t>Indicators</a:t>
            </a:r>
            <a:endParaRPr lang="fr-BE" b="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 smtClean="0"/>
              <a:t>The logframe matrix as a living </a:t>
            </a:r>
            <a:r>
              <a:rPr lang="fr-BE" b="0" dirty="0" err="1" smtClean="0"/>
              <a:t>tool</a:t>
            </a:r>
            <a:endParaRPr lang="fr-BE" b="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 err="1" smtClean="0"/>
              <a:t>Indicators</a:t>
            </a:r>
            <a:r>
              <a:rPr lang="fr-BE" b="0" dirty="0" smtClean="0"/>
              <a:t> &amp; objectives; </a:t>
            </a:r>
            <a:r>
              <a:rPr lang="fr-BE" b="0" dirty="0" err="1" smtClean="0"/>
              <a:t>baselines</a:t>
            </a:r>
            <a:r>
              <a:rPr lang="fr-BE" b="0" dirty="0" smtClean="0"/>
              <a:t>, </a:t>
            </a:r>
            <a:r>
              <a:rPr lang="fr-BE" b="0" dirty="0" err="1" smtClean="0"/>
              <a:t>targets</a:t>
            </a:r>
            <a:r>
              <a:rPr lang="fr-BE" b="0" dirty="0" smtClean="0"/>
              <a:t> &amp; </a:t>
            </a:r>
            <a:r>
              <a:rPr lang="fr-BE" b="0" dirty="0" err="1" smtClean="0"/>
              <a:t>milestones</a:t>
            </a:r>
            <a:endParaRPr lang="fr-BE" b="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 smtClean="0"/>
              <a:t>Sources of </a:t>
            </a:r>
            <a:r>
              <a:rPr lang="fr-BE" b="0" dirty="0" err="1" smtClean="0"/>
              <a:t>verification</a:t>
            </a:r>
            <a:r>
              <a:rPr lang="fr-BE" b="0" dirty="0" smtClean="0"/>
              <a:t> &amp; </a:t>
            </a:r>
            <a:r>
              <a:rPr lang="fr-BE" b="0" dirty="0" err="1" smtClean="0"/>
              <a:t>critical</a:t>
            </a:r>
            <a:r>
              <a:rPr lang="fr-BE" b="0" dirty="0" smtClean="0"/>
              <a:t> </a:t>
            </a:r>
            <a:r>
              <a:rPr lang="fr-BE" b="0" dirty="0" err="1" smtClean="0"/>
              <a:t>analysis</a:t>
            </a:r>
            <a:r>
              <a:rPr lang="fr-BE" b="0" dirty="0" smtClean="0"/>
              <a:t> of data</a:t>
            </a:r>
          </a:p>
          <a:p>
            <a:pPr marL="457200" lvl="1" indent="0">
              <a:spcBef>
                <a:spcPts val="600"/>
              </a:spcBef>
              <a:spcAft>
                <a:spcPts val="0"/>
              </a:spcAft>
              <a:buNone/>
              <a:defRPr/>
            </a:pPr>
            <a:endParaRPr lang="fr-BE" b="0" dirty="0" smtClean="0"/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fr-BE" dirty="0" smtClean="0"/>
              <a:t>Day 4: </a:t>
            </a:r>
            <a:r>
              <a:rPr lang="fr-BE" dirty="0" err="1" smtClean="0"/>
              <a:t>Results</a:t>
            </a:r>
            <a:r>
              <a:rPr lang="fr-BE" dirty="0" smtClean="0"/>
              <a:t> </a:t>
            </a:r>
            <a:r>
              <a:rPr lang="fr-BE" dirty="0" err="1" smtClean="0"/>
              <a:t>measurement</a:t>
            </a:r>
            <a:r>
              <a:rPr lang="fr-BE" dirty="0" smtClean="0"/>
              <a:t>, the LFA </a:t>
            </a:r>
            <a:r>
              <a:rPr lang="fr-BE" dirty="0" err="1" smtClean="0"/>
              <a:t>during</a:t>
            </a:r>
            <a:r>
              <a:rPr lang="fr-BE" dirty="0" smtClean="0"/>
              <a:t> </a:t>
            </a:r>
            <a:r>
              <a:rPr lang="fr-BE" dirty="0" err="1" smtClean="0"/>
              <a:t>implementation</a:t>
            </a:r>
            <a:endParaRPr lang="fr-BE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/>
              <a:t>Monitoring </a:t>
            </a:r>
            <a:r>
              <a:rPr lang="fr-BE" b="0" dirty="0" err="1"/>
              <a:t>systems</a:t>
            </a:r>
            <a:r>
              <a:rPr lang="fr-BE" b="0" dirty="0"/>
              <a:t> and </a:t>
            </a:r>
            <a:r>
              <a:rPr lang="fr-BE" b="0" dirty="0" err="1"/>
              <a:t>result</a:t>
            </a:r>
            <a:r>
              <a:rPr lang="fr-BE" b="0" dirty="0"/>
              <a:t> </a:t>
            </a:r>
            <a:r>
              <a:rPr lang="fr-BE" b="0" dirty="0" err="1"/>
              <a:t>oriented</a:t>
            </a:r>
            <a:r>
              <a:rPr lang="fr-BE" b="0" dirty="0"/>
              <a:t> management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 smtClean="0"/>
              <a:t>Case </a:t>
            </a:r>
            <a:r>
              <a:rPr lang="fr-BE" b="0" dirty="0" err="1" smtClean="0"/>
              <a:t>study</a:t>
            </a:r>
            <a:r>
              <a:rPr lang="fr-BE" b="0" dirty="0" smtClean="0"/>
              <a:t>: </a:t>
            </a:r>
            <a:r>
              <a:rPr lang="fr-BE" b="0" dirty="0" err="1" smtClean="0"/>
              <a:t>structuring</a:t>
            </a:r>
            <a:r>
              <a:rPr lang="fr-BE" b="0" dirty="0" smtClean="0"/>
              <a:t> </a:t>
            </a:r>
            <a:r>
              <a:rPr lang="fr-BE" b="0" dirty="0" err="1" smtClean="0"/>
              <a:t>indicators</a:t>
            </a:r>
            <a:r>
              <a:rPr lang="fr-BE" b="0" dirty="0" smtClean="0"/>
              <a:t> in a logframe matrix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fr-BE" b="0" dirty="0" err="1" smtClean="0"/>
              <a:t>Recap</a:t>
            </a:r>
            <a:r>
              <a:rPr lang="fr-BE" b="0" dirty="0" smtClean="0"/>
              <a:t>, conclusion &amp; </a:t>
            </a:r>
            <a:r>
              <a:rPr lang="fr-BE" b="0" dirty="0" err="1" smtClean="0"/>
              <a:t>evaluation</a:t>
            </a:r>
            <a:endParaRPr lang="fr-BE" b="0" dirty="0"/>
          </a:p>
        </p:txBody>
      </p:sp>
    </p:spTree>
    <p:extLst>
      <p:ext uri="{BB962C8B-B14F-4D97-AF65-F5344CB8AC3E}">
        <p14:creationId xmlns:p14="http://schemas.microsoft.com/office/powerpoint/2010/main" val="34702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Sous-titre 2"/>
          <p:cNvSpPr>
            <a:spLocks noGrp="1"/>
          </p:cNvSpPr>
          <p:nvPr>
            <p:ph type="subTitle" idx="1"/>
          </p:nvPr>
        </p:nvSpPr>
        <p:spPr>
          <a:xfrm>
            <a:off x="611188" y="3573016"/>
            <a:ext cx="8532812" cy="1728787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Key messages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4211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Key message – Overall approach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5"/>
            <a:ext cx="8229600" cy="424847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smtClean="0"/>
              <a:t>A </a:t>
            </a:r>
            <a:r>
              <a:rPr lang="fr-BE" altLang="fr-FR" sz="2000" i="0" dirty="0" err="1" smtClean="0"/>
              <a:t>development</a:t>
            </a:r>
            <a:r>
              <a:rPr lang="fr-BE" altLang="fr-FR" sz="2000" i="0" dirty="0" smtClean="0"/>
              <a:t> action </a:t>
            </a:r>
            <a:r>
              <a:rPr lang="fr-BE" altLang="fr-FR" sz="2000" i="0" dirty="0" err="1" smtClean="0"/>
              <a:t>should</a:t>
            </a:r>
            <a:r>
              <a:rPr lang="fr-BE" altLang="fr-FR" sz="2000" i="0" dirty="0" smtClean="0"/>
              <a:t> lead to change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en-US" sz="2000" i="0" dirty="0" smtClean="0"/>
              <a:t>Most of the time, a partner’s </a:t>
            </a:r>
            <a:r>
              <a:rPr lang="en-US" sz="2000" i="0" dirty="0"/>
              <a:t>strategy </a:t>
            </a:r>
            <a:r>
              <a:rPr lang="en-US" sz="2000" i="0" dirty="0" smtClean="0"/>
              <a:t>is our </a:t>
            </a:r>
            <a:r>
              <a:rPr lang="en-US" sz="2000" i="0" dirty="0"/>
              <a:t>starting point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err="1" smtClean="0"/>
              <a:t>Context</a:t>
            </a:r>
            <a:r>
              <a:rPr lang="fr-BE" altLang="fr-FR" sz="2000" i="0" dirty="0" smtClean="0"/>
              <a:t> and </a:t>
            </a:r>
            <a:r>
              <a:rPr lang="fr-BE" altLang="fr-FR" sz="2000" i="0" dirty="0" err="1" smtClean="0"/>
              <a:t>stakeholders</a:t>
            </a:r>
            <a:r>
              <a:rPr lang="fr-BE" altLang="fr-FR" sz="2000" i="0" dirty="0" smtClean="0"/>
              <a:t> must </a:t>
            </a:r>
            <a:r>
              <a:rPr lang="fr-BE" altLang="fr-FR" sz="2000" i="0" dirty="0" err="1" smtClean="0"/>
              <a:t>be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understood</a:t>
            </a:r>
            <a:r>
              <a:rPr lang="fr-BE" altLang="fr-FR" sz="2000" i="0" dirty="0" smtClean="0"/>
              <a:t> to </a:t>
            </a:r>
            <a:r>
              <a:rPr lang="fr-BE" altLang="fr-FR" sz="2000" i="0" dirty="0" err="1" smtClean="0"/>
              <a:t>ensure</a:t>
            </a:r>
            <a:r>
              <a:rPr lang="fr-BE" altLang="fr-FR" sz="2000" i="0" dirty="0" smtClean="0"/>
              <a:t> a good design and </a:t>
            </a:r>
            <a:r>
              <a:rPr lang="fr-BE" altLang="fr-FR" sz="2000" i="0" dirty="0" err="1" smtClean="0"/>
              <a:t>adequate</a:t>
            </a:r>
            <a:r>
              <a:rPr lang="fr-BE" altLang="fr-FR" sz="2000" i="0" dirty="0" smtClean="0"/>
              <a:t> management of an </a:t>
            </a:r>
            <a:r>
              <a:rPr lang="fr-BE" altLang="fr-FR" sz="2000" i="0" dirty="0"/>
              <a:t>action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en-US" sz="2000" i="0" dirty="0"/>
              <a:t>Assess stakeholder capacity and capacity development to link the action to an </a:t>
            </a:r>
            <a:r>
              <a:rPr lang="en-US" sz="2000" i="0" dirty="0" smtClean="0"/>
              <a:t>endogenous </a:t>
            </a:r>
            <a:r>
              <a:rPr lang="en-US" sz="2000" i="0" dirty="0"/>
              <a:t>process of </a:t>
            </a:r>
            <a:r>
              <a:rPr lang="en-US" sz="2000" i="0" dirty="0" smtClean="0"/>
              <a:t>change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en-US" sz="2000" i="0" dirty="0" smtClean="0"/>
              <a:t>Think outside the box to identify the expected change and results. 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en-US" sz="2000" i="0" dirty="0" smtClean="0"/>
              <a:t>At DEVCO, LFA = IL + LFM</a:t>
            </a:r>
          </a:p>
        </p:txBody>
      </p:sp>
    </p:spTree>
    <p:extLst>
      <p:ext uri="{BB962C8B-B14F-4D97-AF65-F5344CB8AC3E}">
        <p14:creationId xmlns:p14="http://schemas.microsoft.com/office/powerpoint/2010/main" val="387543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497192" cy="936625"/>
          </a:xfrm>
        </p:spPr>
        <p:txBody>
          <a:bodyPr/>
          <a:lstStyle/>
          <a:p>
            <a:pPr algn="ctr"/>
            <a:r>
              <a:rPr lang="en-US" dirty="0" smtClean="0"/>
              <a:t>Key message – The Intervention Logic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4865"/>
            <a:ext cx="8229600" cy="424847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err="1" smtClean="0"/>
              <a:t>Rigorous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thinking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before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rigorous</a:t>
            </a:r>
            <a:r>
              <a:rPr lang="fr-BE" altLang="fr-FR" sz="2000" i="0" dirty="0" smtClean="0"/>
              <a:t> design</a:t>
            </a:r>
            <a:endParaRPr lang="fr-BE" altLang="fr-FR" sz="2000" i="0" dirty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smtClean="0"/>
              <a:t>IL </a:t>
            </a:r>
            <a:r>
              <a:rPr lang="fr-BE" altLang="fr-FR" sz="2000" i="0" dirty="0" err="1" smtClean="0"/>
              <a:t>is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both</a:t>
            </a:r>
            <a:r>
              <a:rPr lang="fr-BE" altLang="fr-FR" sz="2000" i="0" dirty="0" smtClean="0"/>
              <a:t> </a:t>
            </a:r>
            <a:r>
              <a:rPr lang="fr-BE" altLang="fr-FR" sz="2000" i="0" dirty="0"/>
              <a:t>a </a:t>
            </a:r>
            <a:r>
              <a:rPr lang="fr-BE" altLang="fr-FR" sz="2000" i="0" dirty="0" err="1"/>
              <a:t>process</a:t>
            </a:r>
            <a:r>
              <a:rPr lang="fr-BE" altLang="fr-FR" sz="2000" i="0" dirty="0"/>
              <a:t> and a </a:t>
            </a:r>
            <a:r>
              <a:rPr lang="fr-BE" altLang="fr-FR" sz="2000" i="0" dirty="0" err="1"/>
              <a:t>product</a:t>
            </a:r>
            <a:endParaRPr lang="fr-BE" altLang="fr-FR" sz="2000" i="0" dirty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smtClean="0"/>
              <a:t>A </a:t>
            </a:r>
            <a:r>
              <a:rPr lang="fr-BE" altLang="fr-FR" sz="2000" i="0" dirty="0" err="1" smtClean="0"/>
              <a:t>facilitated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process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with</a:t>
            </a:r>
            <a:r>
              <a:rPr lang="fr-BE" altLang="fr-FR" sz="2000" i="0" dirty="0" smtClean="0"/>
              <a:t> key </a:t>
            </a:r>
            <a:r>
              <a:rPr lang="fr-BE" altLang="fr-FR" sz="2000" i="0" dirty="0" err="1" smtClean="0"/>
              <a:t>persons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saves</a:t>
            </a:r>
            <a:r>
              <a:rPr lang="fr-BE" altLang="fr-FR" sz="2000" i="0" dirty="0" smtClean="0"/>
              <a:t> time </a:t>
            </a:r>
            <a:r>
              <a:rPr lang="fr-BE" altLang="fr-FR" sz="2000" i="0" dirty="0" err="1" smtClean="0"/>
              <a:t>later</a:t>
            </a:r>
            <a:r>
              <a:rPr lang="fr-BE" altLang="fr-FR" sz="2000" i="0" dirty="0" smtClean="0"/>
              <a:t> in the </a:t>
            </a:r>
            <a:r>
              <a:rPr lang="fr-BE" altLang="fr-FR" sz="2000" i="0" dirty="0" err="1" smtClean="0"/>
              <a:t>lifecycle</a:t>
            </a:r>
            <a:r>
              <a:rPr lang="fr-BE" altLang="fr-FR" sz="2000" i="0" dirty="0" smtClean="0"/>
              <a:t> of an action</a:t>
            </a:r>
            <a:endParaRPr lang="fr-BE" altLang="fr-FR" sz="2000" i="0" dirty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err="1" smtClean="0"/>
              <a:t>Questioning</a:t>
            </a:r>
            <a:r>
              <a:rPr lang="fr-BE" altLang="fr-FR" sz="2000" i="0" dirty="0" smtClean="0"/>
              <a:t> « </a:t>
            </a:r>
            <a:r>
              <a:rPr lang="fr-BE" altLang="fr-FR" sz="2000" i="0" dirty="0" err="1" smtClean="0"/>
              <a:t>why</a:t>
            </a:r>
            <a:r>
              <a:rPr lang="fr-BE" altLang="fr-FR" sz="2000" i="0" dirty="0" smtClean="0"/>
              <a:t>/</a:t>
            </a:r>
            <a:r>
              <a:rPr lang="fr-BE" altLang="fr-FR" sz="2000" i="0" dirty="0" err="1" smtClean="0"/>
              <a:t>what</a:t>
            </a:r>
            <a:r>
              <a:rPr lang="fr-BE" altLang="fr-FR" sz="2000" i="0" dirty="0" smtClean="0"/>
              <a:t>/how/by </a:t>
            </a:r>
            <a:r>
              <a:rPr lang="fr-BE" altLang="fr-FR" sz="2000" i="0" dirty="0" err="1" smtClean="0"/>
              <a:t>when</a:t>
            </a:r>
            <a:r>
              <a:rPr lang="fr-BE" altLang="fr-FR" sz="2000" i="0" dirty="0" smtClean="0"/>
              <a:t> » over time clarifies </a:t>
            </a:r>
            <a:r>
              <a:rPr lang="fr-BE" altLang="fr-FR" sz="2000" i="0" dirty="0" err="1" smtClean="0"/>
              <a:t>your</a:t>
            </a:r>
            <a:r>
              <a:rPr lang="fr-BE" altLang="fr-FR" sz="2000" i="0" dirty="0" smtClean="0"/>
              <a:t> intervention </a:t>
            </a:r>
            <a:r>
              <a:rPr lang="fr-BE" altLang="fr-FR" sz="2000" i="0" dirty="0" err="1" smtClean="0"/>
              <a:t>logic</a:t>
            </a:r>
            <a:r>
              <a:rPr lang="fr-BE" altLang="fr-FR" sz="2000" i="0" dirty="0"/>
              <a:t> </a:t>
            </a:r>
            <a:endParaRPr lang="fr-BE" altLang="fr-FR" sz="2000" i="0" dirty="0" smtClean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smtClean="0"/>
              <a:t>Key </a:t>
            </a:r>
            <a:r>
              <a:rPr lang="fr-BE" altLang="fr-FR" sz="2000" i="0" dirty="0" err="1" smtClean="0"/>
              <a:t>words</a:t>
            </a:r>
            <a:r>
              <a:rPr lang="fr-BE" altLang="fr-FR" sz="2000" i="0" dirty="0" smtClean="0"/>
              <a:t>: change - </a:t>
            </a:r>
            <a:r>
              <a:rPr lang="fr-BE" altLang="fr-FR" sz="2000" i="0" dirty="0" err="1" smtClean="0"/>
              <a:t>stakeholders</a:t>
            </a:r>
            <a:r>
              <a:rPr lang="fr-BE" altLang="fr-FR" sz="2000" i="0" dirty="0" smtClean="0"/>
              <a:t> – engagement - </a:t>
            </a:r>
            <a:r>
              <a:rPr lang="fr-BE" altLang="fr-FR" sz="2000" i="0" dirty="0" err="1" smtClean="0"/>
              <a:t>reach</a:t>
            </a:r>
            <a:endParaRPr lang="fr-BE" altLang="fr-FR" sz="2000" i="0" dirty="0" smtClean="0"/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r>
              <a:rPr lang="fr-BE" altLang="fr-FR" sz="2000" i="0" dirty="0" err="1" smtClean="0"/>
              <a:t>Accountability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ceiling</a:t>
            </a:r>
            <a:r>
              <a:rPr lang="fr-BE" altLang="fr-FR" sz="2000" i="0" dirty="0" smtClean="0"/>
              <a:t>: </a:t>
            </a:r>
            <a:r>
              <a:rPr lang="fr-BE" altLang="fr-FR" sz="2000" i="0" dirty="0" err="1" smtClean="0"/>
              <a:t>be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accountable</a:t>
            </a:r>
            <a:r>
              <a:rPr lang="fr-BE" altLang="fr-FR" sz="2000" i="0" dirty="0" smtClean="0"/>
              <a:t> for and </a:t>
            </a:r>
            <a:r>
              <a:rPr lang="fr-BE" altLang="fr-FR" sz="2000" i="0" dirty="0" err="1" smtClean="0"/>
              <a:t>be</a:t>
            </a:r>
            <a:r>
              <a:rPr lang="fr-BE" altLang="fr-FR" sz="2000" i="0" dirty="0" smtClean="0"/>
              <a:t> </a:t>
            </a:r>
            <a:r>
              <a:rPr lang="fr-BE" altLang="fr-FR" sz="2000" i="0" dirty="0" err="1" smtClean="0"/>
              <a:t>accountable</a:t>
            </a:r>
            <a:r>
              <a:rPr lang="fr-BE" altLang="fr-FR" sz="2000" i="0" dirty="0" smtClean="0"/>
              <a:t> to manage for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3366"/>
              </a:buCl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52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D5BE4-8727-4235-8697-F8CCD454D64B}" type="slidenum">
              <a:rPr lang="en-GB" altLang="fr-FR" smtClean="0"/>
              <a:pPr/>
              <a:t>7</a:t>
            </a:fld>
            <a:endParaRPr lang="en-GB" altLang="fr-FR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59024"/>
            <a:ext cx="9144000" cy="917848"/>
          </a:xfrm>
        </p:spPr>
        <p:txBody>
          <a:bodyPr/>
          <a:lstStyle/>
          <a:p>
            <a:pPr indent="0" algn="ctr" eaLnBrk="1" hangingPunct="1"/>
            <a:r>
              <a:rPr lang="fr-FR" altLang="fr-FR" sz="2900" dirty="0" err="1" smtClean="0"/>
              <a:t>What</a:t>
            </a:r>
            <a:r>
              <a:rPr lang="fr-FR" altLang="fr-FR" sz="2900" dirty="0" smtClean="0"/>
              <a:t> </a:t>
            </a:r>
            <a:r>
              <a:rPr lang="fr-FR" altLang="fr-FR" sz="2900" dirty="0" err="1" smtClean="0"/>
              <a:t>is</a:t>
            </a:r>
            <a:r>
              <a:rPr lang="fr-FR" altLang="fr-FR" sz="2900" dirty="0" smtClean="0"/>
              <a:t> the value </a:t>
            </a:r>
            <a:r>
              <a:rPr lang="fr-FR" altLang="fr-FR" sz="2900" dirty="0" err="1" smtClean="0"/>
              <a:t>added</a:t>
            </a:r>
            <a:r>
              <a:rPr lang="fr-FR" altLang="fr-FR" sz="2900" dirty="0" smtClean="0"/>
              <a:t> by the Theory of Change to the LFM?</a:t>
            </a:r>
            <a:endParaRPr lang="fr-BE" altLang="fr-FR" sz="2900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2348880"/>
            <a:ext cx="8643937" cy="4079925"/>
          </a:xfrm>
          <a:noFill/>
        </p:spPr>
        <p:txBody>
          <a:bodyPr lIns="90488" tIns="44450" rIns="90488" bIns="44450"/>
          <a:lstStyle/>
          <a:p>
            <a:pPr marL="0" indent="0" eaLnBrk="1" hangingPunct="1">
              <a:spcBef>
                <a:spcPts val="600"/>
              </a:spcBef>
              <a:buClr>
                <a:srgbClr val="0F5494"/>
              </a:buClr>
              <a:buNone/>
            </a:pPr>
            <a:endParaRPr lang="en-GB" altLang="fr-FR" i="0" dirty="0" smtClean="0"/>
          </a:p>
          <a:p>
            <a:pPr marL="0" indent="0" eaLnBrk="1" hangingPunct="1">
              <a:spcBef>
                <a:spcPts val="600"/>
              </a:spcBef>
              <a:buClr>
                <a:srgbClr val="0F5494"/>
              </a:buClr>
              <a:buNone/>
            </a:pPr>
            <a:r>
              <a:rPr lang="en-GB" altLang="fr-FR" i="0" dirty="0" smtClean="0"/>
              <a:t>From what we have discussed, what is your view on their:</a:t>
            </a:r>
          </a:p>
          <a:p>
            <a:pPr marL="0" indent="0" eaLnBrk="1" hangingPunct="1">
              <a:spcBef>
                <a:spcPts val="600"/>
              </a:spcBef>
              <a:buClr>
                <a:srgbClr val="0F5494"/>
              </a:buClr>
              <a:buNone/>
            </a:pPr>
            <a:endParaRPr lang="en-GB" altLang="fr-FR" i="0" dirty="0" smtClean="0"/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i="0" dirty="0" smtClean="0"/>
              <a:t>Similarities?</a:t>
            </a:r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i="0" dirty="0" smtClean="0"/>
              <a:t>Differences? </a:t>
            </a:r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i="0" dirty="0" smtClean="0"/>
              <a:t>Added value?</a:t>
            </a:r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i="0" dirty="0" smtClean="0"/>
              <a:t>…</a:t>
            </a:r>
            <a:endParaRPr lang="en-GB" altLang="fr-FR" i="0" dirty="0"/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endParaRPr lang="en-GB" altLang="fr-FR" sz="2000" i="0" dirty="0"/>
          </a:p>
        </p:txBody>
      </p:sp>
      <p:sp>
        <p:nvSpPr>
          <p:cNvPr id="7" name="ZoneTexte 6"/>
          <p:cNvSpPr txBox="1"/>
          <p:nvPr/>
        </p:nvSpPr>
        <p:spPr>
          <a:xfrm>
            <a:off x="8100392" y="260648"/>
            <a:ext cx="864096" cy="461665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r>
              <a:rPr lang="en-US" b="1" dirty="0" err="1" smtClean="0">
                <a:solidFill>
                  <a:srgbClr val="E5970B"/>
                </a:solidFill>
              </a:rPr>
              <a:t>exercicse</a:t>
            </a:r>
            <a:endParaRPr lang="en-US" b="1" dirty="0">
              <a:solidFill>
                <a:srgbClr val="E5970B"/>
              </a:solidFill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9" name="Étoile à 4 branches 8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  <p:sp>
        <p:nvSpPr>
          <p:cNvPr id="11" name="ZoneTexte 10"/>
          <p:cNvSpPr txBox="1"/>
          <p:nvPr/>
        </p:nvSpPr>
        <p:spPr>
          <a:xfrm rot="20686806">
            <a:off x="5795809" y="4848263"/>
            <a:ext cx="2128369" cy="697885"/>
          </a:xfrm>
          <a:prstGeom prst="foldedCorner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See hand out on </a:t>
            </a:r>
            <a:r>
              <a:rPr lang="en-GB" sz="1600" dirty="0" err="1" smtClean="0"/>
              <a:t>ToC</a:t>
            </a:r>
            <a:r>
              <a:rPr lang="en-GB" sz="1600" dirty="0" smtClean="0"/>
              <a:t>, </a:t>
            </a:r>
            <a:r>
              <a:rPr lang="en-GB" sz="1600" dirty="0" err="1" smtClean="0"/>
              <a:t>ToA</a:t>
            </a:r>
            <a:r>
              <a:rPr lang="en-GB" sz="1600" dirty="0" smtClean="0"/>
              <a:t> and LFM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959043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D5BE4-8727-4235-8697-F8CCD454D64B}" type="slidenum">
              <a:rPr lang="en-GB" altLang="fr-FR" smtClean="0"/>
              <a:pPr/>
              <a:t>8</a:t>
            </a:fld>
            <a:endParaRPr lang="en-GB" altLang="fr-FR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1359024"/>
            <a:ext cx="8413750" cy="917848"/>
          </a:xfrm>
        </p:spPr>
        <p:txBody>
          <a:bodyPr/>
          <a:lstStyle/>
          <a:p>
            <a:pPr indent="0" algn="ctr" eaLnBrk="1" hangingPunct="1"/>
            <a:r>
              <a:rPr lang="fr-FR" altLang="fr-FR" dirty="0" err="1" smtClean="0"/>
              <a:t>Strengths</a:t>
            </a:r>
            <a:r>
              <a:rPr lang="fr-FR" altLang="fr-FR" dirty="0" smtClean="0"/>
              <a:t> and limitations in the use of the LFM</a:t>
            </a:r>
            <a:endParaRPr lang="fr-BE" altLang="fr-FR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988840"/>
            <a:ext cx="8643937" cy="4439965"/>
          </a:xfrm>
          <a:noFill/>
        </p:spPr>
        <p:txBody>
          <a:bodyPr lIns="90488" tIns="44450" rIns="90488" bIns="44450"/>
          <a:lstStyle/>
          <a:p>
            <a:pPr marL="0" indent="0" eaLnBrk="1" hangingPunct="1">
              <a:spcBef>
                <a:spcPts val="600"/>
              </a:spcBef>
              <a:buClr>
                <a:srgbClr val="0F5494"/>
              </a:buClr>
              <a:buNone/>
            </a:pPr>
            <a:endParaRPr lang="en-GB" altLang="fr-FR" i="0" dirty="0" smtClean="0"/>
          </a:p>
          <a:p>
            <a:pPr marL="0" indent="0" eaLnBrk="1" hangingPunct="1">
              <a:spcBef>
                <a:spcPts val="600"/>
              </a:spcBef>
              <a:buClr>
                <a:srgbClr val="0F5494"/>
              </a:buClr>
              <a:buNone/>
            </a:pPr>
            <a:r>
              <a:rPr lang="en-GB" altLang="fr-FR" i="0" dirty="0" smtClean="0"/>
              <a:t>Share your views and experience of how the LFM is currently used in DEVCO: identify strengths and limitations of the LFM in terms of </a:t>
            </a:r>
          </a:p>
          <a:p>
            <a:pPr marL="0" indent="0" eaLnBrk="1" hangingPunct="1">
              <a:spcBef>
                <a:spcPts val="600"/>
              </a:spcBef>
              <a:buClr>
                <a:srgbClr val="0F5494"/>
              </a:buClr>
              <a:buNone/>
            </a:pPr>
            <a:endParaRPr lang="en-GB" altLang="fr-FR" i="0" dirty="0" smtClean="0"/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i="0" dirty="0" smtClean="0"/>
              <a:t>The information it provides</a:t>
            </a:r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i="0" dirty="0" smtClean="0"/>
              <a:t>Support to project design </a:t>
            </a:r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i="0" dirty="0" smtClean="0"/>
              <a:t>Support to project management</a:t>
            </a:r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i="0" dirty="0"/>
              <a:t>Support to project </a:t>
            </a:r>
            <a:r>
              <a:rPr lang="en-GB" altLang="fr-FR" i="0" dirty="0" smtClean="0"/>
              <a:t>monitoring &amp; evaluation</a:t>
            </a:r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i="0" dirty="0" smtClean="0"/>
              <a:t>…</a:t>
            </a:r>
            <a:endParaRPr lang="en-GB" altLang="fr-FR" i="0" dirty="0"/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endParaRPr lang="en-GB" altLang="fr-FR" sz="2000" i="0" dirty="0"/>
          </a:p>
        </p:txBody>
      </p:sp>
      <p:sp>
        <p:nvSpPr>
          <p:cNvPr id="7" name="ZoneTexte 6"/>
          <p:cNvSpPr txBox="1"/>
          <p:nvPr/>
        </p:nvSpPr>
        <p:spPr>
          <a:xfrm>
            <a:off x="8100392" y="260648"/>
            <a:ext cx="864096" cy="461665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r>
              <a:rPr lang="en-US" b="1" dirty="0" err="1" smtClean="0">
                <a:solidFill>
                  <a:srgbClr val="E5970B"/>
                </a:solidFill>
              </a:rPr>
              <a:t>exercicse</a:t>
            </a:r>
            <a:endParaRPr lang="en-US" b="1" dirty="0">
              <a:solidFill>
                <a:srgbClr val="E5970B"/>
              </a:solidFill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8100392" y="116632"/>
            <a:ext cx="864096" cy="605681"/>
            <a:chOff x="8100392" y="116632"/>
            <a:chExt cx="864096" cy="605681"/>
          </a:xfrm>
        </p:grpSpPr>
        <p:sp>
          <p:nvSpPr>
            <p:cNvPr id="9" name="Étoile à 4 branches 8"/>
            <p:cNvSpPr/>
            <p:nvPr/>
          </p:nvSpPr>
          <p:spPr bwMode="auto">
            <a:xfrm>
              <a:off x="8244408" y="116632"/>
              <a:ext cx="504056" cy="504056"/>
            </a:xfrm>
            <a:prstGeom prst="star4">
              <a:avLst/>
            </a:prstGeom>
            <a:solidFill>
              <a:srgbClr val="E5970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8100392" y="260648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prstTxWarp prst="textArchDown">
                <a:avLst/>
              </a:prstTxWarp>
              <a:spAutoFit/>
            </a:bodyPr>
            <a:lstStyle/>
            <a:p>
              <a:r>
                <a:rPr lang="en-US" b="1" dirty="0" err="1" smtClean="0">
                  <a:solidFill>
                    <a:srgbClr val="E5970B"/>
                  </a:solidFill>
                </a:rPr>
                <a:t>exercicse</a:t>
              </a:r>
              <a:endParaRPr lang="en-US" b="1" dirty="0">
                <a:solidFill>
                  <a:srgbClr val="E5970B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2596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D5BE4-8727-4235-8697-F8CCD454D64B}" type="slidenum">
              <a:rPr lang="en-GB" altLang="fr-FR" smtClean="0"/>
              <a:pPr/>
              <a:t>9</a:t>
            </a:fld>
            <a:endParaRPr lang="en-GB" altLang="fr-FR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980728"/>
            <a:ext cx="8413750" cy="917848"/>
          </a:xfrm>
        </p:spPr>
        <p:txBody>
          <a:bodyPr/>
          <a:lstStyle/>
          <a:p>
            <a:pPr indent="0" algn="ctr" eaLnBrk="1" hangingPunct="1"/>
            <a:r>
              <a:rPr lang="fr-FR" altLang="fr-FR" dirty="0" smtClean="0"/>
              <a:t>Limitations of the LFM</a:t>
            </a:r>
            <a:endParaRPr lang="fr-BE" altLang="fr-FR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00808"/>
            <a:ext cx="9179096" cy="5157192"/>
          </a:xfrm>
          <a:noFill/>
        </p:spPr>
        <p:txBody>
          <a:bodyPr lIns="90488" tIns="44450" rIns="90488" bIns="44450"/>
          <a:lstStyle/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buClr>
                <a:srgbClr val="0F5494"/>
              </a:buClr>
              <a:buNone/>
            </a:pPr>
            <a:r>
              <a:rPr lang="en-GB" altLang="fr-FR" sz="1800" b="1" i="0" dirty="0" smtClean="0"/>
              <a:t>Issues related to the use of the LFM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sz="1800" i="0" dirty="0"/>
              <a:t>The LFM is an important tool of the LFA but should certainly not be considered as the only LFA tool, </a:t>
            </a:r>
            <a:r>
              <a:rPr lang="en-GB" altLang="fr-FR" sz="1800" i="0" dirty="0" smtClean="0"/>
              <a:t>nor </a:t>
            </a:r>
            <a:r>
              <a:rPr lang="en-GB" altLang="fr-FR" sz="1800" i="0" dirty="0"/>
              <a:t>as an end in itself.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sz="1800" i="0" dirty="0"/>
              <a:t>To produce the LFM, the process is </a:t>
            </a:r>
            <a:r>
              <a:rPr lang="en-GB" altLang="fr-FR" sz="1800" i="0" dirty="0" smtClean="0"/>
              <a:t>as </a:t>
            </a:r>
            <a:r>
              <a:rPr lang="en-GB" altLang="fr-FR" sz="1800" i="0" dirty="0"/>
              <a:t>(if not more) important </a:t>
            </a:r>
            <a:r>
              <a:rPr lang="en-GB" altLang="fr-FR" sz="1800" i="0" dirty="0" smtClean="0"/>
              <a:t>as </a:t>
            </a:r>
            <a:r>
              <a:rPr lang="en-GB" altLang="fr-FR" sz="1800" i="0" dirty="0"/>
              <a:t>the product, so </a:t>
            </a:r>
            <a:r>
              <a:rPr lang="en-GB" altLang="fr-FR" sz="1800" i="0" dirty="0" smtClean="0"/>
              <a:t>the LFM should not </a:t>
            </a:r>
            <a:r>
              <a:rPr lang="en-GB" altLang="fr-FR" sz="1800" i="0" dirty="0"/>
              <a:t>to be a “carved-in-stone product</a:t>
            </a:r>
            <a:r>
              <a:rPr lang="en-GB" altLang="fr-FR" sz="1800" i="0" dirty="0" smtClean="0"/>
              <a:t>”… a locked frame!</a:t>
            </a:r>
            <a:endParaRPr lang="en-GB" altLang="fr-FR" sz="1800" i="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sz="1800" i="0" dirty="0"/>
              <a:t>A LFM has to be a living tool. Used as a </a:t>
            </a:r>
            <a:r>
              <a:rPr lang="en-GB" altLang="fr-FR" sz="1800" i="0" dirty="0" smtClean="0"/>
              <a:t>box ticking exercise</a:t>
            </a:r>
            <a:r>
              <a:rPr lang="en-GB" altLang="fr-FR" sz="1800" i="0" dirty="0"/>
              <a:t>, it can prevent the good design and management of actions.</a:t>
            </a:r>
          </a:p>
          <a:p>
            <a:pPr marL="0" indent="0" eaLnBrk="1" hangingPunct="1">
              <a:spcBef>
                <a:spcPts val="600"/>
              </a:spcBef>
              <a:spcAft>
                <a:spcPts val="0"/>
              </a:spcAft>
              <a:buClr>
                <a:srgbClr val="0F5494"/>
              </a:buClr>
              <a:buNone/>
            </a:pPr>
            <a:r>
              <a:rPr lang="en-GB" altLang="fr-FR" sz="1800" b="1" i="0" dirty="0" smtClean="0"/>
              <a:t>Issues related to the conceptual nature of the LFM</a:t>
            </a:r>
            <a:endParaRPr lang="en-GB" altLang="fr-FR" sz="1800" b="1" i="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sz="1800" i="0" dirty="0" smtClean="0"/>
              <a:t>The many </a:t>
            </a:r>
            <a:r>
              <a:rPr lang="en-GB" altLang="fr-FR" sz="1800" i="0" dirty="0"/>
              <a:t>intermediary steps between </a:t>
            </a:r>
            <a:r>
              <a:rPr lang="en-GB" altLang="fr-FR" sz="1800" i="0" dirty="0" smtClean="0"/>
              <a:t>an </a:t>
            </a:r>
            <a:r>
              <a:rPr lang="en-GB" altLang="fr-FR" sz="1800" i="0" dirty="0"/>
              <a:t>action and the </a:t>
            </a:r>
            <a:r>
              <a:rPr lang="en-GB" altLang="fr-FR" sz="1800" i="0" dirty="0" smtClean="0"/>
              <a:t>resulting change are usually not </a:t>
            </a:r>
            <a:r>
              <a:rPr lang="en-GB" altLang="fr-FR" sz="1800" i="0" dirty="0"/>
              <a:t>stated in the </a:t>
            </a:r>
            <a:r>
              <a:rPr lang="en-GB" altLang="fr-FR" sz="1800" i="0" dirty="0" smtClean="0"/>
              <a:t>LFM but need to be understood and monitored</a:t>
            </a:r>
            <a:endParaRPr lang="en-GB" altLang="fr-FR" sz="1800" i="0" dirty="0"/>
          </a:p>
          <a:p>
            <a:pPr eaLnBrk="1" hangingPunct="1">
              <a:spcBef>
                <a:spcPts val="600"/>
              </a:spcBef>
              <a:buClr>
                <a:srgbClr val="0F5494"/>
              </a:buClr>
              <a:buFont typeface="Wingdings" panose="05000000000000000000" pitchFamily="2" charset="2"/>
              <a:buChar char="§"/>
            </a:pPr>
            <a:r>
              <a:rPr lang="en-GB" altLang="fr-FR" sz="1800" i="0" dirty="0" smtClean="0"/>
              <a:t>The LFM is a simplified representation of an action, it does not picture the actual complexity of the context nor alternative pathways of change</a:t>
            </a:r>
            <a:endParaRPr lang="en-GB" altLang="fr-FR" sz="1800" i="0" dirty="0"/>
          </a:p>
        </p:txBody>
      </p:sp>
      <p:sp>
        <p:nvSpPr>
          <p:cNvPr id="2" name="ZoneTexte 1"/>
          <p:cNvSpPr txBox="1"/>
          <p:nvPr/>
        </p:nvSpPr>
        <p:spPr>
          <a:xfrm rot="21423191">
            <a:off x="6595136" y="19298"/>
            <a:ext cx="2555909" cy="1157020"/>
          </a:xfrm>
          <a:prstGeom prst="foldedCorner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 wrap="square" bIns="0" rtlCol="0" anchor="b">
            <a:spAutoFit/>
          </a:bodyPr>
          <a:lstStyle/>
          <a:p>
            <a:r>
              <a:rPr lang="en-US" sz="1500" dirty="0" smtClean="0"/>
              <a:t>A tool is rarely bad in itself. It is about when, what for and how it is being used…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2758627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8448</TotalTime>
  <Words>1096</Words>
  <Application>Microsoft Office PowerPoint</Application>
  <PresentationFormat>Affichage à l'écran (4:3)</PresentationFormat>
  <Paragraphs>144</Paragraphs>
  <Slides>18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Tahoma</vt:lpstr>
      <vt:lpstr>Verdana</vt:lpstr>
      <vt:lpstr>Wingdings</vt:lpstr>
      <vt:lpstr>Slide_Master</vt:lpstr>
      <vt:lpstr>Session 16</vt:lpstr>
      <vt:lpstr>Recap : structure of the training course</vt:lpstr>
      <vt:lpstr>Recap : structure of the training course</vt:lpstr>
      <vt:lpstr>Présentation PowerPoint</vt:lpstr>
      <vt:lpstr>Key message – Overall approach</vt:lpstr>
      <vt:lpstr>Key message – The Intervention Logic </vt:lpstr>
      <vt:lpstr>What is the value added by the Theory of Change to the LFM?</vt:lpstr>
      <vt:lpstr>Strengths and limitations in the use of the LFM</vt:lpstr>
      <vt:lpstr>Limitations of the LFM</vt:lpstr>
      <vt:lpstr>Key message - Logframe Matrix</vt:lpstr>
      <vt:lpstr>Key message - Indicators</vt:lpstr>
      <vt:lpstr>Présentation PowerPoint</vt:lpstr>
      <vt:lpstr>Step by step into the LFA 1/3 </vt:lpstr>
      <vt:lpstr>Step by step into the LFA 2/3 </vt:lpstr>
      <vt:lpstr>Step by step into the LFA 3/3 </vt:lpstr>
      <vt:lpstr>Questions &amp; answers session</vt:lpstr>
      <vt:lpstr>Action oriented conclusion of the training course</vt:lpstr>
      <vt:lpstr>POST-TRAINING TEST &amp;  EVALUATION</vt:lpstr>
    </vt:vector>
  </TitlesOfParts>
  <Company>European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saskia van crugten</cp:lastModifiedBy>
  <cp:revision>600</cp:revision>
  <cp:lastPrinted>2015-05-22T13:47:44Z</cp:lastPrinted>
  <dcterms:created xsi:type="dcterms:W3CDTF">2011-10-28T10:25:18Z</dcterms:created>
  <dcterms:modified xsi:type="dcterms:W3CDTF">2015-11-02T12:19:10Z</dcterms:modified>
</cp:coreProperties>
</file>