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59" r:id="rId3"/>
    <p:sldMasterId id="2147483761" r:id="rId4"/>
    <p:sldMasterId id="2147483765" r:id="rId5"/>
    <p:sldMasterId id="2147483767" r:id="rId6"/>
    <p:sldMasterId id="2147483763" r:id="rId7"/>
    <p:sldMasterId id="2147483769" r:id="rId8"/>
    <p:sldMasterId id="2147483771" r:id="rId9"/>
  </p:sldMasterIdLst>
  <p:notesMasterIdLst>
    <p:notesMasterId r:id="rId13"/>
  </p:notesMasterIdLst>
  <p:handoutMasterIdLst>
    <p:handoutMasterId r:id="rId14"/>
  </p:handoutMasterIdLst>
  <p:sldIdLst>
    <p:sldId id="320" r:id="rId10"/>
    <p:sldId id="321" r:id="rId11"/>
    <p:sldId id="322" r:id="rId12"/>
  </p:sldIdLst>
  <p:sldSz cx="9144000" cy="6858000" type="screen4x3"/>
  <p:notesSz cx="6669088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2E"/>
    <a:srgbClr val="0F5494"/>
    <a:srgbClr val="00AEEF"/>
    <a:srgbClr val="2D5EC1"/>
    <a:srgbClr val="50253B"/>
    <a:srgbClr val="3166CF"/>
    <a:srgbClr val="FFD624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8" autoAdjust="0"/>
    <p:restoredTop sz="80914" autoAdjust="0"/>
  </p:normalViewPr>
  <p:slideViewPr>
    <p:cSldViewPr>
      <p:cViewPr varScale="1">
        <p:scale>
          <a:sx n="59" d="100"/>
          <a:sy n="59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376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372376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686978"/>
            <a:ext cx="5335893" cy="44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376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372376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7" tIns="45198" rIns="90397" bIns="451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1451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1835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517232"/>
            <a:ext cx="3528392" cy="504056"/>
          </a:xfrm>
          <a:prstGeom prst="rect">
            <a:avLst/>
          </a:prstGeom>
        </p:spPr>
        <p:txBody>
          <a:bodyPr/>
          <a:lstStyle>
            <a:lvl1pPr marL="0" indent="0" algn="l">
              <a:buFont typeface="Courier New" panose="02070309020205020404" pitchFamily="49" charset="0"/>
              <a:buNone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12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098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5719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799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Insert picture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1661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652E"/>
                </a:solidFill>
              </a:defRPr>
            </a:lvl1pPr>
          </a:lstStyle>
          <a:p>
            <a:r>
              <a:rPr lang="en-GB" dirty="0" smtClean="0"/>
              <a:t>Insert chart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349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pr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45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928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979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0713"/>
            <a:ext cx="8642350" cy="7207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006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642350" cy="504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348755"/>
            <a:ext cx="8642350" cy="504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2996827"/>
            <a:ext cx="8642350" cy="3024461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Courier New" panose="02070309020205020404" pitchFamily="49" charset="0"/>
              <a:buChar char="o"/>
              <a:defRPr sz="15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826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282"/>
            <a:ext cx="9252142" cy="695711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7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26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331"/>
            <a:ext cx="9143245" cy="685133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19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331"/>
            <a:ext cx="9143245" cy="685133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4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331"/>
            <a:ext cx="9143245" cy="685133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6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331"/>
            <a:ext cx="9143245" cy="685133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8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" y="283"/>
            <a:ext cx="9137149" cy="685743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9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 txBox="1">
            <a:spLocks/>
          </p:cNvSpPr>
          <p:nvPr/>
        </p:nvSpPr>
        <p:spPr>
          <a:xfrm>
            <a:off x="35496" y="404664"/>
            <a:ext cx="8642350" cy="100811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altLang="en-US" sz="3200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620688"/>
            <a:ext cx="8640960" cy="3528392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en-GB" sz="5400" b="1" u="sng" dirty="0" smtClean="0"/>
              <a:t>World Café</a:t>
            </a:r>
            <a:r>
              <a:rPr lang="en-GB" sz="5400" b="1" dirty="0" smtClean="0"/>
              <a:t>: </a:t>
            </a:r>
          </a:p>
          <a:p>
            <a:pPr algn="ctr">
              <a:buClr>
                <a:srgbClr val="C00000"/>
              </a:buClr>
            </a:pPr>
            <a:r>
              <a:rPr lang="en-GB" sz="5400" b="1" dirty="0" smtClean="0"/>
              <a:t>What are the 3 Do's and/or Don'ts for evidence-informed policymaking?</a:t>
            </a:r>
          </a:p>
        </p:txBody>
      </p:sp>
    </p:spTree>
    <p:extLst>
      <p:ext uri="{BB962C8B-B14F-4D97-AF65-F5344CB8AC3E}">
        <p14:creationId xmlns:p14="http://schemas.microsoft.com/office/powerpoint/2010/main" val="40665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 txBox="1">
            <a:spLocks/>
          </p:cNvSpPr>
          <p:nvPr/>
        </p:nvSpPr>
        <p:spPr>
          <a:xfrm>
            <a:off x="250130" y="116632"/>
            <a:ext cx="8642350" cy="100811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Café </a:t>
            </a:r>
            <a:endParaRPr lang="en-GB" altLang="en-US" sz="3200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692696"/>
            <a:ext cx="8640960" cy="3528392"/>
          </a:xfrm>
        </p:spPr>
        <p:txBody>
          <a:bodyPr/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Work </a:t>
            </a:r>
            <a:r>
              <a:rPr lang="en-GB" sz="2400" b="1" dirty="0"/>
              <a:t>in </a:t>
            </a:r>
            <a:r>
              <a:rPr lang="en-GB" sz="2400" b="1" dirty="0" smtClean="0"/>
              <a:t>pre-determined </a:t>
            </a:r>
            <a:r>
              <a:rPr lang="en-GB" sz="2400" b="1" u="sng" dirty="0" smtClean="0"/>
              <a:t>groups </a:t>
            </a:r>
            <a:r>
              <a:rPr lang="en-GB" sz="2400" b="1" u="sng" dirty="0"/>
              <a:t>of </a:t>
            </a:r>
            <a:r>
              <a:rPr lang="en-GB" sz="2400" b="1" u="sng" dirty="0" smtClean="0"/>
              <a:t>around 10</a:t>
            </a:r>
            <a:r>
              <a:rPr lang="en-GB" sz="2400" b="1" dirty="0" smtClean="0"/>
              <a:t> (mixture of policy </a:t>
            </a:r>
            <a:r>
              <a:rPr lang="en-GB" sz="2400" b="1" dirty="0"/>
              <a:t>officers and </a:t>
            </a:r>
            <a:r>
              <a:rPr lang="en-GB" sz="2400" b="1" dirty="0" smtClean="0"/>
              <a:t>scientists).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Go to </a:t>
            </a:r>
            <a:r>
              <a:rPr lang="en-GB" sz="2400" b="1" u="sng" dirty="0" smtClean="0"/>
              <a:t>room identified</a:t>
            </a:r>
            <a:r>
              <a:rPr lang="en-GB" sz="2400" b="1" dirty="0" smtClean="0"/>
              <a:t> for your group:</a:t>
            </a:r>
          </a:p>
          <a:p>
            <a:pPr algn="just">
              <a:buClr>
                <a:srgbClr val="C00000"/>
              </a:buClr>
            </a:pPr>
            <a:endParaRPr lang="en-GB" sz="2400" b="1" dirty="0" smtClean="0"/>
          </a:p>
          <a:p>
            <a:pPr algn="ctr">
              <a:buClr>
                <a:srgbClr val="C00000"/>
              </a:buClr>
            </a:pPr>
            <a:endParaRPr lang="en-GB" sz="2400" b="1" dirty="0"/>
          </a:p>
          <a:p>
            <a:pPr algn="just">
              <a:buClr>
                <a:srgbClr val="C00000"/>
              </a:buClr>
            </a:pPr>
            <a:endParaRPr lang="en-GB" sz="24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60427"/>
              </p:ext>
            </p:extLst>
          </p:nvPr>
        </p:nvGraphicFramePr>
        <p:xfrm>
          <a:off x="250130" y="2132856"/>
          <a:ext cx="8642350" cy="4104456"/>
        </p:xfrm>
        <a:graphic>
          <a:graphicData uri="http://schemas.openxmlformats.org/drawingml/2006/table">
            <a:tbl>
              <a:tblPr/>
              <a:tblGrid>
                <a:gridCol w="4056613"/>
                <a:gridCol w="4585737"/>
              </a:tblGrid>
              <a:tr h="10654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WORLD CAFE</a:t>
                      </a:r>
                      <a:b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What are the Do's and Don'ts for evidence-informed policymaking?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Tuesday 30th August 2016</a:t>
                      </a:r>
                      <a:b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12h00 - 13h00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39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39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0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GROUP 1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Room:  12a, Building 58C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3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Khaireh Allaleh ABDOULKADER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Lindiwe DLAMINI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Gabriel HABIYAREMYE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Nazik Mohamed Ahmed ABDULLAHI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Jerome Sebadduka LUGUMIRA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 Gabriel JENN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Imasiku A. NYAMBE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Evelyn NAMUBIRU-MWAURA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Monipher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Patience MUSASA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 txBox="1">
            <a:spLocks/>
          </p:cNvSpPr>
          <p:nvPr/>
        </p:nvSpPr>
        <p:spPr>
          <a:xfrm>
            <a:off x="322138" y="44624"/>
            <a:ext cx="8642350" cy="100811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65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320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Café </a:t>
            </a:r>
            <a:endParaRPr lang="en-GB" altLang="en-US" sz="3200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764704"/>
            <a:ext cx="8640960" cy="3528392"/>
          </a:xfrm>
        </p:spPr>
        <p:txBody>
          <a:bodyPr/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Each </a:t>
            </a:r>
            <a:r>
              <a:rPr lang="en-GB" sz="2400" b="1" dirty="0"/>
              <a:t>group is asked to </a:t>
            </a:r>
            <a:r>
              <a:rPr lang="en-GB" sz="2400" b="1" dirty="0" smtClean="0"/>
              <a:t>identify in total </a:t>
            </a:r>
            <a:r>
              <a:rPr lang="en-GB" sz="2400" b="1" u="sng" dirty="0" smtClean="0"/>
              <a:t>three</a:t>
            </a:r>
            <a:r>
              <a:rPr lang="en-GB" sz="2400" b="1" dirty="0" smtClean="0"/>
              <a:t> </a:t>
            </a:r>
            <a:r>
              <a:rPr lang="en-GB" sz="2400" b="1" u="sng" dirty="0"/>
              <a:t>Do's</a:t>
            </a:r>
            <a:r>
              <a:rPr lang="en-GB" sz="2400" b="1" dirty="0"/>
              <a:t> </a:t>
            </a:r>
            <a:r>
              <a:rPr lang="en-GB" sz="2400" b="1" dirty="0" smtClean="0"/>
              <a:t>and/or </a:t>
            </a:r>
            <a:r>
              <a:rPr lang="en-GB" sz="2400" b="1" u="sng" dirty="0" smtClean="0"/>
              <a:t>Don’ts</a:t>
            </a:r>
            <a:r>
              <a:rPr lang="en-GB" sz="2400" b="1" dirty="0" smtClean="0"/>
              <a:t> </a:t>
            </a:r>
            <a:r>
              <a:rPr lang="en-GB" sz="2400" b="1" dirty="0"/>
              <a:t>for the effective use of evidence to inform </a:t>
            </a:r>
            <a:r>
              <a:rPr lang="en-GB" sz="2400" b="1" dirty="0" smtClean="0"/>
              <a:t>policy (on Post-Its).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u="sng" dirty="0" smtClean="0"/>
              <a:t>After 30mins</a:t>
            </a:r>
            <a:r>
              <a:rPr lang="en-GB" sz="2400" b="1" dirty="0" smtClean="0"/>
              <a:t>, </a:t>
            </a:r>
            <a:r>
              <a:rPr lang="en-GB" sz="2400" b="1" dirty="0" smtClean="0"/>
              <a:t>return </a:t>
            </a:r>
            <a:r>
              <a:rPr lang="en-GB" sz="2400" b="1" dirty="0" smtClean="0"/>
              <a:t>to Auditorium and </a:t>
            </a:r>
            <a:r>
              <a:rPr lang="en-GB" sz="2400" b="1" dirty="0"/>
              <a:t>a Rapporteur from each group </a:t>
            </a:r>
            <a:r>
              <a:rPr lang="en-GB" sz="2400" b="1" dirty="0" smtClean="0"/>
              <a:t>in </a:t>
            </a:r>
            <a:r>
              <a:rPr lang="en-GB" sz="2400" b="1" dirty="0" smtClean="0"/>
              <a:t>turn </a:t>
            </a:r>
            <a:r>
              <a:rPr lang="en-GB" sz="2400" b="1" dirty="0" smtClean="0"/>
              <a:t>place the </a:t>
            </a:r>
            <a:r>
              <a:rPr lang="en-GB" sz="2400" b="1" dirty="0" smtClean="0"/>
              <a:t>Do's and/or Don'ts Post-Its on the wall.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/>
              <a:t>Each </a:t>
            </a:r>
            <a:r>
              <a:rPr lang="en-GB" sz="2400" b="1" dirty="0" smtClean="0"/>
              <a:t>Rapporteur</a:t>
            </a:r>
            <a:r>
              <a:rPr lang="en-GB" sz="2400" b="1" dirty="0" smtClean="0"/>
              <a:t> </a:t>
            </a:r>
            <a:r>
              <a:rPr lang="en-GB" sz="2400" b="1" dirty="0"/>
              <a:t>is also invited to give </a:t>
            </a:r>
            <a:r>
              <a:rPr lang="en-GB" sz="2400" b="1" u="sng" dirty="0" smtClean="0"/>
              <a:t>brief feedback</a:t>
            </a:r>
            <a:r>
              <a:rPr lang="en-GB" sz="2400" b="1" dirty="0" smtClean="0"/>
              <a:t> </a:t>
            </a:r>
            <a:r>
              <a:rPr lang="en-GB" sz="2400" b="1" dirty="0"/>
              <a:t>on their </a:t>
            </a:r>
            <a:r>
              <a:rPr lang="en-GB" sz="2400" b="1" dirty="0" smtClean="0"/>
              <a:t>group discussions</a:t>
            </a:r>
            <a:r>
              <a:rPr lang="en-GB" sz="2400" b="1" dirty="0"/>
              <a:t>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Facilitators will aim to group together the responses.</a:t>
            </a:r>
            <a:endParaRPr lang="en-GB" sz="2400" b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A </a:t>
            </a:r>
            <a:r>
              <a:rPr lang="en-GB" sz="2400" b="1" dirty="0"/>
              <a:t>wider open discussion on the main points raised will then finish this session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71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161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Default Design</vt:lpstr>
      <vt:lpstr>Custom Design</vt:lpstr>
      <vt:lpstr>1_Custom Design</vt:lpstr>
      <vt:lpstr>2_Custom Design</vt:lpstr>
      <vt:lpstr>4_Custom Design</vt:lpstr>
      <vt:lpstr>5_Custom Design</vt:lpstr>
      <vt:lpstr>3_Custom Design</vt:lpstr>
      <vt:lpstr>6_Custom Design</vt:lpstr>
      <vt:lpstr>7_Custom Design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jrc</cp:lastModifiedBy>
  <cp:revision>314</cp:revision>
  <cp:lastPrinted>2015-01-27T14:25:07Z</cp:lastPrinted>
  <dcterms:created xsi:type="dcterms:W3CDTF">2011-10-28T10:25:18Z</dcterms:created>
  <dcterms:modified xsi:type="dcterms:W3CDTF">2016-08-30T05:40:34Z</dcterms:modified>
</cp:coreProperties>
</file>