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34" r:id="rId2"/>
    <p:sldId id="335" r:id="rId3"/>
    <p:sldId id="336" r:id="rId4"/>
    <p:sldId id="337" r:id="rId5"/>
    <p:sldId id="346" r:id="rId6"/>
    <p:sldId id="338" r:id="rId7"/>
    <p:sldId id="339" r:id="rId8"/>
    <p:sldId id="342" r:id="rId9"/>
    <p:sldId id="340" r:id="rId10"/>
    <p:sldId id="341" r:id="rId11"/>
    <p:sldId id="343" r:id="rId12"/>
    <p:sldId id="347" r:id="rId13"/>
    <p:sldId id="344" r:id="rId14"/>
    <p:sldId id="348" r:id="rId15"/>
    <p:sldId id="349" r:id="rId16"/>
    <p:sldId id="350" r:id="rId17"/>
    <p:sldId id="351" r:id="rId18"/>
    <p:sldId id="352" r:id="rId19"/>
    <p:sldId id="355" r:id="rId20"/>
    <p:sldId id="353" r:id="rId21"/>
    <p:sldId id="354" r:id="rId22"/>
    <p:sldId id="333"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clrMru>
    <a:srgbClr val="FFFFFF"/>
    <a:srgbClr val="2F5D53"/>
    <a:srgbClr val="106854"/>
    <a:srgbClr val="347E55"/>
    <a:srgbClr val="000000"/>
    <a:srgbClr val="0D4D54"/>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horzBarState="maximized">
    <p:restoredLeft sz="18616" autoAdjust="0"/>
    <p:restoredTop sz="50000" autoAdjust="0"/>
  </p:normalViewPr>
  <p:slideViewPr>
    <p:cSldViewPr snapToObjects="1">
      <p:cViewPr>
        <p:scale>
          <a:sx n="64" d="100"/>
          <a:sy n="64" d="100"/>
        </p:scale>
        <p:origin x="648"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9" charset="0"/>
                <a:ea typeface="ＭＳ Ｐゴシック" pitchFamily="-109" charset="-128"/>
                <a:cs typeface="ＭＳ Ｐゴシック" pitchFamily="-109" charset="-128"/>
              </a:defRPr>
            </a:lvl1pPr>
          </a:lstStyle>
          <a:p>
            <a:pPr>
              <a:defRPr/>
            </a:pPr>
            <a:fld id="{902A4179-6E14-C14E-ADA7-D6759009D650}" type="datetime1">
              <a:rPr lang="en-US"/>
              <a:pPr>
                <a:defRPr/>
              </a:pPr>
              <a:t>9/1/16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9" charset="0"/>
                <a:ea typeface="ＭＳ Ｐゴシック" pitchFamily="-109" charset="-128"/>
                <a:cs typeface="ＭＳ Ｐゴシック" pitchFamily="-109" charset="-128"/>
              </a:defRPr>
            </a:lvl1pPr>
          </a:lstStyle>
          <a:p>
            <a:pPr>
              <a:defRPr/>
            </a:pPr>
            <a:fld id="{7F3FE71B-3F99-2E4B-BB42-33A3C360683E}" type="slidenum">
              <a:rPr lang="en-US"/>
              <a:pPr>
                <a:defRPr/>
              </a:pPr>
              <a:t>‹#›</a:t>
            </a:fld>
            <a:endParaRPr lang="en-US"/>
          </a:p>
        </p:txBody>
      </p:sp>
    </p:spTree>
    <p:extLst>
      <p:ext uri="{BB962C8B-B14F-4D97-AF65-F5344CB8AC3E}">
        <p14:creationId xmlns:p14="http://schemas.microsoft.com/office/powerpoint/2010/main" val="9068095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9" charset="0"/>
                <a:ea typeface="ＭＳ Ｐゴシック" pitchFamily="-109" charset="-128"/>
                <a:cs typeface="ＭＳ Ｐゴシック" pitchFamily="-109" charset="-128"/>
              </a:defRPr>
            </a:lvl1pPr>
          </a:lstStyle>
          <a:p>
            <a:pPr>
              <a:defRPr/>
            </a:pPr>
            <a:fld id="{35447809-6DC7-3444-B79E-CC3D3BBDFAE6}" type="datetime1">
              <a:rPr lang="en-US"/>
              <a:pPr>
                <a:defRPr/>
              </a:pPr>
              <a:t>9/1/16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9" charset="0"/>
                <a:ea typeface="ＭＳ Ｐゴシック" pitchFamily="-109" charset="-128"/>
                <a:cs typeface="ＭＳ Ｐゴシック" pitchFamily="-109" charset="-128"/>
              </a:defRPr>
            </a:lvl1pPr>
          </a:lstStyle>
          <a:p>
            <a:pPr>
              <a:defRPr/>
            </a:pPr>
            <a:fld id="{F5EFAF91-F16F-D34F-BB19-51D6704437EB}" type="slidenum">
              <a:rPr lang="en-US"/>
              <a:pPr>
                <a:defRPr/>
              </a:pPr>
              <a:t>‹#›</a:t>
            </a:fld>
            <a:endParaRPr lang="en-US"/>
          </a:p>
        </p:txBody>
      </p:sp>
    </p:spTree>
    <p:extLst>
      <p:ext uri="{BB962C8B-B14F-4D97-AF65-F5344CB8AC3E}">
        <p14:creationId xmlns:p14="http://schemas.microsoft.com/office/powerpoint/2010/main" val="144156676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4388" name="Slide Number Placeholder 3"/>
          <p:cNvSpPr>
            <a:spLocks noGrp="1"/>
          </p:cNvSpPr>
          <p:nvPr>
            <p:ph type="sldNum" sz="quarter" idx="5"/>
          </p:nvPr>
        </p:nvSpPr>
        <p:spPr bwMode="auto">
          <a:noFill/>
          <a:ln>
            <a:miter lim="800000"/>
            <a:headEnd/>
            <a:tailEnd/>
          </a:ln>
        </p:spPr>
        <p:txBody>
          <a:bodyPr/>
          <a:lstStyle/>
          <a:p>
            <a:fld id="{5E7280C8-E07B-7140-8ECF-11D0936E6F7B}" type="slidenum">
              <a:rPr lang="en-US"/>
              <a:pPr/>
              <a:t>1</a:t>
            </a:fld>
            <a:endParaRPr lang="en-US"/>
          </a:p>
        </p:txBody>
      </p:sp>
    </p:spTree>
    <p:extLst>
      <p:ext uri="{BB962C8B-B14F-4D97-AF65-F5344CB8AC3E}">
        <p14:creationId xmlns:p14="http://schemas.microsoft.com/office/powerpoint/2010/main" val="50208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5F5E80-69E4-EB42-BFEE-462F398BD0F4}" type="slidenum">
              <a:rPr lang="en-US">
                <a:ea typeface="ＭＳ Ｐゴシック" pitchFamily="-107" charset="-128"/>
                <a:cs typeface="ＭＳ Ｐゴシック" pitchFamily="-107" charset="-128"/>
              </a:rPr>
              <a:pPr fontAlgn="base">
                <a:spcBef>
                  <a:spcPct val="0"/>
                </a:spcBef>
                <a:spcAft>
                  <a:spcPct val="0"/>
                </a:spcAft>
                <a:defRPr/>
              </a:pPr>
              <a:t>10</a:t>
            </a:fld>
            <a:endParaRPr lang="en-US">
              <a:ea typeface="ＭＳ Ｐゴシック" pitchFamily="-107" charset="-128"/>
              <a:cs typeface="ＭＳ Ｐゴシック" pitchFamily="-107" charset="-128"/>
            </a:endParaRPr>
          </a:p>
        </p:txBody>
      </p:sp>
      <p:sp>
        <p:nvSpPr>
          <p:cNvPr id="59395" name="Rectangle 2"/>
          <p:cNvSpPr>
            <a:spLocks noGrp="1" noRot="1" noChangeAspect="1" noChangeArrowheads="1"/>
          </p:cNvSpPr>
          <p:nvPr>
            <p:ph type="sldImg"/>
          </p:nvPr>
        </p:nvSpPr>
        <p:spPr bwMode="auto">
          <a:xfrm>
            <a:off x="1100138" y="676275"/>
            <a:ext cx="4608512" cy="3457575"/>
          </a:xfrm>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xfrm>
            <a:off x="898525" y="4359275"/>
            <a:ext cx="5011738" cy="413385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atin typeface="Arial" charset="0"/>
            </a:endParaRPr>
          </a:p>
        </p:txBody>
      </p:sp>
    </p:spTree>
    <p:extLst>
      <p:ext uri="{BB962C8B-B14F-4D97-AF65-F5344CB8AC3E}">
        <p14:creationId xmlns:p14="http://schemas.microsoft.com/office/powerpoint/2010/main" val="110004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1364473-A055-934F-96A0-E8E3B50E7EC3}" type="slidenum">
              <a:rPr lang="en-US"/>
              <a:pPr/>
              <a:t>11</a:t>
            </a:fld>
            <a:endParaRPr lang="en-US"/>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xfrm>
            <a:off x="906463" y="4714875"/>
            <a:ext cx="4984750" cy="4467225"/>
          </a:xfrm>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266362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1C79DC1D-BFC4-7D4B-A4A9-F07B1BEFF9F5}" type="slidenum">
              <a:rPr lang="en-GB">
                <a:latin typeface="Arial" pitchFamily="-107" charset="0"/>
              </a:rPr>
              <a:pPr>
                <a:defRPr/>
              </a:pPr>
              <a:t>12</a:t>
            </a:fld>
            <a:endParaRPr lang="en-GB">
              <a:latin typeface="Arial" pitchFamily="-107"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39812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44B8F9F-ACD9-6046-9DB2-93FA99C2282E}" type="slidenum">
              <a:rPr lang="en-US"/>
              <a:pPr/>
              <a:t>13</a:t>
            </a:fld>
            <a:endParaRPr lang="en-US"/>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xfrm>
            <a:off x="906463" y="4714875"/>
            <a:ext cx="4984750" cy="4467225"/>
          </a:xfrm>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908861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D00B43E3-6F96-674C-8EDF-33A3EA049789}" type="slidenum">
              <a:rPr lang="en-GB">
                <a:latin typeface="Arial" pitchFamily="-107" charset="0"/>
              </a:rPr>
              <a:pPr>
                <a:defRPr/>
              </a:pPr>
              <a:t>14</a:t>
            </a:fld>
            <a:endParaRPr lang="en-GB">
              <a:latin typeface="Arial" pitchFamily="-107"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1348579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3FDCA041-D4AE-B948-B25C-7BBC6EA32E2C}" type="slidenum">
              <a:rPr lang="en-GB">
                <a:latin typeface="Arial" pitchFamily="-107" charset="0"/>
              </a:rPr>
              <a:pPr>
                <a:defRPr/>
              </a:pPr>
              <a:t>15</a:t>
            </a:fld>
            <a:endParaRPr lang="en-GB">
              <a:latin typeface="Arial" pitchFamily="-107"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2135852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3FDCA041-D4AE-B948-B25C-7BBC6EA32E2C}" type="slidenum">
              <a:rPr lang="en-GB">
                <a:latin typeface="Arial" pitchFamily="-107" charset="0"/>
              </a:rPr>
              <a:pPr>
                <a:defRPr/>
              </a:pPr>
              <a:t>16</a:t>
            </a:fld>
            <a:endParaRPr lang="en-GB">
              <a:latin typeface="Arial" pitchFamily="-107"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1268831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pPr eaLnBrk="1" hangingPunct="1">
              <a:spcBef>
                <a:spcPct val="0"/>
              </a:spcBef>
            </a:pPr>
            <a:endParaRPr lang="en-US">
              <a:ea typeface="Times New Roman" pitchFamily="-103" charset="0"/>
              <a:cs typeface="Times New Roman" pitchFamily="-103" charset="0"/>
            </a:endParaRPr>
          </a:p>
          <a:p>
            <a:pPr eaLnBrk="1" hangingPunct="1">
              <a:spcBef>
                <a:spcPct val="0"/>
              </a:spcBef>
            </a:pPr>
            <a:endParaRPr lang="en-GB"/>
          </a:p>
        </p:txBody>
      </p:sp>
      <p:sp>
        <p:nvSpPr>
          <p:cNvPr id="74756" name="Slide Number Placeholder 3"/>
          <p:cNvSpPr>
            <a:spLocks noGrp="1"/>
          </p:cNvSpPr>
          <p:nvPr>
            <p:ph type="sldNum" sz="quarter" idx="5"/>
          </p:nvPr>
        </p:nvSpPr>
        <p:spPr bwMode="auto">
          <a:noFill/>
          <a:ln>
            <a:miter lim="800000"/>
            <a:headEnd/>
            <a:tailEnd/>
          </a:ln>
        </p:spPr>
        <p:txBody>
          <a:bodyPr/>
          <a:lstStyle/>
          <a:p>
            <a:fld id="{70FE6075-DAEC-AF4E-8C8D-81F838AB7147}" type="slidenum">
              <a:rPr lang="en-US">
                <a:solidFill>
                  <a:srgbClr val="000000"/>
                </a:solidFill>
                <a:ea typeface="ＭＳ Ｐゴシック" pitchFamily="-103" charset="-128"/>
                <a:cs typeface="ＭＳ Ｐゴシック" pitchFamily="-103" charset="-128"/>
              </a:rPr>
              <a:pPr/>
              <a:t>17</a:t>
            </a:fld>
            <a:endParaRPr lang="en-US">
              <a:solidFill>
                <a:srgbClr val="000000"/>
              </a:solidFill>
              <a:ea typeface="ＭＳ Ｐゴシック" pitchFamily="-103" charset="-128"/>
              <a:cs typeface="ＭＳ Ｐゴシック" pitchFamily="-103" charset="-128"/>
            </a:endParaRPr>
          </a:p>
        </p:txBody>
      </p:sp>
    </p:spTree>
    <p:extLst>
      <p:ext uri="{BB962C8B-B14F-4D97-AF65-F5344CB8AC3E}">
        <p14:creationId xmlns:p14="http://schemas.microsoft.com/office/powerpoint/2010/main" val="1544972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pPr eaLnBrk="1" hangingPunct="1">
              <a:spcBef>
                <a:spcPct val="0"/>
              </a:spcBef>
            </a:pPr>
            <a:endParaRPr lang="en-US">
              <a:ea typeface="Times New Roman" pitchFamily="-103" charset="0"/>
              <a:cs typeface="Times New Roman" pitchFamily="-103" charset="0"/>
            </a:endParaRPr>
          </a:p>
          <a:p>
            <a:pPr eaLnBrk="1" hangingPunct="1">
              <a:spcBef>
                <a:spcPct val="0"/>
              </a:spcBef>
            </a:pPr>
            <a:endParaRPr lang="en-GB"/>
          </a:p>
        </p:txBody>
      </p:sp>
      <p:sp>
        <p:nvSpPr>
          <p:cNvPr id="76804" name="Slide Number Placeholder 3"/>
          <p:cNvSpPr>
            <a:spLocks noGrp="1"/>
          </p:cNvSpPr>
          <p:nvPr>
            <p:ph type="sldNum" sz="quarter" idx="5"/>
          </p:nvPr>
        </p:nvSpPr>
        <p:spPr bwMode="auto">
          <a:noFill/>
          <a:ln>
            <a:miter lim="800000"/>
            <a:headEnd/>
            <a:tailEnd/>
          </a:ln>
        </p:spPr>
        <p:txBody>
          <a:bodyPr/>
          <a:lstStyle/>
          <a:p>
            <a:fld id="{4FA772AD-0CDC-7847-AC6F-901D6EA20781}" type="slidenum">
              <a:rPr lang="en-US">
                <a:solidFill>
                  <a:srgbClr val="000000"/>
                </a:solidFill>
                <a:ea typeface="ＭＳ Ｐゴシック" pitchFamily="-103" charset="-128"/>
                <a:cs typeface="ＭＳ Ｐゴシック" pitchFamily="-103" charset="-128"/>
              </a:rPr>
              <a:pPr/>
              <a:t>18</a:t>
            </a:fld>
            <a:endParaRPr lang="en-US">
              <a:solidFill>
                <a:srgbClr val="000000"/>
              </a:solidFill>
              <a:ea typeface="ＭＳ Ｐゴシック" pitchFamily="-103" charset="-128"/>
              <a:cs typeface="ＭＳ Ｐゴシック" pitchFamily="-103" charset="-128"/>
            </a:endParaRPr>
          </a:p>
        </p:txBody>
      </p:sp>
    </p:spTree>
    <p:extLst>
      <p:ext uri="{BB962C8B-B14F-4D97-AF65-F5344CB8AC3E}">
        <p14:creationId xmlns:p14="http://schemas.microsoft.com/office/powerpoint/2010/main" val="1515762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pPr eaLnBrk="1" hangingPunct="1">
              <a:spcBef>
                <a:spcPct val="0"/>
              </a:spcBef>
            </a:pPr>
            <a:endParaRPr lang="en-US">
              <a:ea typeface="Times New Roman" pitchFamily="-103" charset="0"/>
              <a:cs typeface="Times New Roman" pitchFamily="-103" charset="0"/>
            </a:endParaRPr>
          </a:p>
          <a:p>
            <a:pPr eaLnBrk="1" hangingPunct="1">
              <a:spcBef>
                <a:spcPct val="0"/>
              </a:spcBef>
            </a:pPr>
            <a:endParaRPr lang="en-GB"/>
          </a:p>
        </p:txBody>
      </p:sp>
      <p:sp>
        <p:nvSpPr>
          <p:cNvPr id="76804" name="Slide Number Placeholder 3"/>
          <p:cNvSpPr>
            <a:spLocks noGrp="1"/>
          </p:cNvSpPr>
          <p:nvPr>
            <p:ph type="sldNum" sz="quarter" idx="5"/>
          </p:nvPr>
        </p:nvSpPr>
        <p:spPr bwMode="auto">
          <a:noFill/>
          <a:ln>
            <a:miter lim="800000"/>
            <a:headEnd/>
            <a:tailEnd/>
          </a:ln>
        </p:spPr>
        <p:txBody>
          <a:bodyPr/>
          <a:lstStyle/>
          <a:p>
            <a:fld id="{4FA772AD-0CDC-7847-AC6F-901D6EA20781}" type="slidenum">
              <a:rPr lang="en-US">
                <a:solidFill>
                  <a:srgbClr val="000000"/>
                </a:solidFill>
                <a:ea typeface="ＭＳ Ｐゴシック" pitchFamily="-103" charset="-128"/>
                <a:cs typeface="ＭＳ Ｐゴシック" pitchFamily="-103" charset="-128"/>
              </a:rPr>
              <a:pPr/>
              <a:t>20</a:t>
            </a:fld>
            <a:endParaRPr lang="en-US">
              <a:solidFill>
                <a:srgbClr val="000000"/>
              </a:solidFill>
              <a:ea typeface="ＭＳ Ｐゴシック" pitchFamily="-103" charset="-128"/>
              <a:cs typeface="ＭＳ Ｐゴシック" pitchFamily="-103" charset="-128"/>
            </a:endParaRPr>
          </a:p>
        </p:txBody>
      </p:sp>
    </p:spTree>
    <p:extLst>
      <p:ext uri="{BB962C8B-B14F-4D97-AF65-F5344CB8AC3E}">
        <p14:creationId xmlns:p14="http://schemas.microsoft.com/office/powerpoint/2010/main" val="1149047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4388" name="Slide Number Placeholder 3"/>
          <p:cNvSpPr>
            <a:spLocks noGrp="1"/>
          </p:cNvSpPr>
          <p:nvPr>
            <p:ph type="sldNum" sz="quarter" idx="5"/>
          </p:nvPr>
        </p:nvSpPr>
        <p:spPr bwMode="auto">
          <a:noFill/>
          <a:ln>
            <a:miter lim="800000"/>
            <a:headEnd/>
            <a:tailEnd/>
          </a:ln>
        </p:spPr>
        <p:txBody>
          <a:bodyPr/>
          <a:lstStyle/>
          <a:p>
            <a:fld id="{5E7280C8-E07B-7140-8ECF-11D0936E6F7B}" type="slidenum">
              <a:rPr lang="en-US"/>
              <a:pPr/>
              <a:t>2</a:t>
            </a:fld>
            <a:endParaRPr lang="en-US"/>
          </a:p>
        </p:txBody>
      </p:sp>
    </p:spTree>
    <p:extLst>
      <p:ext uri="{BB962C8B-B14F-4D97-AF65-F5344CB8AC3E}">
        <p14:creationId xmlns:p14="http://schemas.microsoft.com/office/powerpoint/2010/main" val="1622650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pPr eaLnBrk="1" hangingPunct="1">
              <a:spcBef>
                <a:spcPct val="0"/>
              </a:spcBef>
            </a:pPr>
            <a:endParaRPr lang="en-US">
              <a:ea typeface="Times New Roman" pitchFamily="-103" charset="0"/>
              <a:cs typeface="Times New Roman" pitchFamily="-103" charset="0"/>
            </a:endParaRPr>
          </a:p>
          <a:p>
            <a:pPr eaLnBrk="1" hangingPunct="1">
              <a:spcBef>
                <a:spcPct val="0"/>
              </a:spcBef>
            </a:pPr>
            <a:endParaRPr lang="en-GB"/>
          </a:p>
        </p:txBody>
      </p:sp>
      <p:sp>
        <p:nvSpPr>
          <p:cNvPr id="76804" name="Slide Number Placeholder 3"/>
          <p:cNvSpPr>
            <a:spLocks noGrp="1"/>
          </p:cNvSpPr>
          <p:nvPr>
            <p:ph type="sldNum" sz="quarter" idx="5"/>
          </p:nvPr>
        </p:nvSpPr>
        <p:spPr bwMode="auto">
          <a:noFill/>
          <a:ln>
            <a:miter lim="800000"/>
            <a:headEnd/>
            <a:tailEnd/>
          </a:ln>
        </p:spPr>
        <p:txBody>
          <a:bodyPr/>
          <a:lstStyle/>
          <a:p>
            <a:fld id="{4FA772AD-0CDC-7847-AC6F-901D6EA20781}" type="slidenum">
              <a:rPr lang="en-US">
                <a:solidFill>
                  <a:srgbClr val="000000"/>
                </a:solidFill>
                <a:ea typeface="ＭＳ Ｐゴシック" pitchFamily="-103" charset="-128"/>
                <a:cs typeface="ＭＳ Ｐゴシック" pitchFamily="-103" charset="-128"/>
              </a:rPr>
              <a:pPr/>
              <a:t>21</a:t>
            </a:fld>
            <a:endParaRPr lang="en-US">
              <a:solidFill>
                <a:srgbClr val="000000"/>
              </a:solidFill>
              <a:ea typeface="ＭＳ Ｐゴシック" pitchFamily="-103" charset="-128"/>
              <a:cs typeface="ＭＳ Ｐゴシック" pitchFamily="-103" charset="-128"/>
            </a:endParaRPr>
          </a:p>
        </p:txBody>
      </p:sp>
    </p:spTree>
    <p:extLst>
      <p:ext uri="{BB962C8B-B14F-4D97-AF65-F5344CB8AC3E}">
        <p14:creationId xmlns:p14="http://schemas.microsoft.com/office/powerpoint/2010/main" val="16316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0BA2C46-D905-4141-B8F8-7AEF31C08C1C}" type="slidenum">
              <a:rPr lang="en-GB"/>
              <a:pPr/>
              <a:t>22</a:t>
            </a:fld>
            <a:endParaRPr lang="en-GB"/>
          </a:p>
        </p:txBody>
      </p:sp>
      <p:sp>
        <p:nvSpPr>
          <p:cNvPr id="70659" name="Rectangle 1026"/>
          <p:cNvSpPr>
            <a:spLocks noGrp="1" noRot="1" noChangeAspect="1" noChangeArrowheads="1" noTextEdit="1"/>
          </p:cNvSpPr>
          <p:nvPr>
            <p:ph type="sldImg"/>
          </p:nvPr>
        </p:nvSpPr>
        <p:spPr>
          <a:xfrm>
            <a:off x="1157288" y="681038"/>
            <a:ext cx="4543425" cy="3408362"/>
          </a:xfrm>
          <a:solidFill>
            <a:srgbClr val="FFFFFF"/>
          </a:solidFill>
          <a:ln/>
        </p:spPr>
      </p:sp>
      <p:sp>
        <p:nvSpPr>
          <p:cNvPr id="70660" name="Rectangle 1027"/>
          <p:cNvSpPr>
            <a:spLocks noGrp="1" noChangeArrowheads="1"/>
          </p:cNvSpPr>
          <p:nvPr>
            <p:ph type="body" idx="1"/>
          </p:nvPr>
        </p:nvSpPr>
        <p:spPr>
          <a:xfrm>
            <a:off x="914400" y="4316413"/>
            <a:ext cx="5029200" cy="4167187"/>
          </a:xfrm>
          <a:solidFill>
            <a:srgbClr val="FFFFFF"/>
          </a:solidFill>
          <a:ln>
            <a:solidFill>
              <a:srgbClr val="000000"/>
            </a:solidFill>
          </a:ln>
        </p:spPr>
        <p:txBody>
          <a:bodyPr lIns="90480" tIns="45240" rIns="90480" bIns="45240"/>
          <a:lstStyle/>
          <a:p>
            <a:pPr eaLnBrk="1" hangingPunct="1"/>
            <a:endParaRPr lang="en-US">
              <a:latin typeface="Times New Roman" charset="0"/>
            </a:endParaRPr>
          </a:p>
        </p:txBody>
      </p:sp>
    </p:spTree>
    <p:extLst>
      <p:ext uri="{BB962C8B-B14F-4D97-AF65-F5344CB8AC3E}">
        <p14:creationId xmlns:p14="http://schemas.microsoft.com/office/powerpoint/2010/main" val="100013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4388" name="Slide Number Placeholder 3"/>
          <p:cNvSpPr>
            <a:spLocks noGrp="1"/>
          </p:cNvSpPr>
          <p:nvPr>
            <p:ph type="sldNum" sz="quarter" idx="5"/>
          </p:nvPr>
        </p:nvSpPr>
        <p:spPr bwMode="auto">
          <a:noFill/>
          <a:ln>
            <a:miter lim="800000"/>
            <a:headEnd/>
            <a:tailEnd/>
          </a:ln>
        </p:spPr>
        <p:txBody>
          <a:bodyPr/>
          <a:lstStyle/>
          <a:p>
            <a:fld id="{5E7280C8-E07B-7140-8ECF-11D0936E6F7B}" type="slidenum">
              <a:rPr lang="en-US"/>
              <a:pPr/>
              <a:t>3</a:t>
            </a:fld>
            <a:endParaRPr lang="en-US"/>
          </a:p>
        </p:txBody>
      </p:sp>
    </p:spTree>
    <p:extLst>
      <p:ext uri="{BB962C8B-B14F-4D97-AF65-F5344CB8AC3E}">
        <p14:creationId xmlns:p14="http://schemas.microsoft.com/office/powerpoint/2010/main" val="1505795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4388" name="Slide Number Placeholder 3"/>
          <p:cNvSpPr>
            <a:spLocks noGrp="1"/>
          </p:cNvSpPr>
          <p:nvPr>
            <p:ph type="sldNum" sz="quarter" idx="5"/>
          </p:nvPr>
        </p:nvSpPr>
        <p:spPr bwMode="auto">
          <a:noFill/>
          <a:ln>
            <a:miter lim="800000"/>
            <a:headEnd/>
            <a:tailEnd/>
          </a:ln>
        </p:spPr>
        <p:txBody>
          <a:bodyPr/>
          <a:lstStyle/>
          <a:p>
            <a:fld id="{5E7280C8-E07B-7140-8ECF-11D0936E6F7B}" type="slidenum">
              <a:rPr lang="en-US"/>
              <a:pPr/>
              <a:t>4</a:t>
            </a:fld>
            <a:endParaRPr lang="en-US"/>
          </a:p>
        </p:txBody>
      </p:sp>
    </p:spTree>
    <p:extLst>
      <p:ext uri="{BB962C8B-B14F-4D97-AF65-F5344CB8AC3E}">
        <p14:creationId xmlns:p14="http://schemas.microsoft.com/office/powerpoint/2010/main" val="35757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44B8F9F-ACD9-6046-9DB2-93FA99C2282E}" type="slidenum">
              <a:rPr lang="en-US"/>
              <a:pPr/>
              <a:t>5</a:t>
            </a:fld>
            <a:endParaRPr lang="en-US"/>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xfrm>
            <a:off x="906463" y="4714875"/>
            <a:ext cx="4984750" cy="4467225"/>
          </a:xfrm>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445779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4388" name="Slide Number Placeholder 3"/>
          <p:cNvSpPr>
            <a:spLocks noGrp="1"/>
          </p:cNvSpPr>
          <p:nvPr>
            <p:ph type="sldNum" sz="quarter" idx="5"/>
          </p:nvPr>
        </p:nvSpPr>
        <p:spPr bwMode="auto">
          <a:noFill/>
          <a:ln>
            <a:miter lim="800000"/>
            <a:headEnd/>
            <a:tailEnd/>
          </a:ln>
        </p:spPr>
        <p:txBody>
          <a:bodyPr/>
          <a:lstStyle/>
          <a:p>
            <a:fld id="{5E7280C8-E07B-7140-8ECF-11D0936E6F7B}" type="slidenum">
              <a:rPr lang="en-US"/>
              <a:pPr/>
              <a:t>6</a:t>
            </a:fld>
            <a:endParaRPr lang="en-US"/>
          </a:p>
        </p:txBody>
      </p:sp>
    </p:spTree>
    <p:extLst>
      <p:ext uri="{BB962C8B-B14F-4D97-AF65-F5344CB8AC3E}">
        <p14:creationId xmlns:p14="http://schemas.microsoft.com/office/powerpoint/2010/main" val="2052310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4388" name="Slide Number Placeholder 3"/>
          <p:cNvSpPr>
            <a:spLocks noGrp="1"/>
          </p:cNvSpPr>
          <p:nvPr>
            <p:ph type="sldNum" sz="quarter" idx="5"/>
          </p:nvPr>
        </p:nvSpPr>
        <p:spPr bwMode="auto">
          <a:noFill/>
          <a:ln>
            <a:miter lim="800000"/>
            <a:headEnd/>
            <a:tailEnd/>
          </a:ln>
        </p:spPr>
        <p:txBody>
          <a:bodyPr/>
          <a:lstStyle/>
          <a:p>
            <a:fld id="{5E7280C8-E07B-7140-8ECF-11D0936E6F7B}" type="slidenum">
              <a:rPr lang="en-US"/>
              <a:pPr/>
              <a:t>7</a:t>
            </a:fld>
            <a:endParaRPr lang="en-US"/>
          </a:p>
        </p:txBody>
      </p:sp>
    </p:spTree>
    <p:extLst>
      <p:ext uri="{BB962C8B-B14F-4D97-AF65-F5344CB8AC3E}">
        <p14:creationId xmlns:p14="http://schemas.microsoft.com/office/powerpoint/2010/main" val="2015171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0C67DF94-4ABA-EA4A-B9A2-3F3AD4F099EF}" type="slidenum">
              <a:rPr lang="en-GB">
                <a:latin typeface="Arial" pitchFamily="-107" charset="0"/>
              </a:rPr>
              <a:pPr>
                <a:defRPr/>
              </a:pPr>
              <a:t>8</a:t>
            </a:fld>
            <a:endParaRPr lang="en-GB">
              <a:latin typeface="Arial" pitchFamily="-107"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373730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0C67DF94-4ABA-EA4A-B9A2-3F3AD4F099EF}" type="slidenum">
              <a:rPr lang="en-GB">
                <a:latin typeface="Arial" pitchFamily="-107" charset="0"/>
              </a:rPr>
              <a:pPr>
                <a:defRPr/>
              </a:pPr>
              <a:t>9</a:t>
            </a:fld>
            <a:endParaRPr lang="en-GB">
              <a:latin typeface="Arial" pitchFamily="-107"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414898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533400" y="5761038"/>
            <a:ext cx="3352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fld id="{B2522880-253C-9944-B103-EA07E1464BC2}" type="datetime1">
              <a:rPr lang="en-US"/>
              <a:pPr>
                <a:defRPr/>
              </a:pPr>
              <a:t>9/1/16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r>
              <a:rPr lang="en-US"/>
              <a:t>Oxford Evidentia - Making Evidence Accessible</a:t>
            </a:r>
          </a:p>
        </p:txBody>
      </p:sp>
      <p:sp>
        <p:nvSpPr>
          <p:cNvPr id="6" name="Slide Number Placeholder 5"/>
          <p:cNvSpPr>
            <a:spLocks noGrp="1"/>
          </p:cNvSpPr>
          <p:nvPr>
            <p:ph type="sldNum" sz="quarter" idx="12"/>
          </p:nvPr>
        </p:nvSpPr>
        <p:spPr/>
        <p:txBody>
          <a:bodyPr/>
          <a:lstStyle>
            <a:lvl1pPr>
              <a:defRPr/>
            </a:lvl1pPr>
          </a:lstStyle>
          <a:p>
            <a:pPr>
              <a:defRPr/>
            </a:pPr>
            <a:fld id="{846BA20C-EE5D-C948-9C3F-14EF701030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533400" y="5761038"/>
            <a:ext cx="3352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fld id="{52AD0C42-1BF9-0C4A-A2A1-19006DB98E63}" type="datetime1">
              <a:rPr lang="en-US"/>
              <a:pPr>
                <a:defRPr/>
              </a:pPr>
              <a:t>9/1/16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r>
              <a:rPr lang="en-US"/>
              <a:t>Oxford Evidentia - Making Evidence Accessible</a:t>
            </a:r>
          </a:p>
        </p:txBody>
      </p:sp>
      <p:sp>
        <p:nvSpPr>
          <p:cNvPr id="6" name="Slide Number Placeholder 5"/>
          <p:cNvSpPr>
            <a:spLocks noGrp="1"/>
          </p:cNvSpPr>
          <p:nvPr>
            <p:ph type="sldNum" sz="quarter" idx="12"/>
          </p:nvPr>
        </p:nvSpPr>
        <p:spPr/>
        <p:txBody>
          <a:bodyPr/>
          <a:lstStyle>
            <a:lvl1pPr>
              <a:defRPr/>
            </a:lvl1pPr>
          </a:lstStyle>
          <a:p>
            <a:pPr>
              <a:defRPr/>
            </a:pPr>
            <a:fld id="{80320F26-3BF5-5C45-80A7-E249B7A62F5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533400" y="5761038"/>
            <a:ext cx="3352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fld id="{0FE4FEA7-C6E1-1E42-B442-AA26FBEA6597}" type="datetime1">
              <a:rPr lang="en-US"/>
              <a:pPr>
                <a:defRPr/>
              </a:pPr>
              <a:t>9/1/16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r>
              <a:rPr lang="en-US"/>
              <a:t>Oxford Evidentia - Making Evidence Accessible</a:t>
            </a:r>
          </a:p>
        </p:txBody>
      </p:sp>
      <p:sp>
        <p:nvSpPr>
          <p:cNvPr id="6" name="Slide Number Placeholder 5"/>
          <p:cNvSpPr>
            <a:spLocks noGrp="1"/>
          </p:cNvSpPr>
          <p:nvPr>
            <p:ph type="sldNum" sz="quarter" idx="12"/>
          </p:nvPr>
        </p:nvSpPr>
        <p:spPr/>
        <p:txBody>
          <a:bodyPr/>
          <a:lstStyle>
            <a:lvl1pPr>
              <a:defRPr/>
            </a:lvl1pPr>
          </a:lstStyle>
          <a:p>
            <a:pPr>
              <a:defRPr/>
            </a:pPr>
            <a:fld id="{B64DD0CC-EFBE-3E4E-B95E-5BA48BFB25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533400" y="5761038"/>
            <a:ext cx="3352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fld id="{6DA87172-7B28-4E42-9B40-686CA52285E3}" type="datetime1">
              <a:rPr lang="en-US"/>
              <a:pPr>
                <a:defRPr/>
              </a:pPr>
              <a:t>9/1/16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r>
              <a:rPr lang="en-US"/>
              <a:t>Oxford Evidentia - Making Evidence Accessible</a:t>
            </a:r>
          </a:p>
        </p:txBody>
      </p:sp>
      <p:sp>
        <p:nvSpPr>
          <p:cNvPr id="6" name="Slide Number Placeholder 5"/>
          <p:cNvSpPr>
            <a:spLocks noGrp="1"/>
          </p:cNvSpPr>
          <p:nvPr>
            <p:ph type="sldNum" sz="quarter" idx="12"/>
          </p:nvPr>
        </p:nvSpPr>
        <p:spPr/>
        <p:txBody>
          <a:bodyPr/>
          <a:lstStyle>
            <a:lvl1pPr>
              <a:defRPr/>
            </a:lvl1pPr>
          </a:lstStyle>
          <a:p>
            <a:pPr>
              <a:defRPr/>
            </a:pPr>
            <a:fld id="{5A3E427C-A090-1E42-B48F-9310CE53524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533400" y="5761038"/>
            <a:ext cx="3352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fld id="{D41F0AC4-2FAA-654C-BF4B-392CAC594CDF}" type="datetime1">
              <a:rPr lang="en-US"/>
              <a:pPr>
                <a:defRPr/>
              </a:pPr>
              <a:t>9/1/16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r>
              <a:rPr lang="en-US"/>
              <a:t>Oxford Evidentia - Making Evidence Accessible</a:t>
            </a:r>
          </a:p>
        </p:txBody>
      </p:sp>
      <p:sp>
        <p:nvSpPr>
          <p:cNvPr id="6" name="Slide Number Placeholder 5"/>
          <p:cNvSpPr>
            <a:spLocks noGrp="1"/>
          </p:cNvSpPr>
          <p:nvPr>
            <p:ph type="sldNum" sz="quarter" idx="12"/>
          </p:nvPr>
        </p:nvSpPr>
        <p:spPr/>
        <p:txBody>
          <a:bodyPr/>
          <a:lstStyle>
            <a:lvl1pPr>
              <a:defRPr/>
            </a:lvl1pPr>
          </a:lstStyle>
          <a:p>
            <a:pPr>
              <a:defRPr/>
            </a:pPr>
            <a:fld id="{966BA4F0-67D6-4440-85F7-5D86DB103EB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533400" y="5761038"/>
            <a:ext cx="3352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fld id="{D0B97443-D75F-9B44-A810-756055E2FE90}" type="datetime1">
              <a:rPr lang="en-US"/>
              <a:pPr>
                <a:defRPr/>
              </a:pPr>
              <a:t>9/1/16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r>
              <a:rPr lang="en-US"/>
              <a:t>Oxford Evidentia - Making Evidence Accessible</a:t>
            </a:r>
          </a:p>
        </p:txBody>
      </p:sp>
      <p:sp>
        <p:nvSpPr>
          <p:cNvPr id="7" name="Slide Number Placeholder 6"/>
          <p:cNvSpPr>
            <a:spLocks noGrp="1"/>
          </p:cNvSpPr>
          <p:nvPr>
            <p:ph type="sldNum" sz="quarter" idx="12"/>
          </p:nvPr>
        </p:nvSpPr>
        <p:spPr/>
        <p:txBody>
          <a:bodyPr/>
          <a:lstStyle>
            <a:lvl1pPr>
              <a:defRPr/>
            </a:lvl1pPr>
          </a:lstStyle>
          <a:p>
            <a:pPr>
              <a:defRPr/>
            </a:pPr>
            <a:fld id="{31F91A45-FA8E-D54D-957D-F723AC9C82A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533400" y="5761038"/>
            <a:ext cx="3352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fld id="{C98D560F-9E7A-1C48-8385-3D4DAEC37AC7}" type="datetime1">
              <a:rPr lang="en-US"/>
              <a:pPr>
                <a:defRPr/>
              </a:pPr>
              <a:t>9/1/16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r>
              <a:rPr lang="en-US"/>
              <a:t>Oxford Evidentia - Making Evidence Accessible</a:t>
            </a:r>
          </a:p>
        </p:txBody>
      </p:sp>
      <p:sp>
        <p:nvSpPr>
          <p:cNvPr id="9" name="Slide Number Placeholder 8"/>
          <p:cNvSpPr>
            <a:spLocks noGrp="1"/>
          </p:cNvSpPr>
          <p:nvPr>
            <p:ph type="sldNum" sz="quarter" idx="12"/>
          </p:nvPr>
        </p:nvSpPr>
        <p:spPr/>
        <p:txBody>
          <a:bodyPr/>
          <a:lstStyle>
            <a:lvl1pPr>
              <a:defRPr/>
            </a:lvl1pPr>
          </a:lstStyle>
          <a:p>
            <a:pPr>
              <a:defRPr/>
            </a:pPr>
            <a:fld id="{3E854CA5-6575-7741-B200-5F93FE3BBCE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533400" y="5761038"/>
            <a:ext cx="3352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fld id="{A0B39D19-FEA3-DE45-BBE0-5CD770C8D796}" type="datetime1">
              <a:rPr lang="en-US"/>
              <a:pPr>
                <a:defRPr/>
              </a:pPr>
              <a:t>9/1/16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r>
              <a:rPr lang="en-US"/>
              <a:t>Oxford Evidentia - Making Evidence Accessible</a:t>
            </a:r>
          </a:p>
        </p:txBody>
      </p:sp>
      <p:sp>
        <p:nvSpPr>
          <p:cNvPr id="5" name="Slide Number Placeholder 4"/>
          <p:cNvSpPr>
            <a:spLocks noGrp="1"/>
          </p:cNvSpPr>
          <p:nvPr>
            <p:ph type="sldNum" sz="quarter" idx="12"/>
          </p:nvPr>
        </p:nvSpPr>
        <p:spPr/>
        <p:txBody>
          <a:bodyPr/>
          <a:lstStyle>
            <a:lvl1pPr>
              <a:defRPr/>
            </a:lvl1pPr>
          </a:lstStyle>
          <a:p>
            <a:pPr>
              <a:defRPr/>
            </a:pPr>
            <a:fld id="{818B73C7-0CA7-EC44-AE26-BFC7C3C8D05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400" y="5761038"/>
            <a:ext cx="3352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fld id="{E49AE194-7C12-5D43-97EA-C30C219AAE76}" type="datetime1">
              <a:rPr lang="en-US"/>
              <a:pPr>
                <a:defRPr/>
              </a:pPr>
              <a:t>9/1/16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r>
              <a:rPr lang="en-US"/>
              <a:t>Oxford Evidentia - Making Evidence Accessible</a:t>
            </a:r>
          </a:p>
        </p:txBody>
      </p:sp>
      <p:sp>
        <p:nvSpPr>
          <p:cNvPr id="4" name="Slide Number Placeholder 3"/>
          <p:cNvSpPr>
            <a:spLocks noGrp="1"/>
          </p:cNvSpPr>
          <p:nvPr>
            <p:ph type="sldNum" sz="quarter" idx="12"/>
          </p:nvPr>
        </p:nvSpPr>
        <p:spPr/>
        <p:txBody>
          <a:bodyPr/>
          <a:lstStyle>
            <a:lvl1pPr>
              <a:defRPr/>
            </a:lvl1pPr>
          </a:lstStyle>
          <a:p>
            <a:pPr>
              <a:defRPr/>
            </a:pPr>
            <a:fld id="{194ACCED-3EC1-344E-976C-ED1471CAC1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533400" y="5761038"/>
            <a:ext cx="3352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fld id="{449C0294-5EFF-5C43-A63E-89143B9C9E2A}" type="datetime1">
              <a:rPr lang="en-US"/>
              <a:pPr>
                <a:defRPr/>
              </a:pPr>
              <a:t>9/1/16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r>
              <a:rPr lang="en-US"/>
              <a:t>Oxford Evidentia - Making Evidence Accessible</a:t>
            </a:r>
          </a:p>
        </p:txBody>
      </p:sp>
      <p:sp>
        <p:nvSpPr>
          <p:cNvPr id="7" name="Slide Number Placeholder 6"/>
          <p:cNvSpPr>
            <a:spLocks noGrp="1"/>
          </p:cNvSpPr>
          <p:nvPr>
            <p:ph type="sldNum" sz="quarter" idx="12"/>
          </p:nvPr>
        </p:nvSpPr>
        <p:spPr/>
        <p:txBody>
          <a:bodyPr/>
          <a:lstStyle>
            <a:lvl1pPr>
              <a:defRPr/>
            </a:lvl1pPr>
          </a:lstStyle>
          <a:p>
            <a:pPr>
              <a:defRPr/>
            </a:pPr>
            <a:fld id="{056F4D09-CADE-8240-A14D-5E39D349F1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533400" y="5761038"/>
            <a:ext cx="3352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fld id="{2305BEEC-8A89-3649-A0ED-9B31714B093B}" type="datetime1">
              <a:rPr lang="en-US"/>
              <a:pPr>
                <a:defRPr/>
              </a:pPr>
              <a:t>9/1/16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ＭＳ Ｐゴシック" pitchFamily="-109" charset="-128"/>
              </a:defRPr>
            </a:lvl1pPr>
          </a:lstStyle>
          <a:p>
            <a:pPr>
              <a:defRPr/>
            </a:pPr>
            <a:r>
              <a:rPr lang="en-US"/>
              <a:t>Oxford Evidentia - Making Evidence Accessible</a:t>
            </a:r>
          </a:p>
        </p:txBody>
      </p:sp>
      <p:sp>
        <p:nvSpPr>
          <p:cNvPr id="7" name="Slide Number Placeholder 6"/>
          <p:cNvSpPr>
            <a:spLocks noGrp="1"/>
          </p:cNvSpPr>
          <p:nvPr>
            <p:ph type="sldNum" sz="quarter" idx="12"/>
          </p:nvPr>
        </p:nvSpPr>
        <p:spPr/>
        <p:txBody>
          <a:bodyPr/>
          <a:lstStyle>
            <a:lvl1pPr>
              <a:defRPr/>
            </a:lvl1pPr>
          </a:lstStyle>
          <a:p>
            <a:pPr>
              <a:defRPr/>
            </a:pPr>
            <a:fld id="{E24CD9CE-C226-624D-ACF6-FDC2B0C8E8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9" charset="0"/>
                <a:ea typeface="ＭＳ Ｐゴシック" pitchFamily="-109" charset="-128"/>
                <a:cs typeface="ＭＳ Ｐゴシック" pitchFamily="-109" charset="-128"/>
              </a:defRPr>
            </a:lvl1pPr>
          </a:lstStyle>
          <a:p>
            <a:pPr>
              <a:defRPr/>
            </a:pPr>
            <a:fld id="{C42BF1A3-5442-0B44-885A-0443819036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iming>
    <p:tnLst>
      <p:par>
        <p:cTn id="1" dur="indefinite" restart="never" nodeType="tmRoot"/>
      </p:par>
    </p:tnLst>
  </p:timing>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hyperlink" Target="http://www.library.nhs.uk/" TargetMode="External"/><Relationship Id="rId12" Type="http://schemas.openxmlformats.org/officeDocument/2006/relationships/hyperlink" Target="http://www.guidelines.gov/" TargetMode="External"/><Relationship Id="rId13" Type="http://schemas.openxmlformats.org/officeDocument/2006/relationships/hyperlink" Target="http://www.scie.org.uk/" TargetMode="External"/><Relationship Id="rId14" Type="http://schemas.openxmlformats.org/officeDocument/2006/relationships/hyperlink" Target="http://www.evidencebasedprograms.org/)" TargetMode="External"/><Relationship Id="rId15" Type="http://schemas.openxmlformats.org/officeDocument/2006/relationships/hyperlink" Target="http://www.ieg.worldbankgroup.org/)"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3ieimpact.org" TargetMode="External"/><Relationship Id="rId4" Type="http://schemas.openxmlformats.org/officeDocument/2006/relationships/hyperlink" Target="http://www.bestevidence.org/" TargetMode="External"/><Relationship Id="rId5" Type="http://schemas.openxmlformats.org/officeDocument/2006/relationships/hyperlink" Target="http://www.cochrane.org/" TargetMode="External"/><Relationship Id="rId6" Type="http://schemas.openxmlformats.org/officeDocument/2006/relationships/hyperlink" Target="http://www.campbellcollaboration.org)/" TargetMode="External"/><Relationship Id="rId7" Type="http://schemas.openxmlformats.org/officeDocument/2006/relationships/hyperlink" Target="http://coexgov.securesites.net/index.php?keyword=a432fbc34d71c7" TargetMode="External"/><Relationship Id="rId8" Type="http://schemas.openxmlformats.org/officeDocument/2006/relationships/hyperlink" Target="http://www.environmentalevidence.org/" TargetMode="External"/><Relationship Id="rId9" Type="http://schemas.openxmlformats.org/officeDocument/2006/relationships/hyperlink" Target="https://www.evidence.nhs.uk/" TargetMode="External"/><Relationship Id="rId10" Type="http://schemas.openxmlformats.org/officeDocument/2006/relationships/hyperlink" Target="http://www.nice.org.u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8.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itle 1"/>
          <p:cNvSpPr>
            <a:spLocks noGrp="1"/>
          </p:cNvSpPr>
          <p:nvPr>
            <p:ph type="ctrTitle"/>
          </p:nvPr>
        </p:nvSpPr>
        <p:spPr bwMode="auto">
          <a:xfrm>
            <a:off x="704056" y="3286155"/>
            <a:ext cx="7851775" cy="15240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latin typeface="+mn-lt"/>
                <a:ea typeface="Times New Roman" pitchFamily="-110" charset="0"/>
                <a:cs typeface="Times New Roman" pitchFamily="-110" charset="0"/>
              </a:rPr>
              <a:t>Masterclass</a:t>
            </a:r>
            <a:br>
              <a:rPr lang="en-US" sz="2800" dirty="0" smtClean="0">
                <a:latin typeface="+mn-lt"/>
                <a:ea typeface="Times New Roman" pitchFamily="-110" charset="0"/>
                <a:cs typeface="Times New Roman" pitchFamily="-110" charset="0"/>
              </a:rPr>
            </a:br>
            <a:r>
              <a:rPr lang="en-US" sz="2800" dirty="0">
                <a:latin typeface="+mn-lt"/>
              </a:rPr>
              <a:t>Using Research Synthesis to Make Better Decisions</a:t>
            </a:r>
            <a:br>
              <a:rPr lang="en-US" sz="2800" dirty="0">
                <a:latin typeface="+mn-lt"/>
              </a:rPr>
            </a:br>
            <a:r>
              <a:rPr lang="en-US" sz="2800" dirty="0">
                <a:latin typeface="+mn-lt"/>
              </a:rPr>
              <a:t>Philip Davies PhD and Alex </a:t>
            </a:r>
            <a:r>
              <a:rPr lang="en-US" sz="2800" dirty="0" err="1">
                <a:latin typeface="+mn-lt"/>
              </a:rPr>
              <a:t>Ademokun</a:t>
            </a:r>
            <a:r>
              <a:rPr lang="en-US" sz="2800" dirty="0">
                <a:latin typeface="+mn-lt"/>
              </a:rPr>
              <a:t> PhD</a:t>
            </a:r>
            <a:br>
              <a:rPr lang="en-US" sz="2800" dirty="0">
                <a:latin typeface="+mn-lt"/>
              </a:rPr>
            </a:br>
            <a:r>
              <a:rPr lang="en-GB" sz="2800" dirty="0">
                <a:latin typeface="+mn-lt"/>
              </a:rPr>
              <a:t> </a:t>
            </a:r>
            <a:r>
              <a:rPr lang="en-US" sz="2800" dirty="0">
                <a:latin typeface="+mn-lt"/>
              </a:rPr>
              <a:t/>
            </a:r>
            <a:br>
              <a:rPr lang="en-US" sz="2800" dirty="0">
                <a:latin typeface="+mn-lt"/>
              </a:rPr>
            </a:br>
            <a:endParaRPr lang="en-US" sz="2800" dirty="0">
              <a:latin typeface="+mn-lt"/>
              <a:cs typeface="Times New Roman"/>
            </a:endParaRPr>
          </a:p>
        </p:txBody>
      </p:sp>
      <p:sp>
        <p:nvSpPr>
          <p:cNvPr id="4" name="TextBox 3"/>
          <p:cNvSpPr txBox="1"/>
          <p:nvPr/>
        </p:nvSpPr>
        <p:spPr>
          <a:xfrm>
            <a:off x="2171699" y="2145124"/>
            <a:ext cx="4916488" cy="1015663"/>
          </a:xfrm>
          <a:prstGeom prst="rect">
            <a:avLst/>
          </a:prstGeom>
          <a:noFill/>
        </p:spPr>
        <p:txBody>
          <a:bodyPr wrap="square" rtlCol="0">
            <a:spAutoFit/>
          </a:bodyPr>
          <a:lstStyle/>
          <a:p>
            <a:pPr algn="r"/>
            <a:r>
              <a:rPr lang="en-GB" sz="2000" dirty="0">
                <a:latin typeface="+mn-lt"/>
              </a:rPr>
              <a:t>EU-AU-IIASA Evidence and Policy </a:t>
            </a:r>
            <a:r>
              <a:rPr lang="en-GB" sz="2000" dirty="0" smtClean="0">
                <a:latin typeface="+mn-lt"/>
              </a:rPr>
              <a:t>Event</a:t>
            </a:r>
          </a:p>
          <a:p>
            <a:pPr algn="r"/>
            <a:r>
              <a:rPr lang="en-GB" sz="2000" dirty="0" err="1" smtClean="0">
                <a:latin typeface="+mn-lt"/>
              </a:rPr>
              <a:t>Ispra</a:t>
            </a:r>
            <a:r>
              <a:rPr lang="en-GB" sz="2000" dirty="0" smtClean="0">
                <a:latin typeface="+mn-lt"/>
              </a:rPr>
              <a:t> Italy, </a:t>
            </a:r>
            <a:r>
              <a:rPr lang="en-GB" sz="2000" dirty="0">
                <a:latin typeface="+mn-lt"/>
              </a:rPr>
              <a:t>30</a:t>
            </a:r>
            <a:r>
              <a:rPr lang="en-GB" sz="2000" baseline="30000" dirty="0">
                <a:latin typeface="+mn-lt"/>
              </a:rPr>
              <a:t>th</a:t>
            </a:r>
            <a:r>
              <a:rPr lang="en-GB" sz="2000" dirty="0">
                <a:latin typeface="+mn-lt"/>
              </a:rPr>
              <a:t> August – 2</a:t>
            </a:r>
            <a:r>
              <a:rPr lang="en-GB" sz="2000" baseline="30000" dirty="0">
                <a:latin typeface="+mn-lt"/>
              </a:rPr>
              <a:t>nd</a:t>
            </a:r>
            <a:r>
              <a:rPr lang="en-GB" sz="2000" dirty="0">
                <a:latin typeface="+mn-lt"/>
              </a:rPr>
              <a:t> September 2016</a:t>
            </a:r>
            <a:endParaRPr lang="en-US" sz="2000" dirty="0">
              <a:latin typeface="+mn-lt"/>
            </a:endParaRPr>
          </a:p>
          <a:p>
            <a:pPr algn="r"/>
            <a:endParaRPr lang="en-US" sz="2000" dirty="0">
              <a:latin typeface="+mn-lt"/>
            </a:endParaRPr>
          </a:p>
        </p:txBody>
      </p:sp>
      <p:sp>
        <p:nvSpPr>
          <p:cNvPr id="5" name="Rectangle 4"/>
          <p:cNvSpPr/>
          <p:nvPr/>
        </p:nvSpPr>
        <p:spPr>
          <a:xfrm>
            <a:off x="304800" y="419100"/>
            <a:ext cx="8650288" cy="5753100"/>
          </a:xfrm>
          <a:prstGeom prst="rect">
            <a:avLst/>
          </a:prstGeom>
          <a:noFill/>
          <a:ln w="28575" cap="flat" cmpd="sng" algn="ctr">
            <a:solidFill>
              <a:schemeClr val="tx1">
                <a:lumMod val="50000"/>
                <a:lumOff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2000">
              <a:solidFill>
                <a:srgbClr val="F2F79F"/>
              </a:solidFill>
              <a:ea typeface="ＭＳ Ｐゴシック" charset="-128"/>
              <a:cs typeface="ＭＳ Ｐゴシック" charset="-128"/>
            </a:endParaRPr>
          </a:p>
        </p:txBody>
      </p:sp>
      <p:pic>
        <p:nvPicPr>
          <p:cNvPr id="6" name="Picture 3"/>
          <p:cNvPicPr>
            <a:picLocks noChangeAspect="1"/>
          </p:cNvPicPr>
          <p:nvPr/>
        </p:nvPicPr>
        <p:blipFill>
          <a:blip r:embed="rId3"/>
          <a:srcRect/>
          <a:stretch>
            <a:fillRect/>
          </a:stretch>
        </p:blipFill>
        <p:spPr bwMode="auto">
          <a:xfrm>
            <a:off x="533400" y="609600"/>
            <a:ext cx="1008063" cy="914400"/>
          </a:xfrm>
          <a:prstGeom prst="rect">
            <a:avLst/>
          </a:prstGeom>
          <a:noFill/>
          <a:ln w="9525">
            <a:noFill/>
            <a:miter lim="800000"/>
            <a:headEnd/>
            <a:tailEnd/>
          </a:ln>
        </p:spPr>
      </p:pic>
      <p:sp>
        <p:nvSpPr>
          <p:cNvPr id="7" name="TextBox 14"/>
          <p:cNvSpPr txBox="1">
            <a:spLocks noChangeArrowheads="1"/>
          </p:cNvSpPr>
          <p:nvPr/>
        </p:nvSpPr>
        <p:spPr bwMode="auto">
          <a:xfrm>
            <a:off x="304800" y="1524000"/>
            <a:ext cx="1914526" cy="400110"/>
          </a:xfrm>
          <a:prstGeom prst="rect">
            <a:avLst/>
          </a:prstGeom>
          <a:noFill/>
          <a:ln w="9525">
            <a:noFill/>
            <a:miter lim="800000"/>
            <a:headEnd/>
            <a:tailEnd/>
          </a:ln>
        </p:spPr>
        <p:txBody>
          <a:bodyPr wrap="square">
            <a:prstTxWarp prst="textNoShape">
              <a:avLst/>
            </a:prstTxWarp>
            <a:spAutoFit/>
          </a:bodyPr>
          <a:lstStyle/>
          <a:p>
            <a:r>
              <a:rPr lang="en-US" sz="2000" dirty="0">
                <a:latin typeface="+mn-lt"/>
                <a:ea typeface="Lucida Bright" charset="0"/>
                <a:cs typeface="Lucida Bright" charset="0"/>
              </a:rPr>
              <a:t>Oxford Evidentia</a:t>
            </a:r>
          </a:p>
        </p:txBody>
      </p:sp>
      <p:sp>
        <p:nvSpPr>
          <p:cNvPr id="9" name="Footer Placeholder 15"/>
          <p:cNvSpPr>
            <a:spLocks noGrp="1"/>
          </p:cNvSpPr>
          <p:nvPr>
            <p:ph type="ftr" sz="quarter" idx="11"/>
          </p:nvPr>
        </p:nvSpPr>
        <p:spPr bwMode="auto">
          <a:xfrm>
            <a:off x="1752600" y="6324600"/>
            <a:ext cx="5370513" cy="46038"/>
          </a:xfrm>
          <a:noFill/>
          <a:ln>
            <a:miter lim="800000"/>
            <a:headEnd/>
            <a:tailEnd/>
          </a:ln>
        </p:spPr>
        <p:txBody>
          <a:bodyPr/>
          <a:lstStyle/>
          <a:p>
            <a:pPr algn="ctr"/>
            <a:r>
              <a:rPr lang="en-US" sz="2000" dirty="0" smtClean="0">
                <a:latin typeface="+mn-lt"/>
                <a:ea typeface="Lucida Bright" charset="0"/>
                <a:cs typeface="Lucida Bright" charset="0"/>
              </a:rPr>
              <a:t>Oxford Evidentia - Making Evidence Accessible</a:t>
            </a:r>
          </a:p>
        </p:txBody>
      </p:sp>
      <p:pic>
        <p:nvPicPr>
          <p:cNvPr id="2" name="Picture 1"/>
          <p:cNvPicPr>
            <a:picLocks noChangeAspect="1"/>
          </p:cNvPicPr>
          <p:nvPr/>
        </p:nvPicPr>
        <p:blipFill>
          <a:blip r:embed="rId4"/>
          <a:stretch>
            <a:fillRect/>
          </a:stretch>
        </p:blipFill>
        <p:spPr>
          <a:xfrm>
            <a:off x="7467600" y="590827"/>
            <a:ext cx="1277144" cy="951945"/>
          </a:xfrm>
          <a:prstGeom prst="rect">
            <a:avLst/>
          </a:prstGeom>
        </p:spPr>
      </p:pic>
      <p:sp>
        <p:nvSpPr>
          <p:cNvPr id="3" name="TextBox 2"/>
          <p:cNvSpPr txBox="1"/>
          <p:nvPr/>
        </p:nvSpPr>
        <p:spPr>
          <a:xfrm>
            <a:off x="8555831" y="76200"/>
            <a:ext cx="188913" cy="307777"/>
          </a:xfrm>
          <a:prstGeom prst="rect">
            <a:avLst/>
          </a:prstGeom>
          <a:noFill/>
        </p:spPr>
        <p:txBody>
          <a:bodyPr wrap="square" rtlCol="0">
            <a:spAutoFit/>
          </a:bodyPr>
          <a:lstStyle/>
          <a:p>
            <a:r>
              <a:rPr lang="en-US" sz="1400" dirty="0" smtClean="0"/>
              <a:t>P</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1" name="Rectangle 3"/>
          <p:cNvSpPr>
            <a:spLocks noChangeArrowheads="1"/>
          </p:cNvSpPr>
          <p:nvPr/>
        </p:nvSpPr>
        <p:spPr bwMode="auto">
          <a:xfrm>
            <a:off x="5791200" y="1447800"/>
            <a:ext cx="7772400" cy="1143000"/>
          </a:xfrm>
          <a:prstGeom prst="rect">
            <a:avLst/>
          </a:prstGeom>
          <a:noFill/>
          <a:ln w="9525">
            <a:noFill/>
            <a:miter lim="800000"/>
            <a:headEnd/>
            <a:tailEnd/>
          </a:ln>
        </p:spPr>
        <p:txBody>
          <a:bodyPr anchor="ctr">
            <a:prstTxWarp prst="textNoShape">
              <a:avLst/>
            </a:prstTxWarp>
          </a:bodyPr>
          <a:lstStyle/>
          <a:p>
            <a:endParaRPr lang="en-US"/>
          </a:p>
        </p:txBody>
      </p:sp>
      <p:sp>
        <p:nvSpPr>
          <p:cNvPr id="11" name="TextBox 6"/>
          <p:cNvSpPr txBox="1">
            <a:spLocks noChangeArrowheads="1"/>
          </p:cNvSpPr>
          <p:nvPr/>
        </p:nvSpPr>
        <p:spPr bwMode="auto">
          <a:xfrm>
            <a:off x="381000" y="1422400"/>
            <a:ext cx="8305800" cy="4778231"/>
          </a:xfrm>
          <a:prstGeom prst="rect">
            <a:avLst/>
          </a:prstGeom>
          <a:noFill/>
          <a:ln w="9525">
            <a:noFill/>
            <a:miter lim="800000"/>
            <a:headEnd/>
            <a:tailEnd/>
          </a:ln>
        </p:spPr>
        <p:txBody>
          <a:bodyPr wrap="square">
            <a:prstTxWarp prst="textNoShape">
              <a:avLst/>
            </a:prstTxWarp>
            <a:spAutoFit/>
          </a:bodyPr>
          <a:lstStyle/>
          <a:p>
            <a:pPr marL="228600" indent="-228600">
              <a:spcAft>
                <a:spcPts val="900"/>
              </a:spcAft>
              <a:buFont typeface="Arial"/>
              <a:buChar char="•"/>
            </a:pPr>
            <a:r>
              <a:rPr lang="en-GB" sz="2800" dirty="0" smtClean="0">
                <a:latin typeface="+mn-lt"/>
                <a:cs typeface="Times New Roman"/>
              </a:rPr>
              <a:t>The complexity of the curriculum</a:t>
            </a:r>
          </a:p>
          <a:p>
            <a:pPr marL="228600" indent="-228600">
              <a:spcAft>
                <a:spcPts val="900"/>
              </a:spcAft>
              <a:buFont typeface="Arial"/>
              <a:buChar char="•"/>
            </a:pPr>
            <a:r>
              <a:rPr lang="en-GB" sz="2800" dirty="0" smtClean="0">
                <a:latin typeface="+mn-lt"/>
                <a:cs typeface="Times New Roman"/>
              </a:rPr>
              <a:t>The nature of the training offered</a:t>
            </a:r>
          </a:p>
          <a:p>
            <a:pPr marL="228600" indent="-228600">
              <a:spcAft>
                <a:spcPts val="900"/>
              </a:spcAft>
              <a:buFont typeface="Arial"/>
              <a:buChar char="•"/>
            </a:pPr>
            <a:r>
              <a:rPr lang="en-GB" sz="2800" dirty="0" smtClean="0">
                <a:latin typeface="+mn-lt"/>
                <a:cs typeface="Times New Roman"/>
              </a:rPr>
              <a:t>The </a:t>
            </a:r>
            <a:r>
              <a:rPr lang="en-GB" sz="2800" dirty="0" err="1" smtClean="0">
                <a:latin typeface="+mn-lt"/>
                <a:cs typeface="Times New Roman"/>
              </a:rPr>
              <a:t>observability</a:t>
            </a:r>
            <a:r>
              <a:rPr lang="en-GB" sz="2800" dirty="0" smtClean="0">
                <a:latin typeface="+mn-lt"/>
                <a:cs typeface="Times New Roman"/>
              </a:rPr>
              <a:t> of FFS practices and their relative advantage compared to other farming practices</a:t>
            </a:r>
          </a:p>
          <a:p>
            <a:pPr marL="228600" indent="-228600">
              <a:spcAft>
                <a:spcPts val="900"/>
              </a:spcAft>
              <a:buFont typeface="Arial"/>
              <a:buChar char="•"/>
            </a:pPr>
            <a:r>
              <a:rPr lang="en-GB" sz="2800" dirty="0" smtClean="0">
                <a:latin typeface="+mn-lt"/>
                <a:cs typeface="Times New Roman"/>
              </a:rPr>
              <a:t>Existing levels of social capital </a:t>
            </a:r>
          </a:p>
          <a:p>
            <a:pPr marL="228600" indent="-228600">
              <a:spcAft>
                <a:spcPts val="900"/>
              </a:spcAft>
              <a:buFont typeface="Arial"/>
              <a:buChar char="•"/>
            </a:pPr>
            <a:r>
              <a:rPr lang="en-GB" sz="2800" dirty="0" smtClean="0">
                <a:latin typeface="+mn-lt"/>
                <a:cs typeface="Times New Roman"/>
              </a:rPr>
              <a:t>Access to seeds and social networks,</a:t>
            </a:r>
          </a:p>
          <a:p>
            <a:pPr marL="228600" indent="-228600">
              <a:spcAft>
                <a:spcPts val="900"/>
              </a:spcAft>
              <a:buFont typeface="Arial"/>
              <a:buChar char="•"/>
            </a:pPr>
            <a:r>
              <a:rPr lang="en-GB" sz="2800" dirty="0" smtClean="0">
                <a:latin typeface="+mn-lt"/>
                <a:cs typeface="Times New Roman"/>
              </a:rPr>
              <a:t>Assistance in marketing produce, </a:t>
            </a:r>
          </a:p>
          <a:p>
            <a:pPr marL="228600" indent="-228600">
              <a:spcAft>
                <a:spcPts val="900"/>
              </a:spcAft>
              <a:buFont typeface="Arial"/>
              <a:buChar char="•"/>
            </a:pPr>
            <a:r>
              <a:rPr lang="en-GB" sz="2800" dirty="0" smtClean="0">
                <a:latin typeface="+mn-lt"/>
                <a:cs typeface="Times New Roman"/>
              </a:rPr>
              <a:t>The ways in which FFS programmes are targeted.  </a:t>
            </a:r>
          </a:p>
          <a:p>
            <a:pPr marL="228600" indent="-228600">
              <a:spcAft>
                <a:spcPts val="900"/>
              </a:spcAft>
              <a:buFont typeface="Arial"/>
              <a:buChar char="•"/>
            </a:pPr>
            <a:r>
              <a:rPr lang="en-GB" sz="2800" dirty="0" smtClean="0">
                <a:latin typeface="+mn-lt"/>
                <a:cs typeface="Times New Roman"/>
              </a:rPr>
              <a:t>The top-down transfer of technology </a:t>
            </a:r>
            <a:endParaRPr lang="en-US" sz="2800" dirty="0">
              <a:latin typeface="+mn-lt"/>
              <a:ea typeface="Times New Roman" charset="0"/>
              <a:cs typeface="Times New Roman"/>
            </a:endParaRPr>
          </a:p>
        </p:txBody>
      </p:sp>
      <p:sp>
        <p:nvSpPr>
          <p:cNvPr id="6" name="TextBox 5"/>
          <p:cNvSpPr txBox="1"/>
          <p:nvPr/>
        </p:nvSpPr>
        <p:spPr>
          <a:xfrm>
            <a:off x="228600" y="328350"/>
            <a:ext cx="8623300" cy="923330"/>
          </a:xfrm>
          <a:prstGeom prst="rect">
            <a:avLst/>
          </a:prstGeom>
          <a:noFill/>
        </p:spPr>
        <p:txBody>
          <a:bodyPr wrap="square" rtlCol="0">
            <a:spAutoFit/>
          </a:bodyPr>
          <a:lstStyle/>
          <a:p>
            <a:pPr algn="ctr"/>
            <a:r>
              <a:rPr lang="en-US" sz="2700" dirty="0">
                <a:latin typeface="+mn-lt"/>
              </a:rPr>
              <a:t>B</a:t>
            </a:r>
            <a:r>
              <a:rPr lang="en-US" sz="2700" dirty="0" smtClean="0">
                <a:latin typeface="+mn-lt"/>
              </a:rPr>
              <a:t>arriers </a:t>
            </a:r>
            <a:r>
              <a:rPr lang="en-US" sz="2700" dirty="0">
                <a:latin typeface="+mn-lt"/>
              </a:rPr>
              <a:t>to, and </a:t>
            </a:r>
            <a:r>
              <a:rPr lang="en-US" sz="2700" dirty="0" smtClean="0">
                <a:latin typeface="+mn-lt"/>
              </a:rPr>
              <a:t>Facilitators </a:t>
            </a:r>
            <a:r>
              <a:rPr lang="en-US" sz="2700" dirty="0">
                <a:latin typeface="+mn-lt"/>
              </a:rPr>
              <a:t>of, </a:t>
            </a:r>
            <a:r>
              <a:rPr lang="en-US" sz="2700" dirty="0" smtClean="0">
                <a:latin typeface="+mn-lt"/>
              </a:rPr>
              <a:t>Effective Farmer Field Schools</a:t>
            </a:r>
            <a:endParaRPr lang="en-US" sz="2700" dirty="0">
              <a:latin typeface="+mn-lt"/>
            </a:endParaRPr>
          </a:p>
          <a:p>
            <a:pPr algn="ctr"/>
            <a:r>
              <a:rPr lang="en-US" sz="2700" dirty="0" smtClean="0">
                <a:latin typeface="+mn-lt"/>
                <a:cs typeface="Times New Roman"/>
              </a:rPr>
              <a:t>[From Qualitative Synthesis]</a:t>
            </a:r>
            <a:endParaRPr lang="en-US" sz="2700" dirty="0">
              <a:latin typeface="+mn-lt"/>
              <a:cs typeface="Times New Roman"/>
            </a:endParaRPr>
          </a:p>
        </p:txBody>
      </p:sp>
      <p:sp>
        <p:nvSpPr>
          <p:cNvPr id="5" name="Rectangle 4"/>
          <p:cNvSpPr/>
          <p:nvPr/>
        </p:nvSpPr>
        <p:spPr>
          <a:xfrm>
            <a:off x="201612" y="228600"/>
            <a:ext cx="8650288" cy="6019800"/>
          </a:xfrm>
          <a:prstGeom prst="rect">
            <a:avLst/>
          </a:prstGeom>
          <a:noFill/>
          <a:ln w="28575" cap="flat" cmpd="sng" algn="ctr">
            <a:solidFill>
              <a:schemeClr val="tx1">
                <a:lumMod val="50000"/>
                <a:lumOff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2000">
              <a:solidFill>
                <a:srgbClr val="F2F79F"/>
              </a:solidFill>
              <a:ea typeface="ＭＳ Ｐゴシック" charset="-128"/>
              <a:cs typeface="ＭＳ Ｐゴシック" charset="-128"/>
            </a:endParaRPr>
          </a:p>
        </p:txBody>
      </p:sp>
      <p:sp>
        <p:nvSpPr>
          <p:cNvPr id="7" name="Footer Placeholder 15"/>
          <p:cNvSpPr>
            <a:spLocks noGrp="1"/>
          </p:cNvSpPr>
          <p:nvPr>
            <p:ph type="ftr" sz="quarter" idx="11"/>
          </p:nvPr>
        </p:nvSpPr>
        <p:spPr bwMode="auto">
          <a:xfrm>
            <a:off x="1752600" y="6324600"/>
            <a:ext cx="5370513" cy="46038"/>
          </a:xfrm>
          <a:noFill/>
          <a:ln>
            <a:miter lim="800000"/>
            <a:headEnd/>
            <a:tailEnd/>
          </a:ln>
        </p:spPr>
        <p:txBody>
          <a:bodyPr/>
          <a:lstStyle/>
          <a:p>
            <a:pPr algn="ctr"/>
            <a:r>
              <a:rPr lang="en-US" sz="2000" dirty="0" smtClean="0">
                <a:latin typeface="+mn-lt"/>
                <a:ea typeface="Lucida Bright" charset="0"/>
                <a:cs typeface="Lucida Bright" charset="0"/>
              </a:rPr>
              <a:t>Oxford Evidentia - Making Evidence Accessible</a:t>
            </a:r>
          </a:p>
        </p:txBody>
      </p:sp>
      <p:sp>
        <p:nvSpPr>
          <p:cNvPr id="8" name="TextBox 7"/>
          <p:cNvSpPr txBox="1"/>
          <p:nvPr/>
        </p:nvSpPr>
        <p:spPr>
          <a:xfrm>
            <a:off x="8458200" y="-76200"/>
            <a:ext cx="381000" cy="307777"/>
          </a:xfrm>
          <a:prstGeom prst="rect">
            <a:avLst/>
          </a:prstGeom>
          <a:noFill/>
        </p:spPr>
        <p:txBody>
          <a:bodyPr wrap="square" rtlCol="0">
            <a:spAutoFit/>
          </a:bodyPr>
          <a:lstStyle/>
          <a:p>
            <a:r>
              <a:rPr lang="en-US" sz="1400" smtClean="0"/>
              <a:t>A</a:t>
            </a:r>
            <a:endParaRPr lang="en-US" sz="1400"/>
          </a:p>
        </p:txBody>
      </p:sp>
    </p:spTree>
    <p:extLst>
      <p:ext uri="{BB962C8B-B14F-4D97-AF65-F5344CB8AC3E}">
        <p14:creationId xmlns:p14="http://schemas.microsoft.com/office/powerpoint/2010/main" val="32294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left)">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wipe(left)">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wipe(left)">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wipe(left)">
                                      <p:cBhvr>
                                        <p:cTn id="4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Line 15"/>
          <p:cNvSpPr>
            <a:spLocks noChangeShapeType="1"/>
          </p:cNvSpPr>
          <p:nvPr/>
        </p:nvSpPr>
        <p:spPr bwMode="auto">
          <a:xfrm flipH="1">
            <a:off x="-3200400" y="7280031"/>
            <a:ext cx="304800" cy="7033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73060" name="Footer Placeholder 15"/>
          <p:cNvSpPr txBox="1">
            <a:spLocks/>
          </p:cNvSpPr>
          <p:nvPr/>
        </p:nvSpPr>
        <p:spPr bwMode="auto">
          <a:xfrm>
            <a:off x="2362200" y="5389684"/>
            <a:ext cx="5370635" cy="42497"/>
          </a:xfrm>
          <a:prstGeom prst="rect">
            <a:avLst/>
          </a:prstGeom>
          <a:noFill/>
          <a:ln w="9525">
            <a:noFill/>
            <a:miter lim="800000"/>
            <a:headEnd/>
            <a:tailEnd/>
          </a:ln>
        </p:spPr>
        <p:txBody>
          <a:bodyPr/>
          <a:lstStyle/>
          <a:p>
            <a:pPr>
              <a:defRPr/>
            </a:pPr>
            <a:endParaRPr lang="en-US" b="0" u="sng">
              <a:solidFill>
                <a:schemeClr val="tx1">
                  <a:lumMod val="50000"/>
                </a:schemeClr>
              </a:solidFill>
              <a:latin typeface="+mn-lt"/>
              <a:ea typeface="ＭＳ Ｐゴシック" pitchFamily="-103" charset="-128"/>
              <a:cs typeface="ＭＳ Ｐゴシック" pitchFamily="-103" charset="-128"/>
            </a:endParaRPr>
          </a:p>
        </p:txBody>
      </p:sp>
      <p:sp>
        <p:nvSpPr>
          <p:cNvPr id="173061" name="Text Box 3"/>
          <p:cNvSpPr txBox="1">
            <a:spLocks noGrp="1" noChangeArrowheads="1"/>
          </p:cNvSpPr>
          <p:nvPr/>
        </p:nvSpPr>
        <p:spPr bwMode="auto">
          <a:xfrm>
            <a:off x="997527" y="990600"/>
            <a:ext cx="8229600" cy="4177812"/>
          </a:xfrm>
          <a:prstGeom prst="rect">
            <a:avLst/>
          </a:prstGeom>
          <a:noFill/>
          <a:ln w="12700" cap="sq">
            <a:noFill/>
            <a:miter lim="800000"/>
            <a:headEnd type="none" w="sm" len="sm"/>
            <a:tailEnd type="none" w="sm" len="sm"/>
          </a:ln>
        </p:spPr>
        <p:txBody>
          <a:bodyPr/>
          <a:lstStyle/>
          <a:p>
            <a:pPr>
              <a:defRPr/>
            </a:pPr>
            <a:r>
              <a:rPr lang="en-GB" sz="2215" u="sng">
                <a:solidFill>
                  <a:schemeClr val="tx1">
                    <a:lumMod val="50000"/>
                  </a:schemeClr>
                </a:solidFill>
                <a:latin typeface="+mn-lt"/>
                <a:ea typeface="ＭＳ Ｐゴシック" pitchFamily="-103" charset="-128"/>
                <a:cs typeface="ＭＳ Ｐゴシック" pitchFamily="-103" charset="-128"/>
              </a:rPr>
              <a:t> </a:t>
            </a:r>
          </a:p>
        </p:txBody>
      </p:sp>
      <p:sp>
        <p:nvSpPr>
          <p:cNvPr id="36869" name="Text Box 2"/>
          <p:cNvSpPr txBox="1">
            <a:spLocks noChangeArrowheads="1"/>
          </p:cNvSpPr>
          <p:nvPr/>
        </p:nvSpPr>
        <p:spPr bwMode="auto">
          <a:xfrm>
            <a:off x="341435" y="228600"/>
            <a:ext cx="8040565" cy="490134"/>
          </a:xfrm>
          <a:prstGeom prst="rect">
            <a:avLst/>
          </a:prstGeom>
          <a:noFill/>
          <a:ln w="9525">
            <a:noFill/>
            <a:miter lim="800000"/>
            <a:headEnd/>
            <a:tailEnd/>
          </a:ln>
        </p:spPr>
        <p:txBody>
          <a:bodyPr>
            <a:prstTxWarp prst="textNoShape">
              <a:avLst/>
            </a:prstTxWarp>
            <a:spAutoFit/>
          </a:bodyPr>
          <a:lstStyle/>
          <a:p>
            <a:pPr lvl="1" algn="ctr"/>
            <a:r>
              <a:rPr lang="en-GB" sz="2585" dirty="0">
                <a:solidFill>
                  <a:srgbClr val="002E41"/>
                </a:solidFill>
                <a:latin typeface="+mn-lt"/>
              </a:rPr>
              <a:t>Some Key Sources for Sound Evidence</a:t>
            </a:r>
          </a:p>
        </p:txBody>
      </p:sp>
      <p:sp>
        <p:nvSpPr>
          <p:cNvPr id="173063" name="Rectangle 11"/>
          <p:cNvSpPr>
            <a:spLocks noChangeArrowheads="1"/>
          </p:cNvSpPr>
          <p:nvPr/>
        </p:nvSpPr>
        <p:spPr bwMode="auto">
          <a:xfrm>
            <a:off x="533400" y="1210408"/>
            <a:ext cx="8077200" cy="433196"/>
          </a:xfrm>
          <a:prstGeom prst="rect">
            <a:avLst/>
          </a:prstGeom>
          <a:noFill/>
          <a:ln w="9525">
            <a:noFill/>
            <a:miter lim="800000"/>
            <a:headEnd/>
            <a:tailEnd/>
          </a:ln>
        </p:spPr>
        <p:txBody>
          <a:bodyPr>
            <a:spAutoFit/>
          </a:bodyPr>
          <a:lstStyle/>
          <a:p>
            <a:pPr marL="211021" indent="-211021">
              <a:spcBef>
                <a:spcPct val="20000"/>
              </a:spcBef>
              <a:buClr>
                <a:srgbClr val="00718D"/>
              </a:buClr>
              <a:buFont typeface="Arial" pitchFamily="-103" charset="0"/>
              <a:buChar char="•"/>
              <a:defRPr/>
            </a:pPr>
            <a:endParaRPr lang="en-US" sz="2215" u="sng">
              <a:solidFill>
                <a:schemeClr val="tx1">
                  <a:lumMod val="50000"/>
                </a:schemeClr>
              </a:solidFill>
              <a:latin typeface="+mn-lt"/>
              <a:ea typeface="Times New Roman" pitchFamily="-103" charset="0"/>
              <a:cs typeface="Times New Roman" pitchFamily="-103" charset="0"/>
            </a:endParaRPr>
          </a:p>
        </p:txBody>
      </p:sp>
      <p:sp>
        <p:nvSpPr>
          <p:cNvPr id="36871" name="Text Box 4"/>
          <p:cNvSpPr txBox="1">
            <a:spLocks noChangeArrowheads="1"/>
          </p:cNvSpPr>
          <p:nvPr/>
        </p:nvSpPr>
        <p:spPr bwMode="auto">
          <a:xfrm>
            <a:off x="304800" y="747346"/>
            <a:ext cx="8547100" cy="5811847"/>
          </a:xfrm>
          <a:prstGeom prst="rect">
            <a:avLst/>
          </a:prstGeom>
          <a:noFill/>
          <a:ln w="9525">
            <a:noFill/>
            <a:miter lim="800000"/>
            <a:headEnd/>
            <a:tailEnd/>
          </a:ln>
        </p:spPr>
        <p:txBody>
          <a:bodyPr wrap="square">
            <a:prstTxWarp prst="textNoShape">
              <a:avLst/>
            </a:prstTxWarp>
            <a:spAutoFit/>
          </a:bodyPr>
          <a:lstStyle/>
          <a:p>
            <a:pPr marL="211021" indent="-211021">
              <a:spcAft>
                <a:spcPts val="831"/>
              </a:spcAft>
              <a:buFont typeface="Arial" charset="0"/>
              <a:buChar char="•"/>
            </a:pPr>
            <a:r>
              <a:rPr lang="en-US" sz="1900" u="sng" dirty="0">
                <a:solidFill>
                  <a:srgbClr val="002E41"/>
                </a:solidFill>
                <a:latin typeface="+mn-lt"/>
              </a:rPr>
              <a:t>3ie Website (</a:t>
            </a:r>
            <a:r>
              <a:rPr lang="en-US" sz="1900" u="sng" dirty="0">
                <a:solidFill>
                  <a:srgbClr val="002E41"/>
                </a:solidFill>
                <a:latin typeface="+mn-lt"/>
                <a:hlinkClick r:id="rId3"/>
              </a:rPr>
              <a:t>www.3ieimpact.org</a:t>
            </a:r>
            <a:r>
              <a:rPr lang="en-US" sz="1900" u="sng" dirty="0">
                <a:solidFill>
                  <a:srgbClr val="002E41"/>
                </a:solidFill>
                <a:latin typeface="+mn-lt"/>
              </a:rPr>
              <a:t>)</a:t>
            </a:r>
            <a:endParaRPr lang="en-GB" sz="1900" u="sng" dirty="0">
              <a:solidFill>
                <a:srgbClr val="002E41"/>
              </a:solidFill>
              <a:latin typeface="+mn-lt"/>
            </a:endParaRPr>
          </a:p>
          <a:p>
            <a:pPr marL="211021" indent="-211021">
              <a:spcAft>
                <a:spcPts val="831"/>
              </a:spcAft>
              <a:buFont typeface="Arial" charset="0"/>
              <a:buChar char="•"/>
            </a:pPr>
            <a:r>
              <a:rPr lang="en-US" sz="1900" u="sng" dirty="0" smtClean="0">
                <a:solidFill>
                  <a:srgbClr val="002E41"/>
                </a:solidFill>
                <a:latin typeface="+mn-lt"/>
              </a:rPr>
              <a:t>Best </a:t>
            </a:r>
            <a:r>
              <a:rPr lang="en-US" sz="1900" u="sng" dirty="0">
                <a:solidFill>
                  <a:srgbClr val="002E41"/>
                </a:solidFill>
                <a:latin typeface="+mn-lt"/>
              </a:rPr>
              <a:t>Evidence Encyclopedia (</a:t>
            </a:r>
            <a:r>
              <a:rPr lang="en-US" sz="1900" u="sng" dirty="0">
                <a:solidFill>
                  <a:srgbClr val="002E41"/>
                </a:solidFill>
                <a:latin typeface="+mn-lt"/>
                <a:hlinkClick r:id="rId4"/>
              </a:rPr>
              <a:t>http://www.bestevidence.org/</a:t>
            </a:r>
            <a:r>
              <a:rPr lang="en-US" sz="1900" u="sng" dirty="0">
                <a:solidFill>
                  <a:srgbClr val="002E41"/>
                </a:solidFill>
                <a:latin typeface="+mn-lt"/>
              </a:rPr>
              <a:t>)</a:t>
            </a:r>
            <a:endParaRPr lang="en-GB" sz="1900" u="sng" dirty="0">
              <a:solidFill>
                <a:srgbClr val="002E41"/>
              </a:solidFill>
              <a:latin typeface="+mn-lt"/>
            </a:endParaRPr>
          </a:p>
          <a:p>
            <a:pPr marL="211021" indent="-211021">
              <a:spcAft>
                <a:spcPts val="831"/>
              </a:spcAft>
              <a:buFont typeface="Arial" charset="0"/>
              <a:buChar char="•"/>
            </a:pPr>
            <a:r>
              <a:rPr lang="en-GB" sz="1900" u="sng" dirty="0">
                <a:solidFill>
                  <a:srgbClr val="002E41"/>
                </a:solidFill>
                <a:latin typeface="+mn-lt"/>
              </a:rPr>
              <a:t>Cochrane Collaboration (</a:t>
            </a:r>
            <a:r>
              <a:rPr lang="en-GB" sz="1900" u="sng" dirty="0">
                <a:solidFill>
                  <a:srgbClr val="002E41"/>
                </a:solidFill>
                <a:latin typeface="+mn-lt"/>
                <a:hlinkClick r:id="rId5"/>
              </a:rPr>
              <a:t>www.cochrane.org</a:t>
            </a:r>
            <a:r>
              <a:rPr lang="en-GB" sz="1900" u="sng" dirty="0">
                <a:solidFill>
                  <a:srgbClr val="002E41"/>
                </a:solidFill>
                <a:latin typeface="+mn-lt"/>
              </a:rPr>
              <a:t>)</a:t>
            </a:r>
          </a:p>
          <a:p>
            <a:pPr marL="211021" indent="-211021">
              <a:spcAft>
                <a:spcPts val="831"/>
              </a:spcAft>
              <a:buFontTx/>
              <a:buChar char="•"/>
            </a:pPr>
            <a:r>
              <a:rPr lang="en-GB" sz="1900" u="sng" dirty="0">
                <a:solidFill>
                  <a:srgbClr val="002E41"/>
                </a:solidFill>
                <a:latin typeface="+mn-lt"/>
              </a:rPr>
              <a:t>Campbell Collaboration  (</a:t>
            </a:r>
            <a:r>
              <a:rPr lang="en-GB" sz="1900" u="sng" dirty="0">
                <a:solidFill>
                  <a:srgbClr val="002E41"/>
                </a:solidFill>
                <a:latin typeface="+mn-lt"/>
                <a:hlinkClick r:id="rId6"/>
              </a:rPr>
              <a:t>www.campbellcollaboration.org</a:t>
            </a:r>
            <a:r>
              <a:rPr lang="en-GB" sz="1900" u="sng" dirty="0" smtClean="0">
                <a:solidFill>
                  <a:srgbClr val="002E41"/>
                </a:solidFill>
                <a:latin typeface="+mn-lt"/>
                <a:hlinkClick r:id="rId6"/>
              </a:rPr>
              <a:t>)</a:t>
            </a:r>
            <a:endParaRPr lang="en-GB" sz="1900" u="sng" dirty="0">
              <a:solidFill>
                <a:srgbClr val="002E41"/>
              </a:solidFill>
              <a:latin typeface="+mn-lt"/>
            </a:endParaRPr>
          </a:p>
          <a:p>
            <a:pPr marL="211021" indent="-211021">
              <a:spcAft>
                <a:spcPts val="831"/>
              </a:spcAft>
              <a:buFontTx/>
              <a:buChar char="•"/>
            </a:pPr>
            <a:r>
              <a:rPr lang="en-GB" sz="1900" u="sng" dirty="0">
                <a:solidFill>
                  <a:srgbClr val="002E41"/>
                </a:solidFill>
                <a:latin typeface="+mn-lt"/>
              </a:rPr>
              <a:t>Coalition for Evidence-Based Policy (</a:t>
            </a:r>
            <a:r>
              <a:rPr lang="en-US" sz="1900" u="sng" dirty="0">
                <a:solidFill>
                  <a:srgbClr val="002E41"/>
                </a:solidFill>
                <a:latin typeface="+mn-lt"/>
                <a:hlinkClick r:id="rId7"/>
              </a:rPr>
              <a:t>http://coexgov.securesites.net/index.php?keyword=a432fbc34d71c7</a:t>
            </a:r>
            <a:r>
              <a:rPr lang="en-US" sz="1900" u="sng" dirty="0">
                <a:solidFill>
                  <a:srgbClr val="002E41"/>
                </a:solidFill>
                <a:latin typeface="+mn-lt"/>
              </a:rPr>
              <a:t>)</a:t>
            </a:r>
          </a:p>
          <a:p>
            <a:pPr marL="211021" indent="-211021">
              <a:spcAft>
                <a:spcPts val="831"/>
              </a:spcAft>
              <a:buFontTx/>
              <a:buChar char="•"/>
            </a:pPr>
            <a:r>
              <a:rPr lang="en-US" sz="1900" u="sng" dirty="0">
                <a:solidFill>
                  <a:srgbClr val="002E41"/>
                </a:solidFill>
                <a:latin typeface="+mn-lt"/>
              </a:rPr>
              <a:t>Collaboration for Environmental Evidence </a:t>
            </a:r>
            <a:r>
              <a:rPr lang="en-US" sz="1900" u="sng" dirty="0">
                <a:solidFill>
                  <a:srgbClr val="002E41"/>
                </a:solidFill>
                <a:latin typeface="+mn-lt"/>
                <a:hlinkClick r:id="rId8"/>
              </a:rPr>
              <a:t>http://www.environmentalevidence.org/</a:t>
            </a:r>
            <a:endParaRPr lang="en-US" sz="1900" u="sng" dirty="0">
              <a:solidFill>
                <a:srgbClr val="002E41"/>
              </a:solidFill>
              <a:latin typeface="+mn-lt"/>
            </a:endParaRPr>
          </a:p>
          <a:p>
            <a:pPr marL="211021" indent="-211021">
              <a:spcAft>
                <a:spcPts val="831"/>
              </a:spcAft>
              <a:buFontTx/>
              <a:buChar char="•"/>
            </a:pPr>
            <a:r>
              <a:rPr lang="en-US" sz="1900" u="sng" dirty="0" err="1" smtClean="0">
                <a:solidFill>
                  <a:srgbClr val="002E41"/>
                </a:solidFill>
                <a:latin typeface="+mn-lt"/>
              </a:rPr>
              <a:t>DfID</a:t>
            </a:r>
            <a:r>
              <a:rPr lang="en-US" sz="1900" u="sng" dirty="0">
                <a:solidFill>
                  <a:srgbClr val="002E41"/>
                </a:solidFill>
                <a:latin typeface="+mn-lt"/>
              </a:rPr>
              <a:t> R4D (https://</a:t>
            </a:r>
            <a:r>
              <a:rPr lang="en-US" sz="1900" u="sng" dirty="0" err="1" smtClean="0">
                <a:solidFill>
                  <a:srgbClr val="002E41"/>
                </a:solidFill>
                <a:latin typeface="+mn-lt"/>
              </a:rPr>
              <a:t>www.gov.uk</a:t>
            </a:r>
            <a:r>
              <a:rPr lang="en-US" sz="1900" u="sng" dirty="0" smtClean="0">
                <a:solidFill>
                  <a:srgbClr val="002E41"/>
                </a:solidFill>
                <a:latin typeface="+mn-lt"/>
              </a:rPr>
              <a:t>/</a:t>
            </a:r>
            <a:r>
              <a:rPr lang="en-US" sz="1900" u="sng" dirty="0" err="1" smtClean="0">
                <a:solidFill>
                  <a:srgbClr val="002E41"/>
                </a:solidFill>
                <a:latin typeface="+mn-lt"/>
              </a:rPr>
              <a:t>dfid</a:t>
            </a:r>
            <a:r>
              <a:rPr lang="en-US" sz="1900" u="sng" dirty="0" smtClean="0">
                <a:solidFill>
                  <a:srgbClr val="002E41"/>
                </a:solidFill>
                <a:latin typeface="+mn-lt"/>
              </a:rPr>
              <a:t>-research-outputs)</a:t>
            </a:r>
            <a:endParaRPr lang="en-US" sz="1900" u="sng" dirty="0">
              <a:solidFill>
                <a:srgbClr val="002E41"/>
              </a:solidFill>
              <a:latin typeface="+mn-lt"/>
            </a:endParaRPr>
          </a:p>
          <a:p>
            <a:pPr marL="211021" indent="-211021">
              <a:spcAft>
                <a:spcPts val="831"/>
              </a:spcAft>
              <a:buFontTx/>
              <a:buChar char="•"/>
            </a:pPr>
            <a:r>
              <a:rPr lang="en-US" sz="1900" u="sng" dirty="0" smtClean="0">
                <a:solidFill>
                  <a:srgbClr val="002E41"/>
                </a:solidFill>
                <a:latin typeface="+mn-lt"/>
              </a:rPr>
              <a:t>Evidence </a:t>
            </a:r>
            <a:r>
              <a:rPr lang="en-US" sz="1900" u="sng" dirty="0">
                <a:solidFill>
                  <a:srgbClr val="002E41"/>
                </a:solidFill>
                <a:latin typeface="+mn-lt"/>
              </a:rPr>
              <a:t>Search: Health and Social Care, </a:t>
            </a:r>
            <a:r>
              <a:rPr lang="en-US" sz="1900" u="sng" dirty="0">
                <a:solidFill>
                  <a:srgbClr val="002E41"/>
                </a:solidFill>
                <a:latin typeface="+mn-lt"/>
                <a:hlinkClick r:id="rId9"/>
              </a:rPr>
              <a:t>https://www.evidence.nhs.uk/</a:t>
            </a:r>
            <a:endParaRPr lang="en-US" sz="1900" u="sng" dirty="0">
              <a:solidFill>
                <a:srgbClr val="002E41"/>
              </a:solidFill>
              <a:latin typeface="+mn-lt"/>
            </a:endParaRPr>
          </a:p>
          <a:p>
            <a:pPr marL="211021" indent="-211021">
              <a:spcAft>
                <a:spcPts val="831"/>
              </a:spcAft>
              <a:buFontTx/>
              <a:buChar char="•"/>
            </a:pPr>
            <a:r>
              <a:rPr lang="en-US" sz="1900" u="sng" dirty="0" smtClean="0">
                <a:solidFill>
                  <a:srgbClr val="002E41"/>
                </a:solidFill>
                <a:latin typeface="+mn-lt"/>
              </a:rPr>
              <a:t>National </a:t>
            </a:r>
            <a:r>
              <a:rPr lang="en-US" sz="1900" u="sng" dirty="0">
                <a:solidFill>
                  <a:srgbClr val="002E41"/>
                </a:solidFill>
                <a:latin typeface="+mn-lt"/>
              </a:rPr>
              <a:t>Institute for Health and Clinical Excellence (http: </a:t>
            </a:r>
            <a:r>
              <a:rPr lang="en-US" sz="1900" u="sng" dirty="0">
                <a:solidFill>
                  <a:srgbClr val="002E41"/>
                </a:solidFill>
                <a:latin typeface="+mn-lt"/>
                <a:hlinkClick r:id="rId10"/>
              </a:rPr>
              <a:t>www.nice.org.uk/</a:t>
            </a:r>
            <a:r>
              <a:rPr lang="en-US" sz="1900" u="sng" dirty="0">
                <a:solidFill>
                  <a:srgbClr val="002E41"/>
                </a:solidFill>
                <a:latin typeface="+mn-lt"/>
              </a:rPr>
              <a:t>)</a:t>
            </a:r>
          </a:p>
          <a:p>
            <a:pPr marL="211021" indent="-211021">
              <a:spcAft>
                <a:spcPts val="831"/>
              </a:spcAft>
              <a:buFont typeface="Times" charset="0"/>
              <a:buChar char="•"/>
            </a:pPr>
            <a:r>
              <a:rPr lang="en-US" sz="1900" u="sng" dirty="0">
                <a:solidFill>
                  <a:srgbClr val="002E41"/>
                </a:solidFill>
                <a:latin typeface="+mn-lt"/>
              </a:rPr>
              <a:t>National Library of Health (</a:t>
            </a:r>
            <a:r>
              <a:rPr lang="en-US" sz="1900" u="sng" dirty="0">
                <a:solidFill>
                  <a:srgbClr val="002E41"/>
                </a:solidFill>
                <a:latin typeface="+mn-lt"/>
                <a:hlinkClick r:id="rId11"/>
              </a:rPr>
              <a:t>www.library.nhs.uk/</a:t>
            </a:r>
            <a:r>
              <a:rPr lang="en-US" sz="1900" u="sng" dirty="0">
                <a:solidFill>
                  <a:srgbClr val="002E41"/>
                </a:solidFill>
                <a:latin typeface="+mn-lt"/>
              </a:rPr>
              <a:t>)</a:t>
            </a:r>
          </a:p>
          <a:p>
            <a:pPr marL="211021" indent="-211021">
              <a:spcAft>
                <a:spcPts val="831"/>
              </a:spcAft>
              <a:buFont typeface="Times" charset="0"/>
              <a:buChar char="•"/>
            </a:pPr>
            <a:r>
              <a:rPr lang="en-US" sz="1900" u="sng" dirty="0">
                <a:solidFill>
                  <a:srgbClr val="002E41"/>
                </a:solidFill>
                <a:latin typeface="+mn-lt"/>
              </a:rPr>
              <a:t>National Guidelines Clearinghouse (USA) (</a:t>
            </a:r>
            <a:r>
              <a:rPr lang="en-US" sz="1900" u="sng" dirty="0">
                <a:solidFill>
                  <a:srgbClr val="002E41"/>
                </a:solidFill>
                <a:latin typeface="+mn-lt"/>
                <a:hlinkClick r:id="rId12"/>
              </a:rPr>
              <a:t>www.guidelines.gov</a:t>
            </a:r>
            <a:r>
              <a:rPr lang="en-US" sz="1900" u="sng" dirty="0">
                <a:solidFill>
                  <a:srgbClr val="002E41"/>
                </a:solidFill>
                <a:latin typeface="+mn-lt"/>
              </a:rPr>
              <a:t>)</a:t>
            </a:r>
          </a:p>
          <a:p>
            <a:pPr marL="211021" indent="-211021">
              <a:spcAft>
                <a:spcPts val="831"/>
              </a:spcAft>
              <a:buFont typeface="Times" charset="0"/>
              <a:buChar char="•"/>
            </a:pPr>
            <a:r>
              <a:rPr lang="en-US" sz="1900" u="sng" dirty="0">
                <a:solidFill>
                  <a:srgbClr val="002E41"/>
                </a:solidFill>
                <a:latin typeface="+mn-lt"/>
              </a:rPr>
              <a:t>Social Care Institute for  Excellence (</a:t>
            </a:r>
            <a:r>
              <a:rPr lang="en-US" sz="1900" u="sng" dirty="0">
                <a:solidFill>
                  <a:srgbClr val="002E41"/>
                </a:solidFill>
                <a:latin typeface="+mn-lt"/>
                <a:hlinkClick r:id="rId13"/>
              </a:rPr>
              <a:t>http://www.scie.org.uk/</a:t>
            </a:r>
            <a:r>
              <a:rPr lang="en-US" sz="1900" u="sng" dirty="0">
                <a:solidFill>
                  <a:srgbClr val="002E41"/>
                </a:solidFill>
                <a:latin typeface="+mn-lt"/>
              </a:rPr>
              <a:t>)</a:t>
            </a:r>
            <a:endParaRPr lang="en-GB" sz="1900" u="sng" dirty="0">
              <a:solidFill>
                <a:srgbClr val="002E41"/>
              </a:solidFill>
              <a:latin typeface="+mn-lt"/>
            </a:endParaRPr>
          </a:p>
          <a:p>
            <a:pPr marL="211021" indent="-211021">
              <a:spcAft>
                <a:spcPts val="831"/>
              </a:spcAft>
              <a:buFontTx/>
              <a:buChar char="•"/>
            </a:pPr>
            <a:r>
              <a:rPr lang="en-GB" sz="1900" u="sng" dirty="0">
                <a:solidFill>
                  <a:srgbClr val="002E41"/>
                </a:solidFill>
                <a:latin typeface="+mn-lt"/>
              </a:rPr>
              <a:t>Social Programs That Work (</a:t>
            </a:r>
            <a:r>
              <a:rPr lang="en-US" sz="1900" u="sng" dirty="0">
                <a:solidFill>
                  <a:srgbClr val="002E41"/>
                </a:solidFill>
                <a:latin typeface="+mn-lt"/>
                <a:hlinkClick r:id="rId14"/>
              </a:rPr>
              <a:t>http://www.evidencebasedprograms.org</a:t>
            </a:r>
            <a:r>
              <a:rPr lang="en-US" sz="1900" u="sng" dirty="0" smtClean="0">
                <a:solidFill>
                  <a:srgbClr val="002E41"/>
                </a:solidFill>
                <a:latin typeface="+mn-lt"/>
                <a:hlinkClick r:id="rId14"/>
              </a:rPr>
              <a:t>/)</a:t>
            </a:r>
            <a:endParaRPr lang="en-US" sz="1900" u="sng" dirty="0" smtClean="0">
              <a:solidFill>
                <a:srgbClr val="002E41"/>
              </a:solidFill>
              <a:latin typeface="+mn-lt"/>
            </a:endParaRPr>
          </a:p>
          <a:p>
            <a:pPr marL="211021" indent="-211021">
              <a:spcAft>
                <a:spcPts val="831"/>
              </a:spcAft>
              <a:buFontTx/>
              <a:buChar char="•"/>
            </a:pPr>
            <a:r>
              <a:rPr lang="en-US" sz="1900" u="sng" dirty="0">
                <a:solidFill>
                  <a:srgbClr val="002E41"/>
                </a:solidFill>
                <a:latin typeface="+mn-lt"/>
              </a:rPr>
              <a:t>World Bank </a:t>
            </a:r>
            <a:r>
              <a:rPr lang="en-US" sz="1900" u="sng" dirty="0" smtClean="0">
                <a:solidFill>
                  <a:srgbClr val="002E41"/>
                </a:solidFill>
                <a:latin typeface="+mn-lt"/>
              </a:rPr>
              <a:t>IEG (</a:t>
            </a:r>
            <a:r>
              <a:rPr lang="en-US" sz="1900" u="sng" dirty="0" smtClean="0">
                <a:solidFill>
                  <a:srgbClr val="002E41"/>
                </a:solidFill>
                <a:latin typeface="+mn-lt"/>
                <a:hlinkClick r:id="rId15"/>
              </a:rPr>
              <a:t>www</a:t>
            </a:r>
            <a:r>
              <a:rPr lang="en-US" u="sng" dirty="0" smtClean="0">
                <a:solidFill>
                  <a:srgbClr val="002E41"/>
                </a:solidFill>
                <a:latin typeface="+mn-lt"/>
                <a:hlinkClick r:id="rId15"/>
              </a:rPr>
              <a:t>.</a:t>
            </a:r>
            <a:r>
              <a:rPr lang="en-US" dirty="0" smtClean="0">
                <a:latin typeface="+mn-lt"/>
                <a:hlinkClick r:id="rId15"/>
              </a:rPr>
              <a:t>ieg.worldbankgroup.org/</a:t>
            </a:r>
            <a:r>
              <a:rPr lang="en-US" u="sng" dirty="0" smtClean="0">
                <a:solidFill>
                  <a:srgbClr val="002E41"/>
                </a:solidFill>
                <a:latin typeface="+mn-lt"/>
                <a:hlinkClick r:id="rId15"/>
              </a:rPr>
              <a:t>)</a:t>
            </a:r>
            <a:endParaRPr lang="en-US" u="sng" dirty="0" smtClean="0">
              <a:solidFill>
                <a:srgbClr val="002E41"/>
              </a:solidFill>
              <a:latin typeface="+mn-lt"/>
            </a:endParaRPr>
          </a:p>
        </p:txBody>
      </p:sp>
      <p:sp>
        <p:nvSpPr>
          <p:cNvPr id="8" name="Rectangle 7"/>
          <p:cNvSpPr/>
          <p:nvPr/>
        </p:nvSpPr>
        <p:spPr>
          <a:xfrm>
            <a:off x="201612" y="228600"/>
            <a:ext cx="8650288" cy="6477000"/>
          </a:xfrm>
          <a:prstGeom prst="rect">
            <a:avLst/>
          </a:prstGeom>
          <a:noFill/>
          <a:ln w="28575" cap="flat" cmpd="sng" algn="ctr">
            <a:solidFill>
              <a:schemeClr val="tx1">
                <a:lumMod val="50000"/>
                <a:lumOff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2000">
              <a:solidFill>
                <a:srgbClr val="F2F79F"/>
              </a:solidFill>
              <a:ea typeface="ＭＳ Ｐゴシック" charset="-128"/>
              <a:cs typeface="ＭＳ Ｐゴシック" charset="-128"/>
            </a:endParaRPr>
          </a:p>
        </p:txBody>
      </p:sp>
      <p:sp>
        <p:nvSpPr>
          <p:cNvPr id="9" name="TextBox 8"/>
          <p:cNvSpPr txBox="1"/>
          <p:nvPr/>
        </p:nvSpPr>
        <p:spPr>
          <a:xfrm>
            <a:off x="8382000" y="1"/>
            <a:ext cx="469900" cy="307777"/>
          </a:xfrm>
          <a:prstGeom prst="rect">
            <a:avLst/>
          </a:prstGeom>
          <a:noFill/>
        </p:spPr>
        <p:txBody>
          <a:bodyPr wrap="square" rtlCol="0">
            <a:spAutoFit/>
          </a:bodyPr>
          <a:lstStyle/>
          <a:p>
            <a:r>
              <a:rPr lang="en-US" sz="1400" smtClean="0"/>
              <a:t>A</a:t>
            </a:r>
            <a:endParaRPr lang="en-US" sz="1400"/>
          </a:p>
        </p:txBody>
      </p:sp>
    </p:spTree>
    <p:extLst>
      <p:ext uri="{BB962C8B-B14F-4D97-AF65-F5344CB8AC3E}">
        <p14:creationId xmlns:p14="http://schemas.microsoft.com/office/powerpoint/2010/main" val="339057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 Box 1036"/>
          <p:cNvSpPr txBox="1">
            <a:spLocks noChangeArrowheads="1"/>
          </p:cNvSpPr>
          <p:nvPr/>
        </p:nvSpPr>
        <p:spPr bwMode="auto">
          <a:xfrm>
            <a:off x="228600" y="1828800"/>
            <a:ext cx="8305800" cy="4154984"/>
          </a:xfrm>
          <a:prstGeom prst="rect">
            <a:avLst/>
          </a:prstGeom>
          <a:noFill/>
          <a:ln w="9525">
            <a:noFill/>
            <a:miter lim="800000"/>
            <a:headEnd/>
            <a:tailEnd/>
          </a:ln>
        </p:spPr>
        <p:txBody>
          <a:bodyPr wrap="square">
            <a:prstTxWarp prst="textNoShape">
              <a:avLst/>
            </a:prstTxWarp>
            <a:spAutoFit/>
          </a:bodyPr>
          <a:lstStyle/>
          <a:p>
            <a:pPr marL="288925" indent="-288925">
              <a:spcBef>
                <a:spcPts val="0"/>
              </a:spcBef>
              <a:spcAft>
                <a:spcPts val="1200"/>
              </a:spcAft>
              <a:buFontTx/>
              <a:buChar char="•"/>
              <a:tabLst>
                <a:tab pos="230188" algn="l"/>
              </a:tabLst>
            </a:pPr>
            <a:r>
              <a:rPr lang="en-GB" sz="2800" dirty="0">
                <a:latin typeface="+mn-lt"/>
                <a:cs typeface="Verdana"/>
              </a:rPr>
              <a:t>Provide a narrative account of what the evidence tells us</a:t>
            </a:r>
          </a:p>
          <a:p>
            <a:pPr marL="288925" indent="-288925">
              <a:spcBef>
                <a:spcPts val="0"/>
              </a:spcBef>
              <a:spcAft>
                <a:spcPts val="1200"/>
              </a:spcAft>
              <a:buFontTx/>
              <a:buChar char="•"/>
              <a:tabLst>
                <a:tab pos="230188" algn="l"/>
              </a:tabLst>
            </a:pPr>
            <a:r>
              <a:rPr lang="en-GB" sz="2800" dirty="0">
                <a:latin typeface="+mn-lt"/>
                <a:cs typeface="Verdana"/>
              </a:rPr>
              <a:t>Provide descriptive and inferential statistics </a:t>
            </a:r>
          </a:p>
          <a:p>
            <a:pPr marL="288925" indent="-288925">
              <a:spcBef>
                <a:spcPts val="0"/>
              </a:spcBef>
              <a:spcAft>
                <a:spcPts val="1200"/>
              </a:spcAft>
              <a:buFontTx/>
              <a:buChar char="•"/>
              <a:tabLst>
                <a:tab pos="230188" algn="l"/>
              </a:tabLst>
            </a:pPr>
            <a:r>
              <a:rPr lang="en-GB" sz="2800" dirty="0">
                <a:latin typeface="+mn-lt"/>
                <a:cs typeface="Verdana"/>
              </a:rPr>
              <a:t>But on each included study individually, not </a:t>
            </a:r>
            <a:r>
              <a:rPr lang="en-GB" sz="2800" dirty="0" err="1">
                <a:latin typeface="+mn-lt"/>
                <a:cs typeface="Verdana"/>
              </a:rPr>
              <a:t>aggregatively</a:t>
            </a:r>
            <a:endParaRPr lang="en-GB" sz="2800" dirty="0">
              <a:latin typeface="+mn-lt"/>
              <a:cs typeface="Verdana"/>
            </a:endParaRPr>
          </a:p>
          <a:p>
            <a:pPr marL="288925" indent="-288925">
              <a:spcBef>
                <a:spcPts val="0"/>
              </a:spcBef>
              <a:spcAft>
                <a:spcPts val="1200"/>
              </a:spcAft>
              <a:buFontTx/>
              <a:buChar char="•"/>
              <a:tabLst>
                <a:tab pos="230188" algn="l"/>
              </a:tabLst>
            </a:pPr>
            <a:r>
              <a:rPr lang="en-GB" sz="2800" dirty="0">
                <a:latin typeface="+mn-lt"/>
                <a:cs typeface="Verdana"/>
              </a:rPr>
              <a:t>Provide a summary analysis of what the evidence suggests</a:t>
            </a:r>
          </a:p>
          <a:p>
            <a:pPr marL="288925" indent="-288925">
              <a:spcBef>
                <a:spcPts val="0"/>
              </a:spcBef>
              <a:spcAft>
                <a:spcPts val="1200"/>
              </a:spcAft>
              <a:buFontTx/>
              <a:buChar char="•"/>
              <a:tabLst>
                <a:tab pos="230188" algn="l"/>
              </a:tabLst>
            </a:pPr>
            <a:r>
              <a:rPr lang="en-GB" sz="2800" dirty="0">
                <a:latin typeface="+mn-lt"/>
                <a:cs typeface="Verdana"/>
              </a:rPr>
              <a:t>Provide the ‘Signal’ and ‘Noise’ of evidence</a:t>
            </a:r>
            <a:endParaRPr lang="en-GB" dirty="0">
              <a:latin typeface="+mn-lt"/>
              <a:cs typeface="Verdana"/>
            </a:endParaRPr>
          </a:p>
        </p:txBody>
      </p:sp>
      <p:sp>
        <p:nvSpPr>
          <p:cNvPr id="22531" name="Text Box 1035"/>
          <p:cNvSpPr txBox="1">
            <a:spLocks noChangeArrowheads="1"/>
          </p:cNvSpPr>
          <p:nvPr/>
        </p:nvSpPr>
        <p:spPr bwMode="auto">
          <a:xfrm>
            <a:off x="381000" y="746373"/>
            <a:ext cx="8153400" cy="1077218"/>
          </a:xfrm>
          <a:prstGeom prst="rect">
            <a:avLst/>
          </a:prstGeom>
          <a:noFill/>
          <a:ln w="12700" cap="sq">
            <a:noFill/>
            <a:miter lim="800000"/>
            <a:headEnd type="none" w="sm" len="sm"/>
            <a:tailEnd type="none" w="sm" len="sm"/>
          </a:ln>
        </p:spPr>
        <p:txBody>
          <a:bodyPr>
            <a:prstTxWarp prst="textNoShape">
              <a:avLst/>
            </a:prstTxWarp>
            <a:spAutoFit/>
          </a:bodyPr>
          <a:lstStyle/>
          <a:p>
            <a:pPr algn="ctr"/>
            <a:r>
              <a:rPr lang="en-GB" sz="3200" dirty="0" smtClean="0">
                <a:latin typeface="+mn-lt"/>
                <a:cs typeface="Verdana"/>
              </a:rPr>
              <a:t>Other Types of Research Synthesis</a:t>
            </a:r>
          </a:p>
          <a:p>
            <a:pPr algn="ctr"/>
            <a:r>
              <a:rPr lang="en-GB" sz="3200" dirty="0" smtClean="0">
                <a:latin typeface="+mn-lt"/>
                <a:cs typeface="Verdana"/>
              </a:rPr>
              <a:t>Narrative </a:t>
            </a:r>
            <a:r>
              <a:rPr lang="en-GB" sz="3200" dirty="0">
                <a:latin typeface="+mn-lt"/>
                <a:cs typeface="Verdana"/>
              </a:rPr>
              <a:t>Systematic Reviews</a:t>
            </a:r>
            <a:endParaRPr lang="en-GB" dirty="0">
              <a:latin typeface="+mn-lt"/>
              <a:cs typeface="Verdana"/>
            </a:endParaRPr>
          </a:p>
        </p:txBody>
      </p:sp>
      <p:sp>
        <p:nvSpPr>
          <p:cNvPr id="4" name="Rectangle 3"/>
          <p:cNvSpPr/>
          <p:nvPr/>
        </p:nvSpPr>
        <p:spPr>
          <a:xfrm>
            <a:off x="265112" y="381000"/>
            <a:ext cx="8650288" cy="5715000"/>
          </a:xfrm>
          <a:prstGeom prst="rect">
            <a:avLst/>
          </a:prstGeom>
          <a:noFill/>
          <a:ln w="28575" cap="flat" cmpd="sng" algn="ctr">
            <a:solidFill>
              <a:schemeClr val="tx1">
                <a:lumMod val="50000"/>
                <a:lumOff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2000">
              <a:solidFill>
                <a:srgbClr val="F2F79F"/>
              </a:solidFill>
              <a:ea typeface="ＭＳ Ｐゴシック" charset="-128"/>
              <a:cs typeface="ＭＳ Ｐゴシック" charset="-128"/>
            </a:endParaRPr>
          </a:p>
        </p:txBody>
      </p:sp>
      <p:sp>
        <p:nvSpPr>
          <p:cNvPr id="5" name="Footer Placeholder 15"/>
          <p:cNvSpPr>
            <a:spLocks noGrp="1"/>
          </p:cNvSpPr>
          <p:nvPr>
            <p:ph type="ftr" sz="quarter" idx="11"/>
          </p:nvPr>
        </p:nvSpPr>
        <p:spPr bwMode="auto">
          <a:xfrm>
            <a:off x="1752600" y="6324600"/>
            <a:ext cx="5370513" cy="46038"/>
          </a:xfrm>
          <a:noFill/>
          <a:ln>
            <a:miter lim="800000"/>
            <a:headEnd/>
            <a:tailEnd/>
          </a:ln>
        </p:spPr>
        <p:txBody>
          <a:bodyPr/>
          <a:lstStyle/>
          <a:p>
            <a:pPr algn="ctr"/>
            <a:r>
              <a:rPr lang="en-US" sz="2000" dirty="0" smtClean="0">
                <a:latin typeface="+mn-lt"/>
                <a:ea typeface="Lucida Bright" charset="0"/>
                <a:cs typeface="Lucida Bright" charset="0"/>
              </a:rPr>
              <a:t>Oxford Evidentia - Making Evidence Accessible</a:t>
            </a:r>
          </a:p>
        </p:txBody>
      </p:sp>
      <p:sp>
        <p:nvSpPr>
          <p:cNvPr id="2" name="TextBox 1"/>
          <p:cNvSpPr txBox="1"/>
          <p:nvPr/>
        </p:nvSpPr>
        <p:spPr>
          <a:xfrm>
            <a:off x="8382000" y="0"/>
            <a:ext cx="490954" cy="369332"/>
          </a:xfrm>
          <a:prstGeom prst="rect">
            <a:avLst/>
          </a:prstGeom>
          <a:noFill/>
        </p:spPr>
        <p:txBody>
          <a:bodyPr wrap="square" rtlCol="0">
            <a:spAutoFit/>
          </a:bodyPr>
          <a:lstStyle/>
          <a:p>
            <a:r>
              <a:rPr lang="en-US" smtClean="0"/>
              <a:t>P</a:t>
            </a:r>
            <a:endParaRPr lang="en-US"/>
          </a:p>
        </p:txBody>
      </p:sp>
    </p:spTree>
    <p:extLst>
      <p:ext uri="{BB962C8B-B14F-4D97-AF65-F5344CB8AC3E}">
        <p14:creationId xmlns:p14="http://schemas.microsoft.com/office/powerpoint/2010/main" val="140857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Line 15"/>
          <p:cNvSpPr>
            <a:spLocks noChangeShapeType="1"/>
          </p:cNvSpPr>
          <p:nvPr/>
        </p:nvSpPr>
        <p:spPr bwMode="auto">
          <a:xfrm flipH="1">
            <a:off x="-3200400" y="7280031"/>
            <a:ext cx="304800" cy="7033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8915" name="Text Box 28"/>
          <p:cNvSpPr txBox="1">
            <a:spLocks noChangeArrowheads="1"/>
          </p:cNvSpPr>
          <p:nvPr/>
        </p:nvSpPr>
        <p:spPr bwMode="auto">
          <a:xfrm>
            <a:off x="1085056" y="353119"/>
            <a:ext cx="6705600" cy="523220"/>
          </a:xfrm>
          <a:prstGeom prst="rect">
            <a:avLst/>
          </a:prstGeom>
          <a:noFill/>
          <a:ln w="12700" cap="sq">
            <a:noFill/>
            <a:miter lim="800000"/>
            <a:headEnd type="none" w="sm" len="sm"/>
            <a:tailEnd type="none" w="sm" len="sm"/>
          </a:ln>
        </p:spPr>
        <p:txBody>
          <a:bodyPr>
            <a:prstTxWarp prst="textNoShape">
              <a:avLst/>
            </a:prstTxWarp>
            <a:spAutoFit/>
          </a:bodyPr>
          <a:lstStyle/>
          <a:p>
            <a:pPr lvl="1" algn="ctr"/>
            <a:r>
              <a:rPr lang="en-GB" sz="2800" b="0" dirty="0">
                <a:solidFill>
                  <a:srgbClr val="002E41"/>
                </a:solidFill>
                <a:latin typeface="+mn-lt"/>
              </a:rPr>
              <a:t>Key Databases of Sound Evidence</a:t>
            </a:r>
          </a:p>
        </p:txBody>
      </p:sp>
      <p:sp>
        <p:nvSpPr>
          <p:cNvPr id="38916" name="TextBox 9"/>
          <p:cNvSpPr txBox="1">
            <a:spLocks noChangeArrowheads="1"/>
          </p:cNvSpPr>
          <p:nvPr/>
        </p:nvSpPr>
        <p:spPr bwMode="auto">
          <a:xfrm>
            <a:off x="441263" y="938598"/>
            <a:ext cx="8170985" cy="5171096"/>
          </a:xfrm>
          <a:prstGeom prst="rect">
            <a:avLst/>
          </a:prstGeom>
          <a:noFill/>
          <a:ln w="9525">
            <a:noFill/>
            <a:miter lim="800000"/>
            <a:headEnd/>
            <a:tailEnd/>
          </a:ln>
        </p:spPr>
        <p:txBody>
          <a:bodyPr>
            <a:prstTxWarp prst="textNoShape">
              <a:avLst/>
            </a:prstTxWarp>
            <a:spAutoFit/>
          </a:bodyPr>
          <a:lstStyle/>
          <a:p>
            <a:pPr marL="164127" indent="-164127">
              <a:spcAft>
                <a:spcPts val="277"/>
              </a:spcAft>
              <a:buFont typeface="Arial" charset="0"/>
              <a:buChar char="•"/>
              <a:tabLst>
                <a:tab pos="164127" algn="l"/>
              </a:tabLst>
            </a:pPr>
            <a:r>
              <a:rPr lang="en-GB" sz="2308" dirty="0">
                <a:solidFill>
                  <a:srgbClr val="002E41"/>
                </a:solidFill>
                <a:latin typeface="+mn-lt"/>
              </a:rPr>
              <a:t>ABI/INFORM Global</a:t>
            </a:r>
          </a:p>
          <a:p>
            <a:pPr marL="164127" indent="-164127">
              <a:spcAft>
                <a:spcPts val="277"/>
              </a:spcAft>
              <a:buFont typeface="Arial" charset="0"/>
              <a:buChar char="•"/>
              <a:tabLst>
                <a:tab pos="164127" algn="l"/>
              </a:tabLst>
            </a:pPr>
            <a:r>
              <a:rPr lang="en-GB" sz="2308" dirty="0">
                <a:solidFill>
                  <a:srgbClr val="002E41"/>
                </a:solidFill>
                <a:latin typeface="+mn-lt"/>
              </a:rPr>
              <a:t>Applied Social Sciences Index and Abstracts (ASSIA)</a:t>
            </a:r>
          </a:p>
          <a:p>
            <a:pPr marL="164127" indent="-164127">
              <a:spcAft>
                <a:spcPts val="277"/>
              </a:spcAft>
              <a:buFont typeface="Arial" charset="0"/>
              <a:buChar char="•"/>
              <a:tabLst>
                <a:tab pos="164127" algn="l"/>
              </a:tabLst>
            </a:pPr>
            <a:r>
              <a:rPr lang="en-GB" sz="2308" dirty="0">
                <a:solidFill>
                  <a:srgbClr val="002E41"/>
                </a:solidFill>
                <a:latin typeface="+mn-lt"/>
              </a:rPr>
              <a:t>Business Source Complete</a:t>
            </a:r>
          </a:p>
          <a:p>
            <a:pPr marL="164127" indent="-164127">
              <a:spcAft>
                <a:spcPts val="277"/>
              </a:spcAft>
              <a:buFont typeface="Arial" charset="0"/>
              <a:buChar char="•"/>
              <a:tabLst>
                <a:tab pos="164127" algn="l"/>
              </a:tabLst>
            </a:pPr>
            <a:r>
              <a:rPr lang="en-GB" sz="2308" dirty="0" err="1" smtClean="0">
                <a:solidFill>
                  <a:srgbClr val="002E41"/>
                </a:solidFill>
                <a:latin typeface="+mn-lt"/>
              </a:rPr>
              <a:t>EconLit</a:t>
            </a:r>
            <a:r>
              <a:rPr lang="en-GB" sz="2308" dirty="0" smtClean="0">
                <a:solidFill>
                  <a:srgbClr val="002E41"/>
                </a:solidFill>
                <a:latin typeface="+mn-lt"/>
              </a:rPr>
              <a:t> </a:t>
            </a:r>
            <a:endParaRPr lang="en-GB" sz="2308" dirty="0">
              <a:solidFill>
                <a:srgbClr val="002E41"/>
              </a:solidFill>
              <a:latin typeface="+mn-lt"/>
            </a:endParaRPr>
          </a:p>
          <a:p>
            <a:pPr marL="164127" indent="-164127">
              <a:spcAft>
                <a:spcPts val="277"/>
              </a:spcAft>
              <a:buFont typeface="Arial" charset="0"/>
              <a:buChar char="•"/>
              <a:tabLst>
                <a:tab pos="164127" algn="l"/>
              </a:tabLst>
            </a:pPr>
            <a:r>
              <a:rPr lang="en-GB" sz="2308" dirty="0">
                <a:solidFill>
                  <a:srgbClr val="002E41"/>
                </a:solidFill>
                <a:latin typeface="+mn-lt"/>
              </a:rPr>
              <a:t>ERIC (Education)</a:t>
            </a:r>
          </a:p>
          <a:p>
            <a:pPr marL="164127" indent="-164127">
              <a:spcAft>
                <a:spcPts val="277"/>
              </a:spcAft>
              <a:buFont typeface="Arial" charset="0"/>
              <a:buChar char="•"/>
              <a:tabLst>
                <a:tab pos="164127" algn="l"/>
              </a:tabLst>
            </a:pPr>
            <a:r>
              <a:rPr lang="en-GB" sz="2308" dirty="0">
                <a:solidFill>
                  <a:srgbClr val="002E41"/>
                </a:solidFill>
                <a:latin typeface="+mn-lt"/>
              </a:rPr>
              <a:t>International Bibliography of the Social Sciences (IBSS)</a:t>
            </a:r>
          </a:p>
          <a:p>
            <a:pPr marL="164127" indent="-164127">
              <a:spcAft>
                <a:spcPts val="277"/>
              </a:spcAft>
              <a:buFont typeface="Arial" charset="0"/>
              <a:buChar char="•"/>
              <a:tabLst>
                <a:tab pos="164127" algn="l"/>
              </a:tabLst>
            </a:pPr>
            <a:r>
              <a:rPr lang="en-GB" sz="2308" dirty="0">
                <a:solidFill>
                  <a:srgbClr val="002E41"/>
                </a:solidFill>
                <a:latin typeface="+mn-lt"/>
              </a:rPr>
              <a:t>Medline / PubMed</a:t>
            </a:r>
          </a:p>
          <a:p>
            <a:pPr marL="164127" indent="-164127">
              <a:spcAft>
                <a:spcPts val="277"/>
              </a:spcAft>
              <a:buFont typeface="Arial" charset="0"/>
              <a:buChar char="•"/>
              <a:tabLst>
                <a:tab pos="164127" algn="l"/>
              </a:tabLst>
            </a:pPr>
            <a:r>
              <a:rPr lang="en-GB" sz="2308" dirty="0">
                <a:solidFill>
                  <a:srgbClr val="002E41"/>
                </a:solidFill>
                <a:latin typeface="+mn-lt"/>
              </a:rPr>
              <a:t>PAIS International</a:t>
            </a:r>
          </a:p>
          <a:p>
            <a:pPr marL="164127" indent="-164127">
              <a:spcAft>
                <a:spcPts val="277"/>
              </a:spcAft>
              <a:buFont typeface="Arial" charset="0"/>
              <a:buChar char="•"/>
              <a:tabLst>
                <a:tab pos="164127" algn="l"/>
              </a:tabLst>
            </a:pPr>
            <a:r>
              <a:rPr lang="en-GB" sz="2308" dirty="0" err="1">
                <a:solidFill>
                  <a:srgbClr val="002E41"/>
                </a:solidFill>
                <a:latin typeface="+mn-lt"/>
              </a:rPr>
              <a:t>PolicyFile</a:t>
            </a:r>
            <a:endParaRPr lang="en-GB" sz="2308" dirty="0">
              <a:solidFill>
                <a:srgbClr val="002E41"/>
              </a:solidFill>
              <a:latin typeface="+mn-lt"/>
            </a:endParaRPr>
          </a:p>
          <a:p>
            <a:pPr marL="164127" indent="-164127">
              <a:spcAft>
                <a:spcPts val="277"/>
              </a:spcAft>
              <a:buFont typeface="Arial" charset="0"/>
              <a:buChar char="•"/>
              <a:tabLst>
                <a:tab pos="164127" algn="l"/>
              </a:tabLst>
            </a:pPr>
            <a:r>
              <a:rPr lang="en-GB" sz="2308" dirty="0" err="1">
                <a:solidFill>
                  <a:srgbClr val="002E41"/>
                </a:solidFill>
                <a:latin typeface="+mn-lt"/>
              </a:rPr>
              <a:t>PsycInfo</a:t>
            </a:r>
            <a:endParaRPr lang="en-GB" sz="2308" dirty="0">
              <a:solidFill>
                <a:srgbClr val="002E41"/>
              </a:solidFill>
              <a:latin typeface="+mn-lt"/>
            </a:endParaRPr>
          </a:p>
          <a:p>
            <a:pPr marL="164127" indent="-164127">
              <a:spcAft>
                <a:spcPts val="277"/>
              </a:spcAft>
              <a:buFont typeface="Arial" charset="0"/>
              <a:buChar char="•"/>
              <a:tabLst>
                <a:tab pos="164127" algn="l"/>
              </a:tabLst>
            </a:pPr>
            <a:r>
              <a:rPr lang="en-GB" sz="2308" dirty="0" err="1">
                <a:solidFill>
                  <a:srgbClr val="002E41"/>
                </a:solidFill>
                <a:latin typeface="+mn-lt"/>
              </a:rPr>
              <a:t>Sociofile</a:t>
            </a:r>
            <a:endParaRPr lang="en-GB" sz="2308" dirty="0">
              <a:solidFill>
                <a:srgbClr val="002E41"/>
              </a:solidFill>
              <a:latin typeface="+mn-lt"/>
            </a:endParaRPr>
          </a:p>
          <a:p>
            <a:pPr marL="164127" indent="-164127">
              <a:spcAft>
                <a:spcPts val="277"/>
              </a:spcAft>
              <a:buFont typeface="Arial" charset="0"/>
              <a:buChar char="•"/>
              <a:tabLst>
                <a:tab pos="164127" algn="l"/>
              </a:tabLst>
            </a:pPr>
            <a:r>
              <a:rPr lang="en-GB" sz="2308" dirty="0">
                <a:solidFill>
                  <a:srgbClr val="002E41"/>
                </a:solidFill>
                <a:latin typeface="+mn-lt"/>
              </a:rPr>
              <a:t>Social Science Citation Index (SSCI)</a:t>
            </a:r>
          </a:p>
          <a:p>
            <a:pPr marL="164127" indent="-164127">
              <a:spcAft>
                <a:spcPts val="277"/>
              </a:spcAft>
              <a:buFont typeface="Arial" charset="0"/>
              <a:buChar char="•"/>
              <a:tabLst>
                <a:tab pos="164127" algn="l"/>
              </a:tabLst>
            </a:pPr>
            <a:r>
              <a:rPr lang="en-GB" sz="2308" dirty="0">
                <a:solidFill>
                  <a:srgbClr val="002E41"/>
                </a:solidFill>
                <a:latin typeface="+mn-lt"/>
              </a:rPr>
              <a:t>World Wide Political Science Abstract</a:t>
            </a:r>
          </a:p>
        </p:txBody>
      </p:sp>
      <p:sp>
        <p:nvSpPr>
          <p:cNvPr id="6" name="Rectangle 5"/>
          <p:cNvSpPr/>
          <p:nvPr/>
        </p:nvSpPr>
        <p:spPr>
          <a:xfrm>
            <a:off x="201612" y="228600"/>
            <a:ext cx="8650288" cy="5943354"/>
          </a:xfrm>
          <a:prstGeom prst="rect">
            <a:avLst/>
          </a:prstGeom>
          <a:noFill/>
          <a:ln w="28575" cap="flat" cmpd="sng" algn="ctr">
            <a:solidFill>
              <a:schemeClr val="tx1">
                <a:lumMod val="50000"/>
                <a:lumOff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2000">
              <a:solidFill>
                <a:srgbClr val="F2F79F"/>
              </a:solidFill>
              <a:ea typeface="ＭＳ Ｐゴシック" charset="-128"/>
              <a:cs typeface="ＭＳ Ｐゴシック" charset="-128"/>
            </a:endParaRPr>
          </a:p>
        </p:txBody>
      </p:sp>
      <p:sp>
        <p:nvSpPr>
          <p:cNvPr id="8" name="Footer Placeholder 15"/>
          <p:cNvSpPr>
            <a:spLocks noGrp="1"/>
          </p:cNvSpPr>
          <p:nvPr>
            <p:ph type="ftr" sz="quarter" idx="11"/>
          </p:nvPr>
        </p:nvSpPr>
        <p:spPr bwMode="auto">
          <a:xfrm>
            <a:off x="1752600" y="6324600"/>
            <a:ext cx="5370513" cy="46038"/>
          </a:xfrm>
          <a:noFill/>
          <a:ln>
            <a:miter lim="800000"/>
            <a:headEnd/>
            <a:tailEnd/>
          </a:ln>
        </p:spPr>
        <p:txBody>
          <a:bodyPr/>
          <a:lstStyle/>
          <a:p>
            <a:pPr algn="ctr"/>
            <a:r>
              <a:rPr lang="en-US" sz="2000" dirty="0" smtClean="0">
                <a:latin typeface="+mn-lt"/>
                <a:ea typeface="Lucida Bright" charset="0"/>
                <a:cs typeface="Lucida Bright" charset="0"/>
              </a:rPr>
              <a:t>Oxford Evidentia - Making Evidence Accessible</a:t>
            </a:r>
          </a:p>
        </p:txBody>
      </p:sp>
      <p:sp>
        <p:nvSpPr>
          <p:cNvPr id="2" name="TextBox 1"/>
          <p:cNvSpPr txBox="1"/>
          <p:nvPr/>
        </p:nvSpPr>
        <p:spPr>
          <a:xfrm>
            <a:off x="8229600" y="0"/>
            <a:ext cx="622300" cy="307777"/>
          </a:xfrm>
          <a:prstGeom prst="rect">
            <a:avLst/>
          </a:prstGeom>
          <a:noFill/>
        </p:spPr>
        <p:txBody>
          <a:bodyPr wrap="square" rtlCol="0">
            <a:spAutoFit/>
          </a:bodyPr>
          <a:lstStyle/>
          <a:p>
            <a:r>
              <a:rPr lang="en-US" sz="1400" smtClean="0"/>
              <a:t>P</a:t>
            </a:r>
            <a:endParaRPr lang="en-US" sz="1400"/>
          </a:p>
        </p:txBody>
      </p:sp>
    </p:spTree>
    <p:extLst>
      <p:ext uri="{BB962C8B-B14F-4D97-AF65-F5344CB8AC3E}">
        <p14:creationId xmlns:p14="http://schemas.microsoft.com/office/powerpoint/2010/main" val="46750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Box 13"/>
          <p:cNvSpPr txBox="1">
            <a:spLocks noChangeArrowheads="1"/>
          </p:cNvSpPr>
          <p:nvPr/>
        </p:nvSpPr>
        <p:spPr bwMode="auto">
          <a:xfrm>
            <a:off x="304800" y="1676400"/>
            <a:ext cx="4800600" cy="2985433"/>
          </a:xfrm>
          <a:prstGeom prst="rect">
            <a:avLst/>
          </a:prstGeom>
          <a:noFill/>
          <a:ln w="12700">
            <a:noFill/>
            <a:miter lim="800000"/>
            <a:headEnd/>
            <a:tailEnd/>
          </a:ln>
        </p:spPr>
        <p:txBody>
          <a:bodyPr wrap="square">
            <a:prstTxWarp prst="textNoShape">
              <a:avLst/>
            </a:prstTxWarp>
            <a:spAutoFit/>
          </a:bodyPr>
          <a:lstStyle/>
          <a:p>
            <a:pPr marL="292100" indent="-292100">
              <a:spcAft>
                <a:spcPts val="1200"/>
              </a:spcAft>
              <a:buFontTx/>
              <a:buChar char="•"/>
              <a:defRPr/>
            </a:pPr>
            <a:r>
              <a:rPr lang="en-GB" sz="2400" dirty="0" smtClean="0">
                <a:latin typeface="+mn-lt"/>
                <a:ea typeface="Times New Roman" pitchFamily="-107" charset="0"/>
                <a:cs typeface="Verdana"/>
              </a:rPr>
              <a:t>Scaled down systematic reviews </a:t>
            </a:r>
            <a:r>
              <a:rPr lang="en-GB" sz="2400" dirty="0">
                <a:latin typeface="+mn-lt"/>
                <a:ea typeface="Times New Roman" pitchFamily="-107" charset="0"/>
                <a:cs typeface="Verdana"/>
              </a:rPr>
              <a:t>of existing evidence</a:t>
            </a:r>
          </a:p>
          <a:p>
            <a:pPr marL="292100" indent="-292100">
              <a:spcAft>
                <a:spcPts val="1200"/>
              </a:spcAft>
              <a:buFontTx/>
              <a:buChar char="•"/>
              <a:defRPr/>
            </a:pPr>
            <a:r>
              <a:rPr lang="en-GB" sz="2400" dirty="0">
                <a:latin typeface="+mn-lt"/>
                <a:ea typeface="Times New Roman" pitchFamily="-107" charset="0"/>
                <a:cs typeface="Verdana"/>
              </a:rPr>
              <a:t>Timed to meet the needs of policy makers/</a:t>
            </a:r>
            <a:r>
              <a:rPr lang="en-GB" sz="2400" dirty="0" smtClean="0">
                <a:latin typeface="+mn-lt"/>
                <a:ea typeface="Times New Roman" pitchFamily="-107" charset="0"/>
                <a:cs typeface="Verdana"/>
              </a:rPr>
              <a:t>practitioners (1-3 months)</a:t>
            </a:r>
          </a:p>
          <a:p>
            <a:pPr marL="292100" indent="-292100">
              <a:spcAft>
                <a:spcPts val="1200"/>
              </a:spcAft>
              <a:buFontTx/>
              <a:buChar char="•"/>
              <a:defRPr/>
            </a:pPr>
            <a:r>
              <a:rPr lang="en-GB" sz="2400" dirty="0">
                <a:latin typeface="+mn-lt"/>
                <a:ea typeface="Times New Roman" pitchFamily="-107" charset="0"/>
                <a:cs typeface="Verdana"/>
              </a:rPr>
              <a:t>Strategically using the ‘three arms’ of systematic searching, but less </a:t>
            </a:r>
            <a:r>
              <a:rPr lang="en-GB" sz="2400" dirty="0" smtClean="0">
                <a:latin typeface="+mn-lt"/>
                <a:ea typeface="Times New Roman" pitchFamily="-107" charset="0"/>
                <a:cs typeface="Verdana"/>
              </a:rPr>
              <a:t>exhaustively</a:t>
            </a:r>
            <a:endParaRPr lang="en-GB" sz="2400" dirty="0">
              <a:latin typeface="+mn-lt"/>
              <a:ea typeface="Times New Roman" pitchFamily="-107" charset="0"/>
              <a:cs typeface="Verdana"/>
            </a:endParaRPr>
          </a:p>
        </p:txBody>
      </p:sp>
      <p:sp>
        <p:nvSpPr>
          <p:cNvPr id="34819" name="Text Box 14"/>
          <p:cNvSpPr txBox="1">
            <a:spLocks noChangeArrowheads="1"/>
          </p:cNvSpPr>
          <p:nvPr/>
        </p:nvSpPr>
        <p:spPr bwMode="auto">
          <a:xfrm>
            <a:off x="393700" y="596025"/>
            <a:ext cx="8458200" cy="954107"/>
          </a:xfrm>
          <a:prstGeom prst="rect">
            <a:avLst/>
          </a:prstGeom>
          <a:noFill/>
          <a:ln w="9525">
            <a:noFill/>
            <a:miter lim="800000"/>
            <a:headEnd/>
            <a:tailEnd/>
          </a:ln>
        </p:spPr>
        <p:txBody>
          <a:bodyPr wrap="square">
            <a:prstTxWarp prst="textNoShape">
              <a:avLst/>
            </a:prstTxWarp>
            <a:spAutoFit/>
          </a:bodyPr>
          <a:lstStyle/>
          <a:p>
            <a:pPr algn="ctr"/>
            <a:r>
              <a:rPr lang="en-GB" sz="2800" dirty="0">
                <a:latin typeface="+mn-lt"/>
                <a:cs typeface="Verdana"/>
              </a:rPr>
              <a:t>Other Types of Research Synthesis</a:t>
            </a:r>
          </a:p>
          <a:p>
            <a:pPr algn="ctr"/>
            <a:r>
              <a:rPr lang="en-GB" sz="2800" dirty="0" smtClean="0">
                <a:latin typeface="+mn-lt"/>
                <a:cs typeface="Verdana"/>
              </a:rPr>
              <a:t>Rapid </a:t>
            </a:r>
            <a:r>
              <a:rPr lang="en-GB" sz="2800" dirty="0">
                <a:latin typeface="+mn-lt"/>
                <a:cs typeface="Verdana"/>
              </a:rPr>
              <a:t>Evidence </a:t>
            </a:r>
            <a:r>
              <a:rPr lang="en-GB" sz="2800" dirty="0" smtClean="0">
                <a:latin typeface="+mn-lt"/>
                <a:cs typeface="Verdana"/>
              </a:rPr>
              <a:t>Assessments</a:t>
            </a:r>
          </a:p>
        </p:txBody>
      </p:sp>
      <p:pic>
        <p:nvPicPr>
          <p:cNvPr id="77826" name="Picture 2" descr="C:\Users\rajeshs\Desktop\selected final cover\7985249441_a50b441444_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6185" y="1763387"/>
            <a:ext cx="3664929" cy="24509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2900" y="4736120"/>
            <a:ext cx="8915400" cy="1655838"/>
          </a:xfrm>
          <a:prstGeom prst="rect">
            <a:avLst/>
          </a:prstGeom>
          <a:noFill/>
        </p:spPr>
        <p:txBody>
          <a:bodyPr wrap="square" rtlCol="0">
            <a:spAutoFit/>
          </a:bodyPr>
          <a:lstStyle/>
          <a:p>
            <a:pPr marL="292100" indent="-292100">
              <a:lnSpc>
                <a:spcPct val="120000"/>
              </a:lnSpc>
              <a:spcAft>
                <a:spcPts val="1200"/>
              </a:spcAft>
              <a:buFontTx/>
              <a:buChar char="•"/>
              <a:defRPr/>
            </a:pPr>
            <a:r>
              <a:rPr lang="en-GB" sz="2400" dirty="0">
                <a:latin typeface="+mn-lt"/>
                <a:ea typeface="Times New Roman" pitchFamily="-107" charset="0"/>
                <a:cs typeface="Verdana"/>
              </a:rPr>
              <a:t>Critical appraisal of identified studies is included</a:t>
            </a:r>
          </a:p>
          <a:p>
            <a:pPr marL="292100" indent="-292100">
              <a:lnSpc>
                <a:spcPct val="120000"/>
              </a:lnSpc>
              <a:spcAft>
                <a:spcPts val="1200"/>
              </a:spcAft>
              <a:buFontTx/>
              <a:buChar char="•"/>
              <a:defRPr/>
            </a:pPr>
            <a:r>
              <a:rPr lang="en-GB" sz="2400" dirty="0">
                <a:latin typeface="+mn-lt"/>
                <a:ea typeface="Times New Roman" pitchFamily="-107" charset="0"/>
                <a:cs typeface="Verdana"/>
              </a:rPr>
              <a:t>Summary of findings, with caveats and qualifications</a:t>
            </a:r>
          </a:p>
          <a:p>
            <a:endParaRPr lang="en-IN" sz="2400" dirty="0">
              <a:latin typeface="+mn-lt"/>
            </a:endParaRPr>
          </a:p>
        </p:txBody>
      </p:sp>
      <p:sp>
        <p:nvSpPr>
          <p:cNvPr id="7" name="Rectangle 6"/>
          <p:cNvSpPr/>
          <p:nvPr/>
        </p:nvSpPr>
        <p:spPr>
          <a:xfrm>
            <a:off x="201612" y="228600"/>
            <a:ext cx="8650288" cy="6019800"/>
          </a:xfrm>
          <a:prstGeom prst="rect">
            <a:avLst/>
          </a:prstGeom>
          <a:noFill/>
          <a:ln w="28575" cap="flat" cmpd="sng" algn="ctr">
            <a:solidFill>
              <a:schemeClr val="tx1">
                <a:lumMod val="50000"/>
                <a:lumOff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2000">
              <a:solidFill>
                <a:srgbClr val="F2F79F"/>
              </a:solidFill>
              <a:ea typeface="ＭＳ Ｐゴシック" charset="-128"/>
              <a:cs typeface="ＭＳ Ｐゴシック" charset="-128"/>
            </a:endParaRPr>
          </a:p>
        </p:txBody>
      </p:sp>
      <p:sp>
        <p:nvSpPr>
          <p:cNvPr id="8" name="Footer Placeholder 15"/>
          <p:cNvSpPr>
            <a:spLocks noGrp="1"/>
          </p:cNvSpPr>
          <p:nvPr>
            <p:ph type="ftr" sz="quarter" idx="11"/>
          </p:nvPr>
        </p:nvSpPr>
        <p:spPr bwMode="auto">
          <a:xfrm>
            <a:off x="1752600" y="6324600"/>
            <a:ext cx="5370513" cy="46038"/>
          </a:xfrm>
          <a:noFill/>
          <a:ln>
            <a:miter lim="800000"/>
            <a:headEnd/>
            <a:tailEnd/>
          </a:ln>
        </p:spPr>
        <p:txBody>
          <a:bodyPr/>
          <a:lstStyle/>
          <a:p>
            <a:pPr algn="ctr"/>
            <a:r>
              <a:rPr lang="en-US" sz="2000" dirty="0" smtClean="0">
                <a:latin typeface="+mn-lt"/>
                <a:ea typeface="Lucida Bright" charset="0"/>
                <a:cs typeface="Lucida Bright" charset="0"/>
              </a:rPr>
              <a:t>Oxford Evidentia - Making Evidence Accessible</a:t>
            </a:r>
          </a:p>
        </p:txBody>
      </p:sp>
      <p:sp>
        <p:nvSpPr>
          <p:cNvPr id="9" name="TextBox 8"/>
          <p:cNvSpPr txBox="1"/>
          <p:nvPr/>
        </p:nvSpPr>
        <p:spPr>
          <a:xfrm>
            <a:off x="8382000" y="225623"/>
            <a:ext cx="381000" cy="307777"/>
          </a:xfrm>
          <a:prstGeom prst="rect">
            <a:avLst/>
          </a:prstGeom>
          <a:noFill/>
        </p:spPr>
        <p:txBody>
          <a:bodyPr wrap="square" rtlCol="0">
            <a:spAutoFit/>
          </a:bodyPr>
          <a:lstStyle/>
          <a:p>
            <a:r>
              <a:rPr lang="en-US" sz="1400" smtClean="0"/>
              <a:t>A</a:t>
            </a:r>
            <a:endParaRPr lang="en-US" sz="1400"/>
          </a:p>
        </p:txBody>
      </p:sp>
    </p:spTree>
    <p:extLst>
      <p:ext uri="{BB962C8B-B14F-4D97-AF65-F5344CB8AC3E}">
        <p14:creationId xmlns:p14="http://schemas.microsoft.com/office/powerpoint/2010/main" val="126529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 name="Text Box 37"/>
          <p:cNvSpPr txBox="1">
            <a:spLocks noChangeArrowheads="1"/>
          </p:cNvSpPr>
          <p:nvPr/>
        </p:nvSpPr>
        <p:spPr bwMode="auto">
          <a:xfrm>
            <a:off x="279400" y="1753144"/>
            <a:ext cx="8572500" cy="2693045"/>
          </a:xfrm>
          <a:prstGeom prst="rect">
            <a:avLst/>
          </a:prstGeom>
          <a:noFill/>
          <a:ln w="9525">
            <a:noFill/>
            <a:miter lim="800000"/>
            <a:headEnd/>
            <a:tailEnd/>
          </a:ln>
        </p:spPr>
        <p:txBody>
          <a:bodyPr wrap="square">
            <a:prstTxWarp prst="textNoShape">
              <a:avLst/>
            </a:prstTxWarp>
            <a:spAutoFit/>
          </a:bodyPr>
          <a:lstStyle/>
          <a:p>
            <a:pPr marL="271463" indent="-271463">
              <a:spcBef>
                <a:spcPct val="50000"/>
              </a:spcBef>
              <a:buFontTx/>
              <a:buChar char="•"/>
            </a:pPr>
            <a:r>
              <a:rPr lang="en-GB" sz="2600" dirty="0" smtClean="0">
                <a:latin typeface="+mn-lt"/>
                <a:ea typeface="Times New Roman" pitchFamily="-110" charset="0"/>
                <a:cs typeface="Verdana"/>
              </a:rPr>
              <a:t>Not a comprehensive or exhaustive as systematic reviews;</a:t>
            </a:r>
          </a:p>
          <a:p>
            <a:pPr marL="271463" indent="-271463">
              <a:spcBef>
                <a:spcPct val="50000"/>
              </a:spcBef>
              <a:buFontTx/>
              <a:buChar char="•"/>
            </a:pPr>
            <a:r>
              <a:rPr lang="en-GB" sz="2600" dirty="0" smtClean="0">
                <a:latin typeface="+mn-lt"/>
                <a:ea typeface="Times New Roman" pitchFamily="-110" charset="0"/>
                <a:cs typeface="Verdana"/>
              </a:rPr>
              <a:t>Hence, </a:t>
            </a:r>
            <a:r>
              <a:rPr lang="en-GB" sz="2600" dirty="0" err="1" smtClean="0">
                <a:latin typeface="+mn-lt"/>
                <a:ea typeface="Times New Roman" pitchFamily="-110" charset="0"/>
                <a:cs typeface="Verdana"/>
              </a:rPr>
              <a:t>REAs</a:t>
            </a:r>
            <a:r>
              <a:rPr lang="en-GB" sz="2600" dirty="0" smtClean="0">
                <a:latin typeface="+mn-lt"/>
                <a:ea typeface="Times New Roman" pitchFamily="-110" charset="0"/>
                <a:cs typeface="Verdana"/>
              </a:rPr>
              <a:t> are  more likely to be subject to statistical bias than a full systematic review</a:t>
            </a:r>
          </a:p>
          <a:p>
            <a:pPr marL="271463" indent="-271463">
              <a:spcBef>
                <a:spcPct val="50000"/>
              </a:spcBef>
              <a:buFontTx/>
              <a:buChar char="•"/>
            </a:pPr>
            <a:r>
              <a:rPr lang="en-GB" sz="2600" dirty="0" smtClean="0">
                <a:latin typeface="+mn-lt"/>
                <a:ea typeface="Times New Roman" pitchFamily="-110" charset="0"/>
                <a:cs typeface="Verdana"/>
              </a:rPr>
              <a:t>We must, therefore proceed with </a:t>
            </a:r>
            <a:r>
              <a:rPr lang="en-GB" sz="2600" i="1" dirty="0" smtClean="0">
                <a:latin typeface="+mn-lt"/>
                <a:ea typeface="Times New Roman" pitchFamily="-110" charset="0"/>
                <a:cs typeface="Verdana"/>
              </a:rPr>
              <a:t>greater caution</a:t>
            </a:r>
            <a:r>
              <a:rPr lang="en-GB" sz="2600" dirty="0" smtClean="0">
                <a:latin typeface="+mn-lt"/>
                <a:ea typeface="Times New Roman" pitchFamily="-110" charset="0"/>
                <a:cs typeface="Verdana"/>
              </a:rPr>
              <a:t> with </a:t>
            </a:r>
            <a:r>
              <a:rPr lang="en-GB" sz="2600" dirty="0" err="1" smtClean="0">
                <a:latin typeface="+mn-lt"/>
                <a:ea typeface="Times New Roman" pitchFamily="-110" charset="0"/>
                <a:cs typeface="Verdana"/>
              </a:rPr>
              <a:t>REAs</a:t>
            </a:r>
            <a:endParaRPr lang="en-GB" sz="2600" dirty="0" smtClean="0">
              <a:latin typeface="+mn-lt"/>
              <a:ea typeface="Times New Roman" pitchFamily="-110" charset="0"/>
              <a:cs typeface="Verdana"/>
            </a:endParaRPr>
          </a:p>
          <a:p>
            <a:pPr>
              <a:spcBef>
                <a:spcPct val="50000"/>
              </a:spcBef>
            </a:pPr>
            <a:endParaRPr lang="en-GB" sz="2600" dirty="0">
              <a:latin typeface="+mn-lt"/>
              <a:ea typeface="Times New Roman" pitchFamily="-110" charset="0"/>
              <a:cs typeface="Verdana"/>
            </a:endParaRPr>
          </a:p>
        </p:txBody>
      </p:sp>
      <p:sp>
        <p:nvSpPr>
          <p:cNvPr id="36867" name="Text Box 36"/>
          <p:cNvSpPr txBox="1">
            <a:spLocks noChangeArrowheads="1"/>
          </p:cNvSpPr>
          <p:nvPr/>
        </p:nvSpPr>
        <p:spPr bwMode="auto">
          <a:xfrm>
            <a:off x="533400" y="914400"/>
            <a:ext cx="7848600" cy="523220"/>
          </a:xfrm>
          <a:prstGeom prst="rect">
            <a:avLst/>
          </a:prstGeom>
          <a:noFill/>
          <a:ln w="9525">
            <a:noFill/>
            <a:miter lim="800000"/>
            <a:headEnd/>
            <a:tailEnd/>
          </a:ln>
        </p:spPr>
        <p:txBody>
          <a:bodyPr wrap="square">
            <a:prstTxWarp prst="textNoShape">
              <a:avLst/>
            </a:prstTxWarp>
            <a:spAutoFit/>
          </a:bodyPr>
          <a:lstStyle/>
          <a:p>
            <a:pPr algn="ctr"/>
            <a:r>
              <a:rPr lang="en-GB" sz="2800" dirty="0">
                <a:latin typeface="+mn-lt"/>
                <a:cs typeface="Verdana"/>
              </a:rPr>
              <a:t>Rapid Evidence Assessments -</a:t>
            </a:r>
            <a:r>
              <a:rPr lang="en-GB" sz="2800" dirty="0" smtClean="0">
                <a:latin typeface="+mn-lt"/>
                <a:cs typeface="Verdana"/>
              </a:rPr>
              <a:t> Limitations</a:t>
            </a:r>
            <a:endParaRPr lang="en-GB" sz="2800" dirty="0">
              <a:latin typeface="+mn-lt"/>
              <a:cs typeface="Verdana"/>
            </a:endParaRPr>
          </a:p>
        </p:txBody>
      </p:sp>
      <p:pic>
        <p:nvPicPr>
          <p:cNvPr id="4" name="Picture 3" descr="Caution.tiff"/>
          <p:cNvPicPr>
            <a:picLocks noChangeAspect="1"/>
          </p:cNvPicPr>
          <p:nvPr/>
        </p:nvPicPr>
        <p:blipFill>
          <a:blip r:embed="rId3" cstate="print"/>
          <a:stretch>
            <a:fillRect/>
          </a:stretch>
        </p:blipFill>
        <p:spPr>
          <a:xfrm>
            <a:off x="3733800" y="4238892"/>
            <a:ext cx="1524000" cy="1365072"/>
          </a:xfrm>
          <a:prstGeom prst="rect">
            <a:avLst/>
          </a:prstGeom>
        </p:spPr>
      </p:pic>
      <p:sp>
        <p:nvSpPr>
          <p:cNvPr id="5" name="Rectangle 4"/>
          <p:cNvSpPr/>
          <p:nvPr/>
        </p:nvSpPr>
        <p:spPr>
          <a:xfrm>
            <a:off x="201612" y="228600"/>
            <a:ext cx="8650288" cy="6019800"/>
          </a:xfrm>
          <a:prstGeom prst="rect">
            <a:avLst/>
          </a:prstGeom>
          <a:noFill/>
          <a:ln w="28575" cap="flat" cmpd="sng" algn="ctr">
            <a:solidFill>
              <a:schemeClr val="tx1">
                <a:lumMod val="50000"/>
                <a:lumOff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2000">
              <a:solidFill>
                <a:srgbClr val="F2F79F"/>
              </a:solidFill>
              <a:ea typeface="ＭＳ Ｐゴシック" charset="-128"/>
              <a:cs typeface="ＭＳ Ｐゴシック" charset="-128"/>
            </a:endParaRPr>
          </a:p>
        </p:txBody>
      </p:sp>
      <p:sp>
        <p:nvSpPr>
          <p:cNvPr id="6" name="Footer Placeholder 15"/>
          <p:cNvSpPr>
            <a:spLocks noGrp="1"/>
          </p:cNvSpPr>
          <p:nvPr>
            <p:ph type="ftr" sz="quarter" idx="11"/>
          </p:nvPr>
        </p:nvSpPr>
        <p:spPr bwMode="auto">
          <a:xfrm>
            <a:off x="1752600" y="6324600"/>
            <a:ext cx="5370513" cy="46038"/>
          </a:xfrm>
          <a:noFill/>
          <a:ln>
            <a:miter lim="800000"/>
            <a:headEnd/>
            <a:tailEnd/>
          </a:ln>
        </p:spPr>
        <p:txBody>
          <a:bodyPr/>
          <a:lstStyle/>
          <a:p>
            <a:pPr algn="ctr"/>
            <a:r>
              <a:rPr lang="en-US" sz="2000" dirty="0" smtClean="0">
                <a:latin typeface="+mn-lt"/>
                <a:ea typeface="Lucida Bright" charset="0"/>
                <a:cs typeface="Lucida Bright" charset="0"/>
              </a:rPr>
              <a:t>Oxford Evidentia - Making Evidence Accessible</a:t>
            </a:r>
          </a:p>
        </p:txBody>
      </p:sp>
      <p:sp>
        <p:nvSpPr>
          <p:cNvPr id="7" name="TextBox 6"/>
          <p:cNvSpPr txBox="1"/>
          <p:nvPr/>
        </p:nvSpPr>
        <p:spPr>
          <a:xfrm>
            <a:off x="8382000" y="225623"/>
            <a:ext cx="381000" cy="307777"/>
          </a:xfrm>
          <a:prstGeom prst="rect">
            <a:avLst/>
          </a:prstGeom>
          <a:noFill/>
        </p:spPr>
        <p:txBody>
          <a:bodyPr wrap="square" rtlCol="0">
            <a:spAutoFit/>
          </a:bodyPr>
          <a:lstStyle/>
          <a:p>
            <a:r>
              <a:rPr lang="en-US" sz="1400" smtClean="0"/>
              <a:t>A</a:t>
            </a:r>
            <a:endParaRPr lang="en-US" sz="1400"/>
          </a:p>
        </p:txBody>
      </p:sp>
    </p:spTree>
    <p:extLst>
      <p:ext uri="{BB962C8B-B14F-4D97-AF65-F5344CB8AC3E}">
        <p14:creationId xmlns:p14="http://schemas.microsoft.com/office/powerpoint/2010/main" val="102985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wipe(left)">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wipe(left)">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wipe(left)">
                                      <p:cBhvr>
                                        <p:cTn id="17" dur="5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Content Placeholder 4"/>
          <p:cNvPicPr>
            <a:picLocks/>
          </p:cNvPicPr>
          <p:nvPr/>
        </p:nvPicPr>
        <p:blipFill rotWithShape="1">
          <a:blip r:embed="rId3"/>
          <a:srcRect l="28045" t="18044" r="36107" b="38594"/>
          <a:stretch/>
        </p:blipFill>
        <p:spPr bwMode="auto">
          <a:xfrm>
            <a:off x="0" y="1248508"/>
            <a:ext cx="9143999" cy="4999892"/>
          </a:xfrm>
          <a:prstGeom prst="rect">
            <a:avLst/>
          </a:prstGeom>
          <a:noFill/>
          <a:ln w="9525">
            <a:noFill/>
            <a:miter lim="800000"/>
            <a:headEnd/>
            <a:tailEnd/>
          </a:ln>
          <a:effectLst>
            <a:outerShdw blurRad="292100" dist="139700" dir="2700000" algn="tl" rotWithShape="0">
              <a:srgbClr val="333333">
                <a:alpha val="65000"/>
              </a:srgbClr>
            </a:outerShdw>
          </a:effectLst>
          <a:extLst/>
        </p:spPr>
      </p:pic>
      <p:sp>
        <p:nvSpPr>
          <p:cNvPr id="8" name="TextBox 7"/>
          <p:cNvSpPr txBox="1"/>
          <p:nvPr/>
        </p:nvSpPr>
        <p:spPr>
          <a:xfrm>
            <a:off x="190501" y="341293"/>
            <a:ext cx="8572500" cy="954107"/>
          </a:xfrm>
          <a:prstGeom prst="rect">
            <a:avLst/>
          </a:prstGeom>
          <a:noFill/>
        </p:spPr>
        <p:txBody>
          <a:bodyPr wrap="square" rtlCol="0">
            <a:spAutoFit/>
          </a:bodyPr>
          <a:lstStyle/>
          <a:p>
            <a:pPr algn="ctr"/>
            <a:r>
              <a:rPr lang="en-GB" sz="2800">
                <a:latin typeface="+mn-lt"/>
                <a:cs typeface="Verdana"/>
              </a:rPr>
              <a:t>Other Types of Research Synthesis</a:t>
            </a:r>
          </a:p>
          <a:p>
            <a:pPr algn="ctr"/>
            <a:r>
              <a:rPr lang="en-US" sz="2800" dirty="0" smtClean="0">
                <a:solidFill>
                  <a:srgbClr val="002E41"/>
                </a:solidFill>
                <a:latin typeface="+mn-lt"/>
                <a:cs typeface="Times New Roman"/>
              </a:rPr>
              <a:t>Evidence </a:t>
            </a:r>
            <a:r>
              <a:rPr lang="en-US" sz="2800" dirty="0">
                <a:solidFill>
                  <a:srgbClr val="002E41"/>
                </a:solidFill>
                <a:latin typeface="+mn-lt"/>
                <a:cs typeface="Times New Roman"/>
              </a:rPr>
              <a:t>Gap Maps</a:t>
            </a:r>
          </a:p>
        </p:txBody>
      </p:sp>
      <p:sp>
        <p:nvSpPr>
          <p:cNvPr id="3" name="Rectangle 2"/>
          <p:cNvSpPr/>
          <p:nvPr/>
        </p:nvSpPr>
        <p:spPr>
          <a:xfrm>
            <a:off x="1676400" y="6400800"/>
            <a:ext cx="5962649" cy="369332"/>
          </a:xfrm>
          <a:prstGeom prst="rect">
            <a:avLst/>
          </a:prstGeom>
        </p:spPr>
        <p:txBody>
          <a:bodyPr wrap="square">
            <a:spAutoFit/>
          </a:bodyPr>
          <a:lstStyle/>
          <a:p>
            <a:pPr algn="ctr"/>
            <a:r>
              <a:rPr lang="en-US" dirty="0">
                <a:latin typeface="+mn-lt"/>
                <a:ea typeface="Lucida Bright" charset="0"/>
                <a:cs typeface="Lucida Bright" charset="0"/>
              </a:rPr>
              <a:t>Oxford </a:t>
            </a:r>
            <a:r>
              <a:rPr lang="en-US" dirty="0" err="1">
                <a:latin typeface="+mn-lt"/>
                <a:ea typeface="Lucida Bright" charset="0"/>
                <a:cs typeface="Lucida Bright" charset="0"/>
              </a:rPr>
              <a:t>Evidentia</a:t>
            </a:r>
            <a:r>
              <a:rPr lang="en-US" dirty="0">
                <a:latin typeface="+mn-lt"/>
                <a:ea typeface="Lucida Bright" charset="0"/>
                <a:cs typeface="Lucida Bright" charset="0"/>
              </a:rPr>
              <a:t> - Making Evidence Accessible</a:t>
            </a:r>
          </a:p>
        </p:txBody>
      </p:sp>
    </p:spTree>
    <p:extLst>
      <p:ext uri="{BB962C8B-B14F-4D97-AF65-F5344CB8AC3E}">
        <p14:creationId xmlns:p14="http://schemas.microsoft.com/office/powerpoint/2010/main" val="1691536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650" name="Picture 6" descr="EGM all studies.png"/>
          <p:cNvPicPr>
            <a:picLocks noChangeAspect="1"/>
          </p:cNvPicPr>
          <p:nvPr/>
        </p:nvPicPr>
        <p:blipFill>
          <a:blip r:embed="rId3"/>
          <a:srcRect t="5901"/>
          <a:stretch>
            <a:fillRect/>
          </a:stretch>
        </p:blipFill>
        <p:spPr bwMode="auto">
          <a:xfrm>
            <a:off x="0" y="263769"/>
            <a:ext cx="9144000" cy="6330462"/>
          </a:xfrm>
          <a:prstGeom prst="rect">
            <a:avLst/>
          </a:prstGeom>
          <a:noFill/>
          <a:ln w="9525">
            <a:noFill/>
            <a:miter lim="800000"/>
            <a:headEnd/>
            <a:tailEnd/>
          </a:ln>
        </p:spPr>
      </p:pic>
      <p:sp>
        <p:nvSpPr>
          <p:cNvPr id="10" name="Oval 9"/>
          <p:cNvSpPr/>
          <p:nvPr/>
        </p:nvSpPr>
        <p:spPr>
          <a:xfrm>
            <a:off x="685800" y="1318846"/>
            <a:ext cx="8458200" cy="1055077"/>
          </a:xfrm>
          <a:prstGeom prst="ellipse">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dirty="0">
              <a:solidFill>
                <a:srgbClr val="000000"/>
              </a:solidFill>
            </a:endParaRPr>
          </a:p>
        </p:txBody>
      </p:sp>
      <p:sp>
        <p:nvSpPr>
          <p:cNvPr id="11" name="Oval 10"/>
          <p:cNvSpPr/>
          <p:nvPr/>
        </p:nvSpPr>
        <p:spPr>
          <a:xfrm>
            <a:off x="685800" y="4413739"/>
            <a:ext cx="8458200" cy="492369"/>
          </a:xfrm>
          <a:prstGeom prst="ellipse">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dirty="0">
              <a:solidFill>
                <a:srgbClr val="000000"/>
              </a:solidFill>
            </a:endParaRPr>
          </a:p>
        </p:txBody>
      </p:sp>
      <p:sp>
        <p:nvSpPr>
          <p:cNvPr id="12" name="Oval 11"/>
          <p:cNvSpPr/>
          <p:nvPr/>
        </p:nvSpPr>
        <p:spPr>
          <a:xfrm>
            <a:off x="685800" y="3358662"/>
            <a:ext cx="8458200" cy="492369"/>
          </a:xfrm>
          <a:prstGeom prst="ellipse">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dirty="0">
              <a:solidFill>
                <a:srgbClr val="000000"/>
              </a:solidFill>
            </a:endParaRPr>
          </a:p>
        </p:txBody>
      </p:sp>
    </p:spTree>
    <p:extLst>
      <p:ext uri="{BB962C8B-B14F-4D97-AF65-F5344CB8AC3E}">
        <p14:creationId xmlns:p14="http://schemas.microsoft.com/office/powerpoint/2010/main" val="738876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9698" name="Picture 19" descr="EGM all studies.png"/>
          <p:cNvPicPr>
            <a:picLocks noChangeAspect="1"/>
          </p:cNvPicPr>
          <p:nvPr/>
        </p:nvPicPr>
        <p:blipFill>
          <a:blip r:embed="rId3"/>
          <a:srcRect t="5901"/>
          <a:stretch>
            <a:fillRect/>
          </a:stretch>
        </p:blipFill>
        <p:spPr bwMode="auto">
          <a:xfrm>
            <a:off x="0" y="263769"/>
            <a:ext cx="9144000" cy="6330462"/>
          </a:xfrm>
          <a:prstGeom prst="rect">
            <a:avLst/>
          </a:prstGeom>
          <a:noFill/>
          <a:ln w="9525">
            <a:noFill/>
            <a:miter lim="800000"/>
            <a:headEnd/>
            <a:tailEnd/>
          </a:ln>
        </p:spPr>
      </p:pic>
      <p:sp>
        <p:nvSpPr>
          <p:cNvPr id="10" name="Oval 9"/>
          <p:cNvSpPr/>
          <p:nvPr/>
        </p:nvSpPr>
        <p:spPr>
          <a:xfrm>
            <a:off x="685800" y="1248508"/>
            <a:ext cx="8458200" cy="1125415"/>
          </a:xfrm>
          <a:prstGeom prst="ellipse">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dirty="0">
              <a:solidFill>
                <a:srgbClr val="000000"/>
              </a:solidFill>
            </a:endParaRPr>
          </a:p>
        </p:txBody>
      </p:sp>
      <p:sp>
        <p:nvSpPr>
          <p:cNvPr id="11" name="Oval 10"/>
          <p:cNvSpPr/>
          <p:nvPr/>
        </p:nvSpPr>
        <p:spPr>
          <a:xfrm>
            <a:off x="685800" y="4484077"/>
            <a:ext cx="8458200" cy="422031"/>
          </a:xfrm>
          <a:prstGeom prst="ellipse">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dirty="0">
              <a:solidFill>
                <a:srgbClr val="000000"/>
              </a:solidFill>
            </a:endParaRPr>
          </a:p>
        </p:txBody>
      </p:sp>
      <p:sp>
        <p:nvSpPr>
          <p:cNvPr id="12" name="Oval 11"/>
          <p:cNvSpPr/>
          <p:nvPr/>
        </p:nvSpPr>
        <p:spPr>
          <a:xfrm>
            <a:off x="685800" y="3429000"/>
            <a:ext cx="8458200" cy="422031"/>
          </a:xfrm>
          <a:prstGeom prst="ellipse">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dirty="0">
              <a:solidFill>
                <a:srgbClr val="000000"/>
              </a:solidFill>
            </a:endParaRPr>
          </a:p>
        </p:txBody>
      </p:sp>
      <p:sp>
        <p:nvSpPr>
          <p:cNvPr id="13" name="Oval 12"/>
          <p:cNvSpPr/>
          <p:nvPr/>
        </p:nvSpPr>
        <p:spPr>
          <a:xfrm>
            <a:off x="8458200" y="1248508"/>
            <a:ext cx="609600" cy="4642338"/>
          </a:xfrm>
          <a:prstGeom prst="ellipse">
            <a:avLst/>
          </a:prstGeom>
          <a:noFill/>
          <a:ln>
            <a:solidFill>
              <a:srgbClr val="015BBF"/>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dirty="0">
              <a:solidFill>
                <a:srgbClr val="000000"/>
              </a:solidFill>
            </a:endParaRPr>
          </a:p>
        </p:txBody>
      </p:sp>
      <p:sp>
        <p:nvSpPr>
          <p:cNvPr id="14" name="Oval 13"/>
          <p:cNvSpPr/>
          <p:nvPr/>
        </p:nvSpPr>
        <p:spPr>
          <a:xfrm>
            <a:off x="7391400" y="1248508"/>
            <a:ext cx="609600" cy="4642338"/>
          </a:xfrm>
          <a:prstGeom prst="ellipse">
            <a:avLst/>
          </a:prstGeom>
          <a:noFill/>
          <a:ln>
            <a:solidFill>
              <a:srgbClr val="015BBF"/>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dirty="0">
              <a:solidFill>
                <a:srgbClr val="000000"/>
              </a:solidFill>
            </a:endParaRPr>
          </a:p>
        </p:txBody>
      </p:sp>
      <p:sp>
        <p:nvSpPr>
          <p:cNvPr id="15" name="Oval 14"/>
          <p:cNvSpPr/>
          <p:nvPr/>
        </p:nvSpPr>
        <p:spPr>
          <a:xfrm>
            <a:off x="4800600" y="1248508"/>
            <a:ext cx="609600" cy="4642338"/>
          </a:xfrm>
          <a:prstGeom prst="ellipse">
            <a:avLst/>
          </a:prstGeom>
          <a:noFill/>
          <a:ln>
            <a:solidFill>
              <a:srgbClr val="015BBF"/>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dirty="0">
              <a:solidFill>
                <a:srgbClr val="000000"/>
              </a:solidFill>
            </a:endParaRPr>
          </a:p>
        </p:txBody>
      </p:sp>
      <p:sp>
        <p:nvSpPr>
          <p:cNvPr id="17" name="Oval 16"/>
          <p:cNvSpPr/>
          <p:nvPr/>
        </p:nvSpPr>
        <p:spPr>
          <a:xfrm>
            <a:off x="3810000" y="1248508"/>
            <a:ext cx="609600" cy="4642338"/>
          </a:xfrm>
          <a:prstGeom prst="ellipse">
            <a:avLst/>
          </a:prstGeom>
          <a:noFill/>
          <a:ln>
            <a:solidFill>
              <a:srgbClr val="015BBF"/>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dirty="0">
              <a:solidFill>
                <a:srgbClr val="000000"/>
              </a:solidFill>
            </a:endParaRPr>
          </a:p>
        </p:txBody>
      </p:sp>
      <p:sp>
        <p:nvSpPr>
          <p:cNvPr id="16" name="Oval 15"/>
          <p:cNvSpPr/>
          <p:nvPr/>
        </p:nvSpPr>
        <p:spPr>
          <a:xfrm>
            <a:off x="6858000" y="3077308"/>
            <a:ext cx="609600" cy="2532185"/>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dirty="0">
              <a:solidFill>
                <a:srgbClr val="000000"/>
              </a:solidFill>
            </a:endParaRPr>
          </a:p>
        </p:txBody>
      </p:sp>
      <p:sp>
        <p:nvSpPr>
          <p:cNvPr id="18" name="Oval 17"/>
          <p:cNvSpPr/>
          <p:nvPr/>
        </p:nvSpPr>
        <p:spPr>
          <a:xfrm>
            <a:off x="4800600" y="3077308"/>
            <a:ext cx="609600" cy="2532185"/>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dirty="0">
              <a:solidFill>
                <a:srgbClr val="000000"/>
              </a:solidFill>
            </a:endParaRPr>
          </a:p>
        </p:txBody>
      </p:sp>
      <p:sp>
        <p:nvSpPr>
          <p:cNvPr id="19" name="Oval 18"/>
          <p:cNvSpPr/>
          <p:nvPr/>
        </p:nvSpPr>
        <p:spPr>
          <a:xfrm>
            <a:off x="3810000" y="3077308"/>
            <a:ext cx="609600" cy="2532185"/>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dirty="0">
              <a:solidFill>
                <a:srgbClr val="000000"/>
              </a:solidFill>
            </a:endParaRPr>
          </a:p>
        </p:txBody>
      </p:sp>
    </p:spTree>
    <p:extLst>
      <p:ext uri="{BB962C8B-B14F-4D97-AF65-F5344CB8AC3E}">
        <p14:creationId xmlns:p14="http://schemas.microsoft.com/office/powerpoint/2010/main" val="1128838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6"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203886"/>
            <a:ext cx="8623300" cy="435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1612" y="228600"/>
            <a:ext cx="8650288" cy="6096000"/>
          </a:xfrm>
          <a:prstGeom prst="rect">
            <a:avLst/>
          </a:prstGeom>
          <a:noFill/>
          <a:ln w="28575" cap="flat" cmpd="sng" algn="ctr">
            <a:solidFill>
              <a:schemeClr val="tx1">
                <a:lumMod val="50000"/>
                <a:lumOff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2000">
              <a:solidFill>
                <a:srgbClr val="F2F79F"/>
              </a:solidFill>
              <a:ea typeface="ＭＳ Ｐゴシック" charset="-128"/>
              <a:cs typeface="ＭＳ Ｐゴシック" charset="-128"/>
            </a:endParaRPr>
          </a:p>
        </p:txBody>
      </p:sp>
    </p:spTree>
    <p:extLst>
      <p:ext uri="{BB962C8B-B14F-4D97-AF65-F5344CB8AC3E}">
        <p14:creationId xmlns:p14="http://schemas.microsoft.com/office/powerpoint/2010/main" val="1983644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p:cNvSpPr/>
          <p:nvPr/>
        </p:nvSpPr>
        <p:spPr>
          <a:xfrm>
            <a:off x="304800" y="419100"/>
            <a:ext cx="8650288" cy="5753100"/>
          </a:xfrm>
          <a:prstGeom prst="rect">
            <a:avLst/>
          </a:prstGeom>
          <a:noFill/>
          <a:ln w="28575" cap="flat" cmpd="sng" algn="ctr">
            <a:solidFill>
              <a:schemeClr val="tx1">
                <a:lumMod val="50000"/>
                <a:lumOff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2000">
              <a:solidFill>
                <a:srgbClr val="F2F79F"/>
              </a:solidFill>
              <a:ea typeface="ＭＳ Ｐゴシック" charset="-128"/>
              <a:cs typeface="ＭＳ Ｐゴシック" charset="-128"/>
            </a:endParaRPr>
          </a:p>
        </p:txBody>
      </p:sp>
      <p:sp>
        <p:nvSpPr>
          <p:cNvPr id="9" name="Footer Placeholder 15"/>
          <p:cNvSpPr>
            <a:spLocks noGrp="1"/>
          </p:cNvSpPr>
          <p:nvPr>
            <p:ph type="ftr" sz="quarter" idx="11"/>
          </p:nvPr>
        </p:nvSpPr>
        <p:spPr bwMode="auto">
          <a:xfrm>
            <a:off x="1752600" y="6324600"/>
            <a:ext cx="5370513" cy="46038"/>
          </a:xfrm>
          <a:noFill/>
          <a:ln>
            <a:miter lim="800000"/>
            <a:headEnd/>
            <a:tailEnd/>
          </a:ln>
        </p:spPr>
        <p:txBody>
          <a:bodyPr/>
          <a:lstStyle/>
          <a:p>
            <a:pPr algn="ctr"/>
            <a:r>
              <a:rPr lang="en-US" sz="2000" dirty="0" smtClean="0">
                <a:latin typeface="+mn-lt"/>
                <a:ea typeface="Lucida Bright" charset="0"/>
                <a:cs typeface="Lucida Bright" charset="0"/>
              </a:rPr>
              <a:t>Oxford Evidentia - Making Evidence Accessible</a:t>
            </a:r>
          </a:p>
        </p:txBody>
      </p:sp>
      <p:sp>
        <p:nvSpPr>
          <p:cNvPr id="2" name="Title 1"/>
          <p:cNvSpPr>
            <a:spLocks noGrp="1"/>
          </p:cNvSpPr>
          <p:nvPr>
            <p:ph type="ctrTitle"/>
          </p:nvPr>
        </p:nvSpPr>
        <p:spPr>
          <a:xfrm>
            <a:off x="362744" y="2560637"/>
            <a:ext cx="8534400" cy="1470025"/>
          </a:xfrm>
        </p:spPr>
        <p:txBody>
          <a:bodyPr/>
          <a:lstStyle/>
          <a:p>
            <a:r>
              <a:rPr lang="en-US" sz="2800" dirty="0"/>
              <a:t>Group Exercise </a:t>
            </a:r>
            <a:r>
              <a:rPr lang="en-US" sz="2800" dirty="0" smtClean="0"/>
              <a:t>1</a:t>
            </a:r>
            <a:br>
              <a:rPr lang="en-US" sz="2800" dirty="0" smtClean="0"/>
            </a:br>
            <a:r>
              <a:rPr lang="en-US" sz="2800" dirty="0" smtClean="0"/>
              <a:t>What </a:t>
            </a:r>
            <a:r>
              <a:rPr lang="en-US" sz="2800" dirty="0"/>
              <a:t>Constitutes High Quality Evidence?</a:t>
            </a:r>
            <a:br>
              <a:rPr lang="en-US" sz="2800" dirty="0"/>
            </a:br>
            <a:endParaRPr lang="en-US" sz="2800" dirty="0"/>
          </a:p>
        </p:txBody>
      </p:sp>
      <p:pic>
        <p:nvPicPr>
          <p:cNvPr id="3" name="Picture 2"/>
          <p:cNvPicPr>
            <a:picLocks noChangeAspect="1"/>
          </p:cNvPicPr>
          <p:nvPr/>
        </p:nvPicPr>
        <p:blipFill>
          <a:blip r:embed="rId3"/>
          <a:stretch>
            <a:fillRect/>
          </a:stretch>
        </p:blipFill>
        <p:spPr>
          <a:xfrm>
            <a:off x="4400550" y="3232150"/>
            <a:ext cx="342900" cy="393700"/>
          </a:xfrm>
          <a:prstGeom prst="rect">
            <a:avLst/>
          </a:prstGeom>
        </p:spPr>
      </p:pic>
      <p:sp>
        <p:nvSpPr>
          <p:cNvPr id="4" name="TextBox 3"/>
          <p:cNvSpPr txBox="1"/>
          <p:nvPr/>
        </p:nvSpPr>
        <p:spPr>
          <a:xfrm>
            <a:off x="8382000" y="73223"/>
            <a:ext cx="381000" cy="307777"/>
          </a:xfrm>
          <a:prstGeom prst="rect">
            <a:avLst/>
          </a:prstGeom>
          <a:noFill/>
        </p:spPr>
        <p:txBody>
          <a:bodyPr wrap="square" rtlCol="0">
            <a:spAutoFit/>
          </a:bodyPr>
          <a:lstStyle/>
          <a:p>
            <a:r>
              <a:rPr lang="en-US" sz="1400" smtClean="0"/>
              <a:t>A</a:t>
            </a:r>
            <a:endParaRPr lang="en-US" sz="1400"/>
          </a:p>
        </p:txBody>
      </p:sp>
    </p:spTree>
    <p:extLst>
      <p:ext uri="{BB962C8B-B14F-4D97-AF65-F5344CB8AC3E}">
        <p14:creationId xmlns:p14="http://schemas.microsoft.com/office/powerpoint/2010/main" val="282475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 name="Rectangle 19"/>
          <p:cNvSpPr/>
          <p:nvPr/>
        </p:nvSpPr>
        <p:spPr>
          <a:xfrm>
            <a:off x="201612" y="228600"/>
            <a:ext cx="8650288" cy="6096000"/>
          </a:xfrm>
          <a:prstGeom prst="rect">
            <a:avLst/>
          </a:prstGeom>
          <a:noFill/>
          <a:ln w="28575" cap="flat" cmpd="sng" algn="ctr">
            <a:solidFill>
              <a:schemeClr val="tx1">
                <a:lumMod val="50000"/>
                <a:lumOff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2000">
              <a:solidFill>
                <a:srgbClr val="F2F79F"/>
              </a:solidFill>
              <a:ea typeface="ＭＳ Ｐゴシック" charset="-128"/>
              <a:cs typeface="ＭＳ Ｐゴシック" charset="-128"/>
            </a:endParaRPr>
          </a:p>
        </p:txBody>
      </p:sp>
      <p:pic>
        <p:nvPicPr>
          <p:cNvPr id="4" name="Picture 3"/>
          <p:cNvPicPr>
            <a:picLocks noChangeAspect="1"/>
          </p:cNvPicPr>
          <p:nvPr/>
        </p:nvPicPr>
        <p:blipFill>
          <a:blip r:embed="rId3"/>
          <a:stretch>
            <a:fillRect/>
          </a:stretch>
        </p:blipFill>
        <p:spPr>
          <a:xfrm>
            <a:off x="2316956" y="228601"/>
            <a:ext cx="4335172" cy="6096000"/>
          </a:xfrm>
          <a:prstGeom prst="rect">
            <a:avLst/>
          </a:prstGeom>
        </p:spPr>
      </p:pic>
      <p:sp>
        <p:nvSpPr>
          <p:cNvPr id="7" name="Footer Placeholder 15"/>
          <p:cNvSpPr>
            <a:spLocks noGrp="1"/>
          </p:cNvSpPr>
          <p:nvPr>
            <p:ph type="ftr" sz="quarter" idx="11"/>
          </p:nvPr>
        </p:nvSpPr>
        <p:spPr bwMode="auto">
          <a:xfrm>
            <a:off x="1841499" y="6443321"/>
            <a:ext cx="5370513" cy="406266"/>
          </a:xfrm>
          <a:noFill/>
          <a:ln>
            <a:miter lim="800000"/>
            <a:headEnd/>
            <a:tailEnd/>
          </a:ln>
        </p:spPr>
        <p:txBody>
          <a:bodyPr/>
          <a:lstStyle/>
          <a:p>
            <a:pPr algn="ctr"/>
            <a:r>
              <a:rPr lang="en-US" dirty="0" smtClean="0">
                <a:latin typeface="+mn-lt"/>
                <a:ea typeface="Lucida Bright" charset="0"/>
                <a:cs typeface="Lucida Bright" charset="0"/>
              </a:rPr>
              <a:t>Oxford Evidentia - Making Evidence Accessible</a:t>
            </a:r>
          </a:p>
        </p:txBody>
      </p:sp>
      <p:sp>
        <p:nvSpPr>
          <p:cNvPr id="2" name="TextBox 1"/>
          <p:cNvSpPr txBox="1"/>
          <p:nvPr/>
        </p:nvSpPr>
        <p:spPr>
          <a:xfrm>
            <a:off x="8534400" y="-76200"/>
            <a:ext cx="533400" cy="307777"/>
          </a:xfrm>
          <a:prstGeom prst="rect">
            <a:avLst/>
          </a:prstGeom>
          <a:noFill/>
        </p:spPr>
        <p:txBody>
          <a:bodyPr wrap="square" rtlCol="0">
            <a:spAutoFit/>
          </a:bodyPr>
          <a:lstStyle/>
          <a:p>
            <a:r>
              <a:rPr lang="en-US" sz="1400" smtClean="0"/>
              <a:t>P</a:t>
            </a:r>
            <a:endParaRPr lang="en-US" sz="1400"/>
          </a:p>
        </p:txBody>
      </p:sp>
    </p:spTree>
    <p:extLst>
      <p:ext uri="{BB962C8B-B14F-4D97-AF65-F5344CB8AC3E}">
        <p14:creationId xmlns:p14="http://schemas.microsoft.com/office/powerpoint/2010/main" val="1241001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533400" y="278256"/>
            <a:ext cx="8229600" cy="3185487"/>
          </a:xfrm>
          <a:prstGeom prst="rect">
            <a:avLst/>
          </a:prstGeom>
        </p:spPr>
        <p:txBody>
          <a:bodyPr wrap="square">
            <a:spAutoFit/>
          </a:bodyPr>
          <a:lstStyle/>
          <a:p>
            <a:pPr algn="ctr">
              <a:spcAft>
                <a:spcPts val="600"/>
              </a:spcAft>
              <a:tabLst>
                <a:tab pos="22225" algn="l"/>
              </a:tabLst>
            </a:pPr>
            <a:r>
              <a:rPr lang="en-US" sz="2800" b="1" dirty="0">
                <a:latin typeface="+mn-lt"/>
                <a:ea typeface="Calibri" charset="0"/>
                <a:cs typeface="Times New Roman" charset="0"/>
              </a:rPr>
              <a:t>Group Exercise: </a:t>
            </a:r>
            <a:endParaRPr lang="en-US" sz="2800" dirty="0">
              <a:latin typeface="+mn-lt"/>
              <a:ea typeface="Calibri" charset="0"/>
              <a:cs typeface="Times New Roman" charset="0"/>
            </a:endParaRPr>
          </a:p>
          <a:p>
            <a:pPr lvl="0" algn="just">
              <a:spcAft>
                <a:spcPts val="600"/>
              </a:spcAft>
            </a:pPr>
            <a:r>
              <a:rPr lang="en-US" sz="2800" b="1" i="1" dirty="0">
                <a:latin typeface="+mn-lt"/>
                <a:ea typeface="Calibri" charset="0"/>
                <a:cs typeface="Times New Roman" charset="0"/>
              </a:rPr>
              <a:t>Group 1 (Policy Makers)</a:t>
            </a:r>
            <a:r>
              <a:rPr lang="en-US" sz="2800" dirty="0">
                <a:latin typeface="+mn-lt"/>
                <a:ea typeface="Calibri" charset="0"/>
                <a:cs typeface="Times New Roman" charset="0"/>
              </a:rPr>
              <a:t> This group will read an extract (Chapter 6) from </a:t>
            </a:r>
            <a:r>
              <a:rPr lang="en-GB" sz="2800" i="1" dirty="0">
                <a:latin typeface="+mn-lt"/>
                <a:ea typeface="Calibri" charset="0"/>
                <a:cs typeface="Times New Roman" charset="0"/>
              </a:rPr>
              <a:t>Farmer Field Schools: From Agricultural Extension To Adult Education</a:t>
            </a:r>
            <a:r>
              <a:rPr lang="en-GB" sz="2800" dirty="0">
                <a:latin typeface="+mn-lt"/>
                <a:ea typeface="Calibri" charset="0"/>
                <a:cs typeface="Times New Roman" charset="0"/>
              </a:rPr>
              <a:t> (Waddington and White, 2014</a:t>
            </a:r>
            <a:r>
              <a:rPr lang="en-GB" sz="2800" dirty="0" smtClean="0">
                <a:latin typeface="+mn-lt"/>
                <a:ea typeface="Calibri" charset="0"/>
                <a:cs typeface="Times New Roman" charset="0"/>
              </a:rPr>
              <a:t>), </a:t>
            </a:r>
            <a:r>
              <a:rPr lang="en-GB" sz="2800" b="1" i="1" dirty="0" smtClean="0">
                <a:latin typeface="+mn-lt"/>
                <a:ea typeface="Calibri" charset="0"/>
                <a:cs typeface="Times New Roman" charset="0"/>
              </a:rPr>
              <a:t>and </a:t>
            </a:r>
            <a:r>
              <a:rPr lang="en-US" sz="2800" b="1" i="1" dirty="0">
                <a:latin typeface="+mn-lt"/>
                <a:ea typeface="Calibri" charset="0"/>
                <a:cs typeface="Times New Roman" charset="0"/>
              </a:rPr>
              <a:t>report three key findings</a:t>
            </a:r>
            <a:r>
              <a:rPr lang="en-US" sz="2800" b="1" dirty="0">
                <a:latin typeface="+mn-lt"/>
                <a:ea typeface="Calibri" charset="0"/>
                <a:cs typeface="Times New Roman" charset="0"/>
              </a:rPr>
              <a:t> </a:t>
            </a:r>
            <a:r>
              <a:rPr lang="en-US" sz="2800" dirty="0">
                <a:latin typeface="+mn-lt"/>
                <a:ea typeface="Calibri" charset="0"/>
                <a:cs typeface="Times New Roman" charset="0"/>
              </a:rPr>
              <a:t>on the effectiveness of </a:t>
            </a:r>
            <a:r>
              <a:rPr lang="en-US" sz="2800" dirty="0" smtClean="0">
                <a:latin typeface="+mn-lt"/>
                <a:ea typeface="Calibri" charset="0"/>
                <a:cs typeface="Times New Roman" charset="0"/>
              </a:rPr>
              <a:t>farmer </a:t>
            </a:r>
            <a:r>
              <a:rPr lang="en-US" sz="2800" dirty="0">
                <a:latin typeface="+mn-lt"/>
                <a:ea typeface="Calibri" charset="0"/>
                <a:cs typeface="Times New Roman" charset="0"/>
              </a:rPr>
              <a:t>field schools for enhancing food security.</a:t>
            </a:r>
            <a:endParaRPr lang="en-US" sz="2800" dirty="0">
              <a:effectLst/>
              <a:latin typeface="+mn-lt"/>
              <a:ea typeface="Calibri" charset="0"/>
              <a:cs typeface="Times New Roman" charset="0"/>
            </a:endParaRPr>
          </a:p>
        </p:txBody>
      </p:sp>
      <p:sp>
        <p:nvSpPr>
          <p:cNvPr id="3" name="Rectangle 2"/>
          <p:cNvSpPr/>
          <p:nvPr/>
        </p:nvSpPr>
        <p:spPr>
          <a:xfrm>
            <a:off x="533399" y="3615047"/>
            <a:ext cx="8229600" cy="2677656"/>
          </a:xfrm>
          <a:prstGeom prst="rect">
            <a:avLst/>
          </a:prstGeom>
        </p:spPr>
        <p:txBody>
          <a:bodyPr wrap="square">
            <a:spAutoFit/>
          </a:bodyPr>
          <a:lstStyle/>
          <a:p>
            <a:pPr algn="just"/>
            <a:r>
              <a:rPr lang="en-US" sz="2800" b="1" dirty="0">
                <a:latin typeface="+mn-lt"/>
                <a:ea typeface="Calibri" charset="0"/>
              </a:rPr>
              <a:t>Group 2 (Scientists) </a:t>
            </a:r>
            <a:r>
              <a:rPr lang="en-US" sz="2800" dirty="0">
                <a:latin typeface="+mn-lt"/>
                <a:ea typeface="Calibri" charset="0"/>
              </a:rPr>
              <a:t>– This group will read another extract (Chapter 8) from </a:t>
            </a:r>
            <a:r>
              <a:rPr lang="en-GB" sz="2800" i="1" dirty="0">
                <a:latin typeface="+mn-lt"/>
                <a:ea typeface="Calibri" charset="0"/>
              </a:rPr>
              <a:t>Farmer Field Schools: From Agricultural Extension To Adult Education</a:t>
            </a:r>
            <a:r>
              <a:rPr lang="en-GB" sz="2800" dirty="0">
                <a:latin typeface="+mn-lt"/>
                <a:ea typeface="Calibri" charset="0"/>
              </a:rPr>
              <a:t> (Waddington and White, 2014), and provide their policy colleagues with </a:t>
            </a:r>
            <a:r>
              <a:rPr lang="en-GB" sz="2800" b="1" i="1" dirty="0">
                <a:latin typeface="+mn-lt"/>
                <a:ea typeface="Calibri" charset="0"/>
              </a:rPr>
              <a:t>advice on the quality of the evidence</a:t>
            </a:r>
            <a:r>
              <a:rPr lang="en-GB" sz="2800" b="1" dirty="0">
                <a:latin typeface="+mn-lt"/>
                <a:ea typeface="Calibri" charset="0"/>
              </a:rPr>
              <a:t> </a:t>
            </a:r>
            <a:r>
              <a:rPr lang="en-GB" sz="2800" dirty="0">
                <a:latin typeface="+mn-lt"/>
                <a:ea typeface="Calibri" charset="0"/>
              </a:rPr>
              <a:t>on the effectiveness of farmer field schools.</a:t>
            </a:r>
            <a:r>
              <a:rPr lang="en-US" sz="2800" dirty="0">
                <a:latin typeface="+mn-lt"/>
              </a:rPr>
              <a:t> </a:t>
            </a:r>
          </a:p>
        </p:txBody>
      </p:sp>
      <p:sp>
        <p:nvSpPr>
          <p:cNvPr id="20" name="Rectangle 19"/>
          <p:cNvSpPr/>
          <p:nvPr/>
        </p:nvSpPr>
        <p:spPr>
          <a:xfrm>
            <a:off x="201612" y="228600"/>
            <a:ext cx="8650288" cy="6064103"/>
          </a:xfrm>
          <a:prstGeom prst="rect">
            <a:avLst/>
          </a:prstGeom>
          <a:noFill/>
          <a:ln w="28575" cap="flat" cmpd="sng" algn="ctr">
            <a:solidFill>
              <a:schemeClr val="tx1">
                <a:lumMod val="50000"/>
                <a:lumOff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2000">
              <a:solidFill>
                <a:srgbClr val="F2F79F"/>
              </a:solidFill>
              <a:ea typeface="ＭＳ Ｐゴシック" charset="-128"/>
              <a:cs typeface="ＭＳ Ｐゴシック" charset="-128"/>
            </a:endParaRPr>
          </a:p>
        </p:txBody>
      </p:sp>
      <p:sp>
        <p:nvSpPr>
          <p:cNvPr id="5" name="Footer Placeholder 15"/>
          <p:cNvSpPr>
            <a:spLocks noGrp="1"/>
          </p:cNvSpPr>
          <p:nvPr>
            <p:ph type="ftr" sz="quarter" idx="11"/>
          </p:nvPr>
        </p:nvSpPr>
        <p:spPr bwMode="auto">
          <a:xfrm>
            <a:off x="1828800" y="6342359"/>
            <a:ext cx="5370513" cy="406266"/>
          </a:xfrm>
          <a:noFill/>
          <a:ln>
            <a:miter lim="800000"/>
            <a:headEnd/>
            <a:tailEnd/>
          </a:ln>
        </p:spPr>
        <p:txBody>
          <a:bodyPr/>
          <a:lstStyle/>
          <a:p>
            <a:pPr algn="ctr"/>
            <a:r>
              <a:rPr lang="en-US" dirty="0" smtClean="0">
                <a:latin typeface="+mn-lt"/>
                <a:ea typeface="Lucida Bright" charset="0"/>
                <a:cs typeface="Lucida Bright" charset="0"/>
              </a:rPr>
              <a:t>Oxford Evidentia - Making Evidence Accessible</a:t>
            </a:r>
          </a:p>
        </p:txBody>
      </p:sp>
    </p:spTree>
    <p:extLst>
      <p:ext uri="{BB962C8B-B14F-4D97-AF65-F5344CB8AC3E}">
        <p14:creationId xmlns:p14="http://schemas.microsoft.com/office/powerpoint/2010/main" val="1366918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026"/>
          <p:cNvSpPr txBox="1">
            <a:spLocks noChangeArrowheads="1"/>
          </p:cNvSpPr>
          <p:nvPr/>
        </p:nvSpPr>
        <p:spPr bwMode="auto">
          <a:xfrm>
            <a:off x="3155950" y="1013398"/>
            <a:ext cx="2425700" cy="523875"/>
          </a:xfrm>
          <a:prstGeom prst="rect">
            <a:avLst/>
          </a:prstGeom>
          <a:noFill/>
          <a:ln w="9525">
            <a:noFill/>
            <a:miter lim="800000"/>
            <a:headEnd/>
            <a:tailEnd/>
          </a:ln>
        </p:spPr>
        <p:txBody>
          <a:bodyPr>
            <a:prstTxWarp prst="textNoShape">
              <a:avLst/>
            </a:prstTxWarp>
            <a:spAutoFit/>
          </a:bodyPr>
          <a:lstStyle/>
          <a:p>
            <a:pPr algn="ctr">
              <a:spcBef>
                <a:spcPct val="50000"/>
              </a:spcBef>
            </a:pPr>
            <a:r>
              <a:rPr lang="en-GB" sz="2800" i="0">
                <a:latin typeface="+mn-lt"/>
                <a:ea typeface="Times New Roman" charset="0"/>
                <a:cs typeface="Times New Roman" charset="0"/>
              </a:rPr>
              <a:t>Contact</a:t>
            </a:r>
          </a:p>
        </p:txBody>
      </p:sp>
      <p:sp>
        <p:nvSpPr>
          <p:cNvPr id="8" name="Footer Placeholder 15"/>
          <p:cNvSpPr>
            <a:spLocks noGrp="1"/>
          </p:cNvSpPr>
          <p:nvPr>
            <p:ph type="ftr" sz="quarter" idx="11"/>
          </p:nvPr>
        </p:nvSpPr>
        <p:spPr bwMode="auto">
          <a:xfrm>
            <a:off x="1936750" y="6400800"/>
            <a:ext cx="5194693" cy="389117"/>
          </a:xfrm>
          <a:noFill/>
          <a:ln>
            <a:miter lim="800000"/>
            <a:headEnd/>
            <a:tailEnd/>
          </a:ln>
        </p:spPr>
        <p:txBody>
          <a:bodyPr/>
          <a:lstStyle/>
          <a:p>
            <a:pPr algn="ctr"/>
            <a:r>
              <a:rPr lang="en-US" dirty="0" smtClean="0">
                <a:latin typeface="+mn-lt"/>
                <a:ea typeface="Lucida Bright" charset="0"/>
                <a:cs typeface="Lucida Bright" charset="0"/>
              </a:rPr>
              <a:t>Oxford Evidentia - Making Evidence Accessible</a:t>
            </a:r>
          </a:p>
        </p:txBody>
      </p:sp>
      <p:sp>
        <p:nvSpPr>
          <p:cNvPr id="9" name="Text Box 7"/>
          <p:cNvSpPr txBox="1">
            <a:spLocks noChangeArrowheads="1"/>
          </p:cNvSpPr>
          <p:nvPr/>
        </p:nvSpPr>
        <p:spPr bwMode="auto">
          <a:xfrm>
            <a:off x="869950" y="2354811"/>
            <a:ext cx="3685268" cy="3120854"/>
          </a:xfrm>
          <a:prstGeom prst="rect">
            <a:avLst/>
          </a:prstGeom>
          <a:noFill/>
          <a:ln w="9525">
            <a:noFill/>
            <a:miter lim="800000"/>
            <a:headEnd/>
            <a:tailEnd/>
          </a:ln>
        </p:spPr>
        <p:txBody>
          <a:bodyPr wrap="square">
            <a:prstTxWarp prst="textNoShape">
              <a:avLst/>
            </a:prstTxWarp>
            <a:spAutoFit/>
          </a:bodyPr>
          <a:lstStyle/>
          <a:p>
            <a:pPr eaLnBrk="0" hangingPunct="0">
              <a:spcBef>
                <a:spcPct val="10000"/>
              </a:spcBef>
            </a:pPr>
            <a:endParaRPr lang="en-US" sz="2400" i="0" dirty="0" smtClean="0">
              <a:latin typeface="+mn-lt"/>
            </a:endParaRPr>
          </a:p>
          <a:p>
            <a:pPr eaLnBrk="0" hangingPunct="0">
              <a:spcBef>
                <a:spcPct val="10000"/>
              </a:spcBef>
            </a:pPr>
            <a:r>
              <a:rPr lang="en-US" sz="2400" i="0" dirty="0" smtClean="0">
                <a:latin typeface="+mn-lt"/>
              </a:rPr>
              <a:t>Philip </a:t>
            </a:r>
            <a:r>
              <a:rPr lang="en-US" sz="2400" i="0" dirty="0">
                <a:latin typeface="+mn-lt"/>
                <a:ea typeface="Times New Roman" charset="0"/>
                <a:cs typeface="Times New Roman" charset="0"/>
              </a:rPr>
              <a:t>Davies </a:t>
            </a:r>
            <a:r>
              <a:rPr lang="en-US" sz="2400" i="0" dirty="0" smtClean="0">
                <a:latin typeface="+mn-lt"/>
                <a:ea typeface="Times New Roman" charset="0"/>
                <a:cs typeface="Times New Roman" charset="0"/>
              </a:rPr>
              <a:t>PhD</a:t>
            </a:r>
          </a:p>
          <a:p>
            <a:pPr eaLnBrk="0" hangingPunct="0">
              <a:spcBef>
                <a:spcPct val="10000"/>
              </a:spcBef>
            </a:pPr>
            <a:r>
              <a:rPr lang="en-US" sz="2400" dirty="0" smtClean="0">
                <a:latin typeface="+mn-lt"/>
                <a:ea typeface="Times New Roman" charset="0"/>
                <a:cs typeface="Times New Roman" charset="0"/>
              </a:rPr>
              <a:t>Ox ford </a:t>
            </a:r>
            <a:r>
              <a:rPr lang="en-US" sz="2400" dirty="0" err="1" smtClean="0">
                <a:latin typeface="+mn-lt"/>
                <a:ea typeface="Times New Roman" charset="0"/>
                <a:cs typeface="Times New Roman" charset="0"/>
              </a:rPr>
              <a:t>Evidentia</a:t>
            </a:r>
            <a:r>
              <a:rPr lang="en-US" sz="2400" dirty="0" smtClean="0">
                <a:latin typeface="+mn-lt"/>
                <a:ea typeface="Times New Roman" charset="0"/>
                <a:cs typeface="Times New Roman" charset="0"/>
              </a:rPr>
              <a:t> Ltd </a:t>
            </a:r>
            <a:endParaRPr lang="en-US" sz="2400" i="0" dirty="0">
              <a:latin typeface="+mn-lt"/>
              <a:ea typeface="Times New Roman" charset="0"/>
              <a:cs typeface="Times New Roman" charset="0"/>
            </a:endParaRPr>
          </a:p>
          <a:p>
            <a:endParaRPr lang="en-GB" sz="2400" i="0" dirty="0">
              <a:latin typeface="+mn-lt"/>
              <a:ea typeface="Times New Roman" charset="0"/>
              <a:cs typeface="Times New Roman" charset="0"/>
            </a:endParaRPr>
          </a:p>
          <a:p>
            <a:r>
              <a:rPr lang="en-GB" sz="2400" i="0" dirty="0">
                <a:latin typeface="+mn-lt"/>
                <a:ea typeface="Times New Roman" charset="0"/>
                <a:cs typeface="Times New Roman" charset="0"/>
              </a:rPr>
              <a:t>Tel:       +44 (0)</a:t>
            </a:r>
            <a:r>
              <a:rPr lang="en-GB" sz="2400" i="0" dirty="0" smtClean="0">
                <a:latin typeface="+mn-lt"/>
                <a:ea typeface="Times New Roman" charset="0"/>
                <a:cs typeface="Times New Roman" charset="0"/>
              </a:rPr>
              <a:t>1869 347284</a:t>
            </a:r>
          </a:p>
          <a:p>
            <a:r>
              <a:rPr lang="en-GB" sz="2400" i="0" dirty="0">
                <a:latin typeface="+mn-lt"/>
                <a:ea typeface="Times New Roman" charset="0"/>
                <a:cs typeface="Times New Roman" charset="0"/>
              </a:rPr>
              <a:t>Mobile: +44 (0)7927 186074</a:t>
            </a:r>
          </a:p>
          <a:p>
            <a:r>
              <a:rPr lang="en-GB" sz="2400" i="0" dirty="0">
                <a:latin typeface="+mn-lt"/>
                <a:ea typeface="Times New Roman" charset="0"/>
                <a:cs typeface="Times New Roman" charset="0"/>
              </a:rPr>
              <a:t>Email: </a:t>
            </a:r>
            <a:r>
              <a:rPr lang="en-GB" sz="2400" i="0" dirty="0" err="1">
                <a:latin typeface="+mn-lt"/>
                <a:ea typeface="Times New Roman" charset="0"/>
                <a:cs typeface="Times New Roman" charset="0"/>
              </a:rPr>
              <a:t>pdavies@oxev.co.uk</a:t>
            </a:r>
            <a:endParaRPr lang="en-GB" sz="2400" i="0" dirty="0">
              <a:latin typeface="+mn-lt"/>
              <a:ea typeface="Times New Roman" charset="0"/>
              <a:cs typeface="Times New Roman" charset="0"/>
            </a:endParaRPr>
          </a:p>
          <a:p>
            <a:r>
              <a:rPr lang="en-GB" sz="2400" i="0" dirty="0" smtClean="0">
                <a:latin typeface="+mn-lt"/>
                <a:ea typeface="Times New Roman" charset="0"/>
                <a:cs typeface="Times New Roman" charset="0"/>
              </a:rPr>
              <a:t>Website: </a:t>
            </a:r>
            <a:r>
              <a:rPr lang="en-GB" sz="2400" i="0" dirty="0" err="1" smtClean="0">
                <a:latin typeface="+mn-lt"/>
                <a:ea typeface="Times New Roman" charset="0"/>
                <a:cs typeface="Times New Roman" charset="0"/>
              </a:rPr>
              <a:t>www.oxev.co.uk</a:t>
            </a:r>
            <a:endParaRPr lang="en-GB" sz="2400" i="0" dirty="0">
              <a:latin typeface="+mn-lt"/>
              <a:ea typeface="Times New Roman" charset="0"/>
              <a:cs typeface="Times New Roman" charset="0"/>
            </a:endParaRPr>
          </a:p>
        </p:txBody>
      </p:sp>
      <p:sp>
        <p:nvSpPr>
          <p:cNvPr id="10" name="Rectangle 9"/>
          <p:cNvSpPr/>
          <p:nvPr/>
        </p:nvSpPr>
        <p:spPr>
          <a:xfrm>
            <a:off x="201612" y="228600"/>
            <a:ext cx="8650288" cy="6019800"/>
          </a:xfrm>
          <a:prstGeom prst="rect">
            <a:avLst/>
          </a:prstGeom>
          <a:noFill/>
          <a:ln w="28575" cap="flat" cmpd="sng" algn="ctr">
            <a:solidFill>
              <a:schemeClr val="tx1">
                <a:lumMod val="50000"/>
                <a:lumOff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2000">
              <a:solidFill>
                <a:srgbClr val="F2F79F"/>
              </a:solidFill>
              <a:ea typeface="ＭＳ Ｐゴシック" charset="-128"/>
              <a:cs typeface="ＭＳ Ｐゴシック" charset="-128"/>
            </a:endParaRPr>
          </a:p>
        </p:txBody>
      </p:sp>
      <p:sp>
        <p:nvSpPr>
          <p:cNvPr id="11" name="Text Box 7"/>
          <p:cNvSpPr txBox="1">
            <a:spLocks noChangeArrowheads="1"/>
          </p:cNvSpPr>
          <p:nvPr/>
        </p:nvSpPr>
        <p:spPr bwMode="auto">
          <a:xfrm>
            <a:off x="4724400" y="2322071"/>
            <a:ext cx="4127500" cy="2714589"/>
          </a:xfrm>
          <a:prstGeom prst="rect">
            <a:avLst/>
          </a:prstGeom>
          <a:noFill/>
          <a:ln w="9525">
            <a:noFill/>
            <a:miter lim="800000"/>
            <a:headEnd/>
            <a:tailEnd/>
          </a:ln>
        </p:spPr>
        <p:txBody>
          <a:bodyPr wrap="square">
            <a:prstTxWarp prst="textNoShape">
              <a:avLst/>
            </a:prstTxWarp>
            <a:spAutoFit/>
          </a:bodyPr>
          <a:lstStyle/>
          <a:p>
            <a:pPr eaLnBrk="0" hangingPunct="0">
              <a:spcBef>
                <a:spcPct val="10000"/>
              </a:spcBef>
            </a:pPr>
            <a:endParaRPr lang="en-US" sz="2400" i="0" dirty="0" smtClean="0">
              <a:latin typeface="+mn-lt"/>
            </a:endParaRPr>
          </a:p>
          <a:p>
            <a:pPr eaLnBrk="0" hangingPunct="0">
              <a:spcBef>
                <a:spcPct val="10000"/>
              </a:spcBef>
            </a:pPr>
            <a:r>
              <a:rPr lang="en-US" sz="2400" i="0" dirty="0" smtClean="0">
                <a:latin typeface="+mn-lt"/>
              </a:rPr>
              <a:t>Alex </a:t>
            </a:r>
            <a:r>
              <a:rPr lang="en-US" sz="2400" dirty="0" err="1">
                <a:latin typeface="+mn-lt"/>
              </a:rPr>
              <a:t>Ademokun</a:t>
            </a:r>
            <a:r>
              <a:rPr lang="en-US" sz="2400" dirty="0">
                <a:latin typeface="+mn-lt"/>
              </a:rPr>
              <a:t> </a:t>
            </a:r>
            <a:r>
              <a:rPr lang="en-US" sz="2400" i="0" dirty="0" smtClean="0">
                <a:latin typeface="+mn-lt"/>
                <a:ea typeface="Times New Roman" charset="0"/>
                <a:cs typeface="Times New Roman" charset="0"/>
              </a:rPr>
              <a:t>PhD</a:t>
            </a:r>
          </a:p>
          <a:p>
            <a:pPr eaLnBrk="0" hangingPunct="0">
              <a:spcBef>
                <a:spcPts val="0"/>
              </a:spcBef>
              <a:spcAft>
                <a:spcPts val="0"/>
              </a:spcAft>
            </a:pPr>
            <a:r>
              <a:rPr lang="en-US" sz="2400" dirty="0" err="1" smtClean="0">
                <a:latin typeface="+mn-lt"/>
                <a:ea typeface="Times New Roman" charset="0"/>
                <a:cs typeface="Times New Roman" charset="0"/>
              </a:rPr>
              <a:t>DfID</a:t>
            </a:r>
            <a:r>
              <a:rPr lang="en-US" sz="2400" dirty="0" smtClean="0">
                <a:latin typeface="+mn-lt"/>
                <a:ea typeface="Times New Roman" charset="0"/>
                <a:cs typeface="Times New Roman" charset="0"/>
              </a:rPr>
              <a:t> UK</a:t>
            </a:r>
            <a:endParaRPr lang="en-US" sz="2400" i="0" dirty="0">
              <a:latin typeface="+mn-lt"/>
              <a:ea typeface="Times New Roman" charset="0"/>
              <a:cs typeface="Times New Roman" charset="0"/>
            </a:endParaRPr>
          </a:p>
          <a:p>
            <a:pPr>
              <a:spcBef>
                <a:spcPts val="0"/>
              </a:spcBef>
              <a:spcAft>
                <a:spcPts val="0"/>
              </a:spcAft>
            </a:pPr>
            <a:endParaRPr lang="en-GB" sz="2400" i="0" dirty="0" smtClean="0">
              <a:latin typeface="+mn-lt"/>
              <a:ea typeface="Times New Roman" charset="0"/>
              <a:cs typeface="Times New Roman" charset="0"/>
            </a:endParaRPr>
          </a:p>
          <a:p>
            <a:pPr>
              <a:spcAft>
                <a:spcPts val="0"/>
              </a:spcAft>
            </a:pPr>
            <a:r>
              <a:rPr lang="en-GB" sz="2400" i="0" dirty="0" smtClean="0">
                <a:latin typeface="+mn-lt"/>
                <a:ea typeface="Times New Roman" charset="0"/>
                <a:cs typeface="Times New Roman" charset="0"/>
              </a:rPr>
              <a:t>Mobile: </a:t>
            </a:r>
            <a:r>
              <a:rPr lang="fi-FI" sz="2400" dirty="0">
                <a:latin typeface="+mn-lt"/>
              </a:rPr>
              <a:t>+44 (0)7876 393 313. </a:t>
            </a:r>
            <a:r>
              <a:rPr lang="en-GB" sz="2400" dirty="0">
                <a:latin typeface="+mn-lt"/>
                <a:ea typeface="Times New Roman" charset="0"/>
                <a:cs typeface="Times New Roman" charset="0"/>
              </a:rPr>
              <a:t>Email: </a:t>
            </a:r>
            <a:r>
              <a:rPr lang="en-GB" sz="2400" dirty="0" err="1" smtClean="0">
                <a:latin typeface="+mn-lt"/>
                <a:ea typeface="Times New Roman" charset="0"/>
                <a:cs typeface="Times New Roman" charset="0"/>
              </a:rPr>
              <a:t>A-Ademokun@dfid.gov.uk</a:t>
            </a:r>
            <a:endParaRPr lang="en-GB" sz="2400" i="0" dirty="0">
              <a:latin typeface="+mn-lt"/>
              <a:ea typeface="Times New Roman" charset="0"/>
              <a:cs typeface="Times New Roman" charset="0"/>
            </a:endParaRPr>
          </a:p>
        </p:txBody>
      </p:sp>
      <p:pic>
        <p:nvPicPr>
          <p:cNvPr id="2" name="Picture 1"/>
          <p:cNvPicPr>
            <a:picLocks noChangeAspect="1"/>
          </p:cNvPicPr>
          <p:nvPr/>
        </p:nvPicPr>
        <p:blipFill>
          <a:blip r:embed="rId3"/>
          <a:stretch>
            <a:fillRect/>
          </a:stretch>
        </p:blipFill>
        <p:spPr>
          <a:xfrm>
            <a:off x="6965950" y="371254"/>
            <a:ext cx="1723019" cy="1284287"/>
          </a:xfrm>
          <a:prstGeom prst="rect">
            <a:avLst/>
          </a:prstGeom>
        </p:spPr>
      </p:pic>
      <p:pic>
        <p:nvPicPr>
          <p:cNvPr id="12" name="Picture 3"/>
          <p:cNvPicPr>
            <a:picLocks noChangeAspect="1"/>
          </p:cNvPicPr>
          <p:nvPr/>
        </p:nvPicPr>
        <p:blipFill>
          <a:blip r:embed="rId4"/>
          <a:srcRect/>
          <a:stretch>
            <a:fillRect/>
          </a:stretch>
        </p:blipFill>
        <p:spPr bwMode="auto">
          <a:xfrm>
            <a:off x="533400" y="381000"/>
            <a:ext cx="1008063" cy="914400"/>
          </a:xfrm>
          <a:prstGeom prst="rect">
            <a:avLst/>
          </a:prstGeom>
          <a:noFill/>
          <a:ln w="9525">
            <a:noFill/>
            <a:miter lim="800000"/>
            <a:headEnd/>
            <a:tailEnd/>
          </a:ln>
        </p:spPr>
      </p:pic>
      <p:sp>
        <p:nvSpPr>
          <p:cNvPr id="13" name="TextBox 14"/>
          <p:cNvSpPr txBox="1">
            <a:spLocks noChangeArrowheads="1"/>
          </p:cNvSpPr>
          <p:nvPr/>
        </p:nvSpPr>
        <p:spPr bwMode="auto">
          <a:xfrm>
            <a:off x="304800" y="1998088"/>
            <a:ext cx="1851848" cy="707886"/>
          </a:xfrm>
          <a:prstGeom prst="rect">
            <a:avLst/>
          </a:prstGeom>
          <a:noFill/>
          <a:ln w="9525">
            <a:noFill/>
            <a:miter lim="800000"/>
            <a:headEnd/>
            <a:tailEnd/>
          </a:ln>
        </p:spPr>
        <p:txBody>
          <a:bodyPr wrap="square">
            <a:prstTxWarp prst="textNoShape">
              <a:avLst/>
            </a:prstTxWarp>
            <a:spAutoFit/>
          </a:bodyPr>
          <a:lstStyle/>
          <a:p>
            <a:r>
              <a:rPr lang="en-US" sz="2000" dirty="0">
                <a:latin typeface="+mn-lt"/>
                <a:ea typeface="Lucida Bright" charset="0"/>
                <a:cs typeface="Lucida Bright" charset="0"/>
              </a:rPr>
              <a:t>Oxford Evidentia</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p:cNvSpPr/>
          <p:nvPr/>
        </p:nvSpPr>
        <p:spPr>
          <a:xfrm>
            <a:off x="304800" y="419100"/>
            <a:ext cx="8650288" cy="5753100"/>
          </a:xfrm>
          <a:prstGeom prst="rect">
            <a:avLst/>
          </a:prstGeom>
          <a:noFill/>
          <a:ln w="28575" cap="flat" cmpd="sng" algn="ctr">
            <a:solidFill>
              <a:schemeClr val="tx1">
                <a:lumMod val="50000"/>
                <a:lumOff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2000">
              <a:solidFill>
                <a:srgbClr val="F2F79F"/>
              </a:solidFill>
              <a:ea typeface="ＭＳ Ｐゴシック" charset="-128"/>
              <a:cs typeface="ＭＳ Ｐゴシック" charset="-128"/>
            </a:endParaRPr>
          </a:p>
        </p:txBody>
      </p:sp>
      <p:sp>
        <p:nvSpPr>
          <p:cNvPr id="9" name="Footer Placeholder 15"/>
          <p:cNvSpPr>
            <a:spLocks noGrp="1"/>
          </p:cNvSpPr>
          <p:nvPr>
            <p:ph type="ftr" sz="quarter" idx="11"/>
          </p:nvPr>
        </p:nvSpPr>
        <p:spPr bwMode="auto">
          <a:xfrm>
            <a:off x="1752600" y="6324600"/>
            <a:ext cx="5370513" cy="46038"/>
          </a:xfrm>
          <a:noFill/>
          <a:ln>
            <a:miter lim="800000"/>
            <a:headEnd/>
            <a:tailEnd/>
          </a:ln>
        </p:spPr>
        <p:txBody>
          <a:bodyPr/>
          <a:lstStyle/>
          <a:p>
            <a:pPr algn="ctr"/>
            <a:r>
              <a:rPr lang="en-US" sz="2000" dirty="0" smtClean="0">
                <a:latin typeface="+mn-lt"/>
                <a:ea typeface="Lucida Bright" charset="0"/>
                <a:cs typeface="Lucida Bright" charset="0"/>
              </a:rPr>
              <a:t>Oxford Evidentia - Making Evidence Accessible</a:t>
            </a:r>
          </a:p>
        </p:txBody>
      </p:sp>
      <p:sp>
        <p:nvSpPr>
          <p:cNvPr id="2" name="Title 1"/>
          <p:cNvSpPr>
            <a:spLocks noGrp="1"/>
          </p:cNvSpPr>
          <p:nvPr>
            <p:ph type="ctrTitle"/>
          </p:nvPr>
        </p:nvSpPr>
        <p:spPr>
          <a:xfrm>
            <a:off x="1620044" y="1111259"/>
            <a:ext cx="6019800" cy="374643"/>
          </a:xfrm>
        </p:spPr>
        <p:txBody>
          <a:bodyPr/>
          <a:lstStyle/>
          <a:p>
            <a:r>
              <a:rPr lang="en-US" sz="2800" dirty="0">
                <a:latin typeface="+mn-lt"/>
              </a:rPr>
              <a:t>Group Exercise 2: A Policy Scenario:</a:t>
            </a:r>
            <a:r>
              <a:rPr lang="en-US" sz="2800">
                <a:latin typeface="+mn-lt"/>
              </a:rPr>
              <a:t/>
            </a:r>
            <a:br>
              <a:rPr lang="en-US" sz="2800">
                <a:latin typeface="+mn-lt"/>
              </a:rPr>
            </a:br>
            <a:endParaRPr lang="en-US" sz="2800" dirty="0">
              <a:latin typeface="+mn-lt"/>
            </a:endParaRPr>
          </a:p>
        </p:txBody>
      </p:sp>
      <p:sp>
        <p:nvSpPr>
          <p:cNvPr id="3" name="TextBox 2"/>
          <p:cNvSpPr txBox="1"/>
          <p:nvPr/>
        </p:nvSpPr>
        <p:spPr>
          <a:xfrm>
            <a:off x="477044" y="1485902"/>
            <a:ext cx="8305800" cy="4254819"/>
          </a:xfrm>
          <a:prstGeom prst="rect">
            <a:avLst/>
          </a:prstGeom>
          <a:noFill/>
        </p:spPr>
        <p:txBody>
          <a:bodyPr wrap="square" rtlCol="0">
            <a:spAutoFit/>
          </a:bodyPr>
          <a:lstStyle/>
          <a:p>
            <a:pPr algn="just">
              <a:lnSpc>
                <a:spcPts val="3460"/>
              </a:lnSpc>
              <a:spcAft>
                <a:spcPts val="1200"/>
              </a:spcAft>
            </a:pPr>
            <a:r>
              <a:rPr lang="en-US" sz="2400" dirty="0">
                <a:latin typeface="+mn-lt"/>
              </a:rPr>
              <a:t>You are a civil servant in the Department Agriculture and Economic Development. Your Minister has been advised that farmer field schools are an effective intervention for increasing agricultural productivity, diffusing knowledge of effective farming, and enhancing food security. Before proceeding further the Minister has asked you for a summary of the evidence on the effectiveness of farmer field schools to increase agricultural productivity.  She requires this summary in three days’ time. </a:t>
            </a:r>
            <a:endParaRPr lang="en-US" sz="2400" dirty="0" smtClean="0">
              <a:latin typeface="+mn-lt"/>
            </a:endParaRPr>
          </a:p>
          <a:p>
            <a:pPr algn="just">
              <a:lnSpc>
                <a:spcPts val="3460"/>
              </a:lnSpc>
              <a:spcAft>
                <a:spcPts val="1200"/>
              </a:spcAft>
            </a:pPr>
            <a:r>
              <a:rPr lang="en-US" sz="2400" b="1" dirty="0" smtClean="0">
                <a:latin typeface="+mn-lt"/>
              </a:rPr>
              <a:t>Where </a:t>
            </a:r>
            <a:r>
              <a:rPr lang="en-US" sz="2400" b="1" dirty="0">
                <a:latin typeface="+mn-lt"/>
              </a:rPr>
              <a:t>would you go to find this evidence?</a:t>
            </a:r>
            <a:r>
              <a:rPr lang="en-US" sz="2400" b="1" i="1" dirty="0">
                <a:latin typeface="+mn-lt"/>
              </a:rPr>
              <a:t> </a:t>
            </a:r>
            <a:endParaRPr lang="en-US" sz="2400" b="1" dirty="0">
              <a:latin typeface="+mn-lt"/>
            </a:endParaRPr>
          </a:p>
        </p:txBody>
      </p:sp>
      <p:sp>
        <p:nvSpPr>
          <p:cNvPr id="6" name="TextBox 5"/>
          <p:cNvSpPr txBox="1"/>
          <p:nvPr/>
        </p:nvSpPr>
        <p:spPr>
          <a:xfrm>
            <a:off x="8382000" y="73223"/>
            <a:ext cx="381000" cy="307777"/>
          </a:xfrm>
          <a:prstGeom prst="rect">
            <a:avLst/>
          </a:prstGeom>
          <a:noFill/>
        </p:spPr>
        <p:txBody>
          <a:bodyPr wrap="square" rtlCol="0">
            <a:spAutoFit/>
          </a:bodyPr>
          <a:lstStyle/>
          <a:p>
            <a:r>
              <a:rPr lang="en-US" sz="1400" smtClean="0"/>
              <a:t>A</a:t>
            </a:r>
            <a:endParaRPr lang="en-US" sz="1400"/>
          </a:p>
        </p:txBody>
      </p:sp>
    </p:spTree>
    <p:extLst>
      <p:ext uri="{BB962C8B-B14F-4D97-AF65-F5344CB8AC3E}">
        <p14:creationId xmlns:p14="http://schemas.microsoft.com/office/powerpoint/2010/main" val="893351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p:cNvSpPr/>
          <p:nvPr/>
        </p:nvSpPr>
        <p:spPr>
          <a:xfrm>
            <a:off x="304800" y="419100"/>
            <a:ext cx="8650288" cy="5753100"/>
          </a:xfrm>
          <a:prstGeom prst="rect">
            <a:avLst/>
          </a:prstGeom>
          <a:noFill/>
          <a:ln w="28575" cap="flat" cmpd="sng" algn="ctr">
            <a:solidFill>
              <a:schemeClr val="tx1">
                <a:lumMod val="50000"/>
                <a:lumOff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2000">
              <a:solidFill>
                <a:srgbClr val="F2F79F"/>
              </a:solidFill>
              <a:ea typeface="ＭＳ Ｐゴシック" charset="-128"/>
              <a:cs typeface="ＭＳ Ｐゴシック" charset="-128"/>
            </a:endParaRPr>
          </a:p>
        </p:txBody>
      </p:sp>
      <p:sp>
        <p:nvSpPr>
          <p:cNvPr id="9" name="Footer Placeholder 15"/>
          <p:cNvSpPr>
            <a:spLocks noGrp="1"/>
          </p:cNvSpPr>
          <p:nvPr>
            <p:ph type="ftr" sz="quarter" idx="11"/>
          </p:nvPr>
        </p:nvSpPr>
        <p:spPr bwMode="auto">
          <a:xfrm>
            <a:off x="1752600" y="6324600"/>
            <a:ext cx="5370513" cy="46038"/>
          </a:xfrm>
          <a:noFill/>
          <a:ln>
            <a:miter lim="800000"/>
            <a:headEnd/>
            <a:tailEnd/>
          </a:ln>
        </p:spPr>
        <p:txBody>
          <a:bodyPr/>
          <a:lstStyle/>
          <a:p>
            <a:pPr algn="ctr"/>
            <a:r>
              <a:rPr lang="en-US" sz="2000" dirty="0" smtClean="0">
                <a:latin typeface="+mn-lt"/>
                <a:ea typeface="Lucida Bright" charset="0"/>
                <a:cs typeface="Lucida Bright" charset="0"/>
              </a:rPr>
              <a:t>Oxford Evidentia - Making Evidence Accessible</a:t>
            </a:r>
          </a:p>
        </p:txBody>
      </p:sp>
      <p:sp>
        <p:nvSpPr>
          <p:cNvPr id="6" name="TextBox 5"/>
          <p:cNvSpPr txBox="1"/>
          <p:nvPr/>
        </p:nvSpPr>
        <p:spPr>
          <a:xfrm>
            <a:off x="397273" y="1057275"/>
            <a:ext cx="8441928" cy="4970591"/>
          </a:xfrm>
          <a:prstGeom prst="rect">
            <a:avLst/>
          </a:prstGeom>
          <a:noFill/>
        </p:spPr>
        <p:txBody>
          <a:bodyPr wrap="square">
            <a:spAutoFit/>
          </a:bodyPr>
          <a:lstStyle/>
          <a:p>
            <a:pPr marL="177800" indent="-177800">
              <a:spcBef>
                <a:spcPts val="0"/>
              </a:spcBef>
              <a:spcAft>
                <a:spcPts val="1000"/>
              </a:spcAft>
              <a:buFont typeface="Arial"/>
              <a:buChar char="•"/>
              <a:defRPr/>
            </a:pPr>
            <a:r>
              <a:rPr lang="en-US" sz="2200" b="0" dirty="0">
                <a:solidFill>
                  <a:srgbClr val="000000"/>
                </a:solidFill>
                <a:latin typeface="+mn-lt"/>
                <a:cs typeface="Times New Roman"/>
              </a:rPr>
              <a:t>Evidence is information or data that supports, </a:t>
            </a:r>
            <a:r>
              <a:rPr lang="en-US" sz="2200" dirty="0">
                <a:solidFill>
                  <a:srgbClr val="000000"/>
                </a:solidFill>
                <a:latin typeface="+mn-lt"/>
                <a:cs typeface="Times New Roman"/>
              </a:rPr>
              <a:t>or rejects</a:t>
            </a:r>
            <a:r>
              <a:rPr lang="en-US" sz="2200" b="0" dirty="0">
                <a:solidFill>
                  <a:srgbClr val="000000"/>
                </a:solidFill>
                <a:latin typeface="+mn-lt"/>
                <a:cs typeface="Times New Roman"/>
              </a:rPr>
              <a:t>, a conclusion</a:t>
            </a:r>
          </a:p>
          <a:p>
            <a:pPr marL="177800" indent="-177800">
              <a:spcBef>
                <a:spcPts val="0"/>
              </a:spcBef>
              <a:spcAft>
                <a:spcPts val="1000"/>
              </a:spcAft>
              <a:buFont typeface="Arial"/>
              <a:buChar char="•"/>
              <a:defRPr/>
            </a:pPr>
            <a:r>
              <a:rPr lang="en-US" sz="2200" b="0" dirty="0">
                <a:solidFill>
                  <a:srgbClr val="000000"/>
                </a:solidFill>
                <a:latin typeface="+mn-lt"/>
                <a:cs typeface="Times New Roman"/>
              </a:rPr>
              <a:t>Evidence is any thing that increases the </a:t>
            </a:r>
            <a:r>
              <a:rPr lang="en-US" sz="2200" b="0" i="1" dirty="0">
                <a:solidFill>
                  <a:srgbClr val="000000"/>
                </a:solidFill>
                <a:latin typeface="+mn-lt"/>
                <a:cs typeface="Times New Roman"/>
              </a:rPr>
              <a:t>estimate of the probability </a:t>
            </a:r>
            <a:r>
              <a:rPr lang="en-US" sz="2200" b="0" dirty="0">
                <a:solidFill>
                  <a:srgbClr val="000000"/>
                </a:solidFill>
                <a:latin typeface="+mn-lt"/>
                <a:cs typeface="Times New Roman"/>
              </a:rPr>
              <a:t>of the truthfulness of a proposition</a:t>
            </a:r>
          </a:p>
          <a:p>
            <a:pPr marL="177800" indent="-177800">
              <a:spcBef>
                <a:spcPts val="0"/>
              </a:spcBef>
              <a:spcAft>
                <a:spcPts val="1000"/>
              </a:spcAft>
              <a:buFont typeface="Arial"/>
              <a:buChar char="•"/>
              <a:defRPr/>
            </a:pPr>
            <a:r>
              <a:rPr lang="en-US" sz="2200" b="0" dirty="0">
                <a:solidFill>
                  <a:srgbClr val="000000"/>
                </a:solidFill>
                <a:latin typeface="+mn-lt"/>
                <a:cs typeface="Times New Roman"/>
              </a:rPr>
              <a:t>Evidence is almost always </a:t>
            </a:r>
            <a:r>
              <a:rPr lang="en-US" sz="2200" b="0" i="1" dirty="0">
                <a:solidFill>
                  <a:srgbClr val="000000"/>
                </a:solidFill>
                <a:latin typeface="+mn-lt"/>
                <a:cs typeface="Times New Roman"/>
              </a:rPr>
              <a:t>probabilistic</a:t>
            </a:r>
          </a:p>
          <a:p>
            <a:pPr marL="190500" indent="-190500">
              <a:spcBef>
                <a:spcPts val="0"/>
              </a:spcBef>
              <a:spcAft>
                <a:spcPts val="1000"/>
              </a:spcAft>
              <a:buClr>
                <a:schemeClr val="tx1"/>
              </a:buClr>
              <a:buSzPct val="85000"/>
              <a:buFont typeface="Arial" charset="0"/>
              <a:buChar char="•"/>
              <a:defRPr/>
            </a:pPr>
            <a:r>
              <a:rPr lang="en-GB" sz="2200" b="0" dirty="0">
                <a:solidFill>
                  <a:srgbClr val="000000"/>
                </a:solidFill>
                <a:latin typeface="+mn-lt"/>
                <a:ea typeface="Times New Roman" charset="0"/>
                <a:cs typeface="Times New Roman"/>
              </a:rPr>
              <a:t>Often disagreement agreement on what counts as ‘evidence’</a:t>
            </a:r>
          </a:p>
          <a:p>
            <a:pPr marL="190500" indent="-190500">
              <a:spcBef>
                <a:spcPts val="0"/>
              </a:spcBef>
              <a:spcAft>
                <a:spcPts val="1000"/>
              </a:spcAft>
              <a:buClr>
                <a:schemeClr val="tx1"/>
              </a:buClr>
              <a:buSzPct val="85000"/>
              <a:buFont typeface="Arial" charset="0"/>
              <a:buChar char="•"/>
              <a:defRPr/>
            </a:pPr>
            <a:r>
              <a:rPr lang="en-GB" sz="2200" b="0" dirty="0" smtClean="0">
                <a:solidFill>
                  <a:srgbClr val="000000"/>
                </a:solidFill>
                <a:latin typeface="+mn-lt"/>
                <a:ea typeface="Times New Roman" charset="0"/>
                <a:cs typeface="Times New Roman"/>
              </a:rPr>
              <a:t>Evidence can be </a:t>
            </a:r>
            <a:r>
              <a:rPr lang="en-GB" sz="2200" b="0" dirty="0" err="1" smtClean="0">
                <a:solidFill>
                  <a:srgbClr val="000000"/>
                </a:solidFill>
                <a:latin typeface="+mn-lt"/>
                <a:ea typeface="Times New Roman" charset="0"/>
                <a:cs typeface="Times New Roman"/>
              </a:rPr>
              <a:t>generalisable</a:t>
            </a:r>
            <a:r>
              <a:rPr lang="en-GB" sz="2200" b="0" dirty="0" smtClean="0">
                <a:solidFill>
                  <a:srgbClr val="000000"/>
                </a:solidFill>
                <a:latin typeface="+mn-lt"/>
                <a:ea typeface="Times New Roman" charset="0"/>
                <a:cs typeface="Times New Roman"/>
              </a:rPr>
              <a:t> or particularistic</a:t>
            </a:r>
            <a:endParaRPr lang="en-GB" sz="2200" b="0" dirty="0">
              <a:solidFill>
                <a:srgbClr val="000000"/>
              </a:solidFill>
              <a:latin typeface="+mn-lt"/>
              <a:ea typeface="Times New Roman" charset="0"/>
              <a:cs typeface="Times New Roman"/>
            </a:endParaRPr>
          </a:p>
          <a:p>
            <a:pPr marL="190500" indent="-190500">
              <a:spcBef>
                <a:spcPts val="0"/>
              </a:spcBef>
              <a:spcAft>
                <a:spcPts val="1000"/>
              </a:spcAft>
              <a:buClr>
                <a:schemeClr val="tx1"/>
              </a:buClr>
              <a:buSzPct val="85000"/>
              <a:buFont typeface="Arial" charset="0"/>
              <a:buChar char="•"/>
              <a:defRPr/>
            </a:pPr>
            <a:r>
              <a:rPr lang="en-GB" sz="2200" b="0" dirty="0">
                <a:solidFill>
                  <a:srgbClr val="000000"/>
                </a:solidFill>
                <a:latin typeface="+mn-lt"/>
                <a:ea typeface="Times New Roman" charset="0"/>
                <a:cs typeface="Times New Roman"/>
              </a:rPr>
              <a:t>Evidence is always contestable/contested</a:t>
            </a:r>
          </a:p>
          <a:p>
            <a:pPr marL="190500" indent="-190500">
              <a:spcBef>
                <a:spcPts val="0"/>
              </a:spcBef>
              <a:spcAft>
                <a:spcPts val="1000"/>
              </a:spcAft>
              <a:buClr>
                <a:schemeClr val="tx1"/>
              </a:buClr>
              <a:buSzPct val="85000"/>
              <a:buFont typeface="Arial" charset="0"/>
              <a:buChar char="•"/>
              <a:defRPr/>
            </a:pPr>
            <a:r>
              <a:rPr lang="en-GB" sz="2200" b="0" dirty="0">
                <a:solidFill>
                  <a:srgbClr val="000000"/>
                </a:solidFill>
                <a:latin typeface="+mn-lt"/>
                <a:ea typeface="Times New Roman" charset="0"/>
                <a:cs typeface="Times New Roman"/>
              </a:rPr>
              <a:t>Evidence is rarely self-evident</a:t>
            </a:r>
          </a:p>
          <a:p>
            <a:pPr marL="190500" indent="-190500">
              <a:spcBef>
                <a:spcPts val="0"/>
              </a:spcBef>
              <a:spcAft>
                <a:spcPts val="1000"/>
              </a:spcAft>
              <a:buFont typeface="Arial" charset="0"/>
              <a:buChar char="•"/>
              <a:defRPr/>
            </a:pPr>
            <a:r>
              <a:rPr lang="en-GB" sz="2200" b="0" dirty="0">
                <a:solidFill>
                  <a:srgbClr val="000000"/>
                </a:solidFill>
                <a:latin typeface="+mn-lt"/>
                <a:ea typeface="Times New Roman" charset="0"/>
                <a:cs typeface="Times New Roman"/>
              </a:rPr>
              <a:t>Not all research is of equal value/sufficient quality</a:t>
            </a:r>
          </a:p>
          <a:p>
            <a:pPr marL="190500" indent="-190500">
              <a:spcBef>
                <a:spcPts val="0"/>
              </a:spcBef>
              <a:spcAft>
                <a:spcPts val="1000"/>
              </a:spcAft>
              <a:buFont typeface="Arial" charset="0"/>
              <a:buChar char="•"/>
              <a:defRPr/>
            </a:pPr>
            <a:r>
              <a:rPr lang="en-GB" sz="2200" b="0" dirty="0">
                <a:solidFill>
                  <a:srgbClr val="000000"/>
                </a:solidFill>
                <a:latin typeface="+mn-lt"/>
                <a:ea typeface="Times New Roman" charset="0"/>
                <a:cs typeface="Times New Roman"/>
              </a:rPr>
              <a:t>Single studies can misrepresent the </a:t>
            </a:r>
            <a:r>
              <a:rPr lang="en-GB" sz="2200" b="0" i="1" dirty="0">
                <a:solidFill>
                  <a:srgbClr val="000000"/>
                </a:solidFill>
                <a:latin typeface="+mn-lt"/>
                <a:ea typeface="Times New Roman" charset="0"/>
                <a:cs typeface="Times New Roman"/>
              </a:rPr>
              <a:t>balance</a:t>
            </a:r>
            <a:r>
              <a:rPr lang="en-GB" sz="2200" b="0" dirty="0">
                <a:solidFill>
                  <a:srgbClr val="000000"/>
                </a:solidFill>
                <a:latin typeface="+mn-lt"/>
                <a:ea typeface="Times New Roman" charset="0"/>
                <a:cs typeface="Times New Roman"/>
              </a:rPr>
              <a:t> of evidence</a:t>
            </a:r>
          </a:p>
          <a:p>
            <a:pPr marL="190500" indent="-190500">
              <a:spcBef>
                <a:spcPts val="0"/>
              </a:spcBef>
              <a:spcAft>
                <a:spcPts val="1000"/>
              </a:spcAft>
              <a:buFont typeface="Arial" charset="0"/>
              <a:buChar char="•"/>
              <a:defRPr/>
            </a:pPr>
            <a:r>
              <a:rPr lang="en-GB" sz="2200" b="1" dirty="0" smtClean="0">
                <a:solidFill>
                  <a:srgbClr val="000000"/>
                </a:solidFill>
                <a:latin typeface="+mn-lt"/>
                <a:ea typeface="Times New Roman" charset="0"/>
                <a:cs typeface="Times New Roman"/>
              </a:rPr>
              <a:t>Hence the need for research synthesis.</a:t>
            </a:r>
          </a:p>
        </p:txBody>
      </p:sp>
      <p:sp>
        <p:nvSpPr>
          <p:cNvPr id="4" name="Rectangle 3"/>
          <p:cNvSpPr/>
          <p:nvPr/>
        </p:nvSpPr>
        <p:spPr>
          <a:xfrm>
            <a:off x="2057400" y="534055"/>
            <a:ext cx="4120039" cy="523220"/>
          </a:xfrm>
          <a:prstGeom prst="rect">
            <a:avLst/>
          </a:prstGeom>
        </p:spPr>
        <p:txBody>
          <a:bodyPr wrap="none">
            <a:spAutoFit/>
          </a:bodyPr>
          <a:lstStyle/>
          <a:p>
            <a:pPr algn="ctr"/>
            <a:r>
              <a:rPr lang="en-US" sz="2800" dirty="0">
                <a:latin typeface="+mn-lt"/>
                <a:ea typeface="Times New Roman" pitchFamily="-65" charset="0"/>
                <a:cs typeface="Times New Roman" pitchFamily="-65" charset="0"/>
              </a:rPr>
              <a:t>Some Features of Evidence</a:t>
            </a:r>
          </a:p>
        </p:txBody>
      </p:sp>
      <p:sp>
        <p:nvSpPr>
          <p:cNvPr id="7" name="TextBox 6"/>
          <p:cNvSpPr txBox="1"/>
          <p:nvPr/>
        </p:nvSpPr>
        <p:spPr>
          <a:xfrm>
            <a:off x="8382000" y="73223"/>
            <a:ext cx="381000" cy="307777"/>
          </a:xfrm>
          <a:prstGeom prst="rect">
            <a:avLst/>
          </a:prstGeom>
          <a:noFill/>
        </p:spPr>
        <p:txBody>
          <a:bodyPr wrap="square" rtlCol="0">
            <a:spAutoFit/>
          </a:bodyPr>
          <a:lstStyle/>
          <a:p>
            <a:r>
              <a:rPr lang="en-US" sz="1400" dirty="0" smtClean="0"/>
              <a:t>P</a:t>
            </a:r>
            <a:endParaRPr lang="en-US" sz="1400" dirty="0"/>
          </a:p>
        </p:txBody>
      </p:sp>
    </p:spTree>
    <p:extLst>
      <p:ext uri="{BB962C8B-B14F-4D97-AF65-F5344CB8AC3E}">
        <p14:creationId xmlns:p14="http://schemas.microsoft.com/office/powerpoint/2010/main" val="77151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left)">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wipe(left)">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Line 15"/>
          <p:cNvSpPr>
            <a:spLocks noChangeShapeType="1"/>
          </p:cNvSpPr>
          <p:nvPr/>
        </p:nvSpPr>
        <p:spPr bwMode="auto">
          <a:xfrm flipH="1">
            <a:off x="-3200400" y="7280031"/>
            <a:ext cx="304800" cy="7033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 name="Rectangle 5"/>
          <p:cNvSpPr/>
          <p:nvPr/>
        </p:nvSpPr>
        <p:spPr>
          <a:xfrm>
            <a:off x="228600" y="304800"/>
            <a:ext cx="8650288" cy="6324600"/>
          </a:xfrm>
          <a:prstGeom prst="rect">
            <a:avLst/>
          </a:prstGeom>
          <a:noFill/>
          <a:ln w="28575" cap="flat" cmpd="sng" algn="ctr">
            <a:solidFill>
              <a:schemeClr val="tx1">
                <a:lumMod val="50000"/>
                <a:lumOff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2000">
              <a:solidFill>
                <a:srgbClr val="F2F79F"/>
              </a:solidFill>
              <a:ea typeface="ＭＳ Ｐゴシック" charset="-128"/>
              <a:cs typeface="ＭＳ Ｐゴシック" charset="-128"/>
            </a:endParaRPr>
          </a:p>
        </p:txBody>
      </p:sp>
      <p:sp>
        <p:nvSpPr>
          <p:cNvPr id="7" name="TextBox 19"/>
          <p:cNvSpPr txBox="1">
            <a:spLocks noChangeArrowheads="1"/>
          </p:cNvSpPr>
          <p:nvPr/>
        </p:nvSpPr>
        <p:spPr bwMode="auto">
          <a:xfrm>
            <a:off x="2108200" y="990600"/>
            <a:ext cx="6273800" cy="584775"/>
          </a:xfrm>
          <a:prstGeom prst="rect">
            <a:avLst/>
          </a:prstGeom>
          <a:noFill/>
          <a:ln w="9525">
            <a:noFill/>
            <a:miter lim="800000"/>
            <a:headEnd/>
            <a:tailEnd/>
          </a:ln>
        </p:spPr>
        <p:txBody>
          <a:bodyPr wrap="square">
            <a:prstTxWarp prst="textNoShape">
              <a:avLst/>
            </a:prstTxWarp>
            <a:spAutoFit/>
          </a:bodyPr>
          <a:lstStyle/>
          <a:p>
            <a:pPr algn="ctr"/>
            <a:r>
              <a:rPr lang="en-US" sz="3200" b="0" dirty="0">
                <a:solidFill>
                  <a:srgbClr val="002E41"/>
                </a:solidFill>
                <a:latin typeface="+mn-lt"/>
                <a:ea typeface="Times New Roman" pitchFamily="-110" charset="0"/>
                <a:cs typeface="Times New Roman" pitchFamily="18" charset="0"/>
              </a:rPr>
              <a:t>Types of</a:t>
            </a:r>
            <a:r>
              <a:rPr lang="en-US" sz="3200" b="0" dirty="0" smtClean="0">
                <a:solidFill>
                  <a:srgbClr val="002E41"/>
                </a:solidFill>
                <a:latin typeface="+mn-lt"/>
                <a:ea typeface="Times New Roman" pitchFamily="-110" charset="0"/>
                <a:cs typeface="Times New Roman" pitchFamily="18" charset="0"/>
              </a:rPr>
              <a:t> Research Synthesis</a:t>
            </a:r>
            <a:endParaRPr lang="en-US" sz="3200" b="0" dirty="0">
              <a:solidFill>
                <a:srgbClr val="002E41"/>
              </a:solidFill>
              <a:latin typeface="+mn-lt"/>
              <a:ea typeface="Times New Roman" pitchFamily="-110" charset="0"/>
              <a:cs typeface="Times New Roman" pitchFamily="18" charset="0"/>
            </a:endParaRPr>
          </a:p>
        </p:txBody>
      </p:sp>
      <p:sp>
        <p:nvSpPr>
          <p:cNvPr id="8" name="TextBox 7"/>
          <p:cNvSpPr txBox="1">
            <a:spLocks noChangeArrowheads="1"/>
          </p:cNvSpPr>
          <p:nvPr/>
        </p:nvSpPr>
        <p:spPr bwMode="auto">
          <a:xfrm>
            <a:off x="692150" y="1828800"/>
            <a:ext cx="6934200" cy="3903632"/>
          </a:xfrm>
          <a:prstGeom prst="rect">
            <a:avLst/>
          </a:prstGeom>
          <a:noFill/>
          <a:ln w="9525">
            <a:noFill/>
            <a:miter lim="800000"/>
            <a:headEnd/>
            <a:tailEnd/>
          </a:ln>
        </p:spPr>
        <p:txBody>
          <a:bodyPr wrap="square">
            <a:prstTxWarp prst="textNoShape">
              <a:avLst/>
            </a:prstTxWarp>
            <a:spAutoFit/>
          </a:bodyPr>
          <a:lstStyle/>
          <a:p>
            <a:pPr marL="266700" indent="-266700">
              <a:lnSpc>
                <a:spcPct val="150000"/>
              </a:lnSpc>
              <a:spcAft>
                <a:spcPts val="1200"/>
              </a:spcAft>
              <a:buFont typeface="Arial" pitchFamily="-110" charset="0"/>
              <a:buChar char="•"/>
            </a:pPr>
            <a:r>
              <a:rPr lang="en-US" sz="2800" b="0" dirty="0" smtClean="0">
                <a:solidFill>
                  <a:srgbClr val="002E41"/>
                </a:solidFill>
                <a:latin typeface="+mn-lt"/>
                <a:ea typeface="Times New Roman" pitchFamily="-110" charset="0"/>
                <a:cs typeface="Times New Roman" pitchFamily="18" charset="0"/>
              </a:rPr>
              <a:t>Statistical Meta-Analyses	</a:t>
            </a:r>
          </a:p>
          <a:p>
            <a:pPr marL="266700" indent="-266700">
              <a:lnSpc>
                <a:spcPct val="150000"/>
              </a:lnSpc>
              <a:spcAft>
                <a:spcPts val="1200"/>
              </a:spcAft>
              <a:buFont typeface="Arial" pitchFamily="-110" charset="0"/>
              <a:buChar char="•"/>
            </a:pPr>
            <a:r>
              <a:rPr lang="en-US" sz="2800" b="0" dirty="0" smtClean="0">
                <a:solidFill>
                  <a:srgbClr val="002E41"/>
                </a:solidFill>
                <a:latin typeface="+mn-lt"/>
                <a:ea typeface="Times New Roman" pitchFamily="-110" charset="0"/>
                <a:cs typeface="Times New Roman" pitchFamily="18" charset="0"/>
              </a:rPr>
              <a:t>Narrative Systematic Reviews</a:t>
            </a:r>
          </a:p>
          <a:p>
            <a:pPr marL="266700" indent="-266700">
              <a:lnSpc>
                <a:spcPct val="150000"/>
              </a:lnSpc>
              <a:spcAft>
                <a:spcPts val="1200"/>
              </a:spcAft>
              <a:buFont typeface="Arial" pitchFamily="-110" charset="0"/>
              <a:buChar char="•"/>
            </a:pPr>
            <a:r>
              <a:rPr lang="en-US" sz="2800" b="0" dirty="0" smtClean="0">
                <a:solidFill>
                  <a:srgbClr val="002E41"/>
                </a:solidFill>
                <a:latin typeface="+mn-lt"/>
                <a:ea typeface="Times New Roman" pitchFamily="-110" charset="0"/>
                <a:cs typeface="Times New Roman" pitchFamily="18" charset="0"/>
              </a:rPr>
              <a:t>Rapid Evidence Assessments</a:t>
            </a:r>
          </a:p>
          <a:p>
            <a:pPr marL="266700" indent="-266700">
              <a:lnSpc>
                <a:spcPct val="150000"/>
              </a:lnSpc>
              <a:spcAft>
                <a:spcPts val="1200"/>
              </a:spcAft>
              <a:buFont typeface="Arial" pitchFamily="-110" charset="0"/>
              <a:buChar char="•"/>
            </a:pPr>
            <a:r>
              <a:rPr lang="en-US" sz="2800" b="0" dirty="0" smtClean="0">
                <a:solidFill>
                  <a:srgbClr val="002E41"/>
                </a:solidFill>
                <a:latin typeface="+mn-lt"/>
                <a:ea typeface="Times New Roman" pitchFamily="-110" charset="0"/>
                <a:cs typeface="Times New Roman" pitchFamily="18" charset="0"/>
              </a:rPr>
              <a:t>Qualitative Systematic Reviews</a:t>
            </a:r>
          </a:p>
          <a:p>
            <a:pPr marL="266700" indent="-266700">
              <a:lnSpc>
                <a:spcPct val="150000"/>
              </a:lnSpc>
              <a:spcAft>
                <a:spcPts val="1200"/>
              </a:spcAft>
              <a:buFont typeface="Arial" pitchFamily="-110" charset="0"/>
              <a:buChar char="•"/>
            </a:pPr>
            <a:r>
              <a:rPr lang="en-US" sz="2800" b="0" dirty="0" smtClean="0">
                <a:solidFill>
                  <a:srgbClr val="002E41"/>
                </a:solidFill>
                <a:latin typeface="+mn-lt"/>
                <a:ea typeface="Times New Roman" pitchFamily="-110" charset="0"/>
                <a:cs typeface="Times New Roman" pitchFamily="18" charset="0"/>
              </a:rPr>
              <a:t>Evidence Maps and Gap Maps</a:t>
            </a:r>
          </a:p>
        </p:txBody>
      </p:sp>
      <p:pic>
        <p:nvPicPr>
          <p:cNvPr id="9" name="Picture 8" descr="Scientific.jpg"/>
          <p:cNvPicPr>
            <a:picLocks noChangeAspect="1"/>
          </p:cNvPicPr>
          <p:nvPr/>
        </p:nvPicPr>
        <p:blipFill>
          <a:blip r:embed="rId3" cstate="print"/>
          <a:stretch>
            <a:fillRect/>
          </a:stretch>
        </p:blipFill>
        <p:spPr>
          <a:xfrm>
            <a:off x="5867400" y="2438400"/>
            <a:ext cx="2781409" cy="2819400"/>
          </a:xfrm>
          <a:prstGeom prst="rect">
            <a:avLst/>
          </a:prstGeom>
        </p:spPr>
      </p:pic>
      <p:sp>
        <p:nvSpPr>
          <p:cNvPr id="10" name="TextBox 9"/>
          <p:cNvSpPr txBox="1"/>
          <p:nvPr/>
        </p:nvSpPr>
        <p:spPr>
          <a:xfrm>
            <a:off x="8382000" y="0"/>
            <a:ext cx="381000" cy="307777"/>
          </a:xfrm>
          <a:prstGeom prst="rect">
            <a:avLst/>
          </a:prstGeom>
          <a:noFill/>
        </p:spPr>
        <p:txBody>
          <a:bodyPr wrap="square" rtlCol="0">
            <a:spAutoFit/>
          </a:bodyPr>
          <a:lstStyle/>
          <a:p>
            <a:r>
              <a:rPr lang="en-US" sz="1400" smtClean="0"/>
              <a:t>A</a:t>
            </a:r>
            <a:endParaRPr lang="en-US" sz="1400"/>
          </a:p>
        </p:txBody>
      </p:sp>
    </p:spTree>
    <p:extLst>
      <p:ext uri="{BB962C8B-B14F-4D97-AF65-F5344CB8AC3E}">
        <p14:creationId xmlns:p14="http://schemas.microsoft.com/office/powerpoint/2010/main" val="19813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p:cNvSpPr/>
          <p:nvPr/>
        </p:nvSpPr>
        <p:spPr>
          <a:xfrm>
            <a:off x="408980" y="381000"/>
            <a:ext cx="8650288" cy="5753100"/>
          </a:xfrm>
          <a:prstGeom prst="rect">
            <a:avLst/>
          </a:prstGeom>
          <a:noFill/>
          <a:ln w="28575" cap="flat" cmpd="sng" algn="ctr">
            <a:solidFill>
              <a:schemeClr val="tx1">
                <a:lumMod val="50000"/>
                <a:lumOff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2000">
              <a:solidFill>
                <a:srgbClr val="F2F79F"/>
              </a:solidFill>
              <a:ea typeface="ＭＳ Ｐゴシック" charset="-128"/>
              <a:cs typeface="ＭＳ Ｐゴシック" charset="-128"/>
            </a:endParaRPr>
          </a:p>
        </p:txBody>
      </p:sp>
      <p:sp>
        <p:nvSpPr>
          <p:cNvPr id="9" name="Footer Placeholder 15"/>
          <p:cNvSpPr>
            <a:spLocks noGrp="1"/>
          </p:cNvSpPr>
          <p:nvPr>
            <p:ph type="ftr" sz="quarter" idx="11"/>
          </p:nvPr>
        </p:nvSpPr>
        <p:spPr bwMode="auto">
          <a:xfrm>
            <a:off x="1752600" y="6324600"/>
            <a:ext cx="5370513" cy="46038"/>
          </a:xfrm>
          <a:noFill/>
          <a:ln>
            <a:miter lim="800000"/>
            <a:headEnd/>
            <a:tailEnd/>
          </a:ln>
        </p:spPr>
        <p:txBody>
          <a:bodyPr/>
          <a:lstStyle/>
          <a:p>
            <a:pPr algn="ctr"/>
            <a:r>
              <a:rPr lang="en-US" sz="2000" dirty="0" smtClean="0">
                <a:latin typeface="+mn-lt"/>
                <a:ea typeface="Lucida Bright" charset="0"/>
                <a:cs typeface="Lucida Bright" charset="0"/>
              </a:rPr>
              <a:t>Oxford Evidentia - Making Evidence Accessible</a:t>
            </a:r>
          </a:p>
        </p:txBody>
      </p:sp>
      <p:sp>
        <p:nvSpPr>
          <p:cNvPr id="6" name="TextBox 5"/>
          <p:cNvSpPr txBox="1"/>
          <p:nvPr/>
        </p:nvSpPr>
        <p:spPr>
          <a:xfrm>
            <a:off x="408980" y="1828800"/>
            <a:ext cx="8441928" cy="3862596"/>
          </a:xfrm>
          <a:prstGeom prst="rect">
            <a:avLst/>
          </a:prstGeom>
          <a:noFill/>
        </p:spPr>
        <p:txBody>
          <a:bodyPr wrap="square">
            <a:spAutoFit/>
          </a:bodyPr>
          <a:lstStyle/>
          <a:p>
            <a:pPr>
              <a:spcAft>
                <a:spcPts val="1200"/>
              </a:spcAft>
            </a:pPr>
            <a:r>
              <a:rPr lang="en-US" sz="2300" b="1" dirty="0">
                <a:solidFill>
                  <a:srgbClr val="000000"/>
                </a:solidFill>
                <a:latin typeface="+mn-lt"/>
                <a:ea typeface="Times New Roman" charset="0"/>
                <a:cs typeface="Times New Roman"/>
              </a:rPr>
              <a:t>Internal Validity</a:t>
            </a:r>
            <a:r>
              <a:rPr lang="en-US" sz="2300" dirty="0">
                <a:solidFill>
                  <a:srgbClr val="000000"/>
                </a:solidFill>
                <a:latin typeface="+mn-lt"/>
                <a:ea typeface="Times New Roman" charset="0"/>
                <a:cs typeface="Times New Roman"/>
              </a:rPr>
              <a:t>: Has the evidence scientific </a:t>
            </a:r>
            <a:r>
              <a:rPr lang="en-US" sz="2300" dirty="0" smtClean="0">
                <a:solidFill>
                  <a:srgbClr val="000000"/>
                </a:solidFill>
                <a:latin typeface="+mn-lt"/>
                <a:ea typeface="Times New Roman" charset="0"/>
                <a:cs typeface="Times New Roman"/>
              </a:rPr>
              <a:t>credibility?</a:t>
            </a:r>
          </a:p>
          <a:p>
            <a:pPr marL="177800" indent="-177800">
              <a:spcAft>
                <a:spcPts val="1200"/>
              </a:spcAft>
              <a:buFont typeface="Arial" charset="0"/>
              <a:buChar char="•"/>
            </a:pPr>
            <a:r>
              <a:rPr lang="en-US" sz="2300" dirty="0" smtClean="0">
                <a:solidFill>
                  <a:srgbClr val="000000"/>
                </a:solidFill>
                <a:latin typeface="+mn-lt"/>
                <a:ea typeface="Times New Roman" charset="0"/>
                <a:cs typeface="Times New Roman"/>
              </a:rPr>
              <a:t>Sample size and power, proper execution, low risk of bias, etc.</a:t>
            </a:r>
          </a:p>
          <a:p>
            <a:pPr>
              <a:spcAft>
                <a:spcPts val="1200"/>
              </a:spcAft>
            </a:pPr>
            <a:r>
              <a:rPr lang="en-US" sz="2300" b="1" dirty="0">
                <a:solidFill>
                  <a:srgbClr val="002E41"/>
                </a:solidFill>
                <a:latin typeface="+mn-lt"/>
                <a:ea typeface="Times New Roman" charset="0"/>
                <a:cs typeface="Times New Roman" charset="0"/>
              </a:rPr>
              <a:t>Adequacy of </a:t>
            </a:r>
            <a:r>
              <a:rPr lang="en-US" sz="2300" b="1" dirty="0" smtClean="0">
                <a:solidFill>
                  <a:srgbClr val="002E41"/>
                </a:solidFill>
                <a:latin typeface="+mn-lt"/>
                <a:ea typeface="Times New Roman" charset="0"/>
                <a:cs typeface="Times New Roman" charset="0"/>
              </a:rPr>
              <a:t>Reporting:</a:t>
            </a:r>
          </a:p>
          <a:p>
            <a:pPr marL="215900" indent="-215900">
              <a:spcAft>
                <a:spcPts val="1200"/>
              </a:spcAft>
              <a:buFont typeface="Arial" charset="0"/>
              <a:buChar char="•"/>
            </a:pPr>
            <a:r>
              <a:rPr lang="en-US" sz="2300" dirty="0" smtClean="0">
                <a:solidFill>
                  <a:srgbClr val="002E41"/>
                </a:solidFill>
                <a:latin typeface="+mn-lt"/>
                <a:ea typeface="Times New Roman" charset="0"/>
                <a:cs typeface="Times New Roman" charset="0"/>
              </a:rPr>
              <a:t>Appropriate statistics, full reporting of + and – findings, etc.</a:t>
            </a:r>
          </a:p>
          <a:p>
            <a:pPr>
              <a:spcAft>
                <a:spcPts val="1200"/>
              </a:spcAft>
            </a:pPr>
            <a:r>
              <a:rPr lang="en-US" sz="2300" b="1" dirty="0" smtClean="0">
                <a:solidFill>
                  <a:srgbClr val="002E41"/>
                </a:solidFill>
                <a:latin typeface="+mn-lt"/>
                <a:ea typeface="Times New Roman" charset="0"/>
                <a:cs typeface="Times New Roman" charset="0"/>
              </a:rPr>
              <a:t>External Validity: </a:t>
            </a:r>
            <a:r>
              <a:rPr lang="en-US" sz="2300" dirty="0" smtClean="0">
                <a:solidFill>
                  <a:srgbClr val="002E41"/>
                </a:solidFill>
                <a:latin typeface="+mn-lt"/>
                <a:ea typeface="Times New Roman" charset="0"/>
                <a:cs typeface="Times New Roman" charset="0"/>
              </a:rPr>
              <a:t>Does </a:t>
            </a:r>
            <a:r>
              <a:rPr lang="en-US" sz="2300" dirty="0">
                <a:solidFill>
                  <a:srgbClr val="002E41"/>
                </a:solidFill>
                <a:latin typeface="+mn-lt"/>
                <a:ea typeface="Times New Roman" charset="0"/>
                <a:cs typeface="Times New Roman" charset="0"/>
              </a:rPr>
              <a:t>the study have relevance to the </a:t>
            </a:r>
            <a:r>
              <a:rPr lang="ja-JP" altLang="en-US" sz="2300" dirty="0">
                <a:solidFill>
                  <a:srgbClr val="002E41"/>
                </a:solidFill>
                <a:latin typeface="+mn-lt"/>
                <a:ea typeface="Times New Roman" charset="0"/>
                <a:cs typeface="Times New Roman" charset="0"/>
              </a:rPr>
              <a:t>‘</a:t>
            </a:r>
            <a:r>
              <a:rPr lang="en-US" altLang="ja-JP" sz="2300" dirty="0">
                <a:solidFill>
                  <a:srgbClr val="002E41"/>
                </a:solidFill>
                <a:latin typeface="+mn-lt"/>
                <a:ea typeface="Times New Roman" charset="0"/>
                <a:cs typeface="Times New Roman" charset="0"/>
              </a:rPr>
              <a:t>real world in which you are working</a:t>
            </a:r>
            <a:r>
              <a:rPr lang="en-US" altLang="ja-JP" sz="2300" dirty="0" smtClean="0">
                <a:solidFill>
                  <a:srgbClr val="002E41"/>
                </a:solidFill>
                <a:latin typeface="+mn-lt"/>
                <a:ea typeface="Times New Roman" charset="0"/>
                <a:cs typeface="Times New Roman" charset="0"/>
              </a:rPr>
              <a:t>?</a:t>
            </a:r>
            <a:endParaRPr lang="en-US" sz="2300" b="1" dirty="0" smtClean="0">
              <a:solidFill>
                <a:srgbClr val="002E41"/>
              </a:solidFill>
              <a:latin typeface="+mn-lt"/>
              <a:ea typeface="Times New Roman" charset="0"/>
              <a:cs typeface="Times New Roman" charset="0"/>
            </a:endParaRPr>
          </a:p>
          <a:p>
            <a:pPr>
              <a:spcAft>
                <a:spcPts val="1200"/>
              </a:spcAft>
            </a:pPr>
            <a:r>
              <a:rPr lang="en-US" altLang="ja-JP" sz="2300" dirty="0" smtClean="0">
                <a:solidFill>
                  <a:srgbClr val="002E41"/>
                </a:solidFill>
                <a:latin typeface="+mn-lt"/>
                <a:ea typeface="Times New Roman" charset="0"/>
                <a:cs typeface="Times New Roman" charset="0"/>
              </a:rPr>
              <a:t>How similar is the context, the sample(s), the available resources etc.</a:t>
            </a:r>
            <a:endParaRPr lang="en-US" altLang="ja-JP" sz="2300" dirty="0">
              <a:solidFill>
                <a:srgbClr val="002E41"/>
              </a:solidFill>
              <a:latin typeface="+mn-lt"/>
              <a:ea typeface="Times New Roman" charset="0"/>
              <a:cs typeface="Times New Roman" charset="0"/>
            </a:endParaRPr>
          </a:p>
          <a:p>
            <a:pPr marL="266700" indent="-266700">
              <a:spcAft>
                <a:spcPts val="1200"/>
              </a:spcAft>
            </a:pPr>
            <a:endParaRPr lang="en-US" sz="2400" dirty="0">
              <a:solidFill>
                <a:srgbClr val="000000"/>
              </a:solidFill>
              <a:latin typeface="+mn-lt"/>
              <a:ea typeface="Times New Roman" charset="0"/>
              <a:cs typeface="Times New Roman"/>
            </a:endParaRPr>
          </a:p>
        </p:txBody>
      </p:sp>
      <p:sp>
        <p:nvSpPr>
          <p:cNvPr id="4" name="Rectangle 3"/>
          <p:cNvSpPr/>
          <p:nvPr/>
        </p:nvSpPr>
        <p:spPr>
          <a:xfrm>
            <a:off x="1534167" y="974120"/>
            <a:ext cx="5470024" cy="523220"/>
          </a:xfrm>
          <a:prstGeom prst="rect">
            <a:avLst/>
          </a:prstGeom>
        </p:spPr>
        <p:txBody>
          <a:bodyPr wrap="none">
            <a:spAutoFit/>
          </a:bodyPr>
          <a:lstStyle/>
          <a:p>
            <a:pPr algn="ctr"/>
            <a:r>
              <a:rPr lang="en-US" sz="2800" dirty="0" smtClean="0">
                <a:latin typeface="+mn-lt"/>
                <a:ea typeface="Times New Roman" pitchFamily="-65" charset="0"/>
                <a:cs typeface="Times New Roman" pitchFamily="-65" charset="0"/>
              </a:rPr>
              <a:t>High Quality Evidence (Quantitative)</a:t>
            </a:r>
            <a:endParaRPr lang="en-US" sz="2800" dirty="0">
              <a:latin typeface="+mn-lt"/>
              <a:ea typeface="Times New Roman" pitchFamily="-65" charset="0"/>
              <a:cs typeface="Times New Roman" pitchFamily="-65" charset="0"/>
            </a:endParaRPr>
          </a:p>
        </p:txBody>
      </p:sp>
    </p:spTree>
    <p:extLst>
      <p:ext uri="{BB962C8B-B14F-4D97-AF65-F5344CB8AC3E}">
        <p14:creationId xmlns:p14="http://schemas.microsoft.com/office/powerpoint/2010/main" val="60857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p:cNvSpPr/>
          <p:nvPr/>
        </p:nvSpPr>
        <p:spPr>
          <a:xfrm>
            <a:off x="408980" y="381000"/>
            <a:ext cx="8650288" cy="5753100"/>
          </a:xfrm>
          <a:prstGeom prst="rect">
            <a:avLst/>
          </a:prstGeom>
          <a:noFill/>
          <a:ln w="28575" cap="flat" cmpd="sng" algn="ctr">
            <a:solidFill>
              <a:schemeClr val="tx1">
                <a:lumMod val="50000"/>
                <a:lumOff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sz="2000">
              <a:solidFill>
                <a:srgbClr val="F2F79F"/>
              </a:solidFill>
              <a:ea typeface="ＭＳ Ｐゴシック" charset="-128"/>
              <a:cs typeface="ＭＳ Ｐゴシック" charset="-128"/>
            </a:endParaRPr>
          </a:p>
        </p:txBody>
      </p:sp>
      <p:sp>
        <p:nvSpPr>
          <p:cNvPr id="9" name="Footer Placeholder 15"/>
          <p:cNvSpPr>
            <a:spLocks noGrp="1"/>
          </p:cNvSpPr>
          <p:nvPr>
            <p:ph type="ftr" sz="quarter" idx="11"/>
          </p:nvPr>
        </p:nvSpPr>
        <p:spPr bwMode="auto">
          <a:xfrm>
            <a:off x="1752600" y="6324600"/>
            <a:ext cx="5370513" cy="46038"/>
          </a:xfrm>
          <a:noFill/>
          <a:ln>
            <a:miter lim="800000"/>
            <a:headEnd/>
            <a:tailEnd/>
          </a:ln>
        </p:spPr>
        <p:txBody>
          <a:bodyPr/>
          <a:lstStyle/>
          <a:p>
            <a:pPr algn="ctr"/>
            <a:r>
              <a:rPr lang="en-US" sz="2000" dirty="0" smtClean="0">
                <a:latin typeface="+mn-lt"/>
                <a:ea typeface="Lucida Bright" charset="0"/>
                <a:cs typeface="Lucida Bright" charset="0"/>
              </a:rPr>
              <a:t>Oxford Evidentia - Making Evidence Accessible</a:t>
            </a:r>
          </a:p>
        </p:txBody>
      </p:sp>
      <p:sp>
        <p:nvSpPr>
          <p:cNvPr id="6" name="TextBox 5"/>
          <p:cNvSpPr txBox="1"/>
          <p:nvPr/>
        </p:nvSpPr>
        <p:spPr>
          <a:xfrm>
            <a:off x="513160" y="1458743"/>
            <a:ext cx="8441928" cy="4462760"/>
          </a:xfrm>
          <a:prstGeom prst="rect">
            <a:avLst/>
          </a:prstGeom>
          <a:noFill/>
        </p:spPr>
        <p:txBody>
          <a:bodyPr wrap="square">
            <a:spAutoFit/>
          </a:bodyPr>
          <a:lstStyle/>
          <a:p>
            <a:pPr>
              <a:spcAft>
                <a:spcPts val="1200"/>
              </a:spcAft>
            </a:pPr>
            <a:r>
              <a:rPr lang="en-US" sz="2300" b="1" dirty="0" smtClean="0">
                <a:solidFill>
                  <a:srgbClr val="000000"/>
                </a:solidFill>
                <a:latin typeface="+mn-lt"/>
                <a:ea typeface="Times New Roman" charset="0"/>
                <a:cs typeface="Times New Roman"/>
              </a:rPr>
              <a:t>Appropriate Sampling:</a:t>
            </a:r>
          </a:p>
          <a:p>
            <a:pPr marL="177800" indent="-177800">
              <a:spcAft>
                <a:spcPts val="1200"/>
              </a:spcAft>
              <a:buFont typeface="Arial" charset="0"/>
              <a:buChar char="•"/>
            </a:pPr>
            <a:r>
              <a:rPr lang="en-US" altLang="ja-JP" sz="2300" dirty="0" smtClean="0">
                <a:solidFill>
                  <a:srgbClr val="000000"/>
                </a:solidFill>
                <a:latin typeface="+mn-lt"/>
                <a:ea typeface="Times New Roman" charset="0"/>
                <a:cs typeface="Times New Roman"/>
              </a:rPr>
              <a:t>Purposive sampling, snowball sampling rigorously executed</a:t>
            </a:r>
            <a:endParaRPr lang="en-US" altLang="ja-JP" sz="2300" dirty="0">
              <a:solidFill>
                <a:srgbClr val="002E41"/>
              </a:solidFill>
              <a:latin typeface="+mn-lt"/>
              <a:ea typeface="Times New Roman" charset="0"/>
              <a:cs typeface="Times New Roman" charset="0"/>
            </a:endParaRPr>
          </a:p>
          <a:p>
            <a:pPr marL="266700" indent="-266700">
              <a:spcAft>
                <a:spcPts val="1200"/>
              </a:spcAft>
            </a:pPr>
            <a:r>
              <a:rPr lang="en-US" sz="2400" b="1" dirty="0" smtClean="0">
                <a:solidFill>
                  <a:srgbClr val="000000"/>
                </a:solidFill>
                <a:latin typeface="+mn-lt"/>
                <a:ea typeface="Times New Roman" charset="0"/>
                <a:cs typeface="Times New Roman"/>
              </a:rPr>
              <a:t>Appropriate Research  Design:</a:t>
            </a:r>
          </a:p>
          <a:p>
            <a:pPr marL="177800" indent="-177800">
              <a:spcAft>
                <a:spcPts val="1200"/>
              </a:spcAft>
              <a:buFont typeface="Arial" charset="0"/>
              <a:buChar char="•"/>
            </a:pPr>
            <a:r>
              <a:rPr lang="en-US" sz="2400" dirty="0" smtClean="0">
                <a:solidFill>
                  <a:srgbClr val="000000"/>
                </a:solidFill>
                <a:latin typeface="+mn-lt"/>
                <a:ea typeface="Times New Roman" charset="0"/>
                <a:cs typeface="Times New Roman"/>
              </a:rPr>
              <a:t>In-depth interviews, focus groups, ethnography, etc.</a:t>
            </a:r>
          </a:p>
          <a:p>
            <a:pPr>
              <a:spcAft>
                <a:spcPts val="1200"/>
              </a:spcAft>
            </a:pPr>
            <a:r>
              <a:rPr lang="en-US" sz="2400" b="1" dirty="0" smtClean="0">
                <a:solidFill>
                  <a:srgbClr val="000000"/>
                </a:solidFill>
                <a:latin typeface="+mn-lt"/>
                <a:ea typeface="Times New Roman" charset="0"/>
                <a:cs typeface="Times New Roman"/>
              </a:rPr>
              <a:t>Sound Data Gathering:</a:t>
            </a:r>
          </a:p>
          <a:p>
            <a:pPr marL="215900" indent="-215900">
              <a:spcAft>
                <a:spcPts val="1200"/>
              </a:spcAft>
              <a:buFont typeface="Arial" charset="0"/>
              <a:buChar char="•"/>
            </a:pPr>
            <a:r>
              <a:rPr lang="en-US" sz="2400" dirty="0" smtClean="0">
                <a:solidFill>
                  <a:srgbClr val="000000"/>
                </a:solidFill>
                <a:latin typeface="+mn-lt"/>
                <a:ea typeface="Times New Roman" charset="0"/>
                <a:cs typeface="Times New Roman"/>
              </a:rPr>
              <a:t>No leading questions, good note taking/recording, etc. </a:t>
            </a:r>
          </a:p>
          <a:p>
            <a:pPr>
              <a:spcAft>
                <a:spcPts val="1200"/>
              </a:spcAft>
            </a:pPr>
            <a:r>
              <a:rPr lang="en-US" sz="2400" b="1" dirty="0" smtClean="0">
                <a:solidFill>
                  <a:srgbClr val="000000"/>
                </a:solidFill>
                <a:latin typeface="+mn-lt"/>
                <a:ea typeface="Times New Roman" charset="0"/>
                <a:cs typeface="Times New Roman"/>
              </a:rPr>
              <a:t>Rigorous Data Analysis:</a:t>
            </a:r>
          </a:p>
          <a:p>
            <a:pPr marL="177800" indent="-177800">
              <a:spcAft>
                <a:spcPts val="1200"/>
              </a:spcAft>
              <a:buFont typeface="Arial" charset="0"/>
              <a:buChar char="•"/>
            </a:pPr>
            <a:r>
              <a:rPr lang="en-US" sz="2400" dirty="0" smtClean="0">
                <a:solidFill>
                  <a:srgbClr val="000000"/>
                </a:solidFill>
                <a:latin typeface="+mn-lt"/>
                <a:ea typeface="Times New Roman" charset="0"/>
                <a:cs typeface="Times New Roman"/>
              </a:rPr>
              <a:t>Reporting of + and – findings, transparency of data, triangulation, etc.</a:t>
            </a:r>
          </a:p>
        </p:txBody>
      </p:sp>
      <p:sp>
        <p:nvSpPr>
          <p:cNvPr id="4" name="Rectangle 3"/>
          <p:cNvSpPr/>
          <p:nvPr/>
        </p:nvSpPr>
        <p:spPr>
          <a:xfrm>
            <a:off x="1838524" y="793601"/>
            <a:ext cx="5245603" cy="523220"/>
          </a:xfrm>
          <a:prstGeom prst="rect">
            <a:avLst/>
          </a:prstGeom>
        </p:spPr>
        <p:txBody>
          <a:bodyPr wrap="none">
            <a:spAutoFit/>
          </a:bodyPr>
          <a:lstStyle/>
          <a:p>
            <a:pPr algn="ctr"/>
            <a:r>
              <a:rPr lang="en-US" sz="2800" dirty="0" smtClean="0">
                <a:latin typeface="+mn-lt"/>
                <a:ea typeface="Times New Roman" pitchFamily="-65" charset="0"/>
                <a:cs typeface="Times New Roman" pitchFamily="-65" charset="0"/>
              </a:rPr>
              <a:t>High Quality Evidence (Qualitative)</a:t>
            </a:r>
            <a:endParaRPr lang="en-US" sz="2800" dirty="0">
              <a:latin typeface="+mn-lt"/>
              <a:ea typeface="Times New Roman" pitchFamily="-65" charset="0"/>
              <a:cs typeface="Times New Roman" pitchFamily="-65" charset="0"/>
            </a:endParaRPr>
          </a:p>
        </p:txBody>
      </p:sp>
    </p:spTree>
    <p:extLst>
      <p:ext uri="{BB962C8B-B14F-4D97-AF65-F5344CB8AC3E}">
        <p14:creationId xmlns:p14="http://schemas.microsoft.com/office/powerpoint/2010/main" val="149813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8130" name="Picture 30"/>
          <p:cNvPicPr>
            <a:picLocks noChangeAspect="1" noChangeArrowheads="1"/>
          </p:cNvPicPr>
          <p:nvPr/>
        </p:nvPicPr>
        <p:blipFill>
          <a:blip r:embed="rId3" cstate="print"/>
          <a:srcRect/>
          <a:stretch>
            <a:fillRect/>
          </a:stretch>
        </p:blipFill>
        <p:spPr bwMode="auto">
          <a:xfrm>
            <a:off x="0" y="614065"/>
            <a:ext cx="9144000" cy="6216776"/>
          </a:xfrm>
          <a:prstGeom prst="rect">
            <a:avLst/>
          </a:prstGeom>
          <a:noFill/>
          <a:ln w="9525">
            <a:noFill/>
            <a:miter lim="800000"/>
            <a:headEnd/>
            <a:tailEnd/>
          </a:ln>
        </p:spPr>
      </p:pic>
      <p:sp>
        <p:nvSpPr>
          <p:cNvPr id="6" name="Rectangle 5"/>
          <p:cNvSpPr/>
          <p:nvPr/>
        </p:nvSpPr>
        <p:spPr>
          <a:xfrm>
            <a:off x="381000" y="614065"/>
            <a:ext cx="8763000" cy="461665"/>
          </a:xfrm>
          <a:prstGeom prst="rect">
            <a:avLst/>
          </a:prstGeom>
        </p:spPr>
        <p:txBody>
          <a:bodyPr wrap="square">
            <a:spAutoFit/>
          </a:bodyPr>
          <a:lstStyle/>
          <a:p>
            <a:r>
              <a:rPr lang="en-US" sz="2400" dirty="0" smtClean="0">
                <a:latin typeface="Times New Roman"/>
                <a:cs typeface="Times New Roman"/>
              </a:rPr>
              <a:t>FFS </a:t>
            </a:r>
            <a:r>
              <a:rPr lang="en-US" sz="2400" b="1" dirty="0" smtClean="0">
                <a:latin typeface="Times New Roman"/>
                <a:cs typeface="Times New Roman"/>
              </a:rPr>
              <a:t>Knowledge Outcomes </a:t>
            </a:r>
            <a:r>
              <a:rPr lang="en-US" sz="2400" dirty="0" smtClean="0">
                <a:latin typeface="Times New Roman"/>
                <a:cs typeface="Times New Roman"/>
              </a:rPr>
              <a:t>for FFS Participants and </a:t>
            </a:r>
            <a:r>
              <a:rPr lang="en-US" sz="2400" dirty="0" err="1" smtClean="0">
                <a:latin typeface="Times New Roman"/>
                <a:cs typeface="Times New Roman"/>
              </a:rPr>
              <a:t>Neighbours</a:t>
            </a:r>
            <a:endParaRPr lang="en-GB" sz="2400" dirty="0"/>
          </a:p>
        </p:txBody>
      </p:sp>
      <p:sp>
        <p:nvSpPr>
          <p:cNvPr id="4" name="Donut 3"/>
          <p:cNvSpPr/>
          <p:nvPr/>
        </p:nvSpPr>
        <p:spPr bwMode="auto">
          <a:xfrm>
            <a:off x="5943600" y="4195465"/>
            <a:ext cx="457200" cy="457200"/>
          </a:xfrm>
          <a:prstGeom prst="donut">
            <a:avLst/>
          </a:prstGeom>
          <a:solidFill>
            <a:srgbClr val="FF0000"/>
          </a:solidFill>
          <a:ln w="6350"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a:solidFill>
                <a:srgbClr val="FF0000"/>
              </a:solidFill>
              <a:latin typeface="Arial" charset="0"/>
              <a:ea typeface="ＭＳ Ｐゴシック" pitchFamily="-107" charset="-128"/>
              <a:cs typeface="ＭＳ Ｐゴシック" pitchFamily="-107" charset="-128"/>
            </a:endParaRPr>
          </a:p>
        </p:txBody>
      </p:sp>
      <p:sp>
        <p:nvSpPr>
          <p:cNvPr id="7" name="Donut 6"/>
          <p:cNvSpPr/>
          <p:nvPr/>
        </p:nvSpPr>
        <p:spPr bwMode="auto">
          <a:xfrm>
            <a:off x="5486400" y="5414665"/>
            <a:ext cx="533400" cy="457200"/>
          </a:xfrm>
          <a:prstGeom prst="donut">
            <a:avLst/>
          </a:prstGeom>
          <a:solidFill>
            <a:srgbClr val="FF0000"/>
          </a:solidFill>
          <a:ln w="6350"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a:latin typeface="Arial" charset="0"/>
              <a:ea typeface="ＭＳ Ｐゴシック" pitchFamily="-107" charset="-128"/>
              <a:cs typeface="ＭＳ Ｐゴシック" pitchFamily="-107" charset="-128"/>
            </a:endParaRPr>
          </a:p>
        </p:txBody>
      </p:sp>
      <p:sp>
        <p:nvSpPr>
          <p:cNvPr id="8" name="Right Brace 7"/>
          <p:cNvSpPr/>
          <p:nvPr/>
        </p:nvSpPr>
        <p:spPr>
          <a:xfrm rot="10800000">
            <a:off x="4876800" y="1604665"/>
            <a:ext cx="838200" cy="2590800"/>
          </a:xfrm>
          <a:prstGeom prst="rightBrace">
            <a:avLst>
              <a:gd name="adj1" fmla="val 8333"/>
              <a:gd name="adj2" fmla="val 48514"/>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3886200" y="2558534"/>
            <a:ext cx="1143000" cy="646331"/>
          </a:xfrm>
          <a:prstGeom prst="rect">
            <a:avLst/>
          </a:prstGeom>
          <a:noFill/>
        </p:spPr>
        <p:txBody>
          <a:bodyPr wrap="square" rtlCol="0">
            <a:spAutoFit/>
          </a:bodyPr>
          <a:lstStyle/>
          <a:p>
            <a:pPr algn="ctr"/>
            <a:r>
              <a:rPr lang="en-US" dirty="0" smtClean="0">
                <a:latin typeface="+mn-lt"/>
                <a:cs typeface="Verdana"/>
              </a:rPr>
              <a:t>18 Single Studies</a:t>
            </a:r>
            <a:endParaRPr lang="en-US" dirty="0">
              <a:latin typeface="+mn-lt"/>
              <a:cs typeface="Verdana"/>
            </a:endParaRPr>
          </a:p>
        </p:txBody>
      </p:sp>
      <p:sp>
        <p:nvSpPr>
          <p:cNvPr id="10" name="Left Brace 9"/>
          <p:cNvSpPr/>
          <p:nvPr/>
        </p:nvSpPr>
        <p:spPr>
          <a:xfrm>
            <a:off x="4724400" y="4885731"/>
            <a:ext cx="685800" cy="681334"/>
          </a:xfrm>
          <a:prstGeom prst="leftBrace">
            <a:avLst>
              <a:gd name="adj1" fmla="val 8333"/>
              <a:gd name="adj2" fmla="val 51454"/>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3810000" y="4962757"/>
            <a:ext cx="1066800" cy="646331"/>
          </a:xfrm>
          <a:prstGeom prst="rect">
            <a:avLst/>
          </a:prstGeom>
          <a:noFill/>
        </p:spPr>
        <p:txBody>
          <a:bodyPr wrap="square" rtlCol="0">
            <a:spAutoFit/>
          </a:bodyPr>
          <a:lstStyle/>
          <a:p>
            <a:pPr algn="ctr"/>
            <a:r>
              <a:rPr lang="en-US" dirty="0">
                <a:latin typeface="+mn-lt"/>
                <a:cs typeface="Verdana"/>
              </a:rPr>
              <a:t>5</a:t>
            </a:r>
            <a:r>
              <a:rPr lang="en-US" dirty="0" smtClean="0">
                <a:latin typeface="+mn-lt"/>
                <a:cs typeface="Verdana"/>
              </a:rPr>
              <a:t> Single Studies</a:t>
            </a:r>
            <a:endParaRPr lang="en-US" dirty="0">
              <a:latin typeface="+mn-lt"/>
              <a:cs typeface="Verdana"/>
            </a:endParaRPr>
          </a:p>
        </p:txBody>
      </p:sp>
      <p:sp>
        <p:nvSpPr>
          <p:cNvPr id="12" name="Rectangular Callout 11"/>
          <p:cNvSpPr/>
          <p:nvPr/>
        </p:nvSpPr>
        <p:spPr>
          <a:xfrm>
            <a:off x="3886200" y="3563111"/>
            <a:ext cx="1295400" cy="1066800"/>
          </a:xfrm>
          <a:prstGeom prst="wedgeRectCallout">
            <a:avLst>
              <a:gd name="adj1" fmla="val 106685"/>
              <a:gd name="adj2" fmla="val 26679"/>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cs typeface="Verdana"/>
              </a:rPr>
              <a:t>Cumulative Estimate of Effect</a:t>
            </a:r>
            <a:endParaRPr lang="en-US" dirty="0">
              <a:solidFill>
                <a:schemeClr val="tx1"/>
              </a:solidFill>
              <a:cs typeface="Verdana"/>
            </a:endParaRPr>
          </a:p>
        </p:txBody>
      </p:sp>
      <p:sp>
        <p:nvSpPr>
          <p:cNvPr id="13" name="Rectangular Callout 12"/>
          <p:cNvSpPr/>
          <p:nvPr/>
        </p:nvSpPr>
        <p:spPr>
          <a:xfrm>
            <a:off x="6515100" y="4885731"/>
            <a:ext cx="1409700" cy="1066800"/>
          </a:xfrm>
          <a:prstGeom prst="wedgeRectCallout">
            <a:avLst>
              <a:gd name="adj1" fmla="val -81550"/>
              <a:gd name="adj2" fmla="val 18345"/>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cs typeface="Verdana"/>
              </a:rPr>
              <a:t>Cumulative Estimate of Effect</a:t>
            </a:r>
            <a:endParaRPr lang="en-US" dirty="0">
              <a:solidFill>
                <a:schemeClr val="tx1"/>
              </a:solidFill>
              <a:cs typeface="Verdana"/>
            </a:endParaRPr>
          </a:p>
        </p:txBody>
      </p:sp>
      <p:sp>
        <p:nvSpPr>
          <p:cNvPr id="2" name="TextBox 1"/>
          <p:cNvSpPr txBox="1"/>
          <p:nvPr/>
        </p:nvSpPr>
        <p:spPr>
          <a:xfrm>
            <a:off x="457200" y="193357"/>
            <a:ext cx="7772400" cy="492443"/>
          </a:xfrm>
          <a:prstGeom prst="rect">
            <a:avLst/>
          </a:prstGeom>
          <a:noFill/>
        </p:spPr>
        <p:txBody>
          <a:bodyPr wrap="square" rtlCol="0">
            <a:spAutoFit/>
          </a:bodyPr>
          <a:lstStyle/>
          <a:p>
            <a:r>
              <a:rPr lang="en-US" sz="2600" dirty="0" smtClean="0">
                <a:latin typeface="+mn-lt"/>
              </a:rPr>
              <a:t>Farmer Field </a:t>
            </a:r>
            <a:r>
              <a:rPr lang="en-US" sz="2600" smtClean="0">
                <a:latin typeface="+mn-lt"/>
              </a:rPr>
              <a:t>Schools – Statistical Meta-Analysis</a:t>
            </a:r>
            <a:endParaRPr lang="en-US" sz="2600">
              <a:latin typeface="+mn-lt"/>
            </a:endParaRPr>
          </a:p>
        </p:txBody>
      </p:sp>
      <p:sp>
        <p:nvSpPr>
          <p:cNvPr id="15" name="TextBox 14"/>
          <p:cNvSpPr txBox="1"/>
          <p:nvPr/>
        </p:nvSpPr>
        <p:spPr>
          <a:xfrm>
            <a:off x="8305800" y="-228599"/>
            <a:ext cx="838200" cy="307777"/>
          </a:xfrm>
          <a:prstGeom prst="rect">
            <a:avLst/>
          </a:prstGeom>
          <a:noFill/>
        </p:spPr>
        <p:txBody>
          <a:bodyPr wrap="square" rtlCol="0">
            <a:spAutoFit/>
          </a:bodyPr>
          <a:lstStyle/>
          <a:p>
            <a:r>
              <a:rPr lang="en-US" sz="1400"/>
              <a:t>P</a:t>
            </a:r>
          </a:p>
        </p:txBody>
      </p:sp>
    </p:spTree>
    <p:extLst>
      <p:ext uri="{BB962C8B-B14F-4D97-AF65-F5344CB8AC3E}">
        <p14:creationId xmlns:p14="http://schemas.microsoft.com/office/powerpoint/2010/main" val="28125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righ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p:bldP spid="10" grpId="0" animBg="1"/>
      <p:bldP spid="11" grpId="0"/>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
          <p:cNvSpPr/>
          <p:nvPr/>
        </p:nvSpPr>
        <p:spPr>
          <a:xfrm>
            <a:off x="304800" y="208745"/>
            <a:ext cx="7620000" cy="492443"/>
          </a:xfrm>
          <a:prstGeom prst="rect">
            <a:avLst/>
          </a:prstGeom>
        </p:spPr>
        <p:txBody>
          <a:bodyPr wrap="square">
            <a:spAutoFit/>
          </a:bodyPr>
          <a:lstStyle/>
          <a:p>
            <a:r>
              <a:rPr lang="en-US" sz="2600" dirty="0" smtClean="0">
                <a:latin typeface="+mn-lt"/>
                <a:cs typeface="Verdana"/>
              </a:rPr>
              <a:t>Farmer Field Schools-Statistical Meta-Analysis</a:t>
            </a:r>
            <a:endParaRPr lang="en-GB" sz="2600" dirty="0">
              <a:latin typeface="+mn-lt"/>
              <a:cs typeface="Verdana"/>
            </a:endParaRPr>
          </a:p>
        </p:txBody>
      </p:sp>
      <p:pic>
        <p:nvPicPr>
          <p:cNvPr id="75778" name="Picture 34"/>
          <p:cNvPicPr>
            <a:picLocks noChangeAspect="1" noChangeArrowheads="1"/>
          </p:cNvPicPr>
          <p:nvPr/>
        </p:nvPicPr>
        <p:blipFill>
          <a:blip r:embed="rId3" cstate="print"/>
          <a:srcRect/>
          <a:stretch>
            <a:fillRect/>
          </a:stretch>
        </p:blipFill>
        <p:spPr bwMode="auto">
          <a:xfrm>
            <a:off x="38100" y="685799"/>
            <a:ext cx="9144000" cy="6172201"/>
          </a:xfrm>
          <a:prstGeom prst="rect">
            <a:avLst/>
          </a:prstGeom>
          <a:noFill/>
          <a:ln w="9525">
            <a:noFill/>
            <a:miter lim="800000"/>
            <a:headEnd/>
            <a:tailEnd/>
          </a:ln>
        </p:spPr>
      </p:pic>
      <p:sp>
        <p:nvSpPr>
          <p:cNvPr id="5" name="Donut 4"/>
          <p:cNvSpPr/>
          <p:nvPr/>
        </p:nvSpPr>
        <p:spPr bwMode="auto">
          <a:xfrm>
            <a:off x="5486400" y="4114800"/>
            <a:ext cx="533400" cy="457200"/>
          </a:xfrm>
          <a:prstGeom prst="donut">
            <a:avLst/>
          </a:prstGeom>
          <a:solidFill>
            <a:srgbClr val="FF0000"/>
          </a:solidFill>
          <a:ln w="6350"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a:latin typeface="+mn-lt"/>
              <a:ea typeface="ＭＳ Ｐゴシック" pitchFamily="-107" charset="-128"/>
              <a:cs typeface="ＭＳ Ｐゴシック" pitchFamily="-107" charset="-128"/>
            </a:endParaRPr>
          </a:p>
        </p:txBody>
      </p:sp>
      <p:sp>
        <p:nvSpPr>
          <p:cNvPr id="7" name="Donut 6"/>
          <p:cNvSpPr/>
          <p:nvPr/>
        </p:nvSpPr>
        <p:spPr bwMode="auto">
          <a:xfrm>
            <a:off x="5562600" y="5410200"/>
            <a:ext cx="685800" cy="609600"/>
          </a:xfrm>
          <a:prstGeom prst="donut">
            <a:avLst/>
          </a:prstGeom>
          <a:solidFill>
            <a:srgbClr val="FF0000"/>
          </a:solidFill>
          <a:ln w="6350"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a:latin typeface="+mn-lt"/>
              <a:ea typeface="ＭＳ Ｐゴシック" pitchFamily="-107" charset="-128"/>
              <a:cs typeface="ＭＳ Ｐゴシック" pitchFamily="-107" charset="-128"/>
            </a:endParaRPr>
          </a:p>
        </p:txBody>
      </p:sp>
      <p:sp>
        <p:nvSpPr>
          <p:cNvPr id="9" name="TextBox 8"/>
          <p:cNvSpPr txBox="1"/>
          <p:nvPr/>
        </p:nvSpPr>
        <p:spPr>
          <a:xfrm>
            <a:off x="914400" y="762000"/>
            <a:ext cx="7162800" cy="400110"/>
          </a:xfrm>
          <a:prstGeom prst="rect">
            <a:avLst/>
          </a:prstGeom>
          <a:noFill/>
        </p:spPr>
        <p:txBody>
          <a:bodyPr wrap="square" rtlCol="0">
            <a:spAutoFit/>
          </a:bodyPr>
          <a:lstStyle/>
          <a:p>
            <a:r>
              <a:rPr lang="en-US" sz="2000" dirty="0" smtClean="0">
                <a:latin typeface="+mn-lt"/>
                <a:cs typeface="Verdana"/>
              </a:rPr>
              <a:t>FFS Pesticide Use For FFS Participants And </a:t>
            </a:r>
            <a:r>
              <a:rPr lang="en-US" sz="2000" dirty="0" err="1" smtClean="0">
                <a:latin typeface="+mn-lt"/>
                <a:cs typeface="Verdana"/>
              </a:rPr>
              <a:t>Neighbours</a:t>
            </a:r>
            <a:endParaRPr lang="en-GB" sz="2000" dirty="0">
              <a:latin typeface="+mn-lt"/>
              <a:cs typeface="Verdana"/>
            </a:endParaRPr>
          </a:p>
        </p:txBody>
      </p:sp>
      <p:sp>
        <p:nvSpPr>
          <p:cNvPr id="11" name="Right Brace 10"/>
          <p:cNvSpPr/>
          <p:nvPr/>
        </p:nvSpPr>
        <p:spPr>
          <a:xfrm>
            <a:off x="6248400" y="1619310"/>
            <a:ext cx="838200" cy="2647890"/>
          </a:xfrm>
          <a:prstGeom prst="rightBrace">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7010400" y="2630269"/>
            <a:ext cx="1143000" cy="646331"/>
          </a:xfrm>
          <a:prstGeom prst="rect">
            <a:avLst/>
          </a:prstGeom>
          <a:noFill/>
        </p:spPr>
        <p:txBody>
          <a:bodyPr wrap="square" rtlCol="0">
            <a:spAutoFit/>
          </a:bodyPr>
          <a:lstStyle/>
          <a:p>
            <a:pPr algn="ctr"/>
            <a:r>
              <a:rPr lang="en-US" dirty="0" smtClean="0">
                <a:latin typeface="+mn-lt"/>
                <a:cs typeface="Verdana"/>
              </a:rPr>
              <a:t>22 Single Studies</a:t>
            </a:r>
            <a:endParaRPr lang="en-US" dirty="0">
              <a:latin typeface="+mn-lt"/>
              <a:cs typeface="Verdana"/>
            </a:endParaRPr>
          </a:p>
        </p:txBody>
      </p:sp>
      <p:sp>
        <p:nvSpPr>
          <p:cNvPr id="14" name="Rectangular Callout 13"/>
          <p:cNvSpPr/>
          <p:nvPr/>
        </p:nvSpPr>
        <p:spPr>
          <a:xfrm>
            <a:off x="6705600" y="3657600"/>
            <a:ext cx="1524000" cy="1066800"/>
          </a:xfrm>
          <a:prstGeom prst="wedgeRectCallout">
            <a:avLst>
              <a:gd name="adj1" fmla="val -98217"/>
              <a:gd name="adj2" fmla="val 23107"/>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cs typeface="Verdana"/>
              </a:rPr>
              <a:t>Cumulative Estimate of Effect</a:t>
            </a:r>
            <a:endParaRPr lang="en-US" dirty="0">
              <a:solidFill>
                <a:schemeClr val="tx1"/>
              </a:solidFill>
              <a:cs typeface="Verdana"/>
            </a:endParaRPr>
          </a:p>
        </p:txBody>
      </p:sp>
      <p:sp>
        <p:nvSpPr>
          <p:cNvPr id="16" name="Rectangular Callout 15"/>
          <p:cNvSpPr/>
          <p:nvPr/>
        </p:nvSpPr>
        <p:spPr>
          <a:xfrm>
            <a:off x="6705600" y="4876800"/>
            <a:ext cx="1524000" cy="1066800"/>
          </a:xfrm>
          <a:prstGeom prst="wedgeRectCallout">
            <a:avLst>
              <a:gd name="adj1" fmla="val -81550"/>
              <a:gd name="adj2" fmla="val 18345"/>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cs typeface="Verdana"/>
              </a:rPr>
              <a:t>Cumulative Estimate of Effect</a:t>
            </a:r>
            <a:endParaRPr lang="en-US" dirty="0">
              <a:solidFill>
                <a:schemeClr val="tx1"/>
              </a:solidFill>
              <a:cs typeface="Verdana"/>
            </a:endParaRPr>
          </a:p>
        </p:txBody>
      </p:sp>
      <p:sp>
        <p:nvSpPr>
          <p:cNvPr id="17" name="TextBox 16"/>
          <p:cNvSpPr txBox="1"/>
          <p:nvPr/>
        </p:nvSpPr>
        <p:spPr>
          <a:xfrm>
            <a:off x="381000" y="1154668"/>
            <a:ext cx="3200400" cy="369332"/>
          </a:xfrm>
          <a:prstGeom prst="rect">
            <a:avLst/>
          </a:prstGeom>
          <a:solidFill>
            <a:srgbClr val="FFFFFF"/>
          </a:solidFill>
        </p:spPr>
        <p:txBody>
          <a:bodyPr wrap="square" rtlCol="0">
            <a:spAutoFit/>
          </a:bodyPr>
          <a:lstStyle/>
          <a:p>
            <a:r>
              <a:rPr lang="en-US" b="1" dirty="0" smtClean="0">
                <a:latin typeface="+mn-lt"/>
                <a:cs typeface="Verdana"/>
              </a:rPr>
              <a:t>FFS Participants</a:t>
            </a:r>
            <a:endParaRPr lang="en-US" b="1" dirty="0">
              <a:latin typeface="+mn-lt"/>
              <a:cs typeface="Verdana"/>
            </a:endParaRPr>
          </a:p>
        </p:txBody>
      </p:sp>
      <p:sp>
        <p:nvSpPr>
          <p:cNvPr id="18" name="TextBox 17"/>
          <p:cNvSpPr txBox="1"/>
          <p:nvPr/>
        </p:nvSpPr>
        <p:spPr>
          <a:xfrm>
            <a:off x="457200" y="4462046"/>
            <a:ext cx="3200400" cy="338554"/>
          </a:xfrm>
          <a:prstGeom prst="rect">
            <a:avLst/>
          </a:prstGeom>
          <a:solidFill>
            <a:srgbClr val="FFFFFF"/>
          </a:solidFill>
        </p:spPr>
        <p:txBody>
          <a:bodyPr wrap="square" rtlCol="0">
            <a:spAutoFit/>
          </a:bodyPr>
          <a:lstStyle/>
          <a:p>
            <a:r>
              <a:rPr lang="en-US" sz="1600" b="1" dirty="0" smtClean="0">
                <a:latin typeface="+mn-lt"/>
                <a:cs typeface="Verdana"/>
              </a:rPr>
              <a:t>FFS </a:t>
            </a:r>
            <a:r>
              <a:rPr lang="en-US" sz="1600" b="1" dirty="0" err="1" smtClean="0">
                <a:latin typeface="+mn-lt"/>
                <a:cs typeface="Verdana"/>
              </a:rPr>
              <a:t>Neighbours</a:t>
            </a:r>
            <a:endParaRPr lang="en-US" sz="1600" b="1" dirty="0">
              <a:latin typeface="+mn-lt"/>
              <a:cs typeface="Verdana"/>
            </a:endParaRPr>
          </a:p>
        </p:txBody>
      </p:sp>
      <p:sp>
        <p:nvSpPr>
          <p:cNvPr id="20" name="Left Brace 19"/>
          <p:cNvSpPr/>
          <p:nvPr/>
        </p:nvSpPr>
        <p:spPr>
          <a:xfrm>
            <a:off x="5181600" y="4724400"/>
            <a:ext cx="152400" cy="914400"/>
          </a:xfrm>
          <a:prstGeom prst="leftBrace">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4191000" y="4916269"/>
            <a:ext cx="1066800" cy="646331"/>
          </a:xfrm>
          <a:prstGeom prst="rect">
            <a:avLst/>
          </a:prstGeom>
          <a:noFill/>
        </p:spPr>
        <p:txBody>
          <a:bodyPr wrap="square" rtlCol="0">
            <a:spAutoFit/>
          </a:bodyPr>
          <a:lstStyle/>
          <a:p>
            <a:pPr algn="ctr"/>
            <a:r>
              <a:rPr lang="en-US" dirty="0" smtClean="0">
                <a:latin typeface="+mn-lt"/>
                <a:cs typeface="Verdana"/>
              </a:rPr>
              <a:t>8 Single Studies</a:t>
            </a:r>
            <a:endParaRPr lang="en-US" dirty="0">
              <a:latin typeface="+mn-lt"/>
              <a:cs typeface="Verdana"/>
            </a:endParaRPr>
          </a:p>
        </p:txBody>
      </p:sp>
      <p:sp>
        <p:nvSpPr>
          <p:cNvPr id="23" name="TextBox 22"/>
          <p:cNvSpPr txBox="1"/>
          <p:nvPr/>
        </p:nvSpPr>
        <p:spPr>
          <a:xfrm>
            <a:off x="8534400" y="54856"/>
            <a:ext cx="381000" cy="307777"/>
          </a:xfrm>
          <a:prstGeom prst="rect">
            <a:avLst/>
          </a:prstGeom>
          <a:noFill/>
        </p:spPr>
        <p:txBody>
          <a:bodyPr wrap="square" rtlCol="0">
            <a:spAutoFit/>
          </a:bodyPr>
          <a:lstStyle/>
          <a:p>
            <a:r>
              <a:rPr lang="en-US" sz="1400" dirty="0" smtClean="0"/>
              <a:t>P</a:t>
            </a:r>
            <a:endParaRPr lang="en-US" sz="1400" dirty="0"/>
          </a:p>
        </p:txBody>
      </p:sp>
    </p:spTree>
    <p:extLst>
      <p:ext uri="{BB962C8B-B14F-4D97-AF65-F5344CB8AC3E}">
        <p14:creationId xmlns:p14="http://schemas.microsoft.com/office/powerpoint/2010/main" val="173250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righ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righ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2" grpId="0"/>
      <p:bldP spid="14" grpId="0" animBg="1"/>
      <p:bldP spid="16" grpId="0" animBg="1"/>
      <p:bldP spid="20" grpId="0" animBg="1"/>
      <p:bldP spid="21" grpId="0"/>
    </p:bldLst>
  </p:timing>
</p:sld>
</file>

<file path=ppt/theme/theme1.xml><?xml version="1.0" encoding="utf-8"?>
<a:theme xmlns:a="http://schemas.openxmlformats.org/drawingml/2006/main" name="Office Theme">
  <a:themeElements>
    <a:clrScheme name="Custom 7">
      <a:dk1>
        <a:srgbClr val="000000"/>
      </a:dk1>
      <a:lt1>
        <a:srgbClr val="F2F79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2008</TotalTime>
  <Words>1090</Words>
  <Application>Microsoft Macintosh PowerPoint</Application>
  <PresentationFormat>On-screen Show (4:3)</PresentationFormat>
  <Paragraphs>183</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Lucida Bright</vt:lpstr>
      <vt:lpstr>ＭＳ Ｐゴシック</vt:lpstr>
      <vt:lpstr>Times</vt:lpstr>
      <vt:lpstr>Times New Roman</vt:lpstr>
      <vt:lpstr>Verdana</vt:lpstr>
      <vt:lpstr>Arial</vt:lpstr>
      <vt:lpstr>Office Theme</vt:lpstr>
      <vt:lpstr>Masterclass Using Research Synthesis to Make Better Decisions Philip Davies PhD and Alex Ademokun PhD   </vt:lpstr>
      <vt:lpstr>Group Exercise 1 What Constitutes High Quality Evidence? </vt:lpstr>
      <vt:lpstr>Group Exercise 2: A Policy Scenario: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Evidentia</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Policy Evidence Based</dc:title>
  <dc:creator>Philip Davies User</dc:creator>
  <cp:lastModifiedBy>Microsoft Office User</cp:lastModifiedBy>
  <cp:revision>197</cp:revision>
  <cp:lastPrinted>2010-07-15T20:59:17Z</cp:lastPrinted>
  <dcterms:created xsi:type="dcterms:W3CDTF">2012-12-29T12:05:24Z</dcterms:created>
  <dcterms:modified xsi:type="dcterms:W3CDTF">2016-09-01T11:09:53Z</dcterms:modified>
</cp:coreProperties>
</file>