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545" r:id="rId2"/>
    <p:sldId id="533" r:id="rId3"/>
    <p:sldId id="534" r:id="rId4"/>
    <p:sldId id="535" r:id="rId5"/>
    <p:sldId id="536" r:id="rId6"/>
    <p:sldId id="537" r:id="rId7"/>
    <p:sldId id="538" r:id="rId8"/>
    <p:sldId id="539" r:id="rId9"/>
    <p:sldId id="540" r:id="rId10"/>
    <p:sldId id="541" r:id="rId11"/>
    <p:sldId id="526" r:id="rId12"/>
    <p:sldId id="531" r:id="rId13"/>
    <p:sldId id="543" r:id="rId14"/>
    <p:sldId id="544" r:id="rId15"/>
    <p:sldId id="518" r:id="rId16"/>
    <p:sldId id="519" r:id="rId17"/>
    <p:sldId id="520" r:id="rId18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rgbClr val="0F5494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72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E CONINCK Sophie (DEVCO)" initials="DCS(" lastIdx="1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F54A1"/>
    <a:srgbClr val="96B7BA"/>
    <a:srgbClr val="FFFFFF"/>
    <a:srgbClr val="45A4C7"/>
    <a:srgbClr val="FFFF99"/>
    <a:srgbClr val="FF9966"/>
    <a:srgbClr val="FF6600"/>
    <a:srgbClr val="969696"/>
    <a:srgbClr val="3166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477" autoAdjust="0"/>
    <p:restoredTop sz="90360" autoAdjust="0"/>
  </p:normalViewPr>
  <p:slideViewPr>
    <p:cSldViewPr>
      <p:cViewPr>
        <p:scale>
          <a:sx n="70" d="100"/>
          <a:sy n="70" d="100"/>
        </p:scale>
        <p:origin x="48" y="-774"/>
      </p:cViewPr>
      <p:guideLst>
        <p:guide orient="horz" pos="172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4D19F820-A8B6-4F25-8AAC-6E5E45EC074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13800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75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165C11E-01E4-4D4B-A500-9DCF6D771C3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05541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A. Intervention logic as theory of change - LFA here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B. Phases (start with exercise )</a:t>
            </a:r>
          </a:p>
          <a:p>
            <a:pPr lvl="0"/>
            <a:r>
              <a:rPr lang="en-GB" dirty="0" smtClean="0">
                <a:effectLst/>
              </a:rPr>
              <a:t>Programming</a:t>
            </a:r>
          </a:p>
          <a:p>
            <a:pPr lvl="0"/>
            <a:r>
              <a:rPr lang="en-GB" dirty="0" smtClean="0">
                <a:effectLst/>
              </a:rPr>
              <a:t>Identification and Formulation</a:t>
            </a:r>
          </a:p>
          <a:p>
            <a:pPr lvl="0"/>
            <a:r>
              <a:rPr lang="en-GB" dirty="0" smtClean="0">
                <a:effectLst/>
              </a:rPr>
              <a:t>Implementation</a:t>
            </a:r>
          </a:p>
          <a:p>
            <a:pPr lvl="0"/>
            <a:r>
              <a:rPr lang="en-GB" dirty="0" smtClean="0">
                <a:effectLst/>
              </a:rPr>
              <a:t>Completion/Closure and Follow up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C. Important choices to be made during the phases of development actions	 (exercise on stakeholder analysis and choice of partners – force field diagram)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Aid modalities as one choice to make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D. Stakeholder analysis (light)</a:t>
            </a: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E. Policy dialogue (light)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3B61BA-BC8E-9343-8767-AC43644219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545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F267E54-6528-4E4B-8CB0-1E113AA3C54B}" type="slidenum">
              <a:rPr lang="en-GB" smtClean="0"/>
              <a:pPr>
                <a:defRPr/>
              </a:pPr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7906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kern="120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A chlorofluorocarbon (</a:t>
            </a:r>
            <a:r>
              <a:rPr lang="en-GB" sz="1200" b="1" kern="120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CFC</a:t>
            </a:r>
            <a:r>
              <a:rPr lang="en-GB" sz="1200" b="0" kern="1200" smtClean="0">
                <a:solidFill>
                  <a:schemeClr val="tx1"/>
                </a:solidFill>
                <a:effectLst/>
                <a:latin typeface="Arial" pitchFamily="34" charset="0"/>
                <a:ea typeface="+mn-ea"/>
                <a:cs typeface="+mn-cs"/>
              </a:rPr>
              <a:t>) is an organic compound that contains only carbon, chlorine, and fluorine, produced as a volatile derivative of methane, ethane, and propane.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5C11E-01E4-4D4B-A500-9DCF6D771C32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89898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mtClean="0"/>
              <a:t>http://ec.europa.eu/echo/files/aid/countries/factsheets/thematic/disaster_risk_reduction.pdf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72DA950-D101-47F4-825E-A80F6D2BE7D0}" type="slidenum">
              <a:rPr lang="en-GB" smtClean="0"/>
              <a:pPr>
                <a:defRPr/>
              </a:pPr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39048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idea here is that we show that</a:t>
            </a:r>
            <a:r>
              <a:rPr lang="en-GB" baseline="0" dirty="0" smtClean="0"/>
              <a:t> mainstreaming can contribute to all SDGs – the slides simply illustrate that. The participants should have a copy of the guidelines with them.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65C11E-01E4-4D4B-A500-9DCF6D771C32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4884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GB" sz="1800" noProof="0" dirty="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GB" sz="1800" noProof="0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95738" y="2565400"/>
            <a:ext cx="5040312" cy="790575"/>
          </a:xfrm>
        </p:spPr>
        <p:txBody>
          <a:bodyPr/>
          <a:lstStyle>
            <a:lvl1pPr marL="3175"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GB" noProof="0" dirty="0" smtClean="0"/>
              <a:t>Title</a:t>
            </a:r>
            <a:endParaRPr lang="en-GB" noProof="0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r>
              <a:rPr lang="en-GB" noProof="0" dirty="0" smtClean="0"/>
              <a:t>Subtitle</a:t>
            </a:r>
            <a:endParaRPr lang="en-GB" noProof="0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866E24AB-CEF4-4470-9806-4CF3C7CFBE3B}" type="slidenum">
              <a:rPr lang="en-GB" noProof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409187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F6F238-D46E-4DCA-B114-DAD4A707219F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1775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339850"/>
            <a:ext cx="2071687" cy="46815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288" y="1339850"/>
            <a:ext cx="6067425" cy="46815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51EDE-CF77-4071-AECF-FE0BE75127D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54704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9"/>
          <p:cNvGrpSpPr>
            <a:grpSpLocks/>
          </p:cNvGrpSpPr>
          <p:nvPr userDrawn="1"/>
        </p:nvGrpSpPr>
        <p:grpSpPr bwMode="auto">
          <a:xfrm>
            <a:off x="8316913" y="0"/>
            <a:ext cx="863600" cy="6884988"/>
            <a:chOff x="5225" y="0"/>
            <a:chExt cx="544" cy="4320"/>
          </a:xfrm>
        </p:grpSpPr>
        <p:sp>
          <p:nvSpPr>
            <p:cNvPr id="5" name="Rectangle 10"/>
            <p:cNvSpPr>
              <a:spLocks noChangeArrowheads="1"/>
            </p:cNvSpPr>
            <p:nvPr/>
          </p:nvSpPr>
          <p:spPr bwMode="auto">
            <a:xfrm>
              <a:off x="5533" y="0"/>
              <a:ext cx="227" cy="4320"/>
            </a:xfrm>
            <a:prstGeom prst="rect">
              <a:avLst/>
            </a:prstGeom>
            <a:solidFill>
              <a:srgbClr val="103C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fr-BE">
                <a:latin typeface="Arial" charset="0"/>
              </a:endParaRPr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5225" y="430"/>
              <a:ext cx="544" cy="771"/>
              <a:chOff x="5225" y="430"/>
              <a:chExt cx="544" cy="771"/>
            </a:xfrm>
          </p:grpSpPr>
          <p:sp>
            <p:nvSpPr>
              <p:cNvPr id="7" name="Rectangle 12"/>
              <p:cNvSpPr>
                <a:spLocks noChangeArrowheads="1"/>
              </p:cNvSpPr>
              <p:nvPr/>
            </p:nvSpPr>
            <p:spPr bwMode="auto">
              <a:xfrm>
                <a:off x="5225" y="1020"/>
                <a:ext cx="544" cy="181"/>
              </a:xfrm>
              <a:prstGeom prst="rect">
                <a:avLst/>
              </a:prstGeom>
              <a:solidFill>
                <a:srgbClr val="F3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BE">
                  <a:latin typeface="Arial" charset="0"/>
                </a:endParaRPr>
              </a:p>
            </p:txBody>
          </p:sp>
          <p:sp>
            <p:nvSpPr>
              <p:cNvPr id="8" name="Rectangle 13"/>
              <p:cNvSpPr>
                <a:spLocks noChangeArrowheads="1"/>
              </p:cNvSpPr>
              <p:nvPr/>
            </p:nvSpPr>
            <p:spPr bwMode="auto">
              <a:xfrm>
                <a:off x="5225" y="725"/>
                <a:ext cx="544" cy="181"/>
              </a:xfrm>
              <a:prstGeom prst="rect">
                <a:avLst/>
              </a:prstGeom>
              <a:solidFill>
                <a:srgbClr val="F3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fr-BE">
                  <a:latin typeface="Arial" charset="0"/>
                </a:endParaRPr>
              </a:p>
            </p:txBody>
          </p:sp>
          <p:sp>
            <p:nvSpPr>
              <p:cNvPr id="9" name="Rectangle 14"/>
              <p:cNvSpPr>
                <a:spLocks noChangeArrowheads="1"/>
              </p:cNvSpPr>
              <p:nvPr/>
            </p:nvSpPr>
            <p:spPr bwMode="auto">
              <a:xfrm>
                <a:off x="5225" y="430"/>
                <a:ext cx="544" cy="181"/>
              </a:xfrm>
              <a:prstGeom prst="rect">
                <a:avLst/>
              </a:prstGeom>
              <a:solidFill>
                <a:srgbClr val="F3D2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r>
                  <a:rPr lang="fr-FR" sz="1300" b="1">
                    <a:solidFill>
                      <a:srgbClr val="103C72"/>
                    </a:solidFill>
                    <a:latin typeface="Century Gothic" pitchFamily="34" charset="0"/>
                    <a:ea typeface="ＭＳ Ｐゴシック" pitchFamily="34" charset="-128"/>
                  </a:rPr>
                  <a:t>EuropeAid</a:t>
                </a:r>
                <a:endParaRPr lang="en-GB">
                  <a:latin typeface="Arial" charset="0"/>
                  <a:ea typeface="ＭＳ Ｐゴシック" pitchFamily="34" charset="-128"/>
                </a:endParaRPr>
              </a:p>
            </p:txBody>
          </p:sp>
        </p:grpSp>
      </p:grpSp>
      <p:sp>
        <p:nvSpPr>
          <p:cNvPr id="10" name="Rectangle 6"/>
          <p:cNvSpPr txBox="1">
            <a:spLocks noChangeArrowheads="1"/>
          </p:cNvSpPr>
          <p:nvPr userDrawn="1"/>
        </p:nvSpPr>
        <p:spPr>
          <a:xfrm>
            <a:off x="6553200" y="6272213"/>
            <a:ext cx="2133600" cy="476250"/>
          </a:xfrm>
          <a:prstGeom prst="rect">
            <a:avLst/>
          </a:prstGeom>
          <a:ln algn="ctr"/>
        </p:spPr>
        <p:txBody>
          <a:bodyPr anchor="ctr"/>
          <a:lstStyle>
            <a:lvl1pPr eaLnBrk="0" hangingPunct="0">
              <a:lnSpc>
                <a:spcPts val="1400"/>
              </a:lnSpc>
              <a:defRPr>
                <a:solidFill>
                  <a:srgbClr val="103C72"/>
                </a:solidFill>
              </a:defRPr>
            </a:lvl1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FF2CDBB1-1A33-401D-9A89-E58501E2AF08}" type="slidenum">
              <a:rPr lang="en-GB" smtClean="0">
                <a:latin typeface="+mn-lt"/>
                <a:cs typeface="+mn-cs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GB">
              <a:latin typeface="+mn-lt"/>
              <a:cs typeface="+mn-cs"/>
            </a:endParaRPr>
          </a:p>
        </p:txBody>
      </p:sp>
      <p:sp>
        <p:nvSpPr>
          <p:cNvPr id="1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57809"/>
            <a:ext cx="7772400" cy="938213"/>
          </a:xfrm>
          <a:ln algn="ctr"/>
        </p:spPr>
        <p:txBody>
          <a:bodyPr/>
          <a:lstStyle>
            <a:lvl1pPr>
              <a:defRPr>
                <a:solidFill>
                  <a:srgbClr val="103C7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1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3311922"/>
            <a:ext cx="7088187" cy="865187"/>
          </a:xfrm>
        </p:spPr>
        <p:txBody>
          <a:bodyPr/>
          <a:lstStyle>
            <a:lvl1pPr marL="0" indent="0">
              <a:buFont typeface="Times" charset="0"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4CD2B1-A1AF-4BA1-80E5-B76C25BBC1C2}" type="datetimeFigureOut">
              <a:rPr lang="en-US"/>
              <a:pPr>
                <a:defRPr/>
              </a:pPr>
              <a:t>9/20/2016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6F2BE1-4630-4C13-85CC-E4C297AAD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noProof="0" dirty="0" smtClean="0"/>
              <a:t>Click to edit Master text styles</a:t>
            </a:r>
          </a:p>
          <a:p>
            <a:pPr lvl="1"/>
            <a:r>
              <a:rPr lang="en-GB" noProof="0" dirty="0" smtClean="0"/>
              <a:t>Second level</a:t>
            </a:r>
          </a:p>
          <a:p>
            <a:pPr lvl="2"/>
            <a:r>
              <a:rPr lang="en-GB" noProof="0" dirty="0" smtClean="0"/>
              <a:t>Third level</a:t>
            </a:r>
          </a:p>
          <a:p>
            <a:pPr lvl="3"/>
            <a:r>
              <a:rPr lang="en-GB" noProof="0" dirty="0" smtClean="0"/>
              <a:t>Fourth level</a:t>
            </a:r>
          </a:p>
          <a:p>
            <a:pPr lvl="4"/>
            <a:r>
              <a:rPr lang="en-GB" noProof="0" dirty="0" smtClean="0"/>
              <a:t>Fifth level</a:t>
            </a:r>
            <a:endParaRPr lang="en-GB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noProof="0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39187B-0BD1-4BBE-BEA7-010AD5111062}" type="slidenum">
              <a:rPr lang="en-GB" noProof="0"/>
              <a:pPr>
                <a:defRPr/>
              </a:pPr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98618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BFE71-0FC0-49A6-B79F-258A47664088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926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492375"/>
            <a:ext cx="4038600" cy="3529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EBC242-8238-4168-97B7-E184E596777A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69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6CA4-4232-4AF0-BCDA-7B421027C85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67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401C0D-2536-4557-876A-36C4DD155A2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5480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A31CE-AB29-4DE0-BD92-61B8B8B38FA4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1841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9289E8-D9C5-4E1E-BAA5-16FE916D2B20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325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7DC4D3-D742-4198-A328-EB947699515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125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339850"/>
            <a:ext cx="82296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492375"/>
            <a:ext cx="8229600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 smtClean="0"/>
              <a:t>Second level</a:t>
            </a:r>
            <a:endParaRPr lang="en-GB" smtClean="0"/>
          </a:p>
          <a:p>
            <a:pPr lvl="1"/>
            <a:r>
              <a:rPr lang="en-GB" smtClean="0"/>
              <a:t>Third level</a:t>
            </a:r>
          </a:p>
          <a:p>
            <a:pPr lvl="2"/>
            <a:r>
              <a:rPr lang="en-GB" smtClean="0"/>
              <a:t>- Fourth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59409FB3-B05E-4E39-8C3A-B75646C8D7CD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95726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7" name="Rectangle 6"/>
          <p:cNvSpPr/>
          <p:nvPr/>
        </p:nvSpPr>
        <p:spPr>
          <a:xfrm>
            <a:off x="4262438" y="6659563"/>
            <a:ext cx="611187" cy="198437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033" name="Picture 17" descr="LOGO CE_Vertical_EN_NEG_quadri_HR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100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ec.europa.eu/clima/policies/international/finance/index_en.htm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hyperlink" Target="http://ec.europa.eu/environment/international_issues/agreements_en.htm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un.org/youthenvoy/video/sustainable-development-goals-explained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hyperlink" Target="http://www.unccd.int/en/Pages/default.aspx" TargetMode="Externa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hyperlink" Target="http://unfccc.int/2860.php" TargetMode="External"/><Relationship Id="rId4" Type="http://schemas.openxmlformats.org/officeDocument/2006/relationships/hyperlink" Target="https://www.cbd.int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 bwMode="auto">
          <a:xfrm>
            <a:off x="611188" y="2782888"/>
            <a:ext cx="76327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1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7600" b="1">
                <a:solidFill>
                  <a:srgbClr val="FFD62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indent="0"/>
            <a:r>
              <a:rPr lang="en-GB" altLang="es-ES_tradnl" sz="3200" kern="0" smtClean="0">
                <a:latin typeface="Arial Black" pitchFamily="34" charset="0"/>
              </a:rPr>
              <a:t>Module </a:t>
            </a:r>
            <a:r>
              <a:rPr lang="en-GB" altLang="es-ES_tradnl" sz="3200" kern="0" smtClean="0">
                <a:latin typeface="Arial Black" pitchFamily="34" charset="0"/>
              </a:rPr>
              <a:t>C2</a:t>
            </a:r>
            <a:r>
              <a:rPr lang="en-GB" altLang="es-ES_tradnl" sz="3200" kern="0" dirty="0" smtClean="0">
                <a:latin typeface="Arial Black" pitchFamily="34" charset="0"/>
              </a:rPr>
              <a:t/>
            </a:r>
            <a:br>
              <a:rPr lang="en-GB" altLang="es-ES_tradnl" sz="3200" kern="0" dirty="0" smtClean="0">
                <a:latin typeface="Arial Black" pitchFamily="34" charset="0"/>
              </a:rPr>
            </a:br>
            <a:r>
              <a:rPr lang="en-GB" altLang="es-ES_tradnl" sz="3200" kern="0" dirty="0" smtClean="0">
                <a:latin typeface="Arial Black" pitchFamily="34" charset="0"/>
              </a:rPr>
              <a:t>Mainstreaming environment and climate change tools and methods</a:t>
            </a:r>
            <a:endParaRPr lang="fr-BE" altLang="es-ES_tradnl" sz="3200" kern="0" dirty="0" smtClean="0"/>
          </a:p>
        </p:txBody>
      </p:sp>
    </p:spTree>
    <p:extLst>
      <p:ext uri="{BB962C8B-B14F-4D97-AF65-F5344CB8AC3E}">
        <p14:creationId xmlns:p14="http://schemas.microsoft.com/office/powerpoint/2010/main" val="51527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A31CE-AB29-4DE0-BD92-61B8B8B38FA4}" type="slidenum">
              <a:rPr lang="en-GB" smtClean="0"/>
              <a:pPr>
                <a:defRPr/>
              </a:pPr>
              <a:t>10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4800" y="1828800"/>
            <a:ext cx="87630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600" b="1" dirty="0" smtClean="0"/>
          </a:p>
          <a:p>
            <a:r>
              <a:rPr lang="en-GB" sz="1600" b="1" dirty="0" smtClean="0"/>
              <a:t>Loss </a:t>
            </a:r>
            <a:r>
              <a:rPr lang="en-GB" sz="1600" b="1" dirty="0"/>
              <a:t>and damage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recognise the </a:t>
            </a:r>
            <a:r>
              <a:rPr lang="en-GB" sz="1600" dirty="0"/>
              <a:t>importance of averting, minimising and addressing loss and damage associated </a:t>
            </a:r>
            <a:r>
              <a:rPr lang="en-GB" sz="1600" dirty="0" smtClean="0"/>
              <a:t>with CC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acknowledge </a:t>
            </a:r>
            <a:r>
              <a:rPr lang="en-GB" sz="1600" dirty="0"/>
              <a:t>the need to cooperate </a:t>
            </a:r>
            <a:r>
              <a:rPr lang="en-GB" sz="1600" dirty="0" smtClean="0"/>
              <a:t>on early </a:t>
            </a:r>
            <a:r>
              <a:rPr lang="en-GB" sz="1600" dirty="0"/>
              <a:t>warning systems, emergency preparedness and risk insurance.</a:t>
            </a:r>
            <a:endParaRPr lang="en-GB" sz="1600" b="1" dirty="0"/>
          </a:p>
          <a:p>
            <a:endParaRPr lang="en-GB" sz="1600" b="1" dirty="0" smtClean="0"/>
          </a:p>
          <a:p>
            <a:r>
              <a:rPr lang="en-GB" sz="1600" b="1" dirty="0" smtClean="0"/>
              <a:t>Support</a:t>
            </a:r>
            <a:endParaRPr lang="en-GB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The EU and other developed countries will continue to support climate action to reduce emissions and build resilience to climate change impacts in developing countries.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Other countries are encouraged to provide or continue to provide such support voluntarily.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developed </a:t>
            </a:r>
            <a:r>
              <a:rPr lang="en-GB" sz="1600" dirty="0"/>
              <a:t>countries intend to continue their existing </a:t>
            </a:r>
            <a:r>
              <a:rPr lang="en-GB" sz="1600" dirty="0">
                <a:hlinkClick r:id="rId2"/>
              </a:rPr>
              <a:t>collective goal</a:t>
            </a:r>
            <a:r>
              <a:rPr lang="en-GB" sz="1600" dirty="0"/>
              <a:t> to mobilise USD 100 billion per year by 2020 and extend this until 2025. A new and higher goal will be set for after this period.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371600"/>
            <a:ext cx="8229600" cy="53340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000" kern="0" dirty="0" smtClean="0"/>
              <a:t>COP 21 – what governments agreed to (2/2) 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751886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Multilateral Environment Agreements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1C0D-2536-4557-876A-36C4DD155A24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8600" y="5983069"/>
            <a:ext cx="88442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A 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</a:rPr>
              <a:t>comprehensive list of MEAs signed by the EU is available on the Commission </a:t>
            </a:r>
            <a:r>
              <a:rPr lang="en-GB" sz="18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hlinkClick r:id="rId2"/>
              </a:rPr>
              <a:t>environment web pages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</a:rPr>
              <a:t>:  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2291715"/>
            <a:ext cx="1306672" cy="15335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4056939"/>
            <a:ext cx="1306672" cy="18473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52028" y="2261235"/>
            <a:ext cx="2667000" cy="15344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2028" y="4050666"/>
            <a:ext cx="2319972" cy="18536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62868" y="2148839"/>
            <a:ext cx="1790700" cy="18192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83956" y="4353669"/>
            <a:ext cx="3571875" cy="111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29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19200"/>
            <a:ext cx="8748712" cy="936625"/>
          </a:xfrm>
        </p:spPr>
        <p:txBody>
          <a:bodyPr/>
          <a:lstStyle/>
          <a:p>
            <a:pPr marL="0"/>
            <a:r>
              <a:rPr lang="en-GB" sz="2800" dirty="0" smtClean="0"/>
              <a:t>EU Instruments, Initiatives and Facilities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33587"/>
            <a:ext cx="8686800" cy="3529013"/>
          </a:xfrm>
        </p:spPr>
        <p:txBody>
          <a:bodyPr/>
          <a:lstStyle/>
          <a:p>
            <a:pPr>
              <a:buClr>
                <a:srgbClr val="0F5494"/>
              </a:buClr>
            </a:pPr>
            <a:r>
              <a:rPr lang="en-GB" sz="1600" b="1" i="0" dirty="0" smtClean="0"/>
              <a:t>Geographic Programmes</a:t>
            </a:r>
          </a:p>
          <a:p>
            <a:pPr>
              <a:buClr>
                <a:srgbClr val="0F5494"/>
              </a:buClr>
            </a:pPr>
            <a:r>
              <a:rPr lang="en-GB" sz="1600" i="0" dirty="0" smtClean="0"/>
              <a:t>Environment and climate change as focal and non focal sectors (NIPS/RIPS)</a:t>
            </a:r>
          </a:p>
          <a:p>
            <a:pPr>
              <a:buClr>
                <a:srgbClr val="0F5494"/>
              </a:buClr>
            </a:pPr>
            <a:r>
              <a:rPr lang="en-GB" sz="1600" b="1" i="0" dirty="0" smtClean="0"/>
              <a:t>Thematic programmes</a:t>
            </a:r>
          </a:p>
          <a:p>
            <a:pPr marL="685800" lvl="0">
              <a:buClr>
                <a:srgbClr val="0F5494"/>
              </a:buClr>
              <a:buFont typeface="Courier New" pitchFamily="49" charset="0"/>
              <a:buChar char="o"/>
            </a:pPr>
            <a:r>
              <a:rPr lang="en-GB" sz="1600" i="0" dirty="0" smtClean="0"/>
              <a:t>Global </a:t>
            </a:r>
            <a:r>
              <a:rPr lang="en-GB" sz="1600" i="0" dirty="0"/>
              <a:t>Public </a:t>
            </a:r>
            <a:r>
              <a:rPr lang="en-GB" sz="1600" i="0" dirty="0" smtClean="0"/>
              <a:t>Goods and </a:t>
            </a:r>
            <a:r>
              <a:rPr lang="en-GB" sz="1600" i="0" dirty="0"/>
              <a:t>Challenges </a:t>
            </a:r>
            <a:r>
              <a:rPr lang="en-GB" sz="1600" i="0" dirty="0" smtClean="0"/>
              <a:t>Programme </a:t>
            </a:r>
            <a:r>
              <a:rPr lang="en-GB" sz="1600" i="0" dirty="0"/>
              <a:t>(GPGC</a:t>
            </a:r>
            <a:r>
              <a:rPr lang="en-GB" sz="1600" i="0" dirty="0" smtClean="0"/>
              <a:t>)</a:t>
            </a:r>
          </a:p>
          <a:p>
            <a:pPr marL="685800" lvl="0">
              <a:buClr>
                <a:srgbClr val="0F5494"/>
              </a:buClr>
              <a:buFont typeface="Courier New" pitchFamily="49" charset="0"/>
              <a:buChar char="o"/>
            </a:pPr>
            <a:r>
              <a:rPr lang="da-DK" sz="1600" i="0" dirty="0" smtClean="0"/>
              <a:t>Disaster Risk Redution and Resilience - </a:t>
            </a:r>
            <a:r>
              <a:rPr lang="en-GB" sz="1600" i="0" dirty="0" smtClean="0"/>
              <a:t>Increasing resilience by </a:t>
            </a:r>
            <a:r>
              <a:rPr lang="en-GB" sz="1600" i="0" dirty="0"/>
              <a:t>reducing disaster </a:t>
            </a:r>
            <a:r>
              <a:rPr lang="en-GB" sz="1600" i="0" dirty="0" smtClean="0"/>
              <a:t>risk in </a:t>
            </a:r>
            <a:r>
              <a:rPr lang="en-GB" sz="1600" i="0" dirty="0"/>
              <a:t>humanitarian </a:t>
            </a:r>
            <a:r>
              <a:rPr lang="en-GB" sz="1600" i="0" dirty="0" smtClean="0"/>
              <a:t>action</a:t>
            </a:r>
          </a:p>
          <a:p>
            <a:pPr marL="685800" lvl="0">
              <a:buClr>
                <a:srgbClr val="0F5494"/>
              </a:buClr>
              <a:buFont typeface="Courier New" pitchFamily="49" charset="0"/>
              <a:buChar char="o"/>
            </a:pPr>
            <a:r>
              <a:rPr lang="en-US" sz="1600" i="0" dirty="0"/>
              <a:t>Action Plan for Resilience in Crisis Prone Countries 2013-2020 </a:t>
            </a:r>
            <a:endParaRPr lang="en-GB" sz="1600" i="0" dirty="0" smtClean="0"/>
          </a:p>
          <a:p>
            <a:pPr>
              <a:buClr>
                <a:srgbClr val="0F5494"/>
              </a:buClr>
            </a:pPr>
            <a:r>
              <a:rPr lang="en-GB" sz="1600" b="1" i="0" dirty="0" smtClean="0"/>
              <a:t>Some flagship initiatives</a:t>
            </a:r>
          </a:p>
          <a:p>
            <a:pPr marL="685800" lvl="0">
              <a:buClr>
                <a:srgbClr val="0F5494"/>
              </a:buClr>
              <a:buFont typeface="Courier New" pitchFamily="49" charset="0"/>
              <a:buChar char="o"/>
            </a:pPr>
            <a:r>
              <a:rPr lang="en-GB" sz="1600" i="0" dirty="0" smtClean="0"/>
              <a:t>Global Climate Change Alliance+  (GCCA+)</a:t>
            </a:r>
          </a:p>
          <a:p>
            <a:pPr marL="685800" lvl="0">
              <a:buClr>
                <a:srgbClr val="0F5494"/>
              </a:buClr>
              <a:buFont typeface="Courier New" pitchFamily="49" charset="0"/>
              <a:buChar char="o"/>
            </a:pPr>
            <a:r>
              <a:rPr lang="en-GB" sz="1600" i="0" dirty="0" smtClean="0"/>
              <a:t>Forest </a:t>
            </a:r>
            <a:r>
              <a:rPr lang="en-GB" sz="1600" i="0" dirty="0"/>
              <a:t>Law Enforcement, Governance and </a:t>
            </a:r>
            <a:r>
              <a:rPr lang="en-GB" sz="1600" i="0" dirty="0" smtClean="0"/>
              <a:t>Trade</a:t>
            </a:r>
            <a:r>
              <a:rPr lang="en-GB" sz="1600" i="0" dirty="0"/>
              <a:t> </a:t>
            </a:r>
            <a:r>
              <a:rPr lang="en-GB" sz="1600" i="0" dirty="0" smtClean="0"/>
              <a:t>(FLEGT)</a:t>
            </a:r>
            <a:endParaRPr lang="en-GB" sz="1600" i="0" dirty="0"/>
          </a:p>
          <a:p>
            <a:pPr marL="685800" lvl="0">
              <a:buClr>
                <a:srgbClr val="0F5494"/>
              </a:buClr>
              <a:buFont typeface="Courier New" pitchFamily="49" charset="0"/>
              <a:buChar char="o"/>
            </a:pPr>
            <a:r>
              <a:rPr lang="en-GB" sz="1600" i="0" dirty="0"/>
              <a:t>SWITCH </a:t>
            </a:r>
            <a:r>
              <a:rPr lang="en-GB" sz="1600" i="0" dirty="0" smtClean="0"/>
              <a:t>TO GREEN</a:t>
            </a:r>
          </a:p>
          <a:p>
            <a:pPr marL="685800" lvl="0">
              <a:buClr>
                <a:srgbClr val="0F5494"/>
              </a:buClr>
              <a:buFont typeface="Courier New" pitchFamily="49" charset="0"/>
              <a:buChar char="o"/>
            </a:pPr>
            <a:r>
              <a:rPr lang="en-GB" sz="1600" i="0" dirty="0" smtClean="0"/>
              <a:t>EU Biodiversity for Life+ Initiative (EUBLI)</a:t>
            </a:r>
            <a:endParaRPr lang="en-GB" sz="1600" i="0" dirty="0"/>
          </a:p>
          <a:p>
            <a:pPr>
              <a:buClr>
                <a:srgbClr val="0F5494"/>
              </a:buClr>
            </a:pPr>
            <a:r>
              <a:rPr lang="en-GB" sz="1600" b="1" i="0" dirty="0" smtClean="0"/>
              <a:t>Investment Facilities (climate windows)</a:t>
            </a:r>
          </a:p>
          <a:p>
            <a:pPr>
              <a:buClr>
                <a:srgbClr val="0F5494"/>
              </a:buClr>
            </a:pPr>
            <a:r>
              <a:rPr lang="en-GB" sz="1600" b="1" i="0" dirty="0"/>
              <a:t>Partnership instrument (climate is a priority</a:t>
            </a:r>
            <a:r>
              <a:rPr lang="en-GB" sz="1600" b="1" i="0" dirty="0" smtClean="0"/>
              <a:t>)</a:t>
            </a:r>
          </a:p>
          <a:p>
            <a:pPr marL="0" indent="0">
              <a:buClr>
                <a:srgbClr val="0F5494"/>
              </a:buClr>
              <a:buNone/>
            </a:pPr>
            <a:endParaRPr lang="en-GB" sz="1600" b="1" i="0" dirty="0"/>
          </a:p>
          <a:p>
            <a:pPr>
              <a:buClr>
                <a:srgbClr val="0F5494"/>
              </a:buClr>
            </a:pPr>
            <a:endParaRPr lang="en-GB" sz="1600" i="0" dirty="0"/>
          </a:p>
        </p:txBody>
      </p:sp>
    </p:spTree>
    <p:extLst>
      <p:ext uri="{BB962C8B-B14F-4D97-AF65-F5344CB8AC3E}">
        <p14:creationId xmlns:p14="http://schemas.microsoft.com/office/powerpoint/2010/main" val="106026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334" y="1066800"/>
            <a:ext cx="4010035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377359" y="1371600"/>
            <a:ext cx="4499442" cy="1366528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defTabSz="914400">
              <a:buClr>
                <a:srgbClr val="2D5EC1"/>
              </a:buClr>
            </a:pPr>
            <a:r>
              <a:rPr lang="en-GB" sz="1800" i="0" kern="0" dirty="0" smtClean="0">
                <a:ea typeface="ＭＳ Ｐゴシック" pitchFamily="-1" charset="-128"/>
              </a:rPr>
              <a:t>Objectives and background</a:t>
            </a:r>
          </a:p>
          <a:p>
            <a:pPr defTabSz="914400">
              <a:buClr>
                <a:srgbClr val="2D5EC1"/>
              </a:buClr>
            </a:pPr>
            <a:r>
              <a:rPr lang="en-GB" sz="1800" i="0" kern="0" dirty="0" smtClean="0">
                <a:ea typeface="ＭＳ Ｐゴシック" pitchFamily="-1" charset="-128"/>
              </a:rPr>
              <a:t>Rationale</a:t>
            </a:r>
          </a:p>
          <a:p>
            <a:pPr defTabSz="914400">
              <a:buClr>
                <a:srgbClr val="2D5EC1"/>
              </a:buClr>
            </a:pPr>
            <a:r>
              <a:rPr lang="en-GB" sz="1800" i="0" kern="0" dirty="0" smtClean="0">
                <a:ea typeface="ＭＳ Ｐゴシック" pitchFamily="-1" charset="-128"/>
              </a:rPr>
              <a:t>Integration in practice</a:t>
            </a:r>
          </a:p>
          <a:p>
            <a:pPr defTabSz="914400">
              <a:buClr>
                <a:srgbClr val="2D5EC1"/>
              </a:buClr>
            </a:pPr>
            <a:r>
              <a:rPr lang="en-GB" sz="1800" i="0" kern="0" dirty="0" smtClean="0">
                <a:ea typeface="ＭＳ Ｐゴシック" pitchFamily="-1" charset="-128"/>
              </a:rPr>
              <a:t>Annexes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78747" y="2881527"/>
            <a:ext cx="4598054" cy="37610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lvl="1" defTabSz="914400">
              <a:buClr>
                <a:srgbClr val="2D5EC1"/>
              </a:buClr>
            </a:pPr>
            <a:r>
              <a:rPr lang="en-GB" sz="1400" b="0" kern="0" dirty="0" smtClean="0">
                <a:solidFill>
                  <a:srgbClr val="0070C0"/>
                </a:solidFill>
                <a:ea typeface="ＭＳ Ｐゴシック" pitchFamily="-1" charset="-128"/>
              </a:rPr>
              <a:t>SDGs and targets relevant for integration</a:t>
            </a:r>
          </a:p>
          <a:p>
            <a:pPr lvl="1" defTabSz="914400">
              <a:buClr>
                <a:srgbClr val="2D5EC1"/>
              </a:buClr>
            </a:pPr>
            <a:r>
              <a:rPr lang="en-GB" sz="1400" b="0" i="0" kern="0" dirty="0" err="1" smtClean="0">
                <a:solidFill>
                  <a:srgbClr val="0070C0"/>
                </a:solidFill>
                <a:ea typeface="ＭＳ Ｐゴシック" pitchFamily="-1" charset="-128"/>
              </a:rPr>
              <a:t>ToR</a:t>
            </a:r>
            <a:r>
              <a:rPr lang="en-GB" sz="1400" b="0" i="0" kern="0" dirty="0" smtClean="0">
                <a:solidFill>
                  <a:srgbClr val="0070C0"/>
                </a:solidFill>
                <a:ea typeface="ＭＳ Ｐゴシック" pitchFamily="-1" charset="-128"/>
              </a:rPr>
              <a:t> for a CEP</a:t>
            </a:r>
          </a:p>
          <a:p>
            <a:pPr lvl="1" defTabSz="914400">
              <a:buClr>
                <a:srgbClr val="2D5EC1"/>
              </a:buClr>
            </a:pPr>
            <a:r>
              <a:rPr lang="en-GB" sz="1400" b="0" kern="0" dirty="0" smtClean="0">
                <a:solidFill>
                  <a:srgbClr val="0070C0"/>
                </a:solidFill>
                <a:ea typeface="ＭＳ Ｐゴシック" pitchFamily="-1" charset="-128"/>
              </a:rPr>
              <a:t>Environment and climate change screening</a:t>
            </a:r>
          </a:p>
          <a:p>
            <a:pPr lvl="1" defTabSz="914400">
              <a:buClr>
                <a:srgbClr val="2D5EC1"/>
              </a:buClr>
            </a:pPr>
            <a:r>
              <a:rPr lang="en-GB" sz="1400" b="0" i="0" kern="0" dirty="0" smtClean="0">
                <a:solidFill>
                  <a:srgbClr val="0070C0"/>
                </a:solidFill>
                <a:ea typeface="ＭＳ Ｐゴシック" pitchFamily="-1" charset="-128"/>
              </a:rPr>
              <a:t>Guidance for integration in formulation</a:t>
            </a:r>
          </a:p>
          <a:p>
            <a:pPr lvl="1" defTabSz="914400">
              <a:buClr>
                <a:srgbClr val="2D5EC1"/>
              </a:buClr>
            </a:pPr>
            <a:r>
              <a:rPr lang="en-GB" sz="1400" b="0" kern="0" dirty="0" err="1" smtClean="0">
                <a:solidFill>
                  <a:srgbClr val="0070C0"/>
                </a:solidFill>
                <a:ea typeface="ＭＳ Ｐゴシック" pitchFamily="-1" charset="-128"/>
              </a:rPr>
              <a:t>ToR</a:t>
            </a:r>
            <a:r>
              <a:rPr lang="en-GB" sz="1400" b="0" kern="0" dirty="0" smtClean="0">
                <a:solidFill>
                  <a:srgbClr val="0070C0"/>
                </a:solidFill>
                <a:ea typeface="ＭＳ Ｐゴシック" pitchFamily="-1" charset="-128"/>
              </a:rPr>
              <a:t> for SEA</a:t>
            </a:r>
          </a:p>
          <a:p>
            <a:pPr lvl="1" defTabSz="914400">
              <a:buClr>
                <a:srgbClr val="2D5EC1"/>
              </a:buClr>
            </a:pPr>
            <a:r>
              <a:rPr lang="en-GB" sz="1400" b="0" i="0" kern="0" dirty="0" err="1" smtClean="0">
                <a:solidFill>
                  <a:srgbClr val="0070C0"/>
                </a:solidFill>
                <a:ea typeface="ＭＳ Ｐゴシック" pitchFamily="-1" charset="-128"/>
              </a:rPr>
              <a:t>ToR</a:t>
            </a:r>
            <a:r>
              <a:rPr lang="en-GB" sz="1400" b="0" i="0" kern="0" dirty="0" smtClean="0">
                <a:solidFill>
                  <a:srgbClr val="0070C0"/>
                </a:solidFill>
                <a:ea typeface="ＭＳ Ｐゴシック" pitchFamily="-1" charset="-128"/>
              </a:rPr>
              <a:t> for EIA</a:t>
            </a:r>
          </a:p>
          <a:p>
            <a:pPr lvl="1" defTabSz="914400">
              <a:buClr>
                <a:srgbClr val="2D5EC1"/>
              </a:buClr>
            </a:pPr>
            <a:r>
              <a:rPr lang="en-GB" sz="1400" b="0" kern="0" dirty="0" smtClean="0">
                <a:solidFill>
                  <a:srgbClr val="0070C0"/>
                </a:solidFill>
                <a:ea typeface="ＭＳ Ｐゴシック" pitchFamily="-1" charset="-128"/>
              </a:rPr>
              <a:t>Monitoring and indicators</a:t>
            </a:r>
          </a:p>
          <a:p>
            <a:pPr lvl="1" defTabSz="914400">
              <a:buClr>
                <a:srgbClr val="2D5EC1"/>
              </a:buClr>
            </a:pPr>
            <a:r>
              <a:rPr lang="en-GB" sz="1400" b="0" i="0" kern="0" dirty="0" smtClean="0">
                <a:solidFill>
                  <a:srgbClr val="0070C0"/>
                </a:solidFill>
                <a:ea typeface="ＭＳ Ｐゴシック" pitchFamily="-1" charset="-128"/>
              </a:rPr>
              <a:t>Rio markers and Aid to Environment marker</a:t>
            </a:r>
          </a:p>
          <a:p>
            <a:pPr lvl="1" defTabSz="914400">
              <a:buClr>
                <a:srgbClr val="2D5EC1"/>
              </a:buClr>
            </a:pPr>
            <a:r>
              <a:rPr lang="en-GB" sz="1400" b="0" kern="0" dirty="0" err="1" smtClean="0">
                <a:solidFill>
                  <a:srgbClr val="0070C0"/>
                </a:solidFill>
                <a:ea typeface="ＭＳ Ｐゴシック" pitchFamily="-1" charset="-128"/>
              </a:rPr>
              <a:t>ToR</a:t>
            </a:r>
            <a:r>
              <a:rPr lang="en-GB" sz="1400" b="0" kern="0" dirty="0" smtClean="0">
                <a:solidFill>
                  <a:srgbClr val="0070C0"/>
                </a:solidFill>
                <a:ea typeface="ＭＳ Ｐゴシック" pitchFamily="-1" charset="-128"/>
              </a:rPr>
              <a:t> for CRA</a:t>
            </a:r>
            <a:endParaRPr lang="en-GB" sz="1400" b="0" i="0" kern="0" dirty="0" smtClean="0">
              <a:solidFill>
                <a:srgbClr val="0070C0"/>
              </a:solidFill>
              <a:ea typeface="ＭＳ Ｐゴシック" pitchFamily="-1" charset="-128"/>
            </a:endParaRPr>
          </a:p>
          <a:p>
            <a:pPr defTabSz="914400">
              <a:buClr>
                <a:srgbClr val="2D5EC1"/>
              </a:buClr>
            </a:pPr>
            <a:endParaRPr lang="en-GB" sz="2000" i="0" kern="0" dirty="0" smtClean="0">
              <a:ea typeface="ＭＳ Ｐゴシック" pitchFamily="-1" charset="-128"/>
            </a:endParaRPr>
          </a:p>
          <a:p>
            <a:pPr defTabSz="914400">
              <a:buClr>
                <a:srgbClr val="2D5EC1"/>
              </a:buClr>
            </a:pPr>
            <a:endParaRPr lang="en-GB" sz="2000" i="0" kern="0" dirty="0">
              <a:ea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9336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259168"/>
            <a:ext cx="8229600" cy="936625"/>
          </a:xfrm>
        </p:spPr>
        <p:txBody>
          <a:bodyPr/>
          <a:lstStyle/>
          <a:p>
            <a:pPr algn="ctr"/>
            <a:r>
              <a:rPr lang="es-ES_tradnl" dirty="0" smtClean="0"/>
              <a:t>Sector Notes</a:t>
            </a:r>
            <a:endParaRPr lang="es-ES_tradnl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8" y="2128558"/>
            <a:ext cx="2420494" cy="3425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2212" y="2465744"/>
            <a:ext cx="2447364" cy="34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98" y="2827806"/>
            <a:ext cx="2454213" cy="34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932" y="3204324"/>
            <a:ext cx="2444532" cy="3456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755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A31CE-AB29-4DE0-BD92-61B8B8B38FA4}" type="slidenum">
              <a:rPr lang="en-GB" smtClean="0"/>
              <a:pPr>
                <a:defRPr/>
              </a:pPr>
              <a:t>15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780" y="1158875"/>
            <a:ext cx="2305050" cy="556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1475" y="1174115"/>
            <a:ext cx="4743450" cy="55473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6200000">
            <a:off x="-1779587" y="3386138"/>
            <a:ext cx="52578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1800" kern="0" dirty="0" smtClean="0"/>
              <a:t>Mainstreaming contributes to SDGs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7526726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A31CE-AB29-4DE0-BD92-61B8B8B38FA4}" type="slidenum">
              <a:rPr lang="en-GB" smtClean="0"/>
              <a:pPr>
                <a:defRPr/>
              </a:pPr>
              <a:t>16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8315" y="1203008"/>
            <a:ext cx="4337685" cy="56149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1639" r="49833"/>
          <a:stretch/>
        </p:blipFill>
        <p:spPr>
          <a:xfrm>
            <a:off x="6096000" y="1203008"/>
            <a:ext cx="2286000" cy="554736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 rot="16200000">
            <a:off x="-1779587" y="3386138"/>
            <a:ext cx="52578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1800" kern="0" dirty="0" smtClean="0"/>
              <a:t>Mainstreaming contributes to SDGs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25706933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A31CE-AB29-4DE0-BD92-61B8B8B38FA4}" type="slidenum">
              <a:rPr lang="en-GB" smtClean="0"/>
              <a:pPr>
                <a:defRPr/>
              </a:pPr>
              <a:t>17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7400" y="1187291"/>
            <a:ext cx="2333625" cy="5434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0334" t="-3327"/>
          <a:stretch/>
        </p:blipFill>
        <p:spPr>
          <a:xfrm>
            <a:off x="3103245" y="1248251"/>
            <a:ext cx="2263140" cy="5685949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 rot="16200000">
            <a:off x="-1779587" y="3386138"/>
            <a:ext cx="52578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1800" kern="0" dirty="0" smtClean="0"/>
              <a:t>Mainstreaming contributes to SDGs</a:t>
            </a:r>
            <a:endParaRPr lang="en-GB" sz="1800" kern="0" dirty="0"/>
          </a:p>
        </p:txBody>
      </p:sp>
    </p:spTree>
    <p:extLst>
      <p:ext uri="{BB962C8B-B14F-4D97-AF65-F5344CB8AC3E}">
        <p14:creationId xmlns:p14="http://schemas.microsoft.com/office/powerpoint/2010/main" val="3140955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Policy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39187B-0BD1-4BBE-BEA7-010AD5111062}" type="slidenum">
              <a:rPr lang="en-GB" noProof="0" smtClean="0"/>
              <a:pPr>
                <a:defRPr/>
              </a:pPr>
              <a:t>2</a:t>
            </a:fld>
            <a:endParaRPr lang="en-GB" noProof="0" dirty="0"/>
          </a:p>
        </p:txBody>
      </p:sp>
      <p:sp>
        <p:nvSpPr>
          <p:cNvPr id="7" name="TextBox 6"/>
          <p:cNvSpPr txBox="1"/>
          <p:nvPr/>
        </p:nvSpPr>
        <p:spPr>
          <a:xfrm>
            <a:off x="395288" y="2590800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/>
              <a:t>International policy that calls for mainstreaming includes:</a:t>
            </a:r>
          </a:p>
          <a:p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Sustainable Development Goals (SDGs)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Rio </a:t>
            </a:r>
            <a:r>
              <a:rPr lang="en-GB" sz="2000" dirty="0" smtClean="0"/>
              <a:t>Conventions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Paris agreement on climate change - COP 21 </a:t>
            </a: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/>
              <a:t>Multilateral Environmental </a:t>
            </a:r>
            <a:r>
              <a:rPr lang="en-GB" sz="2000" dirty="0" smtClean="0"/>
              <a:t>Agreements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/>
              <a:t>Paris Declaration and Accra Action Plan</a:t>
            </a:r>
            <a:endParaRPr lang="en-GB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8047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Slide Number Placeholder 3"/>
          <p:cNvSpPr>
            <a:spLocks noGrp="1"/>
          </p:cNvSpPr>
          <p:nvPr>
            <p:ph type="sldNum" sz="quarter" idx="12"/>
          </p:nvPr>
        </p:nvSpPr>
        <p:spPr>
          <a:extLst/>
        </p:spPr>
        <p:txBody>
          <a:bodyPr/>
          <a:lstStyle>
            <a:lvl1pPr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4pPr>
            <a:lvl5pPr marL="2057400" indent="-228600" eaLnBrk="0" hangingPunct="0">
              <a:defRPr sz="1200">
                <a:solidFill>
                  <a:srgbClr val="0F5494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fld id="{E172E25C-AC1C-4DA0-AC09-474BB721EE12}" type="slidenum">
              <a:rPr lang="en-GB" sz="1400" smtClean="0">
                <a:latin typeface="Arial" charset="0"/>
              </a:rPr>
              <a:pPr eaLnBrk="1" hangingPunct="1">
                <a:defRPr/>
              </a:pPr>
              <a:t>3</a:t>
            </a:fld>
            <a:endParaRPr lang="en-GB" sz="1400" smtClean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Sustainable development goals</a:t>
            </a:r>
            <a:endParaRPr lang="en-GB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5995"/>
            <a:ext cx="6781800" cy="3469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112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A31CE-AB29-4DE0-BD92-61B8B8B38FA4}" type="slidenum">
              <a:rPr lang="en-GB" smtClean="0"/>
              <a:pPr>
                <a:defRPr/>
              </a:pPr>
              <a:t>4</a:t>
            </a:fld>
            <a:endParaRPr lang="en-GB" dirty="0"/>
          </a:p>
        </p:txBody>
      </p:sp>
      <p:sp>
        <p:nvSpPr>
          <p:cNvPr id="3" name="Rectangle 2">
            <a:hlinkClick r:id="rId2"/>
          </p:cNvPr>
          <p:cNvSpPr/>
          <p:nvPr/>
        </p:nvSpPr>
        <p:spPr>
          <a:xfrm>
            <a:off x="1932712" y="5562600"/>
            <a:ext cx="515475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http://www.un.org/youthenvoy/video/sustainable-development-goals-explained/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288" y="1339850"/>
            <a:ext cx="8229600" cy="936625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/>
            <a:r>
              <a:rPr lang="en-GB" kern="0" dirty="0" smtClean="0"/>
              <a:t>Sustainable development goals – explained </a:t>
            </a:r>
            <a:endParaRPr lang="en-GB" kern="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443" y="2667000"/>
            <a:ext cx="4967287" cy="2811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587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Mainstreaming contributes to SDGs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1C0D-2536-4557-876A-36C4DD155A24}" type="slidenum">
              <a:rPr lang="en-GB" smtClean="0"/>
              <a:pPr>
                <a:defRPr/>
              </a:pPr>
              <a:t>5</a:t>
            </a:fld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533400" y="2133600"/>
          <a:ext cx="76200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0439">
                  <a:extLst>
                    <a:ext uri="{9D8B030D-6E8A-4147-A177-3AD203B41FA5}">
                      <a16:colId xmlns="" xmlns:a16="http://schemas.microsoft.com/office/drawing/2014/main" val="3412799798"/>
                    </a:ext>
                  </a:extLst>
                </a:gridCol>
                <a:gridCol w="6019561">
                  <a:extLst>
                    <a:ext uri="{9D8B030D-6E8A-4147-A177-3AD203B41FA5}">
                      <a16:colId xmlns="" xmlns:a16="http://schemas.microsoft.com/office/drawing/2014/main" val="1768537369"/>
                    </a:ext>
                  </a:extLst>
                </a:gridCol>
              </a:tblGrid>
              <a:tr h="2641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</a:rPr>
                        <a:t> 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No poverty - mainstreaming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Creates resilience against climate change related natural disasters such as droughts, floods, storms and pests that affect poor communities least able to cope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Enhances opportunities to harness the inclusive green economy for the benefit of the poor.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800" dirty="0" smtClean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Improves </a:t>
                      </a:r>
                      <a:r>
                        <a:rPr lang="en-GB" sz="1800" dirty="0">
                          <a:solidFill>
                            <a:schemeClr val="tx1"/>
                          </a:solidFill>
                          <a:effectLst/>
                        </a:rPr>
                        <a:t>livelihoods and incomes of the poor through reversing the decline in the productivity of natural resources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9210955"/>
                  </a:ext>
                </a:extLst>
              </a:tr>
            </a:tbl>
          </a:graphicData>
        </a:graphic>
      </p:graphicFrame>
      <p:pic>
        <p:nvPicPr>
          <p:cNvPr id="102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55" r="6146" b="6023"/>
          <a:stretch>
            <a:fillRect/>
          </a:stretch>
        </p:blipFill>
        <p:spPr bwMode="auto">
          <a:xfrm>
            <a:off x="685800" y="3352800"/>
            <a:ext cx="1220899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65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9" name="think-cell Slide" r:id="rId4" imgW="524" imgH="526" progId="TCLayout.ActiveDocument.1">
                  <p:embed/>
                </p:oleObj>
              </mc:Choice>
              <mc:Fallback>
                <p:oleObj name="think-cell Slide" r:id="rId4" imgW="524" imgH="52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3" descr="iStock_000006261127Lar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b="16821"/>
          <a:stretch/>
        </p:blipFill>
        <p:spPr bwMode="gray">
          <a:xfrm>
            <a:off x="0" y="2061413"/>
            <a:ext cx="5283824" cy="293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1322573"/>
            <a:ext cx="8995144" cy="1052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ea typeface="+mn-ea"/>
              </a:defRPr>
            </a:lvl9pPr>
          </a:lstStyle>
          <a:p>
            <a:pPr defTabSz="914400"/>
            <a:r>
              <a:rPr lang="en-GB" sz="2000" kern="0" dirty="0" smtClean="0">
                <a:solidFill>
                  <a:schemeClr val="bg1">
                    <a:lumMod val="50000"/>
                  </a:schemeClr>
                </a:solidFill>
                <a:latin typeface="Verdana" charset="0"/>
                <a:ea typeface="ＭＳ Ｐゴシック" charset="0"/>
              </a:rPr>
              <a:t>Exercise – take 5 mins in pairs to identify one of the other goals  then discuss:</a:t>
            </a:r>
            <a:endParaRPr lang="en-GB" kern="0" dirty="0">
              <a:solidFill>
                <a:schemeClr val="bg1">
                  <a:lumMod val="50000"/>
                </a:schemeClr>
              </a:solidFill>
              <a:latin typeface="Verdana" charset="0"/>
              <a:ea typeface="ＭＳ Ｐゴシック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00954" y="1849041"/>
            <a:ext cx="3916326" cy="30008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Clr>
                <a:srgbClr val="2A53A6"/>
              </a:buClr>
              <a:buFont typeface="+mj-lt"/>
              <a:buAutoNum type="arabicPeriod"/>
            </a:pPr>
            <a:r>
              <a:rPr lang="en-GB" sz="1800" i="1" dirty="0" smtClean="0">
                <a:latin typeface="Verdana" charset="0"/>
                <a:ea typeface="ＭＳ Ｐゴシック" charset="0"/>
                <a:cs typeface="ＭＳ Ｐゴシック" charset="0"/>
              </a:rPr>
              <a:t>How can mainstreaming contribute to achievement of the goal?</a:t>
            </a:r>
            <a:endParaRPr lang="en-GB" sz="1800" i="1" dirty="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150000"/>
              </a:lnSpc>
              <a:buClr>
                <a:srgbClr val="2A53A6"/>
              </a:buClr>
              <a:buFont typeface="+mj-lt"/>
              <a:buAutoNum type="arabicPeriod"/>
            </a:pPr>
            <a:r>
              <a:rPr lang="en-GB" sz="1800" i="1" dirty="0" smtClean="0">
                <a:latin typeface="Verdana" charset="0"/>
                <a:ea typeface="ＭＳ Ｐゴシック" charset="0"/>
                <a:cs typeface="ＭＳ Ｐゴシック" charset="0"/>
              </a:rPr>
              <a:t>What could be the effect of ignoring environment and climate? </a:t>
            </a:r>
            <a:endParaRPr lang="en-GB" sz="1800" i="1" dirty="0" smtClean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  <a:p>
            <a:pPr marL="457200" indent="-457200">
              <a:lnSpc>
                <a:spcPct val="150000"/>
              </a:lnSpc>
              <a:buClr>
                <a:srgbClr val="2A53A6"/>
              </a:buClr>
              <a:buFont typeface="+mj-lt"/>
              <a:buAutoNum type="arabicPeriod"/>
            </a:pPr>
            <a:r>
              <a:rPr lang="en-GB" sz="1800" i="1" dirty="0" smtClean="0">
                <a:latin typeface="Verdana" charset="0"/>
                <a:ea typeface="ＭＳ Ｐゴシック" charset="0"/>
                <a:cs typeface="ＭＳ Ｐゴシック" charset="0"/>
              </a:rPr>
              <a:t>Any other considerations?</a:t>
            </a:r>
            <a:endParaRPr lang="en-GB" sz="1800" i="1" dirty="0">
              <a:solidFill>
                <a:srgbClr val="0F5494"/>
              </a:solidFill>
              <a:latin typeface="Verdan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989B88F7-18C3-2941-98CD-71B7F9BC40D0}" type="slidenum">
              <a:rPr lang="en-GB" sz="1400" smtClean="0">
                <a:solidFill>
                  <a:srgbClr val="000000"/>
                </a:solidFill>
              </a:rPr>
              <a:pPr algn="r"/>
              <a:t>6</a:t>
            </a:fld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31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43000"/>
            <a:ext cx="8229600" cy="936625"/>
          </a:xfrm>
        </p:spPr>
        <p:txBody>
          <a:bodyPr/>
          <a:lstStyle/>
          <a:p>
            <a:r>
              <a:rPr lang="en-GB" dirty="0" smtClean="0"/>
              <a:t>The Rio conventions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1C0D-2536-4557-876A-36C4DD155A24}" type="slidenum">
              <a:rPr lang="en-GB" smtClean="0"/>
              <a:pPr>
                <a:defRPr/>
              </a:pPr>
              <a:t>7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209800" y="1828800"/>
            <a:ext cx="64769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n-GB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hlinkClick r:id="rId3"/>
              </a:rPr>
              <a:t>UN Convention to Combat Desertification</a:t>
            </a:r>
            <a:r>
              <a:rPr lang="en-GB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  – aims to forge a global partnership to reverse and prevent desertification/land degradation and to mitigate the effects of drought in affected areas in order to support poverty reduction and environmental sustainability.</a:t>
            </a:r>
          </a:p>
          <a:p>
            <a:pPr marL="228600" algn="just">
              <a:spcAft>
                <a:spcPts val="0"/>
              </a:spcAft>
            </a:pPr>
            <a:r>
              <a:rPr lang="en-GB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 </a:t>
            </a:r>
          </a:p>
          <a:p>
            <a:pPr lvl="0">
              <a:spcAft>
                <a:spcPts val="0"/>
              </a:spcAft>
            </a:pPr>
            <a:r>
              <a:rPr lang="en-GB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hlinkClick r:id="rId4"/>
              </a:rPr>
              <a:t>UN Convention on Biological Diversity</a:t>
            </a:r>
            <a:r>
              <a:rPr lang="en-GB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 – aims at the conservation of biological diversity; the sustainable use of the components of biological diversity and, the fair and equitable sharing of the benefits arising out of the utilization of genetic resources.</a:t>
            </a:r>
          </a:p>
          <a:p>
            <a:pPr algn="just">
              <a:spcAft>
                <a:spcPts val="0"/>
              </a:spcAft>
            </a:pPr>
            <a:r>
              <a:rPr lang="en-GB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 </a:t>
            </a:r>
          </a:p>
          <a:p>
            <a:pPr lvl="0" algn="just">
              <a:spcAft>
                <a:spcPts val="0"/>
              </a:spcAft>
            </a:pPr>
            <a:r>
              <a:rPr lang="en-GB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  <a:hlinkClick r:id="rId5"/>
              </a:rPr>
              <a:t>UN Framework Convention on Climate Change</a:t>
            </a:r>
            <a:r>
              <a:rPr lang="en-GB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 – aims to achieve stabilization of greenhouse gas concentrations in the atmosphere at a level that would prevent dangerous anthropogenic interference with the climate system</a:t>
            </a:r>
            <a:r>
              <a:rPr lang="en-GB" sz="1600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0"/>
              </a:spcAft>
            </a:pPr>
            <a:endParaRPr lang="en-GB" sz="1600" dirty="0">
              <a:solidFill>
                <a:srgbClr val="333333"/>
              </a:solidFill>
              <a:latin typeface="+mj-lt"/>
              <a:ea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</a:pPr>
            <a:r>
              <a:rPr lang="en-GB" sz="1600" dirty="0" smtClean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Note also the Montreal Protocol on CFCs that have also contributed to reducing GHGs</a:t>
            </a:r>
            <a:endParaRPr lang="en-GB" sz="1600" dirty="0">
              <a:solidFill>
                <a:srgbClr val="333333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600" dirty="0">
                <a:solidFill>
                  <a:srgbClr val="333333"/>
                </a:solidFill>
                <a:latin typeface="+mj-lt"/>
                <a:ea typeface="Times New Roman" panose="02020603050405020304" pitchFamily="18" charset="0"/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/>
          <a:srcRect l="49451" t="6504"/>
          <a:stretch/>
        </p:blipFill>
        <p:spPr>
          <a:xfrm>
            <a:off x="590550" y="2133600"/>
            <a:ext cx="1314450" cy="1095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4819" y="3609975"/>
            <a:ext cx="1552575" cy="1104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9707" y="4786958"/>
            <a:ext cx="1333500" cy="105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9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 21 key points 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401C0D-2536-4557-876A-36C4DD155A24}" type="slidenum">
              <a:rPr lang="en-GB" smtClean="0"/>
              <a:pPr>
                <a:defRPr/>
              </a:pPr>
              <a:t>8</a:t>
            </a:fld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3364956" y="2169628"/>
            <a:ext cx="547424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First-ever 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</a:rPr>
              <a:t>universal global climate deal covering all countries. </a:t>
            </a:r>
            <a:endParaRPr lang="en-GB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Outlines 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</a:rPr>
              <a:t>a strong shared vision and ambition to engage in a process for a transformation to a low-carbon and climate resilient development pathway. </a:t>
            </a:r>
            <a:endParaRPr lang="en-GB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Provides 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</a:rPr>
              <a:t>a confirmation of the collective target by developed countries to provide USD 100 billion by 2020 for climate activities in developing countries from all sources</a:t>
            </a: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, with </a:t>
            </a:r>
            <a:r>
              <a:rPr lang="en-GB" sz="1800" dirty="0">
                <a:latin typeface="Arial" panose="020B0604020202020204" pitchFamily="34" charset="0"/>
                <a:ea typeface="Times New Roman" panose="02020603050405020304" pitchFamily="18" charset="0"/>
              </a:rPr>
              <a:t>a new and higher collective target to be set by 2025. </a:t>
            </a:r>
            <a:endParaRPr lang="en-GB" sz="1800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1800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sz="18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INDCs – Intended nationally determined contributions</a:t>
            </a:r>
          </a:p>
          <a:p>
            <a:pPr algn="just">
              <a:spcAft>
                <a:spcPts val="0"/>
              </a:spcAft>
            </a:pPr>
            <a:r>
              <a:rPr lang="en-GB" sz="1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GB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3200400"/>
            <a:ext cx="2722020" cy="1746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1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A31CE-AB29-4DE0-BD92-61B8B8B38FA4}" type="slidenum">
              <a:rPr lang="en-GB"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04800" y="1952685"/>
            <a:ext cx="8763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b="1" dirty="0"/>
              <a:t>Mitigation: reducing emissions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a </a:t>
            </a:r>
            <a:r>
              <a:rPr lang="en-GB" sz="1600" dirty="0"/>
              <a:t>long-term goal of keeping the increase in global average temperature to well below 2°C above pre-industrial </a:t>
            </a:r>
            <a:r>
              <a:rPr lang="en-GB" sz="1600" dirty="0" smtClean="0"/>
              <a:t>levels and, to </a:t>
            </a:r>
            <a:r>
              <a:rPr lang="en-GB" sz="1600" dirty="0"/>
              <a:t>aim to limit the increase to 1.5°C</a:t>
            </a:r>
            <a:r>
              <a:rPr lang="en-GB" sz="1600" dirty="0" smtClean="0"/>
              <a:t>,…based on INDCs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global </a:t>
            </a:r>
            <a:r>
              <a:rPr lang="en-GB" sz="1600" dirty="0"/>
              <a:t>emissions to peak </a:t>
            </a:r>
            <a:r>
              <a:rPr lang="en-GB" sz="1600" dirty="0" smtClean="0"/>
              <a:t>soon, noting this </a:t>
            </a:r>
            <a:r>
              <a:rPr lang="en-GB" sz="1600" dirty="0"/>
              <a:t>will take longer </a:t>
            </a:r>
            <a:r>
              <a:rPr lang="en-GB" sz="1600" dirty="0" smtClean="0"/>
              <a:t>for some countries</a:t>
            </a:r>
            <a:r>
              <a:rPr lang="en-GB" sz="16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rapid </a:t>
            </a:r>
            <a:r>
              <a:rPr lang="en-GB" sz="1600" dirty="0"/>
              <a:t>reductions thereafter in accordance with the best available science</a:t>
            </a:r>
            <a:r>
              <a:rPr lang="en-GB" sz="160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600" dirty="0"/>
          </a:p>
          <a:p>
            <a:r>
              <a:rPr lang="en-GB" sz="1600" b="1" dirty="0" smtClean="0"/>
              <a:t>Transparency </a:t>
            </a:r>
            <a:r>
              <a:rPr lang="en-GB" sz="1600" b="1" dirty="0"/>
              <a:t>and global </a:t>
            </a:r>
            <a:r>
              <a:rPr lang="en-GB" sz="1600" b="1" dirty="0" smtClean="0"/>
              <a:t>stocktake</a:t>
            </a:r>
            <a:endParaRPr lang="en-GB" sz="16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come together every 5 years to set more ambitious targets as required by science;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report </a:t>
            </a:r>
            <a:r>
              <a:rPr lang="en-GB" sz="1600" dirty="0"/>
              <a:t>to each </a:t>
            </a:r>
            <a:r>
              <a:rPr lang="en-GB" sz="1600" dirty="0" smtClean="0"/>
              <a:t>other &amp; </a:t>
            </a:r>
            <a:r>
              <a:rPr lang="en-GB" sz="1600" dirty="0"/>
              <a:t>public on </a:t>
            </a:r>
            <a:r>
              <a:rPr lang="en-GB" sz="1600" dirty="0" smtClean="0"/>
              <a:t>targets</a:t>
            </a:r>
            <a:r>
              <a:rPr lang="en-GB" sz="1600" dirty="0"/>
              <a:t>;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track progress towards the long-term goal through a robust </a:t>
            </a:r>
            <a:r>
              <a:rPr lang="en-GB" sz="1600" dirty="0" smtClean="0"/>
              <a:t>system</a:t>
            </a:r>
            <a:r>
              <a:rPr lang="en-GB" sz="1600" dirty="0"/>
              <a:t>.</a:t>
            </a:r>
          </a:p>
          <a:p>
            <a:endParaRPr lang="en-GB" sz="1600" b="1" dirty="0" smtClean="0"/>
          </a:p>
          <a:p>
            <a:r>
              <a:rPr lang="en-GB" sz="1600" b="1" dirty="0" smtClean="0"/>
              <a:t>Adaptation </a:t>
            </a:r>
            <a:endParaRPr lang="en-GB" sz="160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 smtClean="0"/>
              <a:t>strengthen </a:t>
            </a:r>
            <a:r>
              <a:rPr lang="en-GB" sz="1600" dirty="0"/>
              <a:t>societies' ability to deal with the impacts of climate change;  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600" dirty="0"/>
              <a:t>provide continued and enhanced international support for adaptation to developing countries.  </a:t>
            </a:r>
          </a:p>
          <a:p>
            <a:endParaRPr lang="en-GB" sz="1600" b="1" dirty="0" smtClean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28600" y="1371600"/>
            <a:ext cx="8229600" cy="533400"/>
          </a:xfrm>
          <a:prstGeom prst="rect">
            <a:avLst/>
          </a:prstGeom>
        </p:spPr>
        <p:txBody>
          <a:bodyPr/>
          <a:lstStyle>
            <a:lvl1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0" fontAlgn="base" hangingPunct="0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fontAlgn="base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r>
              <a:rPr lang="en-GB" sz="2000" kern="0" dirty="0" smtClean="0"/>
              <a:t>COP 21 – what governments agreed to </a:t>
            </a:r>
            <a:r>
              <a:rPr lang="en-GB" sz="2000" kern="0" dirty="0"/>
              <a:t>(</a:t>
            </a:r>
            <a:r>
              <a:rPr lang="en-GB" sz="2000" kern="0" dirty="0" smtClean="0"/>
              <a:t>1/2) </a:t>
            </a:r>
            <a:endParaRPr lang="en-GB" sz="2000" kern="0" dirty="0"/>
          </a:p>
        </p:txBody>
      </p:sp>
    </p:spTree>
    <p:extLst>
      <p:ext uri="{BB962C8B-B14F-4D97-AF65-F5344CB8AC3E}">
        <p14:creationId xmlns:p14="http://schemas.microsoft.com/office/powerpoint/2010/main" val="248734994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lide_Master">
  <a:themeElements>
    <a:clrScheme name="Slide_Mas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lide_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rgbClr val="0F549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Slide_Mas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ide_Maste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ide_Maste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Fresh</Template>
  <TotalTime>6172</TotalTime>
  <Words>797</Words>
  <Application>Microsoft Office PowerPoint</Application>
  <PresentationFormat>On-screen Show (4:3)</PresentationFormat>
  <Paragraphs>137</Paragraphs>
  <Slides>17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Slide_Master</vt:lpstr>
      <vt:lpstr>think-cell Slide</vt:lpstr>
      <vt:lpstr>PowerPoint Presentation</vt:lpstr>
      <vt:lpstr>International Policy </vt:lpstr>
      <vt:lpstr>Sustainable development goals</vt:lpstr>
      <vt:lpstr>PowerPoint Presentation</vt:lpstr>
      <vt:lpstr>Mainstreaming contributes to SDGs</vt:lpstr>
      <vt:lpstr>PowerPoint Presentation</vt:lpstr>
      <vt:lpstr>The Rio conventions </vt:lpstr>
      <vt:lpstr>COP 21 key points </vt:lpstr>
      <vt:lpstr>PowerPoint Presentation</vt:lpstr>
      <vt:lpstr>PowerPoint Presentation</vt:lpstr>
      <vt:lpstr>Multilateral Environment Agreements</vt:lpstr>
      <vt:lpstr>EU Instruments, Initiatives and Facilities</vt:lpstr>
      <vt:lpstr>PowerPoint Presentation</vt:lpstr>
      <vt:lpstr>Sector Notes</vt:lpstr>
      <vt:lpstr>PowerPoint Presentation</vt:lpstr>
      <vt:lpstr>PowerPoint Presentation</vt:lpstr>
      <vt:lpstr>PowerPoint Presentation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Eric Buhl-Nielsen</dc:creator>
  <cp:lastModifiedBy>PALERM ROMANILLOS Juan Antonio (No Email)</cp:lastModifiedBy>
  <cp:revision>298</cp:revision>
  <dcterms:created xsi:type="dcterms:W3CDTF">2013-05-15T10:37:27Z</dcterms:created>
  <dcterms:modified xsi:type="dcterms:W3CDTF">2016-09-20T10:35:27Z</dcterms:modified>
</cp:coreProperties>
</file>