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6" r:id="rId2"/>
  </p:sldMasterIdLst>
  <p:notesMasterIdLst>
    <p:notesMasterId r:id="rId22"/>
  </p:notesMasterIdLst>
  <p:handoutMasterIdLst>
    <p:handoutMasterId r:id="rId23"/>
  </p:handoutMasterIdLst>
  <p:sldIdLst>
    <p:sldId id="358" r:id="rId3"/>
    <p:sldId id="508" r:id="rId4"/>
    <p:sldId id="513" r:id="rId5"/>
    <p:sldId id="516" r:id="rId6"/>
    <p:sldId id="509" r:id="rId7"/>
    <p:sldId id="496" r:id="rId8"/>
    <p:sldId id="469" r:id="rId9"/>
    <p:sldId id="495" r:id="rId10"/>
    <p:sldId id="462" r:id="rId11"/>
    <p:sldId id="512" r:id="rId12"/>
    <p:sldId id="463" r:id="rId13"/>
    <p:sldId id="466" r:id="rId14"/>
    <p:sldId id="467" r:id="rId15"/>
    <p:sldId id="514" r:id="rId16"/>
    <p:sldId id="498" r:id="rId17"/>
    <p:sldId id="499" r:id="rId18"/>
    <p:sldId id="505" r:id="rId19"/>
    <p:sldId id="504" r:id="rId20"/>
    <p:sldId id="492" r:id="rId21"/>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CONINCK Sophie (DEVCO)" initials="DCS(" lastIdx="41" clrIdx="0"/>
  <p:cmAuthor id="1" name="eric" initials="e" lastIdx="1" clrIdx="1"/>
  <p:cmAuthor id="2" name="Bjørn"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C9C"/>
    <a:srgbClr val="006699"/>
    <a:srgbClr val="2D5EC1"/>
    <a:srgbClr val="FFFFFF"/>
    <a:srgbClr val="000000"/>
    <a:srgbClr val="FFFFDB"/>
    <a:srgbClr val="003366"/>
    <a:srgbClr val="003399"/>
    <a:srgbClr val="333399"/>
    <a:srgbClr val="ABE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9" autoAdjust="0"/>
    <p:restoredTop sz="86716" autoAdjust="0"/>
  </p:normalViewPr>
  <p:slideViewPr>
    <p:cSldViewPr>
      <p:cViewPr>
        <p:scale>
          <a:sx n="103" d="100"/>
          <a:sy n="103" d="100"/>
        </p:scale>
        <p:origin x="-72" y="-72"/>
      </p:cViewPr>
      <p:guideLst>
        <p:guide orient="horz" pos="890"/>
        <p:guide pos="2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dirty="0"/>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pPr>
              <a:defRPr/>
            </a:pPr>
            <a:fld id="{70BB322A-FB35-4AC3-B5B2-0E60FF545DD7}" type="slidenum">
              <a:rPr lang="en-GB"/>
              <a:pPr>
                <a:defRPr/>
              </a:pPr>
              <a:t>‹#›</a:t>
            </a:fld>
            <a:endParaRPr lang="en-GB" dirty="0"/>
          </a:p>
        </p:txBody>
      </p:sp>
    </p:spTree>
    <p:extLst>
      <p:ext uri="{BB962C8B-B14F-4D97-AF65-F5344CB8AC3E}">
        <p14:creationId xmlns:p14="http://schemas.microsoft.com/office/powerpoint/2010/main" val="2687841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pPr>
              <a:defRPr/>
            </a:pPr>
            <a:endParaRPr lang="en-GB" dirty="0"/>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pPr>
              <a:defRPr/>
            </a:pPr>
            <a:fld id="{CED4CB77-A853-4F37-A193-A9CB58291CBA}" type="slidenum">
              <a:rPr lang="en-GB"/>
              <a:pPr>
                <a:defRPr/>
              </a:pPr>
              <a:t>‹#›</a:t>
            </a:fld>
            <a:endParaRPr lang="en-GB" dirty="0"/>
          </a:p>
        </p:txBody>
      </p:sp>
    </p:spTree>
    <p:extLst>
      <p:ext uri="{BB962C8B-B14F-4D97-AF65-F5344CB8AC3E}">
        <p14:creationId xmlns:p14="http://schemas.microsoft.com/office/powerpoint/2010/main" val="4003988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ED4CB77-A853-4F37-A193-A9CB58291CBA}"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rtl="0" eaLnBrk="0" fontAlgn="base" hangingPunct="0"/>
            <a:r>
              <a:rPr lang="es-ES" sz="1200" kern="1200" dirty="0" err="1" smtClean="0">
                <a:solidFill>
                  <a:schemeClr val="tx1"/>
                </a:solidFill>
                <a:latin typeface="Arial" pitchFamily="34" charset="0"/>
                <a:ea typeface="+mn-ea"/>
                <a:cs typeface="+mn-cs"/>
              </a:rPr>
              <a:t>The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focus</a:t>
            </a:r>
            <a:r>
              <a:rPr lang="es-ES" sz="1200" kern="1200" dirty="0" smtClean="0">
                <a:solidFill>
                  <a:schemeClr val="tx1"/>
                </a:solidFill>
                <a:latin typeface="Arial" pitchFamily="34" charset="0"/>
                <a:ea typeface="+mn-ea"/>
                <a:cs typeface="+mn-cs"/>
              </a:rPr>
              <a:t> of </a:t>
            </a:r>
            <a:r>
              <a:rPr lang="es-ES" sz="1200" kern="1200" dirty="0" err="1" smtClean="0">
                <a:solidFill>
                  <a:schemeClr val="tx1"/>
                </a:solidFill>
                <a:latin typeface="Arial" pitchFamily="34" charset="0"/>
                <a:ea typeface="+mn-ea"/>
                <a:cs typeface="+mn-cs"/>
              </a:rPr>
              <a:t>this</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slide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should</a:t>
            </a:r>
            <a:r>
              <a:rPr lang="es-ES" sz="1200" kern="1200" dirty="0" smtClean="0">
                <a:solidFill>
                  <a:schemeClr val="tx1"/>
                </a:solidFill>
                <a:latin typeface="Arial" pitchFamily="34" charset="0"/>
                <a:ea typeface="+mn-ea"/>
                <a:cs typeface="+mn-cs"/>
              </a:rPr>
              <a:t> be in </a:t>
            </a:r>
            <a:r>
              <a:rPr lang="es-ES" sz="1200" kern="1200" dirty="0" err="1" smtClean="0">
                <a:solidFill>
                  <a:schemeClr val="tx1"/>
                </a:solidFill>
                <a:latin typeface="Arial" pitchFamily="34" charset="0"/>
                <a:ea typeface="+mn-ea"/>
                <a:cs typeface="+mn-cs"/>
              </a:rPr>
              <a:t>the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before-mentioned</a:t>
            </a:r>
            <a:r>
              <a:rPr lang="es-ES" sz="1200" kern="1200" baseline="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consequences</a:t>
            </a:r>
            <a:r>
              <a:rPr lang="es-ES" sz="1200" kern="1200" dirty="0" smtClean="0">
                <a:solidFill>
                  <a:schemeClr val="tx1"/>
                </a:solidFill>
                <a:latin typeface="Arial" pitchFamily="34" charset="0"/>
                <a:ea typeface="+mn-ea"/>
                <a:cs typeface="+mn-cs"/>
              </a:rPr>
              <a:t>.</a:t>
            </a:r>
          </a:p>
          <a:p>
            <a:pPr rtl="0" eaLnBrk="0" fontAlgn="base" hangingPunct="0"/>
            <a:endParaRPr lang="es-ES" sz="1200" kern="1200" dirty="0" smtClean="0">
              <a:solidFill>
                <a:schemeClr val="tx1"/>
              </a:solidFill>
              <a:latin typeface="Arial" pitchFamily="34" charset="0"/>
              <a:ea typeface="+mn-ea"/>
              <a:cs typeface="+mn-cs"/>
            </a:endParaRPr>
          </a:p>
          <a:p>
            <a:pPr rtl="0" eaLnBrk="0" fontAlgn="base" hangingPunct="0"/>
            <a:r>
              <a:rPr lang="es-ES" sz="1200" kern="1200" dirty="0" smtClean="0">
                <a:solidFill>
                  <a:schemeClr val="tx1"/>
                </a:solidFill>
                <a:latin typeface="Arial" pitchFamily="34" charset="0"/>
                <a:ea typeface="+mn-ea"/>
                <a:cs typeface="+mn-cs"/>
              </a:rPr>
              <a:t>BACKGROUND INFO: </a:t>
            </a:r>
            <a:r>
              <a:rPr lang="es-ES" sz="1200" kern="1200" dirty="0" err="1" smtClean="0">
                <a:solidFill>
                  <a:schemeClr val="tx1"/>
                </a:solidFill>
                <a:latin typeface="Arial" pitchFamily="34" charset="0"/>
                <a:ea typeface="+mn-ea"/>
                <a:cs typeface="+mn-cs"/>
              </a:rPr>
              <a:t>The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four</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RCPs</a:t>
            </a:r>
            <a:r>
              <a:rPr lang="es-ES" sz="1200" kern="1200" dirty="0" smtClean="0">
                <a:solidFill>
                  <a:schemeClr val="tx1"/>
                </a:solidFill>
                <a:latin typeface="Arial" pitchFamily="34" charset="0"/>
                <a:ea typeface="+mn-ea"/>
                <a:cs typeface="+mn-cs"/>
              </a:rPr>
              <a:t>, RCP2.6, RCP4.5, RCP6, and RCP8.5, are </a:t>
            </a:r>
            <a:r>
              <a:rPr lang="es-ES" sz="1200" kern="1200" dirty="0" err="1" smtClean="0">
                <a:solidFill>
                  <a:schemeClr val="tx1"/>
                </a:solidFill>
                <a:latin typeface="Arial" pitchFamily="34" charset="0"/>
                <a:ea typeface="+mn-ea"/>
                <a:cs typeface="+mn-cs"/>
              </a:rPr>
              <a:t>named</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after</a:t>
            </a:r>
            <a:r>
              <a:rPr lang="es-ES" sz="1200" kern="1200" dirty="0" smtClean="0">
                <a:solidFill>
                  <a:schemeClr val="tx1"/>
                </a:solidFill>
                <a:latin typeface="Arial" pitchFamily="34" charset="0"/>
                <a:ea typeface="+mn-ea"/>
                <a:cs typeface="+mn-cs"/>
              </a:rPr>
              <a:t> a </a:t>
            </a:r>
            <a:r>
              <a:rPr lang="es-ES" sz="1200" kern="1200" dirty="0" err="1" smtClean="0">
                <a:solidFill>
                  <a:schemeClr val="tx1"/>
                </a:solidFill>
                <a:latin typeface="Arial" pitchFamily="34" charset="0"/>
                <a:ea typeface="+mn-ea"/>
                <a:cs typeface="+mn-cs"/>
              </a:rPr>
              <a:t>possible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range</a:t>
            </a:r>
            <a:r>
              <a:rPr lang="es-ES" sz="1200" kern="1200" dirty="0" smtClean="0">
                <a:solidFill>
                  <a:schemeClr val="tx1"/>
                </a:solidFill>
                <a:latin typeface="Arial" pitchFamily="34" charset="0"/>
                <a:ea typeface="+mn-ea"/>
                <a:cs typeface="+mn-cs"/>
              </a:rPr>
              <a:t> of radiative forcing values in the year 2100 relative to pre-industrial values (+2.6, +4.5, +6.0, and +8.5 W/m</a:t>
            </a:r>
            <a:r>
              <a:rPr lang="es-ES" sz="1200" kern="1200" baseline="30000" dirty="0" smtClean="0">
                <a:solidFill>
                  <a:schemeClr val="tx1"/>
                </a:solidFill>
                <a:latin typeface="Arial" pitchFamily="34" charset="0"/>
                <a:ea typeface="+mn-ea"/>
                <a:cs typeface="+mn-cs"/>
              </a:rPr>
              <a:t>2</a:t>
            </a:r>
            <a:r>
              <a:rPr lang="es-ES" sz="1200" kern="1200" baseline="0" dirty="0" smtClean="0">
                <a:solidFill>
                  <a:schemeClr val="tx1"/>
                </a:solidFill>
                <a:latin typeface="Arial" pitchFamily="34" charset="0"/>
                <a:ea typeface="+mn-ea"/>
                <a:cs typeface="+mn-cs"/>
              </a:rPr>
              <a:t>, respectively).</a:t>
            </a:r>
          </a:p>
          <a:p>
            <a:pPr rtl="0" eaLnBrk="0" fontAlgn="base" hangingPunct="0"/>
            <a:endParaRPr lang="es-ES" sz="1200" kern="1200" baseline="0" dirty="0" smtClean="0">
              <a:solidFill>
                <a:schemeClr val="tx1"/>
              </a:solidFill>
              <a:latin typeface="Arial" pitchFamily="34" charset="0"/>
              <a:ea typeface="+mn-ea"/>
              <a:cs typeface="+mn-cs"/>
            </a:endParaRPr>
          </a:p>
          <a:p>
            <a:pPr rtl="0" eaLnBrk="0" fontAlgn="base" hangingPunct="0"/>
            <a:r>
              <a:rPr lang="es-ES" sz="1200" b="0" kern="1200" dirty="0" err="1" smtClean="0">
                <a:solidFill>
                  <a:schemeClr val="tx1"/>
                </a:solidFill>
                <a:latin typeface="Arial" pitchFamily="34" charset="0"/>
                <a:ea typeface="+mn-ea"/>
                <a:cs typeface="+mn-cs"/>
              </a:rPr>
              <a:t>Radiative</a:t>
            </a:r>
            <a:r>
              <a:rPr lang="es-ES" sz="1200" b="0" kern="1200" dirty="0" smtClean="0">
                <a:solidFill>
                  <a:schemeClr val="tx1"/>
                </a:solidFill>
                <a:latin typeface="Arial" pitchFamily="34" charset="0"/>
                <a:ea typeface="+mn-ea"/>
                <a:cs typeface="+mn-cs"/>
              </a:rPr>
              <a:t> forcing or climate forcing is defined as the difference of insolation (</a:t>
            </a:r>
            <a:r>
              <a:rPr lang="es-ES" sz="1200" b="0" kern="1200" dirty="0" err="1" smtClean="0">
                <a:solidFill>
                  <a:schemeClr val="tx1"/>
                </a:solidFill>
                <a:latin typeface="Arial" pitchFamily="34" charset="0"/>
                <a:ea typeface="+mn-ea"/>
                <a:cs typeface="+mn-cs"/>
              </a:rPr>
              <a:t>sunlight</a:t>
            </a:r>
            <a:r>
              <a:rPr lang="es-ES" sz="1200" b="0" kern="1200" dirty="0" smtClean="0">
                <a:solidFill>
                  <a:schemeClr val="tx1"/>
                </a:solidFill>
                <a:latin typeface="Arial" pitchFamily="34" charset="0"/>
                <a:ea typeface="+mn-ea"/>
                <a:cs typeface="+mn-cs"/>
              </a:rPr>
              <a:t>) absorbed by the Earth and energy radiated back to space.</a:t>
            </a:r>
            <a:r>
              <a:rPr lang="es-ES" sz="1200" b="0" kern="1200" baseline="30000" dirty="0" smtClean="0">
                <a:solidFill>
                  <a:schemeClr val="tx1"/>
                </a:solidFill>
                <a:latin typeface="Arial" pitchFamily="34" charset="0"/>
                <a:ea typeface="+mn-ea"/>
                <a:cs typeface="+mn-cs"/>
              </a:rPr>
              <a:t> </a:t>
            </a:r>
            <a:r>
              <a:rPr lang="es-ES" sz="1200" b="0" kern="1200" baseline="0" dirty="0" err="1" smtClean="0">
                <a:solidFill>
                  <a:schemeClr val="tx1"/>
                </a:solidFill>
                <a:latin typeface="Arial" pitchFamily="34" charset="0"/>
                <a:ea typeface="+mn-ea"/>
                <a:cs typeface="+mn-cs"/>
              </a:rPr>
              <a:t>Typically</a:t>
            </a:r>
            <a:r>
              <a:rPr lang="es-ES" sz="1200" b="0" kern="1200" baseline="0" dirty="0" smtClean="0">
                <a:solidFill>
                  <a:schemeClr val="tx1"/>
                </a:solidFill>
                <a:latin typeface="Arial" pitchFamily="34" charset="0"/>
                <a:ea typeface="+mn-ea"/>
                <a:cs typeface="+mn-cs"/>
              </a:rPr>
              <a:t>, radiative forcing is </a:t>
            </a:r>
            <a:r>
              <a:rPr lang="es-ES" sz="1200" b="0" kern="1200" baseline="0" dirty="0" err="1" smtClean="0">
                <a:solidFill>
                  <a:schemeClr val="tx1"/>
                </a:solidFill>
                <a:latin typeface="Arial" pitchFamily="34" charset="0"/>
                <a:ea typeface="+mn-ea"/>
                <a:cs typeface="+mn-cs"/>
              </a:rPr>
              <a:t>quantified</a:t>
            </a:r>
            <a:r>
              <a:rPr lang="es-ES" sz="1200" b="0" kern="1200" baseline="0" dirty="0" smtClean="0">
                <a:solidFill>
                  <a:schemeClr val="tx1"/>
                </a:solidFill>
                <a:latin typeface="Arial" pitchFamily="34" charset="0"/>
                <a:ea typeface="+mn-ea"/>
                <a:cs typeface="+mn-cs"/>
              </a:rPr>
              <a:t> in units of watts per square meter of the </a:t>
            </a:r>
            <a:r>
              <a:rPr lang="es-ES" sz="1200" b="0" kern="1200" baseline="0" dirty="0" err="1" smtClean="0">
                <a:solidFill>
                  <a:schemeClr val="tx1"/>
                </a:solidFill>
                <a:latin typeface="Arial" pitchFamily="34" charset="0"/>
                <a:ea typeface="+mn-ea"/>
                <a:cs typeface="+mn-cs"/>
              </a:rPr>
              <a:t>Earth's</a:t>
            </a:r>
            <a:r>
              <a:rPr lang="es-ES" sz="1200" b="0" kern="1200" baseline="0" dirty="0" smtClean="0">
                <a:solidFill>
                  <a:schemeClr val="tx1"/>
                </a:solidFill>
                <a:latin typeface="Arial" pitchFamily="34" charset="0"/>
                <a:ea typeface="+mn-ea"/>
                <a:cs typeface="+mn-cs"/>
              </a:rPr>
              <a:t> </a:t>
            </a:r>
            <a:r>
              <a:rPr lang="es-ES" sz="1200" b="0" kern="1200" baseline="0" dirty="0" err="1" smtClean="0">
                <a:solidFill>
                  <a:schemeClr val="tx1"/>
                </a:solidFill>
                <a:latin typeface="Arial" pitchFamily="34" charset="0"/>
                <a:ea typeface="+mn-ea"/>
                <a:cs typeface="+mn-cs"/>
              </a:rPr>
              <a:t>surface</a:t>
            </a:r>
            <a:r>
              <a:rPr lang="es-ES" sz="1200" b="0" kern="1200" baseline="0" dirty="0" smtClean="0">
                <a:solidFill>
                  <a:schemeClr val="tx1"/>
                </a:solidFill>
                <a:latin typeface="Arial" pitchFamily="34" charset="0"/>
                <a:ea typeface="+mn-ea"/>
                <a:cs typeface="+mn-cs"/>
              </a:rPr>
              <a:t> (</a:t>
            </a:r>
            <a:r>
              <a:rPr lang="es-ES" sz="1200" b="0" kern="1200" baseline="0" dirty="0" err="1" smtClean="0">
                <a:solidFill>
                  <a:schemeClr val="tx1"/>
                </a:solidFill>
                <a:latin typeface="Arial" pitchFamily="34" charset="0"/>
                <a:ea typeface="+mn-ea"/>
                <a:cs typeface="+mn-cs"/>
              </a:rPr>
              <a:t>logic</a:t>
            </a:r>
            <a:r>
              <a:rPr lang="es-ES" sz="1200" b="0" kern="1200" baseline="0" dirty="0" smtClean="0">
                <a:solidFill>
                  <a:schemeClr val="tx1"/>
                </a:solidFill>
                <a:latin typeface="Arial" pitchFamily="34" charset="0"/>
                <a:ea typeface="+mn-ea"/>
                <a:cs typeface="+mn-cs"/>
              </a:rPr>
              <a:t> </a:t>
            </a:r>
            <a:r>
              <a:rPr lang="es-ES" sz="1200" b="0" kern="1200" baseline="0" dirty="0" err="1" smtClean="0">
                <a:solidFill>
                  <a:schemeClr val="tx1"/>
                </a:solidFill>
                <a:latin typeface="Arial" pitchFamily="34" charset="0"/>
                <a:ea typeface="+mn-ea"/>
                <a:cs typeface="+mn-cs"/>
              </a:rPr>
              <a:t>with</a:t>
            </a:r>
            <a:r>
              <a:rPr lang="es-ES" sz="1200" b="0" kern="1200" baseline="0" dirty="0" smtClean="0">
                <a:solidFill>
                  <a:schemeClr val="tx1"/>
                </a:solidFill>
                <a:latin typeface="Arial" pitchFamily="34" charset="0"/>
                <a:ea typeface="+mn-ea"/>
                <a:cs typeface="+mn-cs"/>
              </a:rPr>
              <a:t> GCM </a:t>
            </a:r>
            <a:r>
              <a:rPr lang="es-ES" sz="1200" b="0" kern="1200" baseline="0" dirty="0" err="1" smtClean="0">
                <a:solidFill>
                  <a:schemeClr val="tx1"/>
                </a:solidFill>
                <a:latin typeface="Arial" pitchFamily="34" charset="0"/>
                <a:ea typeface="+mn-ea"/>
                <a:cs typeface="+mn-cs"/>
              </a:rPr>
              <a:t>above</a:t>
            </a:r>
            <a:r>
              <a:rPr lang="es-ES" sz="1200" b="0" kern="1200" baseline="0" dirty="0" smtClean="0">
                <a:solidFill>
                  <a:schemeClr val="tx1"/>
                </a:solidFill>
                <a:latin typeface="Arial" pitchFamily="34" charset="0"/>
                <a:ea typeface="+mn-ea"/>
                <a:cs typeface="+mn-cs"/>
              </a:rPr>
              <a:t>). A positive forcing (more incoming energy) warms the system, while negative forcing (more outgoing energy) </a:t>
            </a:r>
            <a:r>
              <a:rPr lang="es-ES" sz="1200" b="0" kern="1200" baseline="0" dirty="0" err="1" smtClean="0">
                <a:solidFill>
                  <a:schemeClr val="tx1"/>
                </a:solidFill>
                <a:latin typeface="Arial" pitchFamily="34" charset="0"/>
                <a:ea typeface="+mn-ea"/>
                <a:cs typeface="+mn-cs"/>
              </a:rPr>
              <a:t>potentially</a:t>
            </a:r>
            <a:r>
              <a:rPr lang="es-ES" sz="1200" b="0" kern="1200" baseline="0" dirty="0" smtClean="0">
                <a:solidFill>
                  <a:schemeClr val="tx1"/>
                </a:solidFill>
                <a:latin typeface="Arial" pitchFamily="34" charset="0"/>
                <a:ea typeface="+mn-ea"/>
                <a:cs typeface="+mn-cs"/>
              </a:rPr>
              <a:t> </a:t>
            </a:r>
            <a:r>
              <a:rPr lang="es-ES" sz="1200" b="0" kern="1200" baseline="0" dirty="0" err="1" smtClean="0">
                <a:solidFill>
                  <a:schemeClr val="tx1"/>
                </a:solidFill>
                <a:latin typeface="Arial" pitchFamily="34" charset="0"/>
                <a:ea typeface="+mn-ea"/>
                <a:cs typeface="+mn-cs"/>
              </a:rPr>
              <a:t>cools</a:t>
            </a:r>
            <a:r>
              <a:rPr lang="es-ES" sz="1200" b="0" kern="1200" baseline="0" dirty="0" smtClean="0">
                <a:solidFill>
                  <a:schemeClr val="tx1"/>
                </a:solidFill>
                <a:latin typeface="Arial" pitchFamily="34" charset="0"/>
                <a:ea typeface="+mn-ea"/>
                <a:cs typeface="+mn-cs"/>
              </a:rPr>
              <a:t> it. Causes of radiative forcing include changes in insolation and the concentrations of radiatively active gases, i.e.: </a:t>
            </a:r>
            <a:r>
              <a:rPr lang="es-ES" sz="1200" b="0" kern="1200" baseline="0" dirty="0" err="1" smtClean="0">
                <a:solidFill>
                  <a:schemeClr val="tx1"/>
                </a:solidFill>
                <a:latin typeface="Arial" pitchFamily="34" charset="0"/>
                <a:ea typeface="+mn-ea"/>
                <a:cs typeface="+mn-cs"/>
              </a:rPr>
              <a:t>greenhouse</a:t>
            </a:r>
            <a:r>
              <a:rPr lang="es-ES" sz="1200" b="0" kern="1200" baseline="0" dirty="0" smtClean="0">
                <a:solidFill>
                  <a:schemeClr val="tx1"/>
                </a:solidFill>
                <a:latin typeface="Arial" pitchFamily="34" charset="0"/>
                <a:ea typeface="+mn-ea"/>
                <a:cs typeface="+mn-cs"/>
              </a:rPr>
              <a:t> gases and </a:t>
            </a:r>
            <a:r>
              <a:rPr lang="es-ES" sz="1200" b="0" kern="1200" baseline="0" dirty="0" err="1" smtClean="0">
                <a:solidFill>
                  <a:schemeClr val="tx1"/>
                </a:solidFill>
                <a:latin typeface="Arial" pitchFamily="34" charset="0"/>
                <a:ea typeface="+mn-ea"/>
                <a:cs typeface="+mn-cs"/>
              </a:rPr>
              <a:t>aerosols</a:t>
            </a:r>
            <a:r>
              <a:rPr lang="es-ES" sz="1200" b="0" kern="1200" baseline="0" dirty="0" smtClean="0">
                <a:solidFill>
                  <a:schemeClr val="tx1"/>
                </a:solidFill>
                <a:latin typeface="Arial" pitchFamily="34" charset="0"/>
                <a:ea typeface="+mn-ea"/>
                <a:cs typeface="+mn-cs"/>
              </a:rPr>
              <a:t>. </a:t>
            </a:r>
            <a:endParaRPr lang="fr-FR" dirty="0">
              <a:ea typeface="ＭＳ Ｐゴシック" pitchFamily="-1" charset="-128"/>
              <a:cs typeface="ＭＳ Ｐゴシック" pitchFamily="-1"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6339452B-2879-6441-92DA-DA6602A7683E}" type="slidenum">
              <a:rPr lang="en-GB"/>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ONLY FOR INFO - SRES SCENARIOS (MADE IN 2000, A1, A2, B1 and B2 ”families”) MAYBE STILL REFERRED</a:t>
            </a:r>
            <a:r>
              <a:rPr lang="da-DK" sz="1200" b="1" kern="1200" baseline="0" dirty="0" smtClean="0">
                <a:solidFill>
                  <a:schemeClr val="tx1"/>
                </a:solidFill>
                <a:effectLst/>
                <a:latin typeface="Arial" pitchFamily="34" charset="0"/>
                <a:ea typeface="ＭＳ Ｐゴシック" charset="-128"/>
                <a:cs typeface="ＭＳ Ｐゴシック" charset="-128"/>
              </a:rPr>
              <a:t> TO, BUT ARE </a:t>
            </a:r>
            <a:r>
              <a:rPr lang="da-DK" sz="1200" b="1" kern="1200" dirty="0" smtClean="0">
                <a:solidFill>
                  <a:schemeClr val="tx1"/>
                </a:solidFill>
                <a:effectLst/>
                <a:latin typeface="Arial" pitchFamily="34" charset="0"/>
                <a:ea typeface="ＭＳ Ｐゴシック" charset="-128"/>
                <a:cs typeface="ＭＳ Ｐゴシック" charset="-128"/>
              </a:rPr>
              <a:t>NO LONGER USED FOR PROJECTIONS.</a:t>
            </a:r>
          </a:p>
          <a:p>
            <a:pPr rtl="0" eaLnBrk="0" fontAlgn="base" hangingPunct="0"/>
            <a:r>
              <a:rPr lang="da-DK" sz="1200" b="1" kern="1200" dirty="0" err="1" smtClean="0">
                <a:solidFill>
                  <a:schemeClr val="tx1"/>
                </a:solidFill>
                <a:effectLst/>
                <a:latin typeface="Arial" pitchFamily="34" charset="0"/>
                <a:ea typeface="ＭＳ Ｐゴシック" charset="-128"/>
                <a:cs typeface="ＭＳ Ｐゴシック" charset="-128"/>
              </a:rPr>
              <a:t>They</a:t>
            </a:r>
            <a:r>
              <a:rPr lang="da-DK" sz="1200" b="1" kern="1200" dirty="0" smtClean="0">
                <a:solidFill>
                  <a:schemeClr val="tx1"/>
                </a:solidFill>
                <a:effectLst/>
                <a:latin typeface="Arial" pitchFamily="34" charset="0"/>
                <a:ea typeface="ＭＳ Ｐゴシック" charset="-128"/>
                <a:cs typeface="ＭＳ Ｐゴシック" charset="-128"/>
              </a:rPr>
              <a:t> </a:t>
            </a:r>
            <a:r>
              <a:rPr lang="da-DK" sz="1200" b="1" kern="1200" dirty="0" err="1" smtClean="0">
                <a:solidFill>
                  <a:schemeClr val="tx1"/>
                </a:solidFill>
                <a:effectLst/>
                <a:latin typeface="Arial" pitchFamily="34" charset="0"/>
                <a:ea typeface="ＭＳ Ｐゴシック" charset="-128"/>
                <a:cs typeface="ＭＳ Ｐゴシック" charset="-128"/>
              </a:rPr>
              <a:t>were</a:t>
            </a:r>
            <a:r>
              <a:rPr lang="da-DK" sz="1200" b="1" kern="1200" dirty="0" smtClean="0">
                <a:solidFill>
                  <a:schemeClr val="tx1"/>
                </a:solidFill>
                <a:effectLst/>
                <a:latin typeface="Arial" pitchFamily="34" charset="0"/>
                <a:ea typeface="ＭＳ Ｐゴシック" charset="-128"/>
                <a:cs typeface="ＭＳ Ｐゴシック" charset="-128"/>
              </a:rPr>
              <a:t> </a:t>
            </a:r>
            <a:r>
              <a:rPr lang="da-DK" sz="1200" b="1" kern="1200" dirty="0" err="1" smtClean="0">
                <a:solidFill>
                  <a:schemeClr val="tx1"/>
                </a:solidFill>
                <a:effectLst/>
                <a:latin typeface="Arial" pitchFamily="34" charset="0"/>
                <a:ea typeface="ＭＳ Ｐゴシック" charset="-128"/>
                <a:cs typeface="ＭＳ Ｐゴシック" charset="-128"/>
              </a:rPr>
              <a:t>replaced</a:t>
            </a:r>
            <a:r>
              <a:rPr lang="da-DK" sz="1200" b="1" kern="1200" dirty="0" smtClean="0">
                <a:solidFill>
                  <a:schemeClr val="tx1"/>
                </a:solidFill>
                <a:effectLst/>
                <a:latin typeface="Arial" pitchFamily="34" charset="0"/>
                <a:ea typeface="ＭＳ Ｐゴシック" charset="-128"/>
                <a:cs typeface="ＭＳ Ｐゴシック" charset="-128"/>
              </a:rPr>
              <a:t> by </a:t>
            </a:r>
            <a:r>
              <a:rPr lang="da-DK" sz="1200" b="1" kern="1200" dirty="0" err="1" smtClean="0">
                <a:solidFill>
                  <a:schemeClr val="tx1"/>
                </a:solidFill>
                <a:effectLst/>
                <a:latin typeface="Arial" pitchFamily="34" charset="0"/>
                <a:ea typeface="ＭＳ Ｐゴシック" charset="-128"/>
                <a:cs typeface="ＭＳ Ｐゴシック" charset="-128"/>
              </a:rPr>
              <a:t>RCPs</a:t>
            </a:r>
            <a:r>
              <a:rPr lang="da-DK" sz="1200" b="1" kern="1200" baseline="0" dirty="0" smtClean="0">
                <a:solidFill>
                  <a:schemeClr val="tx1"/>
                </a:solidFill>
                <a:effectLst/>
                <a:latin typeface="Arial" pitchFamily="34" charset="0"/>
                <a:ea typeface="ＭＳ Ｐゴシック" charset="-128"/>
                <a:cs typeface="ＭＳ Ｐゴシック" charset="-128"/>
              </a:rPr>
              <a:t> (slide 21), </a:t>
            </a:r>
            <a:r>
              <a:rPr lang="da-DK" sz="1200" b="1" kern="1200" baseline="0" dirty="0" err="1" smtClean="0">
                <a:solidFill>
                  <a:schemeClr val="tx1"/>
                </a:solidFill>
                <a:effectLst/>
                <a:latin typeface="Arial" pitchFamily="34" charset="0"/>
                <a:ea typeface="ＭＳ Ｐゴシック" charset="-128"/>
                <a:cs typeface="ＭＳ Ｐゴシック" charset="-128"/>
              </a:rPr>
              <a:t>which</a:t>
            </a:r>
            <a:r>
              <a:rPr lang="da-DK" sz="1200" b="1" kern="1200" baseline="0" dirty="0" smtClean="0">
                <a:solidFill>
                  <a:schemeClr val="tx1"/>
                </a:solidFill>
                <a:effectLst/>
                <a:latin typeface="Arial" pitchFamily="34" charset="0"/>
                <a:ea typeface="ＭＳ Ｐゴシック" charset="-128"/>
                <a:cs typeface="ＭＳ Ｐゴシック" charset="-128"/>
              </a:rPr>
              <a:t> </a:t>
            </a:r>
            <a:r>
              <a:rPr lang="da-DK" sz="1200" b="1" kern="1200" baseline="0" dirty="0" err="1" smtClean="0">
                <a:solidFill>
                  <a:schemeClr val="tx1"/>
                </a:solidFill>
                <a:effectLst/>
                <a:latin typeface="Arial" pitchFamily="34" charset="0"/>
                <a:ea typeface="ＭＳ Ｐゴシック" charset="-128"/>
                <a:cs typeface="ＭＳ Ｐゴシック" charset="-128"/>
              </a:rPr>
              <a:t>will</a:t>
            </a:r>
            <a:r>
              <a:rPr lang="da-DK" sz="1200" b="1" kern="1200" baseline="0" dirty="0" smtClean="0">
                <a:solidFill>
                  <a:schemeClr val="tx1"/>
                </a:solidFill>
                <a:effectLst/>
                <a:latin typeface="Arial" pitchFamily="34" charset="0"/>
                <a:ea typeface="ＭＳ Ｐゴシック" charset="-128"/>
                <a:cs typeface="ＭＳ Ｐゴシック" charset="-128"/>
              </a:rPr>
              <a:t> </a:t>
            </a:r>
            <a:r>
              <a:rPr lang="da-DK" sz="1200" b="1" kern="1200" baseline="0" dirty="0" err="1" smtClean="0">
                <a:solidFill>
                  <a:schemeClr val="tx1"/>
                </a:solidFill>
                <a:effectLst/>
                <a:latin typeface="Arial" pitchFamily="34" charset="0"/>
                <a:ea typeface="ＭＳ Ｐゴシック" charset="-128"/>
                <a:cs typeface="ＭＳ Ｐゴシック" charset="-128"/>
              </a:rPr>
              <a:t>be</a:t>
            </a:r>
            <a:r>
              <a:rPr lang="da-DK" sz="1200" b="1" kern="1200" baseline="0" dirty="0" smtClean="0">
                <a:solidFill>
                  <a:schemeClr val="tx1"/>
                </a:solidFill>
                <a:effectLst/>
                <a:latin typeface="Arial" pitchFamily="34" charset="0"/>
                <a:ea typeface="ＭＳ Ｐゴシック" charset="-128"/>
                <a:cs typeface="ＭＳ Ｐゴシック" charset="-128"/>
              </a:rPr>
              <a:t> </a:t>
            </a:r>
            <a:r>
              <a:rPr lang="da-DK" sz="1200" b="1" kern="1200" baseline="0" dirty="0" err="1" smtClean="0">
                <a:solidFill>
                  <a:schemeClr val="tx1"/>
                </a:solidFill>
                <a:effectLst/>
                <a:latin typeface="Arial" pitchFamily="34" charset="0"/>
                <a:ea typeface="ＭＳ Ｐゴシック" charset="-128"/>
                <a:cs typeface="ＭＳ Ｐゴシック" charset="-128"/>
              </a:rPr>
              <a:t>probably</a:t>
            </a:r>
            <a:r>
              <a:rPr lang="da-DK" sz="1200" b="1" kern="1200" baseline="0" dirty="0" smtClean="0">
                <a:solidFill>
                  <a:schemeClr val="tx1"/>
                </a:solidFill>
                <a:effectLst/>
                <a:latin typeface="Arial" pitchFamily="34" charset="0"/>
                <a:ea typeface="ＭＳ Ｐゴシック" charset="-128"/>
                <a:cs typeface="ＭＳ Ｐゴシック" charset="-128"/>
              </a:rPr>
              <a:t> </a:t>
            </a:r>
            <a:r>
              <a:rPr lang="da-DK" sz="1200" b="1" kern="1200" baseline="0" dirty="0" err="1" smtClean="0">
                <a:solidFill>
                  <a:schemeClr val="tx1"/>
                </a:solidFill>
                <a:effectLst/>
                <a:latin typeface="Arial" pitchFamily="34" charset="0"/>
                <a:ea typeface="ＭＳ Ｐゴシック" charset="-128"/>
                <a:cs typeface="ＭＳ Ｐゴシック" charset="-128"/>
              </a:rPr>
              <a:t>replaced</a:t>
            </a:r>
            <a:r>
              <a:rPr lang="da-DK" sz="1200" b="1" kern="1200" baseline="0" dirty="0" smtClean="0">
                <a:solidFill>
                  <a:schemeClr val="tx1"/>
                </a:solidFill>
                <a:effectLst/>
                <a:latin typeface="Arial" pitchFamily="34" charset="0"/>
                <a:ea typeface="ＭＳ Ｐゴシック" charset="-128"/>
                <a:cs typeface="ＭＳ Ｐゴシック" charset="-128"/>
              </a:rPr>
              <a:t> by </a:t>
            </a:r>
            <a:r>
              <a:rPr lang="da-DK" sz="1200" b="1" kern="1200" baseline="0" dirty="0" err="1" smtClean="0">
                <a:solidFill>
                  <a:schemeClr val="tx1"/>
                </a:solidFill>
                <a:effectLst/>
                <a:latin typeface="Arial" pitchFamily="34" charset="0"/>
                <a:ea typeface="ＭＳ Ｐゴシック" charset="-128"/>
                <a:cs typeface="ＭＳ Ｐゴシック" charset="-128"/>
              </a:rPr>
              <a:t>another</a:t>
            </a:r>
            <a:r>
              <a:rPr lang="da-DK" sz="1200" b="1" kern="1200" baseline="0" dirty="0" smtClean="0">
                <a:solidFill>
                  <a:schemeClr val="tx1"/>
                </a:solidFill>
                <a:effectLst/>
                <a:latin typeface="Arial" pitchFamily="34" charset="0"/>
                <a:ea typeface="ＭＳ Ｐゴシック" charset="-128"/>
                <a:cs typeface="ＭＳ Ｐゴシック" charset="-128"/>
              </a:rPr>
              <a:t> set of ”</a:t>
            </a:r>
            <a:r>
              <a:rPr lang="da-DK" sz="1200" b="1" kern="1200" baseline="0" dirty="0" err="1" smtClean="0">
                <a:solidFill>
                  <a:schemeClr val="tx1"/>
                </a:solidFill>
                <a:effectLst/>
                <a:latin typeface="Arial" pitchFamily="34" charset="0"/>
                <a:ea typeface="ＭＳ Ｐゴシック" charset="-128"/>
                <a:cs typeface="ＭＳ Ｐゴシック" charset="-128"/>
              </a:rPr>
              <a:t>Representative</a:t>
            </a:r>
            <a:r>
              <a:rPr lang="da-DK" sz="1200" b="1" kern="1200" baseline="0" dirty="0" smtClean="0">
                <a:solidFill>
                  <a:schemeClr val="tx1"/>
                </a:solidFill>
                <a:effectLst/>
                <a:latin typeface="Arial" pitchFamily="34" charset="0"/>
                <a:ea typeface="ＭＳ Ｐゴシック" charset="-128"/>
                <a:cs typeface="ＭＳ Ｐゴシック" charset="-128"/>
              </a:rPr>
              <a:t> </a:t>
            </a:r>
            <a:r>
              <a:rPr lang="da-DK" sz="1200" b="1" kern="1200" baseline="0" dirty="0" err="1" smtClean="0">
                <a:solidFill>
                  <a:schemeClr val="tx1"/>
                </a:solidFill>
                <a:effectLst/>
                <a:latin typeface="Arial" pitchFamily="34" charset="0"/>
                <a:ea typeface="ＭＳ Ｐゴシック" charset="-128"/>
                <a:cs typeface="ＭＳ Ｐゴシック" charset="-128"/>
              </a:rPr>
              <a:t>Pathways</a:t>
            </a:r>
            <a:r>
              <a:rPr lang="da-DK" sz="1200" b="1" kern="1200" baseline="0" dirty="0" smtClean="0">
                <a:solidFill>
                  <a:schemeClr val="tx1"/>
                </a:solidFill>
                <a:effectLst/>
                <a:latin typeface="Arial" pitchFamily="34" charset="0"/>
                <a:ea typeface="ＭＳ Ｐゴシック" charset="-128"/>
                <a:cs typeface="ＭＳ Ｐゴシック" charset="-128"/>
              </a:rPr>
              <a:t>” in 2017.</a:t>
            </a:r>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6339452B-2879-6441-92DA-DA6602A7683E}" type="slidenum">
              <a:rPr lang="en-GB"/>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MORE on </a:t>
            </a:r>
            <a:r>
              <a:rPr lang="da-DK" sz="1200" b="1" kern="1200" dirty="0" err="1" smtClean="0">
                <a:solidFill>
                  <a:schemeClr val="tx1"/>
                </a:solidFill>
                <a:effectLst/>
                <a:latin typeface="Arial" pitchFamily="34" charset="0"/>
                <a:ea typeface="ＭＳ Ｐゴシック" charset="-128"/>
                <a:cs typeface="ＭＳ Ｐゴシック" charset="-128"/>
              </a:rPr>
              <a:t>cost</a:t>
            </a:r>
            <a:r>
              <a:rPr lang="da-DK" sz="1200" b="1" kern="1200" dirty="0" smtClean="0">
                <a:solidFill>
                  <a:schemeClr val="tx1"/>
                </a:solidFill>
                <a:effectLst/>
                <a:latin typeface="Arial" pitchFamily="34" charset="0"/>
                <a:ea typeface="ＭＳ Ｐゴシック" charset="-128"/>
                <a:cs typeface="ＭＳ Ｐゴシック" charset="-128"/>
              </a:rPr>
              <a:t>/</a:t>
            </a:r>
            <a:r>
              <a:rPr lang="da-DK" sz="1200" b="1" kern="1200" dirty="0" err="1" smtClean="0">
                <a:solidFill>
                  <a:schemeClr val="tx1"/>
                </a:solidFill>
                <a:effectLst/>
                <a:latin typeface="Arial" pitchFamily="34" charset="0"/>
                <a:ea typeface="ＭＳ Ｐゴシック" charset="-128"/>
                <a:cs typeface="ＭＳ Ｐゴシック" charset="-128"/>
              </a:rPr>
              <a:t>benefits</a:t>
            </a:r>
            <a:r>
              <a:rPr lang="da-DK" sz="1200" b="1" kern="1200" dirty="0" smtClean="0">
                <a:solidFill>
                  <a:schemeClr val="tx1"/>
                </a:solidFill>
                <a:effectLst/>
                <a:latin typeface="Arial" pitchFamily="34" charset="0"/>
                <a:ea typeface="ＭＳ Ｐゴシック" charset="-128"/>
                <a:cs typeface="ＭＳ Ｐゴシック" charset="-128"/>
              </a:rPr>
              <a:t> in </a:t>
            </a:r>
            <a:r>
              <a:rPr lang="da-DK" sz="1200" b="1" kern="1200" dirty="0" err="1" smtClean="0">
                <a:solidFill>
                  <a:schemeClr val="tx1"/>
                </a:solidFill>
                <a:effectLst/>
                <a:latin typeface="Arial" pitchFamily="34" charset="0"/>
                <a:ea typeface="ＭＳ Ｐゴシック" charset="-128"/>
                <a:cs typeface="ＭＳ Ｐゴシック" charset="-128"/>
              </a:rPr>
              <a:t>module</a:t>
            </a:r>
            <a:r>
              <a:rPr lang="da-DK" sz="1200" b="1" kern="1200" dirty="0" smtClean="0">
                <a:solidFill>
                  <a:schemeClr val="tx1"/>
                </a:solidFill>
                <a:effectLst/>
                <a:latin typeface="Arial" pitchFamily="34" charset="0"/>
                <a:ea typeface="ＭＳ Ｐゴシック" charset="-128"/>
                <a:cs typeface="ＭＳ Ｐゴシック" charset="-128"/>
              </a:rPr>
              <a:t> 7, on Projects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en-GB" dirty="0" smtClean="0">
                <a:ea typeface="ＭＳ Ｐゴシック" pitchFamily="-1" charset="-128"/>
                <a:cs typeface="ＭＳ Ｐゴシック" pitchFamily="-1" charset="-128"/>
              </a:rPr>
              <a:t>The uncertainties surrounding climate change are often invoked to justify inaction</a:t>
            </a:r>
          </a:p>
          <a:p>
            <a:r>
              <a:rPr lang="en-GB" dirty="0" smtClean="0">
                <a:ea typeface="ＭＳ Ｐゴシック" pitchFamily="-1" charset="-128"/>
                <a:cs typeface="ＭＳ Ｐゴシック" pitchFamily="-1" charset="-128"/>
              </a:rPr>
              <a:t>In a medium- to long-term perspective, however, inaction now is likely to be more costly:</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ea typeface="ＭＳ Ｐゴシック" pitchFamily="-1" charset="-128"/>
                <a:cs typeface="ＭＳ Ｐゴシック" pitchFamily="-1" charset="-128"/>
              </a:rPr>
              <a:t>Even in the face of uncertainty, some types of measures are justified</a:t>
            </a:r>
          </a:p>
          <a:p>
            <a:endParaRPr lang="en-GB" dirty="0" smtClean="0">
              <a:ea typeface="ＭＳ Ｐゴシック" pitchFamily="-1" charset="-128"/>
              <a:cs typeface="ＭＳ Ｐゴシック" pitchFamily="-1" charset="-128"/>
            </a:endParaRPr>
          </a:p>
          <a:p>
            <a:pPr eaLnBrk="1" hangingPunct="1">
              <a:lnSpc>
                <a:spcPct val="90000"/>
              </a:lnSpc>
              <a:spcBef>
                <a:spcPct val="0"/>
              </a:spcBef>
            </a:pPr>
            <a:endParaRPr lang="en-GB" dirty="0" smtClean="0">
              <a:ea typeface="ＭＳ Ｐゴシック" pitchFamily="-1" charset="-128"/>
              <a:cs typeface="ＭＳ Ｐゴシック" pitchFamily="-1" charset="-128"/>
            </a:endParaRPr>
          </a:p>
          <a:p>
            <a:pPr eaLnBrk="1" hangingPunct="1">
              <a:lnSpc>
                <a:spcPct val="90000"/>
              </a:lnSpc>
              <a:spcBef>
                <a:spcPct val="0"/>
              </a:spcBef>
            </a:pPr>
            <a:r>
              <a:rPr lang="en-GB" dirty="0" smtClean="0">
                <a:ea typeface="ＭＳ Ｐゴシック" pitchFamily="-1" charset="-128"/>
                <a:cs typeface="ＭＳ Ｐゴシック" pitchFamily="-1" charset="-128"/>
              </a:rPr>
              <a:t>Adaptation </a:t>
            </a:r>
            <a:r>
              <a:rPr lang="en-GB" dirty="0">
                <a:ea typeface="ＭＳ Ｐゴシック" pitchFamily="-1" charset="-128"/>
                <a:cs typeface="ＭＳ Ｐゴシック" pitchFamily="-1" charset="-128"/>
              </a:rPr>
              <a:t>– OECD (2009): “The effect of discounting would normally favour a delay in adaptation (...). However, there is also a class of adaptations where early action is cheaper. They include adjustments to long-term development plans and long-lived infrastructure investments (...). In each of these cases, it will be cheaper to make adjustments early, in the design phase of the project, rather than incur the cost and inconvenience of expensive retrofits.” The same applies to land use policies and long-term development plans.</a:t>
            </a:r>
          </a:p>
          <a:p>
            <a:pPr eaLnBrk="1" hangingPunct="1">
              <a:lnSpc>
                <a:spcPct val="90000"/>
              </a:lnSpc>
              <a:spcBef>
                <a:spcPct val="0"/>
              </a:spcBef>
            </a:pPr>
            <a:endParaRPr lang="en-GB" dirty="0">
              <a:ea typeface="ＭＳ Ｐゴシック" pitchFamily="-1" charset="-128"/>
              <a:cs typeface="ＭＳ Ｐゴシック" pitchFamily="-1" charset="-128"/>
            </a:endParaRPr>
          </a:p>
          <a:p>
            <a:pPr eaLnBrk="1" hangingPunct="1">
              <a:lnSpc>
                <a:spcPct val="90000"/>
              </a:lnSpc>
              <a:spcBef>
                <a:spcPct val="0"/>
              </a:spcBef>
            </a:pPr>
            <a:r>
              <a:rPr lang="en-GB" dirty="0">
                <a:ea typeface="ＭＳ Ｐゴシック" pitchFamily="-1" charset="-128"/>
                <a:cs typeface="ＭＳ Ｐゴシック" pitchFamily="-1" charset="-128"/>
              </a:rPr>
              <a:t>Mitigation – Stern Review: «</a:t>
            </a:r>
            <a:r>
              <a:rPr lang="en-GB" i="1" dirty="0">
                <a:ea typeface="ＭＳ Ｐゴシック" pitchFamily="-1" charset="-128"/>
                <a:cs typeface="ＭＳ Ｐゴシック" pitchFamily="-1" charset="-128"/>
              </a:rPr>
              <a:t>The benefits of strong, early action on climate change considerably outweigh the costs</a:t>
            </a:r>
            <a:r>
              <a:rPr lang="en-GB" dirty="0">
                <a:ea typeface="ＭＳ Ｐゴシック" pitchFamily="-1" charset="-128"/>
                <a:cs typeface="ＭＳ Ｐゴシック" pitchFamily="-1" charset="-128"/>
              </a:rPr>
              <a:t>». What we do in the next 10 or 20 years can have a profound effect on the climate in the second half of this century and in the next. Mitigation must be viewed as an investment to avoid the risks of very severe consequences in the future.</a:t>
            </a:r>
          </a:p>
          <a:p>
            <a:pPr eaLnBrk="1" hangingPunct="1">
              <a:lnSpc>
                <a:spcPct val="90000"/>
              </a:lnSpc>
              <a:spcBef>
                <a:spcPct val="0"/>
              </a:spcBef>
            </a:pPr>
            <a:r>
              <a:rPr lang="en-GB" dirty="0">
                <a:ea typeface="ＭＳ Ｐゴシック" pitchFamily="-1" charset="-128"/>
                <a:cs typeface="ＭＳ Ｐゴシック" pitchFamily="-1" charset="-128"/>
              </a:rPr>
              <a:t>The social cost of carbon under the business-as-usual scenario is about $85/tonne of CO2 – well above marginal abatement costs in many sectors.</a:t>
            </a:r>
          </a:p>
          <a:p>
            <a:pPr eaLnBrk="1" hangingPunct="1">
              <a:lnSpc>
                <a:spcPct val="90000"/>
              </a:lnSpc>
              <a:spcBef>
                <a:spcPct val="0"/>
              </a:spcBef>
            </a:pPr>
            <a:r>
              <a:rPr lang="en-GB" dirty="0">
                <a:ea typeface="ＭＳ Ｐゴシック" pitchFamily="-1" charset="-128"/>
                <a:cs typeface="ＭＳ Ｐゴシック" pitchFamily="-1" charset="-128"/>
              </a:rPr>
              <a:t>If a path towards stabilisation of atmospheric concentration of </a:t>
            </a:r>
            <a:r>
              <a:rPr lang="en-GB" dirty="0" err="1">
                <a:ea typeface="ＭＳ Ｐゴシック" pitchFamily="-1" charset="-128"/>
                <a:cs typeface="ＭＳ Ｐゴシック" pitchFamily="-1" charset="-128"/>
              </a:rPr>
              <a:t>GHGs</a:t>
            </a:r>
            <a:r>
              <a:rPr lang="en-GB" dirty="0">
                <a:ea typeface="ＭＳ Ｐゴシック" pitchFamily="-1" charset="-128"/>
                <a:cs typeface="ＭＳ Ｐゴシック" pitchFamily="-1" charset="-128"/>
              </a:rPr>
              <a:t> at 550ppm CO2e is adopted, then the net present value of benefits over costs is around $2.5 trillion. With a target of 450-550 </a:t>
            </a:r>
            <a:r>
              <a:rPr lang="en-GB" dirty="0" err="1">
                <a:ea typeface="ＭＳ Ｐゴシック" pitchFamily="-1" charset="-128"/>
                <a:cs typeface="ＭＳ Ｐゴシック" pitchFamily="-1" charset="-128"/>
              </a:rPr>
              <a:t>ppm</a:t>
            </a:r>
            <a:r>
              <a:rPr lang="en-GB" dirty="0">
                <a:ea typeface="ＭＳ Ｐゴシック" pitchFamily="-1" charset="-128"/>
                <a:cs typeface="ＭＳ Ｐゴシック" pitchFamily="-1" charset="-128"/>
              </a:rPr>
              <a:t> CO2e, then the social cost of carbon is in the region of $25-30 per tonne of CO5 – about one-third of the cost under the BAU scenario.</a:t>
            </a:r>
          </a:p>
          <a:p>
            <a:pPr eaLnBrk="1" hangingPunct="1">
              <a:lnSpc>
                <a:spcPct val="90000"/>
              </a:lnSpc>
              <a:spcBef>
                <a:spcPct val="0"/>
              </a:spcBef>
            </a:pPr>
            <a:r>
              <a:rPr lang="en-GB" dirty="0">
                <a:ea typeface="ＭＳ Ｐゴシック" pitchFamily="-1" charset="-128"/>
                <a:cs typeface="ＭＳ Ｐゴシック" pitchFamily="-1" charset="-128"/>
              </a:rPr>
              <a:t>The social cost of carbon is likely to increase steadily over time because marginal damages increase with the stock of </a:t>
            </a:r>
            <a:r>
              <a:rPr lang="en-GB" dirty="0" err="1">
                <a:ea typeface="ＭＳ Ｐゴシック" pitchFamily="-1" charset="-128"/>
                <a:cs typeface="ＭＳ Ｐゴシック" pitchFamily="-1" charset="-128"/>
              </a:rPr>
              <a:t>GHGs</a:t>
            </a:r>
            <a:r>
              <a:rPr lang="en-GB" dirty="0">
                <a:ea typeface="ＭＳ Ｐゴシック" pitchFamily="-1" charset="-128"/>
                <a:cs typeface="ＭＳ Ｐゴシック" pitchFamily="-1" charset="-128"/>
              </a:rPr>
              <a:t> in the atmosphere. Policies should thus aim for a gradual intensification of marginal abatement efforts, while supporting the development of technologies that reduce abatement costs.</a:t>
            </a:r>
          </a:p>
          <a:p>
            <a:pPr eaLnBrk="1" hangingPunct="1">
              <a:lnSpc>
                <a:spcPct val="90000"/>
              </a:lnSpc>
              <a:spcBef>
                <a:spcPct val="0"/>
              </a:spcBef>
            </a:pPr>
            <a:r>
              <a:rPr lang="en-GB" dirty="0">
                <a:ea typeface="ＭＳ Ｐゴシック" pitchFamily="-1" charset="-128"/>
                <a:cs typeface="ＭＳ Ｐゴシック" pitchFamily="-1" charset="-128"/>
              </a:rPr>
              <a:t>The annual costs of stabilisation at 500-550ppm CO2e are estimated to be around 1% of GDP by 2050 - a level that is significant but manageable.</a:t>
            </a:r>
          </a:p>
          <a:p>
            <a:pPr eaLnBrk="1" hangingPunct="1">
              <a:lnSpc>
                <a:spcPct val="90000"/>
              </a:lnSpc>
              <a:spcBef>
                <a:spcPct val="0"/>
              </a:spcBef>
            </a:pPr>
            <a:endParaRPr lang="en-GB" dirty="0">
              <a:ea typeface="ＭＳ Ｐゴシック" pitchFamily="-1" charset="-128"/>
              <a:cs typeface="ＭＳ Ｐゴシック" pitchFamily="-1"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3EFEC7CA-8F39-5F48-92BC-049CA6BFAFD7}" type="slidenum">
              <a:rPr lang="en-GB"/>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GB" dirty="0" smtClean="0">
                <a:ea typeface="ＭＳ Ｐゴシック" pitchFamily="-1" charset="-128"/>
                <a:cs typeface="ＭＳ Ｐゴシック" pitchFamily="-1" charset="-128"/>
              </a:rPr>
              <a:t>World </a:t>
            </a:r>
            <a:r>
              <a:rPr lang="en-GB" dirty="0">
                <a:ea typeface="ＭＳ Ｐゴシック" pitchFamily="-1" charset="-128"/>
                <a:cs typeface="ＭＳ Ｐゴシック" pitchFamily="-1" charset="-128"/>
              </a:rPr>
              <a:t>Bank (</a:t>
            </a:r>
            <a:r>
              <a:rPr lang="en-GB" dirty="0" smtClean="0">
                <a:ea typeface="ＭＳ Ｐゴシック" pitchFamily="-1" charset="-128"/>
                <a:cs typeface="ＭＳ Ｐゴシック" pitchFamily="-1" charset="-128"/>
              </a:rPr>
              <a:t>2010)</a:t>
            </a:r>
            <a:r>
              <a:rPr lang="en-GB" dirty="0">
                <a:ea typeface="ＭＳ Ｐゴシック" pitchFamily="-1" charset="-128"/>
                <a:cs typeface="ＭＳ Ｐゴシック" pitchFamily="-1" charset="-128"/>
              </a:rPr>
              <a:t>:</a:t>
            </a:r>
          </a:p>
          <a:p>
            <a:pPr eaLnBrk="1" hangingPunct="1">
              <a:spcBef>
                <a:spcPct val="0"/>
              </a:spcBef>
            </a:pPr>
            <a:r>
              <a:rPr lang="en-GB" dirty="0">
                <a:ea typeface="ＭＳ Ｐゴシック" pitchFamily="-1" charset="-128"/>
                <a:cs typeface="ＭＳ Ｐゴシック" pitchFamily="-1" charset="-128"/>
              </a:rPr>
              <a:t>(No- and) low-regret measures include most of the ‘soft’ adaptation measures, which enhance development and welfare across all or most climate change scenarios including the no-change scenario</a:t>
            </a:r>
          </a:p>
          <a:p>
            <a:r>
              <a:rPr lang="en-GB" dirty="0">
                <a:solidFill>
                  <a:srgbClr val="005F7B"/>
                </a:solidFill>
                <a:ea typeface="ＭＳ Ｐゴシック" pitchFamily="-1" charset="-128"/>
                <a:cs typeface="ＭＳ Ｐゴシック" pitchFamily="-1" charset="-128"/>
              </a:rPr>
              <a:t>‘No-regret’ measures:</a:t>
            </a:r>
          </a:p>
          <a:p>
            <a:pPr lvl="1"/>
            <a:r>
              <a:rPr lang="en-GB" dirty="0"/>
              <a:t>those expected to produce net benefits for society </a:t>
            </a:r>
            <a:r>
              <a:rPr lang="en-GB" dirty="0" smtClean="0"/>
              <a:t>even </a:t>
            </a:r>
            <a:r>
              <a:rPr lang="en-GB" dirty="0"/>
              <a:t>in the absence of climate change (adaptation) or independently of any ‘reward’ for mitigation (zero or negative net cost at a zero carbon price)</a:t>
            </a:r>
          </a:p>
          <a:p>
            <a:r>
              <a:rPr lang="en-GB" dirty="0">
                <a:solidFill>
                  <a:srgbClr val="005F7B"/>
                </a:solidFill>
                <a:ea typeface="ＭＳ Ｐゴシック" pitchFamily="-1" charset="-128"/>
                <a:cs typeface="ＭＳ Ｐゴシック" pitchFamily="-1" charset="-128"/>
              </a:rPr>
              <a:t>‘Low-regret’ measures:</a:t>
            </a:r>
          </a:p>
          <a:p>
            <a:pPr lvl="1"/>
            <a:r>
              <a:rPr lang="en-GB" dirty="0"/>
              <a:t>those expected to have a cost for society, but an acceptable one in view of the benefits they would bring if climate change turns out to produce significant effects (adaptation), or to have a low net cost at zero or low carbon prices (mitigation)</a:t>
            </a:r>
          </a:p>
          <a:p>
            <a:pPr eaLnBrk="1" hangingPunct="1">
              <a:spcBef>
                <a:spcPct val="0"/>
              </a:spcBef>
            </a:pPr>
            <a:r>
              <a:rPr lang="en-GB" dirty="0" smtClean="0">
                <a:ea typeface="ＭＳ Ｐゴシック" pitchFamily="-1" charset="-128"/>
                <a:cs typeface="ＭＳ Ｐゴシック" pitchFamily="-1" charset="-128"/>
              </a:rPr>
              <a:t>.</a:t>
            </a:r>
          </a:p>
          <a:p>
            <a:pPr eaLnBrk="1" hangingPunct="1">
              <a:spcBef>
                <a:spcPct val="0"/>
              </a:spcBef>
            </a:pPr>
            <a:endParaRPr lang="en-GB"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1" dirty="0" smtClean="0">
                <a:solidFill>
                  <a:srgbClr val="005F7B"/>
                </a:solidFill>
                <a:ea typeface="ＭＳ Ｐゴシック" pitchFamily="-1" charset="-128"/>
                <a:cs typeface="ＭＳ Ｐゴシック" pitchFamily="-1" charset="-128"/>
              </a:rPr>
              <a:t>Robust’ measures: </a:t>
            </a:r>
            <a:r>
              <a:rPr lang="en-GB" sz="1200" dirty="0" smtClean="0">
                <a:ea typeface="ＭＳ Ｐゴシック" pitchFamily="-1" charset="-128"/>
                <a:cs typeface="ＭＳ Ｐゴシック" pitchFamily="-1" charset="-128"/>
              </a:rPr>
              <a:t>those that produce net benefits or deliver good outcomes across various possible climate change or carbon price scenarios and economic development scenarios (rather than just under the ‘most likely’ scenario)</a:t>
            </a:r>
          </a:p>
          <a:p>
            <a:pPr eaLnBrk="1" hangingPunct="1">
              <a:spcBef>
                <a:spcPct val="0"/>
              </a:spcBef>
            </a:pPr>
            <a:endParaRPr lang="en-GB" dirty="0">
              <a:ea typeface="ＭＳ Ｐゴシック" pitchFamily="-1" charset="-128"/>
              <a:cs typeface="ＭＳ Ｐゴシック" pitchFamily="-1"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91FB704B-E0EF-C344-A75D-A0816F47CB4F}" type="slidenum">
              <a:rPr lang="en-GB"/>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GB" dirty="0" smtClean="0">
                <a:ea typeface="ＭＳ Ｐゴシック" pitchFamily="-1" charset="-128"/>
                <a:cs typeface="ＭＳ Ｐゴシック" pitchFamily="-1" charset="-128"/>
              </a:rPr>
              <a:t>World </a:t>
            </a:r>
            <a:r>
              <a:rPr lang="en-GB" dirty="0">
                <a:ea typeface="ＭＳ Ｐゴシック" pitchFamily="-1" charset="-128"/>
                <a:cs typeface="ＭＳ Ｐゴシック" pitchFamily="-1" charset="-128"/>
              </a:rPr>
              <a:t>Bank (</a:t>
            </a:r>
            <a:r>
              <a:rPr lang="en-GB" dirty="0" smtClean="0">
                <a:ea typeface="ＭＳ Ｐゴシック" pitchFamily="-1" charset="-128"/>
                <a:cs typeface="ＭＳ Ｐゴシック" pitchFamily="-1" charset="-128"/>
              </a:rPr>
              <a:t>2010)</a:t>
            </a:r>
            <a:r>
              <a:rPr lang="en-GB" dirty="0">
                <a:ea typeface="ＭＳ Ｐゴシック" pitchFamily="-1" charset="-128"/>
                <a:cs typeface="ＭＳ Ｐゴシック" pitchFamily="-1" charset="-128"/>
              </a:rPr>
              <a:t>:</a:t>
            </a:r>
          </a:p>
          <a:p>
            <a:pPr eaLnBrk="1" hangingPunct="1">
              <a:spcBef>
                <a:spcPct val="0"/>
              </a:spcBef>
            </a:pPr>
            <a:r>
              <a:rPr lang="en-GB" dirty="0">
                <a:ea typeface="ＭＳ Ｐゴシック" pitchFamily="-1" charset="-128"/>
                <a:cs typeface="ＭＳ Ｐゴシック" pitchFamily="-1" charset="-128"/>
              </a:rPr>
              <a:t>(No- and) low-regret measures include most of the ‘soft’ adaptation measures, which enhance development and welfare across all or most climate change scenarios including the no-change scenario</a:t>
            </a:r>
          </a:p>
          <a:p>
            <a:r>
              <a:rPr lang="en-GB" dirty="0">
                <a:solidFill>
                  <a:srgbClr val="005F7B"/>
                </a:solidFill>
                <a:ea typeface="ＭＳ Ｐゴシック" pitchFamily="-1" charset="-128"/>
                <a:cs typeface="ＭＳ Ｐゴシック" pitchFamily="-1" charset="-128"/>
              </a:rPr>
              <a:t>‘No-regret’ measures:</a:t>
            </a:r>
          </a:p>
          <a:p>
            <a:pPr lvl="1"/>
            <a:r>
              <a:rPr lang="en-GB" dirty="0"/>
              <a:t>those expected to produce net benefits for society </a:t>
            </a:r>
            <a:br>
              <a:rPr lang="en-GB" dirty="0"/>
            </a:br>
            <a:r>
              <a:rPr lang="en-GB" dirty="0"/>
              <a:t>even in the absence of climate change (adaptation) or independently of any ‘reward’ for mitigation (zero or negative net cost at a zero carbon price)</a:t>
            </a:r>
          </a:p>
          <a:p>
            <a:r>
              <a:rPr lang="en-GB" dirty="0">
                <a:solidFill>
                  <a:srgbClr val="005F7B"/>
                </a:solidFill>
                <a:ea typeface="ＭＳ Ｐゴシック" pitchFamily="-1" charset="-128"/>
                <a:cs typeface="ＭＳ Ｐゴシック" pitchFamily="-1" charset="-128"/>
              </a:rPr>
              <a:t>‘Low-regret’ measures:</a:t>
            </a:r>
          </a:p>
          <a:p>
            <a:pPr lvl="1"/>
            <a:r>
              <a:rPr lang="en-GB" dirty="0"/>
              <a:t>those expected to have a cost for society, but an acceptable one in view of the benefits they would bring if climate change turns out to produce significant effects (adaptation), or to have a low net cost at zero or low carbon prices (mitigation)</a:t>
            </a:r>
          </a:p>
          <a:p>
            <a:pPr eaLnBrk="1" hangingPunct="1">
              <a:spcBef>
                <a:spcPct val="0"/>
              </a:spcBef>
            </a:pPr>
            <a:r>
              <a:rPr lang="en-GB" dirty="0" smtClean="0">
                <a:ea typeface="ＭＳ Ｐゴシック" pitchFamily="-1" charset="-128"/>
                <a:cs typeface="ＭＳ Ｐゴシック" pitchFamily="-1" charset="-128"/>
              </a:rPr>
              <a:t>.</a:t>
            </a:r>
          </a:p>
          <a:p>
            <a:pPr eaLnBrk="1" hangingPunct="1">
              <a:spcBef>
                <a:spcPct val="0"/>
              </a:spcBef>
            </a:pPr>
            <a:endParaRPr lang="en-GB"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1" dirty="0" smtClean="0">
                <a:solidFill>
                  <a:srgbClr val="005F7B"/>
                </a:solidFill>
                <a:ea typeface="ＭＳ Ｐゴシック" pitchFamily="-1" charset="-128"/>
                <a:cs typeface="ＭＳ Ｐゴシック" pitchFamily="-1" charset="-128"/>
              </a:rPr>
              <a:t>Robust’ measures: </a:t>
            </a:r>
            <a:r>
              <a:rPr lang="en-GB" sz="1200" dirty="0" smtClean="0">
                <a:ea typeface="ＭＳ Ｐゴシック" pitchFamily="-1" charset="-128"/>
                <a:cs typeface="ＭＳ Ｐゴシック" pitchFamily="-1" charset="-128"/>
              </a:rPr>
              <a:t>those that produce net benefits or deliver good outcomes across various possible climate change or carbon price scenarios and economic development scenarios (rather than just under the ‘most likely’ scenario)</a:t>
            </a:r>
          </a:p>
          <a:p>
            <a:pPr eaLnBrk="1" hangingPunct="1">
              <a:spcBef>
                <a:spcPct val="0"/>
              </a:spcBef>
            </a:pPr>
            <a:endParaRPr lang="en-GB" dirty="0">
              <a:ea typeface="ＭＳ Ｐゴシック" pitchFamily="-1" charset="-128"/>
              <a:cs typeface="ＭＳ Ｐゴシック" pitchFamily="-1"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91FB704B-E0EF-C344-A75D-A0816F47CB4F}" type="slidenum">
              <a:rPr lang="en-GB"/>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GB" dirty="0" smtClean="0">
                <a:ea typeface="ＭＳ Ｐゴシック" pitchFamily="-1" charset="-128"/>
                <a:cs typeface="ＭＳ Ｐゴシック" pitchFamily="-1" charset="-128"/>
              </a:rPr>
              <a:t>World </a:t>
            </a:r>
            <a:r>
              <a:rPr lang="en-GB" dirty="0">
                <a:ea typeface="ＭＳ Ｐゴシック" pitchFamily="-1" charset="-128"/>
                <a:cs typeface="ＭＳ Ｐゴシック" pitchFamily="-1" charset="-128"/>
              </a:rPr>
              <a:t>Bank (</a:t>
            </a:r>
            <a:r>
              <a:rPr lang="en-GB" dirty="0" smtClean="0">
                <a:ea typeface="ＭＳ Ｐゴシック" pitchFamily="-1" charset="-128"/>
                <a:cs typeface="ＭＳ Ｐゴシック" pitchFamily="-1" charset="-128"/>
              </a:rPr>
              <a:t>2010)</a:t>
            </a:r>
            <a:r>
              <a:rPr lang="en-GB" dirty="0">
                <a:ea typeface="ＭＳ Ｐゴシック" pitchFamily="-1" charset="-128"/>
                <a:cs typeface="ＭＳ Ｐゴシック" pitchFamily="-1" charset="-128"/>
              </a:rPr>
              <a:t>:</a:t>
            </a:r>
          </a:p>
          <a:p>
            <a:pPr eaLnBrk="1" hangingPunct="1">
              <a:spcBef>
                <a:spcPct val="0"/>
              </a:spcBef>
            </a:pPr>
            <a:r>
              <a:rPr lang="en-GB" dirty="0">
                <a:ea typeface="ＭＳ Ｐゴシック" pitchFamily="-1" charset="-128"/>
                <a:cs typeface="ＭＳ Ｐゴシック" pitchFamily="-1" charset="-128"/>
              </a:rPr>
              <a:t>(No- and) low-regret measures include most of the ‘soft’ adaptation measures, which enhance development and welfare across all or most climate change scenarios including the no-change scenario</a:t>
            </a:r>
          </a:p>
          <a:p>
            <a:r>
              <a:rPr lang="en-GB" dirty="0">
                <a:solidFill>
                  <a:srgbClr val="005F7B"/>
                </a:solidFill>
                <a:ea typeface="ＭＳ Ｐゴシック" pitchFamily="-1" charset="-128"/>
                <a:cs typeface="ＭＳ Ｐゴシック" pitchFamily="-1" charset="-128"/>
              </a:rPr>
              <a:t>‘No-regret’ measures:</a:t>
            </a:r>
          </a:p>
          <a:p>
            <a:pPr lvl="1"/>
            <a:r>
              <a:rPr lang="en-GB" dirty="0"/>
              <a:t>those expected to produce net benefits for society </a:t>
            </a:r>
            <a:br>
              <a:rPr lang="en-GB" dirty="0"/>
            </a:br>
            <a:r>
              <a:rPr lang="en-GB" dirty="0"/>
              <a:t>even in the absence of climate change (adaptation) or independently of any ‘reward’ for mitigation (zero or negative net cost at a zero carbon price)</a:t>
            </a:r>
          </a:p>
          <a:p>
            <a:r>
              <a:rPr lang="en-GB" dirty="0">
                <a:solidFill>
                  <a:srgbClr val="005F7B"/>
                </a:solidFill>
                <a:ea typeface="ＭＳ Ｐゴシック" pitchFamily="-1" charset="-128"/>
                <a:cs typeface="ＭＳ Ｐゴシック" pitchFamily="-1" charset="-128"/>
              </a:rPr>
              <a:t>‘Low-regret’ measures:</a:t>
            </a:r>
          </a:p>
          <a:p>
            <a:pPr lvl="1"/>
            <a:r>
              <a:rPr lang="en-GB" dirty="0"/>
              <a:t>those expected to have a cost for society, but an acceptable one in view of the benefits they would bring if climate change turns out to produce significant effects (adaptation), or to have a low net cost at zero or low carbon prices (mitigation)</a:t>
            </a:r>
          </a:p>
          <a:p>
            <a:pPr eaLnBrk="1" hangingPunct="1">
              <a:spcBef>
                <a:spcPct val="0"/>
              </a:spcBef>
            </a:pPr>
            <a:r>
              <a:rPr lang="en-GB" dirty="0" smtClean="0">
                <a:ea typeface="ＭＳ Ｐゴシック" pitchFamily="-1" charset="-128"/>
                <a:cs typeface="ＭＳ Ｐゴシック" pitchFamily="-1" charset="-128"/>
              </a:rPr>
              <a:t>.</a:t>
            </a:r>
          </a:p>
          <a:p>
            <a:pPr eaLnBrk="1" hangingPunct="1">
              <a:spcBef>
                <a:spcPct val="0"/>
              </a:spcBef>
            </a:pPr>
            <a:endParaRPr lang="en-GB"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1" dirty="0" smtClean="0">
                <a:solidFill>
                  <a:srgbClr val="005F7B"/>
                </a:solidFill>
                <a:ea typeface="ＭＳ Ｐゴシック" pitchFamily="-1" charset="-128"/>
                <a:cs typeface="ＭＳ Ｐゴシック" pitchFamily="-1" charset="-128"/>
              </a:rPr>
              <a:t>Robust’ measures: </a:t>
            </a:r>
            <a:r>
              <a:rPr lang="en-GB" sz="1200" dirty="0" smtClean="0">
                <a:ea typeface="ＭＳ Ｐゴシック" pitchFamily="-1" charset="-128"/>
                <a:cs typeface="ＭＳ Ｐゴシック" pitchFamily="-1" charset="-128"/>
              </a:rPr>
              <a:t>those that produce net benefits or deliver good outcomes across various possible climate change or carbon price scenarios and economic development scenarios (rather than just under the ‘most likely’ scenario)</a:t>
            </a:r>
          </a:p>
          <a:p>
            <a:pPr eaLnBrk="1" hangingPunct="1">
              <a:spcBef>
                <a:spcPct val="0"/>
              </a:spcBef>
            </a:pPr>
            <a:endParaRPr lang="en-GB" dirty="0">
              <a:ea typeface="ＭＳ Ｐゴシック" pitchFamily="-1" charset="-128"/>
              <a:cs typeface="ＭＳ Ｐゴシック" pitchFamily="-1"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91FB704B-E0EF-C344-A75D-A0816F47CB4F}" type="slidenum">
              <a:rPr lang="en-GB"/>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Expansion </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Examples:</a:t>
            </a:r>
            <a:endParaRPr lang="da-DK" dirty="0" smtClean="0">
              <a:effectLst/>
            </a:endParaRPr>
          </a:p>
          <a:p>
            <a:pPr rtl="0" eaLnBrk="0" fontAlgn="base" hangingPunct="0"/>
            <a:r>
              <a:rPr lang="da-DK" sz="1200" b="1" kern="1200" dirty="0"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pPr eaLnBrk="1" hangingPunct="1">
              <a:spcBef>
                <a:spcPct val="0"/>
              </a:spcBef>
            </a:pPr>
            <a:r>
              <a:rPr lang="en-GB" dirty="0" smtClean="0">
                <a:ea typeface="ＭＳ Ｐゴシック" pitchFamily="-1" charset="-128"/>
                <a:cs typeface="ＭＳ Ｐゴシック" pitchFamily="-1" charset="-128"/>
              </a:rPr>
              <a:t>World </a:t>
            </a:r>
            <a:r>
              <a:rPr lang="en-GB" dirty="0">
                <a:ea typeface="ＭＳ Ｐゴシック" pitchFamily="-1" charset="-128"/>
                <a:cs typeface="ＭＳ Ｐゴシック" pitchFamily="-1" charset="-128"/>
              </a:rPr>
              <a:t>Bank (</a:t>
            </a:r>
            <a:r>
              <a:rPr lang="en-GB" dirty="0" smtClean="0">
                <a:ea typeface="ＭＳ Ｐゴシック" pitchFamily="-1" charset="-128"/>
                <a:cs typeface="ＭＳ Ｐゴシック" pitchFamily="-1" charset="-128"/>
              </a:rPr>
              <a:t>2010)</a:t>
            </a:r>
            <a:r>
              <a:rPr lang="en-GB" dirty="0">
                <a:ea typeface="ＭＳ Ｐゴシック" pitchFamily="-1" charset="-128"/>
                <a:cs typeface="ＭＳ Ｐゴシック" pitchFamily="-1" charset="-128"/>
              </a:rPr>
              <a:t>:</a:t>
            </a:r>
          </a:p>
          <a:p>
            <a:pPr eaLnBrk="1" hangingPunct="1">
              <a:spcBef>
                <a:spcPct val="0"/>
              </a:spcBef>
            </a:pPr>
            <a:r>
              <a:rPr lang="en-GB" dirty="0">
                <a:ea typeface="ＭＳ Ｐゴシック" pitchFamily="-1" charset="-128"/>
                <a:cs typeface="ＭＳ Ｐゴシック" pitchFamily="-1" charset="-128"/>
              </a:rPr>
              <a:t>(No- and) low-regret measures include most of the ‘soft’ adaptation measures, which enhance development and welfare across all or most climate change scenarios including the no-change scenario</a:t>
            </a:r>
          </a:p>
          <a:p>
            <a:r>
              <a:rPr lang="en-GB" dirty="0">
                <a:solidFill>
                  <a:srgbClr val="005F7B"/>
                </a:solidFill>
                <a:ea typeface="ＭＳ Ｐゴシック" pitchFamily="-1" charset="-128"/>
                <a:cs typeface="ＭＳ Ｐゴシック" pitchFamily="-1" charset="-128"/>
              </a:rPr>
              <a:t>‘No-regret’ measures:</a:t>
            </a:r>
          </a:p>
          <a:p>
            <a:pPr lvl="1"/>
            <a:r>
              <a:rPr lang="en-GB" dirty="0"/>
              <a:t>those expected to produce net benefits for society </a:t>
            </a:r>
            <a:br>
              <a:rPr lang="en-GB" dirty="0"/>
            </a:br>
            <a:r>
              <a:rPr lang="en-GB" dirty="0"/>
              <a:t>even in the absence of climate change (adaptation) or independently of any ‘reward’ for mitigation (zero or negative net cost at a zero carbon price)</a:t>
            </a:r>
          </a:p>
          <a:p>
            <a:r>
              <a:rPr lang="en-GB" dirty="0">
                <a:solidFill>
                  <a:srgbClr val="005F7B"/>
                </a:solidFill>
                <a:ea typeface="ＭＳ Ｐゴシック" pitchFamily="-1" charset="-128"/>
                <a:cs typeface="ＭＳ Ｐゴシック" pitchFamily="-1" charset="-128"/>
              </a:rPr>
              <a:t>‘Low-regret’ measures:</a:t>
            </a:r>
          </a:p>
          <a:p>
            <a:pPr lvl="1"/>
            <a:r>
              <a:rPr lang="en-GB" dirty="0"/>
              <a:t>those expected to have a cost for society, but an acceptable one in view of the benefits they would bring if climate change turns out to produce significant effects (adaptation), or to have a low net cost at zero or low carbon prices (mitigation)</a:t>
            </a:r>
          </a:p>
          <a:p>
            <a:pPr eaLnBrk="1" hangingPunct="1">
              <a:spcBef>
                <a:spcPct val="0"/>
              </a:spcBef>
            </a:pPr>
            <a:r>
              <a:rPr lang="en-GB" dirty="0" smtClean="0">
                <a:ea typeface="ＭＳ Ｐゴシック" pitchFamily="-1" charset="-128"/>
                <a:cs typeface="ＭＳ Ｐゴシック" pitchFamily="-1" charset="-128"/>
              </a:rPr>
              <a:t>.</a:t>
            </a:r>
          </a:p>
          <a:p>
            <a:pPr eaLnBrk="1" hangingPunct="1">
              <a:spcBef>
                <a:spcPct val="0"/>
              </a:spcBef>
            </a:pPr>
            <a:endParaRPr lang="en-GB"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1" dirty="0" smtClean="0">
                <a:solidFill>
                  <a:srgbClr val="005F7B"/>
                </a:solidFill>
                <a:ea typeface="ＭＳ Ｐゴシック" pitchFamily="-1" charset="-128"/>
                <a:cs typeface="ＭＳ Ｐゴシック" pitchFamily="-1" charset="-128"/>
              </a:rPr>
              <a:t>Robust’ measures: </a:t>
            </a:r>
            <a:r>
              <a:rPr lang="en-GB" sz="1200" dirty="0" smtClean="0">
                <a:ea typeface="ＭＳ Ｐゴシック" pitchFamily="-1" charset="-128"/>
                <a:cs typeface="ＭＳ Ｐゴシック" pitchFamily="-1" charset="-128"/>
              </a:rPr>
              <a:t>those that produce net benefits or deliver good outcomes across various possible climate change or carbon price scenarios and economic development scenarios (rather than just under the ‘most likely’ scenario)</a:t>
            </a:r>
          </a:p>
          <a:p>
            <a:pPr eaLnBrk="1" hangingPunct="1">
              <a:spcBef>
                <a:spcPct val="0"/>
              </a:spcBef>
            </a:pPr>
            <a:endParaRPr lang="en-GB" dirty="0">
              <a:ea typeface="ＭＳ Ｐゴシック" pitchFamily="-1" charset="-128"/>
              <a:cs typeface="ＭＳ Ｐゴシック" pitchFamily="-1"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91FB704B-E0EF-C344-A75D-A0816F47CB4F}" type="slidenum">
              <a:rPr lang="en-GB"/>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dirty="0" err="1" smtClean="0"/>
              <a:t>Different</a:t>
            </a:r>
            <a:r>
              <a:rPr lang="es-ES" dirty="0" smtClean="0"/>
              <a:t> </a:t>
            </a:r>
            <a:r>
              <a:rPr lang="es-ES" dirty="0" err="1" smtClean="0"/>
              <a:t>types</a:t>
            </a:r>
            <a:r>
              <a:rPr lang="es-ES" dirty="0" smtClean="0"/>
              <a:t> of </a:t>
            </a:r>
            <a:r>
              <a:rPr lang="es-ES" dirty="0" err="1" smtClean="0"/>
              <a:t>options</a:t>
            </a:r>
            <a:r>
              <a:rPr lang="es-ES" dirty="0" smtClean="0"/>
              <a:t> are </a:t>
            </a:r>
            <a:r>
              <a:rPr lang="es-ES" dirty="0" err="1" smtClean="0"/>
              <a:t>available</a:t>
            </a:r>
            <a:r>
              <a:rPr lang="es-ES" dirty="0" smtClean="0"/>
              <a:t> </a:t>
            </a:r>
            <a:r>
              <a:rPr lang="es-ES" dirty="0" err="1" smtClean="0"/>
              <a:t>that</a:t>
            </a:r>
            <a:r>
              <a:rPr lang="es-ES" dirty="0" smtClean="0"/>
              <a:t> </a:t>
            </a:r>
            <a:r>
              <a:rPr lang="es-ES" dirty="0" err="1" smtClean="0"/>
              <a:t>decision-makers</a:t>
            </a:r>
            <a:r>
              <a:rPr lang="es-ES" dirty="0" smtClean="0"/>
              <a:t> can use in </a:t>
            </a:r>
            <a:r>
              <a:rPr lang="es-ES" dirty="0" err="1" smtClean="0"/>
              <a:t>planning</a:t>
            </a:r>
            <a:r>
              <a:rPr lang="es-ES" dirty="0" smtClean="0"/>
              <a:t> </a:t>
            </a:r>
            <a:r>
              <a:rPr lang="es-ES" dirty="0" err="1" smtClean="0"/>
              <a:t>adaptation</a:t>
            </a:r>
            <a:r>
              <a:rPr lang="es-ES" dirty="0" smtClean="0"/>
              <a:t> </a:t>
            </a:r>
            <a:r>
              <a:rPr lang="es-ES" dirty="0" err="1" smtClean="0"/>
              <a:t>under</a:t>
            </a:r>
            <a:r>
              <a:rPr lang="es-ES" dirty="0" smtClean="0"/>
              <a:t> </a:t>
            </a:r>
            <a:r>
              <a:rPr lang="es-ES" dirty="0" err="1" smtClean="0"/>
              <a:t>climate</a:t>
            </a:r>
            <a:r>
              <a:rPr lang="es-ES" dirty="0" smtClean="0"/>
              <a:t> </a:t>
            </a:r>
            <a:r>
              <a:rPr lang="es-ES" dirty="0" err="1" smtClean="0"/>
              <a:t>change</a:t>
            </a:r>
            <a:r>
              <a:rPr lang="es-ES" dirty="0" smtClean="0"/>
              <a:t>. </a:t>
            </a:r>
            <a:r>
              <a:rPr lang="es-ES" dirty="0" err="1" smtClean="0"/>
              <a:t>The</a:t>
            </a:r>
            <a:r>
              <a:rPr lang="es-ES" dirty="0" smtClean="0"/>
              <a:t> </a:t>
            </a:r>
            <a:r>
              <a:rPr lang="es-ES" dirty="0" err="1" smtClean="0"/>
              <a:t>most</a:t>
            </a:r>
            <a:r>
              <a:rPr lang="es-ES" dirty="0" smtClean="0"/>
              <a:t> </a:t>
            </a:r>
            <a:r>
              <a:rPr lang="es-ES" dirty="0" err="1" smtClean="0"/>
              <a:t>appropriate</a:t>
            </a:r>
            <a:r>
              <a:rPr lang="es-ES" dirty="0" smtClean="0"/>
              <a:t> </a:t>
            </a:r>
            <a:r>
              <a:rPr lang="es-ES" dirty="0" err="1" smtClean="0"/>
              <a:t>option</a:t>
            </a:r>
            <a:r>
              <a:rPr lang="es-ES" dirty="0" smtClean="0"/>
              <a:t> </a:t>
            </a:r>
            <a:r>
              <a:rPr lang="es-ES" dirty="0" err="1" smtClean="0"/>
              <a:t>will</a:t>
            </a:r>
            <a:r>
              <a:rPr lang="es-ES" dirty="0" smtClean="0"/>
              <a:t> </a:t>
            </a:r>
            <a:r>
              <a:rPr lang="es-ES" dirty="0" err="1" smtClean="0"/>
              <a:t>depend</a:t>
            </a:r>
            <a:r>
              <a:rPr lang="es-ES" dirty="0" smtClean="0"/>
              <a:t> </a:t>
            </a:r>
            <a:r>
              <a:rPr lang="es-ES" dirty="0" err="1" smtClean="0"/>
              <a:t>on</a:t>
            </a:r>
            <a:r>
              <a:rPr lang="es-ES" dirty="0" smtClean="0"/>
              <a:t> </a:t>
            </a:r>
            <a:r>
              <a:rPr lang="es-ES" dirty="0" err="1" smtClean="0"/>
              <a:t>the</a:t>
            </a:r>
            <a:r>
              <a:rPr lang="es-ES" dirty="0" smtClean="0"/>
              <a:t> </a:t>
            </a:r>
            <a:r>
              <a:rPr lang="es-ES" dirty="0" err="1" smtClean="0"/>
              <a:t>nature</a:t>
            </a:r>
            <a:r>
              <a:rPr lang="es-ES" dirty="0" smtClean="0"/>
              <a:t> of </a:t>
            </a:r>
            <a:r>
              <a:rPr lang="es-ES" dirty="0" err="1" smtClean="0"/>
              <a:t>the</a:t>
            </a:r>
            <a:r>
              <a:rPr lang="es-ES" dirty="0" smtClean="0"/>
              <a:t> </a:t>
            </a:r>
            <a:r>
              <a:rPr lang="es-ES" dirty="0" err="1" smtClean="0"/>
              <a:t>decision</a:t>
            </a:r>
            <a:r>
              <a:rPr lang="es-ES" dirty="0" smtClean="0"/>
              <a:t> </a:t>
            </a:r>
            <a:r>
              <a:rPr lang="es-ES" dirty="0" err="1" smtClean="0"/>
              <a:t>being</a:t>
            </a:r>
            <a:r>
              <a:rPr lang="es-ES" dirty="0" smtClean="0"/>
              <a:t> </a:t>
            </a:r>
            <a:r>
              <a:rPr lang="es-ES" dirty="0" err="1" smtClean="0"/>
              <a:t>made</a:t>
            </a:r>
            <a:r>
              <a:rPr lang="es-ES" dirty="0" smtClean="0"/>
              <a:t>, </a:t>
            </a:r>
            <a:r>
              <a:rPr lang="es-ES" dirty="0" err="1" smtClean="0"/>
              <a:t>the</a:t>
            </a:r>
            <a:r>
              <a:rPr lang="es-ES" dirty="0" smtClean="0"/>
              <a:t> </a:t>
            </a:r>
            <a:r>
              <a:rPr lang="es-ES" dirty="0" err="1" smtClean="0"/>
              <a:t>sensitivity</a:t>
            </a:r>
            <a:r>
              <a:rPr lang="es-ES" dirty="0" smtClean="0"/>
              <a:t> of </a:t>
            </a:r>
            <a:r>
              <a:rPr lang="es-ES" dirty="0" err="1" smtClean="0"/>
              <a:t>that</a:t>
            </a:r>
            <a:r>
              <a:rPr lang="es-ES" dirty="0" smtClean="0"/>
              <a:t> </a:t>
            </a:r>
            <a:r>
              <a:rPr lang="es-ES" dirty="0" err="1" smtClean="0"/>
              <a:t>decision</a:t>
            </a:r>
            <a:r>
              <a:rPr lang="es-ES" dirty="0" smtClean="0"/>
              <a:t> </a:t>
            </a:r>
            <a:r>
              <a:rPr lang="es-ES" dirty="0" err="1" smtClean="0"/>
              <a:t>to</a:t>
            </a:r>
            <a:r>
              <a:rPr lang="es-ES" dirty="0" smtClean="0"/>
              <a:t> </a:t>
            </a:r>
            <a:r>
              <a:rPr lang="es-ES" dirty="0" err="1" smtClean="0"/>
              <a:t>specific</a:t>
            </a:r>
            <a:r>
              <a:rPr lang="es-ES" dirty="0" smtClean="0"/>
              <a:t> </a:t>
            </a:r>
            <a:r>
              <a:rPr lang="es-ES" dirty="0" err="1" smtClean="0"/>
              <a:t>climate</a:t>
            </a:r>
            <a:r>
              <a:rPr lang="es-ES" dirty="0" smtClean="0"/>
              <a:t> </a:t>
            </a:r>
            <a:r>
              <a:rPr lang="es-ES" dirty="0" err="1" smtClean="0"/>
              <a:t>impacts</a:t>
            </a:r>
            <a:r>
              <a:rPr lang="es-ES" dirty="0" smtClean="0"/>
              <a:t> and </a:t>
            </a:r>
            <a:r>
              <a:rPr lang="es-ES" dirty="0" err="1" smtClean="0"/>
              <a:t>the</a:t>
            </a:r>
            <a:r>
              <a:rPr lang="es-ES" dirty="0" smtClean="0"/>
              <a:t> </a:t>
            </a:r>
            <a:r>
              <a:rPr lang="es-ES" dirty="0" err="1" smtClean="0"/>
              <a:t>level</a:t>
            </a:r>
            <a:r>
              <a:rPr lang="es-ES" dirty="0" smtClean="0"/>
              <a:t> of </a:t>
            </a:r>
            <a:r>
              <a:rPr lang="es-ES" dirty="0" err="1" smtClean="0"/>
              <a:t>risk</a:t>
            </a:r>
            <a:r>
              <a:rPr lang="es-ES" dirty="0" smtClean="0"/>
              <a:t> </a:t>
            </a:r>
            <a:r>
              <a:rPr lang="es-ES" dirty="0" err="1" smtClean="0"/>
              <a:t>which</a:t>
            </a:r>
            <a:r>
              <a:rPr lang="es-ES" dirty="0" smtClean="0"/>
              <a:t> can be </a:t>
            </a:r>
            <a:r>
              <a:rPr lang="es-ES" dirty="0" err="1" smtClean="0"/>
              <a:t>tolerated</a:t>
            </a:r>
            <a:r>
              <a:rPr lang="es-ES" dirty="0" smtClean="0"/>
              <a:t>. </a:t>
            </a:r>
            <a:r>
              <a:rPr lang="es-ES" dirty="0" err="1" smtClean="0"/>
              <a:t>Options</a:t>
            </a:r>
            <a:r>
              <a:rPr lang="es-ES" dirty="0" smtClean="0"/>
              <a:t> </a:t>
            </a:r>
            <a:r>
              <a:rPr lang="es-ES" dirty="0" err="1" smtClean="0"/>
              <a:t>include</a:t>
            </a:r>
            <a:r>
              <a:rPr lang="es-ES" baseline="0" dirty="0" smtClean="0"/>
              <a:t> </a:t>
            </a:r>
            <a:r>
              <a:rPr lang="es-ES" baseline="0" dirty="0" err="1" smtClean="0"/>
              <a:t>the</a:t>
            </a:r>
            <a:r>
              <a:rPr lang="es-ES" baseline="0" dirty="0" smtClean="0"/>
              <a:t> </a:t>
            </a:r>
            <a:r>
              <a:rPr lang="es-ES" baseline="0" dirty="0" err="1" smtClean="0"/>
              <a:t>following</a:t>
            </a:r>
            <a:endParaRPr lang="es-ES" dirty="0" smtClean="0"/>
          </a:p>
          <a:p>
            <a:endParaRPr lang="es-ES" dirty="0"/>
          </a:p>
        </p:txBody>
      </p:sp>
      <p:sp>
        <p:nvSpPr>
          <p:cNvPr id="4" name="Marcador de número de diapositiva 3"/>
          <p:cNvSpPr>
            <a:spLocks noGrp="1"/>
          </p:cNvSpPr>
          <p:nvPr>
            <p:ph type="sldNum" sz="quarter" idx="10"/>
          </p:nvPr>
        </p:nvSpPr>
        <p:spPr/>
        <p:txBody>
          <a:bodyPr/>
          <a:lstStyle/>
          <a:p>
            <a:pPr>
              <a:defRPr/>
            </a:pPr>
            <a:fld id="{CED4CB77-A853-4F37-A193-A9CB58291CBA}" type="slidenum">
              <a:rPr lang="en-GB" smtClean="0"/>
              <a:pPr>
                <a:defRPr/>
              </a:pPr>
              <a:t>18</a:t>
            </a:fld>
            <a:endParaRPr lang="en-GB" dirty="0"/>
          </a:p>
        </p:txBody>
      </p:sp>
    </p:spTree>
    <p:extLst>
      <p:ext uri="{BB962C8B-B14F-4D97-AF65-F5344CB8AC3E}">
        <p14:creationId xmlns:p14="http://schemas.microsoft.com/office/powerpoint/2010/main" val="61325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ED4CB77-A853-4F37-A193-A9CB58291CBA}" type="slidenum">
              <a:rPr lang="en-GB" smtClean="0"/>
              <a:pPr>
                <a:defRPr/>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i="0" dirty="0" err="1" smtClean="0"/>
              <a:t>We</a:t>
            </a:r>
            <a:r>
              <a:rPr lang="es-ES" i="0" dirty="0" smtClean="0"/>
              <a:t> </a:t>
            </a:r>
            <a:r>
              <a:rPr lang="es-ES" i="0" dirty="0" err="1" smtClean="0"/>
              <a:t>have</a:t>
            </a:r>
            <a:r>
              <a:rPr lang="es-ES" i="0" dirty="0" smtClean="0"/>
              <a:t> </a:t>
            </a:r>
            <a:r>
              <a:rPr lang="es-ES" i="0" dirty="0" err="1" smtClean="0"/>
              <a:t>listed</a:t>
            </a:r>
            <a:r>
              <a:rPr lang="es-ES" i="0" dirty="0" smtClean="0"/>
              <a:t> </a:t>
            </a:r>
            <a:r>
              <a:rPr lang="es-ES" i="0" dirty="0" err="1" smtClean="0"/>
              <a:t>potential</a:t>
            </a:r>
            <a:r>
              <a:rPr lang="es-ES" i="0" dirty="0" smtClean="0"/>
              <a:t> </a:t>
            </a:r>
            <a:r>
              <a:rPr lang="es-ES" i="0" dirty="0" err="1" smtClean="0"/>
              <a:t>impacts</a:t>
            </a:r>
            <a:r>
              <a:rPr lang="es-ES" i="0" dirty="0" smtClean="0"/>
              <a:t> – </a:t>
            </a:r>
            <a:r>
              <a:rPr lang="es-ES" i="0" dirty="0" err="1" smtClean="0"/>
              <a:t>but</a:t>
            </a:r>
            <a:r>
              <a:rPr lang="es-ES" i="0" dirty="0" smtClean="0"/>
              <a:t> </a:t>
            </a:r>
            <a:r>
              <a:rPr lang="es-ES" b="1" i="0" dirty="0" err="1" smtClean="0"/>
              <a:t>how</a:t>
            </a:r>
            <a:r>
              <a:rPr lang="es-ES" b="1" i="0" dirty="0" smtClean="0"/>
              <a:t> </a:t>
            </a:r>
            <a:r>
              <a:rPr lang="es-ES" b="1" i="0" dirty="0" err="1" smtClean="0"/>
              <a:t>to</a:t>
            </a:r>
            <a:r>
              <a:rPr lang="es-ES" b="1" i="0" dirty="0" smtClean="0"/>
              <a:t> </a:t>
            </a:r>
            <a:r>
              <a:rPr lang="es-ES" b="1" i="0" dirty="0" err="1" smtClean="0"/>
              <a:t>quantify</a:t>
            </a:r>
            <a:r>
              <a:rPr lang="es-ES" b="1" i="0" dirty="0" smtClean="0"/>
              <a:t> </a:t>
            </a:r>
            <a:r>
              <a:rPr lang="es-ES" b="1" i="0" dirty="0" err="1" smtClean="0"/>
              <a:t>them</a:t>
            </a:r>
            <a:r>
              <a:rPr lang="es-ES" i="0" dirty="0" smtClean="0"/>
              <a:t>?</a:t>
            </a:r>
            <a:r>
              <a:rPr lang="es-ES" i="0"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ES" i="0" dirty="0" err="1" smtClean="0"/>
              <a:t>An</a:t>
            </a:r>
            <a:r>
              <a:rPr lang="es-ES" i="0" dirty="0" smtClean="0"/>
              <a:t> </a:t>
            </a:r>
            <a:r>
              <a:rPr lang="es-ES" i="0" dirty="0" err="1" smtClean="0"/>
              <a:t>attempt</a:t>
            </a:r>
            <a:r>
              <a:rPr lang="es-ES" i="0" dirty="0" smtClean="0"/>
              <a:t> </a:t>
            </a:r>
            <a:r>
              <a:rPr lang="es-ES" i="0" dirty="0" err="1" smtClean="0"/>
              <a:t>is</a:t>
            </a:r>
            <a:r>
              <a:rPr lang="es-ES" i="0" dirty="0" smtClean="0"/>
              <a:t> </a:t>
            </a:r>
            <a:r>
              <a:rPr lang="es-ES" i="0" dirty="0" err="1" smtClean="0"/>
              <a:t>through</a:t>
            </a:r>
            <a:r>
              <a:rPr lang="es-ES" i="0" dirty="0" smtClean="0"/>
              <a:t> </a:t>
            </a:r>
            <a:r>
              <a:rPr lang="es-ES" i="0" dirty="0" err="1" smtClean="0"/>
              <a:t>the</a:t>
            </a:r>
            <a:r>
              <a:rPr lang="es-ES" i="0" dirty="0" smtClean="0"/>
              <a:t> use of General </a:t>
            </a:r>
            <a:r>
              <a:rPr lang="es-ES" i="0" dirty="0" err="1" smtClean="0"/>
              <a:t>Circulation</a:t>
            </a:r>
            <a:r>
              <a:rPr lang="es-ES" i="0" dirty="0" smtClean="0"/>
              <a:t> </a:t>
            </a:r>
            <a:r>
              <a:rPr lang="es-ES" i="0" dirty="0" err="1" smtClean="0"/>
              <a:t>Models</a:t>
            </a:r>
            <a:r>
              <a:rPr lang="es-ES" i="0" dirty="0" smtClean="0"/>
              <a:t>. </a:t>
            </a:r>
            <a:r>
              <a:rPr lang="es-ES" i="0" dirty="0" err="1" smtClean="0"/>
              <a:t>GCMs</a:t>
            </a:r>
            <a:r>
              <a:rPr lang="es-ES" i="0" dirty="0" smtClean="0"/>
              <a:t> are </a:t>
            </a:r>
            <a:r>
              <a:rPr lang="es-ES" i="0" dirty="0" err="1" smtClean="0"/>
              <a:t>computer</a:t>
            </a:r>
            <a:r>
              <a:rPr lang="es-ES" i="0" dirty="0" smtClean="0"/>
              <a:t> </a:t>
            </a:r>
            <a:r>
              <a:rPr lang="es-ES" i="0" dirty="0" err="1" smtClean="0"/>
              <a:t>based</a:t>
            </a:r>
            <a:r>
              <a:rPr lang="es-ES" i="0" dirty="0" smtClean="0"/>
              <a:t> </a:t>
            </a:r>
            <a:r>
              <a:rPr lang="es-ES" i="0" dirty="0" err="1" smtClean="0"/>
              <a:t>models</a:t>
            </a:r>
            <a:r>
              <a:rPr lang="es-ES" i="0" dirty="0" smtClean="0"/>
              <a:t> </a:t>
            </a:r>
            <a:r>
              <a:rPr lang="es-ES" i="0" dirty="0" err="1" smtClean="0"/>
              <a:t>for</a:t>
            </a:r>
            <a:r>
              <a:rPr lang="es-ES" i="0" dirty="0" smtClean="0"/>
              <a:t> </a:t>
            </a:r>
            <a:r>
              <a:rPr lang="es-ES" i="0" dirty="0" err="1" smtClean="0"/>
              <a:t>understanding</a:t>
            </a:r>
            <a:r>
              <a:rPr lang="es-ES" i="0" dirty="0" smtClean="0"/>
              <a:t> </a:t>
            </a:r>
            <a:r>
              <a:rPr lang="es-ES" i="0" dirty="0" err="1" smtClean="0"/>
              <a:t>the</a:t>
            </a:r>
            <a:r>
              <a:rPr lang="es-ES" i="0" dirty="0" smtClean="0"/>
              <a:t> </a:t>
            </a:r>
            <a:r>
              <a:rPr lang="es-ES" i="0" dirty="0" err="1" smtClean="0"/>
              <a:t>climate</a:t>
            </a:r>
            <a:r>
              <a:rPr lang="es-ES" i="0" dirty="0" smtClean="0"/>
              <a:t> and </a:t>
            </a:r>
            <a:r>
              <a:rPr lang="es-ES" i="0" dirty="0" err="1" smtClean="0"/>
              <a:t>forecasting</a:t>
            </a:r>
            <a:r>
              <a:rPr lang="es-ES" i="0" dirty="0" smtClean="0"/>
              <a:t> </a:t>
            </a:r>
            <a:r>
              <a:rPr lang="es-ES" i="0" dirty="0" err="1" smtClean="0"/>
              <a:t>climate</a:t>
            </a:r>
            <a:r>
              <a:rPr lang="es-ES" i="0" dirty="0" smtClean="0"/>
              <a:t> </a:t>
            </a:r>
            <a:r>
              <a:rPr lang="es-ES" i="0" dirty="0" err="1" smtClean="0"/>
              <a:t>change</a:t>
            </a:r>
            <a:r>
              <a:rPr lang="es-ES" i="0" dirty="0" smtClean="0"/>
              <a:t>.</a:t>
            </a:r>
          </a:p>
          <a:p>
            <a:endParaRPr lang="es-ES" sz="1200" kern="1200" dirty="0" smtClean="0">
              <a:solidFill>
                <a:schemeClr val="tx1"/>
              </a:solidFill>
              <a:latin typeface="Arial" pitchFamily="34" charset="0"/>
              <a:ea typeface="+mn-ea"/>
              <a:cs typeface="+mn-cs"/>
            </a:endParaRPr>
          </a:p>
          <a:p>
            <a:r>
              <a:rPr lang="es-ES" sz="1200" kern="1200" dirty="0" err="1" smtClean="0">
                <a:solidFill>
                  <a:schemeClr val="tx1"/>
                </a:solidFill>
                <a:latin typeface="Arial" pitchFamily="34" charset="0"/>
                <a:ea typeface="+mn-ea"/>
                <a:cs typeface="+mn-cs"/>
              </a:rPr>
              <a:t>Numerical</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models</a:t>
            </a:r>
            <a:r>
              <a:rPr lang="es-ES" sz="1200" kern="1200" dirty="0" smtClean="0">
                <a:solidFill>
                  <a:schemeClr val="tx1"/>
                </a:solidFill>
                <a:latin typeface="Arial" pitchFamily="34" charset="0"/>
                <a:ea typeface="+mn-ea"/>
                <a:cs typeface="+mn-cs"/>
              </a:rPr>
              <a:t> (General </a:t>
            </a:r>
            <a:r>
              <a:rPr lang="es-ES" sz="1200" kern="1200" dirty="0" err="1" smtClean="0">
                <a:solidFill>
                  <a:schemeClr val="tx1"/>
                </a:solidFill>
                <a:latin typeface="Arial" pitchFamily="34" charset="0"/>
                <a:ea typeface="+mn-ea"/>
                <a:cs typeface="+mn-cs"/>
              </a:rPr>
              <a:t>Circulation</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Models</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or</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GCMs</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representing</a:t>
            </a:r>
            <a:r>
              <a:rPr lang="es-ES" sz="1200" kern="1200" dirty="0" smtClean="0">
                <a:solidFill>
                  <a:schemeClr val="tx1"/>
                </a:solidFill>
                <a:latin typeface="Arial" pitchFamily="34" charset="0"/>
                <a:ea typeface="+mn-ea"/>
                <a:cs typeface="+mn-cs"/>
              </a:rPr>
              <a:t> </a:t>
            </a:r>
            <a:r>
              <a:rPr lang="es-ES" sz="1200" b="1" kern="1200" dirty="0" err="1" smtClean="0">
                <a:solidFill>
                  <a:schemeClr val="tx1"/>
                </a:solidFill>
                <a:latin typeface="Arial" pitchFamily="34" charset="0"/>
                <a:ea typeface="+mn-ea"/>
                <a:cs typeface="+mn-cs"/>
              </a:rPr>
              <a:t>physical</a:t>
            </a:r>
            <a:r>
              <a:rPr lang="es-ES" sz="1200" b="1" kern="1200" dirty="0" smtClean="0">
                <a:solidFill>
                  <a:schemeClr val="tx1"/>
                </a:solidFill>
                <a:latin typeface="Arial" pitchFamily="34" charset="0"/>
                <a:ea typeface="+mn-ea"/>
                <a:cs typeface="+mn-cs"/>
              </a:rPr>
              <a:t> </a:t>
            </a:r>
            <a:r>
              <a:rPr lang="es-ES" sz="1200" b="1" kern="1200" dirty="0" err="1" smtClean="0">
                <a:solidFill>
                  <a:schemeClr val="tx1"/>
                </a:solidFill>
                <a:latin typeface="Arial" pitchFamily="34" charset="0"/>
                <a:ea typeface="+mn-ea"/>
                <a:cs typeface="+mn-cs"/>
              </a:rPr>
              <a:t>processes</a:t>
            </a:r>
            <a:r>
              <a:rPr lang="es-ES" sz="1200" b="1" kern="1200" dirty="0" smtClean="0">
                <a:solidFill>
                  <a:schemeClr val="tx1"/>
                </a:solidFill>
                <a:latin typeface="Arial" pitchFamily="34" charset="0"/>
                <a:ea typeface="+mn-ea"/>
                <a:cs typeface="+mn-cs"/>
              </a:rPr>
              <a:t> in </a:t>
            </a:r>
            <a:r>
              <a:rPr lang="es-ES" sz="1200" b="1" kern="1200" dirty="0" err="1" smtClean="0">
                <a:solidFill>
                  <a:schemeClr val="tx1"/>
                </a:solidFill>
                <a:latin typeface="Arial" pitchFamily="34" charset="0"/>
                <a:ea typeface="+mn-ea"/>
                <a:cs typeface="+mn-cs"/>
              </a:rPr>
              <a:t>the</a:t>
            </a:r>
            <a:r>
              <a:rPr lang="es-ES" sz="1200" b="1" kern="1200" dirty="0" smtClean="0">
                <a:solidFill>
                  <a:schemeClr val="tx1"/>
                </a:solidFill>
                <a:latin typeface="Arial" pitchFamily="34" charset="0"/>
                <a:ea typeface="+mn-ea"/>
                <a:cs typeface="+mn-cs"/>
              </a:rPr>
              <a:t> </a:t>
            </a:r>
            <a:r>
              <a:rPr lang="es-ES" sz="1200" b="1" kern="1200" dirty="0" err="1" smtClean="0">
                <a:solidFill>
                  <a:schemeClr val="tx1"/>
                </a:solidFill>
                <a:latin typeface="Arial" pitchFamily="34" charset="0"/>
                <a:ea typeface="+mn-ea"/>
                <a:cs typeface="+mn-cs"/>
              </a:rPr>
              <a:t>atmosphere</a:t>
            </a:r>
            <a:r>
              <a:rPr lang="es-ES" sz="1200" b="1" kern="1200" dirty="0" smtClean="0">
                <a:solidFill>
                  <a:schemeClr val="tx1"/>
                </a:solidFill>
                <a:latin typeface="Arial" pitchFamily="34" charset="0"/>
                <a:ea typeface="+mn-ea"/>
                <a:cs typeface="+mn-cs"/>
              </a:rPr>
              <a:t>, </a:t>
            </a:r>
            <a:r>
              <a:rPr lang="es-ES" sz="1200" b="1" kern="1200" dirty="0" err="1" smtClean="0">
                <a:solidFill>
                  <a:schemeClr val="tx1"/>
                </a:solidFill>
                <a:latin typeface="Arial" pitchFamily="34" charset="0"/>
                <a:ea typeface="+mn-ea"/>
                <a:cs typeface="+mn-cs"/>
              </a:rPr>
              <a:t>ocean</a:t>
            </a:r>
            <a:r>
              <a:rPr lang="es-ES" sz="1200" b="1" kern="1200" dirty="0" smtClean="0">
                <a:solidFill>
                  <a:schemeClr val="tx1"/>
                </a:solidFill>
                <a:latin typeface="Arial" pitchFamily="34" charset="0"/>
                <a:ea typeface="+mn-ea"/>
                <a:cs typeface="+mn-cs"/>
              </a:rPr>
              <a:t>, </a:t>
            </a:r>
            <a:r>
              <a:rPr lang="es-ES" sz="1200" b="1" kern="1200" dirty="0" err="1" smtClean="0">
                <a:solidFill>
                  <a:schemeClr val="tx1"/>
                </a:solidFill>
                <a:latin typeface="Arial" pitchFamily="34" charset="0"/>
                <a:ea typeface="+mn-ea"/>
                <a:cs typeface="+mn-cs"/>
              </a:rPr>
              <a:t>cryosphere</a:t>
            </a:r>
            <a:r>
              <a:rPr lang="es-ES" sz="1200" b="1" kern="1200" dirty="0" smtClean="0">
                <a:solidFill>
                  <a:schemeClr val="tx1"/>
                </a:solidFill>
                <a:latin typeface="Arial" pitchFamily="34" charset="0"/>
                <a:ea typeface="+mn-ea"/>
                <a:cs typeface="+mn-cs"/>
              </a:rPr>
              <a:t> and </a:t>
            </a:r>
            <a:r>
              <a:rPr lang="es-ES" sz="1200" b="1" kern="1200" dirty="0" err="1" smtClean="0">
                <a:solidFill>
                  <a:schemeClr val="tx1"/>
                </a:solidFill>
                <a:latin typeface="Arial" pitchFamily="34" charset="0"/>
                <a:ea typeface="+mn-ea"/>
                <a:cs typeface="+mn-cs"/>
              </a:rPr>
              <a:t>land</a:t>
            </a:r>
            <a:r>
              <a:rPr lang="es-ES" sz="1200" b="1" kern="1200" dirty="0" smtClean="0">
                <a:solidFill>
                  <a:schemeClr val="tx1"/>
                </a:solidFill>
                <a:latin typeface="Arial" pitchFamily="34" charset="0"/>
                <a:ea typeface="+mn-ea"/>
                <a:cs typeface="+mn-cs"/>
              </a:rPr>
              <a:t> </a:t>
            </a:r>
            <a:r>
              <a:rPr lang="es-ES" sz="1200" b="1" kern="1200" dirty="0" err="1" smtClean="0">
                <a:solidFill>
                  <a:schemeClr val="tx1"/>
                </a:solidFill>
                <a:latin typeface="Arial" pitchFamily="34" charset="0"/>
                <a:ea typeface="+mn-ea"/>
                <a:cs typeface="+mn-cs"/>
              </a:rPr>
              <a:t>surface</a:t>
            </a:r>
            <a:r>
              <a:rPr lang="es-ES" sz="1200" kern="1200" dirty="0" smtClean="0">
                <a:solidFill>
                  <a:schemeClr val="tx1"/>
                </a:solidFill>
                <a:latin typeface="Arial" pitchFamily="34" charset="0"/>
                <a:ea typeface="+mn-ea"/>
                <a:cs typeface="+mn-cs"/>
              </a:rPr>
              <a:t>, are </a:t>
            </a:r>
            <a:r>
              <a:rPr lang="es-ES" sz="1200" kern="1200" dirty="0" err="1" smtClean="0">
                <a:solidFill>
                  <a:schemeClr val="tx1"/>
                </a:solidFill>
                <a:latin typeface="Arial" pitchFamily="34" charset="0"/>
                <a:ea typeface="+mn-ea"/>
                <a:cs typeface="+mn-cs"/>
              </a:rPr>
              <a:t>the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most</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advanced</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tools</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currently</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available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for</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simulating</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the</a:t>
            </a:r>
            <a:r>
              <a:rPr lang="es-ES" sz="1200" kern="1200" dirty="0" smtClean="0">
                <a:solidFill>
                  <a:schemeClr val="tx1"/>
                </a:solidFill>
                <a:latin typeface="Arial" pitchFamily="34" charset="0"/>
                <a:ea typeface="+mn-ea"/>
                <a:cs typeface="+mn-cs"/>
              </a:rPr>
              <a:t> response of </a:t>
            </a:r>
            <a:r>
              <a:rPr lang="es-ES" sz="1200" kern="1200" dirty="0" err="1" smtClean="0">
                <a:solidFill>
                  <a:schemeClr val="tx1"/>
                </a:solidFill>
                <a:latin typeface="Arial" pitchFamily="34" charset="0"/>
                <a:ea typeface="+mn-ea"/>
                <a:cs typeface="+mn-cs"/>
              </a:rPr>
              <a:t>the</a:t>
            </a:r>
            <a:r>
              <a:rPr lang="es-ES" sz="1200" kern="1200" dirty="0" smtClean="0">
                <a:solidFill>
                  <a:schemeClr val="tx1"/>
                </a:solidFill>
                <a:latin typeface="Arial" pitchFamily="34" charset="0"/>
                <a:ea typeface="+mn-ea"/>
                <a:cs typeface="+mn-cs"/>
              </a:rPr>
              <a:t> global </a:t>
            </a:r>
            <a:r>
              <a:rPr lang="es-ES" sz="1200" kern="1200" dirty="0" err="1" smtClean="0">
                <a:solidFill>
                  <a:schemeClr val="tx1"/>
                </a:solidFill>
                <a:latin typeface="Arial" pitchFamily="34" charset="0"/>
                <a:ea typeface="+mn-ea"/>
                <a:cs typeface="+mn-cs"/>
              </a:rPr>
              <a:t>climate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system</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to</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increasing</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greenhouse</a:t>
            </a:r>
            <a:r>
              <a:rPr lang="es-ES" sz="1200" kern="1200" dirty="0" smtClean="0">
                <a:solidFill>
                  <a:schemeClr val="tx1"/>
                </a:solidFill>
                <a:latin typeface="Arial" pitchFamily="34" charset="0"/>
                <a:ea typeface="+mn-ea"/>
                <a:cs typeface="+mn-cs"/>
              </a:rPr>
              <a:t> gas </a:t>
            </a:r>
            <a:r>
              <a:rPr lang="es-ES" sz="1200" kern="1200" dirty="0" err="1" smtClean="0">
                <a:solidFill>
                  <a:schemeClr val="tx1"/>
                </a:solidFill>
                <a:latin typeface="Arial" pitchFamily="34" charset="0"/>
                <a:ea typeface="+mn-ea"/>
                <a:cs typeface="+mn-cs"/>
              </a:rPr>
              <a:t>concentrations</a:t>
            </a:r>
            <a:r>
              <a:rPr lang="es-ES" sz="1200" kern="1200" dirty="0" smtClean="0">
                <a:solidFill>
                  <a:schemeClr val="tx1"/>
                </a:solidFill>
                <a:latin typeface="Arial" pitchFamily="34" charset="0"/>
                <a:ea typeface="+mn-ea"/>
                <a:cs typeface="+mn-cs"/>
              </a:rPr>
              <a:t>.</a:t>
            </a:r>
          </a:p>
          <a:p>
            <a:endParaRPr lang="es-ES" sz="1200" kern="1200" dirty="0" smtClean="0">
              <a:solidFill>
                <a:schemeClr val="tx1"/>
              </a:solidFill>
              <a:latin typeface="Arial" pitchFamily="34" charset="0"/>
              <a:ea typeface="+mn-ea"/>
              <a:cs typeface="+mn-cs"/>
            </a:endParaRPr>
          </a:p>
          <a:p>
            <a:r>
              <a:rPr lang="es-ES" sz="1200" kern="1200" dirty="0" err="1" smtClean="0">
                <a:solidFill>
                  <a:schemeClr val="tx1"/>
                </a:solidFill>
                <a:latin typeface="Arial" pitchFamily="34" charset="0"/>
                <a:ea typeface="+mn-ea"/>
                <a:cs typeface="+mn-cs"/>
              </a:rPr>
              <a:t>Improvements</a:t>
            </a:r>
            <a:r>
              <a:rPr lang="es-ES" sz="1200" kern="1200" baseline="0" dirty="0" smtClean="0">
                <a:solidFill>
                  <a:schemeClr val="tx1"/>
                </a:solidFill>
                <a:latin typeface="Arial" pitchFamily="34" charset="0"/>
                <a:ea typeface="+mn-ea"/>
                <a:cs typeface="+mn-cs"/>
              </a:rPr>
              <a:t> are </a:t>
            </a:r>
            <a:r>
              <a:rPr lang="es-ES" sz="1200" kern="1200" baseline="0" dirty="0" err="1" smtClean="0">
                <a:solidFill>
                  <a:schemeClr val="tx1"/>
                </a:solidFill>
                <a:latin typeface="Arial" pitchFamily="34" charset="0"/>
                <a:ea typeface="+mn-ea"/>
                <a:cs typeface="+mn-cs"/>
              </a:rPr>
              <a:t>still</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underway</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on</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the</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quality</a:t>
            </a:r>
            <a:r>
              <a:rPr lang="es-ES" sz="1200" kern="1200" baseline="0" dirty="0" smtClean="0">
                <a:solidFill>
                  <a:schemeClr val="tx1"/>
                </a:solidFill>
                <a:latin typeface="Arial" pitchFamily="34" charset="0"/>
                <a:ea typeface="+mn-ea"/>
                <a:cs typeface="+mn-cs"/>
              </a:rPr>
              <a:t> of </a:t>
            </a:r>
            <a:r>
              <a:rPr lang="es-ES" sz="1200" kern="1200" baseline="0" dirty="0" err="1" smtClean="0">
                <a:solidFill>
                  <a:schemeClr val="tx1"/>
                </a:solidFill>
                <a:latin typeface="Arial" pitchFamily="34" charset="0"/>
                <a:ea typeface="+mn-ea"/>
                <a:cs typeface="+mn-cs"/>
              </a:rPr>
              <a:t>the</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models</a:t>
            </a:r>
            <a:r>
              <a:rPr lang="es-ES" sz="1200" kern="1200" baseline="0" dirty="0" smtClean="0">
                <a:solidFill>
                  <a:schemeClr val="tx1"/>
                </a:solidFill>
                <a:latin typeface="Arial" pitchFamily="34" charset="0"/>
                <a:ea typeface="+mn-ea"/>
                <a:cs typeface="+mn-cs"/>
              </a:rPr>
              <a:t> and of “</a:t>
            </a:r>
            <a:r>
              <a:rPr lang="es-ES" sz="1200" kern="1200" baseline="0" dirty="0" err="1" smtClean="0">
                <a:solidFill>
                  <a:schemeClr val="tx1"/>
                </a:solidFill>
                <a:latin typeface="Arial" pitchFamily="34" charset="0"/>
                <a:ea typeface="+mn-ea"/>
                <a:cs typeface="+mn-cs"/>
              </a:rPr>
              <a:t>downscaling</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to</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specific</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geographical</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areas</a:t>
            </a:r>
            <a:r>
              <a:rPr lang="es-ES" sz="1200" kern="1200" baseline="0" dirty="0" smtClean="0">
                <a:solidFill>
                  <a:schemeClr val="tx1"/>
                </a:solidFill>
                <a:latin typeface="Arial" pitchFamily="34" charset="0"/>
                <a:ea typeface="+mn-ea"/>
                <a:cs typeface="+mn-cs"/>
              </a:rPr>
              <a:t>.</a:t>
            </a:r>
            <a:endParaRPr lang="es-ES" sz="1200" kern="1200" dirty="0" smtClean="0">
              <a:solidFill>
                <a:schemeClr val="tx1"/>
              </a:solidFill>
              <a:latin typeface="Arial" pitchFamily="34" charset="0"/>
              <a:ea typeface="+mn-ea"/>
              <a:cs typeface="+mn-cs"/>
            </a:endParaRPr>
          </a:p>
        </p:txBody>
      </p:sp>
      <p:sp>
        <p:nvSpPr>
          <p:cNvPr id="4" name="Marcador de número de diapositiva 3"/>
          <p:cNvSpPr>
            <a:spLocks noGrp="1"/>
          </p:cNvSpPr>
          <p:nvPr>
            <p:ph type="sldNum" sz="quarter" idx="10"/>
          </p:nvPr>
        </p:nvSpPr>
        <p:spPr/>
        <p:txBody>
          <a:bodyPr/>
          <a:lstStyle/>
          <a:p>
            <a:pPr>
              <a:defRPr/>
            </a:pPr>
            <a:fld id="{CED4CB77-A853-4F37-A193-A9CB58291CBA}" type="slidenum">
              <a:rPr lang="en-GB" smtClean="0"/>
              <a:pPr>
                <a:defRPr/>
              </a:pPr>
              <a:t>2</a:t>
            </a:fld>
            <a:endParaRPr lang="en-GB" dirty="0"/>
          </a:p>
        </p:txBody>
      </p:sp>
    </p:spTree>
    <p:extLst>
      <p:ext uri="{BB962C8B-B14F-4D97-AF65-F5344CB8AC3E}">
        <p14:creationId xmlns:p14="http://schemas.microsoft.com/office/powerpoint/2010/main" val="318964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smtClean="0"/>
              <a:t>GCMs are very complex, and inevitably include a degree of error – this can be assessed by sensitivity studies (i.e. systematically changing the model parameters to determine the effect of a specific parameter on model output).</a:t>
            </a:r>
          </a:p>
          <a:p>
            <a:r>
              <a:rPr lang="en-GB" noProof="0" dirty="0" smtClean="0"/>
              <a:t>But are more and more reliable - this confidence comes from the fact that the physical laws and observations that form the basis of climate models are well established, and have not been disproven, so we can be confident in the underlying science of climate models.</a:t>
            </a:r>
          </a:p>
          <a:p>
            <a:r>
              <a:rPr lang="en-GB" noProof="0" dirty="0" smtClean="0"/>
              <a:t>Additionally, the models developed and run by different research groups show essentially similar behaviour. Model inter-comparison allows robust features of the models to be identified and errors to be determined.</a:t>
            </a:r>
          </a:p>
          <a:p>
            <a:r>
              <a:rPr lang="en-GB" noProof="0" dirty="0" smtClean="0"/>
              <a:t>Models can successfully reproduce important, large-scale features of the present and recent climate, including temperature and rainfall patterns.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dirty="0" smtClean="0"/>
              <a:t>Finally,</a:t>
            </a:r>
            <a:r>
              <a:rPr lang="en-US" sz="1200" i="0" baseline="0" dirty="0" smtClean="0"/>
              <a:t> a</a:t>
            </a:r>
            <a:r>
              <a:rPr lang="en-US" sz="1200" i="0" dirty="0" smtClean="0"/>
              <a:t>ssumptions and errors are associated with any model, for example those routinely used in aircraft or building design.</a:t>
            </a:r>
          </a:p>
          <a:p>
            <a:endParaRPr lang="en-GB" noProof="0" dirty="0" smtClean="0"/>
          </a:p>
          <a:p>
            <a:r>
              <a:rPr lang="en-GB" noProof="0" dirty="0" smtClean="0"/>
              <a:t>HOWEVER, it must be noted that parameter ‘tuning’ accounts for some of the skill of models in reproducing the current climate. Furthermore, models can only be perfect at reproducing the past climate. </a:t>
            </a:r>
          </a:p>
          <a:p>
            <a:endParaRPr lang="en-GB" noProof="0" dirty="0" smtClean="0"/>
          </a:p>
          <a:p>
            <a:pPr eaLnBrk="1" hangingPunct="1">
              <a:spcBef>
                <a:spcPct val="0"/>
              </a:spcBef>
            </a:pPr>
            <a:r>
              <a:rPr lang="en-GB" dirty="0" smtClean="0">
                <a:ea typeface="ＭＳ Ｐゴシック" pitchFamily="-1" charset="-128"/>
                <a:cs typeface="ＭＳ Ｐゴシック" pitchFamily="-1" charset="-128"/>
              </a:rPr>
              <a:t>AOGCMs = mathematical representations of the earth’s climatic system, which link the atmosphere, ocean, land, and biosphere both vertically and horizontally in a series of 3-dimensional grid boxes that partition the earth into layers and grids </a:t>
            </a:r>
            <a:r>
              <a:rPr lang="en-GB" sz="1100" dirty="0" smtClean="0">
                <a:ea typeface="ＭＳ Ｐゴシック" pitchFamily="-1" charset="-128"/>
                <a:cs typeface="ＭＳ Ｐゴシック" pitchFamily="-1" charset="-128"/>
              </a:rPr>
              <a:t>(Jones &amp; </a:t>
            </a:r>
            <a:r>
              <a:rPr lang="en-GB" sz="1100" dirty="0" err="1" smtClean="0">
                <a:ea typeface="ＭＳ Ｐゴシック" pitchFamily="-1" charset="-128"/>
                <a:cs typeface="ＭＳ Ｐゴシック" pitchFamily="-1" charset="-128"/>
              </a:rPr>
              <a:t>Mearns</a:t>
            </a:r>
            <a:r>
              <a:rPr lang="en-GB" sz="1100" dirty="0" smtClean="0">
                <a:ea typeface="ＭＳ Ｐゴシック" pitchFamily="-1" charset="-128"/>
                <a:cs typeface="ＭＳ Ｐゴシック" pitchFamily="-1" charset="-128"/>
              </a:rPr>
              <a:t> 2004). They simulate future climate change by gradually increasing the level of </a:t>
            </a:r>
            <a:r>
              <a:rPr lang="en-GB" sz="1100" dirty="0" err="1" smtClean="0">
                <a:ea typeface="ＭＳ Ｐゴシック" pitchFamily="-1" charset="-128"/>
                <a:cs typeface="ＭＳ Ｐゴシック" pitchFamily="-1" charset="-128"/>
              </a:rPr>
              <a:t>radiative</a:t>
            </a:r>
            <a:r>
              <a:rPr lang="en-GB" sz="1100" dirty="0" smtClean="0">
                <a:ea typeface="ＭＳ Ｐゴシック" pitchFamily="-1" charset="-128"/>
                <a:cs typeface="ＭＳ Ｐゴシック" pitchFamily="-1" charset="-128"/>
              </a:rPr>
              <a:t> forcing.</a:t>
            </a:r>
          </a:p>
          <a:p>
            <a:pPr eaLnBrk="1" hangingPunct="1">
              <a:spcBef>
                <a:spcPct val="0"/>
              </a:spcBef>
            </a:pPr>
            <a:endParaRPr lang="en-GB" sz="1100" dirty="0" smtClean="0">
              <a:ea typeface="ＭＳ Ｐゴシック" pitchFamily="-1" charset="-128"/>
              <a:cs typeface="ＭＳ Ｐゴシック" pitchFamily="-1"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100" kern="1200" noProof="0" dirty="0" smtClean="0">
                <a:solidFill>
                  <a:schemeClr val="tx1"/>
                </a:solidFill>
                <a:latin typeface="Arial" pitchFamily="34" charset="0"/>
                <a:ea typeface="+mn-ea"/>
                <a:cs typeface="+mn-cs"/>
              </a:rPr>
              <a:t>Most impacts studies are based on the predictions of AOGCMS.</a:t>
            </a:r>
          </a:p>
          <a:p>
            <a:pPr eaLnBrk="1" hangingPunct="1">
              <a:spcBef>
                <a:spcPct val="0"/>
              </a:spcBef>
            </a:pPr>
            <a:endParaRPr lang="en-GB" sz="1100" dirty="0" smtClean="0">
              <a:ea typeface="ＭＳ Ｐゴシック" pitchFamily="-1" charset="-128"/>
              <a:cs typeface="ＭＳ Ｐゴシック" pitchFamily="-1" charset="-128"/>
            </a:endParaRPr>
          </a:p>
          <a:p>
            <a:pPr eaLnBrk="1" hangingPunct="1">
              <a:spcBef>
                <a:spcPct val="0"/>
              </a:spcBef>
            </a:pPr>
            <a:r>
              <a:rPr lang="en-GB" sz="1100" dirty="0" smtClean="0">
                <a:ea typeface="ＭＳ Ｐゴシック" pitchFamily="-1" charset="-128"/>
                <a:cs typeface="ＭＳ Ｐゴシック" pitchFamily="-1" charset="-128"/>
              </a:rPr>
              <a:t>There are about 10 major AOGCMs in the world.</a:t>
            </a:r>
          </a:p>
        </p:txBody>
      </p:sp>
      <p:sp>
        <p:nvSpPr>
          <p:cNvPr id="4" name="Marcador de número de diapositiva 3"/>
          <p:cNvSpPr>
            <a:spLocks noGrp="1"/>
          </p:cNvSpPr>
          <p:nvPr>
            <p:ph type="sldNum" sz="quarter" idx="10"/>
          </p:nvPr>
        </p:nvSpPr>
        <p:spPr/>
        <p:txBody>
          <a:bodyPr/>
          <a:lstStyle/>
          <a:p>
            <a:pPr>
              <a:defRPr/>
            </a:pPr>
            <a:fld id="{CED4CB77-A853-4F37-A193-A9CB58291CBA}" type="slidenum">
              <a:rPr lang="en-GB" smtClean="0"/>
              <a:pPr>
                <a:defRPr/>
              </a:pPr>
              <a:t>3</a:t>
            </a:fld>
            <a:endParaRPr lang="en-GB" dirty="0"/>
          </a:p>
        </p:txBody>
      </p:sp>
    </p:spTree>
    <p:extLst>
      <p:ext uri="{BB962C8B-B14F-4D97-AF65-F5344CB8AC3E}">
        <p14:creationId xmlns:p14="http://schemas.microsoft.com/office/powerpoint/2010/main" val="175258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endParaRPr lang="en-GB" sz="1100" dirty="0" smtClean="0">
              <a:ea typeface="ＭＳ Ｐゴシック" pitchFamily="-1" charset="-128"/>
              <a:cs typeface="ＭＳ Ｐゴシック" pitchFamily="-1" charset="-128"/>
            </a:endParaRPr>
          </a:p>
          <a:p>
            <a:pPr eaLnBrk="1" hangingPunct="1">
              <a:spcBef>
                <a:spcPct val="0"/>
              </a:spcBef>
            </a:pPr>
            <a:r>
              <a:rPr lang="fr-BE" dirty="0" smtClean="0">
                <a:ea typeface="ＭＳ Ｐゴシック" pitchFamily="-1" charset="-128"/>
                <a:cs typeface="ＭＳ Ｐゴシック" pitchFamily="-1" charset="-128"/>
              </a:rPr>
              <a:t>WDR 2010: «</a:t>
            </a:r>
            <a:r>
              <a:rPr lang="en-GB" dirty="0" smtClean="0">
                <a:ea typeface="ＭＳ Ｐゴシック" pitchFamily="-1" charset="-128"/>
                <a:cs typeface="ＭＳ Ｐゴシック" pitchFamily="-1" charset="-128"/>
              </a:rPr>
              <a:t>Uncertainty: An expression of the degree to which a value (such as the future state of the climate system) is unknown. Uncertainty can result from lack of information or from disagreement about what is known or even knowable. It may have many types of sources, from quantifiable errors in the data to uncertain projections of human </a:t>
            </a:r>
            <a:r>
              <a:rPr lang="en-GB" dirty="0" err="1" smtClean="0">
                <a:ea typeface="ＭＳ Ｐゴシック" pitchFamily="-1" charset="-128"/>
                <a:cs typeface="ＭＳ Ｐゴシック" pitchFamily="-1" charset="-128"/>
              </a:rPr>
              <a:t>behavior</a:t>
            </a:r>
            <a:r>
              <a:rPr lang="en-GB" dirty="0" smtClean="0">
                <a:ea typeface="ＭＳ Ｐゴシック" pitchFamily="-1" charset="-128"/>
                <a:cs typeface="ＭＳ Ｐゴシック" pitchFamily="-1" charset="-128"/>
              </a:rPr>
              <a:t>. Uncertainty can therefore be represented by quantitative measures, for example, a range of values calculated by various models, or by qualitative statements, for example, reflecting expert judgment. However, in economics, uncertainty refers to </a:t>
            </a:r>
            <a:r>
              <a:rPr lang="en-GB" dirty="0" err="1" smtClean="0">
                <a:ea typeface="ＭＳ Ｐゴシック" pitchFamily="-1" charset="-128"/>
                <a:cs typeface="ＭＳ Ｐゴシック" pitchFamily="-1" charset="-128"/>
              </a:rPr>
              <a:t>Knightian</a:t>
            </a:r>
            <a:r>
              <a:rPr lang="en-GB" dirty="0" smtClean="0">
                <a:ea typeface="ＭＳ Ｐゴシック" pitchFamily="-1" charset="-128"/>
                <a:cs typeface="ＭＳ Ｐゴシック" pitchFamily="-1" charset="-128"/>
              </a:rPr>
              <a:t> uncertainty, which is immeasurable. This is in contrast to risk, wherein the occurrence of certain events is associated with a knowable probability distribution.</a:t>
            </a:r>
            <a:r>
              <a:rPr lang="fr-BE" dirty="0" smtClean="0">
                <a:ea typeface="ＭＳ Ｐゴシック" pitchFamily="-1" charset="-128"/>
                <a:cs typeface="ＭＳ Ｐゴシック" pitchFamily="-1" charset="-128"/>
              </a:rPr>
              <a:t> »</a:t>
            </a:r>
          </a:p>
          <a:p>
            <a:endParaRPr lang="en-US" sz="1200" kern="1200" noProof="0" dirty="0" smtClean="0">
              <a:solidFill>
                <a:schemeClr val="tx1"/>
              </a:solidFill>
              <a:latin typeface="Arial" pitchFamily="34" charset="0"/>
              <a:ea typeface="+mn-ea"/>
              <a:cs typeface="+mn-cs"/>
            </a:endParaRPr>
          </a:p>
          <a:p>
            <a:r>
              <a:rPr lang="en-US" sz="1200" kern="1200" noProof="0" dirty="0" smtClean="0">
                <a:solidFill>
                  <a:schemeClr val="tx1"/>
                </a:solidFill>
                <a:latin typeface="Arial" pitchFamily="34" charset="0"/>
                <a:ea typeface="+mn-ea"/>
                <a:cs typeface="+mn-cs"/>
              </a:rPr>
              <a:t>There is a need to understand different forms of predictions in projections especially for communication - some things are intrinsically uncertain such as throwing die,</a:t>
            </a:r>
            <a:r>
              <a:rPr lang="en-US" sz="1200" kern="1200" baseline="0" noProof="0" dirty="0" smtClean="0">
                <a:solidFill>
                  <a:schemeClr val="tx1"/>
                </a:solidFill>
                <a:latin typeface="Arial" pitchFamily="34" charset="0"/>
                <a:ea typeface="+mn-ea"/>
                <a:cs typeface="+mn-cs"/>
              </a:rPr>
              <a:t> and </a:t>
            </a:r>
            <a:r>
              <a:rPr lang="en-US" sz="1200" kern="1200" noProof="0" dirty="0" smtClean="0">
                <a:solidFill>
                  <a:schemeClr val="tx1"/>
                </a:solidFill>
                <a:latin typeface="Arial" pitchFamily="34" charset="0"/>
                <a:ea typeface="+mn-ea"/>
                <a:cs typeface="+mn-cs"/>
              </a:rPr>
              <a:t>proxy indicators might be more dangerous than including uncertainty</a:t>
            </a:r>
          </a:p>
          <a:p>
            <a:endParaRPr lang="en-US" sz="1200" kern="1200" noProof="0" dirty="0" smtClean="0">
              <a:solidFill>
                <a:schemeClr val="tx1"/>
              </a:solidFill>
              <a:latin typeface="Arial" pitchFamily="34" charset="0"/>
              <a:ea typeface="+mn-ea"/>
              <a:cs typeface="+mn-cs"/>
            </a:endParaRPr>
          </a:p>
          <a:p>
            <a:r>
              <a:rPr lang="en-US" sz="1200" kern="1200" noProof="0" dirty="0" smtClean="0">
                <a:solidFill>
                  <a:schemeClr val="tx1"/>
                </a:solidFill>
                <a:latin typeface="Arial" pitchFamily="34" charset="0"/>
                <a:ea typeface="+mn-ea"/>
                <a:cs typeface="+mn-cs"/>
              </a:rPr>
              <a:t>Local level: downscaling is an ongoing challenge for GCMs</a:t>
            </a:r>
          </a:p>
          <a:p>
            <a:endParaRPr lang="en-US" sz="1200" kern="1200" noProof="0" dirty="0" smtClean="0">
              <a:solidFill>
                <a:schemeClr val="tx1"/>
              </a:solidFill>
              <a:latin typeface="Arial" pitchFamily="34" charset="0"/>
              <a:ea typeface="+mn-ea"/>
              <a:cs typeface="+mn-cs"/>
            </a:endParaRPr>
          </a:p>
          <a:p>
            <a:r>
              <a:rPr lang="en-US" sz="1200" kern="1200" noProof="0" dirty="0" smtClean="0">
                <a:solidFill>
                  <a:schemeClr val="tx1"/>
                </a:solidFill>
                <a:latin typeface="Arial" pitchFamily="34" charset="0"/>
                <a:ea typeface="+mn-ea"/>
                <a:cs typeface="+mn-cs"/>
              </a:rPr>
              <a:t>Predictability is not sufficiently good in many places to base decisions on - knowledge of the regional climate system is simply not good enough</a:t>
            </a:r>
          </a:p>
          <a:p>
            <a:endParaRPr lang="en-US" sz="1200" kern="1200" noProof="0" dirty="0" smtClean="0">
              <a:solidFill>
                <a:schemeClr val="tx1"/>
              </a:solidFill>
              <a:latin typeface="Arial" pitchFamily="34" charset="0"/>
              <a:ea typeface="+mn-ea"/>
              <a:cs typeface="+mn-cs"/>
            </a:endParaRPr>
          </a:p>
          <a:p>
            <a:r>
              <a:rPr lang="en-US" sz="1200" kern="1200" noProof="0" dirty="0" smtClean="0">
                <a:solidFill>
                  <a:schemeClr val="tx1"/>
                </a:solidFill>
                <a:latin typeface="Arial" pitchFamily="34" charset="0"/>
                <a:ea typeface="+mn-ea"/>
                <a:cs typeface="+mn-cs"/>
              </a:rPr>
              <a:t>So,</a:t>
            </a:r>
            <a:r>
              <a:rPr lang="en-US" sz="1200" kern="1200" baseline="0" noProof="0" dirty="0" smtClean="0">
                <a:solidFill>
                  <a:schemeClr val="tx1"/>
                </a:solidFill>
                <a:latin typeface="Arial" pitchFamily="34" charset="0"/>
                <a:ea typeface="+mn-ea"/>
                <a:cs typeface="+mn-cs"/>
              </a:rPr>
              <a:t> what </a:t>
            </a:r>
            <a:r>
              <a:rPr lang="en-US" sz="1200" kern="1200" noProof="0" dirty="0" smtClean="0">
                <a:solidFill>
                  <a:schemeClr val="tx1"/>
                </a:solidFill>
                <a:latin typeface="Arial" pitchFamily="34" charset="0"/>
                <a:ea typeface="+mn-ea"/>
                <a:cs typeface="+mn-cs"/>
              </a:rPr>
              <a:t>we want to know is what the level of confidence is - how well do the models deal with the “real” dynamics involved in the variable being requested.</a:t>
            </a:r>
          </a:p>
          <a:p>
            <a:endParaRPr lang="en-US" sz="1200" kern="1200" noProof="0" dirty="0" smtClean="0">
              <a:solidFill>
                <a:schemeClr val="tx1"/>
              </a:solidFill>
              <a:latin typeface="Arial" pitchFamily="34" charset="0"/>
              <a:ea typeface="+mn-ea"/>
              <a:cs typeface="+mn-cs"/>
            </a:endParaRPr>
          </a:p>
          <a:p>
            <a:r>
              <a:rPr lang="en-US" sz="1200" kern="1200" noProof="0" dirty="0" smtClean="0">
                <a:solidFill>
                  <a:schemeClr val="tx1"/>
                </a:solidFill>
                <a:latin typeface="Arial" pitchFamily="34" charset="0"/>
                <a:ea typeface="+mn-ea"/>
                <a:cs typeface="+mn-cs"/>
              </a:rPr>
              <a:t>Despite this we can not wait for better science before we act - we need to work out how best to use what we have now while informing the direction of model development</a:t>
            </a:r>
            <a:r>
              <a:rPr lang="en-US" sz="1200" kern="1200" baseline="0" noProof="0" dirty="0" smtClean="0">
                <a:solidFill>
                  <a:schemeClr val="tx1"/>
                </a:solidFill>
                <a:latin typeface="Arial" pitchFamily="34" charset="0"/>
                <a:ea typeface="+mn-ea"/>
                <a:cs typeface="+mn-cs"/>
              </a:rPr>
              <a:t>. </a:t>
            </a:r>
            <a:r>
              <a:rPr lang="en-US" sz="1200" kern="1200" noProof="0" dirty="0" smtClean="0">
                <a:solidFill>
                  <a:schemeClr val="tx1"/>
                </a:solidFill>
                <a:latin typeface="Arial" pitchFamily="34" charset="0"/>
                <a:ea typeface="+mn-ea"/>
                <a:cs typeface="+mn-cs"/>
              </a:rPr>
              <a:t>Climate forecasts are improving but remain intrinsically uncertain. By using probabilistic techniques we can begin to extract confident statements about some aspects of future climate</a:t>
            </a:r>
            <a:r>
              <a:rPr lang="en-US" sz="1200" kern="1200" baseline="0" noProof="0" dirty="0" smtClean="0">
                <a:solidFill>
                  <a:schemeClr val="tx1"/>
                </a:solidFill>
                <a:latin typeface="Arial" pitchFamily="34" charset="0"/>
                <a:ea typeface="+mn-ea"/>
                <a:cs typeface="+mn-cs"/>
              </a:rPr>
              <a:t> – but nothing replaces multi-informed decisions!</a:t>
            </a:r>
            <a:endParaRPr lang="en-US" sz="1200" kern="1200" noProof="0" dirty="0" smtClean="0">
              <a:solidFill>
                <a:schemeClr val="tx1"/>
              </a:solidFill>
              <a:latin typeface="Arial" pitchFamily="34" charset="0"/>
              <a:ea typeface="+mn-ea"/>
              <a:cs typeface="+mn-cs"/>
            </a:endParaRPr>
          </a:p>
          <a:p>
            <a:endParaRPr lang="en-US" sz="1200" b="1" kern="1200" noProof="0" dirty="0" smtClean="0">
              <a:solidFill>
                <a:schemeClr val="tx1"/>
              </a:solidFill>
              <a:latin typeface="Arial" pitchFamily="34" charset="0"/>
              <a:ea typeface="+mn-ea"/>
              <a:cs typeface="+mn-cs"/>
            </a:endParaRPr>
          </a:p>
        </p:txBody>
      </p:sp>
      <p:sp>
        <p:nvSpPr>
          <p:cNvPr id="4" name="Marcador de número de diapositiva 3"/>
          <p:cNvSpPr>
            <a:spLocks noGrp="1"/>
          </p:cNvSpPr>
          <p:nvPr>
            <p:ph type="sldNum" sz="quarter" idx="10"/>
          </p:nvPr>
        </p:nvSpPr>
        <p:spPr/>
        <p:txBody>
          <a:bodyPr/>
          <a:lstStyle/>
          <a:p>
            <a:pPr>
              <a:defRPr/>
            </a:pPr>
            <a:fld id="{CED4CB77-A853-4F37-A193-A9CB58291CBA}" type="slidenum">
              <a:rPr lang="en-GB" smtClean="0"/>
              <a:pPr>
                <a:defRPr/>
              </a:pPr>
              <a:t>4</a:t>
            </a:fld>
            <a:endParaRPr lang="en-GB" dirty="0"/>
          </a:p>
        </p:txBody>
      </p:sp>
    </p:spTree>
    <p:extLst>
      <p:ext uri="{BB962C8B-B14F-4D97-AF65-F5344CB8AC3E}">
        <p14:creationId xmlns:p14="http://schemas.microsoft.com/office/powerpoint/2010/main" val="175258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dirty="0" smtClean="0"/>
              <a:t>SCENARIOS</a:t>
            </a:r>
            <a:r>
              <a:rPr lang="es-ES" baseline="0" dirty="0" smtClean="0"/>
              <a:t> </a:t>
            </a:r>
            <a:r>
              <a:rPr lang="es-ES" baseline="0" dirty="0" err="1" smtClean="0"/>
              <a:t>indicate</a:t>
            </a:r>
            <a:r>
              <a:rPr lang="es-ES" baseline="0" dirty="0" smtClean="0"/>
              <a:t> </a:t>
            </a:r>
            <a:r>
              <a:rPr lang="es-ES" baseline="0" dirty="0" err="1" smtClean="0"/>
              <a:t>results</a:t>
            </a:r>
            <a:r>
              <a:rPr lang="es-ES" baseline="0" dirty="0" smtClean="0"/>
              <a:t> </a:t>
            </a:r>
            <a:r>
              <a:rPr lang="es-ES" baseline="0" dirty="0" err="1" smtClean="0"/>
              <a:t>varying</a:t>
            </a:r>
            <a:r>
              <a:rPr lang="es-ES" baseline="0" dirty="0" smtClean="0"/>
              <a:t> </a:t>
            </a:r>
            <a:r>
              <a:rPr lang="es-ES" baseline="0" dirty="0" err="1" smtClean="0"/>
              <a:t>according</a:t>
            </a:r>
            <a:r>
              <a:rPr lang="es-ES" baseline="0" dirty="0" smtClean="0"/>
              <a:t> </a:t>
            </a:r>
            <a:r>
              <a:rPr lang="es-ES" baseline="0" dirty="0" err="1" smtClean="0"/>
              <a:t>to</a:t>
            </a:r>
            <a:r>
              <a:rPr lang="es-ES" baseline="0" dirty="0" smtClean="0"/>
              <a:t> </a:t>
            </a:r>
            <a:r>
              <a:rPr lang="es-ES" baseline="0" dirty="0" err="1" smtClean="0"/>
              <a:t>parameters</a:t>
            </a:r>
            <a:r>
              <a:rPr lang="es-E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ES" dirty="0" err="1" smtClean="0"/>
              <a:t>GCMs</a:t>
            </a:r>
            <a:r>
              <a:rPr lang="es-ES" dirty="0" smtClean="0"/>
              <a:t> </a:t>
            </a:r>
            <a:r>
              <a:rPr lang="es-ES" i="0" baseline="0" dirty="0" err="1" smtClean="0"/>
              <a:t>we</a:t>
            </a:r>
            <a:r>
              <a:rPr lang="es-ES" i="0" dirty="0" err="1" smtClean="0"/>
              <a:t>re</a:t>
            </a:r>
            <a:r>
              <a:rPr lang="es-ES" i="0" dirty="0" smtClean="0"/>
              <a:t> </a:t>
            </a:r>
            <a:r>
              <a:rPr lang="es-ES" i="0" dirty="0" err="1" smtClean="0"/>
              <a:t>firstly</a:t>
            </a:r>
            <a:r>
              <a:rPr lang="es-ES" i="0" dirty="0" smtClean="0"/>
              <a:t> </a:t>
            </a:r>
            <a:r>
              <a:rPr lang="es-ES" i="0" dirty="0" err="1" smtClean="0"/>
              <a:t>used</a:t>
            </a:r>
            <a:r>
              <a:rPr lang="es-ES" i="0" dirty="0" smtClean="0"/>
              <a:t> </a:t>
            </a:r>
            <a:r>
              <a:rPr lang="es-ES" i="0" dirty="0" err="1" smtClean="0"/>
              <a:t>together</a:t>
            </a:r>
            <a:r>
              <a:rPr lang="es-ES" i="0" dirty="0" smtClean="0"/>
              <a:t> </a:t>
            </a:r>
            <a:r>
              <a:rPr lang="es-ES" i="0" dirty="0" err="1" smtClean="0"/>
              <a:t>with</a:t>
            </a:r>
            <a:r>
              <a:rPr lang="es-ES" i="0" dirty="0" smtClean="0"/>
              <a:t> IPCC SRES (</a:t>
            </a:r>
            <a:r>
              <a:rPr lang="es-ES" i="0" dirty="0" err="1" smtClean="0"/>
              <a:t>Special</a:t>
            </a:r>
            <a:r>
              <a:rPr lang="es-ES" i="0" dirty="0" smtClean="0"/>
              <a:t> </a:t>
            </a:r>
            <a:r>
              <a:rPr lang="es-ES" i="0" dirty="0" err="1" smtClean="0"/>
              <a:t>Report</a:t>
            </a:r>
            <a:r>
              <a:rPr lang="es-ES" i="0" dirty="0" smtClean="0"/>
              <a:t> </a:t>
            </a:r>
            <a:r>
              <a:rPr lang="es-ES" i="0" dirty="0" err="1" smtClean="0"/>
              <a:t>on</a:t>
            </a:r>
            <a:r>
              <a:rPr lang="es-ES" i="0" dirty="0" smtClean="0"/>
              <a:t> </a:t>
            </a:r>
            <a:r>
              <a:rPr lang="es-ES" i="0" dirty="0" err="1" smtClean="0"/>
              <a:t>Emissions</a:t>
            </a:r>
            <a:r>
              <a:rPr lang="es-ES" i="0" dirty="0" smtClean="0"/>
              <a:t> </a:t>
            </a:r>
            <a:r>
              <a:rPr lang="es-ES" i="0" dirty="0" err="1" smtClean="0"/>
              <a:t>Scenarios</a:t>
            </a:r>
            <a:r>
              <a:rPr lang="es-ES" i="0" dirty="0" smtClean="0"/>
              <a:t> - SRES) </a:t>
            </a:r>
            <a:r>
              <a:rPr lang="es-ES" i="0" dirty="0" err="1" smtClean="0"/>
              <a:t>scenarios</a:t>
            </a:r>
            <a:r>
              <a:rPr lang="es-ES" i="0" dirty="0" smtClean="0"/>
              <a:t>, </a:t>
            </a:r>
            <a:r>
              <a:rPr lang="es-ES" i="0" dirty="0" err="1" smtClean="0"/>
              <a:t>which</a:t>
            </a:r>
            <a:r>
              <a:rPr lang="es-ES" i="0" dirty="0" smtClean="0"/>
              <a:t> explore </a:t>
            </a:r>
            <a:r>
              <a:rPr lang="es-ES" i="0" dirty="0" err="1" smtClean="0"/>
              <a:t>future</a:t>
            </a:r>
            <a:r>
              <a:rPr lang="es-ES" i="0" dirty="0" smtClean="0"/>
              <a:t> </a:t>
            </a:r>
            <a:r>
              <a:rPr lang="es-ES" i="0" dirty="0" err="1" smtClean="0"/>
              <a:t>developments</a:t>
            </a:r>
            <a:r>
              <a:rPr lang="es-ES" i="0" dirty="0" smtClean="0"/>
              <a:t> in </a:t>
            </a:r>
            <a:r>
              <a:rPr lang="es-ES" i="0" dirty="0" err="1" smtClean="0"/>
              <a:t>the</a:t>
            </a:r>
            <a:r>
              <a:rPr lang="es-ES" i="0" dirty="0" smtClean="0"/>
              <a:t> global </a:t>
            </a:r>
            <a:r>
              <a:rPr lang="es-ES" i="0" dirty="0" err="1" smtClean="0"/>
              <a:t>environment</a:t>
            </a:r>
            <a:r>
              <a:rPr lang="es-ES" i="0" dirty="0" smtClean="0"/>
              <a:t> </a:t>
            </a:r>
            <a:r>
              <a:rPr lang="es-ES" i="0" dirty="0" err="1" smtClean="0"/>
              <a:t>with</a:t>
            </a:r>
            <a:r>
              <a:rPr lang="es-ES" i="0" dirty="0" smtClean="0"/>
              <a:t> </a:t>
            </a:r>
            <a:r>
              <a:rPr lang="es-ES" i="0" dirty="0" err="1" smtClean="0"/>
              <a:t>special</a:t>
            </a:r>
            <a:r>
              <a:rPr lang="es-ES" i="0" dirty="0" smtClean="0"/>
              <a:t> </a:t>
            </a:r>
            <a:r>
              <a:rPr lang="es-ES" i="0" dirty="0" err="1" smtClean="0"/>
              <a:t>reference</a:t>
            </a:r>
            <a:r>
              <a:rPr lang="es-ES" i="0" dirty="0" smtClean="0"/>
              <a:t> </a:t>
            </a:r>
            <a:r>
              <a:rPr lang="es-ES" i="0" dirty="0" err="1" smtClean="0"/>
              <a:t>to</a:t>
            </a:r>
            <a:r>
              <a:rPr lang="es-ES" i="0" dirty="0" smtClean="0"/>
              <a:t> </a:t>
            </a:r>
            <a:r>
              <a:rPr lang="es-ES" i="0" dirty="0" err="1" smtClean="0"/>
              <a:t>the</a:t>
            </a:r>
            <a:r>
              <a:rPr lang="es-ES" i="0" dirty="0" smtClean="0"/>
              <a:t> </a:t>
            </a:r>
            <a:r>
              <a:rPr lang="es-ES" i="0" dirty="0" err="1" smtClean="0"/>
              <a:t>production</a:t>
            </a:r>
            <a:r>
              <a:rPr lang="es-ES" i="0" dirty="0" smtClean="0"/>
              <a:t> of </a:t>
            </a:r>
            <a:r>
              <a:rPr lang="es-ES" i="0" dirty="0" err="1" smtClean="0"/>
              <a:t>greenhouse</a:t>
            </a:r>
            <a:r>
              <a:rPr lang="es-ES" i="0" dirty="0" smtClean="0"/>
              <a:t> gases, in 2000.</a:t>
            </a:r>
          </a:p>
          <a:p>
            <a:pPr lvl="0"/>
            <a:r>
              <a:rPr lang="es-ES" sz="1200" b="1" dirty="0" smtClean="0">
                <a:solidFill>
                  <a:schemeClr val="tx1"/>
                </a:solidFill>
              </a:rPr>
              <a:t>A1: a more </a:t>
            </a:r>
            <a:r>
              <a:rPr lang="es-ES" sz="1200" b="1" dirty="0" err="1" smtClean="0">
                <a:solidFill>
                  <a:schemeClr val="tx1"/>
                </a:solidFill>
              </a:rPr>
              <a:t>integrated</a:t>
            </a:r>
            <a:r>
              <a:rPr lang="es-ES" sz="1200" b="1" dirty="0" smtClean="0">
                <a:solidFill>
                  <a:schemeClr val="tx1"/>
                </a:solidFill>
              </a:rPr>
              <a:t> </a:t>
            </a:r>
            <a:r>
              <a:rPr lang="es-ES" sz="1200" b="1" dirty="0" err="1" smtClean="0">
                <a:solidFill>
                  <a:schemeClr val="tx1"/>
                </a:solidFill>
              </a:rPr>
              <a:t>world</a:t>
            </a:r>
            <a:endParaRPr lang="es-ES" sz="1200" b="1" dirty="0" smtClean="0">
              <a:solidFill>
                <a:schemeClr val="tx1"/>
              </a:solidFill>
            </a:endParaRPr>
          </a:p>
          <a:p>
            <a:pPr lvl="0"/>
            <a:r>
              <a:rPr lang="es-ES" sz="1200" dirty="0" smtClean="0">
                <a:solidFill>
                  <a:schemeClr val="tx1"/>
                </a:solidFill>
              </a:rPr>
              <a:t>Rapid </a:t>
            </a:r>
            <a:r>
              <a:rPr lang="es-ES" sz="1200" dirty="0" err="1" smtClean="0">
                <a:solidFill>
                  <a:schemeClr val="tx1"/>
                </a:solidFill>
              </a:rPr>
              <a:t>economic</a:t>
            </a:r>
            <a:r>
              <a:rPr lang="es-ES" sz="1200" dirty="0" smtClean="0">
                <a:solidFill>
                  <a:schemeClr val="tx1"/>
                </a:solidFill>
              </a:rPr>
              <a:t> </a:t>
            </a:r>
            <a:r>
              <a:rPr lang="es-ES" sz="1200" dirty="0" err="1" smtClean="0">
                <a:solidFill>
                  <a:schemeClr val="tx1"/>
                </a:solidFill>
              </a:rPr>
              <a:t>growth</a:t>
            </a:r>
            <a:r>
              <a:rPr lang="es-ES" sz="1200" dirty="0" smtClean="0">
                <a:solidFill>
                  <a:schemeClr val="tx1"/>
                </a:solidFill>
              </a:rPr>
              <a:t>.</a:t>
            </a:r>
          </a:p>
          <a:p>
            <a:pPr lvl="0"/>
            <a:r>
              <a:rPr lang="es-ES" sz="1200" dirty="0" smtClean="0">
                <a:solidFill>
                  <a:schemeClr val="tx1"/>
                </a:solidFill>
              </a:rPr>
              <a:t>Pop. 9 </a:t>
            </a:r>
            <a:r>
              <a:rPr lang="es-ES" sz="1200" dirty="0" err="1" smtClean="0">
                <a:solidFill>
                  <a:schemeClr val="tx1"/>
                </a:solidFill>
              </a:rPr>
              <a:t>billion</a:t>
            </a:r>
            <a:r>
              <a:rPr lang="es-ES" sz="1200" dirty="0" smtClean="0">
                <a:solidFill>
                  <a:schemeClr val="tx1"/>
                </a:solidFill>
              </a:rPr>
              <a:t> in 2050, </a:t>
            </a:r>
            <a:r>
              <a:rPr lang="es-ES" sz="1200" dirty="0" err="1" smtClean="0">
                <a:solidFill>
                  <a:schemeClr val="tx1"/>
                </a:solidFill>
              </a:rPr>
              <a:t>then</a:t>
            </a:r>
            <a:r>
              <a:rPr lang="es-ES" sz="1200" dirty="0" smtClean="0">
                <a:solidFill>
                  <a:schemeClr val="tx1"/>
                </a:solidFill>
              </a:rPr>
              <a:t> declines.</a:t>
            </a:r>
          </a:p>
          <a:p>
            <a:pPr lvl="0"/>
            <a:r>
              <a:rPr lang="es-ES" sz="1200" dirty="0" smtClean="0">
                <a:solidFill>
                  <a:schemeClr val="tx1"/>
                </a:solidFill>
              </a:rPr>
              <a:t>Spread of new </a:t>
            </a:r>
            <a:r>
              <a:rPr lang="es-ES" sz="1200" dirty="0" err="1" smtClean="0">
                <a:solidFill>
                  <a:schemeClr val="tx1"/>
                </a:solidFill>
              </a:rPr>
              <a:t>technologies</a:t>
            </a:r>
            <a:r>
              <a:rPr lang="es-ES" sz="1200" dirty="0" smtClean="0">
                <a:solidFill>
                  <a:schemeClr val="tx1"/>
                </a:solidFill>
              </a:rPr>
              <a:t>.</a:t>
            </a:r>
          </a:p>
          <a:p>
            <a:pPr lvl="0"/>
            <a:r>
              <a:rPr lang="es-ES" sz="1200" dirty="0" smtClean="0">
                <a:solidFill>
                  <a:schemeClr val="tx1"/>
                </a:solidFill>
              </a:rPr>
              <a:t>Social and cultural </a:t>
            </a:r>
            <a:r>
              <a:rPr lang="es-ES" sz="1200" dirty="0" err="1" smtClean="0">
                <a:solidFill>
                  <a:schemeClr val="tx1"/>
                </a:solidFill>
              </a:rPr>
              <a:t>interactions</a:t>
            </a:r>
            <a:r>
              <a:rPr lang="es-ES" sz="1200" dirty="0" smtClean="0">
                <a:solidFill>
                  <a:schemeClr val="tx1"/>
                </a:solidFill>
              </a:rPr>
              <a:t> </a:t>
            </a:r>
            <a:r>
              <a:rPr lang="es-ES" sz="1200" dirty="0" err="1" smtClean="0">
                <a:solidFill>
                  <a:schemeClr val="tx1"/>
                </a:solidFill>
              </a:rPr>
              <a:t>worldwide</a:t>
            </a:r>
            <a:r>
              <a:rPr lang="es-ES" sz="1050" dirty="0" smtClean="0">
                <a:solidFill>
                  <a:schemeClr val="tx1"/>
                </a:solidFill>
              </a:rPr>
              <a:t>.</a:t>
            </a:r>
          </a:p>
          <a:p>
            <a:pPr lvl="0"/>
            <a:r>
              <a:rPr lang="es-ES" sz="1050" b="1" dirty="0" smtClean="0">
                <a:solidFill>
                  <a:schemeClr val="tx1"/>
                </a:solidFill>
              </a:rPr>
              <a:t>A2: a more </a:t>
            </a:r>
            <a:r>
              <a:rPr lang="es-ES" sz="1050" b="1" dirty="0" err="1" smtClean="0">
                <a:solidFill>
                  <a:schemeClr val="tx1"/>
                </a:solidFill>
              </a:rPr>
              <a:t>divided</a:t>
            </a:r>
            <a:r>
              <a:rPr lang="es-ES" sz="1050" b="1" dirty="0" smtClean="0">
                <a:solidFill>
                  <a:schemeClr val="tx1"/>
                </a:solidFill>
              </a:rPr>
              <a:t> </a:t>
            </a:r>
            <a:r>
              <a:rPr lang="es-ES" sz="1050" b="1" dirty="0" err="1" smtClean="0">
                <a:solidFill>
                  <a:schemeClr val="tx1"/>
                </a:solidFill>
              </a:rPr>
              <a:t>world</a:t>
            </a:r>
            <a:endParaRPr lang="es-ES" sz="1050" b="1" dirty="0" smtClean="0">
              <a:solidFill>
                <a:schemeClr val="tx1"/>
              </a:solidFill>
            </a:endParaRPr>
          </a:p>
          <a:p>
            <a:pPr lvl="0"/>
            <a:r>
              <a:rPr lang="es-ES" sz="1050" dirty="0" smtClean="0">
                <a:solidFill>
                  <a:schemeClr val="tx1"/>
                </a:solidFill>
              </a:rPr>
              <a:t>A </a:t>
            </a:r>
            <a:r>
              <a:rPr lang="es-ES" sz="1050" dirty="0" err="1" smtClean="0">
                <a:solidFill>
                  <a:schemeClr val="tx1"/>
                </a:solidFill>
              </a:rPr>
              <a:t>world</a:t>
            </a:r>
            <a:r>
              <a:rPr lang="es-ES" sz="1050" dirty="0" smtClean="0">
                <a:solidFill>
                  <a:schemeClr val="tx1"/>
                </a:solidFill>
              </a:rPr>
              <a:t> of </a:t>
            </a:r>
            <a:r>
              <a:rPr lang="es-ES" sz="1050" dirty="0" err="1" smtClean="0">
                <a:solidFill>
                  <a:schemeClr val="tx1"/>
                </a:solidFill>
              </a:rPr>
              <a:t>independently</a:t>
            </a:r>
            <a:r>
              <a:rPr lang="es-ES" sz="1050" dirty="0" smtClean="0">
                <a:solidFill>
                  <a:schemeClr val="tx1"/>
                </a:solidFill>
              </a:rPr>
              <a:t> </a:t>
            </a:r>
            <a:r>
              <a:rPr lang="es-ES" sz="1050" dirty="0" err="1" smtClean="0">
                <a:solidFill>
                  <a:schemeClr val="tx1"/>
                </a:solidFill>
              </a:rPr>
              <a:t>operating</a:t>
            </a:r>
            <a:r>
              <a:rPr lang="es-ES" sz="1050" dirty="0" smtClean="0">
                <a:solidFill>
                  <a:schemeClr val="tx1"/>
                </a:solidFill>
              </a:rPr>
              <a:t>, </a:t>
            </a:r>
            <a:r>
              <a:rPr lang="es-ES" sz="1050" dirty="0" err="1" smtClean="0">
                <a:solidFill>
                  <a:schemeClr val="tx1"/>
                </a:solidFill>
              </a:rPr>
              <a:t>self-reliant</a:t>
            </a:r>
            <a:r>
              <a:rPr lang="es-ES" sz="1050" dirty="0" smtClean="0">
                <a:solidFill>
                  <a:schemeClr val="tx1"/>
                </a:solidFill>
              </a:rPr>
              <a:t> </a:t>
            </a:r>
            <a:r>
              <a:rPr lang="es-ES" sz="1050" dirty="0" err="1" smtClean="0">
                <a:solidFill>
                  <a:schemeClr val="tx1"/>
                </a:solidFill>
              </a:rPr>
              <a:t>nations</a:t>
            </a:r>
            <a:r>
              <a:rPr lang="es-ES" sz="1050" dirty="0" smtClean="0">
                <a:solidFill>
                  <a:schemeClr val="tx1"/>
                </a:solidFill>
              </a:rPr>
              <a:t>.</a:t>
            </a:r>
          </a:p>
          <a:p>
            <a:pPr lvl="0"/>
            <a:r>
              <a:rPr lang="es-ES" sz="1050" dirty="0" err="1" smtClean="0">
                <a:solidFill>
                  <a:schemeClr val="tx1"/>
                </a:solidFill>
              </a:rPr>
              <a:t>Continuously</a:t>
            </a:r>
            <a:r>
              <a:rPr lang="es-ES" sz="1050" dirty="0" smtClean="0">
                <a:solidFill>
                  <a:schemeClr val="tx1"/>
                </a:solidFill>
              </a:rPr>
              <a:t> </a:t>
            </a:r>
            <a:r>
              <a:rPr lang="es-ES" sz="1050" dirty="0" err="1" smtClean="0">
                <a:solidFill>
                  <a:schemeClr val="tx1"/>
                </a:solidFill>
              </a:rPr>
              <a:t>increasing</a:t>
            </a:r>
            <a:r>
              <a:rPr lang="es-ES" sz="1050" dirty="0" smtClean="0">
                <a:solidFill>
                  <a:schemeClr val="tx1"/>
                </a:solidFill>
              </a:rPr>
              <a:t> </a:t>
            </a:r>
            <a:r>
              <a:rPr lang="es-ES" sz="1050" dirty="0" err="1" smtClean="0">
                <a:solidFill>
                  <a:schemeClr val="tx1"/>
                </a:solidFill>
              </a:rPr>
              <a:t>population</a:t>
            </a:r>
            <a:r>
              <a:rPr lang="es-ES" sz="1050" dirty="0" smtClean="0">
                <a:solidFill>
                  <a:schemeClr val="tx1"/>
                </a:solidFill>
              </a:rPr>
              <a:t>.</a:t>
            </a:r>
          </a:p>
          <a:p>
            <a:pPr lvl="0"/>
            <a:r>
              <a:rPr lang="es-ES" sz="1050" dirty="0" err="1" smtClean="0">
                <a:solidFill>
                  <a:schemeClr val="tx1"/>
                </a:solidFill>
              </a:rPr>
              <a:t>Regionally</a:t>
            </a:r>
            <a:r>
              <a:rPr lang="es-ES" sz="1050" dirty="0" smtClean="0">
                <a:solidFill>
                  <a:schemeClr val="tx1"/>
                </a:solidFill>
              </a:rPr>
              <a:t> </a:t>
            </a:r>
            <a:r>
              <a:rPr lang="es-ES" sz="1050" dirty="0" err="1" smtClean="0">
                <a:solidFill>
                  <a:schemeClr val="tx1"/>
                </a:solidFill>
              </a:rPr>
              <a:t>oriented</a:t>
            </a:r>
            <a:r>
              <a:rPr lang="es-ES" sz="1050" dirty="0" smtClean="0">
                <a:solidFill>
                  <a:schemeClr val="tx1"/>
                </a:solidFill>
              </a:rPr>
              <a:t> </a:t>
            </a:r>
            <a:r>
              <a:rPr lang="es-ES" sz="1050" dirty="0" err="1" smtClean="0">
                <a:solidFill>
                  <a:schemeClr val="tx1"/>
                </a:solidFill>
              </a:rPr>
              <a:t>economic</a:t>
            </a:r>
            <a:r>
              <a:rPr lang="es-ES" sz="1050" dirty="0" smtClean="0">
                <a:solidFill>
                  <a:schemeClr val="tx1"/>
                </a:solidFill>
              </a:rPr>
              <a:t> </a:t>
            </a:r>
            <a:r>
              <a:rPr lang="es-ES" sz="1050" dirty="0" err="1" smtClean="0">
                <a:solidFill>
                  <a:schemeClr val="tx1"/>
                </a:solidFill>
              </a:rPr>
              <a:t>development</a:t>
            </a:r>
            <a:r>
              <a:rPr lang="es-ES" sz="1050" dirty="0" smtClean="0">
                <a:solidFill>
                  <a:schemeClr val="tx1"/>
                </a:solidFill>
              </a:rPr>
              <a:t>.</a:t>
            </a:r>
          </a:p>
          <a:p>
            <a:pPr lvl="0"/>
            <a:r>
              <a:rPr lang="es-ES" sz="1050" b="1" dirty="0" smtClean="0">
                <a:solidFill>
                  <a:schemeClr val="tx1"/>
                </a:solidFill>
              </a:rPr>
              <a:t>B1: more </a:t>
            </a:r>
            <a:r>
              <a:rPr lang="es-ES" sz="1050" b="1" dirty="0" err="1" smtClean="0">
                <a:solidFill>
                  <a:schemeClr val="tx1"/>
                </a:solidFill>
              </a:rPr>
              <a:t>integrated</a:t>
            </a:r>
            <a:r>
              <a:rPr lang="es-ES" sz="1050" b="1" dirty="0" smtClean="0">
                <a:solidFill>
                  <a:schemeClr val="tx1"/>
                </a:solidFill>
              </a:rPr>
              <a:t>, more </a:t>
            </a:r>
            <a:r>
              <a:rPr lang="es-ES" sz="1050" b="1" dirty="0" err="1" smtClean="0">
                <a:solidFill>
                  <a:schemeClr val="tx1"/>
                </a:solidFill>
              </a:rPr>
              <a:t>ecological</a:t>
            </a:r>
            <a:r>
              <a:rPr lang="es-ES" sz="1050" b="1" dirty="0" smtClean="0">
                <a:solidFill>
                  <a:schemeClr val="tx1"/>
                </a:solidFill>
              </a:rPr>
              <a:t> </a:t>
            </a:r>
            <a:r>
              <a:rPr lang="es-ES" sz="1050" b="1" dirty="0" err="1" smtClean="0">
                <a:solidFill>
                  <a:schemeClr val="tx1"/>
                </a:solidFill>
              </a:rPr>
              <a:t>world</a:t>
            </a:r>
            <a:r>
              <a:rPr lang="es-ES" sz="1050" b="1" dirty="0" smtClean="0">
                <a:solidFill>
                  <a:schemeClr val="tx1"/>
                </a:solidFill>
              </a:rPr>
              <a:t> </a:t>
            </a:r>
          </a:p>
          <a:p>
            <a:pPr lvl="0"/>
            <a:r>
              <a:rPr lang="es-ES" sz="1050" dirty="0" err="1" smtClean="0">
                <a:solidFill>
                  <a:schemeClr val="tx1"/>
                </a:solidFill>
              </a:rPr>
              <a:t>Service</a:t>
            </a:r>
            <a:r>
              <a:rPr lang="es-ES" sz="1050" dirty="0" smtClean="0">
                <a:solidFill>
                  <a:schemeClr val="tx1"/>
                </a:solidFill>
              </a:rPr>
              <a:t> and </a:t>
            </a:r>
            <a:r>
              <a:rPr lang="es-ES" sz="1050" dirty="0" err="1" smtClean="0">
                <a:solidFill>
                  <a:schemeClr val="tx1"/>
                </a:solidFill>
              </a:rPr>
              <a:t>information</a:t>
            </a:r>
            <a:r>
              <a:rPr lang="es-ES" sz="1050" dirty="0" smtClean="0">
                <a:solidFill>
                  <a:schemeClr val="tx1"/>
                </a:solidFill>
              </a:rPr>
              <a:t> </a:t>
            </a:r>
            <a:r>
              <a:rPr lang="es-ES" sz="1050" dirty="0" err="1" smtClean="0">
                <a:solidFill>
                  <a:schemeClr val="tx1"/>
                </a:solidFill>
              </a:rPr>
              <a:t>economy</a:t>
            </a:r>
            <a:r>
              <a:rPr lang="es-ES" sz="1050" dirty="0" smtClean="0">
                <a:solidFill>
                  <a:schemeClr val="tx1"/>
                </a:solidFill>
              </a:rPr>
              <a:t>.</a:t>
            </a:r>
          </a:p>
          <a:p>
            <a:pPr lvl="0"/>
            <a:r>
              <a:rPr lang="es-ES" sz="1050" dirty="0" err="1" smtClean="0">
                <a:solidFill>
                  <a:schemeClr val="tx1"/>
                </a:solidFill>
              </a:rPr>
              <a:t>Population</a:t>
            </a:r>
            <a:r>
              <a:rPr lang="es-ES" sz="1050" dirty="0" smtClean="0">
                <a:solidFill>
                  <a:schemeClr val="tx1"/>
                </a:solidFill>
              </a:rPr>
              <a:t> as in A1.</a:t>
            </a:r>
          </a:p>
          <a:p>
            <a:pPr lvl="0"/>
            <a:r>
              <a:rPr lang="es-ES" sz="1050" dirty="0" err="1" smtClean="0">
                <a:solidFill>
                  <a:schemeClr val="tx1"/>
                </a:solidFill>
              </a:rPr>
              <a:t>Reductions</a:t>
            </a:r>
            <a:r>
              <a:rPr lang="es-ES" sz="1050" dirty="0" smtClean="0">
                <a:solidFill>
                  <a:schemeClr val="tx1"/>
                </a:solidFill>
              </a:rPr>
              <a:t> in material </a:t>
            </a:r>
            <a:r>
              <a:rPr lang="es-ES" sz="1050" dirty="0" err="1" smtClean="0">
                <a:solidFill>
                  <a:schemeClr val="tx1"/>
                </a:solidFill>
              </a:rPr>
              <a:t>intensity</a:t>
            </a:r>
            <a:r>
              <a:rPr lang="es-ES" sz="1050" dirty="0" smtClean="0">
                <a:solidFill>
                  <a:schemeClr val="tx1"/>
                </a:solidFill>
              </a:rPr>
              <a:t> and </a:t>
            </a:r>
            <a:r>
              <a:rPr lang="es-ES" sz="1050" dirty="0" err="1" smtClean="0">
                <a:solidFill>
                  <a:schemeClr val="tx1"/>
                </a:solidFill>
              </a:rPr>
              <a:t>the</a:t>
            </a:r>
            <a:r>
              <a:rPr lang="es-ES" sz="1050" dirty="0" smtClean="0">
                <a:solidFill>
                  <a:schemeClr val="tx1"/>
                </a:solidFill>
              </a:rPr>
              <a:t> </a:t>
            </a:r>
            <a:r>
              <a:rPr lang="es-ES" sz="1050" dirty="0" err="1" smtClean="0">
                <a:solidFill>
                  <a:schemeClr val="tx1"/>
                </a:solidFill>
              </a:rPr>
              <a:t>introduction</a:t>
            </a:r>
            <a:r>
              <a:rPr lang="es-ES" sz="1050" dirty="0" smtClean="0">
                <a:solidFill>
                  <a:schemeClr val="tx1"/>
                </a:solidFill>
              </a:rPr>
              <a:t> of </a:t>
            </a:r>
            <a:r>
              <a:rPr lang="es-ES" sz="1050" dirty="0" err="1" smtClean="0">
                <a:solidFill>
                  <a:schemeClr val="tx1"/>
                </a:solidFill>
              </a:rPr>
              <a:t>clean</a:t>
            </a:r>
            <a:r>
              <a:rPr lang="es-ES" sz="1050" dirty="0" smtClean="0">
                <a:solidFill>
                  <a:schemeClr val="tx1"/>
                </a:solidFill>
              </a:rPr>
              <a:t> </a:t>
            </a:r>
            <a:r>
              <a:rPr lang="es-ES" sz="1050" dirty="0" err="1" smtClean="0">
                <a:solidFill>
                  <a:schemeClr val="tx1"/>
                </a:solidFill>
              </a:rPr>
              <a:t>technologies</a:t>
            </a:r>
            <a:r>
              <a:rPr lang="es-ES" sz="1050" dirty="0" smtClean="0">
                <a:solidFill>
                  <a:schemeClr val="tx1"/>
                </a:solidFill>
              </a:rPr>
              <a:t>.</a:t>
            </a:r>
          </a:p>
          <a:p>
            <a:pPr lvl="0"/>
            <a:r>
              <a:rPr lang="es-ES" sz="1050" b="1" dirty="0" smtClean="0">
                <a:solidFill>
                  <a:schemeClr val="tx1"/>
                </a:solidFill>
              </a:rPr>
              <a:t>B2:a </a:t>
            </a:r>
            <a:r>
              <a:rPr lang="es-ES" sz="1050" b="1" dirty="0" err="1" smtClean="0">
                <a:solidFill>
                  <a:schemeClr val="tx1"/>
                </a:solidFill>
              </a:rPr>
              <a:t>world</a:t>
            </a:r>
            <a:r>
              <a:rPr lang="es-ES" sz="1050" b="1" dirty="0" smtClean="0">
                <a:solidFill>
                  <a:schemeClr val="tx1"/>
                </a:solidFill>
              </a:rPr>
              <a:t> more </a:t>
            </a:r>
            <a:r>
              <a:rPr lang="es-ES" sz="1050" b="1" dirty="0" err="1" smtClean="0">
                <a:solidFill>
                  <a:schemeClr val="tx1"/>
                </a:solidFill>
              </a:rPr>
              <a:t>divided</a:t>
            </a:r>
            <a:r>
              <a:rPr lang="es-ES" sz="1050" b="1" dirty="0" smtClean="0">
                <a:solidFill>
                  <a:schemeClr val="tx1"/>
                </a:solidFill>
              </a:rPr>
              <a:t>, </a:t>
            </a:r>
            <a:r>
              <a:rPr lang="es-ES" sz="1050" b="1" dirty="0" err="1" smtClean="0">
                <a:solidFill>
                  <a:schemeClr val="tx1"/>
                </a:solidFill>
              </a:rPr>
              <a:t>but</a:t>
            </a:r>
            <a:r>
              <a:rPr lang="es-ES" sz="1050" b="1" dirty="0" smtClean="0">
                <a:solidFill>
                  <a:schemeClr val="tx1"/>
                </a:solidFill>
              </a:rPr>
              <a:t> more </a:t>
            </a:r>
            <a:r>
              <a:rPr lang="es-ES" sz="1050" b="1" dirty="0" err="1" smtClean="0">
                <a:solidFill>
                  <a:schemeClr val="tx1"/>
                </a:solidFill>
              </a:rPr>
              <a:t>ecological</a:t>
            </a:r>
            <a:endParaRPr lang="es-ES" sz="1050" b="1" dirty="0" smtClean="0">
              <a:solidFill>
                <a:schemeClr val="tx1"/>
              </a:solidFill>
            </a:endParaRPr>
          </a:p>
          <a:p>
            <a:pPr lvl="0"/>
            <a:r>
              <a:rPr lang="es-ES" sz="1050" dirty="0" smtClean="0">
                <a:solidFill>
                  <a:schemeClr val="tx1"/>
                </a:solidFill>
              </a:rPr>
              <a:t>Local </a:t>
            </a:r>
            <a:r>
              <a:rPr lang="es-ES" sz="1050" dirty="0" err="1" smtClean="0">
                <a:solidFill>
                  <a:schemeClr val="tx1"/>
                </a:solidFill>
              </a:rPr>
              <a:t>solutions</a:t>
            </a:r>
            <a:endParaRPr lang="es-ES" sz="1050" dirty="0" smtClean="0">
              <a:solidFill>
                <a:schemeClr val="tx1"/>
              </a:solidFill>
            </a:endParaRPr>
          </a:p>
          <a:p>
            <a:pPr lvl="0"/>
            <a:r>
              <a:rPr lang="es-ES" sz="1050" dirty="0" err="1" smtClean="0">
                <a:solidFill>
                  <a:schemeClr val="tx1"/>
                </a:solidFill>
              </a:rPr>
              <a:t>Intermediate</a:t>
            </a:r>
            <a:r>
              <a:rPr lang="es-ES" sz="1050" dirty="0" smtClean="0">
                <a:solidFill>
                  <a:schemeClr val="tx1"/>
                </a:solidFill>
              </a:rPr>
              <a:t> </a:t>
            </a:r>
            <a:r>
              <a:rPr lang="es-ES" sz="1050" dirty="0" err="1" smtClean="0">
                <a:solidFill>
                  <a:schemeClr val="tx1"/>
                </a:solidFill>
              </a:rPr>
              <a:t>economic</a:t>
            </a:r>
            <a:r>
              <a:rPr lang="es-ES" sz="1050" dirty="0" smtClean="0">
                <a:solidFill>
                  <a:schemeClr val="tx1"/>
                </a:solidFill>
              </a:rPr>
              <a:t> </a:t>
            </a:r>
            <a:r>
              <a:rPr lang="es-ES" sz="1050" dirty="0" err="1" smtClean="0">
                <a:solidFill>
                  <a:schemeClr val="tx1"/>
                </a:solidFill>
              </a:rPr>
              <a:t>development</a:t>
            </a:r>
            <a:endParaRPr lang="es-ES" sz="1050" dirty="0" smtClean="0">
              <a:solidFill>
                <a:schemeClr val="tx1"/>
              </a:solidFill>
            </a:endParaRPr>
          </a:p>
          <a:p>
            <a:pPr lvl="0"/>
            <a:endParaRPr lang="es-ES" sz="1050" dirty="0" smtClean="0">
              <a:solidFill>
                <a:schemeClr val="tx1"/>
              </a:solidFill>
            </a:endParaRPr>
          </a:p>
          <a:p>
            <a:r>
              <a:rPr lang="es-ES" sz="1050" dirty="0" err="1" smtClean="0">
                <a:solidFill>
                  <a:schemeClr val="tx1"/>
                </a:solidFill>
              </a:rPr>
              <a:t>These</a:t>
            </a:r>
            <a:r>
              <a:rPr lang="es-ES" sz="1050" dirty="0" smtClean="0">
                <a:solidFill>
                  <a:schemeClr val="tx1"/>
                </a:solidFill>
              </a:rPr>
              <a:t> </a:t>
            </a:r>
            <a:r>
              <a:rPr lang="es-ES" sz="1050" dirty="0" err="1" smtClean="0">
                <a:solidFill>
                  <a:schemeClr val="tx1"/>
                </a:solidFill>
              </a:rPr>
              <a:t>scenarios</a:t>
            </a:r>
            <a:r>
              <a:rPr lang="es-ES" sz="1050" baseline="0" dirty="0" smtClean="0">
                <a:solidFill>
                  <a:schemeClr val="tx1"/>
                </a:solidFill>
              </a:rPr>
              <a:t> </a:t>
            </a:r>
            <a:r>
              <a:rPr lang="es-ES" sz="1050" baseline="0" dirty="0" err="1" smtClean="0">
                <a:solidFill>
                  <a:schemeClr val="tx1"/>
                </a:solidFill>
              </a:rPr>
              <a:t>were</a:t>
            </a:r>
            <a:r>
              <a:rPr lang="es-ES" sz="1050" baseline="0" dirty="0" smtClean="0">
                <a:solidFill>
                  <a:schemeClr val="tx1"/>
                </a:solidFill>
              </a:rPr>
              <a:t> </a:t>
            </a:r>
            <a:r>
              <a:rPr lang="es-ES" sz="1050" baseline="0" dirty="0" err="1" smtClean="0">
                <a:solidFill>
                  <a:schemeClr val="tx1"/>
                </a:solidFill>
              </a:rPr>
              <a:t>discussed</a:t>
            </a:r>
            <a:r>
              <a:rPr lang="es-ES" sz="1050" baseline="0" dirty="0" smtClean="0">
                <a:solidFill>
                  <a:schemeClr val="tx1"/>
                </a:solidFill>
              </a:rPr>
              <a:t> (</a:t>
            </a:r>
            <a:r>
              <a:rPr lang="es-ES" sz="1050" baseline="0" dirty="0" err="1" smtClean="0">
                <a:solidFill>
                  <a:schemeClr val="tx1"/>
                </a:solidFill>
              </a:rPr>
              <a:t>difficulties</a:t>
            </a:r>
            <a:r>
              <a:rPr lang="es-ES" sz="1050" baseline="0" dirty="0" smtClean="0">
                <a:solidFill>
                  <a:schemeClr val="tx1"/>
                </a:solidFill>
              </a:rPr>
              <a:t> in </a:t>
            </a:r>
            <a:r>
              <a:rPr lang="es-ES" sz="1050" baseline="0" dirty="0" err="1" smtClean="0">
                <a:solidFill>
                  <a:schemeClr val="tx1"/>
                </a:solidFill>
              </a:rPr>
              <a:t>validating</a:t>
            </a:r>
            <a:r>
              <a:rPr lang="es-ES" sz="1050" baseline="0" dirty="0" smtClean="0">
                <a:solidFill>
                  <a:schemeClr val="tx1"/>
                </a:solidFill>
              </a:rPr>
              <a:t> socio-</a:t>
            </a:r>
            <a:r>
              <a:rPr lang="es-ES" sz="1050" baseline="0" dirty="0" err="1" smtClean="0">
                <a:solidFill>
                  <a:schemeClr val="tx1"/>
                </a:solidFill>
              </a:rPr>
              <a:t>economic</a:t>
            </a:r>
            <a:r>
              <a:rPr lang="es-ES" sz="1050" baseline="0" dirty="0" smtClean="0">
                <a:solidFill>
                  <a:schemeClr val="tx1"/>
                </a:solidFill>
              </a:rPr>
              <a:t> </a:t>
            </a:r>
            <a:r>
              <a:rPr lang="es-ES" sz="1050" baseline="0" dirty="0" err="1" smtClean="0">
                <a:solidFill>
                  <a:schemeClr val="tx1"/>
                </a:solidFill>
              </a:rPr>
              <a:t>scenarios</a:t>
            </a:r>
            <a:r>
              <a:rPr lang="es-ES" sz="1050" baseline="0" dirty="0" smtClean="0">
                <a:solidFill>
                  <a:schemeClr val="tx1"/>
                </a:solidFill>
              </a:rPr>
              <a:t>) and </a:t>
            </a:r>
            <a:r>
              <a:rPr lang="es-ES" sz="1050" baseline="0" dirty="0" err="1" smtClean="0">
                <a:solidFill>
                  <a:schemeClr val="tx1"/>
                </a:solidFill>
              </a:rPr>
              <a:t>superseded</a:t>
            </a:r>
            <a:r>
              <a:rPr lang="es-ES" sz="1050" baseline="0" dirty="0" smtClean="0">
                <a:solidFill>
                  <a:schemeClr val="tx1"/>
                </a:solidFill>
              </a:rPr>
              <a:t> </a:t>
            </a:r>
            <a:r>
              <a:rPr lang="es-ES" sz="1050" baseline="0" dirty="0" err="1" smtClean="0">
                <a:solidFill>
                  <a:schemeClr val="tx1"/>
                </a:solidFill>
              </a:rPr>
              <a:t>by</a:t>
            </a:r>
            <a:r>
              <a:rPr lang="es-ES" sz="1050" baseline="0" dirty="0" smtClean="0">
                <a:solidFill>
                  <a:schemeClr val="tx1"/>
                </a:solidFill>
              </a:rPr>
              <a:t> AR5 in 2014 </a:t>
            </a:r>
            <a:r>
              <a:rPr lang="es-ES" sz="1050" baseline="0" dirty="0" err="1" smtClean="0">
                <a:solidFill>
                  <a:schemeClr val="tx1"/>
                </a:solidFill>
              </a:rPr>
              <a:t>by</a:t>
            </a:r>
            <a:r>
              <a:rPr lang="es-ES" sz="1050" baseline="0" dirty="0" smtClean="0">
                <a:solidFill>
                  <a:schemeClr val="tx1"/>
                </a:solidFill>
              </a:rPr>
              <a:t> </a:t>
            </a:r>
            <a:r>
              <a:rPr lang="es-ES" sz="1050" baseline="0" dirty="0" err="1" smtClean="0">
                <a:solidFill>
                  <a:schemeClr val="tx1"/>
                </a:solidFill>
              </a:rPr>
              <a:t>the</a:t>
            </a:r>
            <a:r>
              <a:rPr lang="es-ES" sz="1050" baseline="0" dirty="0" smtClean="0">
                <a:solidFill>
                  <a:schemeClr val="tx1"/>
                </a:solidFill>
              </a:rPr>
              <a:t> RCPS. </a:t>
            </a:r>
            <a:r>
              <a:rPr lang="es-ES" sz="1200" kern="1200" dirty="0" err="1" smtClean="0">
                <a:solidFill>
                  <a:schemeClr val="tx1"/>
                </a:solidFill>
                <a:latin typeface="Arial" pitchFamily="34" charset="0"/>
                <a:ea typeface="+mn-ea"/>
                <a:cs typeface="+mn-cs"/>
              </a:rPr>
              <a:t>The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RCPs</a:t>
            </a:r>
            <a:r>
              <a:rPr lang="es-ES" sz="1200" kern="1200" dirty="0" smtClean="0">
                <a:solidFill>
                  <a:schemeClr val="tx1"/>
                </a:solidFill>
                <a:latin typeface="Arial" pitchFamily="34" charset="0"/>
                <a:ea typeface="+mn-ea"/>
                <a:cs typeface="+mn-cs"/>
              </a:rPr>
              <a:t> are </a:t>
            </a:r>
            <a:r>
              <a:rPr lang="es-ES" sz="1200" kern="1200" dirty="0" err="1" smtClean="0">
                <a:solidFill>
                  <a:schemeClr val="tx1"/>
                </a:solidFill>
                <a:latin typeface="Arial" pitchFamily="34" charset="0"/>
                <a:ea typeface="+mn-ea"/>
                <a:cs typeface="+mn-cs"/>
              </a:rPr>
              <a:t>consistent</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with</a:t>
            </a:r>
            <a:r>
              <a:rPr lang="es-ES" sz="1200" kern="1200" dirty="0" smtClean="0">
                <a:solidFill>
                  <a:schemeClr val="tx1"/>
                </a:solidFill>
                <a:latin typeface="Arial" pitchFamily="34" charset="0"/>
                <a:ea typeface="+mn-ea"/>
                <a:cs typeface="+mn-cs"/>
              </a:rPr>
              <a:t> a </a:t>
            </a:r>
            <a:r>
              <a:rPr lang="es-ES" sz="1200" kern="1200" dirty="0" err="1" smtClean="0">
                <a:solidFill>
                  <a:schemeClr val="tx1"/>
                </a:solidFill>
                <a:latin typeface="Arial" pitchFamily="34" charset="0"/>
                <a:ea typeface="+mn-ea"/>
                <a:cs typeface="+mn-cs"/>
              </a:rPr>
              <a:t>wide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range</a:t>
            </a:r>
            <a:r>
              <a:rPr lang="es-ES" sz="1200" kern="1200" dirty="0" smtClean="0">
                <a:solidFill>
                  <a:schemeClr val="tx1"/>
                </a:solidFill>
                <a:latin typeface="Arial" pitchFamily="34" charset="0"/>
                <a:ea typeface="+mn-ea"/>
                <a:cs typeface="+mn-cs"/>
              </a:rPr>
              <a:t> of </a:t>
            </a:r>
            <a:r>
              <a:rPr lang="es-ES" sz="1200" kern="1200" dirty="0" err="1" smtClean="0">
                <a:solidFill>
                  <a:schemeClr val="tx1"/>
                </a:solidFill>
                <a:latin typeface="Arial" pitchFamily="34" charset="0"/>
                <a:ea typeface="+mn-ea"/>
                <a:cs typeface="+mn-cs"/>
              </a:rPr>
              <a:t>possible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changes</a:t>
            </a:r>
            <a:r>
              <a:rPr lang="es-ES" sz="1200" kern="1200" dirty="0" smtClean="0">
                <a:solidFill>
                  <a:schemeClr val="tx1"/>
                </a:solidFill>
                <a:latin typeface="Arial" pitchFamily="34" charset="0"/>
                <a:ea typeface="+mn-ea"/>
                <a:cs typeface="+mn-cs"/>
              </a:rPr>
              <a:t> in </a:t>
            </a:r>
            <a:r>
              <a:rPr lang="es-ES" sz="1200" kern="1200" dirty="0" err="1" smtClean="0">
                <a:solidFill>
                  <a:schemeClr val="tx1"/>
                </a:solidFill>
                <a:latin typeface="Arial" pitchFamily="34" charset="0"/>
                <a:ea typeface="+mn-ea"/>
                <a:cs typeface="+mn-cs"/>
              </a:rPr>
              <a:t>future</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anthropogenic</a:t>
            </a:r>
            <a:r>
              <a:rPr lang="es-ES" sz="1200" kern="1200" dirty="0" smtClean="0">
                <a:solidFill>
                  <a:schemeClr val="tx1"/>
                </a:solidFill>
                <a:latin typeface="Arial" pitchFamily="34" charset="0"/>
                <a:ea typeface="+mn-ea"/>
                <a:cs typeface="+mn-cs"/>
              </a:rPr>
              <a:t>  </a:t>
            </a:r>
            <a:r>
              <a:rPr lang="es-ES" sz="1200" kern="1200" dirty="0" err="1" smtClean="0">
                <a:solidFill>
                  <a:schemeClr val="tx1"/>
                </a:solidFill>
                <a:latin typeface="Arial" pitchFamily="34" charset="0"/>
                <a:ea typeface="+mn-ea"/>
                <a:cs typeface="+mn-cs"/>
              </a:rPr>
              <a:t>greenhouse</a:t>
            </a:r>
            <a:r>
              <a:rPr lang="es-ES" sz="1200" kern="1200" dirty="0" smtClean="0">
                <a:solidFill>
                  <a:schemeClr val="tx1"/>
                </a:solidFill>
                <a:latin typeface="Arial" pitchFamily="34" charset="0"/>
                <a:ea typeface="+mn-ea"/>
                <a:cs typeface="+mn-cs"/>
              </a:rPr>
              <a:t> gas (GHG) emissions.</a:t>
            </a:r>
            <a:r>
              <a:rPr lang="es-ES" sz="1200" kern="1200" baseline="30000" dirty="0" smtClean="0">
                <a:solidFill>
                  <a:schemeClr val="tx1"/>
                </a:solidFill>
                <a:latin typeface="Arial" pitchFamily="34" charset="0"/>
                <a:ea typeface="+mn-ea"/>
                <a:cs typeface="+mn-cs"/>
              </a:rPr>
              <a:t> </a:t>
            </a:r>
            <a:r>
              <a:rPr lang="es-ES" sz="1200" kern="1200" baseline="0" dirty="0" smtClean="0">
                <a:solidFill>
                  <a:schemeClr val="tx1"/>
                </a:solidFill>
                <a:latin typeface="Arial" pitchFamily="34" charset="0"/>
                <a:ea typeface="+mn-ea"/>
                <a:cs typeface="+mn-cs"/>
              </a:rPr>
              <a:t>RCP 2.6 assumes that global annual GHG emissions (measured in  CO</a:t>
            </a:r>
            <a:r>
              <a:rPr lang="es-ES" sz="1200" kern="1200" baseline="-25000" dirty="0" smtClean="0">
                <a:solidFill>
                  <a:schemeClr val="tx1"/>
                </a:solidFill>
                <a:latin typeface="Arial" pitchFamily="34" charset="0"/>
                <a:ea typeface="+mn-ea"/>
                <a:cs typeface="+mn-cs"/>
              </a:rPr>
              <a:t>2</a:t>
            </a:r>
            <a:r>
              <a:rPr lang="es-ES" sz="1200" kern="1200" baseline="0" dirty="0" smtClean="0">
                <a:solidFill>
                  <a:schemeClr val="tx1"/>
                </a:solidFill>
                <a:latin typeface="Arial" pitchFamily="34" charset="0"/>
                <a:ea typeface="+mn-ea"/>
                <a:cs typeface="+mn-cs"/>
              </a:rPr>
              <a:t>-equivalents) peak between 2010-2020, with emissions declining substantially </a:t>
            </a:r>
            <a:r>
              <a:rPr lang="es-ES" sz="1200" kern="1200" baseline="0" dirty="0" err="1" smtClean="0">
                <a:solidFill>
                  <a:schemeClr val="tx1"/>
                </a:solidFill>
                <a:latin typeface="Arial" pitchFamily="34" charset="0"/>
                <a:ea typeface="+mn-ea"/>
                <a:cs typeface="+mn-cs"/>
              </a:rPr>
              <a:t>thereafter</a:t>
            </a:r>
            <a:r>
              <a:rPr lang="es-ES" sz="1200" kern="1200" baseline="0" dirty="0" smtClean="0">
                <a:solidFill>
                  <a:schemeClr val="tx1"/>
                </a:solidFill>
                <a:latin typeface="Arial" pitchFamily="34" charset="0"/>
                <a:ea typeface="+mn-ea"/>
                <a:cs typeface="+mn-cs"/>
              </a:rPr>
              <a:t>. Emissions in RCP 4.5 peak around 2040, then decline. In RCP 6, emissions peak around 2080, then decline. In RCP 8.5, emissions continue to rise throughout the 21st </a:t>
            </a:r>
            <a:r>
              <a:rPr lang="es-ES" sz="1200" kern="1200" baseline="0" dirty="0" err="1" smtClean="0">
                <a:solidFill>
                  <a:schemeClr val="tx1"/>
                </a:solidFill>
                <a:latin typeface="Arial" pitchFamily="34" charset="0"/>
                <a:ea typeface="+mn-ea"/>
                <a:cs typeface="+mn-cs"/>
              </a:rPr>
              <a:t>century</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The</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four</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RCPs</a:t>
            </a:r>
            <a:r>
              <a:rPr lang="es-ES" sz="1200" kern="1200" baseline="0" dirty="0" smtClean="0">
                <a:solidFill>
                  <a:schemeClr val="tx1"/>
                </a:solidFill>
                <a:latin typeface="Arial" pitchFamily="34" charset="0"/>
                <a:ea typeface="+mn-ea"/>
                <a:cs typeface="+mn-cs"/>
              </a:rPr>
              <a:t> are </a:t>
            </a:r>
            <a:r>
              <a:rPr lang="es-ES" sz="1200" kern="1200" baseline="0" dirty="0" err="1" smtClean="0">
                <a:solidFill>
                  <a:schemeClr val="tx1"/>
                </a:solidFill>
                <a:latin typeface="Arial" pitchFamily="34" charset="0"/>
                <a:ea typeface="+mn-ea"/>
                <a:cs typeface="+mn-cs"/>
              </a:rPr>
              <a:t>consistent</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with</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certain</a:t>
            </a:r>
            <a:r>
              <a:rPr lang="es-ES" sz="1200" kern="1200" baseline="0" dirty="0" smtClean="0">
                <a:solidFill>
                  <a:schemeClr val="tx1"/>
                </a:solidFill>
                <a:latin typeface="Arial" pitchFamily="34" charset="0"/>
                <a:ea typeface="+mn-ea"/>
                <a:cs typeface="+mn-cs"/>
              </a:rPr>
              <a:t> socio-</a:t>
            </a:r>
            <a:r>
              <a:rPr lang="es-ES" sz="1200" kern="1200" baseline="0" dirty="0" err="1" smtClean="0">
                <a:solidFill>
                  <a:schemeClr val="tx1"/>
                </a:solidFill>
                <a:latin typeface="Arial" pitchFamily="34" charset="0"/>
                <a:ea typeface="+mn-ea"/>
                <a:cs typeface="+mn-cs"/>
              </a:rPr>
              <a:t>economic</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assumptions</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but</a:t>
            </a:r>
            <a:r>
              <a:rPr lang="es-ES" sz="1200" kern="1200" baseline="0" dirty="0" smtClean="0">
                <a:solidFill>
                  <a:schemeClr val="tx1"/>
                </a:solidFill>
                <a:latin typeface="Arial" pitchFamily="34" charset="0"/>
                <a:ea typeface="+mn-ea"/>
                <a:cs typeface="+mn-cs"/>
              </a:rPr>
              <a:t> are </a:t>
            </a:r>
            <a:r>
              <a:rPr lang="es-ES" sz="1200" kern="1200" baseline="0" dirty="0" err="1" smtClean="0">
                <a:solidFill>
                  <a:schemeClr val="tx1"/>
                </a:solidFill>
                <a:latin typeface="Arial" pitchFamily="34" charset="0"/>
                <a:ea typeface="+mn-ea"/>
                <a:cs typeface="+mn-cs"/>
              </a:rPr>
              <a:t>to</a:t>
            </a:r>
            <a:r>
              <a:rPr lang="es-ES" sz="1200" kern="1200" baseline="0" dirty="0" smtClean="0">
                <a:solidFill>
                  <a:schemeClr val="tx1"/>
                </a:solidFill>
                <a:latin typeface="Arial" pitchFamily="34" charset="0"/>
                <a:ea typeface="+mn-ea"/>
                <a:cs typeface="+mn-cs"/>
              </a:rPr>
              <a:t> be </a:t>
            </a:r>
            <a:r>
              <a:rPr lang="es-ES" sz="1200" kern="1200" baseline="0" dirty="0" err="1" smtClean="0">
                <a:solidFill>
                  <a:schemeClr val="tx1"/>
                </a:solidFill>
                <a:latin typeface="Arial" pitchFamily="34" charset="0"/>
                <a:ea typeface="+mn-ea"/>
                <a:cs typeface="+mn-cs"/>
              </a:rPr>
              <a:t>substituted</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with</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the</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Shared</a:t>
            </a:r>
            <a:r>
              <a:rPr lang="es-ES" sz="1200" kern="1200" baseline="0" dirty="0" smtClean="0">
                <a:solidFill>
                  <a:schemeClr val="tx1"/>
                </a:solidFill>
                <a:latin typeface="Arial" pitchFamily="34" charset="0"/>
                <a:ea typeface="+mn-ea"/>
                <a:cs typeface="+mn-cs"/>
              </a:rPr>
              <a:t> Socio-</a:t>
            </a:r>
            <a:r>
              <a:rPr lang="es-ES" sz="1200" kern="1200" baseline="0" dirty="0" err="1" smtClean="0">
                <a:solidFill>
                  <a:schemeClr val="tx1"/>
                </a:solidFill>
                <a:latin typeface="Arial" pitchFamily="34" charset="0"/>
                <a:ea typeface="+mn-ea"/>
                <a:cs typeface="+mn-cs"/>
              </a:rPr>
              <a:t>economic</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Pathways</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which</a:t>
            </a:r>
            <a:r>
              <a:rPr lang="es-ES" sz="1200" kern="1200" baseline="0" dirty="0" smtClean="0">
                <a:solidFill>
                  <a:schemeClr val="tx1"/>
                </a:solidFill>
                <a:latin typeface="Arial" pitchFamily="34" charset="0"/>
                <a:ea typeface="+mn-ea"/>
                <a:cs typeface="+mn-cs"/>
              </a:rPr>
              <a:t> are </a:t>
            </a:r>
            <a:r>
              <a:rPr lang="es-ES" sz="1200" kern="1200" baseline="0" dirty="0" err="1" smtClean="0">
                <a:solidFill>
                  <a:schemeClr val="tx1"/>
                </a:solidFill>
                <a:latin typeface="Arial" pitchFamily="34" charset="0"/>
                <a:ea typeface="+mn-ea"/>
                <a:cs typeface="+mn-cs"/>
              </a:rPr>
              <a:t>anticipated</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to</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provide</a:t>
            </a:r>
            <a:r>
              <a:rPr lang="es-ES" sz="1200" kern="1200" baseline="0" dirty="0" smtClean="0">
                <a:solidFill>
                  <a:schemeClr val="tx1"/>
                </a:solidFill>
                <a:latin typeface="Arial" pitchFamily="34" charset="0"/>
                <a:ea typeface="+mn-ea"/>
                <a:cs typeface="+mn-cs"/>
              </a:rPr>
              <a:t> flexible </a:t>
            </a:r>
            <a:r>
              <a:rPr lang="es-ES" sz="1200" kern="1200" baseline="0" dirty="0" err="1" smtClean="0">
                <a:solidFill>
                  <a:schemeClr val="tx1"/>
                </a:solidFill>
                <a:latin typeface="Arial" pitchFamily="34" charset="0"/>
                <a:ea typeface="+mn-ea"/>
                <a:cs typeface="+mn-cs"/>
              </a:rPr>
              <a:t>descriptions</a:t>
            </a:r>
            <a:r>
              <a:rPr lang="es-ES" sz="1200" kern="1200" baseline="0" dirty="0" smtClean="0">
                <a:solidFill>
                  <a:schemeClr val="tx1"/>
                </a:solidFill>
                <a:latin typeface="Arial" pitchFamily="34" charset="0"/>
                <a:ea typeface="+mn-ea"/>
                <a:cs typeface="+mn-cs"/>
              </a:rPr>
              <a:t> of </a:t>
            </a:r>
            <a:r>
              <a:rPr lang="es-ES" sz="1200" kern="1200" baseline="0" dirty="0" err="1" smtClean="0">
                <a:solidFill>
                  <a:schemeClr val="tx1"/>
                </a:solidFill>
                <a:latin typeface="Arial" pitchFamily="34" charset="0"/>
                <a:ea typeface="+mn-ea"/>
                <a:cs typeface="+mn-cs"/>
              </a:rPr>
              <a:t>possible</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futures</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within</a:t>
            </a:r>
            <a:r>
              <a:rPr lang="es-ES" sz="1200" kern="1200" baseline="0" dirty="0" smtClean="0">
                <a:solidFill>
                  <a:schemeClr val="tx1"/>
                </a:solidFill>
                <a:latin typeface="Arial" pitchFamily="34" charset="0"/>
                <a:ea typeface="+mn-ea"/>
                <a:cs typeface="+mn-cs"/>
              </a:rPr>
              <a:t> </a:t>
            </a:r>
            <a:r>
              <a:rPr lang="es-ES" sz="1200" kern="1200" baseline="0" dirty="0" err="1" smtClean="0">
                <a:solidFill>
                  <a:schemeClr val="tx1"/>
                </a:solidFill>
                <a:latin typeface="Arial" pitchFamily="34" charset="0"/>
                <a:ea typeface="+mn-ea"/>
                <a:cs typeface="+mn-cs"/>
              </a:rPr>
              <a:t>each</a:t>
            </a:r>
            <a:r>
              <a:rPr lang="es-ES" sz="1200" kern="1200" baseline="0" dirty="0" smtClean="0">
                <a:solidFill>
                  <a:schemeClr val="tx1"/>
                </a:solidFill>
                <a:latin typeface="Arial" pitchFamily="34" charset="0"/>
                <a:ea typeface="+mn-ea"/>
                <a:cs typeface="+mn-cs"/>
              </a:rPr>
              <a:t> RCP.</a:t>
            </a:r>
            <a:endParaRPr lang="es-ES" sz="1050" dirty="0" smtClean="0">
              <a:solidFill>
                <a:schemeClr val="tx1"/>
              </a:solidFill>
            </a:endParaRPr>
          </a:p>
          <a:p>
            <a:pPr lvl="0"/>
            <a:endParaRPr lang="es-ES" sz="1050" dirty="0" smtClean="0">
              <a:solidFill>
                <a:schemeClr val="tx1"/>
              </a:solidFill>
            </a:endParaRPr>
          </a:p>
          <a:p>
            <a:endParaRPr lang="es-ES" dirty="0"/>
          </a:p>
        </p:txBody>
      </p:sp>
      <p:sp>
        <p:nvSpPr>
          <p:cNvPr id="4" name="Marcador de número de diapositiva 3"/>
          <p:cNvSpPr>
            <a:spLocks noGrp="1"/>
          </p:cNvSpPr>
          <p:nvPr>
            <p:ph type="sldNum" sz="quarter" idx="10"/>
          </p:nvPr>
        </p:nvSpPr>
        <p:spPr/>
        <p:txBody>
          <a:bodyPr/>
          <a:lstStyle/>
          <a:p>
            <a:pPr>
              <a:defRPr/>
            </a:pPr>
            <a:fld id="{CED4CB77-A853-4F37-A193-A9CB58291CBA}" type="slidenum">
              <a:rPr lang="en-GB" smtClean="0"/>
              <a:pPr>
                <a:defRPr/>
              </a:pPr>
              <a:t>5</a:t>
            </a:fld>
            <a:endParaRPr lang="en-GB" dirty="0"/>
          </a:p>
        </p:txBody>
      </p:sp>
    </p:spTree>
    <p:extLst>
      <p:ext uri="{BB962C8B-B14F-4D97-AF65-F5344CB8AC3E}">
        <p14:creationId xmlns:p14="http://schemas.microsoft.com/office/powerpoint/2010/main" val="153122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s-ES" sz="1200" b="1" kern="1200" dirty="0" smtClean="0">
                <a:solidFill>
                  <a:schemeClr val="tx1"/>
                </a:solidFill>
                <a:latin typeface="Arial" pitchFamily="34" charset="0"/>
                <a:ea typeface="+mn-ea"/>
                <a:cs typeface="+mn-cs"/>
              </a:rPr>
              <a:t>IPCC</a:t>
            </a:r>
            <a:r>
              <a:rPr lang="es-ES" sz="1200" b="0" kern="1200" dirty="0" smtClean="0">
                <a:solidFill>
                  <a:schemeClr val="tx1"/>
                </a:solidFill>
                <a:latin typeface="Arial" pitchFamily="34" charset="0"/>
                <a:ea typeface="+mn-ea"/>
                <a:cs typeface="+mn-cs"/>
              </a:rPr>
              <a:t>, 2013: </a:t>
            </a:r>
            <a:r>
              <a:rPr lang="es-ES" sz="1200" b="0" kern="1200" dirty="0" err="1" smtClean="0">
                <a:solidFill>
                  <a:schemeClr val="tx1"/>
                </a:solidFill>
                <a:latin typeface="Arial" pitchFamily="34" charset="0"/>
                <a:ea typeface="+mn-ea"/>
                <a:cs typeface="+mn-cs"/>
              </a:rPr>
              <a:t>Summary</a:t>
            </a:r>
            <a:r>
              <a:rPr lang="es-ES" sz="1200" b="0" kern="1200" dirty="0" smtClean="0">
                <a:solidFill>
                  <a:schemeClr val="tx1"/>
                </a:solidFill>
                <a:latin typeface="Arial" pitchFamily="34" charset="0"/>
                <a:ea typeface="+mn-ea"/>
                <a:cs typeface="+mn-cs"/>
              </a:rPr>
              <a:t> </a:t>
            </a:r>
            <a:r>
              <a:rPr lang="es-ES" sz="1200" b="0" kern="1200" dirty="0" err="1" smtClean="0">
                <a:solidFill>
                  <a:schemeClr val="tx1"/>
                </a:solidFill>
                <a:latin typeface="Arial" pitchFamily="34" charset="0"/>
                <a:ea typeface="+mn-ea"/>
                <a:cs typeface="+mn-cs"/>
              </a:rPr>
              <a:t>for</a:t>
            </a:r>
            <a:r>
              <a:rPr lang="es-ES" sz="1200" b="0" kern="1200" dirty="0" smtClean="0">
                <a:solidFill>
                  <a:schemeClr val="tx1"/>
                </a:solidFill>
                <a:latin typeface="Arial" pitchFamily="34" charset="0"/>
                <a:ea typeface="+mn-ea"/>
                <a:cs typeface="+mn-cs"/>
              </a:rPr>
              <a:t> </a:t>
            </a:r>
            <a:r>
              <a:rPr lang="es-ES" sz="1200" b="0" kern="1200" dirty="0" err="1" smtClean="0">
                <a:solidFill>
                  <a:schemeClr val="tx1"/>
                </a:solidFill>
                <a:latin typeface="Arial" pitchFamily="34" charset="0"/>
                <a:ea typeface="+mn-ea"/>
                <a:cs typeface="+mn-cs"/>
              </a:rPr>
              <a:t>Policymakers</a:t>
            </a:r>
            <a:r>
              <a:rPr lang="es-ES" sz="1200" b="0" kern="1200" dirty="0" smtClean="0">
                <a:solidFill>
                  <a:schemeClr val="tx1"/>
                </a:solidFill>
                <a:latin typeface="Arial" pitchFamily="34" charset="0"/>
                <a:ea typeface="+mn-ea"/>
                <a:cs typeface="+mn-cs"/>
              </a:rPr>
              <a:t>. In: </a:t>
            </a:r>
            <a:r>
              <a:rPr lang="es-ES" sz="1200" b="0" i="1" kern="1200" dirty="0" err="1" smtClean="0">
                <a:solidFill>
                  <a:schemeClr val="tx1"/>
                </a:solidFill>
                <a:latin typeface="Arial" pitchFamily="34" charset="0"/>
                <a:ea typeface="+mn-ea"/>
                <a:cs typeface="+mn-cs"/>
              </a:rPr>
              <a:t>Climate</a:t>
            </a:r>
            <a:r>
              <a:rPr lang="es-ES" sz="1200" b="0" i="1" kern="1200" dirty="0" smtClean="0">
                <a:solidFill>
                  <a:schemeClr val="tx1"/>
                </a:solidFill>
                <a:latin typeface="Arial" pitchFamily="34" charset="0"/>
                <a:ea typeface="+mn-ea"/>
                <a:cs typeface="+mn-cs"/>
              </a:rPr>
              <a:t> </a:t>
            </a:r>
            <a:r>
              <a:rPr lang="es-ES" sz="1200" b="0" i="1" kern="1200" dirty="0" err="1" smtClean="0">
                <a:solidFill>
                  <a:schemeClr val="tx1"/>
                </a:solidFill>
                <a:latin typeface="Arial" pitchFamily="34" charset="0"/>
                <a:ea typeface="+mn-ea"/>
                <a:cs typeface="+mn-cs"/>
              </a:rPr>
              <a:t>Change</a:t>
            </a:r>
            <a:r>
              <a:rPr lang="es-ES" sz="1200" b="0" i="1" kern="1200" dirty="0" smtClean="0">
                <a:solidFill>
                  <a:schemeClr val="tx1"/>
                </a:solidFill>
                <a:latin typeface="Arial" pitchFamily="34" charset="0"/>
                <a:ea typeface="+mn-ea"/>
                <a:cs typeface="+mn-cs"/>
              </a:rPr>
              <a:t> 2013: </a:t>
            </a:r>
            <a:r>
              <a:rPr lang="es-ES" sz="1200" b="0" i="1" kern="1200" dirty="0" err="1" smtClean="0">
                <a:solidFill>
                  <a:schemeClr val="tx1"/>
                </a:solidFill>
                <a:latin typeface="Arial" pitchFamily="34" charset="0"/>
                <a:ea typeface="+mn-ea"/>
                <a:cs typeface="+mn-cs"/>
              </a:rPr>
              <a:t>The</a:t>
            </a:r>
            <a:r>
              <a:rPr lang="es-ES" sz="1200" b="0" i="1" kern="1200" dirty="0" smtClean="0">
                <a:solidFill>
                  <a:schemeClr val="tx1"/>
                </a:solidFill>
                <a:latin typeface="Arial" pitchFamily="34" charset="0"/>
                <a:ea typeface="+mn-ea"/>
                <a:cs typeface="+mn-cs"/>
              </a:rPr>
              <a:t> </a:t>
            </a:r>
            <a:r>
              <a:rPr lang="es-ES" sz="1200" b="0" i="1" kern="1200" dirty="0" err="1" smtClean="0">
                <a:solidFill>
                  <a:schemeClr val="tx1"/>
                </a:solidFill>
                <a:latin typeface="Arial" pitchFamily="34" charset="0"/>
                <a:ea typeface="+mn-ea"/>
                <a:cs typeface="+mn-cs"/>
              </a:rPr>
              <a:t>Physical</a:t>
            </a:r>
            <a:r>
              <a:rPr lang="es-ES" sz="1200" b="0" i="1" kern="1200" dirty="0" smtClean="0">
                <a:solidFill>
                  <a:schemeClr val="tx1"/>
                </a:solidFill>
                <a:latin typeface="Arial" pitchFamily="34" charset="0"/>
                <a:ea typeface="+mn-ea"/>
                <a:cs typeface="+mn-cs"/>
              </a:rPr>
              <a:t> </a:t>
            </a:r>
            <a:r>
              <a:rPr lang="es-ES" sz="1200" b="0" i="1" kern="1200" dirty="0" err="1" smtClean="0">
                <a:solidFill>
                  <a:schemeClr val="tx1"/>
                </a:solidFill>
                <a:latin typeface="Arial" pitchFamily="34" charset="0"/>
                <a:ea typeface="+mn-ea"/>
                <a:cs typeface="+mn-cs"/>
              </a:rPr>
              <a:t>Science</a:t>
            </a:r>
            <a:r>
              <a:rPr lang="es-ES" sz="1200" b="0" i="1" kern="1200" dirty="0" smtClean="0">
                <a:solidFill>
                  <a:schemeClr val="tx1"/>
                </a:solidFill>
                <a:latin typeface="Arial" pitchFamily="34" charset="0"/>
                <a:ea typeface="+mn-ea"/>
                <a:cs typeface="+mn-cs"/>
              </a:rPr>
              <a:t> </a:t>
            </a:r>
            <a:r>
              <a:rPr lang="es-ES" sz="1200" b="0" i="1" kern="1200" dirty="0" err="1" smtClean="0">
                <a:solidFill>
                  <a:schemeClr val="tx1"/>
                </a:solidFill>
                <a:latin typeface="Arial" pitchFamily="34" charset="0"/>
                <a:ea typeface="+mn-ea"/>
                <a:cs typeface="+mn-cs"/>
              </a:rPr>
              <a:t>Basis</a:t>
            </a:r>
            <a:r>
              <a:rPr lang="es-ES" sz="1200" b="0" i="1" kern="1200" dirty="0" smtClean="0">
                <a:solidFill>
                  <a:schemeClr val="tx1"/>
                </a:solidFill>
                <a:latin typeface="Arial" pitchFamily="34" charset="0"/>
                <a:ea typeface="+mn-ea"/>
                <a:cs typeface="+mn-cs"/>
              </a:rPr>
              <a:t>. </a:t>
            </a:r>
            <a:r>
              <a:rPr lang="es-ES" sz="1200" b="0" i="1" kern="1200" dirty="0" err="1" smtClean="0">
                <a:solidFill>
                  <a:schemeClr val="tx1"/>
                </a:solidFill>
                <a:latin typeface="Arial" pitchFamily="34" charset="0"/>
                <a:ea typeface="+mn-ea"/>
                <a:cs typeface="+mn-cs"/>
              </a:rPr>
              <a:t>Contribution</a:t>
            </a:r>
            <a:r>
              <a:rPr lang="es-ES" sz="1200" b="0" i="1" kern="1200" dirty="0" smtClean="0">
                <a:solidFill>
                  <a:schemeClr val="tx1"/>
                </a:solidFill>
                <a:latin typeface="Arial" pitchFamily="34" charset="0"/>
                <a:ea typeface="+mn-ea"/>
                <a:cs typeface="+mn-cs"/>
              </a:rPr>
              <a:t> of </a:t>
            </a:r>
            <a:r>
              <a:rPr lang="es-ES" sz="1200" b="0" i="1" kern="1200" dirty="0" err="1" smtClean="0">
                <a:solidFill>
                  <a:schemeClr val="tx1"/>
                </a:solidFill>
                <a:latin typeface="Arial" pitchFamily="34" charset="0"/>
                <a:ea typeface="+mn-ea"/>
                <a:cs typeface="+mn-cs"/>
              </a:rPr>
              <a:t>Working</a:t>
            </a:r>
            <a:r>
              <a:rPr lang="es-ES" sz="1200" b="0" i="1" kern="1200" dirty="0" smtClean="0">
                <a:solidFill>
                  <a:schemeClr val="tx1"/>
                </a:solidFill>
                <a:latin typeface="Arial" pitchFamily="34" charset="0"/>
                <a:ea typeface="+mn-ea"/>
                <a:cs typeface="+mn-cs"/>
              </a:rPr>
              <a:t> </a:t>
            </a:r>
            <a:r>
              <a:rPr lang="es-ES" sz="1200" b="0" i="1" kern="1200" dirty="0" err="1" smtClean="0">
                <a:solidFill>
                  <a:schemeClr val="tx1"/>
                </a:solidFill>
                <a:latin typeface="Arial" pitchFamily="34" charset="0"/>
                <a:ea typeface="+mn-ea"/>
                <a:cs typeface="+mn-cs"/>
              </a:rPr>
              <a:t>Group</a:t>
            </a:r>
            <a:r>
              <a:rPr lang="es-ES" sz="1200" b="0" i="1" kern="1200" dirty="0" smtClean="0">
                <a:solidFill>
                  <a:schemeClr val="tx1"/>
                </a:solidFill>
                <a:latin typeface="Arial" pitchFamily="34" charset="0"/>
                <a:ea typeface="+mn-ea"/>
                <a:cs typeface="+mn-cs"/>
              </a:rPr>
              <a:t> I </a:t>
            </a:r>
            <a:r>
              <a:rPr lang="es-ES" sz="1200" b="0" i="1" kern="1200" dirty="0" err="1" smtClean="0">
                <a:solidFill>
                  <a:schemeClr val="tx1"/>
                </a:solidFill>
                <a:latin typeface="Arial" pitchFamily="34" charset="0"/>
                <a:ea typeface="+mn-ea"/>
                <a:cs typeface="+mn-cs"/>
              </a:rPr>
              <a:t>to</a:t>
            </a:r>
            <a:r>
              <a:rPr lang="es-ES" sz="1200" b="0" i="1" kern="1200" dirty="0" smtClean="0">
                <a:solidFill>
                  <a:schemeClr val="tx1"/>
                </a:solidFill>
                <a:latin typeface="Arial" pitchFamily="34" charset="0"/>
                <a:ea typeface="+mn-ea"/>
                <a:cs typeface="+mn-cs"/>
              </a:rPr>
              <a:t> </a:t>
            </a:r>
            <a:r>
              <a:rPr lang="es-ES" sz="1200" b="0" i="1" kern="1200" dirty="0" err="1" smtClean="0">
                <a:solidFill>
                  <a:schemeClr val="tx1"/>
                </a:solidFill>
                <a:latin typeface="Arial" pitchFamily="34" charset="0"/>
                <a:ea typeface="+mn-ea"/>
                <a:cs typeface="+mn-cs"/>
              </a:rPr>
              <a:t>the</a:t>
            </a:r>
            <a:r>
              <a:rPr lang="es-ES" sz="1200" b="0" i="1" kern="1200" dirty="0" smtClean="0">
                <a:solidFill>
                  <a:schemeClr val="tx1"/>
                </a:solidFill>
                <a:latin typeface="Arial" pitchFamily="34" charset="0"/>
                <a:ea typeface="+mn-ea"/>
                <a:cs typeface="+mn-cs"/>
              </a:rPr>
              <a:t> </a:t>
            </a:r>
            <a:r>
              <a:rPr lang="es-ES" sz="1200" b="0" i="1" kern="1200" dirty="0" err="1" smtClean="0">
                <a:solidFill>
                  <a:schemeClr val="tx1"/>
                </a:solidFill>
                <a:latin typeface="Arial" pitchFamily="34" charset="0"/>
                <a:ea typeface="+mn-ea"/>
                <a:cs typeface="+mn-cs"/>
              </a:rPr>
              <a:t>Fifth</a:t>
            </a:r>
            <a:r>
              <a:rPr lang="es-ES" sz="1200" b="0" i="1" kern="1200" dirty="0" smtClean="0">
                <a:solidFill>
                  <a:schemeClr val="tx1"/>
                </a:solidFill>
                <a:latin typeface="Arial" pitchFamily="34" charset="0"/>
                <a:ea typeface="+mn-ea"/>
                <a:cs typeface="+mn-cs"/>
              </a:rPr>
              <a:t> </a:t>
            </a:r>
            <a:r>
              <a:rPr lang="es-ES" sz="1200" b="0" i="1" kern="1200" dirty="0" err="1" smtClean="0">
                <a:solidFill>
                  <a:schemeClr val="tx1"/>
                </a:solidFill>
                <a:latin typeface="Arial" pitchFamily="34" charset="0"/>
                <a:ea typeface="+mn-ea"/>
                <a:cs typeface="+mn-cs"/>
              </a:rPr>
              <a:t>Assessment</a:t>
            </a:r>
            <a:r>
              <a:rPr lang="es-ES" sz="1200" b="0" i="1" kern="1200" dirty="0" smtClean="0">
                <a:solidFill>
                  <a:schemeClr val="tx1"/>
                </a:solidFill>
                <a:latin typeface="Arial" pitchFamily="34" charset="0"/>
                <a:ea typeface="+mn-ea"/>
                <a:cs typeface="+mn-cs"/>
              </a:rPr>
              <a:t> </a:t>
            </a:r>
            <a:r>
              <a:rPr lang="es-ES" sz="1200" b="0" i="1" kern="1200" dirty="0" err="1" smtClean="0">
                <a:solidFill>
                  <a:schemeClr val="tx1"/>
                </a:solidFill>
                <a:latin typeface="Arial" pitchFamily="34" charset="0"/>
                <a:ea typeface="+mn-ea"/>
                <a:cs typeface="+mn-cs"/>
              </a:rPr>
              <a:t>Report</a:t>
            </a:r>
            <a:r>
              <a:rPr lang="es-ES" sz="1200" b="0" i="1" kern="1200" dirty="0" smtClean="0">
                <a:solidFill>
                  <a:schemeClr val="tx1"/>
                </a:solidFill>
                <a:latin typeface="Arial" pitchFamily="34" charset="0"/>
                <a:ea typeface="+mn-ea"/>
                <a:cs typeface="+mn-cs"/>
              </a:rPr>
              <a:t> of </a:t>
            </a:r>
            <a:r>
              <a:rPr lang="es-ES" sz="1200" b="0" i="1" kern="1200" dirty="0" err="1" smtClean="0">
                <a:solidFill>
                  <a:schemeClr val="tx1"/>
                </a:solidFill>
                <a:latin typeface="Arial" pitchFamily="34" charset="0"/>
                <a:ea typeface="+mn-ea"/>
                <a:cs typeface="+mn-cs"/>
              </a:rPr>
              <a:t>the</a:t>
            </a:r>
            <a:r>
              <a:rPr lang="es-ES" sz="1200" b="0" i="1" kern="1200" dirty="0" smtClean="0">
                <a:solidFill>
                  <a:schemeClr val="tx1"/>
                </a:solidFill>
                <a:latin typeface="Arial" pitchFamily="34" charset="0"/>
                <a:ea typeface="+mn-ea"/>
                <a:cs typeface="+mn-cs"/>
              </a:rPr>
              <a:t> </a:t>
            </a:r>
            <a:r>
              <a:rPr lang="es-ES" sz="1200" b="0" i="1" kern="1200" dirty="0" err="1" smtClean="0">
                <a:solidFill>
                  <a:schemeClr val="tx1"/>
                </a:solidFill>
                <a:latin typeface="Arial" pitchFamily="34" charset="0"/>
                <a:ea typeface="+mn-ea"/>
                <a:cs typeface="+mn-cs"/>
              </a:rPr>
              <a:t>Intergovernmental</a:t>
            </a:r>
            <a:r>
              <a:rPr lang="es-ES" sz="1200" b="0" i="1" kern="1200" dirty="0" smtClean="0">
                <a:solidFill>
                  <a:schemeClr val="tx1"/>
                </a:solidFill>
                <a:latin typeface="Arial" pitchFamily="34" charset="0"/>
                <a:ea typeface="+mn-ea"/>
                <a:cs typeface="+mn-cs"/>
              </a:rPr>
              <a:t> Panel </a:t>
            </a:r>
            <a:r>
              <a:rPr lang="es-ES" sz="1200" b="0" i="1" kern="1200" dirty="0" err="1" smtClean="0">
                <a:solidFill>
                  <a:schemeClr val="tx1"/>
                </a:solidFill>
                <a:latin typeface="Arial" pitchFamily="34" charset="0"/>
                <a:ea typeface="+mn-ea"/>
                <a:cs typeface="+mn-cs"/>
              </a:rPr>
              <a:t>on</a:t>
            </a:r>
            <a:r>
              <a:rPr lang="es-ES" sz="1200" b="0" i="1" kern="1200" dirty="0" smtClean="0">
                <a:solidFill>
                  <a:schemeClr val="tx1"/>
                </a:solidFill>
                <a:latin typeface="Arial" pitchFamily="34" charset="0"/>
                <a:ea typeface="+mn-ea"/>
                <a:cs typeface="+mn-cs"/>
              </a:rPr>
              <a:t> </a:t>
            </a:r>
            <a:r>
              <a:rPr lang="es-ES" sz="1200" b="0" i="1" kern="1200" dirty="0" err="1" smtClean="0">
                <a:solidFill>
                  <a:schemeClr val="tx1"/>
                </a:solidFill>
                <a:latin typeface="Arial" pitchFamily="34" charset="0"/>
                <a:ea typeface="+mn-ea"/>
                <a:cs typeface="+mn-cs"/>
              </a:rPr>
              <a:t>Climate</a:t>
            </a:r>
            <a:r>
              <a:rPr lang="es-ES" sz="1200" b="0" i="1" kern="1200" dirty="0" smtClean="0">
                <a:solidFill>
                  <a:schemeClr val="tx1"/>
                </a:solidFill>
                <a:latin typeface="Arial" pitchFamily="34" charset="0"/>
                <a:ea typeface="+mn-ea"/>
                <a:cs typeface="+mn-cs"/>
              </a:rPr>
              <a:t> </a:t>
            </a:r>
            <a:r>
              <a:rPr lang="es-ES" sz="1200" b="0" i="1" kern="1200" dirty="0" err="1" smtClean="0">
                <a:solidFill>
                  <a:schemeClr val="tx1"/>
                </a:solidFill>
                <a:latin typeface="Arial" pitchFamily="34" charset="0"/>
                <a:ea typeface="+mn-ea"/>
                <a:cs typeface="+mn-cs"/>
              </a:rPr>
              <a:t>Change</a:t>
            </a:r>
            <a:r>
              <a:rPr lang="es-ES" sz="1200" b="0" i="0" kern="1200" dirty="0" smtClean="0">
                <a:solidFill>
                  <a:schemeClr val="tx1"/>
                </a:solidFill>
                <a:latin typeface="Arial" pitchFamily="34" charset="0"/>
                <a:ea typeface="+mn-ea"/>
                <a:cs typeface="+mn-cs"/>
              </a:rPr>
              <a:t> [</a:t>
            </a:r>
            <a:r>
              <a:rPr lang="es-ES" sz="1200" b="0" i="0" kern="1200" dirty="0" err="1" smtClean="0">
                <a:solidFill>
                  <a:schemeClr val="tx1"/>
                </a:solidFill>
                <a:latin typeface="Arial" pitchFamily="34" charset="0"/>
                <a:ea typeface="+mn-ea"/>
                <a:cs typeface="+mn-cs"/>
              </a:rPr>
              <a:t>Stocker</a:t>
            </a:r>
            <a:r>
              <a:rPr lang="es-ES" sz="1200" b="0" i="0" kern="1200" dirty="0" smtClean="0">
                <a:solidFill>
                  <a:schemeClr val="tx1"/>
                </a:solidFill>
                <a:latin typeface="Arial" pitchFamily="34" charset="0"/>
                <a:ea typeface="+mn-ea"/>
                <a:cs typeface="+mn-cs"/>
              </a:rPr>
              <a:t>, T.F., D. </a:t>
            </a:r>
            <a:r>
              <a:rPr lang="es-ES" sz="1200" b="0" i="0" kern="1200" dirty="0" err="1" smtClean="0">
                <a:solidFill>
                  <a:schemeClr val="tx1"/>
                </a:solidFill>
                <a:latin typeface="Arial" pitchFamily="34" charset="0"/>
                <a:ea typeface="+mn-ea"/>
                <a:cs typeface="+mn-cs"/>
              </a:rPr>
              <a:t>Qin</a:t>
            </a:r>
            <a:r>
              <a:rPr lang="es-ES" sz="1200" b="0" i="0" kern="1200" dirty="0" smtClean="0">
                <a:solidFill>
                  <a:schemeClr val="tx1"/>
                </a:solidFill>
                <a:latin typeface="Arial" pitchFamily="34" charset="0"/>
                <a:ea typeface="+mn-ea"/>
                <a:cs typeface="+mn-cs"/>
              </a:rPr>
              <a:t>, G.-K. </a:t>
            </a:r>
            <a:r>
              <a:rPr lang="es-ES" sz="1200" b="0" i="0" kern="1200" dirty="0" err="1" smtClean="0">
                <a:solidFill>
                  <a:schemeClr val="tx1"/>
                </a:solidFill>
                <a:latin typeface="Arial" pitchFamily="34" charset="0"/>
                <a:ea typeface="+mn-ea"/>
                <a:cs typeface="+mn-cs"/>
              </a:rPr>
              <a:t>Plattner</a:t>
            </a:r>
            <a:r>
              <a:rPr lang="es-ES" sz="1200" b="0" i="0" kern="1200" dirty="0" smtClean="0">
                <a:solidFill>
                  <a:schemeClr val="tx1"/>
                </a:solidFill>
                <a:latin typeface="Arial" pitchFamily="34" charset="0"/>
                <a:ea typeface="+mn-ea"/>
                <a:cs typeface="+mn-cs"/>
              </a:rPr>
              <a:t>, M. </a:t>
            </a:r>
            <a:r>
              <a:rPr lang="es-ES" sz="1200" b="0" i="0" kern="1200" dirty="0" err="1" smtClean="0">
                <a:solidFill>
                  <a:schemeClr val="tx1"/>
                </a:solidFill>
                <a:latin typeface="Arial" pitchFamily="34" charset="0"/>
                <a:ea typeface="+mn-ea"/>
                <a:cs typeface="+mn-cs"/>
              </a:rPr>
              <a:t>Tignor</a:t>
            </a:r>
            <a:r>
              <a:rPr lang="es-ES" sz="1200" b="0" i="0" kern="1200" dirty="0" smtClean="0">
                <a:solidFill>
                  <a:schemeClr val="tx1"/>
                </a:solidFill>
                <a:latin typeface="Arial" pitchFamily="34" charset="0"/>
                <a:ea typeface="+mn-ea"/>
                <a:cs typeface="+mn-cs"/>
              </a:rPr>
              <a:t>, S.K. Allen, J. </a:t>
            </a:r>
            <a:r>
              <a:rPr lang="es-ES" sz="1200" b="0" i="0" kern="1200" dirty="0" err="1" smtClean="0">
                <a:solidFill>
                  <a:schemeClr val="tx1"/>
                </a:solidFill>
                <a:latin typeface="Arial" pitchFamily="34" charset="0"/>
                <a:ea typeface="+mn-ea"/>
                <a:cs typeface="+mn-cs"/>
              </a:rPr>
              <a:t>Boschung</a:t>
            </a:r>
            <a:r>
              <a:rPr lang="es-ES" sz="1200" b="0" i="0" kern="1200" dirty="0" smtClean="0">
                <a:solidFill>
                  <a:schemeClr val="tx1"/>
                </a:solidFill>
                <a:latin typeface="Arial" pitchFamily="34" charset="0"/>
                <a:ea typeface="+mn-ea"/>
                <a:cs typeface="+mn-cs"/>
              </a:rPr>
              <a:t>, A. </a:t>
            </a:r>
            <a:r>
              <a:rPr lang="es-ES" sz="1200" b="0" i="0" kern="1200" dirty="0" err="1" smtClean="0">
                <a:solidFill>
                  <a:schemeClr val="tx1"/>
                </a:solidFill>
                <a:latin typeface="Arial" pitchFamily="34" charset="0"/>
                <a:ea typeface="+mn-ea"/>
                <a:cs typeface="+mn-cs"/>
              </a:rPr>
              <a:t>Nauels</a:t>
            </a:r>
            <a:r>
              <a:rPr lang="es-ES" sz="1200" b="0" i="0" kern="1200" dirty="0" smtClean="0">
                <a:solidFill>
                  <a:schemeClr val="tx1"/>
                </a:solidFill>
                <a:latin typeface="Arial" pitchFamily="34" charset="0"/>
                <a:ea typeface="+mn-ea"/>
                <a:cs typeface="+mn-cs"/>
              </a:rPr>
              <a:t>, Y. </a:t>
            </a:r>
            <a:r>
              <a:rPr lang="es-ES" sz="1200" b="0" i="0" kern="1200" dirty="0" err="1" smtClean="0">
                <a:solidFill>
                  <a:schemeClr val="tx1"/>
                </a:solidFill>
                <a:latin typeface="Arial" pitchFamily="34" charset="0"/>
                <a:ea typeface="+mn-ea"/>
                <a:cs typeface="+mn-cs"/>
              </a:rPr>
              <a:t>Xia</a:t>
            </a:r>
            <a:r>
              <a:rPr lang="es-ES" sz="1200" b="0" i="0" kern="1200" dirty="0" smtClean="0">
                <a:solidFill>
                  <a:schemeClr val="tx1"/>
                </a:solidFill>
                <a:latin typeface="Arial" pitchFamily="34" charset="0"/>
                <a:ea typeface="+mn-ea"/>
                <a:cs typeface="+mn-cs"/>
              </a:rPr>
              <a:t>, V. </a:t>
            </a:r>
            <a:r>
              <a:rPr lang="es-ES" sz="1200" b="0" i="0" kern="1200" dirty="0" err="1" smtClean="0">
                <a:solidFill>
                  <a:schemeClr val="tx1"/>
                </a:solidFill>
                <a:latin typeface="Arial" pitchFamily="34" charset="0"/>
                <a:ea typeface="+mn-ea"/>
                <a:cs typeface="+mn-cs"/>
              </a:rPr>
              <a:t>Bex</a:t>
            </a:r>
            <a:r>
              <a:rPr lang="es-ES" sz="1200" b="0" i="0" kern="1200" dirty="0" smtClean="0">
                <a:solidFill>
                  <a:schemeClr val="tx1"/>
                </a:solidFill>
                <a:latin typeface="Arial" pitchFamily="34" charset="0"/>
                <a:ea typeface="+mn-ea"/>
                <a:cs typeface="+mn-cs"/>
              </a:rPr>
              <a:t> and P.M. </a:t>
            </a:r>
            <a:r>
              <a:rPr lang="es-ES" sz="1200" b="0" i="0" kern="1200" dirty="0" err="1" smtClean="0">
                <a:solidFill>
                  <a:schemeClr val="tx1"/>
                </a:solidFill>
                <a:latin typeface="Arial" pitchFamily="34" charset="0"/>
                <a:ea typeface="+mn-ea"/>
                <a:cs typeface="+mn-cs"/>
              </a:rPr>
              <a:t>Midgley</a:t>
            </a:r>
            <a:r>
              <a:rPr lang="es-ES" sz="1200" b="0" i="0" kern="1200" dirty="0" smtClean="0">
                <a:solidFill>
                  <a:schemeClr val="tx1"/>
                </a:solidFill>
                <a:latin typeface="Arial" pitchFamily="34" charset="0"/>
                <a:ea typeface="+mn-ea"/>
                <a:cs typeface="+mn-cs"/>
              </a:rPr>
              <a:t> (eds.)].</a:t>
            </a:r>
            <a:endParaRPr lang="en-US" dirty="0" smtClean="0"/>
          </a:p>
        </p:txBody>
      </p:sp>
      <p:sp>
        <p:nvSpPr>
          <p:cNvPr id="4" name="Slide Number Placeholder 3"/>
          <p:cNvSpPr>
            <a:spLocks noGrp="1"/>
          </p:cNvSpPr>
          <p:nvPr>
            <p:ph type="sldNum" sz="quarter" idx="5"/>
          </p:nvPr>
        </p:nvSpPr>
        <p:spPr/>
        <p:txBody>
          <a:bodyPr/>
          <a:lstStyle/>
          <a:p>
            <a:pPr>
              <a:defRPr/>
            </a:pPr>
            <a:fld id="{0B08F714-A74E-43F3-B76A-12F92D60B1D1}"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US" dirty="0" smtClean="0"/>
              <a:t>This slide can be used as such as it</a:t>
            </a:r>
            <a:r>
              <a:rPr lang="en-US" baseline="0" dirty="0" smtClean="0"/>
              <a:t> illustrates uncertainty – it may be adapted to the region of training</a:t>
            </a:r>
            <a:endParaRPr lang="en-US" dirty="0" smtClean="0"/>
          </a:p>
          <a:p>
            <a:pPr rtl="0" eaLnBrk="0" fontAlgn="base" hangingPunct="0"/>
            <a:endParaRPr lang="da-DK" sz="1200" b="1" kern="1200" dirty="0" smtClean="0">
              <a:solidFill>
                <a:schemeClr val="tx1"/>
              </a:solidFill>
              <a:effectLst/>
              <a:latin typeface="Arial" pitchFamily="34" charset="0"/>
              <a:ea typeface="ＭＳ Ｐゴシック" charset="-128"/>
              <a:cs typeface="ＭＳ Ｐゴシック" charset="-128"/>
            </a:endParaRPr>
          </a:p>
          <a:p>
            <a:pPr rtl="0" eaLnBrk="0" fontAlgn="base" hangingPunct="0"/>
            <a:r>
              <a:rPr lang="da-DK" sz="1200" b="1" kern="1200" dirty="0" err="1" smtClean="0">
                <a:solidFill>
                  <a:schemeClr val="tx1"/>
                </a:solidFill>
                <a:effectLst/>
                <a:latin typeface="Arial" pitchFamily="34" charset="0"/>
                <a:ea typeface="ＭＳ Ｐゴシック" charset="-128"/>
                <a:cs typeface="ＭＳ Ｐゴシック" charset="-128"/>
              </a:rPr>
              <a:t>Groupwork</a:t>
            </a:r>
            <a:r>
              <a:rPr lang="da-DK" sz="1200" b="1" kern="1200" baseline="0" dirty="0" smtClean="0">
                <a:solidFill>
                  <a:schemeClr val="tx1"/>
                </a:solidFill>
                <a:effectLst/>
                <a:latin typeface="Arial" pitchFamily="34" charset="0"/>
                <a:ea typeface="ＭＳ Ｐゴシック" charset="-128"/>
                <a:cs typeface="ＭＳ Ｐゴシック" charset="-128"/>
              </a:rPr>
              <a:t> / discussion</a:t>
            </a:r>
            <a:endParaRPr lang="da-DK" dirty="0" smtClean="0">
              <a:effectLst/>
            </a:endParaRPr>
          </a:p>
          <a:p>
            <a:r>
              <a:rPr lang="en-GB" sz="1200" dirty="0" smtClean="0"/>
              <a:t>Source: Thornton et al  (2006), Figure 7(A)</a:t>
            </a:r>
            <a:endParaRPr lang="en-US" dirty="0">
              <a:ea typeface="ＭＳ Ｐゴシック" pitchFamily="-1" charset="-128"/>
              <a:cs typeface="ＭＳ Ｐゴシック" pitchFamily="-1"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778B54EB-8C50-B341-982B-2842A48A9321}" type="slidenum">
              <a:rPr lang="en-GB"/>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dirty="0" smtClean="0"/>
              <a:t>This slide can be used as such as it</a:t>
            </a:r>
            <a:r>
              <a:rPr lang="en-US" baseline="0" dirty="0" smtClean="0"/>
              <a:t> illustrates uncertainty –BUT  IT SHOULD BE ADAPTED TO THE REGION OF TRAINING, WITH INFORMATION ON CERTAINTY/UNCERTAINTY ON PREDICTIONS</a:t>
            </a:r>
            <a:endParaRPr lang="en-US" dirty="0" smtClean="0"/>
          </a:p>
        </p:txBody>
      </p:sp>
      <p:sp>
        <p:nvSpPr>
          <p:cNvPr id="4" name="Slide Number Placeholder 3"/>
          <p:cNvSpPr>
            <a:spLocks noGrp="1"/>
          </p:cNvSpPr>
          <p:nvPr>
            <p:ph type="sldNum" sz="quarter" idx="5"/>
          </p:nvPr>
        </p:nvSpPr>
        <p:spPr/>
        <p:txBody>
          <a:bodyPr/>
          <a:lstStyle/>
          <a:p>
            <a:pPr>
              <a:defRPr/>
            </a:pPr>
            <a:fld id="{BEC73160-7CDC-45D2-9887-C91A8698C6E3}"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r>
              <a:rPr lang="en-GB" sz="1200" kern="1200" noProof="0" dirty="0" smtClean="0">
                <a:solidFill>
                  <a:schemeClr val="tx1"/>
                </a:solidFill>
                <a:latin typeface="Arial" pitchFamily="34" charset="0"/>
                <a:ea typeface="+mn-ea"/>
                <a:cs typeface="+mn-cs"/>
              </a:rPr>
              <a:t>Projections of these factors for time periods such as the middle of the 21st century are at least as uncertain as projections of future climate; hence, it is probably most advisable to use such information as scenarios of change, or conditioning assumptions (IPCC, 1998). Moreover, culture exerts important influences on socioeconomic processes, problem solving methods, and the like. The formation of coalitions, social movements, and educational programs directed toward changing institutional norms that might influence people’s behaviour concerning climatic change is culturally determined, like other complex social and psychological processes. Cultural processes and economic behaviour, for example, can be </a:t>
            </a:r>
            <a:r>
              <a:rPr lang="en-GB" sz="1200" kern="1200" noProof="0" dirty="0" err="1" smtClean="0">
                <a:solidFill>
                  <a:schemeClr val="tx1"/>
                </a:solidFill>
                <a:latin typeface="Arial" pitchFamily="34" charset="0"/>
                <a:ea typeface="+mn-ea"/>
                <a:cs typeface="+mn-cs"/>
              </a:rPr>
              <a:t>modeled</a:t>
            </a:r>
            <a:r>
              <a:rPr lang="en-GB" sz="1200" kern="1200" noProof="0" dirty="0" smtClean="0">
                <a:solidFill>
                  <a:schemeClr val="tx1"/>
                </a:solidFill>
                <a:latin typeface="Arial" pitchFamily="34" charset="0"/>
                <a:ea typeface="+mn-ea"/>
                <a:cs typeface="+mn-cs"/>
              </a:rPr>
              <a:t> to capture some of the complexity of the social processes, structures, and cognitive behaviour involving culture (e.g., </a:t>
            </a:r>
            <a:r>
              <a:rPr lang="en-GB" sz="1200" kern="1200" noProof="0" dirty="0" err="1" smtClean="0">
                <a:solidFill>
                  <a:schemeClr val="tx1"/>
                </a:solidFill>
                <a:latin typeface="Arial" pitchFamily="34" charset="0"/>
                <a:ea typeface="+mn-ea"/>
                <a:cs typeface="+mn-cs"/>
              </a:rPr>
              <a:t>Rotmans</a:t>
            </a:r>
            <a:r>
              <a:rPr lang="en-GB" sz="1200" kern="1200" noProof="0" dirty="0" smtClean="0">
                <a:solidFill>
                  <a:schemeClr val="tx1"/>
                </a:solidFill>
                <a:latin typeface="Arial" pitchFamily="34" charset="0"/>
                <a:ea typeface="+mn-ea"/>
                <a:cs typeface="+mn-cs"/>
              </a:rPr>
              <a:t> and van </a:t>
            </a:r>
            <a:r>
              <a:rPr lang="en-GB" sz="1200" kern="1200" noProof="0" dirty="0" err="1" smtClean="0">
                <a:solidFill>
                  <a:schemeClr val="tx1"/>
                </a:solidFill>
                <a:latin typeface="Arial" pitchFamily="34" charset="0"/>
                <a:ea typeface="+mn-ea"/>
                <a:cs typeface="+mn-cs"/>
              </a:rPr>
              <a:t>Asselt</a:t>
            </a:r>
            <a:r>
              <a:rPr lang="en-GB" sz="1200" kern="1200" noProof="0" dirty="0" smtClean="0">
                <a:solidFill>
                  <a:schemeClr val="tx1"/>
                </a:solidFill>
                <a:latin typeface="Arial" pitchFamily="34" charset="0"/>
                <a:ea typeface="+mn-ea"/>
                <a:cs typeface="+mn-cs"/>
              </a:rPr>
              <a:t>, 1996; Koizumi and </a:t>
            </a:r>
            <a:r>
              <a:rPr lang="en-GB" sz="1200" kern="1200" noProof="0" dirty="0" err="1" smtClean="0">
                <a:solidFill>
                  <a:schemeClr val="tx1"/>
                </a:solidFill>
                <a:latin typeface="Arial" pitchFamily="34" charset="0"/>
                <a:ea typeface="+mn-ea"/>
                <a:cs typeface="+mn-cs"/>
              </a:rPr>
              <a:t>Lundstedt</a:t>
            </a:r>
            <a:r>
              <a:rPr lang="en-GB" sz="1200" kern="1200" noProof="0" dirty="0" smtClean="0">
                <a:solidFill>
                  <a:schemeClr val="tx1"/>
                </a:solidFill>
                <a:latin typeface="Arial" pitchFamily="34" charset="0"/>
                <a:ea typeface="+mn-ea"/>
                <a:cs typeface="+mn-cs"/>
              </a:rPr>
              <a:t>, 1998). Thus, it is simply impossible to predict with high confidence how societies and economies will develop in the future,</a:t>
            </a:r>
            <a:r>
              <a:rPr lang="en-GB" sz="1200" kern="1200" baseline="0" noProof="0" dirty="0" smtClean="0">
                <a:solidFill>
                  <a:schemeClr val="tx1"/>
                </a:solidFill>
                <a:latin typeface="Arial" pitchFamily="34" charset="0"/>
                <a:ea typeface="+mn-ea"/>
                <a:cs typeface="+mn-cs"/>
              </a:rPr>
              <a:t> </a:t>
            </a:r>
            <a:r>
              <a:rPr lang="en-GB" sz="1200" kern="1200" noProof="0" dirty="0" smtClean="0">
                <a:solidFill>
                  <a:schemeClr val="tx1"/>
                </a:solidFill>
                <a:latin typeface="Arial" pitchFamily="34" charset="0"/>
                <a:ea typeface="+mn-ea"/>
                <a:cs typeface="+mn-cs"/>
              </a:rPr>
              <a:t>hence the extent to which they will have the capacity needed for adaptation. The use of scenarios to assess driving forces and adaptive capacity is one way to explicitly acknowledge these kinds of structural uncertainties (e.g., IPCC, 2000). Socioeconomic scenarios, as already noted, are not predictions of future states of the world but consistent and plausible sets of assumptions about issues such as population growth, economic development, values, and institutions.</a:t>
            </a:r>
          </a:p>
          <a:p>
            <a:r>
              <a:rPr lang="en-GB" sz="1200" kern="1200" noProof="0" dirty="0" smtClean="0">
                <a:solidFill>
                  <a:schemeClr val="tx1"/>
                </a:solidFill>
                <a:latin typeface="Arial" pitchFamily="34" charset="0"/>
                <a:ea typeface="+mn-ea"/>
                <a:cs typeface="+mn-cs"/>
              </a:rPr>
              <a:t>Although the emphasis on adaptation to reduce vulnerability and take advantage of emerging opportunities is increasing in impact assessment, many uncertainties remain regarding the effectiveness of different options, the relationship between adaptation to short-term climate fluctuations and long-term climate change, and constraints and opportunities that will be imposed by factors such as existing institutional structures, economic and financial limitations, and cultural resistance (IPCC, 1998).	</a:t>
            </a:r>
          </a:p>
        </p:txBody>
      </p:sp>
      <p:sp>
        <p:nvSpPr>
          <p:cNvPr id="72708" name="Slide Number Placeholder 3"/>
          <p:cNvSpPr>
            <a:spLocks noGrp="1"/>
          </p:cNvSpPr>
          <p:nvPr>
            <p:ph type="sldNum" sz="quarter" idx="5"/>
          </p:nvPr>
        </p:nvSpPr>
        <p:spPr bwMode="auto">
          <a:noFill/>
          <a:ln>
            <a:miter lim="800000"/>
            <a:headEnd/>
            <a:tailEnd/>
          </a:ln>
        </p:spPr>
        <p:txBody>
          <a:bodyPr/>
          <a:lstStyle/>
          <a:p>
            <a:fld id="{1FCC1AAC-3F49-084B-86A5-D6399D890689}" type="slidenum">
              <a:rPr lang="en-GB"/>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chemeClr val="lt1"/>
              </a:solidFill>
              <a:latin typeface="+mn-lt"/>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7B6645AD-B92F-41FF-B43F-DAF7AE04662C}"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004D54C-2F40-4581-B83A-248E270DDC07}"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7C119B1-B8F5-4428-8AD7-342A44D3991E}"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rgbClr val="FFFFFF"/>
              </a:solidFill>
              <a:latin typeface="Verdana"/>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7B6645AD-B92F-41FF-B43F-DAF7AE04662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750014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1546BE-7D09-45A0-BE57-31E242A534B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4220745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E35BBE-3352-4A51-BF60-B7235164E39C}"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85504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A9A65F-8DC0-4AA8-B3D7-A16302F4857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925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A9F6D2-2DBD-44AF-B515-7EE326239FE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11281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5A5415-EC39-4ABD-B2D1-376FD9DBC68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25783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CC1F8F-072B-4CD5-A12C-78596830FFA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27922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F46E40-C7BD-44F7-BF8D-A2A58EFA700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6126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41546BE-7D09-45A0-BE57-31E242A534BD}"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511D82-2F14-4228-8105-753CBA9592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564439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04D54C-2F40-4581-B83A-248E270DDC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8593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C119B1-B8F5-4428-8AD7-342A44D3991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1585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CE35BBE-3352-4A51-BF60-B7235164E39C}"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6A9A65F-8DC0-4AA8-B3D7-A16302F48572}"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80A9F6D2-2DBD-44AF-B515-7EE326239FE3}"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315A5415-EC39-4ABD-B2D1-376FD9DBC68B}"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3FCC1F8F-072B-4CD5-A12C-78596830FFAD}"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17F46E40-C7BD-44F7-BF8D-A2A58EFA700D}"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3511D82-2F14-4228-8105-753CBA959278}"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130F0580-735B-4179-8981-E13C870EA27E}" type="slidenum">
              <a:rPr lang="en-GB"/>
              <a:pPr>
                <a:defRPr/>
              </a:pPr>
              <a:t>‹#›</a:t>
            </a:fld>
            <a:endParaRPr lang="en-GB" dirty="0"/>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3"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iming>
    <p:tnLst>
      <p:par>
        <p:cTn id="1" dur="indefinite" restart="never" nodeType="tmRoot"/>
      </p:par>
    </p:tnLst>
  </p:timing>
  <p:hf hdr="0" ftr="0" dt="0"/>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pPr>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pPr>
              <a:defRPr/>
            </a:pPr>
            <a:fld id="{130F0580-735B-4179-8981-E13C870EA27E}" type="slidenum">
              <a:rPr lang="en-GB">
                <a:solidFill>
                  <a:srgbClr val="000000"/>
                </a:solidFill>
              </a:rPr>
              <a:pPr>
                <a:defRPr/>
              </a:pPr>
              <a:t>‹#›</a:t>
            </a:fld>
            <a:endParaRPr lang="en-GB" dirty="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1033" name="Picture 17" descr="LOGO CE_Vertical_EN_NEG_quadri_HR"/>
          <p:cNvPicPr>
            <a:picLocks noChangeAspect="1" noChangeArrowheads="1"/>
          </p:cNvPicPr>
          <p:nvPr userDrawn="1"/>
        </p:nvPicPr>
        <p:blipFill>
          <a:blip r:embed="rId13" cstate="print"/>
          <a:srcRect/>
          <a:stretch>
            <a:fillRect/>
          </a:stretch>
        </p:blipFill>
        <p:spPr bwMode="auto">
          <a:xfrm>
            <a:off x="3957638" y="258763"/>
            <a:ext cx="1436687" cy="1004887"/>
          </a:xfrm>
          <a:prstGeom prst="rect">
            <a:avLst/>
          </a:prstGeom>
          <a:noFill/>
          <a:ln w="9525">
            <a:noFill/>
            <a:miter lim="800000"/>
            <a:headEnd/>
            <a:tailEnd/>
          </a:ln>
        </p:spPr>
      </p:pic>
    </p:spTree>
    <p:extLst>
      <p:ext uri="{BB962C8B-B14F-4D97-AF65-F5344CB8AC3E}">
        <p14:creationId xmlns:p14="http://schemas.microsoft.com/office/powerpoint/2010/main" val="130057260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iming>
    <p:tnLst>
      <p:par>
        <p:cTn id="1" dur="indefinite" restart="never" nodeType="tmRoot"/>
      </p:par>
    </p:tnLst>
  </p:timing>
  <p:hf hdr="0" ftr="0" dt="0"/>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file:///\\localhost\CC+DEV_ODG\2010\Presentations\CCID_Brooks_2Sep2010.ppt#-1,16,Slide 16"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33600"/>
            <a:ext cx="9144000" cy="1143000"/>
          </a:xfrm>
          <a:prstGeom prst="rect">
            <a:avLst/>
          </a:prstGeom>
        </p:spPr>
        <p:txBody>
          <a:bodyPr/>
          <a:lstStyle/>
          <a:p>
            <a:pPr marL="1588" indent="-1588" eaLnBrk="0" hangingPunct="0">
              <a:defRPr/>
            </a:pPr>
            <a:endParaRPr lang="en-US" sz="3600" b="1" kern="0" dirty="0">
              <a:solidFill>
                <a:schemeClr val="tx1"/>
              </a:solidFill>
              <a:latin typeface="+mj-lt"/>
              <a:ea typeface="ＭＳ Ｐゴシック" charset="-128"/>
              <a:cs typeface="ＭＳ Ｐゴシック" charset="-128"/>
            </a:endParaRPr>
          </a:p>
        </p:txBody>
      </p:sp>
      <p:sp>
        <p:nvSpPr>
          <p:cNvPr id="5124" name="Slide Number Placeholder 4"/>
          <p:cNvSpPr>
            <a:spLocks noGrp="1"/>
          </p:cNvSpPr>
          <p:nvPr>
            <p:ph type="sldNum" sz="quarter" idx="12"/>
          </p:nvPr>
        </p:nvSpPr>
        <p:spPr>
          <a:noFill/>
        </p:spPr>
        <p:txBody>
          <a:bodyPr/>
          <a:lstStyle/>
          <a:p>
            <a:fld id="{0657ED24-079D-40FA-A7F2-35F33921242B}" type="slidenum">
              <a:rPr lang="en-GB" smtClean="0">
                <a:latin typeface="Verdana" pitchFamily="34" charset="0"/>
                <a:ea typeface="ＭＳ Ｐゴシック" pitchFamily="34" charset="-128"/>
              </a:rPr>
              <a:pPr/>
              <a:t>1</a:t>
            </a:fld>
            <a:endParaRPr lang="en-GB" smtClean="0">
              <a:latin typeface="Verdana" pitchFamily="34" charset="0"/>
              <a:ea typeface="ＭＳ Ｐゴシック" pitchFamily="34" charset="-128"/>
            </a:endParaRPr>
          </a:p>
        </p:txBody>
      </p:sp>
      <p:sp>
        <p:nvSpPr>
          <p:cNvPr id="7" name="Titre 1"/>
          <p:cNvSpPr txBox="1">
            <a:spLocks/>
          </p:cNvSpPr>
          <p:nvPr/>
        </p:nvSpPr>
        <p:spPr bwMode="auto">
          <a:xfrm>
            <a:off x="468313" y="2565400"/>
            <a:ext cx="8567737" cy="790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175" algn="l" rtl="0" eaLnBrk="0" fontAlgn="base" hangingPunct="0">
              <a:spcBef>
                <a:spcPct val="0"/>
              </a:spcBef>
              <a:spcAft>
                <a:spcPct val="0"/>
              </a:spcAft>
              <a:defRPr sz="7600" b="1">
                <a:solidFill>
                  <a:srgbClr val="FFD62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3200" dirty="0" smtClean="0">
                <a:latin typeface="Arial Black" charset="0"/>
              </a:rPr>
              <a:t>Module </a:t>
            </a:r>
            <a:r>
              <a:rPr lang="en-GB" sz="3200" dirty="0" smtClean="0">
                <a:latin typeface="Arial Black" charset="0"/>
              </a:rPr>
              <a:t>E</a:t>
            </a:r>
            <a:r>
              <a:rPr lang="en-GB" sz="3200" dirty="0" smtClean="0">
                <a:latin typeface="Arial Black" charset="0"/>
              </a:rPr>
              <a:t/>
            </a:r>
            <a:br>
              <a:rPr lang="en-GB" sz="3200" dirty="0" smtClean="0">
                <a:latin typeface="Arial Black" charset="0"/>
              </a:rPr>
            </a:br>
            <a:r>
              <a:rPr lang="en-GB" sz="3200" dirty="0" smtClean="0">
                <a:latin typeface="Arial Black" charset="0"/>
              </a:rPr>
              <a:t>Climate change: planning under uncertainty</a:t>
            </a:r>
            <a:endParaRPr lang="fr-BE" sz="3200" dirty="0">
              <a:latin typeface="Verdana" charset="0"/>
            </a:endParaRPr>
          </a:p>
        </p:txBody>
      </p:sp>
      <p:sp>
        <p:nvSpPr>
          <p:cNvPr id="8" name="Sous-titre 2"/>
          <p:cNvSpPr txBox="1">
            <a:spLocks/>
          </p:cNvSpPr>
          <p:nvPr/>
        </p:nvSpPr>
        <p:spPr bwMode="auto">
          <a:xfrm>
            <a:off x="611188" y="4437063"/>
            <a:ext cx="8532812" cy="100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r>
              <a:rPr lang="en-US" sz="2500" smtClean="0">
                <a:latin typeface="Verdana" charset="0"/>
              </a:rPr>
              <a:t>Towards Sustainable Development: greening national development</a:t>
            </a:r>
          </a:p>
          <a:p>
            <a:endParaRPr lang="fr-BE" dirty="0">
              <a:latin typeface="Verdan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244049"/>
            <a:ext cx="9396536" cy="553998"/>
          </a:xfrm>
        </p:spPr>
        <p:txBody>
          <a:bodyPr wrap="square">
            <a:spAutoFit/>
          </a:bodyPr>
          <a:lstStyle/>
          <a:p>
            <a:r>
              <a:rPr lang="en-GB" dirty="0" smtClean="0">
                <a:ea typeface="ＭＳ Ｐゴシック" pitchFamily="-1" charset="-128"/>
                <a:cs typeface="ＭＳ Ｐゴシック" pitchFamily="-1" charset="-128"/>
              </a:rPr>
              <a:t>Uncertainties: GHG </a:t>
            </a:r>
            <a:r>
              <a:rPr lang="en-GB" dirty="0">
                <a:ea typeface="ＭＳ Ｐゴシック" pitchFamily="-1" charset="-128"/>
                <a:cs typeface="ＭＳ Ｐゴシック" pitchFamily="-1" charset="-128"/>
              </a:rPr>
              <a:t>emission </a:t>
            </a:r>
            <a:r>
              <a:rPr lang="en-GB" dirty="0" smtClean="0">
                <a:ea typeface="ＭＳ Ｐゴシック" pitchFamily="-1" charset="-128"/>
                <a:cs typeface="ＭＳ Ｐゴシック" pitchFamily="-1" charset="-128"/>
              </a:rPr>
              <a:t>scenarios</a:t>
            </a:r>
            <a:endParaRPr lang="en-GB" sz="1400" dirty="0">
              <a:solidFill>
                <a:srgbClr val="00B050"/>
              </a:solidFill>
              <a:ea typeface="ＭＳ Ｐゴシック" pitchFamily="-1" charset="-128"/>
              <a:cs typeface="ＭＳ Ｐゴシック" pitchFamily="-1" charset="-128"/>
            </a:endParaRPr>
          </a:p>
        </p:txBody>
      </p:sp>
      <p:sp>
        <p:nvSpPr>
          <p:cNvPr id="22533" name="Slide Number Placeholder 4"/>
          <p:cNvSpPr>
            <a:spLocks noGrp="1"/>
          </p:cNvSpPr>
          <p:nvPr>
            <p:ph type="sldNum" sz="quarter" idx="12"/>
          </p:nvPr>
        </p:nvSpPr>
        <p:spPr>
          <a:noFill/>
        </p:spPr>
        <p:txBody>
          <a:bodyPr/>
          <a:lstStyle/>
          <a:p>
            <a:fld id="{ED8142AE-AC1C-C042-BE76-9814A7CED2AE}" type="slidenum">
              <a:rPr lang="en-US"/>
              <a:pPr/>
              <a:t>10</a:t>
            </a:fld>
            <a:endParaRPr lang="en-US" dirty="0"/>
          </a:p>
        </p:txBody>
      </p:sp>
      <p:sp>
        <p:nvSpPr>
          <p:cNvPr id="2" name="Tekstboks 1"/>
          <p:cNvSpPr txBox="1"/>
          <p:nvPr/>
        </p:nvSpPr>
        <p:spPr>
          <a:xfrm>
            <a:off x="6012160" y="1844824"/>
            <a:ext cx="2773941" cy="4585870"/>
          </a:xfrm>
          <a:prstGeom prst="rect">
            <a:avLst/>
          </a:prstGeom>
          <a:noFill/>
        </p:spPr>
        <p:txBody>
          <a:bodyPr wrap="square" rtlCol="0">
            <a:spAutoFit/>
          </a:bodyPr>
          <a:lstStyle/>
          <a:p>
            <a:r>
              <a:rPr lang="en-GB" sz="2000" b="1" dirty="0" smtClean="0"/>
              <a:t>Consequences:</a:t>
            </a:r>
          </a:p>
          <a:p>
            <a:pPr lvl="1" indent="-171450">
              <a:buClrTx/>
              <a:buFont typeface="Arial"/>
              <a:buChar char="•"/>
            </a:pPr>
            <a:r>
              <a:rPr lang="en-GB" sz="1600" dirty="0">
                <a:latin typeface="Verdana"/>
              </a:rPr>
              <a:t>Influence the perception of the level of future GHG emissions </a:t>
            </a:r>
          </a:p>
          <a:p>
            <a:pPr lvl="1" indent="-171450">
              <a:buClrTx/>
              <a:buFont typeface="Arial"/>
              <a:buChar char="•"/>
            </a:pPr>
            <a:r>
              <a:rPr lang="en-GB" sz="1600" dirty="0">
                <a:latin typeface="Verdana"/>
              </a:rPr>
              <a:t>Therefore influence the perception of the magnitude of climate change and environmental worsening</a:t>
            </a:r>
          </a:p>
          <a:p>
            <a:pPr lvl="1" indent="-171450">
              <a:buClrTx/>
              <a:buFont typeface="Arial"/>
              <a:buChar char="•"/>
            </a:pPr>
            <a:r>
              <a:rPr lang="en-GB" sz="1600" dirty="0">
                <a:latin typeface="Verdana"/>
              </a:rPr>
              <a:t>Create derived uncertainties about future vulnerability to climate </a:t>
            </a:r>
            <a:r>
              <a:rPr lang="en-GB" sz="1600" dirty="0" smtClean="0">
                <a:latin typeface="Verdana"/>
              </a:rPr>
              <a:t>change</a:t>
            </a:r>
            <a:endParaRPr lang="en-GB" sz="2000" b="1" dirty="0"/>
          </a:p>
          <a:p>
            <a:endParaRPr lang="en-GB" dirty="0"/>
          </a:p>
          <a:p>
            <a:pPr marL="171450" indent="-171450">
              <a:buFont typeface="Arial"/>
              <a:buChar char="•"/>
            </a:pPr>
            <a:endParaRPr lang="en-GB" dirty="0" smtClean="0"/>
          </a:p>
          <a:p>
            <a:endParaRPr lang="en-GB" dirty="0" smtClean="0"/>
          </a:p>
          <a:p>
            <a:endParaRPr lang="en-GB" dirty="0"/>
          </a:p>
        </p:txBody>
      </p:sp>
      <p:pic>
        <p:nvPicPr>
          <p:cNvPr id="5" name="Imagen 4" descr="1024px-All_forcing_agents_CO2_equivalent_concentr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96" y="1924008"/>
            <a:ext cx="6242304" cy="4529328"/>
          </a:xfrm>
          <a:prstGeom prst="rect">
            <a:avLst/>
          </a:prstGeom>
        </p:spPr>
      </p:pic>
    </p:spTree>
    <p:extLst>
      <p:ext uri="{BB962C8B-B14F-4D97-AF65-F5344CB8AC3E}">
        <p14:creationId xmlns:p14="http://schemas.microsoft.com/office/powerpoint/2010/main" val="4183713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244049"/>
            <a:ext cx="9396536" cy="553998"/>
          </a:xfrm>
        </p:spPr>
        <p:txBody>
          <a:bodyPr wrap="square">
            <a:spAutoFit/>
          </a:bodyPr>
          <a:lstStyle/>
          <a:p>
            <a:r>
              <a:rPr lang="en-GB" dirty="0" smtClean="0">
                <a:ea typeface="ＭＳ Ｐゴシック" pitchFamily="-1" charset="-128"/>
                <a:cs typeface="ＭＳ Ｐゴシック" pitchFamily="-1" charset="-128"/>
              </a:rPr>
              <a:t>Uncertainties: GHG </a:t>
            </a:r>
            <a:r>
              <a:rPr lang="en-GB" dirty="0">
                <a:ea typeface="ＭＳ Ｐゴシック" pitchFamily="-1" charset="-128"/>
                <a:cs typeface="ＭＳ Ｐゴシック" pitchFamily="-1" charset="-128"/>
              </a:rPr>
              <a:t>emission </a:t>
            </a:r>
            <a:r>
              <a:rPr lang="en-GB" dirty="0" smtClean="0">
                <a:ea typeface="ＭＳ Ｐゴシック" pitchFamily="-1" charset="-128"/>
                <a:cs typeface="ＭＳ Ｐゴシック" pitchFamily="-1" charset="-128"/>
              </a:rPr>
              <a:t>scenarios</a:t>
            </a:r>
            <a:endParaRPr lang="en-GB" sz="1400" dirty="0">
              <a:solidFill>
                <a:srgbClr val="00B050"/>
              </a:solidFill>
              <a:ea typeface="ＭＳ Ｐゴシック" pitchFamily="-1" charset="-128"/>
              <a:cs typeface="ＭＳ Ｐゴシック" pitchFamily="-1" charset="-128"/>
            </a:endParaRPr>
          </a:p>
        </p:txBody>
      </p:sp>
      <p:pic>
        <p:nvPicPr>
          <p:cNvPr id="22531" name="Picture 2"/>
          <p:cNvPicPr>
            <a:picLocks noChangeAspect="1" noChangeArrowheads="1"/>
          </p:cNvPicPr>
          <p:nvPr/>
        </p:nvPicPr>
        <p:blipFill>
          <a:blip r:embed="rId3"/>
          <a:srcRect/>
          <a:stretch>
            <a:fillRect/>
          </a:stretch>
        </p:blipFill>
        <p:spPr bwMode="auto">
          <a:xfrm>
            <a:off x="683568" y="1988840"/>
            <a:ext cx="5105400" cy="4652985"/>
          </a:xfrm>
          <a:prstGeom prst="rect">
            <a:avLst/>
          </a:prstGeom>
          <a:noFill/>
          <a:ln w="9525">
            <a:noFill/>
            <a:miter lim="800000"/>
            <a:headEnd/>
            <a:tailEnd/>
          </a:ln>
        </p:spPr>
      </p:pic>
      <p:sp>
        <p:nvSpPr>
          <p:cNvPr id="22533" name="Slide Number Placeholder 4"/>
          <p:cNvSpPr>
            <a:spLocks noGrp="1"/>
          </p:cNvSpPr>
          <p:nvPr>
            <p:ph type="sldNum" sz="quarter" idx="12"/>
          </p:nvPr>
        </p:nvSpPr>
        <p:spPr>
          <a:noFill/>
        </p:spPr>
        <p:txBody>
          <a:bodyPr/>
          <a:lstStyle/>
          <a:p>
            <a:fld id="{ED8142AE-AC1C-C042-BE76-9814A7CED2AE}" type="slidenum">
              <a:rPr lang="en-US"/>
              <a:pPr/>
              <a:t>11</a:t>
            </a:fld>
            <a:endParaRPr lang="en-US" dirty="0"/>
          </a:p>
        </p:txBody>
      </p:sp>
      <p:sp>
        <p:nvSpPr>
          <p:cNvPr id="2" name="Tekstboks 1"/>
          <p:cNvSpPr txBox="1"/>
          <p:nvPr/>
        </p:nvSpPr>
        <p:spPr>
          <a:xfrm>
            <a:off x="6012160" y="4604935"/>
            <a:ext cx="2773941" cy="1200329"/>
          </a:xfrm>
          <a:prstGeom prst="rect">
            <a:avLst/>
          </a:prstGeom>
          <a:noFill/>
        </p:spPr>
        <p:txBody>
          <a:bodyPr wrap="square" rtlCol="0">
            <a:spAutoFit/>
          </a:bodyPr>
          <a:lstStyle/>
          <a:p>
            <a:endParaRPr lang="en-GB" dirty="0"/>
          </a:p>
          <a:p>
            <a:pPr marL="171450" indent="-171450">
              <a:buFont typeface="Arial"/>
              <a:buChar char="•"/>
            </a:pPr>
            <a:endParaRPr lang="en-GB" dirty="0" smtClean="0"/>
          </a:p>
          <a:p>
            <a:endParaRPr lang="en-GB" dirty="0" smtClean="0"/>
          </a:p>
          <a:p>
            <a:endParaRPr lang="en-GB" dirty="0"/>
          </a:p>
          <a:p>
            <a:r>
              <a:rPr lang="en-GB" dirty="0" smtClean="0"/>
              <a:t>(SRES: Special Report on Emission Scenarios)</a:t>
            </a:r>
            <a:endParaRPr lang="en-GB" dirty="0"/>
          </a:p>
        </p:txBody>
      </p:sp>
      <p:grpSp>
        <p:nvGrpSpPr>
          <p:cNvPr id="4" name="Gruppe 3"/>
          <p:cNvGrpSpPr/>
          <p:nvPr/>
        </p:nvGrpSpPr>
        <p:grpSpPr>
          <a:xfrm>
            <a:off x="1403648" y="2274407"/>
            <a:ext cx="2340260" cy="1514633"/>
            <a:chOff x="1403648" y="2274407"/>
            <a:chExt cx="2340260" cy="1514633"/>
          </a:xfrm>
        </p:grpSpPr>
        <p:sp>
          <p:nvSpPr>
            <p:cNvPr id="3" name="Rektangel 2"/>
            <p:cNvSpPr/>
            <p:nvPr/>
          </p:nvSpPr>
          <p:spPr bwMode="auto">
            <a:xfrm>
              <a:off x="1403648" y="2276872"/>
              <a:ext cx="1656184" cy="1512168"/>
            </a:xfrm>
            <a:prstGeom prst="rect">
              <a:avLst/>
            </a:prstGeom>
            <a:solidFill>
              <a:srgbClr val="FFFFDB">
                <a:alpha val="36078"/>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Rektangel 7"/>
            <p:cNvSpPr/>
            <p:nvPr/>
          </p:nvSpPr>
          <p:spPr bwMode="auto">
            <a:xfrm>
              <a:off x="2915816" y="2274407"/>
              <a:ext cx="828092" cy="495672"/>
            </a:xfrm>
            <a:prstGeom prst="rect">
              <a:avLst/>
            </a:prstGeom>
            <a:solidFill>
              <a:srgbClr val="FFFFDB">
                <a:alpha val="36078"/>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grpSp>
    </p:spTree>
    <p:extLst>
      <p:ext uri="{BB962C8B-B14F-4D97-AF65-F5344CB8AC3E}">
        <p14:creationId xmlns:p14="http://schemas.microsoft.com/office/powerpoint/2010/main" val="232636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219200"/>
            <a:ext cx="8229600" cy="553998"/>
          </a:xfrm>
        </p:spPr>
        <p:txBody>
          <a:bodyPr>
            <a:spAutoFit/>
          </a:bodyPr>
          <a:lstStyle/>
          <a:p>
            <a:r>
              <a:rPr lang="en-GB" dirty="0">
                <a:ea typeface="ＭＳ Ｐゴシック" pitchFamily="-1" charset="-128"/>
                <a:cs typeface="ＭＳ Ｐゴシック" pitchFamily="-1" charset="-128"/>
              </a:rPr>
              <a:t>The cost of inaction</a:t>
            </a:r>
          </a:p>
        </p:txBody>
      </p:sp>
      <p:sp>
        <p:nvSpPr>
          <p:cNvPr id="27651" name="Content Placeholder 2"/>
          <p:cNvSpPr>
            <a:spLocks noGrp="1"/>
          </p:cNvSpPr>
          <p:nvPr>
            <p:ph idx="1"/>
          </p:nvPr>
        </p:nvSpPr>
        <p:spPr>
          <a:xfrm>
            <a:off x="457200" y="2209800"/>
            <a:ext cx="8001000" cy="4267200"/>
          </a:xfrm>
        </p:spPr>
        <p:txBody>
          <a:bodyPr/>
          <a:lstStyle/>
          <a:p>
            <a:endParaRPr lang="en-GB" dirty="0" smtClean="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a:p>
            <a:endParaRPr lang="en-GB" dirty="0" smtClean="0">
              <a:ea typeface="ＭＳ Ｐゴシック" pitchFamily="-1" charset="-128"/>
              <a:cs typeface="ＭＳ Ｐゴシック" pitchFamily="-1" charset="-128"/>
            </a:endParaRPr>
          </a:p>
          <a:p>
            <a:endParaRPr lang="en-GB" dirty="0">
              <a:ea typeface="ＭＳ Ｐゴシック" pitchFamily="-1" charset="-128"/>
              <a:cs typeface="ＭＳ Ｐゴシック" pitchFamily="-1" charset="-128"/>
            </a:endParaRPr>
          </a:p>
        </p:txBody>
      </p:sp>
      <p:sp>
        <p:nvSpPr>
          <p:cNvPr id="27652" name="Slide Number Placeholder 3"/>
          <p:cNvSpPr>
            <a:spLocks noGrp="1"/>
          </p:cNvSpPr>
          <p:nvPr>
            <p:ph type="sldNum" sz="quarter" idx="12"/>
          </p:nvPr>
        </p:nvSpPr>
        <p:spPr>
          <a:noFill/>
        </p:spPr>
        <p:txBody>
          <a:bodyPr/>
          <a:lstStyle/>
          <a:p>
            <a:fld id="{719C87EA-3D78-A945-BEA7-0C07F8EAA08F}" type="slidenum">
              <a:rPr lang="en-US"/>
              <a:pPr/>
              <a:t>12</a:t>
            </a:fld>
            <a:endParaRPr lang="en-US" dirty="0"/>
          </a:p>
        </p:txBody>
      </p:sp>
      <p:sp>
        <p:nvSpPr>
          <p:cNvPr id="5" name="Rounded Rectangle 4"/>
          <p:cNvSpPr/>
          <p:nvPr/>
        </p:nvSpPr>
        <p:spPr>
          <a:xfrm>
            <a:off x="685800" y="3501008"/>
            <a:ext cx="3598168" cy="957808"/>
          </a:xfrm>
          <a:prstGeom prst="roundRect">
            <a:avLst/>
          </a:prstGeom>
          <a:solidFill>
            <a:srgbClr val="ABE092"/>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spcAft>
                <a:spcPts val="600"/>
              </a:spcAft>
              <a:buFont typeface="Arial"/>
              <a:buChar char="•"/>
            </a:pPr>
            <a:r>
              <a:rPr lang="en-GB" sz="1800" b="1" dirty="0">
                <a:solidFill>
                  <a:srgbClr val="0F5494"/>
                </a:solidFill>
                <a:ea typeface="ＭＳ Ｐゴシック" pitchFamily="-1" charset="-128"/>
                <a:cs typeface="ＭＳ Ｐゴシック" pitchFamily="-1" charset="-128"/>
              </a:rPr>
              <a:t> </a:t>
            </a:r>
            <a:r>
              <a:rPr lang="en-GB" sz="1800" b="1" dirty="0" smtClean="0">
                <a:solidFill>
                  <a:srgbClr val="0F5494"/>
                </a:solidFill>
                <a:ea typeface="ＭＳ Ｐゴシック" pitchFamily="-1" charset="-128"/>
                <a:cs typeface="ＭＳ Ｐゴシック" pitchFamily="-1" charset="-128"/>
              </a:rPr>
              <a:t>Wasted investments</a:t>
            </a:r>
          </a:p>
          <a:p>
            <a:pPr>
              <a:spcAft>
                <a:spcPts val="600"/>
              </a:spcAft>
              <a:buFont typeface="Arial"/>
              <a:buChar char="•"/>
            </a:pPr>
            <a:r>
              <a:rPr lang="en-GB" sz="1800" b="1" dirty="0">
                <a:solidFill>
                  <a:srgbClr val="0F5494"/>
                </a:solidFill>
                <a:ea typeface="ＭＳ Ｐゴシック" pitchFamily="-1" charset="-128"/>
                <a:cs typeface="ＭＳ Ｐゴシック" pitchFamily="-1" charset="-128"/>
              </a:rPr>
              <a:t> </a:t>
            </a:r>
            <a:r>
              <a:rPr lang="en-GB" sz="1800" b="1" dirty="0" smtClean="0">
                <a:solidFill>
                  <a:srgbClr val="0F5494"/>
                </a:solidFill>
                <a:ea typeface="ＭＳ Ｐゴシック" pitchFamily="-1" charset="-128"/>
                <a:cs typeface="ＭＳ Ｐゴシック" pitchFamily="-1" charset="-128"/>
              </a:rPr>
              <a:t>Increased </a:t>
            </a:r>
            <a:r>
              <a:rPr lang="en-GB" sz="1800" b="1" dirty="0">
                <a:solidFill>
                  <a:srgbClr val="0F5494"/>
                </a:solidFill>
                <a:ea typeface="ＭＳ Ｐゴシック" pitchFamily="-1" charset="-128"/>
                <a:cs typeface="ＭＳ Ｐゴシック" pitchFamily="-1" charset="-128"/>
              </a:rPr>
              <a:t>vulnerability</a:t>
            </a:r>
            <a:endParaRPr lang="en-GB" sz="1800" dirty="0">
              <a:solidFill>
                <a:srgbClr val="0F5494"/>
              </a:solidFill>
              <a:ea typeface="ＭＳ Ｐゴシック" pitchFamily="-1" charset="-128"/>
              <a:cs typeface="ＭＳ Ｐゴシック" pitchFamily="-1" charset="-128"/>
            </a:endParaRPr>
          </a:p>
        </p:txBody>
      </p:sp>
      <p:sp>
        <p:nvSpPr>
          <p:cNvPr id="6" name="Rounded Rectangle 5"/>
          <p:cNvSpPr/>
          <p:nvPr/>
        </p:nvSpPr>
        <p:spPr>
          <a:xfrm>
            <a:off x="685800" y="2276872"/>
            <a:ext cx="3598168" cy="609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GB" sz="1800" b="1" dirty="0">
                <a:solidFill>
                  <a:srgbClr val="FFFFFF"/>
                </a:solidFill>
                <a:ea typeface="ＭＳ Ｐゴシック" pitchFamily="-1" charset="-128"/>
                <a:cs typeface="ＭＳ Ｐゴシック" pitchFamily="-1" charset="-128"/>
              </a:rPr>
              <a:t>Failure to adapt</a:t>
            </a:r>
            <a:endParaRPr lang="en-GB" sz="1800" dirty="0">
              <a:solidFill>
                <a:srgbClr val="FFFFFF"/>
              </a:solidFill>
              <a:ea typeface="ＭＳ Ｐゴシック" pitchFamily="-1" charset="-128"/>
              <a:cs typeface="ＭＳ Ｐゴシック" pitchFamily="-1" charset="-128"/>
            </a:endParaRPr>
          </a:p>
        </p:txBody>
      </p:sp>
      <p:sp>
        <p:nvSpPr>
          <p:cNvPr id="7" name="Rounded Rectangle 6"/>
          <p:cNvSpPr/>
          <p:nvPr/>
        </p:nvSpPr>
        <p:spPr>
          <a:xfrm>
            <a:off x="4606668" y="3501008"/>
            <a:ext cx="3781756" cy="957808"/>
          </a:xfrm>
          <a:prstGeom prst="roundRect">
            <a:avLst/>
          </a:prstGeom>
          <a:solidFill>
            <a:srgbClr val="ABE092"/>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spcAft>
                <a:spcPts val="600"/>
              </a:spcAft>
              <a:buFont typeface="Arial"/>
              <a:buChar char="•"/>
            </a:pPr>
            <a:r>
              <a:rPr lang="en-GB" sz="1800" b="1" dirty="0">
                <a:solidFill>
                  <a:srgbClr val="0F5494"/>
                </a:solidFill>
                <a:ea typeface="ＭＳ Ｐゴシック" pitchFamily="-1" charset="-128"/>
                <a:cs typeface="ＭＳ Ｐゴシック" pitchFamily="-1" charset="-128"/>
              </a:rPr>
              <a:t> </a:t>
            </a:r>
            <a:r>
              <a:rPr lang="en-GB" sz="1800" b="1" dirty="0" smtClean="0">
                <a:solidFill>
                  <a:srgbClr val="0F5494"/>
                </a:solidFill>
                <a:ea typeface="ＭＳ Ｐゴシック" pitchFamily="-1" charset="-128"/>
                <a:cs typeface="ＭＳ Ｐゴシック" pitchFamily="-1" charset="-128"/>
              </a:rPr>
              <a:t>More </a:t>
            </a:r>
            <a:r>
              <a:rPr lang="en-GB" sz="1800" b="1" dirty="0">
                <a:solidFill>
                  <a:srgbClr val="0F5494"/>
                </a:solidFill>
                <a:ea typeface="ＭＳ Ｐゴシック" pitchFamily="-1" charset="-128"/>
                <a:cs typeface="ＭＳ Ｐゴシック" pitchFamily="-1" charset="-128"/>
              </a:rPr>
              <a:t>harmful impacts</a:t>
            </a:r>
            <a:endParaRPr lang="en-GB" sz="1800" b="1" dirty="0" smtClean="0">
              <a:solidFill>
                <a:srgbClr val="0F5494"/>
              </a:solidFill>
              <a:ea typeface="ＭＳ Ｐゴシック" pitchFamily="-1" charset="-128"/>
              <a:cs typeface="ＭＳ Ｐゴシック" pitchFamily="-1" charset="-128"/>
            </a:endParaRPr>
          </a:p>
          <a:p>
            <a:pPr>
              <a:spcAft>
                <a:spcPts val="600"/>
              </a:spcAft>
              <a:buFont typeface="Arial"/>
              <a:buChar char="•"/>
            </a:pPr>
            <a:r>
              <a:rPr lang="en-GB" sz="1800" b="1" dirty="0">
                <a:solidFill>
                  <a:srgbClr val="0F5494"/>
                </a:solidFill>
                <a:ea typeface="ＭＳ Ｐゴシック" pitchFamily="-1" charset="-128"/>
                <a:cs typeface="ＭＳ Ｐゴシック" pitchFamily="-1" charset="-128"/>
              </a:rPr>
              <a:t> </a:t>
            </a:r>
            <a:r>
              <a:rPr lang="en-GB" sz="1800" b="1" dirty="0" smtClean="0">
                <a:solidFill>
                  <a:srgbClr val="0F5494"/>
                </a:solidFill>
                <a:ea typeface="ＭＳ Ｐゴシック" pitchFamily="-1" charset="-128"/>
                <a:cs typeface="ＭＳ Ｐゴシック" pitchFamily="-1" charset="-128"/>
              </a:rPr>
              <a:t>Higher </a:t>
            </a:r>
            <a:r>
              <a:rPr lang="en-GB" sz="1800" b="1" dirty="0">
                <a:solidFill>
                  <a:srgbClr val="0F5494"/>
                </a:solidFill>
                <a:ea typeface="ＭＳ Ｐゴシック" pitchFamily="-1" charset="-128"/>
                <a:cs typeface="ＭＳ Ｐゴシック" pitchFamily="-1" charset="-128"/>
              </a:rPr>
              <a:t>adaptation costs</a:t>
            </a:r>
            <a:endParaRPr lang="en-GB" sz="1800" dirty="0">
              <a:solidFill>
                <a:srgbClr val="0F5494"/>
              </a:solidFill>
              <a:ea typeface="ＭＳ Ｐゴシック" pitchFamily="-1" charset="-128"/>
              <a:cs typeface="ＭＳ Ｐゴシック" pitchFamily="-1" charset="-128"/>
            </a:endParaRPr>
          </a:p>
        </p:txBody>
      </p:sp>
      <p:sp>
        <p:nvSpPr>
          <p:cNvPr id="8" name="Rounded Rectangle 7"/>
          <p:cNvSpPr/>
          <p:nvPr/>
        </p:nvSpPr>
        <p:spPr>
          <a:xfrm>
            <a:off x="4606668" y="2276872"/>
            <a:ext cx="3781756" cy="6096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GB" sz="1800" b="1" dirty="0">
                <a:solidFill>
                  <a:srgbClr val="FFFFFF"/>
                </a:solidFill>
                <a:ea typeface="ＭＳ Ｐゴシック" pitchFamily="-1" charset="-128"/>
                <a:cs typeface="ＭＳ Ｐゴシック" pitchFamily="-1" charset="-128"/>
              </a:rPr>
              <a:t>Failure to reduce emissions</a:t>
            </a:r>
            <a:endParaRPr lang="en-GB" sz="1800" dirty="0">
              <a:solidFill>
                <a:srgbClr val="FFFFFF"/>
              </a:solidFill>
              <a:ea typeface="ＭＳ Ｐゴシック" pitchFamily="-1" charset="-128"/>
              <a:cs typeface="ＭＳ Ｐゴシック" pitchFamily="-1" charset="-128"/>
            </a:endParaRPr>
          </a:p>
        </p:txBody>
      </p:sp>
      <p:sp>
        <p:nvSpPr>
          <p:cNvPr id="3" name="Rektangel 2"/>
          <p:cNvSpPr/>
          <p:nvPr/>
        </p:nvSpPr>
        <p:spPr>
          <a:xfrm>
            <a:off x="502212" y="4800600"/>
            <a:ext cx="8208912" cy="1366528"/>
          </a:xfrm>
          <a:prstGeom prst="rect">
            <a:avLst/>
          </a:prstGeom>
        </p:spPr>
        <p:txBody>
          <a:bodyPr wrap="square">
            <a:spAutoFit/>
          </a:bodyPr>
          <a:lstStyle/>
          <a:p>
            <a:pPr algn="ctr" eaLnBrk="0" hangingPunct="0">
              <a:spcBef>
                <a:spcPct val="30000"/>
              </a:spcBef>
              <a:defRPr/>
            </a:pPr>
            <a:r>
              <a:rPr lang="en-GB" sz="1800" b="1" dirty="0">
                <a:ea typeface="ＭＳ Ｐゴシック" pitchFamily="-1" charset="-128"/>
                <a:cs typeface="ＭＳ Ｐゴシック" pitchFamily="-1" charset="-128"/>
              </a:rPr>
              <a:t>Uncertainties surrounding climate change </a:t>
            </a:r>
            <a:r>
              <a:rPr lang="en-GB" sz="1800" b="1" dirty="0" smtClean="0">
                <a:ea typeface="ＭＳ Ｐゴシック" pitchFamily="-1" charset="-128"/>
                <a:cs typeface="ＭＳ Ｐゴシック" pitchFamily="-1" charset="-128"/>
              </a:rPr>
              <a:t>are often </a:t>
            </a:r>
            <a:r>
              <a:rPr lang="en-GB" sz="1800" b="1" dirty="0">
                <a:ea typeface="ＭＳ Ｐゴシック" pitchFamily="-1" charset="-128"/>
                <a:cs typeface="ＭＳ Ｐゴシック" pitchFamily="-1" charset="-128"/>
              </a:rPr>
              <a:t>invoked to justify inaction (!)</a:t>
            </a:r>
          </a:p>
          <a:p>
            <a:pPr algn="ctr" eaLnBrk="0" hangingPunct="0">
              <a:spcBef>
                <a:spcPct val="30000"/>
              </a:spcBef>
              <a:defRPr/>
            </a:pPr>
            <a:endParaRPr lang="en-GB" sz="1800" b="1" dirty="0">
              <a:ea typeface="ＭＳ Ｐゴシック" pitchFamily="-1" charset="-128"/>
              <a:cs typeface="ＭＳ Ｐゴシック" pitchFamily="-1" charset="-128"/>
            </a:endParaRPr>
          </a:p>
          <a:p>
            <a:pPr algn="ctr" eaLnBrk="0" hangingPunct="0">
              <a:spcBef>
                <a:spcPct val="30000"/>
              </a:spcBef>
              <a:defRPr/>
            </a:pPr>
            <a:r>
              <a:rPr lang="en-GB" sz="1800" b="1" dirty="0">
                <a:ea typeface="ＭＳ Ｐゴシック" pitchFamily="-1" charset="-128"/>
                <a:cs typeface="ＭＳ Ｐゴシック" pitchFamily="-1" charset="-128"/>
              </a:rPr>
              <a:t>BUT, even with uncertainty, some measures are justified </a:t>
            </a:r>
            <a:endParaRPr lang="en-GB" sz="1800" b="1" dirty="0" smtClean="0">
              <a:ea typeface="ＭＳ Ｐゴシック" pitchFamily="-1" charset="-128"/>
              <a:cs typeface="ＭＳ Ｐゴシック" pitchFamily="-1" charset="-128"/>
            </a:endParaRPr>
          </a:p>
        </p:txBody>
      </p:sp>
      <p:sp>
        <p:nvSpPr>
          <p:cNvPr id="2" name="Nedadgående pil 1"/>
          <p:cNvSpPr/>
          <p:nvPr/>
        </p:nvSpPr>
        <p:spPr bwMode="auto">
          <a:xfrm>
            <a:off x="2123728" y="2996952"/>
            <a:ext cx="648072" cy="288032"/>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1" name="Nedadgående pil 10"/>
          <p:cNvSpPr/>
          <p:nvPr/>
        </p:nvSpPr>
        <p:spPr bwMode="auto">
          <a:xfrm>
            <a:off x="6173510" y="2996952"/>
            <a:ext cx="648072" cy="288032"/>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338569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p:bldP spid="2"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270337"/>
            <a:ext cx="8291513" cy="1015663"/>
          </a:xfrm>
        </p:spPr>
        <p:txBody>
          <a:bodyPr>
            <a:spAutoFit/>
          </a:bodyPr>
          <a:lstStyle/>
          <a:p>
            <a:r>
              <a:rPr lang="en-GB" dirty="0">
                <a:ea typeface="ＭＳ Ｐゴシック" pitchFamily="-1" charset="-128"/>
                <a:cs typeface="ＭＳ Ｐゴシック" pitchFamily="-1" charset="-128"/>
              </a:rPr>
              <a:t>Justified measures in the face of uncertainty</a:t>
            </a:r>
          </a:p>
        </p:txBody>
      </p:sp>
      <p:sp>
        <p:nvSpPr>
          <p:cNvPr id="3" name="Content Placeholder 2"/>
          <p:cNvSpPr>
            <a:spLocks noGrp="1"/>
          </p:cNvSpPr>
          <p:nvPr>
            <p:ph idx="1"/>
          </p:nvPr>
        </p:nvSpPr>
        <p:spPr>
          <a:xfrm>
            <a:off x="395536" y="2487960"/>
            <a:ext cx="8596064" cy="3477875"/>
          </a:xfrm>
        </p:spPr>
        <p:txBody>
          <a:bodyPr wrap="square">
            <a:spAutoFit/>
          </a:bodyPr>
          <a:lstStyle/>
          <a:p>
            <a:pPr marL="0" indent="0">
              <a:buNone/>
            </a:pPr>
            <a:r>
              <a:rPr lang="en-GB" sz="2000" b="1" i="0" dirty="0">
                <a:ea typeface="ＭＳ Ｐゴシック" pitchFamily="-1" charset="-128"/>
                <a:cs typeface="ＭＳ Ｐゴシック" pitchFamily="-1" charset="-128"/>
              </a:rPr>
              <a:t>‘No-regret’ measures: </a:t>
            </a:r>
            <a:r>
              <a:rPr lang="en-GB" sz="2000" i="0" dirty="0">
                <a:ea typeface="ＭＳ Ｐゴシック" pitchFamily="-1" charset="-128"/>
                <a:cs typeface="ＭＳ Ｐゴシック" pitchFamily="-1" charset="-128"/>
              </a:rPr>
              <a:t>those expected to produce net benefits for society even in the absence of climate </a:t>
            </a:r>
            <a:r>
              <a:rPr lang="en-GB" sz="2000" i="0" dirty="0" smtClean="0">
                <a:ea typeface="ＭＳ Ｐゴシック" pitchFamily="-1" charset="-128"/>
                <a:cs typeface="ＭＳ Ｐゴシック" pitchFamily="-1" charset="-128"/>
              </a:rPr>
              <a:t>change</a:t>
            </a:r>
            <a:endParaRPr lang="en-GB" sz="2000" i="0" dirty="0">
              <a:ea typeface="ＭＳ Ｐゴシック" pitchFamily="-1" charset="-128"/>
              <a:cs typeface="ＭＳ Ｐゴシック" pitchFamily="-1" charset="-128"/>
            </a:endParaRPr>
          </a:p>
          <a:p>
            <a:endParaRPr lang="en-GB" sz="2000" i="0" dirty="0">
              <a:ea typeface="ＭＳ Ｐゴシック" pitchFamily="-1" charset="-128"/>
              <a:cs typeface="ＭＳ Ｐゴシック" pitchFamily="-1" charset="-128"/>
            </a:endParaRPr>
          </a:p>
          <a:p>
            <a:pPr marL="0" indent="0">
              <a:buNone/>
            </a:pPr>
            <a:r>
              <a:rPr lang="en-GB" sz="2000" i="0" dirty="0">
                <a:ea typeface="ＭＳ Ｐゴシック" pitchFamily="-1" charset="-128"/>
                <a:cs typeface="ＭＳ Ｐゴシック" pitchFamily="-1" charset="-128"/>
              </a:rPr>
              <a:t>‘</a:t>
            </a:r>
            <a:r>
              <a:rPr lang="en-GB" sz="2000" b="1" i="0" dirty="0">
                <a:ea typeface="ＭＳ Ｐゴシック" pitchFamily="-1" charset="-128"/>
                <a:cs typeface="ＭＳ Ｐゴシック" pitchFamily="-1" charset="-128"/>
              </a:rPr>
              <a:t>Low-regret’ measures: </a:t>
            </a:r>
            <a:r>
              <a:rPr lang="en-GB" sz="2000" i="0" dirty="0">
                <a:ea typeface="ＭＳ Ｐゴシック" pitchFamily="-1" charset="-128"/>
                <a:cs typeface="ＭＳ Ｐゴシック" pitchFamily="-1" charset="-128"/>
              </a:rPr>
              <a:t>those expected to have an acceptable cost for society in view of the benefits they would bring</a:t>
            </a:r>
          </a:p>
          <a:p>
            <a:endParaRPr lang="en-GB" sz="2000" i="0" dirty="0">
              <a:ea typeface="ＭＳ Ｐゴシック" pitchFamily="-1" charset="-128"/>
              <a:cs typeface="ＭＳ Ｐゴシック" pitchFamily="-1" charset="-128"/>
            </a:endParaRPr>
          </a:p>
          <a:p>
            <a:pPr marL="0" indent="0">
              <a:buNone/>
            </a:pPr>
            <a:r>
              <a:rPr lang="en-GB" sz="2000" i="0" dirty="0">
                <a:ea typeface="ＭＳ Ｐゴシック" pitchFamily="-1" charset="-128"/>
                <a:cs typeface="ＭＳ Ｐゴシック" pitchFamily="-1" charset="-128"/>
              </a:rPr>
              <a:t>‘</a:t>
            </a:r>
            <a:r>
              <a:rPr lang="en-GB" sz="2000" b="1" i="0" dirty="0">
                <a:ea typeface="ＭＳ Ｐゴシック" pitchFamily="-1" charset="-128"/>
                <a:cs typeface="ＭＳ Ｐゴシック" pitchFamily="-1" charset="-128"/>
              </a:rPr>
              <a:t>Robust’ </a:t>
            </a:r>
            <a:r>
              <a:rPr lang="en-GB" sz="2000" b="1" i="0" dirty="0" smtClean="0">
                <a:ea typeface="ＭＳ Ｐゴシック" pitchFamily="-1" charset="-128"/>
                <a:cs typeface="ＭＳ Ｐゴシック" pitchFamily="-1" charset="-128"/>
              </a:rPr>
              <a:t>(or “win-win”) measures</a:t>
            </a:r>
            <a:r>
              <a:rPr lang="en-GB" sz="2000" b="1" i="0" dirty="0">
                <a:ea typeface="ＭＳ Ｐゴシック" pitchFamily="-1" charset="-128"/>
                <a:cs typeface="ＭＳ Ｐゴシック" pitchFamily="-1" charset="-128"/>
              </a:rPr>
              <a:t>: </a:t>
            </a:r>
            <a:r>
              <a:rPr lang="en-GB" sz="2000" i="0" dirty="0">
                <a:ea typeface="ＭＳ Ｐゴシック" pitchFamily="-1" charset="-128"/>
                <a:cs typeface="ＭＳ Ｐゴシック" pitchFamily="-1" charset="-128"/>
              </a:rPr>
              <a:t>those that produce net benefits or deliver good outcomes across various possible </a:t>
            </a:r>
            <a:r>
              <a:rPr lang="en-GB" sz="2000" i="0" dirty="0" smtClean="0">
                <a:ea typeface="ＭＳ Ｐゴシック" pitchFamily="-1" charset="-128"/>
                <a:cs typeface="ＭＳ Ｐゴシック" pitchFamily="-1" charset="-128"/>
              </a:rPr>
              <a:t>scenarios</a:t>
            </a:r>
          </a:p>
          <a:p>
            <a:endParaRPr lang="en-GB" sz="2000" i="0" dirty="0">
              <a:ea typeface="ＭＳ Ｐゴシック" pitchFamily="-1" charset="-128"/>
            </a:endParaRPr>
          </a:p>
        </p:txBody>
      </p:sp>
      <p:sp>
        <p:nvSpPr>
          <p:cNvPr id="28676" name="Slide Number Placeholder 3"/>
          <p:cNvSpPr>
            <a:spLocks noGrp="1"/>
          </p:cNvSpPr>
          <p:nvPr>
            <p:ph type="sldNum" sz="quarter" idx="12"/>
          </p:nvPr>
        </p:nvSpPr>
        <p:spPr>
          <a:noFill/>
        </p:spPr>
        <p:txBody>
          <a:bodyPr/>
          <a:lstStyle/>
          <a:p>
            <a:fld id="{67533F9E-76BC-3545-816D-D058B61152BF}" type="slidenum">
              <a:rPr lang="en-US"/>
              <a:pPr/>
              <a:t>13</a:t>
            </a:fld>
            <a:endParaRPr lang="en-US"/>
          </a:p>
        </p:txBody>
      </p:sp>
    </p:spTree>
    <p:extLst>
      <p:ext uri="{BB962C8B-B14F-4D97-AF65-F5344CB8AC3E}">
        <p14:creationId xmlns:p14="http://schemas.microsoft.com/office/powerpoint/2010/main" val="349144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41546BE-7D09-45A0-BE57-31E242A534BD}" type="slidenum">
              <a:rPr lang="en-GB" smtClean="0">
                <a:solidFill>
                  <a:srgbClr val="000000"/>
                </a:solidFill>
              </a:rPr>
              <a:pPr>
                <a:defRPr/>
              </a:pPr>
              <a:t>14</a:t>
            </a:fld>
            <a:endParaRPr lang="en-GB" dirty="0">
              <a:solidFill>
                <a:srgbClr val="000000"/>
              </a:solidFill>
            </a:endParaRPr>
          </a:p>
        </p:txBody>
      </p:sp>
      <p:pic>
        <p:nvPicPr>
          <p:cNvPr id="5" name="Picture 3" descr="climatesummi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386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501169"/>
            <a:ext cx="8291513" cy="553998"/>
          </a:xfrm>
        </p:spPr>
        <p:txBody>
          <a:bodyPr>
            <a:spAutoFit/>
          </a:bodyPr>
          <a:lstStyle/>
          <a:p>
            <a:pPr algn="ctr"/>
            <a:r>
              <a:rPr lang="en-GB" dirty="0" smtClean="0">
                <a:ea typeface="ＭＳ Ｐゴシック" pitchFamily="-1" charset="-128"/>
                <a:cs typeface="ＭＳ Ｐゴシック" pitchFamily="-1" charset="-128"/>
              </a:rPr>
              <a:t>No-regret measures: exercise</a:t>
            </a:r>
            <a:endParaRPr lang="en-GB" dirty="0">
              <a:ea typeface="ＭＳ Ｐゴシック" pitchFamily="-1" charset="-128"/>
              <a:cs typeface="ＭＳ Ｐゴシック" pitchFamily="-1" charset="-128"/>
            </a:endParaRPr>
          </a:p>
        </p:txBody>
      </p:sp>
      <p:sp>
        <p:nvSpPr>
          <p:cNvPr id="3" name="Content Placeholder 2"/>
          <p:cNvSpPr>
            <a:spLocks noGrp="1"/>
          </p:cNvSpPr>
          <p:nvPr>
            <p:ph idx="1"/>
          </p:nvPr>
        </p:nvSpPr>
        <p:spPr>
          <a:xfrm>
            <a:off x="395536" y="2487960"/>
            <a:ext cx="8596064" cy="5078313"/>
          </a:xfrm>
        </p:spPr>
        <p:txBody>
          <a:bodyPr wrap="square">
            <a:spAutoFit/>
          </a:bodyPr>
          <a:lstStyle/>
          <a:p>
            <a:pPr marL="0" indent="0" algn="ctr">
              <a:buClr>
                <a:srgbClr val="2D5EC1"/>
              </a:buClr>
              <a:buNone/>
            </a:pPr>
            <a:endParaRPr lang="en-GB" sz="2000" i="0" dirty="0">
              <a:ea typeface="ＭＳ Ｐゴシック" pitchFamily="-1" charset="-128"/>
            </a:endParaRPr>
          </a:p>
          <a:p>
            <a:pPr marL="0" indent="0" algn="ctr">
              <a:buClr>
                <a:srgbClr val="2D5EC1"/>
              </a:buClr>
              <a:buNone/>
            </a:pPr>
            <a:r>
              <a:rPr lang="en-GB" sz="2000" i="0" dirty="0" smtClean="0">
                <a:ea typeface="ＭＳ Ｐゴシック" pitchFamily="-1" charset="-128"/>
              </a:rPr>
              <a:t>Cooperate with the colleague next to you</a:t>
            </a:r>
          </a:p>
          <a:p>
            <a:pPr marL="0" indent="0" algn="ctr">
              <a:buClr>
                <a:srgbClr val="2D5EC1"/>
              </a:buClr>
              <a:buNone/>
            </a:pPr>
            <a:endParaRPr lang="en-GB" sz="2000" i="0" dirty="0" smtClean="0">
              <a:ea typeface="ＭＳ Ｐゴシック" pitchFamily="-1" charset="-128"/>
            </a:endParaRPr>
          </a:p>
          <a:p>
            <a:pPr marL="0" indent="0" algn="ctr">
              <a:buClr>
                <a:srgbClr val="2D5EC1"/>
              </a:buClr>
              <a:buNone/>
            </a:pPr>
            <a:r>
              <a:rPr lang="en-GB" sz="2000" i="0" dirty="0" smtClean="0">
                <a:ea typeface="ＭＳ Ｐゴシック" pitchFamily="-1" charset="-128"/>
              </a:rPr>
              <a:t>Identify </a:t>
            </a:r>
            <a:r>
              <a:rPr lang="en-GB" sz="2000" dirty="0" smtClean="0">
                <a:ea typeface="ＭＳ Ｐゴシック" pitchFamily="-1" charset="-128"/>
              </a:rPr>
              <a:t>No-regret measures</a:t>
            </a:r>
            <a:r>
              <a:rPr lang="en-GB" sz="2000" i="0" dirty="0" smtClean="0">
                <a:ea typeface="ＭＳ Ｐゴシック" pitchFamily="-1" charset="-128"/>
              </a:rPr>
              <a:t> within your areas of work and for different purposes</a:t>
            </a:r>
          </a:p>
          <a:p>
            <a:pPr marL="0" indent="0" algn="ctr">
              <a:buClr>
                <a:srgbClr val="2D5EC1"/>
              </a:buClr>
              <a:buNone/>
            </a:pPr>
            <a:endParaRPr lang="en-GB" sz="2000" i="0" dirty="0" smtClean="0">
              <a:ea typeface="ＭＳ Ｐゴシック" pitchFamily="-1" charset="-128"/>
            </a:endParaRPr>
          </a:p>
          <a:p>
            <a:pPr marL="0" indent="0" algn="ctr">
              <a:buClr>
                <a:srgbClr val="2D5EC1"/>
              </a:buClr>
              <a:buNone/>
            </a:pPr>
            <a:r>
              <a:rPr lang="en-GB" sz="2000" i="0" dirty="0" smtClean="0">
                <a:ea typeface="ＭＳ Ｐゴシック" pitchFamily="-1" charset="-128"/>
              </a:rPr>
              <a:t>Consider both mitigation and adaptation measures</a:t>
            </a:r>
          </a:p>
          <a:p>
            <a:pPr marL="0" indent="0" algn="ctr">
              <a:buClr>
                <a:srgbClr val="2D5EC1"/>
              </a:buClr>
              <a:buNone/>
            </a:pPr>
            <a:r>
              <a:rPr lang="en-GB" sz="2000" i="0" dirty="0" smtClean="0">
                <a:ea typeface="ＭＳ Ｐゴシック" pitchFamily="-1" charset="-128"/>
              </a:rPr>
              <a:t>Make a list and present in plenary</a:t>
            </a:r>
          </a:p>
          <a:p>
            <a:pPr marL="0" indent="0" algn="ctr">
              <a:buClr>
                <a:srgbClr val="2D5EC1"/>
              </a:buClr>
              <a:buNone/>
            </a:pPr>
            <a:endParaRPr lang="en-GB" sz="2000" i="0" dirty="0">
              <a:ea typeface="ＭＳ Ｐゴシック" pitchFamily="-1" charset="-128"/>
            </a:endParaRPr>
          </a:p>
          <a:p>
            <a:pPr marL="0" indent="0" algn="ctr">
              <a:buClr>
                <a:srgbClr val="2D5EC1"/>
              </a:buClr>
              <a:buNone/>
            </a:pPr>
            <a:r>
              <a:rPr lang="en-GB" sz="2000" i="0" dirty="0" smtClean="0">
                <a:ea typeface="ＭＳ Ｐゴシック" pitchFamily="-1" charset="-128"/>
              </a:rPr>
              <a:t>If you find the time, you can also discuss </a:t>
            </a:r>
            <a:r>
              <a:rPr lang="en-GB" sz="2000" dirty="0" smtClean="0">
                <a:ea typeface="ＭＳ Ｐゴシック" pitchFamily="-1" charset="-128"/>
              </a:rPr>
              <a:t>Low-regret and Robust measures</a:t>
            </a:r>
            <a:r>
              <a:rPr lang="en-GB" sz="2000" i="0" dirty="0" smtClean="0">
                <a:ea typeface="ＭＳ Ｐゴシック" pitchFamily="-1" charset="-128"/>
              </a:rPr>
              <a:t>.</a:t>
            </a:r>
          </a:p>
          <a:p>
            <a:pPr marL="0" indent="0" algn="ctr">
              <a:buClr>
                <a:srgbClr val="2D5EC1"/>
              </a:buClr>
              <a:buNone/>
            </a:pPr>
            <a:endParaRPr lang="en-GB" sz="2000" i="0" dirty="0">
              <a:ea typeface="ＭＳ Ｐゴシック" pitchFamily="-1" charset="-128"/>
            </a:endParaRPr>
          </a:p>
          <a:p>
            <a:pPr marL="0" indent="0" algn="ctr">
              <a:buClr>
                <a:srgbClr val="2D5EC1"/>
              </a:buClr>
              <a:buNone/>
            </a:pPr>
            <a:endParaRPr lang="en-GB" sz="2000" i="0" dirty="0" smtClean="0">
              <a:ea typeface="ＭＳ Ｐゴシック" pitchFamily="-1" charset="-128"/>
            </a:endParaRPr>
          </a:p>
          <a:p>
            <a:pPr marL="0" indent="0" algn="ctr">
              <a:buClr>
                <a:srgbClr val="2D5EC1"/>
              </a:buClr>
              <a:buNone/>
            </a:pPr>
            <a:endParaRPr lang="en-GB" sz="2000" i="0" dirty="0">
              <a:ea typeface="ＭＳ Ｐゴシック" pitchFamily="-1" charset="-128"/>
            </a:endParaRPr>
          </a:p>
        </p:txBody>
      </p:sp>
      <p:sp>
        <p:nvSpPr>
          <p:cNvPr id="28676" name="Slide Number Placeholder 3"/>
          <p:cNvSpPr>
            <a:spLocks noGrp="1"/>
          </p:cNvSpPr>
          <p:nvPr>
            <p:ph type="sldNum" sz="quarter" idx="12"/>
          </p:nvPr>
        </p:nvSpPr>
        <p:spPr>
          <a:noFill/>
        </p:spPr>
        <p:txBody>
          <a:bodyPr/>
          <a:lstStyle/>
          <a:p>
            <a:fld id="{67533F9E-76BC-3545-816D-D058B61152BF}" type="slidenum">
              <a:rPr lang="en-US"/>
              <a:pPr/>
              <a:t>15</a:t>
            </a:fld>
            <a:endParaRPr lang="en-US"/>
          </a:p>
        </p:txBody>
      </p:sp>
    </p:spTree>
    <p:extLst>
      <p:ext uri="{BB962C8B-B14F-4D97-AF65-F5344CB8AC3E}">
        <p14:creationId xmlns:p14="http://schemas.microsoft.com/office/powerpoint/2010/main" val="3656381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270337"/>
            <a:ext cx="8291513" cy="1015663"/>
          </a:xfrm>
        </p:spPr>
        <p:txBody>
          <a:bodyPr>
            <a:spAutoFit/>
          </a:bodyPr>
          <a:lstStyle/>
          <a:p>
            <a:r>
              <a:rPr lang="en-GB" dirty="0" smtClean="0">
                <a:ea typeface="ＭＳ Ｐゴシック" pitchFamily="-1" charset="-128"/>
                <a:cs typeface="ＭＳ Ｐゴシック" pitchFamily="-1" charset="-128"/>
              </a:rPr>
              <a:t>No or low regret measures, examples (I)</a:t>
            </a:r>
            <a:endParaRPr lang="en-GB" dirty="0">
              <a:ea typeface="ＭＳ Ｐゴシック" pitchFamily="-1" charset="-128"/>
              <a:cs typeface="ＭＳ Ｐゴシック" pitchFamily="-1" charset="-128"/>
            </a:endParaRPr>
          </a:p>
        </p:txBody>
      </p:sp>
      <p:sp>
        <p:nvSpPr>
          <p:cNvPr id="3" name="Content Placeholder 2"/>
          <p:cNvSpPr>
            <a:spLocks noGrp="1"/>
          </p:cNvSpPr>
          <p:nvPr>
            <p:ph idx="1"/>
          </p:nvPr>
        </p:nvSpPr>
        <p:spPr>
          <a:xfrm>
            <a:off x="395536" y="2487960"/>
            <a:ext cx="8596064" cy="4401205"/>
          </a:xfrm>
        </p:spPr>
        <p:txBody>
          <a:bodyPr wrap="square">
            <a:spAutoFit/>
          </a:bodyPr>
          <a:lstStyle/>
          <a:p>
            <a:pPr marL="0" indent="0">
              <a:buNone/>
            </a:pPr>
            <a:r>
              <a:rPr lang="en-GB" sz="2000" b="1" i="0" dirty="0" smtClean="0"/>
              <a:t>Built environment</a:t>
            </a:r>
            <a:r>
              <a:rPr lang="en-GB" sz="2000" i="0" dirty="0" smtClean="0"/>
              <a:t>: improve water efficiency and help address drought risk e.g. by installing low flow taps, showers and toilets; address the risk of flooding e.g. by installing door guards and air brick covers, location electrical controls, cables and appliances at a higher than normal level; reduce internal heat gain especially during heat-waves e.g. by orientation of roofs and walls. </a:t>
            </a:r>
          </a:p>
          <a:p>
            <a:pPr marL="0" indent="0">
              <a:buNone/>
            </a:pPr>
            <a:r>
              <a:rPr lang="en-GB" sz="2000" b="1" i="0" dirty="0" smtClean="0"/>
              <a:t>Land use and planning</a:t>
            </a:r>
            <a:r>
              <a:rPr lang="en-GB" sz="2000" i="0" dirty="0" smtClean="0"/>
              <a:t>: reduce the risk of flooding by avoiding building in high risk areas. </a:t>
            </a:r>
          </a:p>
          <a:p>
            <a:pPr marL="0" indent="0">
              <a:buNone/>
            </a:pPr>
            <a:r>
              <a:rPr lang="en-GB" sz="2000" b="1" i="0" dirty="0" smtClean="0"/>
              <a:t>Water</a:t>
            </a:r>
            <a:r>
              <a:rPr lang="en-GB" sz="2000" i="0" dirty="0" smtClean="0"/>
              <a:t>: improve water efficiency and help address drought risk e.g. by reducing leakage from water utility infrastructure. </a:t>
            </a:r>
          </a:p>
          <a:p>
            <a:pPr marL="0" indent="0">
              <a:buNone/>
            </a:pPr>
            <a:endParaRPr lang="en-GB" sz="2000" i="0" dirty="0" smtClean="0"/>
          </a:p>
          <a:p>
            <a:pPr marL="0" indent="0">
              <a:buClr>
                <a:srgbClr val="2D5EC1"/>
              </a:buClr>
              <a:buNone/>
            </a:pPr>
            <a:endParaRPr lang="en-GB" sz="2000" i="0" dirty="0" smtClean="0">
              <a:ea typeface="ＭＳ Ｐゴシック" pitchFamily="-1" charset="-128"/>
            </a:endParaRPr>
          </a:p>
          <a:p>
            <a:pPr marL="0" indent="0">
              <a:buClr>
                <a:srgbClr val="2D5EC1"/>
              </a:buClr>
              <a:buNone/>
            </a:pPr>
            <a:endParaRPr lang="en-GB" sz="2000" i="0" dirty="0">
              <a:ea typeface="ＭＳ Ｐゴシック" pitchFamily="-1" charset="-128"/>
            </a:endParaRPr>
          </a:p>
        </p:txBody>
      </p:sp>
      <p:sp>
        <p:nvSpPr>
          <p:cNvPr id="28676" name="Slide Number Placeholder 3"/>
          <p:cNvSpPr>
            <a:spLocks noGrp="1"/>
          </p:cNvSpPr>
          <p:nvPr>
            <p:ph type="sldNum" sz="quarter" idx="12"/>
          </p:nvPr>
        </p:nvSpPr>
        <p:spPr>
          <a:noFill/>
        </p:spPr>
        <p:txBody>
          <a:bodyPr/>
          <a:lstStyle/>
          <a:p>
            <a:fld id="{67533F9E-76BC-3545-816D-D058B61152BF}" type="slidenum">
              <a:rPr lang="en-US"/>
              <a:pPr/>
              <a:t>16</a:t>
            </a:fld>
            <a:endParaRPr lang="en-US"/>
          </a:p>
        </p:txBody>
      </p:sp>
    </p:spTree>
    <p:extLst>
      <p:ext uri="{BB962C8B-B14F-4D97-AF65-F5344CB8AC3E}">
        <p14:creationId xmlns:p14="http://schemas.microsoft.com/office/powerpoint/2010/main" val="2047888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270337"/>
            <a:ext cx="8291513" cy="1015663"/>
          </a:xfrm>
        </p:spPr>
        <p:txBody>
          <a:bodyPr>
            <a:spAutoFit/>
          </a:bodyPr>
          <a:lstStyle/>
          <a:p>
            <a:r>
              <a:rPr lang="en-GB" dirty="0" smtClean="0">
                <a:ea typeface="ＭＳ Ｐゴシック" pitchFamily="-1" charset="-128"/>
                <a:cs typeface="ＭＳ Ｐゴシック" pitchFamily="-1" charset="-128"/>
              </a:rPr>
              <a:t>No or low regret measures, examples (II)</a:t>
            </a:r>
            <a:endParaRPr lang="en-GB" dirty="0">
              <a:ea typeface="ＭＳ Ｐゴシック" pitchFamily="-1" charset="-128"/>
              <a:cs typeface="ＭＳ Ｐゴシック" pitchFamily="-1" charset="-128"/>
            </a:endParaRPr>
          </a:p>
        </p:txBody>
      </p:sp>
      <p:sp>
        <p:nvSpPr>
          <p:cNvPr id="3" name="Content Placeholder 2"/>
          <p:cNvSpPr>
            <a:spLocks noGrp="1"/>
          </p:cNvSpPr>
          <p:nvPr>
            <p:ph idx="1"/>
          </p:nvPr>
        </p:nvSpPr>
        <p:spPr>
          <a:xfrm>
            <a:off x="395536" y="2348880"/>
            <a:ext cx="8596064" cy="4401205"/>
          </a:xfrm>
        </p:spPr>
        <p:txBody>
          <a:bodyPr wrap="square">
            <a:spAutoFit/>
          </a:bodyPr>
          <a:lstStyle/>
          <a:p>
            <a:pPr marL="0" indent="0">
              <a:buNone/>
            </a:pPr>
            <a:r>
              <a:rPr lang="en-GB" sz="2000" b="1" i="0" dirty="0" smtClean="0"/>
              <a:t>Agriculture</a:t>
            </a:r>
            <a:r>
              <a:rPr lang="en-GB" sz="2000" i="0" dirty="0" smtClean="0"/>
              <a:t>: reduce the risk of flooding e.g. by establish holding ditches for excess run-off, plants trees and shrubs to reduce run-off; reduce the risk of soil erosion e.g. by establishing hedgerows as a wind break and ground reinforcement measures.</a:t>
            </a:r>
          </a:p>
          <a:p>
            <a:pPr marL="0" indent="0">
              <a:buNone/>
            </a:pPr>
            <a:r>
              <a:rPr lang="en-GB" sz="2000" b="1" i="0" dirty="0" smtClean="0"/>
              <a:t>Forestry</a:t>
            </a:r>
            <a:r>
              <a:rPr lang="en-GB" sz="2000" i="0" dirty="0" smtClean="0"/>
              <a:t>: review species suitability and diversity as management plans are renewed, maintain a number of different forest management systems, respond to the risk of wildfire e.g. by completing wildfire training, early </a:t>
            </a:r>
            <a:r>
              <a:rPr lang="en-GB" sz="2000" i="0" smtClean="0"/>
              <a:t>warning system</a:t>
            </a:r>
            <a:r>
              <a:rPr lang="en-GB" sz="2000" i="0" dirty="0" smtClean="0"/>
              <a:t>. </a:t>
            </a:r>
          </a:p>
          <a:p>
            <a:pPr marL="0" indent="0">
              <a:buNone/>
            </a:pPr>
            <a:r>
              <a:rPr lang="en-GB" sz="2000" b="1" i="0" dirty="0"/>
              <a:t>Natural environment</a:t>
            </a:r>
            <a:r>
              <a:rPr lang="en-GB" sz="2000" i="0" dirty="0"/>
              <a:t>: monitor climate change impacts on biodiversity, avoid fragmenting existing priority habitats. </a:t>
            </a:r>
          </a:p>
          <a:p>
            <a:pPr marL="0" indent="0">
              <a:buNone/>
            </a:pPr>
            <a:endParaRPr lang="en-GB" sz="2000" i="0" dirty="0" smtClean="0"/>
          </a:p>
          <a:p>
            <a:pPr marL="0" indent="0">
              <a:buClr>
                <a:srgbClr val="2D5EC1"/>
              </a:buClr>
              <a:buNone/>
            </a:pPr>
            <a:endParaRPr lang="en-GB" sz="2000" i="0" dirty="0" smtClean="0">
              <a:ea typeface="ＭＳ Ｐゴシック" pitchFamily="-1" charset="-128"/>
            </a:endParaRPr>
          </a:p>
          <a:p>
            <a:pPr marL="0" indent="0">
              <a:buClr>
                <a:srgbClr val="2D5EC1"/>
              </a:buClr>
              <a:buNone/>
            </a:pPr>
            <a:endParaRPr lang="en-GB" sz="2000" i="0" dirty="0">
              <a:ea typeface="ＭＳ Ｐゴシック" pitchFamily="-1" charset="-128"/>
            </a:endParaRPr>
          </a:p>
        </p:txBody>
      </p:sp>
      <p:sp>
        <p:nvSpPr>
          <p:cNvPr id="28676" name="Slide Number Placeholder 3"/>
          <p:cNvSpPr>
            <a:spLocks noGrp="1"/>
          </p:cNvSpPr>
          <p:nvPr>
            <p:ph type="sldNum" sz="quarter" idx="12"/>
          </p:nvPr>
        </p:nvSpPr>
        <p:spPr>
          <a:noFill/>
        </p:spPr>
        <p:txBody>
          <a:bodyPr/>
          <a:lstStyle/>
          <a:p>
            <a:fld id="{67533F9E-76BC-3545-816D-D058B61152BF}" type="slidenum">
              <a:rPr lang="en-US"/>
              <a:pPr/>
              <a:t>17</a:t>
            </a:fld>
            <a:endParaRPr lang="en-US"/>
          </a:p>
        </p:txBody>
      </p:sp>
    </p:spTree>
    <p:extLst>
      <p:ext uri="{BB962C8B-B14F-4D97-AF65-F5344CB8AC3E}">
        <p14:creationId xmlns:p14="http://schemas.microsoft.com/office/powerpoint/2010/main" val="1266461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288" y="1196231"/>
            <a:ext cx="8229600" cy="936625"/>
          </a:xfrm>
        </p:spPr>
        <p:txBody>
          <a:bodyPr/>
          <a:lstStyle/>
          <a:p>
            <a:r>
              <a:rPr lang="es-ES" dirty="0" err="1" smtClean="0"/>
              <a:t>Planning</a:t>
            </a:r>
            <a:r>
              <a:rPr lang="es-ES" dirty="0" smtClean="0"/>
              <a:t> </a:t>
            </a:r>
            <a:r>
              <a:rPr lang="es-ES" dirty="0" err="1" smtClean="0"/>
              <a:t>options</a:t>
            </a:r>
            <a:r>
              <a:rPr lang="es-ES" dirty="0" smtClean="0"/>
              <a:t> (</a:t>
            </a:r>
            <a:r>
              <a:rPr lang="es-ES" dirty="0" err="1" smtClean="0"/>
              <a:t>all</a:t>
            </a:r>
            <a:r>
              <a:rPr lang="es-ES" dirty="0" smtClean="0"/>
              <a:t> </a:t>
            </a:r>
            <a:r>
              <a:rPr lang="es-ES" dirty="0" err="1" smtClean="0"/>
              <a:t>sectors</a:t>
            </a:r>
            <a:r>
              <a:rPr lang="es-ES" dirty="0" smtClean="0"/>
              <a:t>)</a:t>
            </a:r>
            <a:endParaRPr lang="es-ES" dirty="0"/>
          </a:p>
        </p:txBody>
      </p:sp>
      <p:sp>
        <p:nvSpPr>
          <p:cNvPr id="3" name="Marcador de contenido 2"/>
          <p:cNvSpPr>
            <a:spLocks noGrp="1"/>
          </p:cNvSpPr>
          <p:nvPr>
            <p:ph idx="1"/>
          </p:nvPr>
        </p:nvSpPr>
        <p:spPr>
          <a:xfrm>
            <a:off x="457200" y="2060227"/>
            <a:ext cx="8229600" cy="3529013"/>
          </a:xfrm>
        </p:spPr>
        <p:txBody>
          <a:bodyPr/>
          <a:lstStyle/>
          <a:p>
            <a:pPr>
              <a:buClr>
                <a:schemeClr val="tx1"/>
              </a:buClr>
              <a:buFont typeface="Arial"/>
              <a:buChar char="•"/>
            </a:pPr>
            <a:r>
              <a:rPr lang="en-GB" sz="2000" i="0" dirty="0" smtClean="0"/>
              <a:t>Assess </a:t>
            </a:r>
            <a:r>
              <a:rPr lang="en-GB" sz="2000" i="0" dirty="0"/>
              <a:t>the risk of extreme events and develop related contingency plans. </a:t>
            </a:r>
          </a:p>
          <a:p>
            <a:pPr>
              <a:buClr>
                <a:schemeClr val="tx1"/>
              </a:buClr>
              <a:buFont typeface="Arial"/>
              <a:buChar char="•"/>
            </a:pPr>
            <a:r>
              <a:rPr lang="en-GB" sz="2000" i="0" dirty="0" smtClean="0"/>
              <a:t>Favouring reversible and flexible options enabling amendments to be made;</a:t>
            </a:r>
          </a:p>
          <a:p>
            <a:pPr>
              <a:buClr>
                <a:schemeClr val="tx1"/>
              </a:buClr>
              <a:buFont typeface="Arial"/>
              <a:buChar char="•"/>
            </a:pPr>
            <a:r>
              <a:rPr lang="en-GB" sz="2000" i="0" dirty="0" smtClean="0"/>
              <a:t>Adding ‘‘safety margins'' to new investments to ensure responses are resilient to a range of future climate impacts;</a:t>
            </a:r>
          </a:p>
          <a:p>
            <a:pPr>
              <a:buClr>
                <a:schemeClr val="tx1"/>
              </a:buClr>
              <a:buFont typeface="Arial"/>
              <a:buChar char="•"/>
            </a:pPr>
            <a:r>
              <a:rPr lang="en-GB" sz="2000" i="0" dirty="0" smtClean="0"/>
              <a:t>Promoting soft adaptation strategies, which could include building adaptive capacity to ensure an organisation is better able to cope with a range of climate impacts (e.g. through more effective forward planning);</a:t>
            </a:r>
          </a:p>
          <a:p>
            <a:pPr>
              <a:buClr>
                <a:schemeClr val="tx1"/>
              </a:buClr>
              <a:buFont typeface="Arial"/>
              <a:buChar char="•"/>
            </a:pPr>
            <a:r>
              <a:rPr lang="en-GB" sz="2000" i="0" dirty="0" smtClean="0"/>
              <a:t>Reducing decision time horizons (e.g. the forestry sector may choose to plant tree species with a shorter rotation time, see </a:t>
            </a:r>
            <a:r>
              <a:rPr lang="en-GB" sz="2000" i="0" dirty="0" err="1" smtClean="0"/>
              <a:t>Hallegatte</a:t>
            </a:r>
            <a:r>
              <a:rPr lang="en-GB" sz="2000" i="0" dirty="0" smtClean="0"/>
              <a:t>, 2009).</a:t>
            </a:r>
          </a:p>
          <a:p>
            <a:pPr>
              <a:buClr>
                <a:schemeClr val="tx1"/>
              </a:buClr>
              <a:buFont typeface="Arial"/>
              <a:buChar char="•"/>
            </a:pPr>
            <a:endParaRPr lang="en-GB" sz="2000" i="0" dirty="0"/>
          </a:p>
        </p:txBody>
      </p:sp>
      <p:sp>
        <p:nvSpPr>
          <p:cNvPr id="4" name="Marcador de número de diapositiva 3"/>
          <p:cNvSpPr>
            <a:spLocks noGrp="1"/>
          </p:cNvSpPr>
          <p:nvPr>
            <p:ph type="sldNum" sz="quarter" idx="12"/>
          </p:nvPr>
        </p:nvSpPr>
        <p:spPr/>
        <p:txBody>
          <a:bodyPr/>
          <a:lstStyle/>
          <a:p>
            <a:pPr>
              <a:defRPr/>
            </a:pPr>
            <a:fld id="{541546BE-7D09-45A0-BE57-31E242A534BD}" type="slidenum">
              <a:rPr lang="en-GB" smtClean="0">
                <a:solidFill>
                  <a:srgbClr val="000000"/>
                </a:solidFill>
              </a:rPr>
              <a:pPr>
                <a:defRPr/>
              </a:pPr>
              <a:t>18</a:t>
            </a:fld>
            <a:endParaRPr lang="en-GB" dirty="0">
              <a:solidFill>
                <a:srgbClr val="000000"/>
              </a:solidFill>
            </a:endParaRPr>
          </a:p>
        </p:txBody>
      </p:sp>
    </p:spTree>
    <p:extLst>
      <p:ext uri="{BB962C8B-B14F-4D97-AF65-F5344CB8AC3E}">
        <p14:creationId xmlns:p14="http://schemas.microsoft.com/office/powerpoint/2010/main" val="1134210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4802"/>
            <a:ext cx="8229600" cy="553998"/>
          </a:xfrm>
        </p:spPr>
        <p:txBody>
          <a:bodyPr>
            <a:spAutoFit/>
          </a:bodyPr>
          <a:lstStyle/>
          <a:p>
            <a:r>
              <a:rPr lang="da-DK" dirty="0" smtClean="0"/>
              <a:t>References</a:t>
            </a:r>
            <a:endParaRPr lang="en-US" dirty="0">
              <a:solidFill>
                <a:srgbClr val="00B050"/>
              </a:solidFill>
            </a:endParaRPr>
          </a:p>
        </p:txBody>
      </p:sp>
      <p:sp>
        <p:nvSpPr>
          <p:cNvPr id="4" name="Content Placeholder 3"/>
          <p:cNvSpPr>
            <a:spLocks noGrp="1"/>
          </p:cNvSpPr>
          <p:nvPr>
            <p:ph idx="1"/>
          </p:nvPr>
        </p:nvSpPr>
        <p:spPr>
          <a:xfrm>
            <a:off x="457200" y="2253294"/>
            <a:ext cx="8229600" cy="3490186"/>
          </a:xfrm>
        </p:spPr>
        <p:txBody>
          <a:bodyPr>
            <a:spAutoFit/>
          </a:bodyPr>
          <a:lstStyle/>
          <a:p>
            <a:pPr>
              <a:buClrTx/>
            </a:pPr>
            <a:r>
              <a:rPr lang="es-ES" sz="1600" i="0" dirty="0" err="1" smtClean="0"/>
              <a:t>Gobal</a:t>
            </a:r>
            <a:r>
              <a:rPr lang="es-ES" sz="1600" i="0" dirty="0"/>
              <a:t> </a:t>
            </a:r>
            <a:r>
              <a:rPr lang="es-ES" sz="1600" i="0" dirty="0" err="1" smtClean="0"/>
              <a:t>CirculationModels</a:t>
            </a:r>
            <a:r>
              <a:rPr lang="es-ES" sz="1600" i="0" dirty="0"/>
              <a:t>, </a:t>
            </a:r>
            <a:r>
              <a:rPr lang="es-ES" sz="1600" i="0" dirty="0" err="1"/>
              <a:t>National</a:t>
            </a:r>
            <a:r>
              <a:rPr lang="es-ES" sz="1600" i="0" dirty="0"/>
              <a:t> </a:t>
            </a:r>
            <a:r>
              <a:rPr lang="es-ES" sz="1600" i="0" dirty="0" err="1"/>
              <a:t>Institute</a:t>
            </a:r>
            <a:r>
              <a:rPr lang="es-ES" sz="1600" i="0" dirty="0"/>
              <a:t> of </a:t>
            </a:r>
            <a:r>
              <a:rPr lang="es-ES" sz="1600" i="0" dirty="0" err="1"/>
              <a:t>Water</a:t>
            </a:r>
            <a:r>
              <a:rPr lang="es-ES" sz="1600" i="0" dirty="0"/>
              <a:t> and </a:t>
            </a:r>
            <a:r>
              <a:rPr lang="es-ES" sz="1600" i="0" dirty="0" err="1"/>
              <a:t>Atmospheric</a:t>
            </a:r>
            <a:r>
              <a:rPr lang="es-ES" sz="1600" i="0" dirty="0"/>
              <a:t> </a:t>
            </a:r>
            <a:r>
              <a:rPr lang="es-ES" sz="1600" i="0" dirty="0" err="1"/>
              <a:t>Research</a:t>
            </a:r>
            <a:r>
              <a:rPr lang="es-ES" sz="1600" i="0" dirty="0"/>
              <a:t>, New </a:t>
            </a:r>
            <a:r>
              <a:rPr lang="es-ES" sz="1600" i="0" dirty="0" err="1" smtClean="0"/>
              <a:t>Zealand</a:t>
            </a:r>
            <a:endParaRPr lang="es-ES" sz="1600" i="0" dirty="0" smtClean="0"/>
          </a:p>
          <a:p>
            <a:pPr>
              <a:buClrTx/>
            </a:pPr>
            <a:r>
              <a:rPr lang="es-ES" sz="1600" i="0" smtClean="0"/>
              <a:t>“Summary</a:t>
            </a:r>
            <a:r>
              <a:rPr lang="es-ES" sz="1600" i="0" dirty="0" smtClean="0"/>
              <a:t> </a:t>
            </a:r>
            <a:r>
              <a:rPr lang="es-ES" sz="1600" i="0" dirty="0" err="1"/>
              <a:t>for</a:t>
            </a:r>
            <a:r>
              <a:rPr lang="es-ES" sz="1600" i="0" dirty="0"/>
              <a:t> </a:t>
            </a:r>
            <a:r>
              <a:rPr lang="es-ES" sz="1600" i="0" dirty="0" err="1" smtClean="0"/>
              <a:t>Policymakers</a:t>
            </a:r>
            <a:r>
              <a:rPr lang="es-ES" sz="1600" i="0" dirty="0" smtClean="0"/>
              <a:t>”, in: “</a:t>
            </a:r>
            <a:r>
              <a:rPr lang="es-ES" sz="1600" i="0" dirty="0" err="1" smtClean="0"/>
              <a:t>Climate</a:t>
            </a:r>
            <a:r>
              <a:rPr lang="es-ES" sz="1600" i="0" dirty="0" smtClean="0"/>
              <a:t> </a:t>
            </a:r>
            <a:r>
              <a:rPr lang="es-ES" sz="1600" i="0" dirty="0" err="1"/>
              <a:t>Change</a:t>
            </a:r>
            <a:r>
              <a:rPr lang="es-ES" sz="1600" i="0" dirty="0"/>
              <a:t> 2013: </a:t>
            </a:r>
            <a:r>
              <a:rPr lang="es-ES" sz="1600" i="0" dirty="0" err="1"/>
              <a:t>The</a:t>
            </a:r>
            <a:r>
              <a:rPr lang="es-ES" sz="1600" i="0" dirty="0"/>
              <a:t> </a:t>
            </a:r>
            <a:r>
              <a:rPr lang="es-ES" sz="1600" i="0" dirty="0" err="1"/>
              <a:t>Physical</a:t>
            </a:r>
            <a:r>
              <a:rPr lang="es-ES" sz="1600" i="0" dirty="0"/>
              <a:t> </a:t>
            </a:r>
            <a:r>
              <a:rPr lang="es-ES" sz="1600" i="0" dirty="0" err="1"/>
              <a:t>Science</a:t>
            </a:r>
            <a:r>
              <a:rPr lang="es-ES" sz="1600" i="0" dirty="0"/>
              <a:t> </a:t>
            </a:r>
            <a:r>
              <a:rPr lang="es-ES" sz="1600" i="0" dirty="0" err="1"/>
              <a:t>Basis</a:t>
            </a:r>
            <a:r>
              <a:rPr lang="es-ES" sz="1600" i="0" dirty="0"/>
              <a:t>. </a:t>
            </a:r>
            <a:r>
              <a:rPr lang="es-ES" sz="1600" i="0" dirty="0" err="1"/>
              <a:t>Contribution</a:t>
            </a:r>
            <a:r>
              <a:rPr lang="es-ES" sz="1600" i="0" dirty="0"/>
              <a:t> of </a:t>
            </a:r>
            <a:r>
              <a:rPr lang="es-ES" sz="1600" i="0" dirty="0" err="1"/>
              <a:t>Working</a:t>
            </a:r>
            <a:r>
              <a:rPr lang="es-ES" sz="1600" i="0" dirty="0"/>
              <a:t> </a:t>
            </a:r>
            <a:r>
              <a:rPr lang="es-ES" sz="1600" i="0" dirty="0" err="1"/>
              <a:t>Group</a:t>
            </a:r>
            <a:r>
              <a:rPr lang="es-ES" sz="1600" i="0" dirty="0"/>
              <a:t> I </a:t>
            </a:r>
            <a:r>
              <a:rPr lang="es-ES" sz="1600" i="0" dirty="0" err="1"/>
              <a:t>to</a:t>
            </a:r>
            <a:r>
              <a:rPr lang="es-ES" sz="1600" i="0" dirty="0"/>
              <a:t> </a:t>
            </a:r>
            <a:r>
              <a:rPr lang="es-ES" sz="1600" i="0" dirty="0" err="1"/>
              <a:t>the</a:t>
            </a:r>
            <a:r>
              <a:rPr lang="es-ES" sz="1600" i="0" dirty="0"/>
              <a:t> </a:t>
            </a:r>
            <a:r>
              <a:rPr lang="es-ES" sz="1600" i="0" dirty="0" err="1"/>
              <a:t>Fifth</a:t>
            </a:r>
            <a:r>
              <a:rPr lang="es-ES" sz="1600" i="0" dirty="0"/>
              <a:t> </a:t>
            </a:r>
            <a:r>
              <a:rPr lang="es-ES" sz="1600" i="0" dirty="0" err="1"/>
              <a:t>Assessment</a:t>
            </a:r>
            <a:r>
              <a:rPr lang="es-ES" sz="1600" i="0" dirty="0"/>
              <a:t> </a:t>
            </a:r>
            <a:r>
              <a:rPr lang="es-ES" sz="1600" i="0" dirty="0" err="1"/>
              <a:t>Report</a:t>
            </a:r>
            <a:r>
              <a:rPr lang="es-ES" sz="1600" i="0" dirty="0"/>
              <a:t> of </a:t>
            </a:r>
            <a:r>
              <a:rPr lang="es-ES" sz="1600" i="0" dirty="0" err="1"/>
              <a:t>the</a:t>
            </a:r>
            <a:r>
              <a:rPr lang="es-ES" sz="1600" i="0" dirty="0"/>
              <a:t> </a:t>
            </a:r>
            <a:r>
              <a:rPr lang="es-ES" sz="1600" i="0" dirty="0" err="1"/>
              <a:t>Intergovernmental</a:t>
            </a:r>
            <a:r>
              <a:rPr lang="es-ES" sz="1600" i="0" dirty="0"/>
              <a:t> Panel </a:t>
            </a:r>
            <a:r>
              <a:rPr lang="es-ES" sz="1600" i="0" dirty="0" err="1"/>
              <a:t>on</a:t>
            </a:r>
            <a:r>
              <a:rPr lang="es-ES" sz="1600" i="0" dirty="0"/>
              <a:t> </a:t>
            </a:r>
            <a:r>
              <a:rPr lang="es-ES" sz="1600" i="0" dirty="0" err="1"/>
              <a:t>Climate</a:t>
            </a:r>
            <a:r>
              <a:rPr lang="es-ES" sz="1600" i="0" dirty="0"/>
              <a:t> </a:t>
            </a:r>
            <a:r>
              <a:rPr lang="es-ES" sz="1600" i="0" dirty="0" err="1" smtClean="0"/>
              <a:t>Change</a:t>
            </a:r>
            <a:r>
              <a:rPr lang="es-ES" sz="1600" i="0" dirty="0" smtClean="0"/>
              <a:t>”, IPCC</a:t>
            </a:r>
            <a:r>
              <a:rPr lang="es-ES" sz="1600" i="0" dirty="0"/>
              <a:t>, </a:t>
            </a:r>
            <a:r>
              <a:rPr lang="es-ES" sz="1600" i="0" dirty="0" smtClean="0"/>
              <a:t>2013</a:t>
            </a:r>
          </a:p>
          <a:p>
            <a:pPr>
              <a:buClrTx/>
            </a:pPr>
            <a:r>
              <a:rPr lang="es-ES" sz="1600" i="0" dirty="0" smtClean="0"/>
              <a:t>"</a:t>
            </a:r>
            <a:r>
              <a:rPr lang="es-ES" sz="1600" i="0" dirty="0"/>
              <a:t>Can natural </a:t>
            </a:r>
            <a:r>
              <a:rPr lang="es-ES" sz="1600" i="0" dirty="0" err="1"/>
              <a:t>disasters</a:t>
            </a:r>
            <a:r>
              <a:rPr lang="es-ES" sz="1600" i="0" dirty="0"/>
              <a:t> </a:t>
            </a:r>
            <a:r>
              <a:rPr lang="es-ES" sz="1600" i="0" dirty="0" err="1"/>
              <a:t>have</a:t>
            </a:r>
            <a:r>
              <a:rPr lang="es-ES" sz="1600" i="0" dirty="0"/>
              <a:t> positive </a:t>
            </a:r>
            <a:r>
              <a:rPr lang="es-ES" sz="1600" i="0" dirty="0" err="1"/>
              <a:t>consequences</a:t>
            </a:r>
            <a:r>
              <a:rPr lang="es-ES" sz="1600" i="0" dirty="0"/>
              <a:t>? </a:t>
            </a:r>
            <a:r>
              <a:rPr lang="es-ES" sz="1600" i="0" dirty="0" err="1"/>
              <a:t>Investigating</a:t>
            </a:r>
            <a:r>
              <a:rPr lang="es-ES" sz="1600" i="0" dirty="0"/>
              <a:t> </a:t>
            </a:r>
            <a:r>
              <a:rPr lang="es-ES" sz="1600" i="0" dirty="0" err="1"/>
              <a:t>the</a:t>
            </a:r>
            <a:r>
              <a:rPr lang="es-ES" sz="1600" i="0" dirty="0"/>
              <a:t> role of </a:t>
            </a:r>
            <a:r>
              <a:rPr lang="es-ES" sz="1600" i="0" dirty="0" err="1"/>
              <a:t>embodied</a:t>
            </a:r>
            <a:r>
              <a:rPr lang="es-ES" sz="1600" i="0" dirty="0"/>
              <a:t> </a:t>
            </a:r>
            <a:r>
              <a:rPr lang="es-ES" sz="1600" i="0" dirty="0" err="1"/>
              <a:t>technical</a:t>
            </a:r>
            <a:r>
              <a:rPr lang="es-ES" sz="1600" i="0" dirty="0"/>
              <a:t> </a:t>
            </a:r>
            <a:r>
              <a:rPr lang="es-ES" sz="1600" i="0" dirty="0" err="1" smtClean="0"/>
              <a:t>change</a:t>
            </a:r>
            <a:r>
              <a:rPr lang="es-ES" sz="1600" i="0" dirty="0" smtClean="0"/>
              <a:t>”, </a:t>
            </a:r>
            <a:r>
              <a:rPr lang="es-ES" sz="1600" i="0" dirty="0" err="1"/>
              <a:t>Stéphane</a:t>
            </a:r>
            <a:r>
              <a:rPr lang="es-ES" sz="1600" i="0" dirty="0"/>
              <a:t> </a:t>
            </a:r>
            <a:r>
              <a:rPr lang="es-ES" sz="1600" i="0" dirty="0" err="1"/>
              <a:t>Hallegatte</a:t>
            </a:r>
            <a:r>
              <a:rPr lang="es-ES" sz="1600" i="0" dirty="0"/>
              <a:t> &amp; </a:t>
            </a:r>
            <a:r>
              <a:rPr lang="es-ES" sz="1600" i="0" dirty="0" err="1"/>
              <a:t>Patrice</a:t>
            </a:r>
            <a:r>
              <a:rPr lang="es-ES" sz="1600" i="0" dirty="0"/>
              <a:t> Dumas, 2009. </a:t>
            </a:r>
            <a:endParaRPr lang="es-ES" sz="1600" i="0" dirty="0" smtClean="0"/>
          </a:p>
          <a:p>
            <a:pPr>
              <a:buClrTx/>
            </a:pPr>
            <a:r>
              <a:rPr lang="es-ES" sz="1600" i="0" dirty="0"/>
              <a:t>"No </a:t>
            </a:r>
            <a:r>
              <a:rPr lang="es-ES" sz="1600" i="0" dirty="0" err="1"/>
              <a:t>Regrets</a:t>
            </a:r>
            <a:r>
              <a:rPr lang="es-ES" sz="1600" i="0" dirty="0"/>
              <a:t>" </a:t>
            </a:r>
            <a:r>
              <a:rPr lang="es-ES" sz="1600" i="0" dirty="0" err="1"/>
              <a:t>Approach</a:t>
            </a:r>
            <a:r>
              <a:rPr lang="es-ES" sz="1600" i="0" dirty="0"/>
              <a:t> </a:t>
            </a:r>
            <a:r>
              <a:rPr lang="es-ES" sz="1600" i="0" dirty="0" err="1"/>
              <a:t>to</a:t>
            </a:r>
            <a:r>
              <a:rPr lang="es-ES" sz="1600" i="0" dirty="0"/>
              <a:t> </a:t>
            </a:r>
            <a:r>
              <a:rPr lang="es-ES" sz="1600" i="0" dirty="0" err="1"/>
              <a:t>Decision-Making</a:t>
            </a:r>
            <a:r>
              <a:rPr lang="es-ES" sz="1600" i="0" dirty="0"/>
              <a:t> in a </a:t>
            </a:r>
            <a:r>
              <a:rPr lang="es-ES" sz="1600" i="0" dirty="0" err="1"/>
              <a:t>Changing</a:t>
            </a:r>
            <a:r>
              <a:rPr lang="es-ES" sz="1600" i="0" dirty="0"/>
              <a:t> </a:t>
            </a:r>
            <a:r>
              <a:rPr lang="es-ES" sz="1600" i="0" dirty="0" err="1"/>
              <a:t>Climate</a:t>
            </a:r>
            <a:r>
              <a:rPr lang="es-ES" sz="1600" i="0" dirty="0"/>
              <a:t>: </a:t>
            </a:r>
            <a:r>
              <a:rPr lang="es-ES" sz="1600" i="0" dirty="0" err="1"/>
              <a:t>Toward</a:t>
            </a:r>
            <a:r>
              <a:rPr lang="es-ES" sz="1600" i="0" dirty="0"/>
              <a:t> </a:t>
            </a:r>
            <a:r>
              <a:rPr lang="es-ES" sz="1600" i="0" dirty="0" err="1"/>
              <a:t>Adaptive</a:t>
            </a:r>
            <a:r>
              <a:rPr lang="es-ES" sz="1600" i="0" dirty="0"/>
              <a:t> Social </a:t>
            </a:r>
            <a:r>
              <a:rPr lang="es-ES" sz="1600" i="0" dirty="0" err="1"/>
              <a:t>Protection</a:t>
            </a:r>
            <a:r>
              <a:rPr lang="es-ES" sz="1600" i="0" dirty="0"/>
              <a:t> and </a:t>
            </a:r>
            <a:r>
              <a:rPr lang="es-ES" sz="1600" i="0" dirty="0" err="1"/>
              <a:t>Spatially</a:t>
            </a:r>
            <a:r>
              <a:rPr lang="es-ES" sz="1600" i="0" dirty="0"/>
              <a:t> </a:t>
            </a:r>
            <a:r>
              <a:rPr lang="es-ES" sz="1600" i="0" dirty="0" err="1"/>
              <a:t>Enabled</a:t>
            </a:r>
            <a:r>
              <a:rPr lang="es-ES" sz="1600" i="0" dirty="0"/>
              <a:t> </a:t>
            </a:r>
            <a:r>
              <a:rPr lang="es-ES" sz="1600" i="0" dirty="0" err="1" smtClean="0"/>
              <a:t>Governance</a:t>
            </a:r>
            <a:r>
              <a:rPr lang="es-ES" sz="1600" i="0" dirty="0" smtClean="0"/>
              <a:t>, Paul </a:t>
            </a:r>
            <a:r>
              <a:rPr lang="es-ES" sz="1600" i="0" dirty="0"/>
              <a:t>B. </a:t>
            </a:r>
            <a:r>
              <a:rPr lang="es-ES" sz="1600" i="0" dirty="0" err="1" smtClean="0"/>
              <a:t>Siegel</a:t>
            </a:r>
            <a:r>
              <a:rPr lang="es-ES" sz="1600" i="0" dirty="0" smtClean="0"/>
              <a:t>, </a:t>
            </a:r>
            <a:r>
              <a:rPr lang="es-ES" sz="1600" i="0" dirty="0" err="1"/>
              <a:t>The</a:t>
            </a:r>
            <a:r>
              <a:rPr lang="es-ES" sz="1600" i="0" dirty="0"/>
              <a:t> </a:t>
            </a:r>
            <a:r>
              <a:rPr lang="es-ES" sz="1600" i="0" dirty="0" err="1"/>
              <a:t>World</a:t>
            </a:r>
            <a:r>
              <a:rPr lang="es-ES" sz="1600" i="0" dirty="0"/>
              <a:t> Bank - Washington, D.C. </a:t>
            </a:r>
            <a:r>
              <a:rPr lang="es-ES" sz="1600" i="0" dirty="0" smtClean="0"/>
              <a:t>USA</a:t>
            </a:r>
          </a:p>
          <a:p>
            <a:pPr>
              <a:buClrTx/>
            </a:pPr>
            <a:r>
              <a:rPr lang="es-ES" sz="1600" i="0" dirty="0" smtClean="0"/>
              <a:t>"</a:t>
            </a:r>
            <a:r>
              <a:rPr lang="es-ES" sz="1600" i="0" dirty="0" err="1"/>
              <a:t>Stern</a:t>
            </a:r>
            <a:r>
              <a:rPr lang="es-ES" sz="1600" i="0" dirty="0"/>
              <a:t> </a:t>
            </a:r>
            <a:r>
              <a:rPr lang="es-ES" sz="1600" i="0" dirty="0" err="1"/>
              <a:t>Review</a:t>
            </a:r>
            <a:r>
              <a:rPr lang="es-ES" sz="1600" i="0" dirty="0"/>
              <a:t> </a:t>
            </a:r>
            <a:r>
              <a:rPr lang="es-ES" sz="1600" i="0" dirty="0" err="1"/>
              <a:t>on</a:t>
            </a:r>
            <a:r>
              <a:rPr lang="es-ES" sz="1600" i="0" dirty="0"/>
              <a:t> </a:t>
            </a:r>
            <a:r>
              <a:rPr lang="es-ES" sz="1600" i="0" dirty="0" err="1"/>
              <a:t>The</a:t>
            </a:r>
            <a:r>
              <a:rPr lang="es-ES" sz="1600" i="0" dirty="0"/>
              <a:t> </a:t>
            </a:r>
            <a:r>
              <a:rPr lang="es-ES" sz="1600" i="0" dirty="0" err="1"/>
              <a:t>Economics</a:t>
            </a:r>
            <a:r>
              <a:rPr lang="es-ES" sz="1600" i="0" dirty="0"/>
              <a:t> of </a:t>
            </a:r>
            <a:r>
              <a:rPr lang="es-ES" sz="1600" i="0" dirty="0" err="1"/>
              <a:t>Climate</a:t>
            </a:r>
            <a:r>
              <a:rPr lang="es-ES" sz="1600" i="0" dirty="0"/>
              <a:t> </a:t>
            </a:r>
            <a:r>
              <a:rPr lang="es-ES" sz="1600" i="0" dirty="0" err="1"/>
              <a:t>Change</a:t>
            </a:r>
            <a:r>
              <a:rPr lang="es-ES" sz="1600" i="0" dirty="0"/>
              <a:t> (pre-</a:t>
            </a:r>
            <a:r>
              <a:rPr lang="es-ES" sz="1600" i="0" dirty="0" err="1"/>
              <a:t>publication</a:t>
            </a:r>
            <a:r>
              <a:rPr lang="es-ES" sz="1600" i="0" dirty="0"/>
              <a:t> </a:t>
            </a:r>
            <a:r>
              <a:rPr lang="es-ES" sz="1600" i="0" dirty="0" err="1"/>
              <a:t>edition</a:t>
            </a:r>
            <a:r>
              <a:rPr lang="es-ES" sz="1600" i="0" dirty="0"/>
              <a:t>). </a:t>
            </a:r>
            <a:r>
              <a:rPr lang="es-ES" sz="1600" i="0" dirty="0" err="1"/>
              <a:t>Executive</a:t>
            </a:r>
            <a:r>
              <a:rPr lang="es-ES" sz="1600" i="0" dirty="0"/>
              <a:t> </a:t>
            </a:r>
            <a:r>
              <a:rPr lang="es-ES" sz="1600" i="0" dirty="0" err="1"/>
              <a:t>Summary</a:t>
            </a:r>
            <a:r>
              <a:rPr lang="es-ES" sz="1600" i="0" dirty="0"/>
              <a:t>". </a:t>
            </a:r>
            <a:r>
              <a:rPr lang="es-ES" sz="1600" i="0" dirty="0" err="1"/>
              <a:t>Stern</a:t>
            </a:r>
            <a:r>
              <a:rPr lang="es-ES" sz="1600" i="0" dirty="0"/>
              <a:t>, N. (2006). </a:t>
            </a:r>
            <a:endParaRPr lang="en-GB" sz="1600" i="0" dirty="0" smtClean="0"/>
          </a:p>
        </p:txBody>
      </p:sp>
      <p:sp>
        <p:nvSpPr>
          <p:cNvPr id="3" name="Slide Number Placeholder 2"/>
          <p:cNvSpPr>
            <a:spLocks noGrp="1"/>
          </p:cNvSpPr>
          <p:nvPr>
            <p:ph type="sldNum" sz="quarter" idx="12"/>
          </p:nvPr>
        </p:nvSpPr>
        <p:spPr/>
        <p:txBody>
          <a:bodyPr/>
          <a:lstStyle/>
          <a:p>
            <a:pPr>
              <a:defRPr/>
            </a:pPr>
            <a:fld id="{315A5415-EC39-4ABD-B2D1-376FD9DBC68B}" type="slidenum">
              <a:rPr lang="en-GB" smtClean="0">
                <a:solidFill>
                  <a:srgbClr val="000000"/>
                </a:solidFill>
              </a:rPr>
              <a:pPr>
                <a:defRPr/>
              </a:pPr>
              <a:t>19</a:t>
            </a:fld>
            <a:endParaRPr lang="en-GB" dirty="0">
              <a:solidFill>
                <a:srgbClr val="000000"/>
              </a:solidFill>
            </a:endParaRPr>
          </a:p>
        </p:txBody>
      </p:sp>
    </p:spTree>
    <p:extLst>
      <p:ext uri="{BB962C8B-B14F-4D97-AF65-F5344CB8AC3E}">
        <p14:creationId xmlns:p14="http://schemas.microsoft.com/office/powerpoint/2010/main" val="4029844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052215"/>
            <a:ext cx="8856984" cy="936625"/>
          </a:xfrm>
        </p:spPr>
        <p:txBody>
          <a:bodyPr/>
          <a:lstStyle/>
          <a:p>
            <a:r>
              <a:rPr lang="es-ES" sz="2800" dirty="0" smtClean="0">
                <a:solidFill>
                  <a:srgbClr val="2D2D8A"/>
                </a:solidFill>
              </a:rPr>
              <a:t>Data </a:t>
            </a:r>
            <a:r>
              <a:rPr lang="es-ES" sz="2800" dirty="0" err="1" smtClean="0">
                <a:solidFill>
                  <a:srgbClr val="2D2D8A"/>
                </a:solidFill>
              </a:rPr>
              <a:t>used</a:t>
            </a:r>
            <a:r>
              <a:rPr lang="es-ES" sz="2800" dirty="0" smtClean="0">
                <a:solidFill>
                  <a:srgbClr val="2D2D8A"/>
                </a:solidFill>
              </a:rPr>
              <a:t> </a:t>
            </a:r>
            <a:r>
              <a:rPr lang="es-ES" sz="2800" dirty="0" err="1" smtClean="0">
                <a:solidFill>
                  <a:srgbClr val="2D2D8A"/>
                </a:solidFill>
              </a:rPr>
              <a:t>by</a:t>
            </a:r>
            <a:r>
              <a:rPr lang="es-ES" sz="2800" dirty="0" smtClean="0">
                <a:solidFill>
                  <a:srgbClr val="2D2D8A"/>
                </a:solidFill>
              </a:rPr>
              <a:t> General </a:t>
            </a:r>
            <a:r>
              <a:rPr lang="es-ES" sz="2800" dirty="0" err="1" smtClean="0">
                <a:solidFill>
                  <a:srgbClr val="2D2D8A"/>
                </a:solidFill>
              </a:rPr>
              <a:t>Circulation</a:t>
            </a:r>
            <a:r>
              <a:rPr lang="es-ES" sz="2800" dirty="0" smtClean="0">
                <a:solidFill>
                  <a:srgbClr val="2D2D8A"/>
                </a:solidFill>
              </a:rPr>
              <a:t> </a:t>
            </a:r>
            <a:r>
              <a:rPr lang="es-ES" sz="2800" dirty="0" err="1" smtClean="0">
                <a:solidFill>
                  <a:srgbClr val="2D2D8A"/>
                </a:solidFill>
              </a:rPr>
              <a:t>Models</a:t>
            </a:r>
            <a:endParaRPr lang="es-ES" sz="2800" dirty="0">
              <a:solidFill>
                <a:srgbClr val="2D2D8A"/>
              </a:solidFill>
            </a:endParaRPr>
          </a:p>
        </p:txBody>
      </p:sp>
      <p:sp>
        <p:nvSpPr>
          <p:cNvPr id="4" name="Marcador de número de diapositiva 3"/>
          <p:cNvSpPr>
            <a:spLocks noGrp="1"/>
          </p:cNvSpPr>
          <p:nvPr>
            <p:ph type="sldNum" sz="quarter" idx="12"/>
          </p:nvPr>
        </p:nvSpPr>
        <p:spPr/>
        <p:txBody>
          <a:bodyPr/>
          <a:lstStyle/>
          <a:p>
            <a:pPr>
              <a:defRPr/>
            </a:pPr>
            <a:fld id="{541546BE-7D09-45A0-BE57-31E242A534BD}" type="slidenum">
              <a:rPr lang="en-GB" smtClean="0"/>
              <a:pPr>
                <a:defRPr/>
              </a:pPr>
              <a:t>2</a:t>
            </a:fld>
            <a:endParaRPr lang="en-GB" dirty="0"/>
          </a:p>
        </p:txBody>
      </p:sp>
      <p:pic>
        <p:nvPicPr>
          <p:cNvPr id="5" name="Imagen 4" descr="climate_system5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953132"/>
            <a:ext cx="7253312" cy="4932252"/>
          </a:xfrm>
          <a:prstGeom prst="rect">
            <a:avLst/>
          </a:prstGeom>
        </p:spPr>
      </p:pic>
    </p:spTree>
    <p:extLst>
      <p:ext uri="{BB962C8B-B14F-4D97-AF65-F5344CB8AC3E}">
        <p14:creationId xmlns:p14="http://schemas.microsoft.com/office/powerpoint/2010/main" val="2235718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12" y="-27905"/>
            <a:ext cx="3960440" cy="936625"/>
          </a:xfrm>
        </p:spPr>
        <p:txBody>
          <a:bodyPr/>
          <a:lstStyle/>
          <a:p>
            <a:r>
              <a:rPr lang="es-ES" sz="2800" dirty="0" smtClean="0">
                <a:solidFill>
                  <a:schemeClr val="bg1"/>
                </a:solidFill>
              </a:rPr>
              <a:t>Can </a:t>
            </a:r>
            <a:r>
              <a:rPr lang="es-ES" sz="2800" dirty="0" err="1" smtClean="0">
                <a:solidFill>
                  <a:schemeClr val="bg1"/>
                </a:solidFill>
              </a:rPr>
              <a:t>we</a:t>
            </a:r>
            <a:r>
              <a:rPr lang="es-ES" sz="2800" dirty="0" smtClean="0">
                <a:solidFill>
                  <a:schemeClr val="bg1"/>
                </a:solidFill>
              </a:rPr>
              <a:t> trust </a:t>
            </a:r>
            <a:r>
              <a:rPr lang="es-ES" sz="2800" dirty="0" err="1" smtClean="0">
                <a:solidFill>
                  <a:schemeClr val="bg1"/>
                </a:solidFill>
              </a:rPr>
              <a:t>GCMs</a:t>
            </a:r>
            <a:r>
              <a:rPr lang="es-ES" sz="2800" dirty="0" smtClean="0">
                <a:solidFill>
                  <a:schemeClr val="bg1"/>
                </a:solidFill>
              </a:rPr>
              <a:t>?</a:t>
            </a:r>
            <a:endParaRPr lang="es-ES" sz="2800" dirty="0">
              <a:solidFill>
                <a:schemeClr val="bg1"/>
              </a:solidFill>
            </a:endParaRPr>
          </a:p>
        </p:txBody>
      </p:sp>
      <p:sp>
        <p:nvSpPr>
          <p:cNvPr id="3" name="Marcador de contenido 2"/>
          <p:cNvSpPr>
            <a:spLocks noGrp="1"/>
          </p:cNvSpPr>
          <p:nvPr>
            <p:ph idx="1"/>
          </p:nvPr>
        </p:nvSpPr>
        <p:spPr>
          <a:xfrm>
            <a:off x="395536" y="1268139"/>
            <a:ext cx="8229600" cy="3529013"/>
          </a:xfrm>
        </p:spPr>
        <p:txBody>
          <a:bodyPr/>
          <a:lstStyle/>
          <a:p>
            <a:pPr>
              <a:spcAft>
                <a:spcPts val="1200"/>
              </a:spcAft>
              <a:buClrTx/>
            </a:pPr>
            <a:r>
              <a:rPr lang="en-US" sz="2000" i="0" dirty="0" smtClean="0"/>
              <a:t>Considerable confidence that GCMs provide credible quantitative estimates of future climate change, particularly at continental and larger scales.</a:t>
            </a:r>
          </a:p>
          <a:p>
            <a:pPr>
              <a:spcAft>
                <a:spcPts val="1200"/>
              </a:spcAft>
              <a:buClrTx/>
            </a:pPr>
            <a:r>
              <a:rPr lang="en-US" sz="2000" i="0" dirty="0" smtClean="0"/>
              <a:t>Climate models have successfully projected trends.</a:t>
            </a:r>
          </a:p>
          <a:p>
            <a:pPr>
              <a:spcAft>
                <a:spcPts val="1200"/>
              </a:spcAft>
              <a:buClrTx/>
            </a:pPr>
            <a:r>
              <a:rPr lang="en-US" sz="2000" i="0" dirty="0" smtClean="0"/>
              <a:t>GCMs developed independently from each other give similar results.</a:t>
            </a:r>
          </a:p>
        </p:txBody>
      </p:sp>
      <p:sp>
        <p:nvSpPr>
          <p:cNvPr id="4" name="Marcador de número de diapositiva 3"/>
          <p:cNvSpPr>
            <a:spLocks noGrp="1"/>
          </p:cNvSpPr>
          <p:nvPr>
            <p:ph type="sldNum" sz="quarter" idx="12"/>
          </p:nvPr>
        </p:nvSpPr>
        <p:spPr/>
        <p:txBody>
          <a:bodyPr/>
          <a:lstStyle/>
          <a:p>
            <a:pPr>
              <a:defRPr/>
            </a:pPr>
            <a:fld id="{541546BE-7D09-45A0-BE57-31E242A534BD}" type="slidenum">
              <a:rPr lang="en-GB" smtClean="0"/>
              <a:pPr>
                <a:defRPr/>
              </a:pPr>
              <a:t>3</a:t>
            </a:fld>
            <a:endParaRPr lang="en-GB" dirty="0"/>
          </a:p>
        </p:txBody>
      </p:sp>
      <p:pic>
        <p:nvPicPr>
          <p:cNvPr id="5" name="Imagen 4"/>
          <p:cNvPicPr>
            <a:picLocks noChangeAspect="1"/>
          </p:cNvPicPr>
          <p:nvPr/>
        </p:nvPicPr>
        <p:blipFill>
          <a:blip r:embed="rId3"/>
          <a:stretch>
            <a:fillRect/>
          </a:stretch>
        </p:blipFill>
        <p:spPr>
          <a:xfrm>
            <a:off x="1853960" y="3505452"/>
            <a:ext cx="6750488" cy="2875876"/>
          </a:xfrm>
          <a:prstGeom prst="rect">
            <a:avLst/>
          </a:prstGeom>
        </p:spPr>
      </p:pic>
      <p:sp>
        <p:nvSpPr>
          <p:cNvPr id="6" name="CuadroTexto 5"/>
          <p:cNvSpPr txBox="1"/>
          <p:nvPr/>
        </p:nvSpPr>
        <p:spPr>
          <a:xfrm>
            <a:off x="467544" y="6381328"/>
            <a:ext cx="8237351" cy="461665"/>
          </a:xfrm>
          <a:prstGeom prst="rect">
            <a:avLst/>
          </a:prstGeom>
          <a:noFill/>
        </p:spPr>
        <p:txBody>
          <a:bodyPr wrap="none" rtlCol="0">
            <a:spAutoFit/>
          </a:bodyPr>
          <a:lstStyle/>
          <a:p>
            <a:r>
              <a:rPr lang="es-ES" dirty="0" err="1" smtClean="0"/>
              <a:t>Fig</a:t>
            </a:r>
            <a:r>
              <a:rPr lang="es-ES" dirty="0" smtClean="0"/>
              <a:t>:  </a:t>
            </a:r>
            <a:r>
              <a:rPr lang="es-ES" dirty="0" err="1" smtClean="0"/>
              <a:t>Various</a:t>
            </a:r>
            <a:r>
              <a:rPr lang="es-ES" dirty="0" smtClean="0"/>
              <a:t> </a:t>
            </a:r>
            <a:r>
              <a:rPr lang="es-ES" dirty="0" err="1" smtClean="0"/>
              <a:t>projections</a:t>
            </a:r>
            <a:r>
              <a:rPr lang="es-ES" dirty="0" smtClean="0"/>
              <a:t> </a:t>
            </a:r>
            <a:r>
              <a:rPr lang="es-ES" dirty="0"/>
              <a:t>of global mean, </a:t>
            </a:r>
            <a:r>
              <a:rPr lang="es-ES" dirty="0" err="1"/>
              <a:t>annual</a:t>
            </a:r>
            <a:r>
              <a:rPr lang="es-ES" dirty="0"/>
              <a:t> mean </a:t>
            </a:r>
            <a:r>
              <a:rPr lang="es-ES" dirty="0" err="1"/>
              <a:t>surface</a:t>
            </a:r>
            <a:r>
              <a:rPr lang="es-ES" dirty="0"/>
              <a:t> air </a:t>
            </a:r>
            <a:r>
              <a:rPr lang="es-ES" dirty="0" err="1"/>
              <a:t>temperature</a:t>
            </a:r>
            <a:r>
              <a:rPr lang="es-ES" dirty="0"/>
              <a:t> 1986–</a:t>
            </a:r>
            <a:r>
              <a:rPr lang="es-ES" dirty="0" smtClean="0"/>
              <a:t>2050; IPCC 2015 </a:t>
            </a:r>
            <a:endParaRPr lang="es-ES" dirty="0"/>
          </a:p>
          <a:p>
            <a:endParaRPr lang="es-ES" dirty="0"/>
          </a:p>
        </p:txBody>
      </p:sp>
    </p:spTree>
    <p:extLst>
      <p:ext uri="{BB962C8B-B14F-4D97-AF65-F5344CB8AC3E}">
        <p14:creationId xmlns:p14="http://schemas.microsoft.com/office/powerpoint/2010/main" val="2665618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12" y="-27905"/>
            <a:ext cx="3960440" cy="936625"/>
          </a:xfrm>
        </p:spPr>
        <p:txBody>
          <a:bodyPr/>
          <a:lstStyle/>
          <a:p>
            <a:r>
              <a:rPr lang="es-ES" sz="2800" dirty="0" smtClean="0">
                <a:solidFill>
                  <a:schemeClr val="bg1"/>
                </a:solidFill>
              </a:rPr>
              <a:t>Can </a:t>
            </a:r>
            <a:r>
              <a:rPr lang="es-ES" sz="2800" dirty="0" err="1" smtClean="0">
                <a:solidFill>
                  <a:schemeClr val="bg1"/>
                </a:solidFill>
              </a:rPr>
              <a:t>we</a:t>
            </a:r>
            <a:r>
              <a:rPr lang="es-ES" sz="2800" dirty="0" smtClean="0">
                <a:solidFill>
                  <a:schemeClr val="bg1"/>
                </a:solidFill>
              </a:rPr>
              <a:t> trust </a:t>
            </a:r>
            <a:r>
              <a:rPr lang="es-ES" sz="2800" dirty="0" err="1" smtClean="0">
                <a:solidFill>
                  <a:schemeClr val="bg1"/>
                </a:solidFill>
              </a:rPr>
              <a:t>GCMs</a:t>
            </a:r>
            <a:r>
              <a:rPr lang="es-ES" sz="2800" dirty="0" smtClean="0">
                <a:solidFill>
                  <a:schemeClr val="bg1"/>
                </a:solidFill>
              </a:rPr>
              <a:t>?</a:t>
            </a:r>
            <a:endParaRPr lang="es-ES" sz="2800" dirty="0">
              <a:solidFill>
                <a:schemeClr val="bg1"/>
              </a:solidFill>
            </a:endParaRPr>
          </a:p>
        </p:txBody>
      </p:sp>
      <p:sp>
        <p:nvSpPr>
          <p:cNvPr id="3" name="Marcador de contenido 2"/>
          <p:cNvSpPr>
            <a:spLocks noGrp="1"/>
          </p:cNvSpPr>
          <p:nvPr>
            <p:ph idx="1"/>
          </p:nvPr>
        </p:nvSpPr>
        <p:spPr>
          <a:xfrm>
            <a:off x="395536" y="1268139"/>
            <a:ext cx="8229600" cy="3529013"/>
          </a:xfrm>
        </p:spPr>
        <p:txBody>
          <a:bodyPr/>
          <a:lstStyle/>
          <a:p>
            <a:pPr>
              <a:buClrTx/>
            </a:pPr>
            <a:r>
              <a:rPr lang="en-US" sz="2000" i="0" dirty="0"/>
              <a:t>E</a:t>
            </a:r>
            <a:r>
              <a:rPr lang="en-US" sz="2000" i="0" dirty="0" smtClean="0"/>
              <a:t>ven </a:t>
            </a:r>
            <a:r>
              <a:rPr lang="en-US" sz="2000" i="0" dirty="0"/>
              <a:t>the best models only give one possibility</a:t>
            </a:r>
          </a:p>
          <a:p>
            <a:pPr>
              <a:buClrTx/>
            </a:pPr>
            <a:r>
              <a:rPr lang="en-US" sz="2000" i="0" dirty="0"/>
              <a:t>M</a:t>
            </a:r>
            <a:r>
              <a:rPr lang="en-US" sz="2000" i="0" dirty="0" smtClean="0"/>
              <a:t>odels </a:t>
            </a:r>
            <a:r>
              <a:rPr lang="en-US" sz="2000" i="0" dirty="0"/>
              <a:t>may have done well in the past but what about the future?</a:t>
            </a:r>
          </a:p>
          <a:p>
            <a:pPr>
              <a:buClrTx/>
            </a:pPr>
            <a:r>
              <a:rPr lang="en-US" sz="2000" i="0" dirty="0" smtClean="0"/>
              <a:t>There </a:t>
            </a:r>
            <a:r>
              <a:rPr lang="en-US" sz="2000" i="0" dirty="0"/>
              <a:t>is a need to understand different forms of predictions in projections especially for communication </a:t>
            </a:r>
            <a:endParaRPr lang="en-US" sz="2000" i="0" dirty="0" smtClean="0"/>
          </a:p>
          <a:p>
            <a:pPr>
              <a:buClrTx/>
            </a:pPr>
            <a:r>
              <a:rPr lang="en-US" sz="2000" i="0" dirty="0" smtClean="0"/>
              <a:t>Notably, predictions cannot be assessed as good everywhere, notably:</a:t>
            </a:r>
          </a:p>
          <a:p>
            <a:pPr lvl="1">
              <a:buClrTx/>
            </a:pPr>
            <a:r>
              <a:rPr lang="en-US" sz="1600" b="0" dirty="0" smtClean="0"/>
              <a:t>At l</a:t>
            </a:r>
            <a:r>
              <a:rPr lang="en-US" sz="1600" b="0" i="0" dirty="0" smtClean="0"/>
              <a:t>ocal level, and…</a:t>
            </a:r>
          </a:p>
          <a:p>
            <a:pPr lvl="1">
              <a:buClrTx/>
            </a:pPr>
            <a:r>
              <a:rPr lang="en-US" sz="1600" b="0" dirty="0" smtClean="0"/>
              <a:t>…w</a:t>
            </a:r>
            <a:r>
              <a:rPr lang="en-US" sz="1600" b="0" i="0" dirty="0" smtClean="0"/>
              <a:t>here only a few number of variables are known…</a:t>
            </a:r>
          </a:p>
          <a:p>
            <a:pPr lvl="1">
              <a:buClrTx/>
            </a:pPr>
            <a:r>
              <a:rPr lang="en-US" sz="1600" b="0" dirty="0" smtClean="0"/>
              <a:t>…notably, when the use of compound parameters is needed to determine exposure…</a:t>
            </a:r>
          </a:p>
          <a:p>
            <a:pPr lvl="1">
              <a:buClrTx/>
            </a:pPr>
            <a:r>
              <a:rPr lang="en-US" sz="1600" b="0" dirty="0" smtClean="0"/>
              <a:t>...and the capacity to improve the model ability for predictions is limited…</a:t>
            </a:r>
          </a:p>
          <a:p>
            <a:pPr lvl="1">
              <a:buClrTx/>
            </a:pPr>
            <a:endParaRPr lang="en-US" sz="1600" b="0" dirty="0" smtClean="0"/>
          </a:p>
          <a:p>
            <a:pPr marL="0" indent="0" algn="ctr">
              <a:buClrTx/>
              <a:buNone/>
            </a:pPr>
            <a:r>
              <a:rPr lang="en-US" i="0" dirty="0" smtClean="0"/>
              <a:t>… but we still need to make decisions !</a:t>
            </a:r>
            <a:endParaRPr lang="en-US" sz="1600" b="0" dirty="0" smtClean="0"/>
          </a:p>
        </p:txBody>
      </p:sp>
      <p:sp>
        <p:nvSpPr>
          <p:cNvPr id="4" name="Marcador de número de diapositiva 3"/>
          <p:cNvSpPr>
            <a:spLocks noGrp="1"/>
          </p:cNvSpPr>
          <p:nvPr>
            <p:ph type="sldNum" sz="quarter" idx="12"/>
          </p:nvPr>
        </p:nvSpPr>
        <p:spPr/>
        <p:txBody>
          <a:bodyPr/>
          <a:lstStyle/>
          <a:p>
            <a:pPr>
              <a:defRPr/>
            </a:pPr>
            <a:fld id="{541546BE-7D09-45A0-BE57-31E242A534BD}" type="slidenum">
              <a:rPr lang="en-GB" smtClean="0"/>
              <a:pPr>
                <a:defRPr/>
              </a:pPr>
              <a:t>4</a:t>
            </a:fld>
            <a:endParaRPr lang="en-GB" dirty="0"/>
          </a:p>
        </p:txBody>
      </p:sp>
    </p:spTree>
    <p:extLst>
      <p:ext uri="{BB962C8B-B14F-4D97-AF65-F5344CB8AC3E}">
        <p14:creationId xmlns:p14="http://schemas.microsoft.com/office/powerpoint/2010/main" val="1310658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124223"/>
            <a:ext cx="8784976" cy="936625"/>
          </a:xfrm>
        </p:spPr>
        <p:txBody>
          <a:bodyPr/>
          <a:lstStyle/>
          <a:p>
            <a:pPr algn="ctr"/>
            <a:r>
              <a:rPr lang="es-ES" dirty="0" err="1" smtClean="0"/>
              <a:t>Predictions</a:t>
            </a:r>
            <a:r>
              <a:rPr lang="es-ES" dirty="0" smtClean="0"/>
              <a:t> </a:t>
            </a:r>
            <a:r>
              <a:rPr lang="es-ES" dirty="0" err="1" smtClean="0"/>
              <a:t>according</a:t>
            </a:r>
            <a:r>
              <a:rPr lang="es-ES" dirty="0" smtClean="0"/>
              <a:t> </a:t>
            </a:r>
            <a:r>
              <a:rPr lang="es-ES" dirty="0" err="1" smtClean="0"/>
              <a:t>to</a:t>
            </a:r>
            <a:r>
              <a:rPr lang="es-ES" dirty="0" smtClean="0"/>
              <a:t> </a:t>
            </a:r>
            <a:r>
              <a:rPr lang="es-ES" dirty="0" err="1" smtClean="0"/>
              <a:t>scenarios</a:t>
            </a:r>
            <a:endParaRPr lang="es-ES" dirty="0"/>
          </a:p>
        </p:txBody>
      </p:sp>
      <p:sp>
        <p:nvSpPr>
          <p:cNvPr id="4" name="Marcador de número de diapositiva 3"/>
          <p:cNvSpPr>
            <a:spLocks noGrp="1"/>
          </p:cNvSpPr>
          <p:nvPr>
            <p:ph type="sldNum" sz="quarter" idx="12"/>
          </p:nvPr>
        </p:nvSpPr>
        <p:spPr/>
        <p:txBody>
          <a:bodyPr/>
          <a:lstStyle/>
          <a:p>
            <a:pPr>
              <a:defRPr/>
            </a:pPr>
            <a:fld id="{541546BE-7D09-45A0-BE57-31E242A534BD}" type="slidenum">
              <a:rPr lang="en-GB" smtClean="0"/>
              <a:pPr>
                <a:defRPr/>
              </a:pPr>
              <a:t>5</a:t>
            </a:fld>
            <a:endParaRPr lang="en-GB" dirty="0"/>
          </a:p>
        </p:txBody>
      </p:sp>
      <p:graphicFrame>
        <p:nvGraphicFramePr>
          <p:cNvPr id="10" name="Tabla 9"/>
          <p:cNvGraphicFramePr>
            <a:graphicFrameLocks noGrp="1"/>
          </p:cNvGraphicFramePr>
          <p:nvPr>
            <p:extLst>
              <p:ext uri="{D42A27DB-BD31-4B8C-83A1-F6EECF244321}">
                <p14:modId xmlns:p14="http://schemas.microsoft.com/office/powerpoint/2010/main" val="3531568433"/>
              </p:ext>
            </p:extLst>
          </p:nvPr>
        </p:nvGraphicFramePr>
        <p:xfrm>
          <a:off x="1763688" y="2299169"/>
          <a:ext cx="5904654" cy="2858023"/>
        </p:xfrm>
        <a:graphic>
          <a:graphicData uri="http://schemas.openxmlformats.org/drawingml/2006/table">
            <a:tbl>
              <a:tblPr>
                <a:tableStyleId>{08FB837D-C827-4EFA-A057-4D05807E0F7C}</a:tableStyleId>
              </a:tblPr>
              <a:tblGrid>
                <a:gridCol w="1968218"/>
                <a:gridCol w="1968218"/>
                <a:gridCol w="1968218"/>
              </a:tblGrid>
              <a:tr h="144019">
                <a:tc>
                  <a:txBody>
                    <a:bodyPr/>
                    <a:lstStyle/>
                    <a:p>
                      <a:pPr algn="ctr" fontAlgn="b"/>
                      <a:r>
                        <a:rPr lang="es-ES" sz="1800" b="1" i="0" u="none" strike="noStrike" dirty="0" err="1" smtClean="0">
                          <a:solidFill>
                            <a:srgbClr val="000000"/>
                          </a:solidFill>
                          <a:effectLst/>
                          <a:latin typeface="Verdana"/>
                          <a:cs typeface="Verdana"/>
                        </a:rPr>
                        <a:t>Period</a:t>
                      </a:r>
                      <a:endParaRPr lang="es-ES" sz="1200" b="1" i="0" u="none" strike="noStrike" dirty="0">
                        <a:solidFill>
                          <a:srgbClr val="000000"/>
                        </a:solidFill>
                        <a:effectLst/>
                        <a:latin typeface="Verdana"/>
                        <a:cs typeface="Verdana"/>
                      </a:endParaRPr>
                    </a:p>
                  </a:txBody>
                  <a:tcPr marL="12700" marR="12700" marT="12700" marB="0" anchor="ctr"/>
                </a:tc>
                <a:tc>
                  <a:txBody>
                    <a:bodyPr/>
                    <a:lstStyle/>
                    <a:p>
                      <a:pPr algn="ctr" fontAlgn="b"/>
                      <a:r>
                        <a:rPr lang="es-ES" sz="1800" b="1" u="none" strike="noStrike" dirty="0">
                          <a:effectLst/>
                        </a:rPr>
                        <a:t>2046-2065</a:t>
                      </a:r>
                      <a:endParaRPr lang="es-ES" sz="1800" b="1" i="0" u="none" strike="noStrike" dirty="0">
                        <a:solidFill>
                          <a:srgbClr val="000000"/>
                        </a:solidFill>
                        <a:effectLst/>
                        <a:latin typeface="Calibri"/>
                      </a:endParaRPr>
                    </a:p>
                  </a:txBody>
                  <a:tcPr marL="12700" marR="12700" marT="12700" marB="0" anchor="b"/>
                </a:tc>
                <a:tc>
                  <a:txBody>
                    <a:bodyPr/>
                    <a:lstStyle/>
                    <a:p>
                      <a:pPr algn="ctr" fontAlgn="b"/>
                      <a:r>
                        <a:rPr lang="es-ES" sz="1800" b="1" u="none" strike="noStrike" dirty="0">
                          <a:effectLst/>
                        </a:rPr>
                        <a:t>2081-2100</a:t>
                      </a:r>
                      <a:endParaRPr lang="es-ES" sz="1800" b="1" i="0" u="none" strike="noStrike" dirty="0">
                        <a:solidFill>
                          <a:srgbClr val="000000"/>
                        </a:solidFill>
                        <a:effectLst/>
                        <a:latin typeface="Calibri"/>
                      </a:endParaRPr>
                    </a:p>
                  </a:txBody>
                  <a:tcPr marL="12700" marR="12700" marT="12700" marB="0" anchor="b"/>
                </a:tc>
              </a:tr>
              <a:tr h="577079">
                <a:tc>
                  <a:txBody>
                    <a:bodyPr/>
                    <a:lstStyle/>
                    <a:p>
                      <a:pPr algn="ctr" fontAlgn="b"/>
                      <a:r>
                        <a:rPr lang="es-ES" sz="1800" u="none" strike="noStrike" kern="1200" dirty="0" err="1">
                          <a:solidFill>
                            <a:schemeClr val="dk1"/>
                          </a:solidFill>
                          <a:effectLst/>
                          <a:latin typeface="+mn-lt"/>
                          <a:ea typeface="+mn-ea"/>
                          <a:cs typeface="+mn-cs"/>
                        </a:rPr>
                        <a:t>Scenario</a:t>
                      </a:r>
                      <a:endParaRPr lang="es-ES" sz="1800" u="none" strike="noStrike" kern="1200" dirty="0">
                        <a:solidFill>
                          <a:schemeClr val="dk1"/>
                        </a:solidFill>
                        <a:effectLst/>
                        <a:latin typeface="+mn-lt"/>
                        <a:ea typeface="+mn-ea"/>
                        <a:cs typeface="+mn-cs"/>
                      </a:endParaRP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800" u="none" strike="noStrike" dirty="0">
                          <a:effectLst/>
                        </a:rPr>
                        <a:t>Mean </a:t>
                      </a:r>
                      <a:r>
                        <a:rPr lang="es-ES" sz="1800" u="none" strike="noStrike" dirty="0" smtClean="0">
                          <a:effectLst/>
                        </a:rPr>
                        <a:t>and </a:t>
                      </a:r>
                      <a:r>
                        <a:rPr lang="es-ES" sz="1800" u="none" strike="noStrike" dirty="0" err="1" smtClean="0">
                          <a:effectLst/>
                        </a:rPr>
                        <a:t>likely</a:t>
                      </a:r>
                      <a:r>
                        <a:rPr lang="es-ES" sz="1800" u="none" strike="noStrike" dirty="0" smtClean="0">
                          <a:effectLst/>
                        </a:rPr>
                        <a:t> </a:t>
                      </a:r>
                      <a:r>
                        <a:rPr lang="es-ES" sz="1800" u="none" strike="noStrike" dirty="0" err="1" smtClean="0">
                          <a:effectLst/>
                        </a:rPr>
                        <a:t>range</a:t>
                      </a:r>
                      <a:endParaRPr lang="es-ES" sz="1800" u="none" strike="noStrike" dirty="0" smtClean="0">
                        <a:effectLst/>
                      </a:endParaRPr>
                    </a:p>
                  </a:txBody>
                  <a:tcPr marL="12700" marR="12700" marT="1270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ES" sz="1800" u="none" strike="noStrike" dirty="0" smtClean="0">
                          <a:effectLst/>
                        </a:rPr>
                        <a:t>Mean and </a:t>
                      </a:r>
                      <a:r>
                        <a:rPr lang="es-ES" sz="1800" u="none" strike="noStrike" dirty="0" err="1" smtClean="0">
                          <a:effectLst/>
                        </a:rPr>
                        <a:t>likely</a:t>
                      </a:r>
                      <a:r>
                        <a:rPr lang="es-ES" sz="1800" u="none" strike="noStrike" dirty="0" smtClean="0">
                          <a:effectLst/>
                        </a:rPr>
                        <a:t> </a:t>
                      </a:r>
                      <a:r>
                        <a:rPr lang="es-ES" sz="1800" u="none" strike="noStrike" dirty="0" err="1" smtClean="0">
                          <a:effectLst/>
                        </a:rPr>
                        <a:t>range</a:t>
                      </a:r>
                      <a:endParaRPr lang="es-ES" sz="1800" u="none" strike="noStrike" dirty="0" smtClean="0">
                        <a:effectLst/>
                      </a:endParaRPr>
                    </a:p>
                  </a:txBody>
                  <a:tcPr marL="12700" marR="12700" marT="12700" marB="0" anchor="ctr"/>
                </a:tc>
              </a:tr>
              <a:tr h="498481">
                <a:tc>
                  <a:txBody>
                    <a:bodyPr/>
                    <a:lstStyle/>
                    <a:p>
                      <a:pPr algn="ctr" fontAlgn="b"/>
                      <a:r>
                        <a:rPr lang="es-ES" sz="1800" u="none" strike="noStrike" dirty="0">
                          <a:solidFill>
                            <a:schemeClr val="accent6"/>
                          </a:solidFill>
                          <a:effectLst/>
                        </a:rPr>
                        <a:t>RCP2.6</a:t>
                      </a:r>
                      <a:endParaRPr lang="es-ES" sz="1800" b="0" i="0" u="none" strike="noStrike" dirty="0">
                        <a:solidFill>
                          <a:schemeClr val="accent6"/>
                        </a:solidFill>
                        <a:effectLst/>
                        <a:latin typeface="Calibri"/>
                      </a:endParaRPr>
                    </a:p>
                  </a:txBody>
                  <a:tcPr marL="12700" marR="12700" marT="12700" marB="0" anchor="b"/>
                </a:tc>
                <a:tc>
                  <a:txBody>
                    <a:bodyPr/>
                    <a:lstStyle/>
                    <a:p>
                      <a:pPr algn="ctr" fontAlgn="b"/>
                      <a:r>
                        <a:rPr lang="en-US" sz="1800" u="none" strike="noStrike" dirty="0">
                          <a:solidFill>
                            <a:schemeClr val="accent6"/>
                          </a:solidFill>
                          <a:effectLst/>
                        </a:rPr>
                        <a:t>1.0 (0.4 to 1.6)</a:t>
                      </a:r>
                      <a:endParaRPr lang="en-US" sz="1800" b="0" i="0" u="none" strike="noStrike" dirty="0">
                        <a:solidFill>
                          <a:schemeClr val="accent6"/>
                        </a:solidFill>
                        <a:effectLst/>
                        <a:latin typeface="Calibri"/>
                      </a:endParaRPr>
                    </a:p>
                  </a:txBody>
                  <a:tcPr marL="12700" marR="12700" marT="12700" marB="0" anchor="b"/>
                </a:tc>
                <a:tc>
                  <a:txBody>
                    <a:bodyPr/>
                    <a:lstStyle/>
                    <a:p>
                      <a:pPr algn="ctr" fontAlgn="b"/>
                      <a:r>
                        <a:rPr lang="en-US" sz="1800" u="none" strike="noStrike">
                          <a:solidFill>
                            <a:schemeClr val="accent6"/>
                          </a:solidFill>
                          <a:effectLst/>
                        </a:rPr>
                        <a:t>1.0 (0.3 to 1.7)</a:t>
                      </a:r>
                      <a:endParaRPr lang="en-US" sz="1800" b="0" i="0" u="none" strike="noStrike">
                        <a:solidFill>
                          <a:schemeClr val="accent6"/>
                        </a:solidFill>
                        <a:effectLst/>
                        <a:latin typeface="Calibri"/>
                      </a:endParaRPr>
                    </a:p>
                  </a:txBody>
                  <a:tcPr marL="12700" marR="12700" marT="12700" marB="0" anchor="b"/>
                </a:tc>
              </a:tr>
              <a:tr h="498481">
                <a:tc>
                  <a:txBody>
                    <a:bodyPr/>
                    <a:lstStyle/>
                    <a:p>
                      <a:pPr algn="ctr" fontAlgn="b"/>
                      <a:r>
                        <a:rPr lang="es-ES" sz="1800" u="none" strike="noStrike" dirty="0">
                          <a:solidFill>
                            <a:schemeClr val="accent6"/>
                          </a:solidFill>
                          <a:effectLst/>
                        </a:rPr>
                        <a:t>RCP4.5</a:t>
                      </a:r>
                      <a:endParaRPr lang="es-ES" sz="1800" b="0" i="0" u="none" strike="noStrike" dirty="0">
                        <a:solidFill>
                          <a:schemeClr val="accent6"/>
                        </a:solidFill>
                        <a:effectLst/>
                        <a:latin typeface="Calibri"/>
                      </a:endParaRPr>
                    </a:p>
                  </a:txBody>
                  <a:tcPr marL="12700" marR="12700" marT="12700" marB="0" anchor="b"/>
                </a:tc>
                <a:tc>
                  <a:txBody>
                    <a:bodyPr/>
                    <a:lstStyle/>
                    <a:p>
                      <a:pPr algn="ctr" fontAlgn="b"/>
                      <a:r>
                        <a:rPr lang="en-US" sz="1800" u="none" strike="noStrike">
                          <a:solidFill>
                            <a:schemeClr val="accent6"/>
                          </a:solidFill>
                          <a:effectLst/>
                        </a:rPr>
                        <a:t>1.4 (0.9 to 2.0)</a:t>
                      </a:r>
                      <a:endParaRPr lang="en-US" sz="1800" b="0" i="0" u="none" strike="noStrike">
                        <a:solidFill>
                          <a:schemeClr val="accent6"/>
                        </a:solidFill>
                        <a:effectLst/>
                        <a:latin typeface="Calibri"/>
                      </a:endParaRPr>
                    </a:p>
                  </a:txBody>
                  <a:tcPr marL="12700" marR="12700" marT="12700" marB="0" anchor="b"/>
                </a:tc>
                <a:tc>
                  <a:txBody>
                    <a:bodyPr/>
                    <a:lstStyle/>
                    <a:p>
                      <a:pPr algn="ctr" fontAlgn="b"/>
                      <a:r>
                        <a:rPr lang="en-US" sz="1800" u="none" strike="noStrike" dirty="0">
                          <a:solidFill>
                            <a:schemeClr val="accent6"/>
                          </a:solidFill>
                          <a:effectLst/>
                        </a:rPr>
                        <a:t>1.8 (1.1 to 2.6)</a:t>
                      </a:r>
                      <a:endParaRPr lang="en-US" sz="1800" b="0" i="0" u="none" strike="noStrike" dirty="0">
                        <a:solidFill>
                          <a:schemeClr val="accent6"/>
                        </a:solidFill>
                        <a:effectLst/>
                        <a:latin typeface="Calibri"/>
                      </a:endParaRPr>
                    </a:p>
                  </a:txBody>
                  <a:tcPr marL="12700" marR="12700" marT="12700" marB="0" anchor="b"/>
                </a:tc>
              </a:tr>
              <a:tr h="498481">
                <a:tc>
                  <a:txBody>
                    <a:bodyPr/>
                    <a:lstStyle/>
                    <a:p>
                      <a:pPr algn="ctr" fontAlgn="b"/>
                      <a:r>
                        <a:rPr lang="es-ES" sz="1800" u="none" strike="noStrike" dirty="0">
                          <a:solidFill>
                            <a:schemeClr val="accent6"/>
                          </a:solidFill>
                          <a:effectLst/>
                        </a:rPr>
                        <a:t>RCP6.0</a:t>
                      </a:r>
                      <a:endParaRPr lang="es-ES" sz="1800" b="0" i="0" u="none" strike="noStrike" dirty="0">
                        <a:solidFill>
                          <a:schemeClr val="accent6"/>
                        </a:solidFill>
                        <a:effectLst/>
                        <a:latin typeface="Calibri"/>
                      </a:endParaRPr>
                    </a:p>
                  </a:txBody>
                  <a:tcPr marL="12700" marR="12700" marT="12700" marB="0" anchor="b"/>
                </a:tc>
                <a:tc>
                  <a:txBody>
                    <a:bodyPr/>
                    <a:lstStyle/>
                    <a:p>
                      <a:pPr algn="ctr" fontAlgn="b"/>
                      <a:r>
                        <a:rPr lang="en-US" sz="1800" u="none" strike="noStrike">
                          <a:solidFill>
                            <a:schemeClr val="accent6"/>
                          </a:solidFill>
                          <a:effectLst/>
                        </a:rPr>
                        <a:t>1.3 (0.8 to 1.8)</a:t>
                      </a:r>
                      <a:endParaRPr lang="en-US" sz="1800" b="0" i="0" u="none" strike="noStrike">
                        <a:solidFill>
                          <a:schemeClr val="accent6"/>
                        </a:solidFill>
                        <a:effectLst/>
                        <a:latin typeface="Calibri"/>
                      </a:endParaRPr>
                    </a:p>
                  </a:txBody>
                  <a:tcPr marL="12700" marR="12700" marT="12700" marB="0" anchor="b"/>
                </a:tc>
                <a:tc>
                  <a:txBody>
                    <a:bodyPr/>
                    <a:lstStyle/>
                    <a:p>
                      <a:pPr algn="ctr" fontAlgn="b"/>
                      <a:r>
                        <a:rPr lang="en-US" sz="1800" u="none" strike="noStrike" dirty="0">
                          <a:solidFill>
                            <a:schemeClr val="accent6"/>
                          </a:solidFill>
                          <a:effectLst/>
                        </a:rPr>
                        <a:t>2.2 (1.4 to 3.1)</a:t>
                      </a:r>
                      <a:endParaRPr lang="en-US" sz="1800" b="0" i="0" u="none" strike="noStrike" dirty="0">
                        <a:solidFill>
                          <a:schemeClr val="accent6"/>
                        </a:solidFill>
                        <a:effectLst/>
                        <a:latin typeface="Calibri"/>
                      </a:endParaRPr>
                    </a:p>
                  </a:txBody>
                  <a:tcPr marL="12700" marR="12700" marT="12700" marB="0" anchor="b"/>
                </a:tc>
              </a:tr>
              <a:tr h="498481">
                <a:tc>
                  <a:txBody>
                    <a:bodyPr/>
                    <a:lstStyle/>
                    <a:p>
                      <a:pPr algn="ctr" fontAlgn="b"/>
                      <a:r>
                        <a:rPr lang="es-ES" sz="1800" u="none" strike="noStrike" dirty="0">
                          <a:solidFill>
                            <a:schemeClr val="accent6"/>
                          </a:solidFill>
                          <a:effectLst/>
                        </a:rPr>
                        <a:t>RCP8.5</a:t>
                      </a:r>
                      <a:endParaRPr lang="es-ES" sz="1800" b="0" i="0" u="none" strike="noStrike" dirty="0">
                        <a:solidFill>
                          <a:schemeClr val="accent6"/>
                        </a:solidFill>
                        <a:effectLst/>
                        <a:latin typeface="Calibri"/>
                      </a:endParaRPr>
                    </a:p>
                  </a:txBody>
                  <a:tcPr marL="12700" marR="12700" marT="12700" marB="0" anchor="b"/>
                </a:tc>
                <a:tc>
                  <a:txBody>
                    <a:bodyPr/>
                    <a:lstStyle/>
                    <a:p>
                      <a:pPr algn="ctr" fontAlgn="b"/>
                      <a:r>
                        <a:rPr lang="en-US" sz="1800" u="none" strike="noStrike">
                          <a:solidFill>
                            <a:schemeClr val="accent6"/>
                          </a:solidFill>
                          <a:effectLst/>
                        </a:rPr>
                        <a:t>2.0 (1.4 to 2.6)</a:t>
                      </a:r>
                      <a:endParaRPr lang="en-US" sz="1800" b="0" i="0" u="none" strike="noStrike">
                        <a:solidFill>
                          <a:schemeClr val="accent6"/>
                        </a:solidFill>
                        <a:effectLst/>
                        <a:latin typeface="Calibri"/>
                      </a:endParaRPr>
                    </a:p>
                  </a:txBody>
                  <a:tcPr marL="12700" marR="12700" marT="12700" marB="0" anchor="b"/>
                </a:tc>
                <a:tc>
                  <a:txBody>
                    <a:bodyPr/>
                    <a:lstStyle/>
                    <a:p>
                      <a:pPr algn="ctr" fontAlgn="b"/>
                      <a:r>
                        <a:rPr lang="en-US" sz="1800" u="none" strike="noStrike" dirty="0">
                          <a:solidFill>
                            <a:schemeClr val="accent6"/>
                          </a:solidFill>
                          <a:effectLst/>
                        </a:rPr>
                        <a:t>3.7 (2.6 to 4.8)</a:t>
                      </a:r>
                      <a:endParaRPr lang="en-US" sz="1800" b="0" i="0" u="none" strike="noStrike" dirty="0">
                        <a:solidFill>
                          <a:schemeClr val="accent6"/>
                        </a:solidFill>
                        <a:effectLst/>
                        <a:latin typeface="Calibri"/>
                      </a:endParaRPr>
                    </a:p>
                  </a:txBody>
                  <a:tcPr marL="12700" marR="12700" marT="12700" marB="0" anchor="b"/>
                </a:tc>
              </a:tr>
            </a:tbl>
          </a:graphicData>
        </a:graphic>
      </p:graphicFrame>
      <p:sp>
        <p:nvSpPr>
          <p:cNvPr id="11" name="Rectángulo 10"/>
          <p:cNvSpPr/>
          <p:nvPr/>
        </p:nvSpPr>
        <p:spPr>
          <a:xfrm>
            <a:off x="899592" y="5445224"/>
            <a:ext cx="7850451" cy="276999"/>
          </a:xfrm>
          <a:prstGeom prst="rect">
            <a:avLst/>
          </a:prstGeom>
        </p:spPr>
        <p:txBody>
          <a:bodyPr wrap="none">
            <a:spAutoFit/>
          </a:bodyPr>
          <a:lstStyle/>
          <a:p>
            <a:r>
              <a:rPr lang="es-ES" b="1" dirty="0"/>
              <a:t>AR5 global </a:t>
            </a:r>
            <a:r>
              <a:rPr lang="es-ES" b="1" dirty="0" err="1"/>
              <a:t>warming</a:t>
            </a:r>
            <a:r>
              <a:rPr lang="es-ES" b="1" dirty="0"/>
              <a:t> </a:t>
            </a:r>
            <a:r>
              <a:rPr lang="es-ES" b="1" dirty="0" err="1"/>
              <a:t>increase</a:t>
            </a:r>
            <a:r>
              <a:rPr lang="es-ES" b="1" dirty="0"/>
              <a:t> (°C) </a:t>
            </a:r>
            <a:r>
              <a:rPr lang="es-ES" b="1" dirty="0" err="1" smtClean="0"/>
              <a:t>projections</a:t>
            </a:r>
            <a:r>
              <a:rPr lang="es-ES" b="1" dirty="0" smtClean="0"/>
              <a:t> (</a:t>
            </a:r>
            <a:r>
              <a:rPr lang="es-ES" b="1" dirty="0" err="1" smtClean="0"/>
              <a:t>Representative</a:t>
            </a:r>
            <a:r>
              <a:rPr lang="es-ES" b="1" dirty="0" smtClean="0"/>
              <a:t> </a:t>
            </a:r>
            <a:r>
              <a:rPr lang="es-ES" b="1" dirty="0" err="1" smtClean="0"/>
              <a:t>Concentration</a:t>
            </a:r>
            <a:r>
              <a:rPr lang="es-ES" b="1" dirty="0" smtClean="0"/>
              <a:t> </a:t>
            </a:r>
            <a:r>
              <a:rPr lang="es-ES" b="1" dirty="0" err="1" smtClean="0"/>
              <a:t>Pathways</a:t>
            </a:r>
            <a:r>
              <a:rPr lang="es-ES" b="1" dirty="0" smtClean="0"/>
              <a:t>)</a:t>
            </a:r>
            <a:endParaRPr lang="es-ES" dirty="0"/>
          </a:p>
        </p:txBody>
      </p:sp>
      <p:sp>
        <p:nvSpPr>
          <p:cNvPr id="12" name="CuadroTexto 11"/>
          <p:cNvSpPr txBox="1"/>
          <p:nvPr/>
        </p:nvSpPr>
        <p:spPr>
          <a:xfrm>
            <a:off x="683569" y="5877272"/>
            <a:ext cx="7920880" cy="584776"/>
          </a:xfrm>
          <a:prstGeom prst="rect">
            <a:avLst/>
          </a:prstGeom>
          <a:noFill/>
        </p:spPr>
        <p:txBody>
          <a:bodyPr wrap="square" rtlCol="0">
            <a:spAutoFit/>
          </a:bodyPr>
          <a:lstStyle/>
          <a:p>
            <a:pPr algn="ctr"/>
            <a:r>
              <a:rPr lang="es-ES" sz="1600" dirty="0" err="1"/>
              <a:t>Across</a:t>
            </a:r>
            <a:r>
              <a:rPr lang="es-ES" sz="1600" dirty="0"/>
              <a:t> </a:t>
            </a:r>
            <a:r>
              <a:rPr lang="es-ES" sz="1600" dirty="0" err="1"/>
              <a:t>all</a:t>
            </a:r>
            <a:r>
              <a:rPr lang="es-ES" sz="1600" dirty="0"/>
              <a:t> </a:t>
            </a:r>
            <a:r>
              <a:rPr lang="es-ES" sz="1600" dirty="0" err="1"/>
              <a:t>RCPs</a:t>
            </a:r>
            <a:r>
              <a:rPr lang="es-ES" sz="1600" dirty="0"/>
              <a:t>, global mean </a:t>
            </a:r>
            <a:r>
              <a:rPr lang="es-ES" sz="1600" dirty="0" err="1"/>
              <a:t>temperature</a:t>
            </a:r>
            <a:r>
              <a:rPr lang="es-ES" sz="1600" dirty="0"/>
              <a:t> </a:t>
            </a:r>
            <a:r>
              <a:rPr lang="es-ES" sz="1600" dirty="0" err="1"/>
              <a:t>is</a:t>
            </a:r>
            <a:r>
              <a:rPr lang="es-ES" sz="1600" dirty="0"/>
              <a:t> </a:t>
            </a:r>
            <a:r>
              <a:rPr lang="es-ES" sz="1600" dirty="0" err="1"/>
              <a:t>projected</a:t>
            </a:r>
            <a:r>
              <a:rPr lang="es-ES" sz="1600" dirty="0"/>
              <a:t> </a:t>
            </a:r>
            <a:r>
              <a:rPr lang="es-ES" sz="1600" dirty="0" err="1"/>
              <a:t>to</a:t>
            </a:r>
            <a:r>
              <a:rPr lang="es-ES" sz="1600" dirty="0"/>
              <a:t> </a:t>
            </a:r>
            <a:r>
              <a:rPr lang="es-ES" sz="1600" dirty="0" err="1"/>
              <a:t>rise</a:t>
            </a:r>
            <a:r>
              <a:rPr lang="es-ES" sz="1600" dirty="0"/>
              <a:t> </a:t>
            </a:r>
            <a:r>
              <a:rPr lang="es-ES" sz="1600" b="1" dirty="0" err="1"/>
              <a:t>by</a:t>
            </a:r>
            <a:r>
              <a:rPr lang="es-ES" sz="1600" b="1" dirty="0"/>
              <a:t> 0.3 </a:t>
            </a:r>
            <a:r>
              <a:rPr lang="es-ES" sz="1600" b="1" dirty="0" err="1"/>
              <a:t>to</a:t>
            </a:r>
            <a:r>
              <a:rPr lang="es-ES" sz="1600" b="1" dirty="0"/>
              <a:t> 4.8 °C </a:t>
            </a:r>
            <a:r>
              <a:rPr lang="es-ES" sz="1600" dirty="0" err="1"/>
              <a:t>by</a:t>
            </a:r>
            <a:r>
              <a:rPr lang="es-ES" sz="1600" dirty="0"/>
              <a:t> </a:t>
            </a:r>
            <a:r>
              <a:rPr lang="es-ES" sz="1600" dirty="0" err="1"/>
              <a:t>the</a:t>
            </a:r>
            <a:r>
              <a:rPr lang="es-ES" sz="1600" dirty="0"/>
              <a:t> late-21st </a:t>
            </a:r>
            <a:r>
              <a:rPr lang="es-ES" sz="1600" dirty="0" err="1"/>
              <a:t>century</a:t>
            </a:r>
            <a:r>
              <a:rPr lang="es-ES" sz="1600" dirty="0"/>
              <a:t>.</a:t>
            </a:r>
          </a:p>
        </p:txBody>
      </p:sp>
    </p:spTree>
    <p:extLst>
      <p:ext uri="{BB962C8B-B14F-4D97-AF65-F5344CB8AC3E}">
        <p14:creationId xmlns:p14="http://schemas.microsoft.com/office/powerpoint/2010/main" val="736324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71475" y="2020317"/>
            <a:ext cx="7705725" cy="329527"/>
          </a:xfrm>
          <a:prstGeom prst="rect">
            <a:avLst/>
          </a:prstGeom>
          <a:noFill/>
          <a:ln w="9525">
            <a:noFill/>
            <a:miter lim="800000"/>
            <a:headEnd/>
            <a:tailEnd/>
          </a:ln>
        </p:spPr>
        <p:txBody>
          <a:bodyPr lIns="97740" tIns="48870" rIns="97740" bIns="48870">
            <a:spAutoFit/>
          </a:bodyPr>
          <a:lstStyle/>
          <a:p>
            <a:pPr marL="188913" indent="-188913" defTabSz="977900">
              <a:lnSpc>
                <a:spcPct val="80000"/>
              </a:lnSpc>
              <a:spcBef>
                <a:spcPct val="50000"/>
              </a:spcBef>
              <a:buFontTx/>
              <a:buChar char="•"/>
            </a:pPr>
            <a:r>
              <a:rPr lang="en-US" sz="1800" dirty="0"/>
              <a:t>IPCC (</a:t>
            </a:r>
            <a:r>
              <a:rPr lang="en-US" sz="1800" dirty="0" smtClean="0"/>
              <a:t>2013) </a:t>
            </a:r>
            <a:r>
              <a:rPr lang="en-US" sz="1800" dirty="0"/>
              <a:t>projections </a:t>
            </a:r>
            <a:r>
              <a:rPr lang="en-US" sz="1800" dirty="0" smtClean="0"/>
              <a:t>- up </a:t>
            </a:r>
            <a:r>
              <a:rPr lang="en-US" sz="1800" dirty="0"/>
              <a:t>to </a:t>
            </a:r>
            <a:r>
              <a:rPr lang="en-US" sz="1800" i="1" dirty="0" smtClean="0"/>
              <a:t>about</a:t>
            </a:r>
            <a:r>
              <a:rPr lang="en-US" sz="1800" dirty="0" smtClean="0"/>
              <a:t> 0.75 </a:t>
            </a:r>
            <a:r>
              <a:rPr lang="en-US" sz="1800" dirty="0"/>
              <a:t>m by </a:t>
            </a:r>
            <a:r>
              <a:rPr lang="en-US" sz="1800" dirty="0" smtClean="0"/>
              <a:t>2100</a:t>
            </a:r>
            <a:endParaRPr lang="en-US" sz="1800" baseline="30000" dirty="0"/>
          </a:p>
        </p:txBody>
      </p:sp>
      <p:sp>
        <p:nvSpPr>
          <p:cNvPr id="28675" name="Rectangle 3"/>
          <p:cNvSpPr>
            <a:spLocks noChangeArrowheads="1"/>
          </p:cNvSpPr>
          <p:nvPr/>
        </p:nvSpPr>
        <p:spPr bwMode="auto">
          <a:xfrm>
            <a:off x="0" y="1260157"/>
            <a:ext cx="9144000" cy="461665"/>
          </a:xfrm>
          <a:prstGeom prst="rect">
            <a:avLst/>
          </a:prstGeom>
          <a:noFill/>
          <a:ln w="9525">
            <a:noFill/>
            <a:miter lim="800000"/>
            <a:headEnd/>
            <a:tailEnd/>
          </a:ln>
        </p:spPr>
        <p:txBody>
          <a:bodyPr wrap="square" lIns="0" tIns="0" rIns="0" bIns="0">
            <a:spAutoFit/>
          </a:bodyPr>
          <a:lstStyle/>
          <a:p>
            <a:pPr marL="355600" eaLnBrk="0" hangingPunct="0"/>
            <a:r>
              <a:rPr lang="en-US" sz="3000" b="1" dirty="0" smtClean="0"/>
              <a:t>Sea-level rise - uncertainties</a:t>
            </a:r>
            <a:endParaRPr lang="en-US" sz="1600" b="1" dirty="0"/>
          </a:p>
        </p:txBody>
      </p:sp>
      <p:sp>
        <p:nvSpPr>
          <p:cNvPr id="28677" name="Text Box 5">
            <a:hlinkClick r:id="rId3" action="ppaction://hlinkpres?slideindex=16&amp;slidetitle=Slide 16"/>
          </p:cNvPr>
          <p:cNvSpPr txBox="1">
            <a:spLocks noChangeArrowheads="1"/>
          </p:cNvSpPr>
          <p:nvPr/>
        </p:nvSpPr>
        <p:spPr bwMode="auto">
          <a:xfrm>
            <a:off x="6156176" y="3333452"/>
            <a:ext cx="2592537" cy="1077218"/>
          </a:xfrm>
          <a:prstGeom prst="rect">
            <a:avLst/>
          </a:prstGeom>
          <a:noFill/>
          <a:ln w="9525">
            <a:noFill/>
            <a:miter lim="800000"/>
            <a:headEnd/>
            <a:tailEnd/>
          </a:ln>
        </p:spPr>
        <p:txBody>
          <a:bodyPr wrap="square">
            <a:spAutoFit/>
          </a:bodyPr>
          <a:lstStyle/>
          <a:p>
            <a:pPr>
              <a:spcBef>
                <a:spcPct val="50000"/>
              </a:spcBef>
            </a:pPr>
            <a:r>
              <a:rPr lang="es-ES" sz="1600" dirty="0" err="1"/>
              <a:t>Projections</a:t>
            </a:r>
            <a:r>
              <a:rPr lang="es-ES" sz="1600" dirty="0"/>
              <a:t> of global mean sea </a:t>
            </a:r>
            <a:r>
              <a:rPr lang="es-ES" sz="1600" dirty="0" err="1"/>
              <a:t>level</a:t>
            </a:r>
            <a:r>
              <a:rPr lang="es-ES" sz="1600" dirty="0"/>
              <a:t> </a:t>
            </a:r>
            <a:r>
              <a:rPr lang="es-ES" sz="1600" dirty="0" err="1"/>
              <a:t>rise</a:t>
            </a:r>
            <a:r>
              <a:rPr lang="es-ES" sz="1600" dirty="0"/>
              <a:t> </a:t>
            </a:r>
            <a:r>
              <a:rPr lang="es-ES" sz="1600" dirty="0" err="1"/>
              <a:t>over</a:t>
            </a:r>
            <a:r>
              <a:rPr lang="es-ES" sz="1600" dirty="0"/>
              <a:t> </a:t>
            </a:r>
            <a:r>
              <a:rPr lang="es-ES" sz="1600" dirty="0" err="1"/>
              <a:t>the</a:t>
            </a:r>
            <a:r>
              <a:rPr lang="es-ES" sz="1600" dirty="0"/>
              <a:t> 21st </a:t>
            </a:r>
            <a:r>
              <a:rPr lang="es-ES" sz="1600" dirty="0" err="1" smtClean="0"/>
              <a:t>century</a:t>
            </a:r>
            <a:r>
              <a:rPr lang="es-ES" sz="1600" dirty="0" smtClean="0"/>
              <a:t> </a:t>
            </a:r>
            <a:r>
              <a:rPr lang="en-US" sz="1600" dirty="0" smtClean="0"/>
              <a:t>estimates </a:t>
            </a:r>
            <a:endParaRPr lang="en-US" sz="1600" dirty="0"/>
          </a:p>
        </p:txBody>
      </p:sp>
      <p:sp>
        <p:nvSpPr>
          <p:cNvPr id="28679" name="Slide Number Placeholder 6"/>
          <p:cNvSpPr>
            <a:spLocks noGrp="1"/>
          </p:cNvSpPr>
          <p:nvPr>
            <p:ph type="sldNum" sz="quarter" idx="12"/>
          </p:nvPr>
        </p:nvSpPr>
        <p:spPr>
          <a:xfrm>
            <a:off x="8077200" y="6245225"/>
            <a:ext cx="7620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A107589B-139A-48EA-BBAA-448A079246D2}" type="slidenum">
              <a:rPr lang="en-GB" sz="1400" smtClean="0">
                <a:solidFill>
                  <a:schemeClr val="tx1"/>
                </a:solidFill>
                <a:ea typeface="ＭＳ Ｐゴシック" pitchFamily="34" charset="-128"/>
              </a:rPr>
              <a:pPr eaLnBrk="1" hangingPunct="1">
                <a:defRPr/>
              </a:pPr>
              <a:t>6</a:t>
            </a:fld>
            <a:endParaRPr lang="en-GB" sz="1400" smtClean="0">
              <a:solidFill>
                <a:schemeClr val="tx1"/>
              </a:solidFill>
              <a:ea typeface="ＭＳ Ｐゴシック" pitchFamily="34" charset="-128"/>
            </a:endParaRPr>
          </a:p>
        </p:txBody>
      </p:sp>
      <p:pic>
        <p:nvPicPr>
          <p:cNvPr id="2" name="Imagen 1" descr="WGI_AR5_FigSPM-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401" y="2450156"/>
            <a:ext cx="5516736" cy="4407844"/>
          </a:xfrm>
          <a:prstGeom prst="rect">
            <a:avLst/>
          </a:prstGeom>
        </p:spPr>
      </p:pic>
    </p:spTree>
    <p:extLst>
      <p:ext uri="{BB962C8B-B14F-4D97-AF65-F5344CB8AC3E}">
        <p14:creationId xmlns:p14="http://schemas.microsoft.com/office/powerpoint/2010/main" val="783733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259438"/>
            <a:ext cx="8624888" cy="523220"/>
          </a:xfrm>
        </p:spPr>
        <p:txBody>
          <a:bodyPr>
            <a:spAutoFit/>
          </a:bodyPr>
          <a:lstStyle/>
          <a:p>
            <a:r>
              <a:rPr lang="en-GB" sz="2800" dirty="0" smtClean="0">
                <a:solidFill>
                  <a:srgbClr val="006699"/>
                </a:solidFill>
                <a:ea typeface="ＭＳ Ｐゴシック" pitchFamily="-1" charset="-128"/>
                <a:cs typeface="ＭＳ Ｐゴシック" pitchFamily="-1" charset="-128"/>
              </a:rPr>
              <a:t>Uncertainty, growing </a:t>
            </a:r>
            <a:r>
              <a:rPr lang="en-GB" sz="2800" dirty="0">
                <a:solidFill>
                  <a:srgbClr val="006699"/>
                </a:solidFill>
                <a:ea typeface="ＭＳ Ｐゴシック" pitchFamily="-1" charset="-128"/>
                <a:cs typeface="ＭＳ Ｐゴシック" pitchFamily="-1" charset="-128"/>
              </a:rPr>
              <a:t>period</a:t>
            </a:r>
          </a:p>
        </p:txBody>
      </p:sp>
      <p:pic>
        <p:nvPicPr>
          <p:cNvPr id="30723" name="Image.jpg"/>
          <p:cNvPicPr>
            <a:picLocks noChangeAspect="1" noChangeArrowheads="1"/>
          </p:cNvPicPr>
          <p:nvPr/>
        </p:nvPicPr>
        <p:blipFill rotWithShape="1">
          <a:blip r:embed="rId3"/>
          <a:srcRect r="50000"/>
          <a:stretch/>
        </p:blipFill>
        <p:spPr bwMode="auto">
          <a:xfrm>
            <a:off x="4788024" y="2492896"/>
            <a:ext cx="4197350" cy="3962400"/>
          </a:xfrm>
          <a:prstGeom prst="rect">
            <a:avLst/>
          </a:prstGeom>
          <a:noFill/>
          <a:ln w="9525">
            <a:noFill/>
            <a:miter lim="800000"/>
            <a:headEnd/>
            <a:tailEnd/>
          </a:ln>
        </p:spPr>
      </p:pic>
      <p:sp>
        <p:nvSpPr>
          <p:cNvPr id="30724" name="TextBox 5"/>
          <p:cNvSpPr txBox="1">
            <a:spLocks noChangeArrowheads="1"/>
          </p:cNvSpPr>
          <p:nvPr/>
        </p:nvSpPr>
        <p:spPr bwMode="auto">
          <a:xfrm>
            <a:off x="-87288" y="6598513"/>
            <a:ext cx="7467600" cy="384721"/>
          </a:xfrm>
          <a:prstGeom prst="rect">
            <a:avLst/>
          </a:prstGeom>
          <a:noFill/>
          <a:ln w="9525">
            <a:noFill/>
            <a:miter lim="800000"/>
            <a:headEnd/>
            <a:tailEnd/>
          </a:ln>
        </p:spPr>
        <p:txBody>
          <a:bodyPr>
            <a:prstTxWarp prst="textNoShape">
              <a:avLst/>
            </a:prstTxWarp>
            <a:spAutoFit/>
          </a:bodyPr>
          <a:lstStyle/>
          <a:p>
            <a:r>
              <a:rPr lang="en-GB" sz="1400" dirty="0"/>
              <a:t>Length of growing period change 2000-</a:t>
            </a:r>
            <a:r>
              <a:rPr lang="en-GB" sz="1400" dirty="0" smtClean="0"/>
              <a:t>2050</a:t>
            </a:r>
          </a:p>
          <a:p>
            <a:endParaRPr lang="en-GB" sz="500" dirty="0" smtClean="0"/>
          </a:p>
        </p:txBody>
      </p:sp>
      <p:sp>
        <p:nvSpPr>
          <p:cNvPr id="30726" name="Slide Number Placeholder 2"/>
          <p:cNvSpPr>
            <a:spLocks noGrp="1"/>
          </p:cNvSpPr>
          <p:nvPr>
            <p:ph type="sldNum" sz="quarter" idx="12"/>
          </p:nvPr>
        </p:nvSpPr>
        <p:spPr>
          <a:xfrm>
            <a:off x="6858000" y="6613525"/>
            <a:ext cx="2133600" cy="168275"/>
          </a:xfrm>
          <a:noFill/>
        </p:spPr>
        <p:txBody>
          <a:bodyPr/>
          <a:lstStyle/>
          <a:p>
            <a:fld id="{2EFDD21B-79F9-614B-B406-33A84C4EFA25}" type="slidenum">
              <a:rPr lang="en-US"/>
              <a:pPr/>
              <a:t>7</a:t>
            </a:fld>
            <a:endParaRPr lang="en-US"/>
          </a:p>
        </p:txBody>
      </p:sp>
      <p:sp>
        <p:nvSpPr>
          <p:cNvPr id="6" name="Title 1"/>
          <p:cNvSpPr txBox="1">
            <a:spLocks/>
          </p:cNvSpPr>
          <p:nvPr/>
        </p:nvSpPr>
        <p:spPr bwMode="auto">
          <a:xfrm>
            <a:off x="339600" y="1772816"/>
            <a:ext cx="8624888"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1800" dirty="0" smtClean="0">
                <a:ea typeface="ＭＳ Ｐゴシック" pitchFamily="-1" charset="-128"/>
                <a:cs typeface="ＭＳ Ｐゴシック" pitchFamily="-1" charset="-128"/>
              </a:rPr>
              <a:t>One scenario, not alarming	</a:t>
            </a:r>
            <a:endParaRPr lang="en-GB" sz="1800" dirty="0">
              <a:ea typeface="ＭＳ Ｐゴシック" pitchFamily="-1" charset="-128"/>
              <a:cs typeface="ＭＳ Ｐゴシック" pitchFamily="-1" charset="-128"/>
            </a:endParaRPr>
          </a:p>
        </p:txBody>
      </p:sp>
      <p:pic>
        <p:nvPicPr>
          <p:cNvPr id="3" name="Bille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633791"/>
            <a:ext cx="4134657" cy="4035569"/>
          </a:xfrm>
          <a:prstGeom prst="rect">
            <a:avLst/>
          </a:prstGeom>
        </p:spPr>
      </p:pic>
      <p:sp>
        <p:nvSpPr>
          <p:cNvPr id="2" name="Rectangle 1"/>
          <p:cNvSpPr/>
          <p:nvPr/>
        </p:nvSpPr>
        <p:spPr>
          <a:xfrm>
            <a:off x="5215810" y="2051556"/>
            <a:ext cx="3609507" cy="369332"/>
          </a:xfrm>
          <a:prstGeom prst="rect">
            <a:avLst/>
          </a:prstGeom>
        </p:spPr>
        <p:txBody>
          <a:bodyPr wrap="none">
            <a:spAutoFit/>
          </a:bodyPr>
          <a:lstStyle/>
          <a:p>
            <a:r>
              <a:rPr lang="en-GB" sz="1800" b="1" dirty="0">
                <a:ea typeface="ＭＳ Ｐゴシック" pitchFamily="-1" charset="-128"/>
                <a:cs typeface="ＭＳ Ｐゴシック" pitchFamily="-1" charset="-128"/>
              </a:rPr>
              <a:t>Consensus climate change</a:t>
            </a:r>
          </a:p>
        </p:txBody>
      </p:sp>
    </p:spTree>
    <p:extLst>
      <p:ext uri="{BB962C8B-B14F-4D97-AF65-F5344CB8AC3E}">
        <p14:creationId xmlns:p14="http://schemas.microsoft.com/office/powerpoint/2010/main" val="411977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4"/>
                                        </p:tgtEl>
                                        <p:attrNameLst>
                                          <p:attrName>style.visibility</p:attrName>
                                        </p:attrNameLst>
                                      </p:cBhvr>
                                      <p:to>
                                        <p:strVal val="visible"/>
                                      </p:to>
                                    </p:set>
                                    <p:animEffect transition="in" filter="fade">
                                      <p:cBhvr>
                                        <p:cTn id="10" dur="500"/>
                                        <p:tgtEl>
                                          <p:spTgt spid="3072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763" y="1133475"/>
            <a:ext cx="9072563" cy="1143000"/>
          </a:xfrm>
        </p:spPr>
        <p:txBody>
          <a:bodyPr/>
          <a:lstStyle/>
          <a:p>
            <a:pPr indent="0"/>
            <a:r>
              <a:rPr lang="en-US" dirty="0" smtClean="0">
                <a:ea typeface="ＭＳ Ｐゴシック" pitchFamily="34" charset="-128"/>
              </a:rPr>
              <a:t>Certainty/Uncertainty  </a:t>
            </a:r>
            <a:endParaRPr lang="en-US" sz="1200" dirty="0" smtClean="0">
              <a:solidFill>
                <a:srgbClr val="FF0000"/>
              </a:solidFill>
              <a:ea typeface="ＭＳ Ｐゴシック" pitchFamily="34" charset="-128"/>
            </a:endParaRPr>
          </a:p>
        </p:txBody>
      </p:sp>
      <p:grpSp>
        <p:nvGrpSpPr>
          <p:cNvPr id="29699" name="Group 3"/>
          <p:cNvGrpSpPr>
            <a:grpSpLocks/>
          </p:cNvGrpSpPr>
          <p:nvPr/>
        </p:nvGrpSpPr>
        <p:grpSpPr bwMode="auto">
          <a:xfrm>
            <a:off x="708293" y="2276474"/>
            <a:ext cx="3406507" cy="2158319"/>
            <a:chOff x="6" y="2025"/>
            <a:chExt cx="1796" cy="1166"/>
          </a:xfrm>
        </p:grpSpPr>
        <p:pic>
          <p:nvPicPr>
            <p:cNvPr id="29703" name="Picture 4"/>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6" y="2025"/>
              <a:ext cx="1342" cy="1166"/>
            </a:xfrm>
            <a:prstGeom prst="rect">
              <a:avLst/>
            </a:prstGeom>
            <a:noFill/>
            <a:ln w="9525">
              <a:noFill/>
              <a:miter lim="800000"/>
              <a:headEnd/>
              <a:tailEnd/>
            </a:ln>
          </p:spPr>
        </p:pic>
        <p:pic>
          <p:nvPicPr>
            <p:cNvPr id="29705" name="Picture 6"/>
            <p:cNvPicPr>
              <a:picLocks noChangeAspect="1" noChangeArrowheads="1"/>
            </p:cNvPicPr>
            <p:nvPr/>
          </p:nvPicPr>
          <p:blipFill rotWithShape="1">
            <a:blip r:embed="rId4" cstate="print">
              <a:clrChange>
                <a:clrFrom>
                  <a:srgbClr val="FFFFFE"/>
                </a:clrFrom>
                <a:clrTo>
                  <a:srgbClr val="FFFFFE">
                    <a:alpha val="0"/>
                  </a:srgbClr>
                </a:clrTo>
              </a:clrChange>
            </a:blip>
            <a:srcRect b="48386"/>
            <a:stretch/>
          </p:blipFill>
          <p:spPr bwMode="auto">
            <a:xfrm>
              <a:off x="1330" y="2056"/>
              <a:ext cx="472" cy="1135"/>
            </a:xfrm>
            <a:prstGeom prst="rect">
              <a:avLst/>
            </a:prstGeom>
            <a:noFill/>
            <a:ln w="9525">
              <a:noFill/>
              <a:miter lim="800000"/>
              <a:headEnd/>
              <a:tailEnd/>
            </a:ln>
          </p:spPr>
        </p:pic>
      </p:grpSp>
      <p:sp>
        <p:nvSpPr>
          <p:cNvPr id="29700" name="Rectangle 7"/>
          <p:cNvSpPr>
            <a:spLocks noChangeArrowheads="1"/>
          </p:cNvSpPr>
          <p:nvPr/>
        </p:nvSpPr>
        <p:spPr bwMode="auto">
          <a:xfrm>
            <a:off x="4115544" y="2239516"/>
            <a:ext cx="4584700" cy="1333500"/>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buFont typeface="Times" charset="0"/>
              <a:buNone/>
            </a:pPr>
            <a:r>
              <a:rPr lang="en-US" sz="1800" b="1" dirty="0">
                <a:solidFill>
                  <a:srgbClr val="244C9C"/>
                </a:solidFill>
              </a:rPr>
              <a:t>North Africa &amp; Middle East</a:t>
            </a:r>
          </a:p>
          <a:p>
            <a:pPr marL="376238" indent="-376238" defTabSz="957263" eaLnBrk="0" hangingPunct="0">
              <a:lnSpc>
                <a:spcPct val="120000"/>
              </a:lnSpc>
              <a:buFont typeface="Times" charset="0"/>
              <a:buChar char="•"/>
            </a:pPr>
            <a:r>
              <a:rPr lang="en-US" sz="1800" dirty="0">
                <a:solidFill>
                  <a:srgbClr val="244C9C"/>
                </a:solidFill>
              </a:rPr>
              <a:t>Most/all models indicate drying</a:t>
            </a:r>
          </a:p>
          <a:p>
            <a:pPr marL="376238" indent="-376238" defTabSz="957263" eaLnBrk="0" hangingPunct="0">
              <a:lnSpc>
                <a:spcPct val="120000"/>
              </a:lnSpc>
              <a:buFont typeface="Times" charset="0"/>
              <a:buChar char="•"/>
            </a:pPr>
            <a:r>
              <a:rPr lang="en-US" sz="1800" dirty="0">
                <a:solidFill>
                  <a:srgbClr val="244C9C"/>
                </a:solidFill>
              </a:rPr>
              <a:t>Observed trends indicate drying</a:t>
            </a:r>
          </a:p>
          <a:p>
            <a:pPr marL="376238" indent="-376238" defTabSz="957263" eaLnBrk="0" hangingPunct="0">
              <a:lnSpc>
                <a:spcPct val="120000"/>
              </a:lnSpc>
              <a:buFont typeface="Times" charset="0"/>
              <a:buChar char="•"/>
            </a:pPr>
            <a:r>
              <a:rPr lang="en-US" sz="1800" dirty="0">
                <a:solidFill>
                  <a:srgbClr val="244C9C"/>
                </a:solidFill>
              </a:rPr>
              <a:t>High confidence</a:t>
            </a:r>
            <a:endParaRPr lang="en-US" sz="1800" b="1" baseline="30000" dirty="0">
              <a:solidFill>
                <a:srgbClr val="244C9C"/>
              </a:solidFill>
            </a:endParaRPr>
          </a:p>
        </p:txBody>
      </p:sp>
      <p:sp>
        <p:nvSpPr>
          <p:cNvPr id="56328" name="Rectangle 8"/>
          <p:cNvSpPr>
            <a:spLocks noChangeArrowheads="1"/>
          </p:cNvSpPr>
          <p:nvPr/>
        </p:nvSpPr>
        <p:spPr bwMode="auto">
          <a:xfrm>
            <a:off x="4115544" y="3789040"/>
            <a:ext cx="4702175" cy="1993900"/>
          </a:xfrm>
          <a:prstGeom prst="rect">
            <a:avLst/>
          </a:prstGeom>
          <a:noFill/>
          <a:ln w="9525">
            <a:noFill/>
            <a:miter lim="800000"/>
            <a:headEnd/>
            <a:tailEnd/>
          </a:ln>
        </p:spPr>
        <p:txBody>
          <a:bodyPr lIns="0" tIns="0" rIns="0" bIns="0">
            <a:spAutoFit/>
          </a:bodyPr>
          <a:lstStyle/>
          <a:p>
            <a:pPr marL="376238" indent="-376238" defTabSz="957263" eaLnBrk="0" hangingPunct="0">
              <a:lnSpc>
                <a:spcPct val="120000"/>
              </a:lnSpc>
              <a:buFont typeface="Times" charset="0"/>
              <a:buNone/>
            </a:pPr>
            <a:r>
              <a:rPr lang="en-US" sz="1800" b="1" dirty="0">
                <a:solidFill>
                  <a:srgbClr val="244C9C"/>
                </a:solidFill>
              </a:rPr>
              <a:t>Sahel</a:t>
            </a:r>
          </a:p>
          <a:p>
            <a:pPr marL="376238" indent="-376238" defTabSz="957263" eaLnBrk="0" hangingPunct="0">
              <a:lnSpc>
                <a:spcPct val="120000"/>
              </a:lnSpc>
              <a:buFont typeface="Times" charset="0"/>
              <a:buChar char="•"/>
            </a:pPr>
            <a:r>
              <a:rPr lang="en-US" sz="1800" dirty="0">
                <a:solidFill>
                  <a:srgbClr val="244C9C"/>
                </a:solidFill>
              </a:rPr>
              <a:t>Models </a:t>
            </a:r>
            <a:r>
              <a:rPr lang="en-US" sz="1800" dirty="0" smtClean="0">
                <a:solidFill>
                  <a:srgbClr val="244C9C"/>
                </a:solidFill>
              </a:rPr>
              <a:t>may disagree</a:t>
            </a:r>
            <a:endParaRPr lang="en-US" sz="1800" dirty="0">
              <a:solidFill>
                <a:srgbClr val="244C9C"/>
              </a:solidFill>
            </a:endParaRPr>
          </a:p>
          <a:p>
            <a:pPr marL="376238" indent="-376238" defTabSz="957263" eaLnBrk="0" hangingPunct="0">
              <a:lnSpc>
                <a:spcPct val="120000"/>
              </a:lnSpc>
              <a:buFont typeface="Times" charset="0"/>
              <a:buChar char="•"/>
            </a:pPr>
            <a:r>
              <a:rPr lang="en-US" sz="1800" dirty="0">
                <a:solidFill>
                  <a:srgbClr val="244C9C"/>
                </a:solidFill>
              </a:rPr>
              <a:t>Some indicate drying, others wetting</a:t>
            </a:r>
          </a:p>
          <a:p>
            <a:pPr marL="376238" indent="-376238" defTabSz="957263" eaLnBrk="0" hangingPunct="0">
              <a:lnSpc>
                <a:spcPct val="120000"/>
              </a:lnSpc>
              <a:buFont typeface="Times" charset="0"/>
              <a:buChar char="•"/>
            </a:pPr>
            <a:r>
              <a:rPr lang="en-US" sz="1800" dirty="0">
                <a:solidFill>
                  <a:srgbClr val="244C9C"/>
                </a:solidFill>
              </a:rPr>
              <a:t>Recent trends mixed</a:t>
            </a:r>
          </a:p>
          <a:p>
            <a:pPr marL="376238" indent="-376238" defTabSz="957263" eaLnBrk="0" hangingPunct="0">
              <a:lnSpc>
                <a:spcPct val="120000"/>
              </a:lnSpc>
              <a:buFont typeface="Times" charset="0"/>
              <a:buChar char="•"/>
            </a:pPr>
            <a:r>
              <a:rPr lang="en-US" sz="1800" dirty="0">
                <a:solidFill>
                  <a:srgbClr val="244C9C"/>
                </a:solidFill>
              </a:rPr>
              <a:t>Monsoon highly variable</a:t>
            </a:r>
          </a:p>
          <a:p>
            <a:pPr marL="376238" indent="-376238" defTabSz="957263" eaLnBrk="0" hangingPunct="0">
              <a:lnSpc>
                <a:spcPct val="120000"/>
              </a:lnSpc>
              <a:buFont typeface="Times" charset="0"/>
              <a:buChar char="•"/>
            </a:pPr>
            <a:r>
              <a:rPr lang="en-US" sz="1800" dirty="0">
                <a:solidFill>
                  <a:srgbClr val="244C9C"/>
                </a:solidFill>
              </a:rPr>
              <a:t>Cannot say how climate will change</a:t>
            </a:r>
            <a:endParaRPr lang="en-US" sz="1800" b="1" baseline="30000" dirty="0">
              <a:solidFill>
                <a:srgbClr val="244C9C"/>
              </a:solidFill>
            </a:endParaRPr>
          </a:p>
        </p:txBody>
      </p:sp>
      <p:sp>
        <p:nvSpPr>
          <p:cNvPr id="29702" name="Slide Number Placeholder 8"/>
          <p:cNvSpPr>
            <a:spLocks noGrp="1"/>
          </p:cNvSpPr>
          <p:nvPr>
            <p:ph type="sldNum" sz="quarter" idx="12"/>
          </p:nvPr>
        </p:nvSpPr>
        <p:spPr>
          <a:xfrm>
            <a:off x="8305800" y="6305550"/>
            <a:ext cx="5334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defRPr/>
            </a:pPr>
            <a:fld id="{5A35E7BC-E9AD-4E98-BE9C-860394F84AF5}" type="slidenum">
              <a:rPr lang="en-GB" sz="1400" smtClean="0">
                <a:solidFill>
                  <a:schemeClr val="tx1"/>
                </a:solidFill>
                <a:ea typeface="ＭＳ Ｐゴシック" pitchFamily="34" charset="-128"/>
              </a:rPr>
              <a:pPr eaLnBrk="1" hangingPunct="1">
                <a:defRPr/>
              </a:pPr>
              <a:t>8</a:t>
            </a:fld>
            <a:endParaRPr lang="en-GB" sz="1400" smtClean="0">
              <a:solidFill>
                <a:schemeClr val="tx1"/>
              </a:solidFill>
              <a:ea typeface="ＭＳ Ｐゴシック" pitchFamily="34" charset="-128"/>
            </a:endParaRPr>
          </a:p>
        </p:txBody>
      </p:sp>
    </p:spTree>
    <p:extLst>
      <p:ext uri="{BB962C8B-B14F-4D97-AF65-F5344CB8AC3E}">
        <p14:creationId xmlns:p14="http://schemas.microsoft.com/office/powerpoint/2010/main" val="3807830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8"/>
                                        </p:tgtEl>
                                        <p:attrNameLst>
                                          <p:attrName>style.visibility</p:attrName>
                                        </p:attrNameLst>
                                      </p:cBhvr>
                                      <p:to>
                                        <p:strVal val="visible"/>
                                      </p:to>
                                    </p:set>
                                  </p:childTnLst>
                                </p:cTn>
                              </p:par>
                              <p:par>
                                <p:cTn id="7" presetID="9" presetClass="emph" presetSubtype="0" grpId="0" nodeType="withEffect">
                                  <p:stCondLst>
                                    <p:cond delay="0"/>
                                  </p:stCondLst>
                                  <p:childTnLst>
                                    <p:set>
                                      <p:cBhvr rctx="PPT">
                                        <p:cTn id="8" dur="indefinite"/>
                                        <p:tgtEl>
                                          <p:spTgt spid="29700"/>
                                        </p:tgtEl>
                                        <p:attrNameLst>
                                          <p:attrName>style.opacity</p:attrName>
                                        </p:attrNameLst>
                                      </p:cBhvr>
                                      <p:to>
                                        <p:strVal val="0.5"/>
                                      </p:to>
                                    </p:set>
                                    <p:animEffect filter="image" prLst="opacity: 0.5">
                                      <p:cBhvr rctx="IE">
                                        <p:cTn id="9" dur="indefinite"/>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5632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219200"/>
            <a:ext cx="8229600" cy="553998"/>
          </a:xfrm>
        </p:spPr>
        <p:txBody>
          <a:bodyPr>
            <a:spAutoFit/>
          </a:bodyPr>
          <a:lstStyle/>
          <a:p>
            <a:r>
              <a:rPr lang="en-GB" dirty="0">
                <a:ea typeface="ＭＳ Ｐゴシック" pitchFamily="-1" charset="-128"/>
                <a:cs typeface="ＭＳ Ｐゴシック" pitchFamily="-1" charset="-128"/>
              </a:rPr>
              <a:t>Socio-economic </a:t>
            </a:r>
            <a:r>
              <a:rPr lang="en-GB" dirty="0" smtClean="0">
                <a:ea typeface="ＭＳ Ｐゴシック" pitchFamily="-1" charset="-128"/>
                <a:cs typeface="ＭＳ Ｐゴシック" pitchFamily="-1" charset="-128"/>
              </a:rPr>
              <a:t>uncertainties</a:t>
            </a:r>
            <a:endParaRPr lang="en-GB" dirty="0">
              <a:ea typeface="ＭＳ Ｐゴシック" pitchFamily="-1" charset="-128"/>
              <a:cs typeface="ＭＳ Ｐゴシック" pitchFamily="-1" charset="-128"/>
            </a:endParaRPr>
          </a:p>
        </p:txBody>
      </p:sp>
      <p:sp>
        <p:nvSpPr>
          <p:cNvPr id="21508" name="Slide Number Placeholder 3"/>
          <p:cNvSpPr>
            <a:spLocks noGrp="1"/>
          </p:cNvSpPr>
          <p:nvPr>
            <p:ph type="sldNum" sz="quarter" idx="12"/>
          </p:nvPr>
        </p:nvSpPr>
        <p:spPr>
          <a:noFill/>
        </p:spPr>
        <p:txBody>
          <a:bodyPr/>
          <a:lstStyle/>
          <a:p>
            <a:fld id="{03087F75-DA39-BF40-89E5-BF0EBB550DD1}" type="slidenum">
              <a:rPr lang="en-US"/>
              <a:pPr/>
              <a:t>9</a:t>
            </a:fld>
            <a:endParaRPr lang="en-US"/>
          </a:p>
        </p:txBody>
      </p:sp>
      <p:sp>
        <p:nvSpPr>
          <p:cNvPr id="5" name="Rektangel 4"/>
          <p:cNvSpPr/>
          <p:nvPr/>
        </p:nvSpPr>
        <p:spPr>
          <a:xfrm>
            <a:off x="431944" y="1988840"/>
            <a:ext cx="8100496" cy="2492990"/>
          </a:xfrm>
          <a:prstGeom prst="rect">
            <a:avLst/>
          </a:prstGeom>
        </p:spPr>
        <p:txBody>
          <a:bodyPr wrap="square">
            <a:spAutoFit/>
          </a:bodyPr>
          <a:lstStyle/>
          <a:p>
            <a:pPr marL="285750" indent="-285750" eaLnBrk="0" hangingPunct="0">
              <a:spcBef>
                <a:spcPct val="20000"/>
              </a:spcBef>
              <a:buFontTx/>
              <a:buChar char="•"/>
            </a:pPr>
            <a:r>
              <a:rPr lang="en-US" sz="2000" kern="0" dirty="0" smtClean="0">
                <a:latin typeface="Verdana"/>
              </a:rPr>
              <a:t>Population (e.g., density, growth)</a:t>
            </a:r>
          </a:p>
          <a:p>
            <a:pPr marL="285750" indent="-285750" eaLnBrk="0" hangingPunct="0">
              <a:spcBef>
                <a:spcPct val="20000"/>
              </a:spcBef>
              <a:buFontTx/>
              <a:buChar char="•"/>
            </a:pPr>
            <a:r>
              <a:rPr lang="en-US" sz="2000" kern="0" dirty="0">
                <a:latin typeface="Verdana"/>
              </a:rPr>
              <a:t>E</a:t>
            </a:r>
            <a:r>
              <a:rPr lang="en-US" sz="2000" kern="0" dirty="0" smtClean="0">
                <a:latin typeface="Verdana"/>
              </a:rPr>
              <a:t>conomic trends (e.g., </a:t>
            </a:r>
            <a:r>
              <a:rPr lang="es-ES" sz="2000" dirty="0" err="1" smtClean="0"/>
              <a:t>income</a:t>
            </a:r>
            <a:r>
              <a:rPr lang="es-ES" sz="2000" dirty="0" smtClean="0"/>
              <a:t> </a:t>
            </a:r>
            <a:r>
              <a:rPr lang="es-ES" sz="2000" dirty="0" err="1"/>
              <a:t>levels</a:t>
            </a:r>
            <a:r>
              <a:rPr lang="es-ES" sz="2000" dirty="0"/>
              <a:t>, </a:t>
            </a:r>
            <a:r>
              <a:rPr lang="es-ES" sz="2000" dirty="0" err="1"/>
              <a:t>sectoral</a:t>
            </a:r>
            <a:r>
              <a:rPr lang="es-ES" sz="2000" dirty="0"/>
              <a:t> </a:t>
            </a:r>
            <a:r>
              <a:rPr lang="es-ES" sz="2000" dirty="0" err="1"/>
              <a:t>composition</a:t>
            </a:r>
            <a:r>
              <a:rPr lang="es-ES" sz="2000" dirty="0"/>
              <a:t> of GDP, </a:t>
            </a:r>
            <a:r>
              <a:rPr lang="es-ES" sz="2000" dirty="0" err="1"/>
              <a:t>or</a:t>
            </a:r>
            <a:r>
              <a:rPr lang="es-ES" sz="2000" dirty="0"/>
              <a:t> </a:t>
            </a:r>
            <a:r>
              <a:rPr lang="es-ES" sz="2000" dirty="0" err="1"/>
              <a:t>levels</a:t>
            </a:r>
            <a:r>
              <a:rPr lang="es-ES" sz="2000" dirty="0"/>
              <a:t> of </a:t>
            </a:r>
            <a:r>
              <a:rPr lang="es-ES" sz="2000" dirty="0" err="1" smtClean="0"/>
              <a:t>trade</a:t>
            </a:r>
            <a:r>
              <a:rPr lang="es-ES" sz="2000" dirty="0" smtClean="0"/>
              <a:t>)</a:t>
            </a:r>
            <a:endParaRPr lang="en-US" sz="2000" kern="0" dirty="0" smtClean="0">
              <a:latin typeface="Verdana"/>
            </a:endParaRPr>
          </a:p>
          <a:p>
            <a:pPr marL="285750" indent="-285750" eaLnBrk="0" hangingPunct="0">
              <a:spcBef>
                <a:spcPct val="20000"/>
              </a:spcBef>
              <a:buFontTx/>
              <a:buChar char="•"/>
            </a:pPr>
            <a:r>
              <a:rPr lang="es-ES" sz="2000" dirty="0"/>
              <a:t>S</a:t>
            </a:r>
            <a:r>
              <a:rPr lang="es-ES" sz="2000" dirty="0" smtClean="0"/>
              <a:t>ocial </a:t>
            </a:r>
            <a:r>
              <a:rPr lang="es-ES" sz="2000" dirty="0" err="1"/>
              <a:t>indicators</a:t>
            </a:r>
            <a:r>
              <a:rPr lang="es-ES" sz="2000" dirty="0"/>
              <a:t> (</a:t>
            </a:r>
            <a:r>
              <a:rPr lang="es-ES" sz="2000" dirty="0" err="1"/>
              <a:t>e.g</a:t>
            </a:r>
            <a:r>
              <a:rPr lang="es-ES" sz="2000" dirty="0"/>
              <a:t>., </a:t>
            </a:r>
            <a:r>
              <a:rPr lang="es-ES" sz="2000" dirty="0" err="1"/>
              <a:t>education</a:t>
            </a:r>
            <a:r>
              <a:rPr lang="es-ES" sz="2000" dirty="0"/>
              <a:t> </a:t>
            </a:r>
            <a:r>
              <a:rPr lang="es-ES" sz="2000" dirty="0" err="1"/>
              <a:t>levels</a:t>
            </a:r>
            <a:r>
              <a:rPr lang="es-ES" sz="2000" dirty="0"/>
              <a:t>, </a:t>
            </a:r>
            <a:r>
              <a:rPr lang="es-ES" sz="2000" dirty="0" err="1"/>
              <a:t>private</a:t>
            </a:r>
            <a:r>
              <a:rPr lang="es-ES" sz="2000" dirty="0"/>
              <a:t>- and </a:t>
            </a:r>
            <a:r>
              <a:rPr lang="es-ES" sz="2000" dirty="0" err="1"/>
              <a:t>public</a:t>
            </a:r>
            <a:r>
              <a:rPr lang="es-ES" sz="2000" dirty="0"/>
              <a:t>-sector </a:t>
            </a:r>
            <a:r>
              <a:rPr lang="es-ES" sz="2000" dirty="0" err="1"/>
              <a:t>institutions</a:t>
            </a:r>
            <a:r>
              <a:rPr lang="es-ES" sz="2000" dirty="0" smtClean="0"/>
              <a:t>)</a:t>
            </a:r>
          </a:p>
          <a:p>
            <a:pPr marL="285750" indent="-285750" eaLnBrk="0" hangingPunct="0">
              <a:spcBef>
                <a:spcPct val="20000"/>
              </a:spcBef>
              <a:buFontTx/>
              <a:buChar char="•"/>
            </a:pPr>
            <a:r>
              <a:rPr lang="en-US" sz="2000" kern="0" dirty="0" smtClean="0">
                <a:latin typeface="Verdana"/>
              </a:rPr>
              <a:t>Cultural </a:t>
            </a:r>
            <a:r>
              <a:rPr lang="en-US" sz="2000" kern="0" dirty="0" err="1" smtClean="0">
                <a:latin typeface="Verdana"/>
              </a:rPr>
              <a:t>behaviours</a:t>
            </a:r>
            <a:r>
              <a:rPr lang="en-US" sz="2000" kern="0" dirty="0" smtClean="0">
                <a:latin typeface="Verdana"/>
              </a:rPr>
              <a:t>, traditions, acceptance</a:t>
            </a:r>
          </a:p>
          <a:p>
            <a:pPr marL="285750" indent="-285750" eaLnBrk="0" hangingPunct="0">
              <a:spcBef>
                <a:spcPct val="20000"/>
              </a:spcBef>
              <a:buFontTx/>
              <a:buChar char="•"/>
            </a:pPr>
            <a:r>
              <a:rPr lang="en-US" sz="2000" kern="0" dirty="0" smtClean="0">
                <a:latin typeface="Verdana"/>
              </a:rPr>
              <a:t>International relations</a:t>
            </a:r>
          </a:p>
        </p:txBody>
      </p:sp>
      <p:sp>
        <p:nvSpPr>
          <p:cNvPr id="4" name="Rectángulo 3"/>
          <p:cNvSpPr/>
          <p:nvPr/>
        </p:nvSpPr>
        <p:spPr>
          <a:xfrm>
            <a:off x="467544" y="5293657"/>
            <a:ext cx="777686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2000" b="1" dirty="0" smtClean="0">
                <a:solidFill>
                  <a:srgbClr val="30648B"/>
                </a:solidFill>
                <a:ea typeface="ＭＳ Ｐゴシック" pitchFamily="-1" charset="-128"/>
                <a:cs typeface="ＭＳ Ｐゴシック" pitchFamily="-1" charset="-128"/>
              </a:rPr>
              <a:t>Group discussion: </a:t>
            </a:r>
          </a:p>
          <a:p>
            <a:pPr algn="ctr"/>
            <a:r>
              <a:rPr lang="en-GB" sz="2000" b="1" dirty="0" smtClean="0">
                <a:solidFill>
                  <a:srgbClr val="30648B"/>
                </a:solidFill>
                <a:ea typeface="ＭＳ Ｐゴシック" pitchFamily="-1" charset="-128"/>
                <a:cs typeface="ＭＳ Ｐゴシック" pitchFamily="-1" charset="-128"/>
              </a:rPr>
              <a:t>What </a:t>
            </a:r>
            <a:r>
              <a:rPr lang="en-GB" sz="2000" b="1" i="1" dirty="0" smtClean="0">
                <a:solidFill>
                  <a:srgbClr val="30648B"/>
                </a:solidFill>
                <a:ea typeface="ＭＳ Ｐゴシック" pitchFamily="-1" charset="-128"/>
                <a:cs typeface="ＭＳ Ｐゴシック" pitchFamily="-1" charset="-128"/>
              </a:rPr>
              <a:t>could</a:t>
            </a:r>
            <a:r>
              <a:rPr lang="en-GB" sz="2000" b="1" dirty="0" smtClean="0">
                <a:solidFill>
                  <a:srgbClr val="30648B"/>
                </a:solidFill>
                <a:ea typeface="ＭＳ Ｐゴシック" pitchFamily="-1" charset="-128"/>
                <a:cs typeface="ＭＳ Ｐゴシック" pitchFamily="-1" charset="-128"/>
              </a:rPr>
              <a:t> be practical consequences of socio</a:t>
            </a:r>
            <a:r>
              <a:rPr lang="en-GB" sz="2000" b="1" dirty="0">
                <a:solidFill>
                  <a:srgbClr val="30648B"/>
                </a:solidFill>
                <a:ea typeface="ＭＳ Ｐゴシック" pitchFamily="-1" charset="-128"/>
                <a:cs typeface="ＭＳ Ｐゴシック" pitchFamily="-1" charset="-128"/>
              </a:rPr>
              <a:t>-economic </a:t>
            </a:r>
            <a:r>
              <a:rPr lang="en-GB" sz="2000" b="1" dirty="0" smtClean="0">
                <a:solidFill>
                  <a:srgbClr val="30648B"/>
                </a:solidFill>
                <a:ea typeface="ＭＳ Ｐゴシック" pitchFamily="-1" charset="-128"/>
                <a:cs typeface="ＭＳ Ｐゴシック" pitchFamily="-1" charset="-128"/>
              </a:rPr>
              <a:t>uncertainties?</a:t>
            </a:r>
            <a:endParaRPr lang="en-GB" sz="2000" b="1" dirty="0">
              <a:solidFill>
                <a:srgbClr val="30648B"/>
              </a:solidFill>
            </a:endParaRPr>
          </a:p>
        </p:txBody>
      </p:sp>
    </p:spTree>
    <p:extLst>
      <p:ext uri="{BB962C8B-B14F-4D97-AF65-F5344CB8AC3E}">
        <p14:creationId xmlns:p14="http://schemas.microsoft.com/office/powerpoint/2010/main" val="21766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7730</TotalTime>
  <Words>3302</Words>
  <Application>Microsoft Office PowerPoint</Application>
  <PresentationFormat>On-screen Show (4:3)</PresentationFormat>
  <Paragraphs>303</Paragraphs>
  <Slides>19</Slides>
  <Notes>18</Notes>
  <HiddenSlides>1</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Slide_Master</vt:lpstr>
      <vt:lpstr>2_Slide_Master</vt:lpstr>
      <vt:lpstr>PowerPoint Presentation</vt:lpstr>
      <vt:lpstr>Data used by General Circulation Models</vt:lpstr>
      <vt:lpstr>Can we trust GCMs?</vt:lpstr>
      <vt:lpstr>Can we trust GCMs?</vt:lpstr>
      <vt:lpstr>Predictions according to scenarios</vt:lpstr>
      <vt:lpstr>PowerPoint Presentation</vt:lpstr>
      <vt:lpstr>Uncertainty, growing period</vt:lpstr>
      <vt:lpstr>Certainty/Uncertainty  </vt:lpstr>
      <vt:lpstr>Socio-economic uncertainties</vt:lpstr>
      <vt:lpstr>Uncertainties: GHG emission scenarios</vt:lpstr>
      <vt:lpstr>Uncertainties: GHG emission scenarios</vt:lpstr>
      <vt:lpstr>The cost of inaction</vt:lpstr>
      <vt:lpstr>Justified measures in the face of uncertainty</vt:lpstr>
      <vt:lpstr>PowerPoint Presentation</vt:lpstr>
      <vt:lpstr>No-regret measures: exercise</vt:lpstr>
      <vt:lpstr>No or low regret measures, examples (I)</vt:lpstr>
      <vt:lpstr>No or low regret measures, examples (II)</vt:lpstr>
      <vt:lpstr>Planning options (all sectors)</vt:lpstr>
      <vt:lpstr>References</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Buhl-Nielsen</dc:creator>
  <cp:lastModifiedBy>PALERM ROMANILLOS Juan Antonio (No Email)</cp:lastModifiedBy>
  <cp:revision>315</cp:revision>
  <dcterms:created xsi:type="dcterms:W3CDTF">2013-03-20T14:20:08Z</dcterms:created>
  <dcterms:modified xsi:type="dcterms:W3CDTF">2016-09-20T11:25:04Z</dcterms:modified>
</cp:coreProperties>
</file>