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55" r:id="rId2"/>
    <p:sldId id="569" r:id="rId3"/>
    <p:sldId id="570" r:id="rId4"/>
    <p:sldId id="434" r:id="rId5"/>
    <p:sldId id="417" r:id="rId6"/>
    <p:sldId id="425" r:id="rId7"/>
    <p:sldId id="396" r:id="rId8"/>
    <p:sldId id="435" r:id="rId9"/>
    <p:sldId id="478" r:id="rId10"/>
    <p:sldId id="520" r:id="rId11"/>
    <p:sldId id="521" r:id="rId12"/>
    <p:sldId id="522" r:id="rId13"/>
    <p:sldId id="424" r:id="rId14"/>
    <p:sldId id="427" r:id="rId15"/>
    <p:sldId id="577" r:id="rId16"/>
    <p:sldId id="588" r:id="rId17"/>
    <p:sldId id="587" r:id="rId18"/>
    <p:sldId id="578" r:id="rId19"/>
    <p:sldId id="594" r:id="rId20"/>
    <p:sldId id="592" r:id="rId21"/>
    <p:sldId id="593" r:id="rId22"/>
    <p:sldId id="581" r:id="rId23"/>
    <p:sldId id="564" r:id="rId24"/>
    <p:sldId id="423" r:id="rId25"/>
    <p:sldId id="433" r:id="rId26"/>
    <p:sldId id="432" r:id="rId27"/>
    <p:sldId id="589" r:id="rId28"/>
    <p:sldId id="590" r:id="rId29"/>
    <p:sldId id="591" r:id="rId30"/>
    <p:sldId id="457" r:id="rId31"/>
    <p:sldId id="437" r:id="rId32"/>
    <p:sldId id="572" r:id="rId33"/>
    <p:sldId id="573" r:id="rId34"/>
    <p:sldId id="458" r:id="rId35"/>
    <p:sldId id="443" r:id="rId36"/>
    <p:sldId id="575" r:id="rId37"/>
    <p:sldId id="585" r:id="rId38"/>
    <p:sldId id="586" r:id="rId39"/>
    <p:sldId id="444" r:id="rId40"/>
    <p:sldId id="446" r:id="rId41"/>
    <p:sldId id="447" r:id="rId42"/>
    <p:sldId id="448" r:id="rId43"/>
    <p:sldId id="449" r:id="rId44"/>
    <p:sldId id="450" r:id="rId45"/>
    <p:sldId id="576" r:id="rId46"/>
    <p:sldId id="584" r:id="rId47"/>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12" clrIdx="0"/>
  <p:cmAuthor id="1" name="eric" initials="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333399"/>
    <a:srgbClr val="0F5494"/>
    <a:srgbClr val="2D5EC1"/>
    <a:srgbClr val="3366CC"/>
    <a:srgbClr val="00CC00"/>
    <a:srgbClr val="008000"/>
    <a:srgbClr val="BADDE1"/>
    <a:srgbClr val="080808"/>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0" autoAdjust="0"/>
    <p:restoredTop sz="99826" autoAdjust="0"/>
  </p:normalViewPr>
  <p:slideViewPr>
    <p:cSldViewPr>
      <p:cViewPr varScale="1">
        <p:scale>
          <a:sx n="101" d="100"/>
          <a:sy n="101" d="100"/>
        </p:scale>
        <p:origin x="-102" y="-330"/>
      </p:cViewPr>
      <p:guideLst>
        <p:guide orient="horz" pos="3912"/>
        <p:guide pos="2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12936-E439-2548-A791-149E80BF1DF0}"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D511F5CC-B854-F04E-B120-8E0167633E56}">
      <dgm:prSet phldrT="[Text]" custT="1"/>
      <dgm:spPr>
        <a:solidFill>
          <a:srgbClr val="FFFF00"/>
        </a:solidFill>
      </dgm:spPr>
      <dgm:t>
        <a:bodyPr/>
        <a:lstStyle/>
        <a:p>
          <a:r>
            <a:rPr lang="en-US" sz="1600" dirty="0" smtClean="0">
              <a:solidFill>
                <a:schemeClr val="accent6"/>
              </a:solidFill>
            </a:rPr>
            <a:t>Screening</a:t>
          </a:r>
          <a:endParaRPr lang="en-US" sz="1600" dirty="0">
            <a:solidFill>
              <a:schemeClr val="accent6"/>
            </a:solidFill>
          </a:endParaRPr>
        </a:p>
      </dgm:t>
    </dgm:pt>
    <dgm:pt modelId="{FB3B17B0-4515-F64C-8D53-1B23C2733F29}" type="parTrans" cxnId="{45AE6E6C-3839-1F40-9FBA-67CECAAEA658}">
      <dgm:prSet/>
      <dgm:spPr/>
      <dgm:t>
        <a:bodyPr/>
        <a:lstStyle/>
        <a:p>
          <a:endParaRPr lang="en-US"/>
        </a:p>
      </dgm:t>
    </dgm:pt>
    <dgm:pt modelId="{1DC6A36E-BE86-FB4E-A37B-7796A26B230F}" type="sibTrans" cxnId="{45AE6E6C-3839-1F40-9FBA-67CECAAEA658}">
      <dgm:prSet custT="1"/>
      <dgm:spPr/>
      <dgm:t>
        <a:bodyPr/>
        <a:lstStyle/>
        <a:p>
          <a:endParaRPr lang="en-US" sz="1400"/>
        </a:p>
      </dgm:t>
    </dgm:pt>
    <dgm:pt modelId="{32DB8FBE-072F-914C-BAD1-687B45EE621D}">
      <dgm:prSet phldrT="[Text]" custT="1"/>
      <dgm:spPr/>
      <dgm:t>
        <a:bodyPr/>
        <a:lstStyle/>
        <a:p>
          <a:r>
            <a:rPr lang="en-US" sz="1200" dirty="0" smtClean="0"/>
            <a:t>Positive lists</a:t>
          </a:r>
          <a:endParaRPr lang="en-US" sz="1200" dirty="0"/>
        </a:p>
      </dgm:t>
    </dgm:pt>
    <dgm:pt modelId="{C838977F-EC31-0044-9842-6686C0CFDE3D}" type="parTrans" cxnId="{84F0ED10-5785-B949-B814-ADCC8A06881A}">
      <dgm:prSet/>
      <dgm:spPr/>
      <dgm:t>
        <a:bodyPr/>
        <a:lstStyle/>
        <a:p>
          <a:endParaRPr lang="en-US"/>
        </a:p>
      </dgm:t>
    </dgm:pt>
    <dgm:pt modelId="{CE19F2C5-B845-7343-AF18-09602A56C0AD}" type="sibTrans" cxnId="{84F0ED10-5785-B949-B814-ADCC8A06881A}">
      <dgm:prSet/>
      <dgm:spPr/>
      <dgm:t>
        <a:bodyPr/>
        <a:lstStyle/>
        <a:p>
          <a:endParaRPr lang="en-US"/>
        </a:p>
      </dgm:t>
    </dgm:pt>
    <dgm:pt modelId="{2F3AE28C-5484-4B49-8922-A4B8CEBA3A2A}">
      <dgm:prSet phldrT="[Text]" custT="1"/>
      <dgm:spPr>
        <a:solidFill>
          <a:srgbClr val="FF6600"/>
        </a:solidFill>
      </dgm:spPr>
      <dgm:t>
        <a:bodyPr/>
        <a:lstStyle/>
        <a:p>
          <a:r>
            <a:rPr lang="en-US" sz="1600" dirty="0" smtClean="0"/>
            <a:t>Scoping</a:t>
          </a:r>
          <a:endParaRPr lang="en-US" sz="1600" dirty="0"/>
        </a:p>
      </dgm:t>
    </dgm:pt>
    <dgm:pt modelId="{3866EC4E-F8C5-304E-ADE1-EBA057B1B11D}" type="parTrans" cxnId="{281F77BA-86FA-9D4D-92E0-50C11F2ACCD8}">
      <dgm:prSet/>
      <dgm:spPr/>
      <dgm:t>
        <a:bodyPr/>
        <a:lstStyle/>
        <a:p>
          <a:endParaRPr lang="en-US"/>
        </a:p>
      </dgm:t>
    </dgm:pt>
    <dgm:pt modelId="{6C050513-9CC4-FD40-BC31-1D2C1A1BE33E}" type="sibTrans" cxnId="{281F77BA-86FA-9D4D-92E0-50C11F2ACCD8}">
      <dgm:prSet custT="1"/>
      <dgm:spPr/>
      <dgm:t>
        <a:bodyPr/>
        <a:lstStyle/>
        <a:p>
          <a:endParaRPr lang="en-US" sz="1400"/>
        </a:p>
      </dgm:t>
    </dgm:pt>
    <dgm:pt modelId="{6BC8B892-CB87-194E-AE73-6E5D0AAE4395}">
      <dgm:prSet phldrT="[Text]" custT="1"/>
      <dgm:spPr/>
      <dgm:t>
        <a:bodyPr/>
        <a:lstStyle/>
        <a:p>
          <a:r>
            <a:rPr lang="en-US" sz="1050" dirty="0" smtClean="0"/>
            <a:t>Participatory</a:t>
          </a:r>
          <a:endParaRPr lang="en-US" sz="1050" dirty="0"/>
        </a:p>
      </dgm:t>
    </dgm:pt>
    <dgm:pt modelId="{97FE870C-13CD-EF4A-B01E-F49872EFCED4}" type="parTrans" cxnId="{D297B007-6BFC-5848-A792-1571EA6D1724}">
      <dgm:prSet/>
      <dgm:spPr/>
      <dgm:t>
        <a:bodyPr/>
        <a:lstStyle/>
        <a:p>
          <a:endParaRPr lang="en-US"/>
        </a:p>
      </dgm:t>
    </dgm:pt>
    <dgm:pt modelId="{CA77B2A1-2407-A347-8BAC-9157EA56F003}" type="sibTrans" cxnId="{D297B007-6BFC-5848-A792-1571EA6D1724}">
      <dgm:prSet/>
      <dgm:spPr/>
      <dgm:t>
        <a:bodyPr/>
        <a:lstStyle/>
        <a:p>
          <a:endParaRPr lang="en-US"/>
        </a:p>
      </dgm:t>
    </dgm:pt>
    <dgm:pt modelId="{C66E5115-03DC-9E48-BA0B-EAD563C490F2}">
      <dgm:prSet phldrT="[Text]" custT="1"/>
      <dgm:spPr>
        <a:solidFill>
          <a:schemeClr val="bg2">
            <a:lumMod val="50000"/>
          </a:schemeClr>
        </a:solidFill>
      </dgm:spPr>
      <dgm:t>
        <a:bodyPr/>
        <a:lstStyle/>
        <a:p>
          <a:r>
            <a:rPr lang="en-US" sz="1600" dirty="0" smtClean="0"/>
            <a:t>Assessment</a:t>
          </a:r>
          <a:endParaRPr lang="en-US" sz="1600" dirty="0"/>
        </a:p>
      </dgm:t>
    </dgm:pt>
    <dgm:pt modelId="{1DB09BB6-72F8-5844-AF20-E731B63EE86F}" type="parTrans" cxnId="{4B0A1D93-11D7-424E-AA20-2403A996C023}">
      <dgm:prSet/>
      <dgm:spPr/>
      <dgm:t>
        <a:bodyPr/>
        <a:lstStyle/>
        <a:p>
          <a:endParaRPr lang="en-US"/>
        </a:p>
      </dgm:t>
    </dgm:pt>
    <dgm:pt modelId="{B5813D5F-956B-3B49-993E-380117462CF3}" type="sibTrans" cxnId="{4B0A1D93-11D7-424E-AA20-2403A996C023}">
      <dgm:prSet custT="1"/>
      <dgm:spPr/>
      <dgm:t>
        <a:bodyPr/>
        <a:lstStyle/>
        <a:p>
          <a:endParaRPr lang="en-US" sz="1400"/>
        </a:p>
      </dgm:t>
    </dgm:pt>
    <dgm:pt modelId="{83CCDC10-CDC6-FB4F-B755-9D5B45C0BD33}">
      <dgm:prSet phldrT="[Text]" custT="1"/>
      <dgm:spPr/>
      <dgm:t>
        <a:bodyPr/>
        <a:lstStyle/>
        <a:p>
          <a:r>
            <a:rPr lang="en-US" sz="1100" dirty="0" smtClean="0"/>
            <a:t>Different techniques</a:t>
          </a:r>
          <a:endParaRPr lang="en-US" sz="1100" dirty="0"/>
        </a:p>
      </dgm:t>
    </dgm:pt>
    <dgm:pt modelId="{51DBE01E-E7C7-7D4C-8E82-A056906C4283}" type="parTrans" cxnId="{2D06BEDC-50BE-5E4D-8DD3-B8A7913238A1}">
      <dgm:prSet/>
      <dgm:spPr/>
      <dgm:t>
        <a:bodyPr/>
        <a:lstStyle/>
        <a:p>
          <a:endParaRPr lang="en-US"/>
        </a:p>
      </dgm:t>
    </dgm:pt>
    <dgm:pt modelId="{CA95E5FF-DADB-E04E-AC53-970660F691D9}" type="sibTrans" cxnId="{2D06BEDC-50BE-5E4D-8DD3-B8A7913238A1}">
      <dgm:prSet/>
      <dgm:spPr/>
      <dgm:t>
        <a:bodyPr/>
        <a:lstStyle/>
        <a:p>
          <a:endParaRPr lang="en-US"/>
        </a:p>
      </dgm:t>
    </dgm:pt>
    <dgm:pt modelId="{59276230-0F08-294D-BC1E-45EF7F2C1DD1}">
      <dgm:prSet phldrT="[Text]" custT="1"/>
      <dgm:spPr/>
      <dgm:t>
        <a:bodyPr/>
        <a:lstStyle/>
        <a:p>
          <a:r>
            <a:rPr lang="en-US" sz="1200" dirty="0" smtClean="0"/>
            <a:t>Screening criteria</a:t>
          </a:r>
          <a:endParaRPr lang="en-US" sz="1200" dirty="0"/>
        </a:p>
      </dgm:t>
    </dgm:pt>
    <dgm:pt modelId="{84AC8599-2105-1E4E-B566-D5B0BACDFBA3}" type="parTrans" cxnId="{954778B4-8CF3-374F-A179-6BA23F4EE1E9}">
      <dgm:prSet/>
      <dgm:spPr/>
      <dgm:t>
        <a:bodyPr/>
        <a:lstStyle/>
        <a:p>
          <a:endParaRPr lang="en-US"/>
        </a:p>
      </dgm:t>
    </dgm:pt>
    <dgm:pt modelId="{8A22A28B-1406-324B-B2F6-A4588EA4F112}" type="sibTrans" cxnId="{954778B4-8CF3-374F-A179-6BA23F4EE1E9}">
      <dgm:prSet/>
      <dgm:spPr/>
      <dgm:t>
        <a:bodyPr/>
        <a:lstStyle/>
        <a:p>
          <a:endParaRPr lang="en-US"/>
        </a:p>
      </dgm:t>
    </dgm:pt>
    <dgm:pt modelId="{6362AB93-98F2-8D4C-8B56-CF0B5251384A}">
      <dgm:prSet phldrT="[Text]" custT="1"/>
      <dgm:spPr/>
      <dgm:t>
        <a:bodyPr/>
        <a:lstStyle/>
        <a:p>
          <a:r>
            <a:rPr lang="en-US" sz="1100" dirty="0" smtClean="0"/>
            <a:t>Mainly quantitative</a:t>
          </a:r>
          <a:endParaRPr lang="en-US" sz="1100" dirty="0"/>
        </a:p>
      </dgm:t>
    </dgm:pt>
    <dgm:pt modelId="{86391BB7-FF6F-694C-83E8-6C60A6C45E9F}" type="parTrans" cxnId="{0D4A1B0E-C7CF-124B-95F3-DF3102F025E2}">
      <dgm:prSet/>
      <dgm:spPr/>
      <dgm:t>
        <a:bodyPr/>
        <a:lstStyle/>
        <a:p>
          <a:endParaRPr lang="en-US"/>
        </a:p>
      </dgm:t>
    </dgm:pt>
    <dgm:pt modelId="{FE16D44F-57C5-9E4E-AD58-625C3C5CF1B0}" type="sibTrans" cxnId="{0D4A1B0E-C7CF-124B-95F3-DF3102F025E2}">
      <dgm:prSet/>
      <dgm:spPr/>
      <dgm:t>
        <a:bodyPr/>
        <a:lstStyle/>
        <a:p>
          <a:endParaRPr lang="en-US"/>
        </a:p>
      </dgm:t>
    </dgm:pt>
    <dgm:pt modelId="{582BA88A-67B9-AA45-B90D-54E00B9D8F6F}">
      <dgm:prSet phldrT="[Text]" custT="1"/>
      <dgm:spPr/>
      <dgm:t>
        <a:bodyPr/>
        <a:lstStyle/>
        <a:p>
          <a:r>
            <a:rPr lang="en-US" sz="1100" dirty="0" smtClean="0"/>
            <a:t>Beyond compliance</a:t>
          </a:r>
          <a:endParaRPr lang="en-US" sz="1100" dirty="0"/>
        </a:p>
      </dgm:t>
    </dgm:pt>
    <dgm:pt modelId="{04C9F2F9-D6DA-7A40-92BF-B0A266EC6AF3}" type="parTrans" cxnId="{C86C0F96-9CF0-F048-827B-00EEAF06D508}">
      <dgm:prSet/>
      <dgm:spPr/>
      <dgm:t>
        <a:bodyPr/>
        <a:lstStyle/>
        <a:p>
          <a:endParaRPr lang="en-US"/>
        </a:p>
      </dgm:t>
    </dgm:pt>
    <dgm:pt modelId="{BD4F8315-603A-CD4C-A958-8F6F1243F5B4}" type="sibTrans" cxnId="{C86C0F96-9CF0-F048-827B-00EEAF06D508}">
      <dgm:prSet/>
      <dgm:spPr/>
      <dgm:t>
        <a:bodyPr/>
        <a:lstStyle/>
        <a:p>
          <a:endParaRPr lang="en-US"/>
        </a:p>
      </dgm:t>
    </dgm:pt>
    <dgm:pt modelId="{D6DD453E-1124-CA4D-A647-A037987D5374}">
      <dgm:prSet phldrT="[Text]" custT="1"/>
      <dgm:spPr/>
      <dgm:t>
        <a:bodyPr/>
        <a:lstStyle/>
        <a:p>
          <a:r>
            <a:rPr lang="en-US" sz="1100" dirty="0" smtClean="0"/>
            <a:t>Inter-disciplinary</a:t>
          </a:r>
          <a:endParaRPr lang="en-US" sz="1100" dirty="0"/>
        </a:p>
      </dgm:t>
    </dgm:pt>
    <dgm:pt modelId="{A9434D4C-51AE-1044-8377-B5E9FAB30371}" type="parTrans" cxnId="{206F5661-4873-4E44-963D-8C23E6BC7D32}">
      <dgm:prSet/>
      <dgm:spPr/>
      <dgm:t>
        <a:bodyPr/>
        <a:lstStyle/>
        <a:p>
          <a:endParaRPr lang="en-US"/>
        </a:p>
      </dgm:t>
    </dgm:pt>
    <dgm:pt modelId="{1DE439DD-ECA6-424F-873B-6108960B5D1C}" type="sibTrans" cxnId="{206F5661-4873-4E44-963D-8C23E6BC7D32}">
      <dgm:prSet/>
      <dgm:spPr/>
      <dgm:t>
        <a:bodyPr/>
        <a:lstStyle/>
        <a:p>
          <a:endParaRPr lang="en-US"/>
        </a:p>
      </dgm:t>
    </dgm:pt>
    <dgm:pt modelId="{6A9AF3D5-9AC7-9F49-9B39-395202AAEDB4}">
      <dgm:prSet phldrT="[Text]" custT="1"/>
      <dgm:spPr>
        <a:solidFill>
          <a:srgbClr val="0000FF"/>
        </a:solidFill>
      </dgm:spPr>
      <dgm:t>
        <a:bodyPr/>
        <a:lstStyle/>
        <a:p>
          <a:r>
            <a:rPr lang="en-US" sz="1400" dirty="0" smtClean="0"/>
            <a:t>Define ‘mitigation measures’</a:t>
          </a:r>
          <a:endParaRPr lang="en-US" sz="1400" dirty="0"/>
        </a:p>
      </dgm:t>
    </dgm:pt>
    <dgm:pt modelId="{831DA511-D3E4-3F47-A860-1376438BACA9}" type="parTrans" cxnId="{700E114E-74A5-4B4F-B05A-B60A7F0CE46C}">
      <dgm:prSet/>
      <dgm:spPr/>
      <dgm:t>
        <a:bodyPr/>
        <a:lstStyle/>
        <a:p>
          <a:endParaRPr lang="en-US"/>
        </a:p>
      </dgm:t>
    </dgm:pt>
    <dgm:pt modelId="{50C2073B-2126-7945-9806-6A7C6F5256E1}" type="sibTrans" cxnId="{700E114E-74A5-4B4F-B05A-B60A7F0CE46C}">
      <dgm:prSet custT="1"/>
      <dgm:spPr/>
      <dgm:t>
        <a:bodyPr/>
        <a:lstStyle/>
        <a:p>
          <a:endParaRPr lang="en-US" sz="800"/>
        </a:p>
      </dgm:t>
    </dgm:pt>
    <dgm:pt modelId="{F646A167-1DE3-D947-907B-54DC7FDC752B}">
      <dgm:prSet phldrT="[Text]" custT="1"/>
      <dgm:spPr/>
      <dgm:t>
        <a:bodyPr/>
        <a:lstStyle/>
        <a:p>
          <a:r>
            <a:rPr lang="en-US" sz="1100" dirty="0" smtClean="0"/>
            <a:t>Avoid, </a:t>
          </a:r>
          <a:r>
            <a:rPr lang="en-US" sz="1100" dirty="0" err="1" smtClean="0"/>
            <a:t>minimise</a:t>
          </a:r>
          <a:r>
            <a:rPr lang="en-US" sz="1100" dirty="0" smtClean="0"/>
            <a:t> impact</a:t>
          </a:r>
          <a:endParaRPr lang="en-US" sz="1100" dirty="0"/>
        </a:p>
      </dgm:t>
    </dgm:pt>
    <dgm:pt modelId="{9F23FE0D-EBC2-724E-8496-17A8C1FDC9D4}" type="parTrans" cxnId="{2A629D16-92AC-9945-9843-79F4F3A138BE}">
      <dgm:prSet/>
      <dgm:spPr/>
      <dgm:t>
        <a:bodyPr/>
        <a:lstStyle/>
        <a:p>
          <a:endParaRPr lang="en-US"/>
        </a:p>
      </dgm:t>
    </dgm:pt>
    <dgm:pt modelId="{40455F4C-38D9-104C-B0F1-824842749566}" type="sibTrans" cxnId="{2A629D16-92AC-9945-9843-79F4F3A138BE}">
      <dgm:prSet/>
      <dgm:spPr/>
      <dgm:t>
        <a:bodyPr/>
        <a:lstStyle/>
        <a:p>
          <a:endParaRPr lang="en-US"/>
        </a:p>
      </dgm:t>
    </dgm:pt>
    <dgm:pt modelId="{45ECA3F7-1057-E144-A0E3-0DC0750B9E9B}">
      <dgm:prSet phldrT="[Text]" custT="1"/>
      <dgm:spPr/>
      <dgm:t>
        <a:bodyPr/>
        <a:lstStyle/>
        <a:p>
          <a:r>
            <a:rPr lang="en-US" sz="1100" dirty="0" smtClean="0"/>
            <a:t>Calculate residual impact</a:t>
          </a:r>
          <a:endParaRPr lang="en-US" sz="1100" dirty="0"/>
        </a:p>
      </dgm:t>
    </dgm:pt>
    <dgm:pt modelId="{518E7C3D-43BB-5048-ACFC-C753775EE3E7}" type="parTrans" cxnId="{1926B744-DECE-1F4D-8CAF-55F508680992}">
      <dgm:prSet/>
      <dgm:spPr/>
      <dgm:t>
        <a:bodyPr/>
        <a:lstStyle/>
        <a:p>
          <a:endParaRPr lang="en-US"/>
        </a:p>
      </dgm:t>
    </dgm:pt>
    <dgm:pt modelId="{0D44AE80-A36D-4E4E-90B3-03DEE0D40DD1}" type="sibTrans" cxnId="{1926B744-DECE-1F4D-8CAF-55F508680992}">
      <dgm:prSet/>
      <dgm:spPr/>
      <dgm:t>
        <a:bodyPr/>
        <a:lstStyle/>
        <a:p>
          <a:endParaRPr lang="en-US"/>
        </a:p>
      </dgm:t>
    </dgm:pt>
    <dgm:pt modelId="{E957177F-9F1C-D441-BD81-A4F04030C6FC}">
      <dgm:prSet phldrT="[Text]" custT="1"/>
      <dgm:spPr/>
      <dgm:t>
        <a:bodyPr/>
        <a:lstStyle/>
        <a:p>
          <a:r>
            <a:rPr lang="en-US" sz="1100" dirty="0" err="1" smtClean="0"/>
            <a:t>Maximise</a:t>
          </a:r>
          <a:r>
            <a:rPr lang="en-US" sz="1100" dirty="0" smtClean="0"/>
            <a:t> positive impacts</a:t>
          </a:r>
          <a:endParaRPr lang="en-US" sz="1100" dirty="0"/>
        </a:p>
      </dgm:t>
    </dgm:pt>
    <dgm:pt modelId="{04CB69E0-B000-A644-8501-F65CA3310DFE}" type="parTrans" cxnId="{588ADB72-BCA7-5B4C-9A88-83D8B3952275}">
      <dgm:prSet/>
      <dgm:spPr/>
      <dgm:t>
        <a:bodyPr/>
        <a:lstStyle/>
        <a:p>
          <a:endParaRPr lang="en-US"/>
        </a:p>
      </dgm:t>
    </dgm:pt>
    <dgm:pt modelId="{A78554CF-3A27-5448-8D12-403FE1C74B67}" type="sibTrans" cxnId="{588ADB72-BCA7-5B4C-9A88-83D8B3952275}">
      <dgm:prSet/>
      <dgm:spPr/>
      <dgm:t>
        <a:bodyPr/>
        <a:lstStyle/>
        <a:p>
          <a:endParaRPr lang="en-US"/>
        </a:p>
      </dgm:t>
    </dgm:pt>
    <dgm:pt modelId="{872FADFA-FE94-3D48-9663-4493019EF48E}">
      <dgm:prSet phldrT="[Text]" custT="1"/>
      <dgm:spPr>
        <a:solidFill>
          <a:srgbClr val="008000"/>
        </a:solidFill>
      </dgm:spPr>
      <dgm:t>
        <a:bodyPr/>
        <a:lstStyle/>
        <a:p>
          <a:r>
            <a:rPr lang="en-US" sz="1600" dirty="0" smtClean="0"/>
            <a:t>Prepare Environmental Management Plan</a:t>
          </a:r>
          <a:endParaRPr lang="en-US" sz="1600" dirty="0"/>
        </a:p>
      </dgm:t>
    </dgm:pt>
    <dgm:pt modelId="{52D329B9-FE13-2649-9E5D-EF3195D9E25F}" type="parTrans" cxnId="{DCE1B648-E12F-0D48-B593-DE2C90E548FE}">
      <dgm:prSet/>
      <dgm:spPr/>
      <dgm:t>
        <a:bodyPr/>
        <a:lstStyle/>
        <a:p>
          <a:endParaRPr lang="en-US"/>
        </a:p>
      </dgm:t>
    </dgm:pt>
    <dgm:pt modelId="{271B1AE1-D862-494F-8120-A68950B6998A}" type="sibTrans" cxnId="{DCE1B648-E12F-0D48-B593-DE2C90E548FE}">
      <dgm:prSet custT="1"/>
      <dgm:spPr/>
      <dgm:t>
        <a:bodyPr/>
        <a:lstStyle/>
        <a:p>
          <a:endParaRPr lang="en-US" sz="800"/>
        </a:p>
      </dgm:t>
    </dgm:pt>
    <dgm:pt modelId="{96967F89-9645-5D4B-A35B-711D9354B5A7}">
      <dgm:prSet phldrT="[Text]" custT="1"/>
      <dgm:spPr>
        <a:solidFill>
          <a:srgbClr val="800000"/>
        </a:solidFill>
      </dgm:spPr>
      <dgm:t>
        <a:bodyPr/>
        <a:lstStyle/>
        <a:p>
          <a:r>
            <a:rPr lang="en-US" sz="1600" dirty="0" smtClean="0"/>
            <a:t>Public enquiry</a:t>
          </a:r>
          <a:endParaRPr lang="en-US" sz="1600" dirty="0"/>
        </a:p>
      </dgm:t>
    </dgm:pt>
    <dgm:pt modelId="{3A1284E7-7E99-D34F-B995-9A268501FFDB}" type="parTrans" cxnId="{84EF24B7-87DD-AB4F-8454-8504B609B6CF}">
      <dgm:prSet/>
      <dgm:spPr/>
      <dgm:t>
        <a:bodyPr/>
        <a:lstStyle/>
        <a:p>
          <a:endParaRPr lang="en-US"/>
        </a:p>
      </dgm:t>
    </dgm:pt>
    <dgm:pt modelId="{4E747DA4-B085-D54D-A63C-601FDCF1F48F}" type="sibTrans" cxnId="{84EF24B7-87DD-AB4F-8454-8504B609B6CF}">
      <dgm:prSet custT="1"/>
      <dgm:spPr/>
      <dgm:t>
        <a:bodyPr/>
        <a:lstStyle/>
        <a:p>
          <a:endParaRPr lang="en-US" sz="800"/>
        </a:p>
      </dgm:t>
    </dgm:pt>
    <dgm:pt modelId="{587B8581-7BE1-1B44-A112-AC131354A689}">
      <dgm:prSet phldrT="[Text]" custT="1"/>
      <dgm:spPr/>
      <dgm:t>
        <a:bodyPr/>
        <a:lstStyle/>
        <a:p>
          <a:r>
            <a:rPr lang="en-US" sz="1000" dirty="0" smtClean="0"/>
            <a:t>Formal, additional to other opportunities</a:t>
          </a:r>
          <a:endParaRPr lang="en-US" sz="1000" dirty="0"/>
        </a:p>
      </dgm:t>
    </dgm:pt>
    <dgm:pt modelId="{43398A36-AABD-D444-8075-2BDB0968E571}" type="parTrans" cxnId="{06F740F4-D049-C147-BEE0-2162D2BC3153}">
      <dgm:prSet/>
      <dgm:spPr/>
      <dgm:t>
        <a:bodyPr/>
        <a:lstStyle/>
        <a:p>
          <a:endParaRPr lang="en-US"/>
        </a:p>
      </dgm:t>
    </dgm:pt>
    <dgm:pt modelId="{636C7102-5055-904D-903D-EA6F64D77CBF}" type="sibTrans" cxnId="{06F740F4-D049-C147-BEE0-2162D2BC3153}">
      <dgm:prSet/>
      <dgm:spPr/>
      <dgm:t>
        <a:bodyPr/>
        <a:lstStyle/>
        <a:p>
          <a:endParaRPr lang="en-US"/>
        </a:p>
      </dgm:t>
    </dgm:pt>
    <dgm:pt modelId="{0FFDC491-AC7E-0F46-B922-BFECDFDDA715}">
      <dgm:prSet phldrT="[Text]" custT="1"/>
      <dgm:spPr>
        <a:solidFill>
          <a:schemeClr val="accent6">
            <a:lumMod val="60000"/>
            <a:lumOff val="40000"/>
          </a:schemeClr>
        </a:solidFill>
      </dgm:spPr>
      <dgm:t>
        <a:bodyPr/>
        <a:lstStyle/>
        <a:p>
          <a:r>
            <a:rPr lang="en-US" sz="1600" dirty="0" smtClean="0"/>
            <a:t>Decision</a:t>
          </a:r>
          <a:endParaRPr lang="en-US" sz="1600" dirty="0"/>
        </a:p>
      </dgm:t>
    </dgm:pt>
    <dgm:pt modelId="{89E7BD3E-29B2-304E-B687-D52221EB0BD7}" type="parTrans" cxnId="{6CD9040A-382E-8145-9C9F-500A6CE585E8}">
      <dgm:prSet/>
      <dgm:spPr/>
      <dgm:t>
        <a:bodyPr/>
        <a:lstStyle/>
        <a:p>
          <a:endParaRPr lang="en-US"/>
        </a:p>
      </dgm:t>
    </dgm:pt>
    <dgm:pt modelId="{56054D7F-24D7-A341-B375-921E53E7C13C}" type="sibTrans" cxnId="{6CD9040A-382E-8145-9C9F-500A6CE585E8}">
      <dgm:prSet custT="1"/>
      <dgm:spPr/>
      <dgm:t>
        <a:bodyPr/>
        <a:lstStyle/>
        <a:p>
          <a:endParaRPr lang="en-US" sz="800"/>
        </a:p>
      </dgm:t>
    </dgm:pt>
    <dgm:pt modelId="{5E0347FC-3D89-7944-A09F-569D03722F35}">
      <dgm:prSet phldrT="[Text]" custT="1"/>
      <dgm:spPr/>
      <dgm:t>
        <a:bodyPr/>
        <a:lstStyle/>
        <a:p>
          <a:r>
            <a:rPr lang="en-US" sz="1000" dirty="0" smtClean="0"/>
            <a:t>Go</a:t>
          </a:r>
          <a:endParaRPr lang="en-US" sz="800" dirty="0"/>
        </a:p>
      </dgm:t>
    </dgm:pt>
    <dgm:pt modelId="{BAD0E326-432B-0A41-A625-454D8B1B848B}" type="parTrans" cxnId="{7F66FDE9-9806-D843-A427-0B5805C2A9D2}">
      <dgm:prSet/>
      <dgm:spPr/>
      <dgm:t>
        <a:bodyPr/>
        <a:lstStyle/>
        <a:p>
          <a:endParaRPr lang="en-US"/>
        </a:p>
      </dgm:t>
    </dgm:pt>
    <dgm:pt modelId="{AE729042-0F90-B145-823D-4557B401F4AF}" type="sibTrans" cxnId="{7F66FDE9-9806-D843-A427-0B5805C2A9D2}">
      <dgm:prSet/>
      <dgm:spPr/>
      <dgm:t>
        <a:bodyPr/>
        <a:lstStyle/>
        <a:p>
          <a:endParaRPr lang="en-US"/>
        </a:p>
      </dgm:t>
    </dgm:pt>
    <dgm:pt modelId="{A29FDACB-B29C-2045-991A-3037F046F9F4}">
      <dgm:prSet phldrT="[Text]" custT="1"/>
      <dgm:spPr/>
      <dgm:t>
        <a:bodyPr/>
        <a:lstStyle/>
        <a:p>
          <a:r>
            <a:rPr lang="en-US" sz="1000" dirty="0" smtClean="0"/>
            <a:t>Monitoring</a:t>
          </a:r>
          <a:endParaRPr lang="en-US" sz="1000" dirty="0"/>
        </a:p>
      </dgm:t>
    </dgm:pt>
    <dgm:pt modelId="{5EB52393-BB09-784B-9CC6-FDF10C5C8297}" type="parTrans" cxnId="{666F287B-2040-5549-9CE8-60433DBEB74F}">
      <dgm:prSet/>
      <dgm:spPr/>
      <dgm:t>
        <a:bodyPr/>
        <a:lstStyle/>
        <a:p>
          <a:endParaRPr lang="en-US"/>
        </a:p>
      </dgm:t>
    </dgm:pt>
    <dgm:pt modelId="{0456634C-86B5-EC46-B716-F8E1E505A282}" type="sibTrans" cxnId="{666F287B-2040-5549-9CE8-60433DBEB74F}">
      <dgm:prSet/>
      <dgm:spPr/>
      <dgm:t>
        <a:bodyPr/>
        <a:lstStyle/>
        <a:p>
          <a:endParaRPr lang="en-US"/>
        </a:p>
      </dgm:t>
    </dgm:pt>
    <dgm:pt modelId="{816D0E4B-D040-BA49-A504-F6698C379E17}">
      <dgm:prSet phldrT="[Text]" custT="1"/>
      <dgm:spPr/>
      <dgm:t>
        <a:bodyPr/>
        <a:lstStyle/>
        <a:p>
          <a:r>
            <a:rPr lang="en-US" sz="1000" dirty="0" smtClean="0"/>
            <a:t>Control and verification</a:t>
          </a:r>
          <a:endParaRPr lang="en-US" sz="1000" dirty="0"/>
        </a:p>
      </dgm:t>
    </dgm:pt>
    <dgm:pt modelId="{23C54F92-F871-3140-AE49-5D3FD7231E4A}" type="parTrans" cxnId="{5514683D-0514-D249-A77F-B1D69A832629}">
      <dgm:prSet/>
      <dgm:spPr/>
      <dgm:t>
        <a:bodyPr/>
        <a:lstStyle/>
        <a:p>
          <a:endParaRPr lang="en-US"/>
        </a:p>
      </dgm:t>
    </dgm:pt>
    <dgm:pt modelId="{F94E9AD0-3411-BD4E-9F83-2BA552E93C90}" type="sibTrans" cxnId="{5514683D-0514-D249-A77F-B1D69A832629}">
      <dgm:prSet/>
      <dgm:spPr/>
      <dgm:t>
        <a:bodyPr/>
        <a:lstStyle/>
        <a:p>
          <a:endParaRPr lang="en-US"/>
        </a:p>
      </dgm:t>
    </dgm:pt>
    <dgm:pt modelId="{3FEA01AE-BFAF-CA48-8D1C-CF948C006C22}">
      <dgm:prSet phldrT="[Text]" custT="1"/>
      <dgm:spPr/>
      <dgm:t>
        <a:bodyPr/>
        <a:lstStyle/>
        <a:p>
          <a:r>
            <a:rPr lang="en-US" sz="1050" dirty="0" smtClean="0"/>
            <a:t>Key aspects, methodologies, approach</a:t>
          </a:r>
          <a:endParaRPr lang="en-US" sz="1050" dirty="0"/>
        </a:p>
      </dgm:t>
    </dgm:pt>
    <dgm:pt modelId="{1EE1E48D-BAB7-7946-A9DC-D14BFA8FBFDE}" type="parTrans" cxnId="{BACBA064-47C7-B44B-A721-2D38B6428E94}">
      <dgm:prSet/>
      <dgm:spPr/>
      <dgm:t>
        <a:bodyPr/>
        <a:lstStyle/>
        <a:p>
          <a:endParaRPr lang="en-US"/>
        </a:p>
      </dgm:t>
    </dgm:pt>
    <dgm:pt modelId="{A3A6F149-1F95-C649-B6A6-AA8E6D74B94B}" type="sibTrans" cxnId="{BACBA064-47C7-B44B-A721-2D38B6428E94}">
      <dgm:prSet/>
      <dgm:spPr/>
      <dgm:t>
        <a:bodyPr/>
        <a:lstStyle/>
        <a:p>
          <a:endParaRPr lang="en-US"/>
        </a:p>
      </dgm:t>
    </dgm:pt>
    <dgm:pt modelId="{3B97EDA7-2112-DA4D-AA72-44137688527F}">
      <dgm:prSet phldrT="[Text]" custT="1"/>
      <dgm:spPr>
        <a:solidFill>
          <a:schemeClr val="accent6">
            <a:lumMod val="75000"/>
          </a:schemeClr>
        </a:solidFill>
      </dgm:spPr>
      <dgm:t>
        <a:bodyPr/>
        <a:lstStyle/>
        <a:p>
          <a:r>
            <a:rPr lang="en-US" sz="1600" dirty="0" smtClean="0"/>
            <a:t>Implementation / follow-up of EMP</a:t>
          </a:r>
          <a:endParaRPr lang="en-US" sz="800" dirty="0"/>
        </a:p>
      </dgm:t>
    </dgm:pt>
    <dgm:pt modelId="{378FE483-4049-794E-8E70-0FDE15F841F8}" type="parTrans" cxnId="{4DD816C1-85CF-364C-A3BF-55F404A39BAE}">
      <dgm:prSet/>
      <dgm:spPr/>
      <dgm:t>
        <a:bodyPr/>
        <a:lstStyle/>
        <a:p>
          <a:endParaRPr lang="en-US"/>
        </a:p>
      </dgm:t>
    </dgm:pt>
    <dgm:pt modelId="{5BF818D7-834C-F94A-A3F4-09641A32A2EB}" type="sibTrans" cxnId="{4DD816C1-85CF-364C-A3BF-55F404A39BAE}">
      <dgm:prSet/>
      <dgm:spPr/>
      <dgm:t>
        <a:bodyPr/>
        <a:lstStyle/>
        <a:p>
          <a:endParaRPr lang="en-US"/>
        </a:p>
      </dgm:t>
    </dgm:pt>
    <dgm:pt modelId="{5C6E01D9-9FEF-164D-9EB1-952169267999}">
      <dgm:prSet phldrT="[Text]" custT="1"/>
      <dgm:spPr/>
      <dgm:t>
        <a:bodyPr/>
        <a:lstStyle/>
        <a:p>
          <a:r>
            <a:rPr lang="en-US" sz="1000" dirty="0" smtClean="0"/>
            <a:t>No-go</a:t>
          </a:r>
          <a:endParaRPr lang="en-US" sz="1000" dirty="0"/>
        </a:p>
      </dgm:t>
    </dgm:pt>
    <dgm:pt modelId="{3CD6E540-237A-A44F-8F80-6EE70604ADA9}" type="parTrans" cxnId="{3DB30ECD-F589-274C-BFD6-3408B049C8BE}">
      <dgm:prSet/>
      <dgm:spPr/>
      <dgm:t>
        <a:bodyPr/>
        <a:lstStyle/>
        <a:p>
          <a:endParaRPr lang="en-US"/>
        </a:p>
      </dgm:t>
    </dgm:pt>
    <dgm:pt modelId="{9283F457-55FA-814B-B0A3-6ACFEE18AF88}" type="sibTrans" cxnId="{3DB30ECD-F589-274C-BFD6-3408B049C8BE}">
      <dgm:prSet/>
      <dgm:spPr/>
      <dgm:t>
        <a:bodyPr/>
        <a:lstStyle/>
        <a:p>
          <a:endParaRPr lang="en-US"/>
        </a:p>
      </dgm:t>
    </dgm:pt>
    <dgm:pt modelId="{85C3C318-67DD-E54E-A959-8599D6AA291D}">
      <dgm:prSet phldrT="[Text]" custT="1"/>
      <dgm:spPr/>
      <dgm:t>
        <a:bodyPr/>
        <a:lstStyle/>
        <a:p>
          <a:r>
            <a:rPr lang="en-US" sz="1000" dirty="0" smtClean="0"/>
            <a:t>Conditional</a:t>
          </a:r>
          <a:endParaRPr lang="en-US" sz="1000" dirty="0"/>
        </a:p>
      </dgm:t>
    </dgm:pt>
    <dgm:pt modelId="{EC1F1FE4-3DB6-874A-A36F-7A0A10E29A7B}" type="parTrans" cxnId="{269CEE36-959E-BA46-9C2B-2B4BEDE1C895}">
      <dgm:prSet/>
      <dgm:spPr/>
      <dgm:t>
        <a:bodyPr/>
        <a:lstStyle/>
        <a:p>
          <a:endParaRPr lang="en-US"/>
        </a:p>
      </dgm:t>
    </dgm:pt>
    <dgm:pt modelId="{8F5D765D-DFAD-7F47-9F64-4CB180B4FDDF}" type="sibTrans" cxnId="{269CEE36-959E-BA46-9C2B-2B4BEDE1C895}">
      <dgm:prSet/>
      <dgm:spPr/>
      <dgm:t>
        <a:bodyPr/>
        <a:lstStyle/>
        <a:p>
          <a:endParaRPr lang="en-US"/>
        </a:p>
      </dgm:t>
    </dgm:pt>
    <dgm:pt modelId="{51691405-674C-D747-805D-834EF113E179}" type="pres">
      <dgm:prSet presAssocID="{61412936-E439-2548-A791-149E80BF1DF0}" presName="Name0" presStyleCnt="0">
        <dgm:presLayoutVars>
          <dgm:dir/>
          <dgm:animLvl val="lvl"/>
          <dgm:resizeHandles val="exact"/>
        </dgm:presLayoutVars>
      </dgm:prSet>
      <dgm:spPr/>
      <dgm:t>
        <a:bodyPr/>
        <a:lstStyle/>
        <a:p>
          <a:endParaRPr lang="en-GB"/>
        </a:p>
      </dgm:t>
    </dgm:pt>
    <dgm:pt modelId="{4BA4933A-A35F-514B-8FDD-4DEFD95D4499}" type="pres">
      <dgm:prSet presAssocID="{3B97EDA7-2112-DA4D-AA72-44137688527F}" presName="boxAndChildren" presStyleCnt="0"/>
      <dgm:spPr/>
    </dgm:pt>
    <dgm:pt modelId="{59A5B195-5B87-5D43-96EE-8E3784D35134}" type="pres">
      <dgm:prSet presAssocID="{3B97EDA7-2112-DA4D-AA72-44137688527F}" presName="parentTextBox" presStyleLbl="node1" presStyleIdx="0" presStyleCnt="8"/>
      <dgm:spPr/>
      <dgm:t>
        <a:bodyPr/>
        <a:lstStyle/>
        <a:p>
          <a:endParaRPr lang="en-GB"/>
        </a:p>
      </dgm:t>
    </dgm:pt>
    <dgm:pt modelId="{78A6839D-6DD4-3243-AE87-317639DC4272}" type="pres">
      <dgm:prSet presAssocID="{3B97EDA7-2112-DA4D-AA72-44137688527F}" presName="entireBox" presStyleLbl="node1" presStyleIdx="0" presStyleCnt="8"/>
      <dgm:spPr/>
      <dgm:t>
        <a:bodyPr/>
        <a:lstStyle/>
        <a:p>
          <a:endParaRPr lang="en-GB"/>
        </a:p>
      </dgm:t>
    </dgm:pt>
    <dgm:pt modelId="{8904A70D-3A55-E445-A73D-56A52879627A}" type="pres">
      <dgm:prSet presAssocID="{3B97EDA7-2112-DA4D-AA72-44137688527F}" presName="descendantBox" presStyleCnt="0"/>
      <dgm:spPr/>
    </dgm:pt>
    <dgm:pt modelId="{8F0F5D6C-27F2-1F46-B617-FB057A25C80B}" type="pres">
      <dgm:prSet presAssocID="{A29FDACB-B29C-2045-991A-3037F046F9F4}" presName="childTextBox" presStyleLbl="fgAccFollowNode1" presStyleIdx="0" presStyleCnt="17">
        <dgm:presLayoutVars>
          <dgm:bulletEnabled val="1"/>
        </dgm:presLayoutVars>
      </dgm:prSet>
      <dgm:spPr/>
      <dgm:t>
        <a:bodyPr/>
        <a:lstStyle/>
        <a:p>
          <a:endParaRPr lang="en-GB"/>
        </a:p>
      </dgm:t>
    </dgm:pt>
    <dgm:pt modelId="{20842FEC-359B-814F-82A8-C9B3A45B30BF}" type="pres">
      <dgm:prSet presAssocID="{816D0E4B-D040-BA49-A504-F6698C379E17}" presName="childTextBox" presStyleLbl="fgAccFollowNode1" presStyleIdx="1" presStyleCnt="17">
        <dgm:presLayoutVars>
          <dgm:bulletEnabled val="1"/>
        </dgm:presLayoutVars>
      </dgm:prSet>
      <dgm:spPr/>
      <dgm:t>
        <a:bodyPr/>
        <a:lstStyle/>
        <a:p>
          <a:endParaRPr lang="en-GB"/>
        </a:p>
      </dgm:t>
    </dgm:pt>
    <dgm:pt modelId="{76FFD05E-EC84-574A-9ADE-F5FC335FB28B}" type="pres">
      <dgm:prSet presAssocID="{56054D7F-24D7-A341-B375-921E53E7C13C}" presName="sp" presStyleCnt="0"/>
      <dgm:spPr/>
    </dgm:pt>
    <dgm:pt modelId="{037CE4F3-1AFC-E149-9045-610332274611}" type="pres">
      <dgm:prSet presAssocID="{0FFDC491-AC7E-0F46-B922-BFECDFDDA715}" presName="arrowAndChildren" presStyleCnt="0"/>
      <dgm:spPr/>
    </dgm:pt>
    <dgm:pt modelId="{DD65E5C0-4354-BB43-BE1A-D83779B69E9B}" type="pres">
      <dgm:prSet presAssocID="{0FFDC491-AC7E-0F46-B922-BFECDFDDA715}" presName="parentTextArrow" presStyleLbl="node1" presStyleIdx="0" presStyleCnt="8"/>
      <dgm:spPr/>
      <dgm:t>
        <a:bodyPr/>
        <a:lstStyle/>
        <a:p>
          <a:endParaRPr lang="en-GB"/>
        </a:p>
      </dgm:t>
    </dgm:pt>
    <dgm:pt modelId="{C6928878-06A8-C845-9EBD-3504EEF9CE2F}" type="pres">
      <dgm:prSet presAssocID="{0FFDC491-AC7E-0F46-B922-BFECDFDDA715}" presName="arrow" presStyleLbl="node1" presStyleIdx="1" presStyleCnt="8"/>
      <dgm:spPr/>
      <dgm:t>
        <a:bodyPr/>
        <a:lstStyle/>
        <a:p>
          <a:endParaRPr lang="en-GB"/>
        </a:p>
      </dgm:t>
    </dgm:pt>
    <dgm:pt modelId="{2C5F72EF-F146-9A48-973C-971E7942804C}" type="pres">
      <dgm:prSet presAssocID="{0FFDC491-AC7E-0F46-B922-BFECDFDDA715}" presName="descendantArrow" presStyleCnt="0"/>
      <dgm:spPr/>
    </dgm:pt>
    <dgm:pt modelId="{3D365CFB-AD59-1F40-A9A2-2ADFFA1B7871}" type="pres">
      <dgm:prSet presAssocID="{5E0347FC-3D89-7944-A09F-569D03722F35}" presName="childTextArrow" presStyleLbl="fgAccFollowNode1" presStyleIdx="2" presStyleCnt="17">
        <dgm:presLayoutVars>
          <dgm:bulletEnabled val="1"/>
        </dgm:presLayoutVars>
      </dgm:prSet>
      <dgm:spPr/>
      <dgm:t>
        <a:bodyPr/>
        <a:lstStyle/>
        <a:p>
          <a:endParaRPr lang="en-US"/>
        </a:p>
      </dgm:t>
    </dgm:pt>
    <dgm:pt modelId="{929A7DA9-0F08-4F47-A3D1-EBF80FFD86CC}" type="pres">
      <dgm:prSet presAssocID="{5C6E01D9-9FEF-164D-9EB1-952169267999}" presName="childTextArrow" presStyleLbl="fgAccFollowNode1" presStyleIdx="3" presStyleCnt="17">
        <dgm:presLayoutVars>
          <dgm:bulletEnabled val="1"/>
        </dgm:presLayoutVars>
      </dgm:prSet>
      <dgm:spPr/>
      <dgm:t>
        <a:bodyPr/>
        <a:lstStyle/>
        <a:p>
          <a:endParaRPr lang="en-GB"/>
        </a:p>
      </dgm:t>
    </dgm:pt>
    <dgm:pt modelId="{30DB217F-AC4A-5E4B-B109-B36333F7B56A}" type="pres">
      <dgm:prSet presAssocID="{85C3C318-67DD-E54E-A959-8599D6AA291D}" presName="childTextArrow" presStyleLbl="fgAccFollowNode1" presStyleIdx="4" presStyleCnt="17">
        <dgm:presLayoutVars>
          <dgm:bulletEnabled val="1"/>
        </dgm:presLayoutVars>
      </dgm:prSet>
      <dgm:spPr/>
      <dgm:t>
        <a:bodyPr/>
        <a:lstStyle/>
        <a:p>
          <a:endParaRPr lang="en-US"/>
        </a:p>
      </dgm:t>
    </dgm:pt>
    <dgm:pt modelId="{AB7C7CF1-09F4-0D45-AF0C-2E6260596E14}" type="pres">
      <dgm:prSet presAssocID="{4E747DA4-B085-D54D-A63C-601FDCF1F48F}" presName="sp" presStyleCnt="0"/>
      <dgm:spPr/>
    </dgm:pt>
    <dgm:pt modelId="{ADEE4E08-6C86-D64A-BC6D-065C99F7A97E}" type="pres">
      <dgm:prSet presAssocID="{96967F89-9645-5D4B-A35B-711D9354B5A7}" presName="arrowAndChildren" presStyleCnt="0"/>
      <dgm:spPr/>
    </dgm:pt>
    <dgm:pt modelId="{46974321-FF4D-9245-B377-8D0DFA8DF37C}" type="pres">
      <dgm:prSet presAssocID="{96967F89-9645-5D4B-A35B-711D9354B5A7}" presName="parentTextArrow" presStyleLbl="node1" presStyleIdx="1" presStyleCnt="8"/>
      <dgm:spPr/>
      <dgm:t>
        <a:bodyPr/>
        <a:lstStyle/>
        <a:p>
          <a:endParaRPr lang="en-GB"/>
        </a:p>
      </dgm:t>
    </dgm:pt>
    <dgm:pt modelId="{1D671F70-F47A-9E43-8753-1519F582BEFE}" type="pres">
      <dgm:prSet presAssocID="{96967F89-9645-5D4B-A35B-711D9354B5A7}" presName="arrow" presStyleLbl="node1" presStyleIdx="2" presStyleCnt="8"/>
      <dgm:spPr/>
      <dgm:t>
        <a:bodyPr/>
        <a:lstStyle/>
        <a:p>
          <a:endParaRPr lang="en-GB"/>
        </a:p>
      </dgm:t>
    </dgm:pt>
    <dgm:pt modelId="{E3BCA8FA-0453-B14F-ABE1-C35324427FFD}" type="pres">
      <dgm:prSet presAssocID="{96967F89-9645-5D4B-A35B-711D9354B5A7}" presName="descendantArrow" presStyleCnt="0"/>
      <dgm:spPr/>
    </dgm:pt>
    <dgm:pt modelId="{484B9156-2AC9-FC44-83D5-C402A1AF9196}" type="pres">
      <dgm:prSet presAssocID="{587B8581-7BE1-1B44-A112-AC131354A689}" presName="childTextArrow" presStyleLbl="fgAccFollowNode1" presStyleIdx="5" presStyleCnt="17">
        <dgm:presLayoutVars>
          <dgm:bulletEnabled val="1"/>
        </dgm:presLayoutVars>
      </dgm:prSet>
      <dgm:spPr/>
      <dgm:t>
        <a:bodyPr/>
        <a:lstStyle/>
        <a:p>
          <a:endParaRPr lang="en-GB"/>
        </a:p>
      </dgm:t>
    </dgm:pt>
    <dgm:pt modelId="{9C706876-0BFB-994D-99E6-1B18C5DC8B8C}" type="pres">
      <dgm:prSet presAssocID="{271B1AE1-D862-494F-8120-A68950B6998A}" presName="sp" presStyleCnt="0"/>
      <dgm:spPr/>
    </dgm:pt>
    <dgm:pt modelId="{FBD779F0-3EF9-2844-AD1B-250CEEE81C65}" type="pres">
      <dgm:prSet presAssocID="{872FADFA-FE94-3D48-9663-4493019EF48E}" presName="arrowAndChildren" presStyleCnt="0"/>
      <dgm:spPr/>
    </dgm:pt>
    <dgm:pt modelId="{C343E33E-6E01-F74C-8D27-33C3279D6494}" type="pres">
      <dgm:prSet presAssocID="{872FADFA-FE94-3D48-9663-4493019EF48E}" presName="parentTextArrow" presStyleLbl="node1" presStyleIdx="3" presStyleCnt="8"/>
      <dgm:spPr/>
      <dgm:t>
        <a:bodyPr/>
        <a:lstStyle/>
        <a:p>
          <a:endParaRPr lang="en-GB"/>
        </a:p>
      </dgm:t>
    </dgm:pt>
    <dgm:pt modelId="{18DFB4C1-BF9A-A240-83E0-3161A051668B}" type="pres">
      <dgm:prSet presAssocID="{50C2073B-2126-7945-9806-6A7C6F5256E1}" presName="sp" presStyleCnt="0"/>
      <dgm:spPr/>
    </dgm:pt>
    <dgm:pt modelId="{5D4D8D58-64D2-CD4A-9B48-A615872CC727}" type="pres">
      <dgm:prSet presAssocID="{6A9AF3D5-9AC7-9F49-9B39-395202AAEDB4}" presName="arrowAndChildren" presStyleCnt="0"/>
      <dgm:spPr/>
    </dgm:pt>
    <dgm:pt modelId="{FA2D9E87-EB70-BE4B-B26C-162BEEA90D17}" type="pres">
      <dgm:prSet presAssocID="{6A9AF3D5-9AC7-9F49-9B39-395202AAEDB4}" presName="parentTextArrow" presStyleLbl="node1" presStyleIdx="3" presStyleCnt="8"/>
      <dgm:spPr/>
      <dgm:t>
        <a:bodyPr/>
        <a:lstStyle/>
        <a:p>
          <a:endParaRPr lang="en-GB"/>
        </a:p>
      </dgm:t>
    </dgm:pt>
    <dgm:pt modelId="{B197DBB4-0173-5841-8F2A-668940FCF6C3}" type="pres">
      <dgm:prSet presAssocID="{6A9AF3D5-9AC7-9F49-9B39-395202AAEDB4}" presName="arrow" presStyleLbl="node1" presStyleIdx="4" presStyleCnt="8"/>
      <dgm:spPr/>
      <dgm:t>
        <a:bodyPr/>
        <a:lstStyle/>
        <a:p>
          <a:endParaRPr lang="en-GB"/>
        </a:p>
      </dgm:t>
    </dgm:pt>
    <dgm:pt modelId="{0F81646B-C86D-B14F-9959-9A6123F8E4E7}" type="pres">
      <dgm:prSet presAssocID="{6A9AF3D5-9AC7-9F49-9B39-395202AAEDB4}" presName="descendantArrow" presStyleCnt="0"/>
      <dgm:spPr/>
    </dgm:pt>
    <dgm:pt modelId="{6C7B369C-C6E1-AE42-8255-5EE272C685D0}" type="pres">
      <dgm:prSet presAssocID="{F646A167-1DE3-D947-907B-54DC7FDC752B}" presName="childTextArrow" presStyleLbl="fgAccFollowNode1" presStyleIdx="6" presStyleCnt="17">
        <dgm:presLayoutVars>
          <dgm:bulletEnabled val="1"/>
        </dgm:presLayoutVars>
      </dgm:prSet>
      <dgm:spPr/>
      <dgm:t>
        <a:bodyPr/>
        <a:lstStyle/>
        <a:p>
          <a:endParaRPr lang="en-GB"/>
        </a:p>
      </dgm:t>
    </dgm:pt>
    <dgm:pt modelId="{CBD26F9A-653E-A14F-BBAC-7C3AE11FFF99}" type="pres">
      <dgm:prSet presAssocID="{45ECA3F7-1057-E144-A0E3-0DC0750B9E9B}" presName="childTextArrow" presStyleLbl="fgAccFollowNode1" presStyleIdx="7" presStyleCnt="17">
        <dgm:presLayoutVars>
          <dgm:bulletEnabled val="1"/>
        </dgm:presLayoutVars>
      </dgm:prSet>
      <dgm:spPr/>
      <dgm:t>
        <a:bodyPr/>
        <a:lstStyle/>
        <a:p>
          <a:endParaRPr lang="en-GB"/>
        </a:p>
      </dgm:t>
    </dgm:pt>
    <dgm:pt modelId="{1ED07746-6F52-734F-BB8B-691E19F1D5A5}" type="pres">
      <dgm:prSet presAssocID="{E957177F-9F1C-D441-BD81-A4F04030C6FC}" presName="childTextArrow" presStyleLbl="fgAccFollowNode1" presStyleIdx="8" presStyleCnt="17">
        <dgm:presLayoutVars>
          <dgm:bulletEnabled val="1"/>
        </dgm:presLayoutVars>
      </dgm:prSet>
      <dgm:spPr/>
      <dgm:t>
        <a:bodyPr/>
        <a:lstStyle/>
        <a:p>
          <a:endParaRPr lang="en-GB"/>
        </a:p>
      </dgm:t>
    </dgm:pt>
    <dgm:pt modelId="{890D9AAD-0EF4-FF4E-9049-BBF81FC1B53B}" type="pres">
      <dgm:prSet presAssocID="{B5813D5F-956B-3B49-993E-380117462CF3}" presName="sp" presStyleCnt="0"/>
      <dgm:spPr/>
    </dgm:pt>
    <dgm:pt modelId="{018DD473-1C66-4349-9186-275FD096FB0E}" type="pres">
      <dgm:prSet presAssocID="{C66E5115-03DC-9E48-BA0B-EAD563C490F2}" presName="arrowAndChildren" presStyleCnt="0"/>
      <dgm:spPr/>
    </dgm:pt>
    <dgm:pt modelId="{930BBFF7-1036-0F4F-ABD4-49E14A22269D}" type="pres">
      <dgm:prSet presAssocID="{C66E5115-03DC-9E48-BA0B-EAD563C490F2}" presName="parentTextArrow" presStyleLbl="node1" presStyleIdx="4" presStyleCnt="8"/>
      <dgm:spPr/>
      <dgm:t>
        <a:bodyPr/>
        <a:lstStyle/>
        <a:p>
          <a:endParaRPr lang="en-GB"/>
        </a:p>
      </dgm:t>
    </dgm:pt>
    <dgm:pt modelId="{B37BE584-E26E-8B45-AA07-821E16BD947E}" type="pres">
      <dgm:prSet presAssocID="{C66E5115-03DC-9E48-BA0B-EAD563C490F2}" presName="arrow" presStyleLbl="node1" presStyleIdx="5" presStyleCnt="8"/>
      <dgm:spPr/>
      <dgm:t>
        <a:bodyPr/>
        <a:lstStyle/>
        <a:p>
          <a:endParaRPr lang="en-GB"/>
        </a:p>
      </dgm:t>
    </dgm:pt>
    <dgm:pt modelId="{FE859689-7D7B-5141-A1E5-CC36B0B1946D}" type="pres">
      <dgm:prSet presAssocID="{C66E5115-03DC-9E48-BA0B-EAD563C490F2}" presName="descendantArrow" presStyleCnt="0"/>
      <dgm:spPr/>
    </dgm:pt>
    <dgm:pt modelId="{1123349A-CA5D-0D49-B80C-B1924FA39D56}" type="pres">
      <dgm:prSet presAssocID="{83CCDC10-CDC6-FB4F-B755-9D5B45C0BD33}" presName="childTextArrow" presStyleLbl="fgAccFollowNode1" presStyleIdx="9" presStyleCnt="17">
        <dgm:presLayoutVars>
          <dgm:bulletEnabled val="1"/>
        </dgm:presLayoutVars>
      </dgm:prSet>
      <dgm:spPr/>
      <dgm:t>
        <a:bodyPr/>
        <a:lstStyle/>
        <a:p>
          <a:endParaRPr lang="en-GB"/>
        </a:p>
      </dgm:t>
    </dgm:pt>
    <dgm:pt modelId="{46AABC43-51D3-564C-B8C6-F8C89BA87845}" type="pres">
      <dgm:prSet presAssocID="{6362AB93-98F2-8D4C-8B56-CF0B5251384A}" presName="childTextArrow" presStyleLbl="fgAccFollowNode1" presStyleIdx="10" presStyleCnt="17">
        <dgm:presLayoutVars>
          <dgm:bulletEnabled val="1"/>
        </dgm:presLayoutVars>
      </dgm:prSet>
      <dgm:spPr/>
      <dgm:t>
        <a:bodyPr/>
        <a:lstStyle/>
        <a:p>
          <a:endParaRPr lang="en-US"/>
        </a:p>
      </dgm:t>
    </dgm:pt>
    <dgm:pt modelId="{295BF8BC-56BC-514C-ADA8-94BDA8BFA593}" type="pres">
      <dgm:prSet presAssocID="{582BA88A-67B9-AA45-B90D-54E00B9D8F6F}" presName="childTextArrow" presStyleLbl="fgAccFollowNode1" presStyleIdx="11" presStyleCnt="17">
        <dgm:presLayoutVars>
          <dgm:bulletEnabled val="1"/>
        </dgm:presLayoutVars>
      </dgm:prSet>
      <dgm:spPr/>
      <dgm:t>
        <a:bodyPr/>
        <a:lstStyle/>
        <a:p>
          <a:endParaRPr lang="en-US"/>
        </a:p>
      </dgm:t>
    </dgm:pt>
    <dgm:pt modelId="{7E41F922-4CDB-C543-B803-B285A3E58A03}" type="pres">
      <dgm:prSet presAssocID="{D6DD453E-1124-CA4D-A647-A037987D5374}" presName="childTextArrow" presStyleLbl="fgAccFollowNode1" presStyleIdx="12" presStyleCnt="17">
        <dgm:presLayoutVars>
          <dgm:bulletEnabled val="1"/>
        </dgm:presLayoutVars>
      </dgm:prSet>
      <dgm:spPr/>
      <dgm:t>
        <a:bodyPr/>
        <a:lstStyle/>
        <a:p>
          <a:endParaRPr lang="en-GB"/>
        </a:p>
      </dgm:t>
    </dgm:pt>
    <dgm:pt modelId="{263E1C40-E9D3-DE4C-A343-EC370F5F60A6}" type="pres">
      <dgm:prSet presAssocID="{6C050513-9CC4-FD40-BC31-1D2C1A1BE33E}" presName="sp" presStyleCnt="0"/>
      <dgm:spPr/>
    </dgm:pt>
    <dgm:pt modelId="{CCC928DA-5C85-A74F-8FBC-7511B0CFC3A6}" type="pres">
      <dgm:prSet presAssocID="{2F3AE28C-5484-4B49-8922-A4B8CEBA3A2A}" presName="arrowAndChildren" presStyleCnt="0"/>
      <dgm:spPr/>
    </dgm:pt>
    <dgm:pt modelId="{3FC639F4-4F24-9C47-B7B7-7F9CBD86CFB8}" type="pres">
      <dgm:prSet presAssocID="{2F3AE28C-5484-4B49-8922-A4B8CEBA3A2A}" presName="parentTextArrow" presStyleLbl="node1" presStyleIdx="5" presStyleCnt="8"/>
      <dgm:spPr/>
      <dgm:t>
        <a:bodyPr/>
        <a:lstStyle/>
        <a:p>
          <a:endParaRPr lang="en-GB"/>
        </a:p>
      </dgm:t>
    </dgm:pt>
    <dgm:pt modelId="{20CCC6B3-3F1F-5348-9960-111E2B4FCB75}" type="pres">
      <dgm:prSet presAssocID="{2F3AE28C-5484-4B49-8922-A4B8CEBA3A2A}" presName="arrow" presStyleLbl="node1" presStyleIdx="6" presStyleCnt="8"/>
      <dgm:spPr/>
      <dgm:t>
        <a:bodyPr/>
        <a:lstStyle/>
        <a:p>
          <a:endParaRPr lang="en-GB"/>
        </a:p>
      </dgm:t>
    </dgm:pt>
    <dgm:pt modelId="{E22E14B1-D6CE-4846-B0E0-B6FD597476B1}" type="pres">
      <dgm:prSet presAssocID="{2F3AE28C-5484-4B49-8922-A4B8CEBA3A2A}" presName="descendantArrow" presStyleCnt="0"/>
      <dgm:spPr/>
    </dgm:pt>
    <dgm:pt modelId="{A2D7C47A-110A-AF46-889C-3C2D0CC5AF80}" type="pres">
      <dgm:prSet presAssocID="{6BC8B892-CB87-194E-AE73-6E5D0AAE4395}" presName="childTextArrow" presStyleLbl="fgAccFollowNode1" presStyleIdx="13" presStyleCnt="17">
        <dgm:presLayoutVars>
          <dgm:bulletEnabled val="1"/>
        </dgm:presLayoutVars>
      </dgm:prSet>
      <dgm:spPr/>
      <dgm:t>
        <a:bodyPr/>
        <a:lstStyle/>
        <a:p>
          <a:endParaRPr lang="en-GB"/>
        </a:p>
      </dgm:t>
    </dgm:pt>
    <dgm:pt modelId="{620D1D9C-9634-4D4B-803D-F69EA69AEE0B}" type="pres">
      <dgm:prSet presAssocID="{3FEA01AE-BFAF-CA48-8D1C-CF948C006C22}" presName="childTextArrow" presStyleLbl="fgAccFollowNode1" presStyleIdx="14" presStyleCnt="17">
        <dgm:presLayoutVars>
          <dgm:bulletEnabled val="1"/>
        </dgm:presLayoutVars>
      </dgm:prSet>
      <dgm:spPr/>
      <dgm:t>
        <a:bodyPr/>
        <a:lstStyle/>
        <a:p>
          <a:endParaRPr lang="en-US"/>
        </a:p>
      </dgm:t>
    </dgm:pt>
    <dgm:pt modelId="{352579EC-5268-504E-A960-15BCA795B08C}" type="pres">
      <dgm:prSet presAssocID="{1DC6A36E-BE86-FB4E-A37B-7796A26B230F}" presName="sp" presStyleCnt="0"/>
      <dgm:spPr/>
    </dgm:pt>
    <dgm:pt modelId="{D8FEA1B1-311C-C24B-BA69-E9BE513790FF}" type="pres">
      <dgm:prSet presAssocID="{D511F5CC-B854-F04E-B120-8E0167633E56}" presName="arrowAndChildren" presStyleCnt="0"/>
      <dgm:spPr/>
    </dgm:pt>
    <dgm:pt modelId="{D3B1760F-1532-2B45-A0A2-893C1CC79CEA}" type="pres">
      <dgm:prSet presAssocID="{D511F5CC-B854-F04E-B120-8E0167633E56}" presName="parentTextArrow" presStyleLbl="node1" presStyleIdx="6" presStyleCnt="8"/>
      <dgm:spPr/>
      <dgm:t>
        <a:bodyPr/>
        <a:lstStyle/>
        <a:p>
          <a:endParaRPr lang="en-GB"/>
        </a:p>
      </dgm:t>
    </dgm:pt>
    <dgm:pt modelId="{3052162C-13DE-1045-BE37-6D0FFFAE9EC7}" type="pres">
      <dgm:prSet presAssocID="{D511F5CC-B854-F04E-B120-8E0167633E56}" presName="arrow" presStyleLbl="node1" presStyleIdx="7" presStyleCnt="8"/>
      <dgm:spPr/>
      <dgm:t>
        <a:bodyPr/>
        <a:lstStyle/>
        <a:p>
          <a:endParaRPr lang="en-GB"/>
        </a:p>
      </dgm:t>
    </dgm:pt>
    <dgm:pt modelId="{0873E4E7-CE28-0241-966E-A2600C472E23}" type="pres">
      <dgm:prSet presAssocID="{D511F5CC-B854-F04E-B120-8E0167633E56}" presName="descendantArrow" presStyleCnt="0"/>
      <dgm:spPr/>
    </dgm:pt>
    <dgm:pt modelId="{D7CC7479-EBE9-CD4E-ACE8-F5D891CC4955}" type="pres">
      <dgm:prSet presAssocID="{32DB8FBE-072F-914C-BAD1-687B45EE621D}" presName="childTextArrow" presStyleLbl="fgAccFollowNode1" presStyleIdx="15" presStyleCnt="17">
        <dgm:presLayoutVars>
          <dgm:bulletEnabled val="1"/>
        </dgm:presLayoutVars>
      </dgm:prSet>
      <dgm:spPr/>
      <dgm:t>
        <a:bodyPr/>
        <a:lstStyle/>
        <a:p>
          <a:endParaRPr lang="en-GB"/>
        </a:p>
      </dgm:t>
    </dgm:pt>
    <dgm:pt modelId="{4232857B-23E5-EF46-9376-A8D3FCF943FA}" type="pres">
      <dgm:prSet presAssocID="{59276230-0F08-294D-BC1E-45EF7F2C1DD1}" presName="childTextArrow" presStyleLbl="fgAccFollowNode1" presStyleIdx="16" presStyleCnt="17">
        <dgm:presLayoutVars>
          <dgm:bulletEnabled val="1"/>
        </dgm:presLayoutVars>
      </dgm:prSet>
      <dgm:spPr/>
      <dgm:t>
        <a:bodyPr/>
        <a:lstStyle/>
        <a:p>
          <a:endParaRPr lang="en-GB"/>
        </a:p>
      </dgm:t>
    </dgm:pt>
  </dgm:ptLst>
  <dgm:cxnLst>
    <dgm:cxn modelId="{C86C0F96-9CF0-F048-827B-00EEAF06D508}" srcId="{C66E5115-03DC-9E48-BA0B-EAD563C490F2}" destId="{582BA88A-67B9-AA45-B90D-54E00B9D8F6F}" srcOrd="2" destOrd="0" parTransId="{04C9F2F9-D6DA-7A40-92BF-B0A266EC6AF3}" sibTransId="{BD4F8315-603A-CD4C-A958-8F6F1243F5B4}"/>
    <dgm:cxn modelId="{281F77BA-86FA-9D4D-92E0-50C11F2ACCD8}" srcId="{61412936-E439-2548-A791-149E80BF1DF0}" destId="{2F3AE28C-5484-4B49-8922-A4B8CEBA3A2A}" srcOrd="1" destOrd="0" parTransId="{3866EC4E-F8C5-304E-ADE1-EBA057B1B11D}" sibTransId="{6C050513-9CC4-FD40-BC31-1D2C1A1BE33E}"/>
    <dgm:cxn modelId="{58CF16F2-A77A-264E-BF79-AF47801E9CED}" type="presOf" srcId="{2F3AE28C-5484-4B49-8922-A4B8CEBA3A2A}" destId="{20CCC6B3-3F1F-5348-9960-111E2B4FCB75}" srcOrd="1" destOrd="0" presId="urn:microsoft.com/office/officeart/2005/8/layout/process4"/>
    <dgm:cxn modelId="{1F8A9676-A68A-304D-A58B-130EE7673E2C}" type="presOf" srcId="{E957177F-9F1C-D441-BD81-A4F04030C6FC}" destId="{1ED07746-6F52-734F-BB8B-691E19F1D5A5}" srcOrd="0" destOrd="0" presId="urn:microsoft.com/office/officeart/2005/8/layout/process4"/>
    <dgm:cxn modelId="{2A629D16-92AC-9945-9843-79F4F3A138BE}" srcId="{6A9AF3D5-9AC7-9F49-9B39-395202AAEDB4}" destId="{F646A167-1DE3-D947-907B-54DC7FDC752B}" srcOrd="0" destOrd="0" parTransId="{9F23FE0D-EBC2-724E-8496-17A8C1FDC9D4}" sibTransId="{40455F4C-38D9-104C-B0F1-824842749566}"/>
    <dgm:cxn modelId="{EAEAE23B-E464-8646-97E7-90ECC13944CF}" type="presOf" srcId="{C66E5115-03DC-9E48-BA0B-EAD563C490F2}" destId="{930BBFF7-1036-0F4F-ABD4-49E14A22269D}" srcOrd="0" destOrd="0" presId="urn:microsoft.com/office/officeart/2005/8/layout/process4"/>
    <dgm:cxn modelId="{29E9FC70-FF26-0043-9CFC-E1AE7D9D18D8}" type="presOf" srcId="{587B8581-7BE1-1B44-A112-AC131354A689}" destId="{484B9156-2AC9-FC44-83D5-C402A1AF9196}" srcOrd="0" destOrd="0" presId="urn:microsoft.com/office/officeart/2005/8/layout/process4"/>
    <dgm:cxn modelId="{C4AEF743-1747-6149-9951-79E84BF9AE17}" type="presOf" srcId="{5E0347FC-3D89-7944-A09F-569D03722F35}" destId="{3D365CFB-AD59-1F40-A9A2-2ADFFA1B7871}" srcOrd="0" destOrd="0" presId="urn:microsoft.com/office/officeart/2005/8/layout/process4"/>
    <dgm:cxn modelId="{E538B505-258E-A649-AE8D-9DC6CF1A73FC}" type="presOf" srcId="{872FADFA-FE94-3D48-9663-4493019EF48E}" destId="{C343E33E-6E01-F74C-8D27-33C3279D6494}" srcOrd="0" destOrd="0" presId="urn:microsoft.com/office/officeart/2005/8/layout/process4"/>
    <dgm:cxn modelId="{5514683D-0514-D249-A77F-B1D69A832629}" srcId="{3B97EDA7-2112-DA4D-AA72-44137688527F}" destId="{816D0E4B-D040-BA49-A504-F6698C379E17}" srcOrd="1" destOrd="0" parTransId="{23C54F92-F871-3140-AE49-5D3FD7231E4A}" sibTransId="{F94E9AD0-3411-BD4E-9F83-2BA552E93C90}"/>
    <dgm:cxn modelId="{F826E84A-AED7-C446-B49D-349AF3A38467}" type="presOf" srcId="{3B97EDA7-2112-DA4D-AA72-44137688527F}" destId="{59A5B195-5B87-5D43-96EE-8E3784D35134}" srcOrd="0" destOrd="0" presId="urn:microsoft.com/office/officeart/2005/8/layout/process4"/>
    <dgm:cxn modelId="{2D06BEDC-50BE-5E4D-8DD3-B8A7913238A1}" srcId="{C66E5115-03DC-9E48-BA0B-EAD563C490F2}" destId="{83CCDC10-CDC6-FB4F-B755-9D5B45C0BD33}" srcOrd="0" destOrd="0" parTransId="{51DBE01E-E7C7-7D4C-8E82-A056906C4283}" sibTransId="{CA95E5FF-DADB-E04E-AC53-970660F691D9}"/>
    <dgm:cxn modelId="{588ADB72-BCA7-5B4C-9A88-83D8B3952275}" srcId="{6A9AF3D5-9AC7-9F49-9B39-395202AAEDB4}" destId="{E957177F-9F1C-D441-BD81-A4F04030C6FC}" srcOrd="2" destOrd="0" parTransId="{04CB69E0-B000-A644-8501-F65CA3310DFE}" sibTransId="{A78554CF-3A27-5448-8D12-403FE1C74B67}"/>
    <dgm:cxn modelId="{700E114E-74A5-4B4F-B05A-B60A7F0CE46C}" srcId="{61412936-E439-2548-A791-149E80BF1DF0}" destId="{6A9AF3D5-9AC7-9F49-9B39-395202AAEDB4}" srcOrd="3" destOrd="0" parTransId="{831DA511-D3E4-3F47-A860-1376438BACA9}" sibTransId="{50C2073B-2126-7945-9806-6A7C6F5256E1}"/>
    <dgm:cxn modelId="{BACBA064-47C7-B44B-A721-2D38B6428E94}" srcId="{2F3AE28C-5484-4B49-8922-A4B8CEBA3A2A}" destId="{3FEA01AE-BFAF-CA48-8D1C-CF948C006C22}" srcOrd="1" destOrd="0" parTransId="{1EE1E48D-BAB7-7946-A9DC-D14BFA8FBFDE}" sibTransId="{A3A6F149-1F95-C649-B6A6-AA8E6D74B94B}"/>
    <dgm:cxn modelId="{A3A48E69-933F-C547-A3B4-310DF7C45722}" type="presOf" srcId="{6362AB93-98F2-8D4C-8B56-CF0B5251384A}" destId="{46AABC43-51D3-564C-B8C6-F8C89BA87845}" srcOrd="0" destOrd="0" presId="urn:microsoft.com/office/officeart/2005/8/layout/process4"/>
    <dgm:cxn modelId="{3DB30ECD-F589-274C-BFD6-3408B049C8BE}" srcId="{0FFDC491-AC7E-0F46-B922-BFECDFDDA715}" destId="{5C6E01D9-9FEF-164D-9EB1-952169267999}" srcOrd="1" destOrd="0" parTransId="{3CD6E540-237A-A44F-8F80-6EE70604ADA9}" sibTransId="{9283F457-55FA-814B-B0A3-6ACFEE18AF88}"/>
    <dgm:cxn modelId="{29EB6462-D72B-3048-A113-F62A34E252CE}" type="presOf" srcId="{3B97EDA7-2112-DA4D-AA72-44137688527F}" destId="{78A6839D-6DD4-3243-AE87-317639DC4272}" srcOrd="1" destOrd="0" presId="urn:microsoft.com/office/officeart/2005/8/layout/process4"/>
    <dgm:cxn modelId="{657874F4-86EA-F541-B036-EBF45389B54A}" type="presOf" srcId="{A29FDACB-B29C-2045-991A-3037F046F9F4}" destId="{8F0F5D6C-27F2-1F46-B617-FB057A25C80B}" srcOrd="0" destOrd="0" presId="urn:microsoft.com/office/officeart/2005/8/layout/process4"/>
    <dgm:cxn modelId="{C6E0E1EC-8D24-214C-BC5F-70E3C154974D}" type="presOf" srcId="{5C6E01D9-9FEF-164D-9EB1-952169267999}" destId="{929A7DA9-0F08-4F47-A3D1-EBF80FFD86CC}" srcOrd="0" destOrd="0" presId="urn:microsoft.com/office/officeart/2005/8/layout/process4"/>
    <dgm:cxn modelId="{1E3EA057-D397-B049-AD4C-69170EED52AB}" type="presOf" srcId="{D511F5CC-B854-F04E-B120-8E0167633E56}" destId="{D3B1760F-1532-2B45-A0A2-893C1CC79CEA}" srcOrd="0" destOrd="0" presId="urn:microsoft.com/office/officeart/2005/8/layout/process4"/>
    <dgm:cxn modelId="{6DB9DDFB-2ACF-5545-95FF-DE93219F81F3}" type="presOf" srcId="{59276230-0F08-294D-BC1E-45EF7F2C1DD1}" destId="{4232857B-23E5-EF46-9376-A8D3FCF943FA}" srcOrd="0" destOrd="0" presId="urn:microsoft.com/office/officeart/2005/8/layout/process4"/>
    <dgm:cxn modelId="{3A959482-AFC0-7843-8D63-2A06698F75A4}" type="presOf" srcId="{6A9AF3D5-9AC7-9F49-9B39-395202AAEDB4}" destId="{FA2D9E87-EB70-BE4B-B26C-162BEEA90D17}" srcOrd="0" destOrd="0" presId="urn:microsoft.com/office/officeart/2005/8/layout/process4"/>
    <dgm:cxn modelId="{206F5661-4873-4E44-963D-8C23E6BC7D32}" srcId="{C66E5115-03DC-9E48-BA0B-EAD563C490F2}" destId="{D6DD453E-1124-CA4D-A647-A037987D5374}" srcOrd="3" destOrd="0" parTransId="{A9434D4C-51AE-1044-8377-B5E9FAB30371}" sibTransId="{1DE439DD-ECA6-424F-873B-6108960B5D1C}"/>
    <dgm:cxn modelId="{EE05061D-B0FD-2444-AE5A-9E7F6B0A6ADC}" type="presOf" srcId="{3FEA01AE-BFAF-CA48-8D1C-CF948C006C22}" destId="{620D1D9C-9634-4D4B-803D-F69EA69AEE0B}" srcOrd="0" destOrd="0" presId="urn:microsoft.com/office/officeart/2005/8/layout/process4"/>
    <dgm:cxn modelId="{7F66FDE9-9806-D843-A427-0B5805C2A9D2}" srcId="{0FFDC491-AC7E-0F46-B922-BFECDFDDA715}" destId="{5E0347FC-3D89-7944-A09F-569D03722F35}" srcOrd="0" destOrd="0" parTransId="{BAD0E326-432B-0A41-A625-454D8B1B848B}" sibTransId="{AE729042-0F90-B145-823D-4557B401F4AF}"/>
    <dgm:cxn modelId="{6D0BCC81-CBCF-B140-AB0C-34479C42EED6}" type="presOf" srcId="{D511F5CC-B854-F04E-B120-8E0167633E56}" destId="{3052162C-13DE-1045-BE37-6D0FFFAE9EC7}" srcOrd="1" destOrd="0" presId="urn:microsoft.com/office/officeart/2005/8/layout/process4"/>
    <dgm:cxn modelId="{45AE6E6C-3839-1F40-9FBA-67CECAAEA658}" srcId="{61412936-E439-2548-A791-149E80BF1DF0}" destId="{D511F5CC-B854-F04E-B120-8E0167633E56}" srcOrd="0" destOrd="0" parTransId="{FB3B17B0-4515-F64C-8D53-1B23C2733F29}" sibTransId="{1DC6A36E-BE86-FB4E-A37B-7796A26B230F}"/>
    <dgm:cxn modelId="{D297B007-6BFC-5848-A792-1571EA6D1724}" srcId="{2F3AE28C-5484-4B49-8922-A4B8CEBA3A2A}" destId="{6BC8B892-CB87-194E-AE73-6E5D0AAE4395}" srcOrd="0" destOrd="0" parTransId="{97FE870C-13CD-EF4A-B01E-F49872EFCED4}" sibTransId="{CA77B2A1-2407-A347-8BAC-9157EA56F003}"/>
    <dgm:cxn modelId="{D1F2AA3F-2C02-134B-B9F6-5BF62842EF55}" type="presOf" srcId="{83CCDC10-CDC6-FB4F-B755-9D5B45C0BD33}" destId="{1123349A-CA5D-0D49-B80C-B1924FA39D56}" srcOrd="0" destOrd="0" presId="urn:microsoft.com/office/officeart/2005/8/layout/process4"/>
    <dgm:cxn modelId="{F504976C-BEC7-7B41-8809-2201B24E583A}" type="presOf" srcId="{45ECA3F7-1057-E144-A0E3-0DC0750B9E9B}" destId="{CBD26F9A-653E-A14F-BBAC-7C3AE11FFF99}" srcOrd="0" destOrd="0" presId="urn:microsoft.com/office/officeart/2005/8/layout/process4"/>
    <dgm:cxn modelId="{59DE7C54-E299-0E47-BA35-03A7AB67FF98}" type="presOf" srcId="{6BC8B892-CB87-194E-AE73-6E5D0AAE4395}" destId="{A2D7C47A-110A-AF46-889C-3C2D0CC5AF80}" srcOrd="0" destOrd="0" presId="urn:microsoft.com/office/officeart/2005/8/layout/process4"/>
    <dgm:cxn modelId="{4DD816C1-85CF-364C-A3BF-55F404A39BAE}" srcId="{61412936-E439-2548-A791-149E80BF1DF0}" destId="{3B97EDA7-2112-DA4D-AA72-44137688527F}" srcOrd="7" destOrd="0" parTransId="{378FE483-4049-794E-8E70-0FDE15F841F8}" sibTransId="{5BF818D7-834C-F94A-A3F4-09641A32A2EB}"/>
    <dgm:cxn modelId="{4B0A1D93-11D7-424E-AA20-2403A996C023}" srcId="{61412936-E439-2548-A791-149E80BF1DF0}" destId="{C66E5115-03DC-9E48-BA0B-EAD563C490F2}" srcOrd="2" destOrd="0" parTransId="{1DB09BB6-72F8-5844-AF20-E731B63EE86F}" sibTransId="{B5813D5F-956B-3B49-993E-380117462CF3}"/>
    <dgm:cxn modelId="{40061DD0-DDAE-6843-AABE-FC1B0C93544E}" type="presOf" srcId="{0FFDC491-AC7E-0F46-B922-BFECDFDDA715}" destId="{C6928878-06A8-C845-9EBD-3504EEF9CE2F}" srcOrd="1" destOrd="0" presId="urn:microsoft.com/office/officeart/2005/8/layout/process4"/>
    <dgm:cxn modelId="{9DC4CF72-49C5-4B48-B460-FEE68185628B}" type="presOf" srcId="{6A9AF3D5-9AC7-9F49-9B39-395202AAEDB4}" destId="{B197DBB4-0173-5841-8F2A-668940FCF6C3}" srcOrd="1" destOrd="0" presId="urn:microsoft.com/office/officeart/2005/8/layout/process4"/>
    <dgm:cxn modelId="{F094FF58-0E30-DE41-9252-79072AC70722}" type="presOf" srcId="{2F3AE28C-5484-4B49-8922-A4B8CEBA3A2A}" destId="{3FC639F4-4F24-9C47-B7B7-7F9CBD86CFB8}" srcOrd="0" destOrd="0" presId="urn:microsoft.com/office/officeart/2005/8/layout/process4"/>
    <dgm:cxn modelId="{84F0ED10-5785-B949-B814-ADCC8A06881A}" srcId="{D511F5CC-B854-F04E-B120-8E0167633E56}" destId="{32DB8FBE-072F-914C-BAD1-687B45EE621D}" srcOrd="0" destOrd="0" parTransId="{C838977F-EC31-0044-9842-6686C0CFDE3D}" sibTransId="{CE19F2C5-B845-7343-AF18-09602A56C0AD}"/>
    <dgm:cxn modelId="{43883451-FAC2-9B44-A7A8-BA4B521639FD}" type="presOf" srcId="{32DB8FBE-072F-914C-BAD1-687B45EE621D}" destId="{D7CC7479-EBE9-CD4E-ACE8-F5D891CC4955}" srcOrd="0" destOrd="0" presId="urn:microsoft.com/office/officeart/2005/8/layout/process4"/>
    <dgm:cxn modelId="{06F740F4-D049-C147-BEE0-2162D2BC3153}" srcId="{96967F89-9645-5D4B-A35B-711D9354B5A7}" destId="{587B8581-7BE1-1B44-A112-AC131354A689}" srcOrd="0" destOrd="0" parTransId="{43398A36-AABD-D444-8075-2BDB0968E571}" sibTransId="{636C7102-5055-904D-903D-EA6F64D77CBF}"/>
    <dgm:cxn modelId="{269CEE36-959E-BA46-9C2B-2B4BEDE1C895}" srcId="{0FFDC491-AC7E-0F46-B922-BFECDFDDA715}" destId="{85C3C318-67DD-E54E-A959-8599D6AA291D}" srcOrd="2" destOrd="0" parTransId="{EC1F1FE4-3DB6-874A-A36F-7A0A10E29A7B}" sibTransId="{8F5D765D-DFAD-7F47-9F64-4CB180B4FDDF}"/>
    <dgm:cxn modelId="{954778B4-8CF3-374F-A179-6BA23F4EE1E9}" srcId="{D511F5CC-B854-F04E-B120-8E0167633E56}" destId="{59276230-0F08-294D-BC1E-45EF7F2C1DD1}" srcOrd="1" destOrd="0" parTransId="{84AC8599-2105-1E4E-B566-D5B0BACDFBA3}" sibTransId="{8A22A28B-1406-324B-B2F6-A4588EA4F112}"/>
    <dgm:cxn modelId="{A7AB1A1F-BC33-AC4C-B74C-D947D4A25445}" type="presOf" srcId="{61412936-E439-2548-A791-149E80BF1DF0}" destId="{51691405-674C-D747-805D-834EF113E179}" srcOrd="0" destOrd="0" presId="urn:microsoft.com/office/officeart/2005/8/layout/process4"/>
    <dgm:cxn modelId="{B66D6632-2011-184D-841E-CBBA82CA11E7}" type="presOf" srcId="{F646A167-1DE3-D947-907B-54DC7FDC752B}" destId="{6C7B369C-C6E1-AE42-8255-5EE272C685D0}" srcOrd="0" destOrd="0" presId="urn:microsoft.com/office/officeart/2005/8/layout/process4"/>
    <dgm:cxn modelId="{F2D1CEBD-9012-B741-80ED-91F01676558A}" type="presOf" srcId="{C66E5115-03DC-9E48-BA0B-EAD563C490F2}" destId="{B37BE584-E26E-8B45-AA07-821E16BD947E}" srcOrd="1" destOrd="0" presId="urn:microsoft.com/office/officeart/2005/8/layout/process4"/>
    <dgm:cxn modelId="{6CD9040A-382E-8145-9C9F-500A6CE585E8}" srcId="{61412936-E439-2548-A791-149E80BF1DF0}" destId="{0FFDC491-AC7E-0F46-B922-BFECDFDDA715}" srcOrd="6" destOrd="0" parTransId="{89E7BD3E-29B2-304E-B687-D52221EB0BD7}" sibTransId="{56054D7F-24D7-A341-B375-921E53E7C13C}"/>
    <dgm:cxn modelId="{0D4A1B0E-C7CF-124B-95F3-DF3102F025E2}" srcId="{C66E5115-03DC-9E48-BA0B-EAD563C490F2}" destId="{6362AB93-98F2-8D4C-8B56-CF0B5251384A}" srcOrd="1" destOrd="0" parTransId="{86391BB7-FF6F-694C-83E8-6C60A6C45E9F}" sibTransId="{FE16D44F-57C5-9E4E-AD58-625C3C5CF1B0}"/>
    <dgm:cxn modelId="{70C799AD-5D0C-A140-922E-0C14E750260C}" type="presOf" srcId="{96967F89-9645-5D4B-A35B-711D9354B5A7}" destId="{1D671F70-F47A-9E43-8753-1519F582BEFE}" srcOrd="1" destOrd="0" presId="urn:microsoft.com/office/officeart/2005/8/layout/process4"/>
    <dgm:cxn modelId="{CD81A701-C2C6-8348-B967-FF8F41F05625}" type="presOf" srcId="{816D0E4B-D040-BA49-A504-F6698C379E17}" destId="{20842FEC-359B-814F-82A8-C9B3A45B30BF}" srcOrd="0" destOrd="0" presId="urn:microsoft.com/office/officeart/2005/8/layout/process4"/>
    <dgm:cxn modelId="{560174FB-4B82-E143-A890-CCDAABA2F4E2}" type="presOf" srcId="{D6DD453E-1124-CA4D-A647-A037987D5374}" destId="{7E41F922-4CDB-C543-B803-B285A3E58A03}" srcOrd="0" destOrd="0" presId="urn:microsoft.com/office/officeart/2005/8/layout/process4"/>
    <dgm:cxn modelId="{88899BB8-96A4-BD48-8073-D3E3E3789A73}" type="presOf" srcId="{582BA88A-67B9-AA45-B90D-54E00B9D8F6F}" destId="{295BF8BC-56BC-514C-ADA8-94BDA8BFA593}" srcOrd="0" destOrd="0" presId="urn:microsoft.com/office/officeart/2005/8/layout/process4"/>
    <dgm:cxn modelId="{666F287B-2040-5549-9CE8-60433DBEB74F}" srcId="{3B97EDA7-2112-DA4D-AA72-44137688527F}" destId="{A29FDACB-B29C-2045-991A-3037F046F9F4}" srcOrd="0" destOrd="0" parTransId="{5EB52393-BB09-784B-9CC6-FDF10C5C8297}" sibTransId="{0456634C-86B5-EC46-B716-F8E1E505A282}"/>
    <dgm:cxn modelId="{FC59FA48-685B-E648-BE65-804EDC26FC52}" type="presOf" srcId="{85C3C318-67DD-E54E-A959-8599D6AA291D}" destId="{30DB217F-AC4A-5E4B-B109-B36333F7B56A}" srcOrd="0" destOrd="0" presId="urn:microsoft.com/office/officeart/2005/8/layout/process4"/>
    <dgm:cxn modelId="{1926B744-DECE-1F4D-8CAF-55F508680992}" srcId="{6A9AF3D5-9AC7-9F49-9B39-395202AAEDB4}" destId="{45ECA3F7-1057-E144-A0E3-0DC0750B9E9B}" srcOrd="1" destOrd="0" parTransId="{518E7C3D-43BB-5048-ACFC-C753775EE3E7}" sibTransId="{0D44AE80-A36D-4E4E-90B3-03DEE0D40DD1}"/>
    <dgm:cxn modelId="{DCE1B648-E12F-0D48-B593-DE2C90E548FE}" srcId="{61412936-E439-2548-A791-149E80BF1DF0}" destId="{872FADFA-FE94-3D48-9663-4493019EF48E}" srcOrd="4" destOrd="0" parTransId="{52D329B9-FE13-2649-9E5D-EF3195D9E25F}" sibTransId="{271B1AE1-D862-494F-8120-A68950B6998A}"/>
    <dgm:cxn modelId="{B5D18B7E-AC80-4E4A-87C1-D8FF37F4CDB1}" type="presOf" srcId="{0FFDC491-AC7E-0F46-B922-BFECDFDDA715}" destId="{DD65E5C0-4354-BB43-BE1A-D83779B69E9B}" srcOrd="0" destOrd="0" presId="urn:microsoft.com/office/officeart/2005/8/layout/process4"/>
    <dgm:cxn modelId="{84EF24B7-87DD-AB4F-8454-8504B609B6CF}" srcId="{61412936-E439-2548-A791-149E80BF1DF0}" destId="{96967F89-9645-5D4B-A35B-711D9354B5A7}" srcOrd="5" destOrd="0" parTransId="{3A1284E7-7E99-D34F-B995-9A268501FFDB}" sibTransId="{4E747DA4-B085-D54D-A63C-601FDCF1F48F}"/>
    <dgm:cxn modelId="{53CFA3DF-E30C-2848-9BBB-92320A30CE66}" type="presOf" srcId="{96967F89-9645-5D4B-A35B-711D9354B5A7}" destId="{46974321-FF4D-9245-B377-8D0DFA8DF37C}" srcOrd="0" destOrd="0" presId="urn:microsoft.com/office/officeart/2005/8/layout/process4"/>
    <dgm:cxn modelId="{DA6F943F-58AF-E447-AA19-CE8360BB299B}" type="presParOf" srcId="{51691405-674C-D747-805D-834EF113E179}" destId="{4BA4933A-A35F-514B-8FDD-4DEFD95D4499}" srcOrd="0" destOrd="0" presId="urn:microsoft.com/office/officeart/2005/8/layout/process4"/>
    <dgm:cxn modelId="{F172EF58-3A5A-754F-838F-86D5CA336233}" type="presParOf" srcId="{4BA4933A-A35F-514B-8FDD-4DEFD95D4499}" destId="{59A5B195-5B87-5D43-96EE-8E3784D35134}" srcOrd="0" destOrd="0" presId="urn:microsoft.com/office/officeart/2005/8/layout/process4"/>
    <dgm:cxn modelId="{4934FAFA-4990-9242-A8FA-54BBFDEBD8BE}" type="presParOf" srcId="{4BA4933A-A35F-514B-8FDD-4DEFD95D4499}" destId="{78A6839D-6DD4-3243-AE87-317639DC4272}" srcOrd="1" destOrd="0" presId="urn:microsoft.com/office/officeart/2005/8/layout/process4"/>
    <dgm:cxn modelId="{C437FFC4-DEDD-C14F-98CD-A1546CAF82B2}" type="presParOf" srcId="{4BA4933A-A35F-514B-8FDD-4DEFD95D4499}" destId="{8904A70D-3A55-E445-A73D-56A52879627A}" srcOrd="2" destOrd="0" presId="urn:microsoft.com/office/officeart/2005/8/layout/process4"/>
    <dgm:cxn modelId="{F1723C61-98B6-0347-A99F-245EBFE60E51}" type="presParOf" srcId="{8904A70D-3A55-E445-A73D-56A52879627A}" destId="{8F0F5D6C-27F2-1F46-B617-FB057A25C80B}" srcOrd="0" destOrd="0" presId="urn:microsoft.com/office/officeart/2005/8/layout/process4"/>
    <dgm:cxn modelId="{0145A6D3-69F6-664B-A10A-E0E199BAC17D}" type="presParOf" srcId="{8904A70D-3A55-E445-A73D-56A52879627A}" destId="{20842FEC-359B-814F-82A8-C9B3A45B30BF}" srcOrd="1" destOrd="0" presId="urn:microsoft.com/office/officeart/2005/8/layout/process4"/>
    <dgm:cxn modelId="{BC07F71C-378A-7D44-BA78-81E5E9704D26}" type="presParOf" srcId="{51691405-674C-D747-805D-834EF113E179}" destId="{76FFD05E-EC84-574A-9ADE-F5FC335FB28B}" srcOrd="1" destOrd="0" presId="urn:microsoft.com/office/officeart/2005/8/layout/process4"/>
    <dgm:cxn modelId="{2D3AD887-E1D4-3543-8575-D857AEAC783A}" type="presParOf" srcId="{51691405-674C-D747-805D-834EF113E179}" destId="{037CE4F3-1AFC-E149-9045-610332274611}" srcOrd="2" destOrd="0" presId="urn:microsoft.com/office/officeart/2005/8/layout/process4"/>
    <dgm:cxn modelId="{1B757172-6D84-BF4F-9831-E9ADC2266799}" type="presParOf" srcId="{037CE4F3-1AFC-E149-9045-610332274611}" destId="{DD65E5C0-4354-BB43-BE1A-D83779B69E9B}" srcOrd="0" destOrd="0" presId="urn:microsoft.com/office/officeart/2005/8/layout/process4"/>
    <dgm:cxn modelId="{32E8FCEC-47F9-AF41-B282-0A0360DF88C8}" type="presParOf" srcId="{037CE4F3-1AFC-E149-9045-610332274611}" destId="{C6928878-06A8-C845-9EBD-3504EEF9CE2F}" srcOrd="1" destOrd="0" presId="urn:microsoft.com/office/officeart/2005/8/layout/process4"/>
    <dgm:cxn modelId="{4B88DFC7-7D00-1645-81B4-1F04EE64D724}" type="presParOf" srcId="{037CE4F3-1AFC-E149-9045-610332274611}" destId="{2C5F72EF-F146-9A48-973C-971E7942804C}" srcOrd="2" destOrd="0" presId="urn:microsoft.com/office/officeart/2005/8/layout/process4"/>
    <dgm:cxn modelId="{116BEDF9-004B-8B41-B8F9-7AAE39979F07}" type="presParOf" srcId="{2C5F72EF-F146-9A48-973C-971E7942804C}" destId="{3D365CFB-AD59-1F40-A9A2-2ADFFA1B7871}" srcOrd="0" destOrd="0" presId="urn:microsoft.com/office/officeart/2005/8/layout/process4"/>
    <dgm:cxn modelId="{CC4F241A-64F8-4547-BD83-BAB6ED8F9B08}" type="presParOf" srcId="{2C5F72EF-F146-9A48-973C-971E7942804C}" destId="{929A7DA9-0F08-4F47-A3D1-EBF80FFD86CC}" srcOrd="1" destOrd="0" presId="urn:microsoft.com/office/officeart/2005/8/layout/process4"/>
    <dgm:cxn modelId="{309F8004-4C44-024A-B31F-E45A2950C004}" type="presParOf" srcId="{2C5F72EF-F146-9A48-973C-971E7942804C}" destId="{30DB217F-AC4A-5E4B-B109-B36333F7B56A}" srcOrd="2" destOrd="0" presId="urn:microsoft.com/office/officeart/2005/8/layout/process4"/>
    <dgm:cxn modelId="{56A5A3EB-C4EC-C343-B51D-44400F3C7AB5}" type="presParOf" srcId="{51691405-674C-D747-805D-834EF113E179}" destId="{AB7C7CF1-09F4-0D45-AF0C-2E6260596E14}" srcOrd="3" destOrd="0" presId="urn:microsoft.com/office/officeart/2005/8/layout/process4"/>
    <dgm:cxn modelId="{81F668B9-AE8E-CD4E-8CAD-2C4C9979DE21}" type="presParOf" srcId="{51691405-674C-D747-805D-834EF113E179}" destId="{ADEE4E08-6C86-D64A-BC6D-065C99F7A97E}" srcOrd="4" destOrd="0" presId="urn:microsoft.com/office/officeart/2005/8/layout/process4"/>
    <dgm:cxn modelId="{0DA0EAFF-FD93-FB41-A40A-B9A772E49363}" type="presParOf" srcId="{ADEE4E08-6C86-D64A-BC6D-065C99F7A97E}" destId="{46974321-FF4D-9245-B377-8D0DFA8DF37C}" srcOrd="0" destOrd="0" presId="urn:microsoft.com/office/officeart/2005/8/layout/process4"/>
    <dgm:cxn modelId="{9E4ADA57-D5E2-5445-8211-E9F1231669F4}" type="presParOf" srcId="{ADEE4E08-6C86-D64A-BC6D-065C99F7A97E}" destId="{1D671F70-F47A-9E43-8753-1519F582BEFE}" srcOrd="1" destOrd="0" presId="urn:microsoft.com/office/officeart/2005/8/layout/process4"/>
    <dgm:cxn modelId="{EDFB34BC-9D7F-A34D-AE42-BE321DB99D8B}" type="presParOf" srcId="{ADEE4E08-6C86-D64A-BC6D-065C99F7A97E}" destId="{E3BCA8FA-0453-B14F-ABE1-C35324427FFD}" srcOrd="2" destOrd="0" presId="urn:microsoft.com/office/officeart/2005/8/layout/process4"/>
    <dgm:cxn modelId="{36C7F701-3AAF-5946-8BAE-2D2EF0BAD18F}" type="presParOf" srcId="{E3BCA8FA-0453-B14F-ABE1-C35324427FFD}" destId="{484B9156-2AC9-FC44-83D5-C402A1AF9196}" srcOrd="0" destOrd="0" presId="urn:microsoft.com/office/officeart/2005/8/layout/process4"/>
    <dgm:cxn modelId="{0CAA1001-EA20-BA49-8CDF-FE0DA9AB432F}" type="presParOf" srcId="{51691405-674C-D747-805D-834EF113E179}" destId="{9C706876-0BFB-994D-99E6-1B18C5DC8B8C}" srcOrd="5" destOrd="0" presId="urn:microsoft.com/office/officeart/2005/8/layout/process4"/>
    <dgm:cxn modelId="{F8FC8452-8D69-D54C-9BB0-B6D3898A5647}" type="presParOf" srcId="{51691405-674C-D747-805D-834EF113E179}" destId="{FBD779F0-3EF9-2844-AD1B-250CEEE81C65}" srcOrd="6" destOrd="0" presId="urn:microsoft.com/office/officeart/2005/8/layout/process4"/>
    <dgm:cxn modelId="{12081F05-67D8-AD4D-9D57-3A0B55BA2879}" type="presParOf" srcId="{FBD779F0-3EF9-2844-AD1B-250CEEE81C65}" destId="{C343E33E-6E01-F74C-8D27-33C3279D6494}" srcOrd="0" destOrd="0" presId="urn:microsoft.com/office/officeart/2005/8/layout/process4"/>
    <dgm:cxn modelId="{0F53001E-6001-3141-BB27-B31D25F567D0}" type="presParOf" srcId="{51691405-674C-D747-805D-834EF113E179}" destId="{18DFB4C1-BF9A-A240-83E0-3161A051668B}" srcOrd="7" destOrd="0" presId="urn:microsoft.com/office/officeart/2005/8/layout/process4"/>
    <dgm:cxn modelId="{B9A29281-80FE-D54E-A60C-4289A91E7338}" type="presParOf" srcId="{51691405-674C-D747-805D-834EF113E179}" destId="{5D4D8D58-64D2-CD4A-9B48-A615872CC727}" srcOrd="8" destOrd="0" presId="urn:microsoft.com/office/officeart/2005/8/layout/process4"/>
    <dgm:cxn modelId="{0CCDAD79-709D-0C42-A1B7-23ACCE1B15E8}" type="presParOf" srcId="{5D4D8D58-64D2-CD4A-9B48-A615872CC727}" destId="{FA2D9E87-EB70-BE4B-B26C-162BEEA90D17}" srcOrd="0" destOrd="0" presId="urn:microsoft.com/office/officeart/2005/8/layout/process4"/>
    <dgm:cxn modelId="{23D0DF62-90FC-3A43-9A9D-3B438FFD92BB}" type="presParOf" srcId="{5D4D8D58-64D2-CD4A-9B48-A615872CC727}" destId="{B197DBB4-0173-5841-8F2A-668940FCF6C3}" srcOrd="1" destOrd="0" presId="urn:microsoft.com/office/officeart/2005/8/layout/process4"/>
    <dgm:cxn modelId="{E6314628-B363-3047-8A6E-57CA82C8715E}" type="presParOf" srcId="{5D4D8D58-64D2-CD4A-9B48-A615872CC727}" destId="{0F81646B-C86D-B14F-9959-9A6123F8E4E7}" srcOrd="2" destOrd="0" presId="urn:microsoft.com/office/officeart/2005/8/layout/process4"/>
    <dgm:cxn modelId="{7B40A4E3-5D64-6C40-B2BF-75C76935EF16}" type="presParOf" srcId="{0F81646B-C86D-B14F-9959-9A6123F8E4E7}" destId="{6C7B369C-C6E1-AE42-8255-5EE272C685D0}" srcOrd="0" destOrd="0" presId="urn:microsoft.com/office/officeart/2005/8/layout/process4"/>
    <dgm:cxn modelId="{3AE6B484-B1D1-3B4A-A741-F9288654A26F}" type="presParOf" srcId="{0F81646B-C86D-B14F-9959-9A6123F8E4E7}" destId="{CBD26F9A-653E-A14F-BBAC-7C3AE11FFF99}" srcOrd="1" destOrd="0" presId="urn:microsoft.com/office/officeart/2005/8/layout/process4"/>
    <dgm:cxn modelId="{52BB7004-418D-E247-A635-0B8BBAAB7BFB}" type="presParOf" srcId="{0F81646B-C86D-B14F-9959-9A6123F8E4E7}" destId="{1ED07746-6F52-734F-BB8B-691E19F1D5A5}" srcOrd="2" destOrd="0" presId="urn:microsoft.com/office/officeart/2005/8/layout/process4"/>
    <dgm:cxn modelId="{9891CC83-9724-BF4C-B73C-0872C3998685}" type="presParOf" srcId="{51691405-674C-D747-805D-834EF113E179}" destId="{890D9AAD-0EF4-FF4E-9049-BBF81FC1B53B}" srcOrd="9" destOrd="0" presId="urn:microsoft.com/office/officeart/2005/8/layout/process4"/>
    <dgm:cxn modelId="{D4AD7F91-C545-574D-AF38-E370D7E6445E}" type="presParOf" srcId="{51691405-674C-D747-805D-834EF113E179}" destId="{018DD473-1C66-4349-9186-275FD096FB0E}" srcOrd="10" destOrd="0" presId="urn:microsoft.com/office/officeart/2005/8/layout/process4"/>
    <dgm:cxn modelId="{8E4CEF65-E7AF-C24D-AFAF-9D2D69FD4882}" type="presParOf" srcId="{018DD473-1C66-4349-9186-275FD096FB0E}" destId="{930BBFF7-1036-0F4F-ABD4-49E14A22269D}" srcOrd="0" destOrd="0" presId="urn:microsoft.com/office/officeart/2005/8/layout/process4"/>
    <dgm:cxn modelId="{C1B61EF6-9EF9-A04B-81DC-9791B9841509}" type="presParOf" srcId="{018DD473-1C66-4349-9186-275FD096FB0E}" destId="{B37BE584-E26E-8B45-AA07-821E16BD947E}" srcOrd="1" destOrd="0" presId="urn:microsoft.com/office/officeart/2005/8/layout/process4"/>
    <dgm:cxn modelId="{5FEA92EC-BAAE-324B-A5A8-157C57DE3CB4}" type="presParOf" srcId="{018DD473-1C66-4349-9186-275FD096FB0E}" destId="{FE859689-7D7B-5141-A1E5-CC36B0B1946D}" srcOrd="2" destOrd="0" presId="urn:microsoft.com/office/officeart/2005/8/layout/process4"/>
    <dgm:cxn modelId="{64FE62C1-1591-F543-AF90-61E45D9ACC72}" type="presParOf" srcId="{FE859689-7D7B-5141-A1E5-CC36B0B1946D}" destId="{1123349A-CA5D-0D49-B80C-B1924FA39D56}" srcOrd="0" destOrd="0" presId="urn:microsoft.com/office/officeart/2005/8/layout/process4"/>
    <dgm:cxn modelId="{93DAF2CE-7E3D-EC4E-8958-7D5120254D9B}" type="presParOf" srcId="{FE859689-7D7B-5141-A1E5-CC36B0B1946D}" destId="{46AABC43-51D3-564C-B8C6-F8C89BA87845}" srcOrd="1" destOrd="0" presId="urn:microsoft.com/office/officeart/2005/8/layout/process4"/>
    <dgm:cxn modelId="{A8FC6326-7EC2-FC46-91F0-333034FA96FF}" type="presParOf" srcId="{FE859689-7D7B-5141-A1E5-CC36B0B1946D}" destId="{295BF8BC-56BC-514C-ADA8-94BDA8BFA593}" srcOrd="2" destOrd="0" presId="urn:microsoft.com/office/officeart/2005/8/layout/process4"/>
    <dgm:cxn modelId="{FB3C64A0-A323-544A-B1B6-99E067567D3E}" type="presParOf" srcId="{FE859689-7D7B-5141-A1E5-CC36B0B1946D}" destId="{7E41F922-4CDB-C543-B803-B285A3E58A03}" srcOrd="3" destOrd="0" presId="urn:microsoft.com/office/officeart/2005/8/layout/process4"/>
    <dgm:cxn modelId="{0F344F78-F919-684D-A65C-650992B29308}" type="presParOf" srcId="{51691405-674C-D747-805D-834EF113E179}" destId="{263E1C40-E9D3-DE4C-A343-EC370F5F60A6}" srcOrd="11" destOrd="0" presId="urn:microsoft.com/office/officeart/2005/8/layout/process4"/>
    <dgm:cxn modelId="{D8CD82CD-A2AC-6D47-B0B4-10FAC8F277FC}" type="presParOf" srcId="{51691405-674C-D747-805D-834EF113E179}" destId="{CCC928DA-5C85-A74F-8FBC-7511B0CFC3A6}" srcOrd="12" destOrd="0" presId="urn:microsoft.com/office/officeart/2005/8/layout/process4"/>
    <dgm:cxn modelId="{CCFA3C61-B40F-DB46-B29F-5C96015C4302}" type="presParOf" srcId="{CCC928DA-5C85-A74F-8FBC-7511B0CFC3A6}" destId="{3FC639F4-4F24-9C47-B7B7-7F9CBD86CFB8}" srcOrd="0" destOrd="0" presId="urn:microsoft.com/office/officeart/2005/8/layout/process4"/>
    <dgm:cxn modelId="{777725E3-31BA-804E-A6C4-3BACA9782615}" type="presParOf" srcId="{CCC928DA-5C85-A74F-8FBC-7511B0CFC3A6}" destId="{20CCC6B3-3F1F-5348-9960-111E2B4FCB75}" srcOrd="1" destOrd="0" presId="urn:microsoft.com/office/officeart/2005/8/layout/process4"/>
    <dgm:cxn modelId="{6517BD9E-6894-B44B-9642-4147263A0269}" type="presParOf" srcId="{CCC928DA-5C85-A74F-8FBC-7511B0CFC3A6}" destId="{E22E14B1-D6CE-4846-B0E0-B6FD597476B1}" srcOrd="2" destOrd="0" presId="urn:microsoft.com/office/officeart/2005/8/layout/process4"/>
    <dgm:cxn modelId="{533751FB-BB5C-9142-B5D2-E3EE1DC7E77B}" type="presParOf" srcId="{E22E14B1-D6CE-4846-B0E0-B6FD597476B1}" destId="{A2D7C47A-110A-AF46-889C-3C2D0CC5AF80}" srcOrd="0" destOrd="0" presId="urn:microsoft.com/office/officeart/2005/8/layout/process4"/>
    <dgm:cxn modelId="{D3386F76-B1C5-5845-B49B-6237790FDFDE}" type="presParOf" srcId="{E22E14B1-D6CE-4846-B0E0-B6FD597476B1}" destId="{620D1D9C-9634-4D4B-803D-F69EA69AEE0B}" srcOrd="1" destOrd="0" presId="urn:microsoft.com/office/officeart/2005/8/layout/process4"/>
    <dgm:cxn modelId="{D9EA03F3-28E7-9447-86C7-6AEEC8F1F4B0}" type="presParOf" srcId="{51691405-674C-D747-805D-834EF113E179}" destId="{352579EC-5268-504E-A960-15BCA795B08C}" srcOrd="13" destOrd="0" presId="urn:microsoft.com/office/officeart/2005/8/layout/process4"/>
    <dgm:cxn modelId="{55B5CCB3-A6E9-CF4F-96BA-1CE8F343DB5D}" type="presParOf" srcId="{51691405-674C-D747-805D-834EF113E179}" destId="{D8FEA1B1-311C-C24B-BA69-E9BE513790FF}" srcOrd="14" destOrd="0" presId="urn:microsoft.com/office/officeart/2005/8/layout/process4"/>
    <dgm:cxn modelId="{DC8576AB-CCD3-FD44-94C3-255CDF03158A}" type="presParOf" srcId="{D8FEA1B1-311C-C24B-BA69-E9BE513790FF}" destId="{D3B1760F-1532-2B45-A0A2-893C1CC79CEA}" srcOrd="0" destOrd="0" presId="urn:microsoft.com/office/officeart/2005/8/layout/process4"/>
    <dgm:cxn modelId="{73BF75E5-67BE-A745-8EFE-5A88F0F1CAD0}" type="presParOf" srcId="{D8FEA1B1-311C-C24B-BA69-E9BE513790FF}" destId="{3052162C-13DE-1045-BE37-6D0FFFAE9EC7}" srcOrd="1" destOrd="0" presId="urn:microsoft.com/office/officeart/2005/8/layout/process4"/>
    <dgm:cxn modelId="{E3CB7C1B-5B5A-0F48-B4BB-A10944E9ACB1}" type="presParOf" srcId="{D8FEA1B1-311C-C24B-BA69-E9BE513790FF}" destId="{0873E4E7-CE28-0241-966E-A2600C472E23}" srcOrd="2" destOrd="0" presId="urn:microsoft.com/office/officeart/2005/8/layout/process4"/>
    <dgm:cxn modelId="{2D1331D7-648E-C04C-8E10-20001DD1B997}" type="presParOf" srcId="{0873E4E7-CE28-0241-966E-A2600C472E23}" destId="{D7CC7479-EBE9-CD4E-ACE8-F5D891CC4955}" srcOrd="0" destOrd="0" presId="urn:microsoft.com/office/officeart/2005/8/layout/process4"/>
    <dgm:cxn modelId="{74E60C7F-8DAC-5B43-BE71-8BC1CAFBE74E}" type="presParOf" srcId="{0873E4E7-CE28-0241-966E-A2600C472E23}" destId="{4232857B-23E5-EF46-9376-A8D3FCF943F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AFF0AA-D8FD-8943-B0C5-9523AEA2CDEB}" type="doc">
      <dgm:prSet loTypeId="urn:microsoft.com/office/officeart/2005/8/layout/chevron2" loCatId="" qsTypeId="urn:microsoft.com/office/officeart/2005/8/quickstyle/simple2" qsCatId="simple" csTypeId="urn:microsoft.com/office/officeart/2005/8/colors/accent1_2" csCatId="accent1" phldr="1"/>
      <dgm:spPr/>
      <dgm:t>
        <a:bodyPr/>
        <a:lstStyle/>
        <a:p>
          <a:endParaRPr lang="es-ES"/>
        </a:p>
      </dgm:t>
    </dgm:pt>
    <dgm:pt modelId="{C8BB0174-375F-AF45-9AFF-8F1B2B201107}">
      <dgm:prSet phldrT="[Texto]" custT="1"/>
      <dgm:spPr>
        <a:solidFill>
          <a:srgbClr val="FF6600"/>
        </a:solidFill>
      </dgm:spPr>
      <dgm:t>
        <a:bodyPr/>
        <a:lstStyle/>
        <a:p>
          <a:r>
            <a:rPr lang="es-ES" sz="1600" b="1" dirty="0" err="1">
              <a:solidFill>
                <a:srgbClr val="FFFFFF"/>
              </a:solidFill>
            </a:rPr>
            <a:t>Screening</a:t>
          </a:r>
          <a:endParaRPr lang="es-ES" sz="1400" b="1" dirty="0">
            <a:solidFill>
              <a:srgbClr val="FFFFFF"/>
            </a:solidFill>
          </a:endParaRPr>
        </a:p>
      </dgm:t>
    </dgm:pt>
    <dgm:pt modelId="{DB6D73FC-A5C4-4D47-98E5-DF7CF32092D5}" type="parTrans" cxnId="{415733FB-7F73-1F4B-B64D-26C455AC8221}">
      <dgm:prSet/>
      <dgm:spPr/>
      <dgm:t>
        <a:bodyPr/>
        <a:lstStyle/>
        <a:p>
          <a:endParaRPr lang="es-ES" sz="1000" b="1">
            <a:solidFill>
              <a:schemeClr val="tx1"/>
            </a:solidFill>
          </a:endParaRPr>
        </a:p>
      </dgm:t>
    </dgm:pt>
    <dgm:pt modelId="{9A2A3334-6BD4-9945-AD38-982D3C83E903}" type="sibTrans" cxnId="{415733FB-7F73-1F4B-B64D-26C455AC8221}">
      <dgm:prSet/>
      <dgm:spPr/>
      <dgm:t>
        <a:bodyPr/>
        <a:lstStyle/>
        <a:p>
          <a:endParaRPr lang="es-ES" sz="1000" b="1">
            <a:solidFill>
              <a:schemeClr val="tx1"/>
            </a:solidFill>
          </a:endParaRPr>
        </a:p>
      </dgm:t>
    </dgm:pt>
    <dgm:pt modelId="{4AFFA04A-8872-4043-A29D-F7CDF936D8B3}">
      <dgm:prSet phldrT="[Texto]" custT="1"/>
      <dgm:spPr/>
      <dgm:t>
        <a:bodyPr/>
        <a:lstStyle/>
        <a:p>
          <a:r>
            <a:rPr lang="es-ES" sz="1400" b="0">
              <a:solidFill>
                <a:srgbClr val="000000"/>
              </a:solidFill>
            </a:rPr>
            <a:t>Identify potential climate risks</a:t>
          </a:r>
        </a:p>
      </dgm:t>
    </dgm:pt>
    <dgm:pt modelId="{BA2A9FF5-440B-CF41-91BF-4331751AFB8A}" type="parTrans" cxnId="{77F5737E-EF94-C849-A14E-4067FDEC8E87}">
      <dgm:prSet/>
      <dgm:spPr/>
      <dgm:t>
        <a:bodyPr/>
        <a:lstStyle/>
        <a:p>
          <a:endParaRPr lang="es-ES" sz="1000" b="1">
            <a:solidFill>
              <a:schemeClr val="tx1"/>
            </a:solidFill>
          </a:endParaRPr>
        </a:p>
      </dgm:t>
    </dgm:pt>
    <dgm:pt modelId="{70B3397D-FCF9-FE45-82C1-E92A4DBD5858}" type="sibTrans" cxnId="{77F5737E-EF94-C849-A14E-4067FDEC8E87}">
      <dgm:prSet/>
      <dgm:spPr/>
      <dgm:t>
        <a:bodyPr/>
        <a:lstStyle/>
        <a:p>
          <a:endParaRPr lang="es-ES" sz="1000" b="1">
            <a:solidFill>
              <a:schemeClr val="tx1"/>
            </a:solidFill>
          </a:endParaRPr>
        </a:p>
      </dgm:t>
    </dgm:pt>
    <dgm:pt modelId="{C3BCCB59-7F01-A94D-B436-997B808B8649}">
      <dgm:prSet phldrT="[Texto]" custT="1"/>
      <dgm:spPr/>
      <dgm:t>
        <a:bodyPr/>
        <a:lstStyle/>
        <a:p>
          <a:r>
            <a:rPr lang="es-ES" sz="1400" b="0" dirty="0" err="1">
              <a:solidFill>
                <a:srgbClr val="000000"/>
              </a:solidFill>
            </a:rPr>
            <a:t>Is</a:t>
          </a:r>
          <a:r>
            <a:rPr lang="es-ES" sz="1400" b="0" dirty="0">
              <a:solidFill>
                <a:srgbClr val="000000"/>
              </a:solidFill>
            </a:rPr>
            <a:t> a full </a:t>
          </a:r>
          <a:r>
            <a:rPr lang="es-ES" sz="1400" b="0" dirty="0" err="1">
              <a:solidFill>
                <a:srgbClr val="000000"/>
              </a:solidFill>
            </a:rPr>
            <a:t>Climate</a:t>
          </a:r>
          <a:r>
            <a:rPr lang="es-ES" sz="1400" b="0" dirty="0">
              <a:solidFill>
                <a:srgbClr val="000000"/>
              </a:solidFill>
            </a:rPr>
            <a:t> </a:t>
          </a:r>
          <a:r>
            <a:rPr lang="es-ES" sz="1400" b="0" dirty="0" err="1">
              <a:solidFill>
                <a:srgbClr val="000000"/>
              </a:solidFill>
            </a:rPr>
            <a:t>Risk</a:t>
          </a:r>
          <a:r>
            <a:rPr lang="es-ES" sz="1400" b="0" dirty="0">
              <a:solidFill>
                <a:srgbClr val="000000"/>
              </a:solidFill>
            </a:rPr>
            <a:t> </a:t>
          </a:r>
          <a:r>
            <a:rPr lang="es-ES" sz="1400" b="0" dirty="0" err="1">
              <a:solidFill>
                <a:srgbClr val="000000"/>
              </a:solidFill>
            </a:rPr>
            <a:t>Assessment</a:t>
          </a:r>
          <a:r>
            <a:rPr lang="es-ES" sz="1400" b="0" dirty="0">
              <a:solidFill>
                <a:srgbClr val="000000"/>
              </a:solidFill>
            </a:rPr>
            <a:t> </a:t>
          </a:r>
          <a:r>
            <a:rPr lang="es-ES" sz="1400" b="0" dirty="0" err="1">
              <a:solidFill>
                <a:srgbClr val="000000"/>
              </a:solidFill>
            </a:rPr>
            <a:t>required</a:t>
          </a:r>
          <a:r>
            <a:rPr lang="es-ES" sz="1400" b="0" dirty="0">
              <a:solidFill>
                <a:srgbClr val="000000"/>
              </a:solidFill>
            </a:rPr>
            <a:t>?</a:t>
          </a:r>
        </a:p>
      </dgm:t>
    </dgm:pt>
    <dgm:pt modelId="{E73EBB3E-DECB-EF4F-8993-CED93C98D127}" type="parTrans" cxnId="{416041F0-3F30-774F-B4E7-66986C0D7F75}">
      <dgm:prSet/>
      <dgm:spPr/>
      <dgm:t>
        <a:bodyPr/>
        <a:lstStyle/>
        <a:p>
          <a:endParaRPr lang="es-ES" sz="1000" b="1">
            <a:solidFill>
              <a:schemeClr val="tx1"/>
            </a:solidFill>
          </a:endParaRPr>
        </a:p>
      </dgm:t>
    </dgm:pt>
    <dgm:pt modelId="{3AF6179B-8233-A443-9A85-CC977E9B4A7E}" type="sibTrans" cxnId="{416041F0-3F30-774F-B4E7-66986C0D7F75}">
      <dgm:prSet/>
      <dgm:spPr/>
      <dgm:t>
        <a:bodyPr/>
        <a:lstStyle/>
        <a:p>
          <a:endParaRPr lang="es-ES" sz="1000" b="1">
            <a:solidFill>
              <a:schemeClr val="tx1"/>
            </a:solidFill>
          </a:endParaRPr>
        </a:p>
      </dgm:t>
    </dgm:pt>
    <dgm:pt modelId="{61A2A7A7-5632-254D-9D68-1DE94C62C005}">
      <dgm:prSet phldrT="[Texto]" custT="1"/>
      <dgm:spPr>
        <a:solidFill>
          <a:schemeClr val="accent3">
            <a:lumMod val="60000"/>
            <a:lumOff val="40000"/>
          </a:schemeClr>
        </a:solidFill>
      </dgm:spPr>
      <dgm:t>
        <a:bodyPr/>
        <a:lstStyle/>
        <a:p>
          <a:r>
            <a:rPr lang="es-ES" sz="2000" b="1">
              <a:solidFill>
                <a:schemeClr val="tx1"/>
              </a:solidFill>
            </a:rPr>
            <a:t>ToR</a:t>
          </a:r>
        </a:p>
      </dgm:t>
    </dgm:pt>
    <dgm:pt modelId="{26474787-8D7B-CB4E-9417-86C1F331294F}" type="parTrans" cxnId="{FDFF37C8-DFE8-C949-8690-3DD8C900AAEC}">
      <dgm:prSet/>
      <dgm:spPr/>
      <dgm:t>
        <a:bodyPr/>
        <a:lstStyle/>
        <a:p>
          <a:endParaRPr lang="es-ES" sz="1000" b="1">
            <a:solidFill>
              <a:schemeClr val="tx1"/>
            </a:solidFill>
          </a:endParaRPr>
        </a:p>
      </dgm:t>
    </dgm:pt>
    <dgm:pt modelId="{E4F3EDFB-19ED-604A-8F06-04798E17E0A7}" type="sibTrans" cxnId="{FDFF37C8-DFE8-C949-8690-3DD8C900AAEC}">
      <dgm:prSet/>
      <dgm:spPr/>
      <dgm:t>
        <a:bodyPr/>
        <a:lstStyle/>
        <a:p>
          <a:endParaRPr lang="es-ES" sz="1000" b="1">
            <a:solidFill>
              <a:schemeClr val="tx1"/>
            </a:solidFill>
          </a:endParaRPr>
        </a:p>
      </dgm:t>
    </dgm:pt>
    <dgm:pt modelId="{E8A94576-CBFF-A04B-99C0-8B2DD7493643}">
      <dgm:prSet phldrT="[Texto]" custT="1"/>
      <dgm:spPr/>
      <dgm:t>
        <a:bodyPr/>
        <a:lstStyle/>
        <a:p>
          <a:r>
            <a:rPr lang="es-ES" sz="1400" b="0">
              <a:solidFill>
                <a:srgbClr val="000000"/>
              </a:solidFill>
            </a:rPr>
            <a:t>Which issues should the CRA address?</a:t>
          </a:r>
        </a:p>
      </dgm:t>
    </dgm:pt>
    <dgm:pt modelId="{E9BDF568-55CF-044F-8738-9A0589613497}" type="parTrans" cxnId="{77014744-27FD-B34F-80FF-624D48791F45}">
      <dgm:prSet/>
      <dgm:spPr/>
      <dgm:t>
        <a:bodyPr/>
        <a:lstStyle/>
        <a:p>
          <a:endParaRPr lang="es-ES" sz="1000" b="1">
            <a:solidFill>
              <a:schemeClr val="tx1"/>
            </a:solidFill>
          </a:endParaRPr>
        </a:p>
      </dgm:t>
    </dgm:pt>
    <dgm:pt modelId="{8DD66218-29F6-584E-9900-F7E7F2A0F1FA}" type="sibTrans" cxnId="{77014744-27FD-B34F-80FF-624D48791F45}">
      <dgm:prSet/>
      <dgm:spPr/>
      <dgm:t>
        <a:bodyPr/>
        <a:lstStyle/>
        <a:p>
          <a:endParaRPr lang="es-ES" sz="1000" b="1">
            <a:solidFill>
              <a:schemeClr val="tx1"/>
            </a:solidFill>
          </a:endParaRPr>
        </a:p>
      </dgm:t>
    </dgm:pt>
    <dgm:pt modelId="{9EA4634F-F5E2-664B-92E6-A5A12D92AE93}">
      <dgm:prSet phldrT="[Texto]" custT="1"/>
      <dgm:spPr/>
      <dgm:t>
        <a:bodyPr/>
        <a:lstStyle/>
        <a:p>
          <a:r>
            <a:rPr lang="es-ES" sz="1400" b="0">
              <a:solidFill>
                <a:srgbClr val="000000"/>
              </a:solidFill>
            </a:rPr>
            <a:t>What expertise is needed?</a:t>
          </a:r>
        </a:p>
      </dgm:t>
    </dgm:pt>
    <dgm:pt modelId="{A5F10F9D-CFA2-4840-BAA5-533C9CF18B1B}" type="parTrans" cxnId="{CFDD7C76-3CD6-1F4F-92ED-98FD13E0F40E}">
      <dgm:prSet/>
      <dgm:spPr/>
      <dgm:t>
        <a:bodyPr/>
        <a:lstStyle/>
        <a:p>
          <a:endParaRPr lang="es-ES" sz="1000" b="1">
            <a:solidFill>
              <a:schemeClr val="tx1"/>
            </a:solidFill>
          </a:endParaRPr>
        </a:p>
      </dgm:t>
    </dgm:pt>
    <dgm:pt modelId="{4A465F73-1DCC-7D43-94DB-B9E19B6BA5E0}" type="sibTrans" cxnId="{CFDD7C76-3CD6-1F4F-92ED-98FD13E0F40E}">
      <dgm:prSet/>
      <dgm:spPr/>
      <dgm:t>
        <a:bodyPr/>
        <a:lstStyle/>
        <a:p>
          <a:endParaRPr lang="es-ES" sz="1000" b="1">
            <a:solidFill>
              <a:schemeClr val="tx1"/>
            </a:solidFill>
          </a:endParaRPr>
        </a:p>
      </dgm:t>
    </dgm:pt>
    <dgm:pt modelId="{461BC44E-B83D-8A43-B1F5-8F89A90C23FA}">
      <dgm:prSet phldrT="[Texto]" custT="1"/>
      <dgm:spPr>
        <a:solidFill>
          <a:srgbClr val="008000"/>
        </a:solidFill>
      </dgm:spPr>
      <dgm:t>
        <a:bodyPr/>
        <a:lstStyle/>
        <a:p>
          <a:r>
            <a:rPr lang="es-ES" sz="1400" b="1" dirty="0" err="1">
              <a:solidFill>
                <a:srgbClr val="FFFFFF"/>
              </a:solidFill>
            </a:rPr>
            <a:t>Climate</a:t>
          </a:r>
          <a:r>
            <a:rPr lang="es-ES" sz="1400" b="1" dirty="0">
              <a:solidFill>
                <a:srgbClr val="FFFFFF"/>
              </a:solidFill>
            </a:rPr>
            <a:t> </a:t>
          </a:r>
          <a:r>
            <a:rPr lang="es-ES" sz="1400" b="1" dirty="0" err="1">
              <a:solidFill>
                <a:srgbClr val="FFFFFF"/>
              </a:solidFill>
            </a:rPr>
            <a:t>Risk</a:t>
          </a:r>
          <a:r>
            <a:rPr lang="es-ES" sz="1400" b="1" dirty="0">
              <a:solidFill>
                <a:srgbClr val="FFFFFF"/>
              </a:solidFill>
            </a:rPr>
            <a:t> </a:t>
          </a:r>
          <a:r>
            <a:rPr lang="es-ES" sz="1400" b="1" dirty="0" err="1">
              <a:solidFill>
                <a:srgbClr val="FFFFFF"/>
              </a:solidFill>
            </a:rPr>
            <a:t>Assessment</a:t>
          </a:r>
          <a:r>
            <a:rPr lang="es-ES" sz="1400" b="1" dirty="0">
              <a:solidFill>
                <a:srgbClr val="FFFFFF"/>
              </a:solidFill>
            </a:rPr>
            <a:t> </a:t>
          </a:r>
          <a:r>
            <a:rPr lang="es-ES" sz="1400" b="1" dirty="0" err="1">
              <a:solidFill>
                <a:srgbClr val="FFFFFF"/>
              </a:solidFill>
            </a:rPr>
            <a:t>study</a:t>
          </a:r>
          <a:endParaRPr lang="es-ES" sz="1400" b="1" dirty="0">
            <a:solidFill>
              <a:srgbClr val="FFFFFF"/>
            </a:solidFill>
          </a:endParaRPr>
        </a:p>
      </dgm:t>
    </dgm:pt>
    <dgm:pt modelId="{CE65AA22-3067-CF40-B3A5-D895B4A5756F}" type="parTrans" cxnId="{211F27B6-58E1-254A-A1C9-2EF46D6E3188}">
      <dgm:prSet/>
      <dgm:spPr/>
      <dgm:t>
        <a:bodyPr/>
        <a:lstStyle/>
        <a:p>
          <a:endParaRPr lang="es-ES" sz="1000" b="1">
            <a:solidFill>
              <a:schemeClr val="tx1"/>
            </a:solidFill>
          </a:endParaRPr>
        </a:p>
      </dgm:t>
    </dgm:pt>
    <dgm:pt modelId="{09297B7F-5B47-D748-97BD-D2CA5012C1E8}" type="sibTrans" cxnId="{211F27B6-58E1-254A-A1C9-2EF46D6E3188}">
      <dgm:prSet/>
      <dgm:spPr/>
      <dgm:t>
        <a:bodyPr/>
        <a:lstStyle/>
        <a:p>
          <a:endParaRPr lang="es-ES" sz="1000" b="1">
            <a:solidFill>
              <a:schemeClr val="tx1"/>
            </a:solidFill>
          </a:endParaRPr>
        </a:p>
      </dgm:t>
    </dgm:pt>
    <dgm:pt modelId="{5A1B8FE1-A4BA-1D4B-8002-D07CED0AD4FC}">
      <dgm:prSet phldrT="[Texto]" custT="1"/>
      <dgm:spPr/>
      <dgm:t>
        <a:bodyPr/>
        <a:lstStyle/>
        <a:p>
          <a:r>
            <a:rPr lang="es-ES" sz="1400" b="0" dirty="0" err="1">
              <a:solidFill>
                <a:schemeClr val="accent4"/>
              </a:solidFill>
            </a:rPr>
            <a:t>Scoping</a:t>
          </a:r>
          <a:r>
            <a:rPr lang="es-ES" sz="1400" b="0" dirty="0">
              <a:solidFill>
                <a:schemeClr val="accent4"/>
              </a:solidFill>
            </a:rPr>
            <a:t>: </a:t>
          </a:r>
          <a:r>
            <a:rPr lang="es-ES" sz="1400" b="0" dirty="0" err="1">
              <a:solidFill>
                <a:schemeClr val="accent4"/>
              </a:solidFill>
            </a:rPr>
            <a:t>how</a:t>
          </a:r>
          <a:r>
            <a:rPr lang="es-ES" sz="1400" b="0" dirty="0">
              <a:solidFill>
                <a:schemeClr val="accent4"/>
              </a:solidFill>
            </a:rPr>
            <a:t> </a:t>
          </a:r>
          <a:r>
            <a:rPr lang="es-ES" sz="1400" b="0" dirty="0" err="1">
              <a:solidFill>
                <a:schemeClr val="accent4"/>
              </a:solidFill>
            </a:rPr>
            <a:t>to</a:t>
          </a:r>
          <a:r>
            <a:rPr lang="es-ES" sz="1400" b="0" dirty="0">
              <a:solidFill>
                <a:schemeClr val="accent4"/>
              </a:solidFill>
            </a:rPr>
            <a:t> do a CRA, </a:t>
          </a:r>
          <a:r>
            <a:rPr lang="es-ES" sz="1400" b="0" dirty="0" err="1">
              <a:solidFill>
                <a:schemeClr val="accent4"/>
              </a:solidFill>
            </a:rPr>
            <a:t>where</a:t>
          </a:r>
          <a:r>
            <a:rPr lang="es-ES" sz="1400" b="0" dirty="0">
              <a:solidFill>
                <a:schemeClr val="accent4"/>
              </a:solidFill>
            </a:rPr>
            <a:t> </a:t>
          </a:r>
          <a:r>
            <a:rPr lang="es-ES" sz="1400" b="0" dirty="0" err="1">
              <a:solidFill>
                <a:schemeClr val="accent4"/>
              </a:solidFill>
            </a:rPr>
            <a:t>to</a:t>
          </a:r>
          <a:r>
            <a:rPr lang="es-ES" sz="1400" b="0" dirty="0">
              <a:solidFill>
                <a:schemeClr val="accent4"/>
              </a:solidFill>
            </a:rPr>
            <a:t> </a:t>
          </a:r>
          <a:r>
            <a:rPr lang="es-ES" sz="1400" b="0" dirty="0" err="1">
              <a:solidFill>
                <a:schemeClr val="accent4"/>
              </a:solidFill>
            </a:rPr>
            <a:t>focus</a:t>
          </a:r>
          <a:r>
            <a:rPr lang="es-ES" sz="1400" b="0" dirty="0">
              <a:solidFill>
                <a:schemeClr val="accent4"/>
              </a:solidFill>
            </a:rPr>
            <a:t>?</a:t>
          </a:r>
        </a:p>
      </dgm:t>
    </dgm:pt>
    <dgm:pt modelId="{85028D63-E6E5-1F42-9E62-9D52320A8733}" type="parTrans" cxnId="{B765DF22-7F94-184A-83C5-7338BB1FF9E6}">
      <dgm:prSet/>
      <dgm:spPr/>
      <dgm:t>
        <a:bodyPr/>
        <a:lstStyle/>
        <a:p>
          <a:endParaRPr lang="es-ES" sz="1000" b="1">
            <a:solidFill>
              <a:schemeClr val="tx1"/>
            </a:solidFill>
          </a:endParaRPr>
        </a:p>
      </dgm:t>
    </dgm:pt>
    <dgm:pt modelId="{DAFAEF6C-A8C1-0247-BAB5-EDC80C7FE9FF}" type="sibTrans" cxnId="{B765DF22-7F94-184A-83C5-7338BB1FF9E6}">
      <dgm:prSet/>
      <dgm:spPr/>
      <dgm:t>
        <a:bodyPr/>
        <a:lstStyle/>
        <a:p>
          <a:endParaRPr lang="es-ES" sz="1000" b="1">
            <a:solidFill>
              <a:schemeClr val="tx1"/>
            </a:solidFill>
          </a:endParaRPr>
        </a:p>
      </dgm:t>
    </dgm:pt>
    <dgm:pt modelId="{E711048E-37C4-644D-9D3B-3EC14EB9F17F}">
      <dgm:prSet phldrT="[Texto]" custT="1"/>
      <dgm:spPr/>
      <dgm:t>
        <a:bodyPr/>
        <a:lstStyle/>
        <a:p>
          <a:r>
            <a:rPr lang="es-ES" sz="1400" b="0">
              <a:solidFill>
                <a:schemeClr val="accent4"/>
              </a:solidFill>
            </a:rPr>
            <a:t>Study: what are the risks? which measures can be taken?</a:t>
          </a:r>
        </a:p>
      </dgm:t>
    </dgm:pt>
    <dgm:pt modelId="{96FE583B-5C99-8048-8EDA-978F0E9C96E2}" type="parTrans" cxnId="{F11E3200-2884-DB44-8FF8-EB7A9C6E800B}">
      <dgm:prSet/>
      <dgm:spPr/>
      <dgm:t>
        <a:bodyPr/>
        <a:lstStyle/>
        <a:p>
          <a:endParaRPr lang="es-ES" sz="1000" b="1">
            <a:solidFill>
              <a:schemeClr val="tx1"/>
            </a:solidFill>
          </a:endParaRPr>
        </a:p>
      </dgm:t>
    </dgm:pt>
    <dgm:pt modelId="{2FA86147-FD7F-BE4E-957F-049F44D11374}" type="sibTrans" cxnId="{F11E3200-2884-DB44-8FF8-EB7A9C6E800B}">
      <dgm:prSet/>
      <dgm:spPr/>
      <dgm:t>
        <a:bodyPr/>
        <a:lstStyle/>
        <a:p>
          <a:endParaRPr lang="es-ES" sz="1000" b="1">
            <a:solidFill>
              <a:schemeClr val="tx1"/>
            </a:solidFill>
          </a:endParaRPr>
        </a:p>
      </dgm:t>
    </dgm:pt>
    <dgm:pt modelId="{3AA14B08-0D5B-BA4D-9805-C6A506B82FA5}">
      <dgm:prSet phldrT="[Texto]" custT="1"/>
      <dgm:spPr/>
      <dgm:t>
        <a:bodyPr/>
        <a:lstStyle/>
        <a:p>
          <a:r>
            <a:rPr lang="es-ES" sz="1400" b="0">
              <a:solidFill>
                <a:schemeClr val="accent4"/>
              </a:solidFill>
            </a:rPr>
            <a:t>Management plan: how and when are risk reduction and adaptation measures implemented?</a:t>
          </a:r>
        </a:p>
      </dgm:t>
    </dgm:pt>
    <dgm:pt modelId="{9AFC278C-0427-0741-B5BF-60E753204985}" type="parTrans" cxnId="{14D66F04-097B-4F47-8927-2575EB9BC8A8}">
      <dgm:prSet/>
      <dgm:spPr/>
      <dgm:t>
        <a:bodyPr/>
        <a:lstStyle/>
        <a:p>
          <a:endParaRPr lang="es-ES" sz="1000" b="1">
            <a:solidFill>
              <a:schemeClr val="tx1"/>
            </a:solidFill>
          </a:endParaRPr>
        </a:p>
      </dgm:t>
    </dgm:pt>
    <dgm:pt modelId="{ACF7762E-E67D-DB43-B81F-44C00C31198D}" type="sibTrans" cxnId="{14D66F04-097B-4F47-8927-2575EB9BC8A8}">
      <dgm:prSet/>
      <dgm:spPr/>
      <dgm:t>
        <a:bodyPr/>
        <a:lstStyle/>
        <a:p>
          <a:endParaRPr lang="es-ES" sz="1000" b="1">
            <a:solidFill>
              <a:schemeClr val="tx1"/>
            </a:solidFill>
          </a:endParaRPr>
        </a:p>
      </dgm:t>
    </dgm:pt>
    <dgm:pt modelId="{323C1835-251C-D342-9C29-538736A75F66}">
      <dgm:prSet phldrT="[Texto]" custT="1"/>
      <dgm:spPr/>
      <dgm:t>
        <a:bodyPr/>
        <a:lstStyle/>
        <a:p>
          <a:r>
            <a:rPr lang="es-ES" sz="1400" b="0">
              <a:solidFill>
                <a:schemeClr val="accent4"/>
              </a:solidFill>
            </a:rPr>
            <a:t>M&amp;E: monitor climate risk, intevention assumptions, and its actual results. Ensure there is an effective feedback mechanism to improve ongoing and/or future management.</a:t>
          </a:r>
        </a:p>
      </dgm:t>
    </dgm:pt>
    <dgm:pt modelId="{A6C89AB4-C164-BE40-8CD1-F448D51863B0}" type="parTrans" cxnId="{18DEFA3D-2F67-AE42-9ADF-B8B34AF560A2}">
      <dgm:prSet/>
      <dgm:spPr/>
      <dgm:t>
        <a:bodyPr/>
        <a:lstStyle/>
        <a:p>
          <a:endParaRPr lang="es-ES" sz="1000" b="1">
            <a:solidFill>
              <a:schemeClr val="tx1"/>
            </a:solidFill>
          </a:endParaRPr>
        </a:p>
      </dgm:t>
    </dgm:pt>
    <dgm:pt modelId="{7A22CCC1-EEF6-3C4A-B066-6786B76F8CD7}" type="sibTrans" cxnId="{18DEFA3D-2F67-AE42-9ADF-B8B34AF560A2}">
      <dgm:prSet/>
      <dgm:spPr/>
      <dgm:t>
        <a:bodyPr/>
        <a:lstStyle/>
        <a:p>
          <a:endParaRPr lang="es-ES" sz="1000" b="1">
            <a:solidFill>
              <a:schemeClr val="tx1"/>
            </a:solidFill>
          </a:endParaRPr>
        </a:p>
      </dgm:t>
    </dgm:pt>
    <dgm:pt modelId="{F968CDE2-FA56-F94D-B7BC-96A8423A05DE}" type="pres">
      <dgm:prSet presAssocID="{0EAFF0AA-D8FD-8943-B0C5-9523AEA2CDEB}" presName="linearFlow" presStyleCnt="0">
        <dgm:presLayoutVars>
          <dgm:dir/>
          <dgm:animLvl val="lvl"/>
          <dgm:resizeHandles val="exact"/>
        </dgm:presLayoutVars>
      </dgm:prSet>
      <dgm:spPr/>
      <dgm:t>
        <a:bodyPr/>
        <a:lstStyle/>
        <a:p>
          <a:endParaRPr lang="es-ES"/>
        </a:p>
      </dgm:t>
    </dgm:pt>
    <dgm:pt modelId="{AA0A506E-B8B2-7D42-8288-8E7209DD1CDA}" type="pres">
      <dgm:prSet presAssocID="{C8BB0174-375F-AF45-9AFF-8F1B2B201107}" presName="composite" presStyleCnt="0"/>
      <dgm:spPr/>
      <dgm:t>
        <a:bodyPr/>
        <a:lstStyle/>
        <a:p>
          <a:endParaRPr lang="es-ES"/>
        </a:p>
      </dgm:t>
    </dgm:pt>
    <dgm:pt modelId="{B7A057E7-150D-574D-AC2A-0C4E0C85872D}" type="pres">
      <dgm:prSet presAssocID="{C8BB0174-375F-AF45-9AFF-8F1B2B201107}" presName="parentText" presStyleLbl="alignNode1" presStyleIdx="0" presStyleCnt="3">
        <dgm:presLayoutVars>
          <dgm:chMax val="1"/>
          <dgm:bulletEnabled val="1"/>
        </dgm:presLayoutVars>
      </dgm:prSet>
      <dgm:spPr/>
      <dgm:t>
        <a:bodyPr/>
        <a:lstStyle/>
        <a:p>
          <a:endParaRPr lang="es-ES"/>
        </a:p>
      </dgm:t>
    </dgm:pt>
    <dgm:pt modelId="{F2D16B41-88F6-8340-9E04-53CBCCDF2B1D}" type="pres">
      <dgm:prSet presAssocID="{C8BB0174-375F-AF45-9AFF-8F1B2B201107}" presName="descendantText" presStyleLbl="alignAcc1" presStyleIdx="0" presStyleCnt="3" custLinFactNeighborY="-674">
        <dgm:presLayoutVars>
          <dgm:bulletEnabled val="1"/>
        </dgm:presLayoutVars>
      </dgm:prSet>
      <dgm:spPr/>
      <dgm:t>
        <a:bodyPr/>
        <a:lstStyle/>
        <a:p>
          <a:endParaRPr lang="es-ES"/>
        </a:p>
      </dgm:t>
    </dgm:pt>
    <dgm:pt modelId="{AB3EF20E-73AD-6F40-8CF0-40ABC70283E2}" type="pres">
      <dgm:prSet presAssocID="{9A2A3334-6BD4-9945-AD38-982D3C83E903}" presName="sp" presStyleCnt="0"/>
      <dgm:spPr/>
      <dgm:t>
        <a:bodyPr/>
        <a:lstStyle/>
        <a:p>
          <a:endParaRPr lang="es-ES"/>
        </a:p>
      </dgm:t>
    </dgm:pt>
    <dgm:pt modelId="{424A8202-5F3E-FC4B-A694-F5459939D8CD}" type="pres">
      <dgm:prSet presAssocID="{61A2A7A7-5632-254D-9D68-1DE94C62C005}" presName="composite" presStyleCnt="0"/>
      <dgm:spPr/>
      <dgm:t>
        <a:bodyPr/>
        <a:lstStyle/>
        <a:p>
          <a:endParaRPr lang="es-ES"/>
        </a:p>
      </dgm:t>
    </dgm:pt>
    <dgm:pt modelId="{24EE0E05-8829-E44A-B7FA-17754AB5AA62}" type="pres">
      <dgm:prSet presAssocID="{61A2A7A7-5632-254D-9D68-1DE94C62C005}" presName="parentText" presStyleLbl="alignNode1" presStyleIdx="1" presStyleCnt="3">
        <dgm:presLayoutVars>
          <dgm:chMax val="1"/>
          <dgm:bulletEnabled val="1"/>
        </dgm:presLayoutVars>
      </dgm:prSet>
      <dgm:spPr/>
      <dgm:t>
        <a:bodyPr/>
        <a:lstStyle/>
        <a:p>
          <a:endParaRPr lang="es-ES"/>
        </a:p>
      </dgm:t>
    </dgm:pt>
    <dgm:pt modelId="{563CCF3B-B080-1749-8151-148D8DD02E6E}" type="pres">
      <dgm:prSet presAssocID="{61A2A7A7-5632-254D-9D68-1DE94C62C005}" presName="descendantText" presStyleLbl="alignAcc1" presStyleIdx="1" presStyleCnt="3">
        <dgm:presLayoutVars>
          <dgm:bulletEnabled val="1"/>
        </dgm:presLayoutVars>
      </dgm:prSet>
      <dgm:spPr/>
      <dgm:t>
        <a:bodyPr/>
        <a:lstStyle/>
        <a:p>
          <a:endParaRPr lang="es-ES"/>
        </a:p>
      </dgm:t>
    </dgm:pt>
    <dgm:pt modelId="{EA9C0E20-7A8D-5144-AEC1-51F5B8889263}" type="pres">
      <dgm:prSet presAssocID="{E4F3EDFB-19ED-604A-8F06-04798E17E0A7}" presName="sp" presStyleCnt="0"/>
      <dgm:spPr/>
      <dgm:t>
        <a:bodyPr/>
        <a:lstStyle/>
        <a:p>
          <a:endParaRPr lang="es-ES"/>
        </a:p>
      </dgm:t>
    </dgm:pt>
    <dgm:pt modelId="{FBA4C719-A84A-4D46-89B3-63611AA3FA6D}" type="pres">
      <dgm:prSet presAssocID="{461BC44E-B83D-8A43-B1F5-8F89A90C23FA}" presName="composite" presStyleCnt="0"/>
      <dgm:spPr/>
      <dgm:t>
        <a:bodyPr/>
        <a:lstStyle/>
        <a:p>
          <a:endParaRPr lang="es-ES"/>
        </a:p>
      </dgm:t>
    </dgm:pt>
    <dgm:pt modelId="{1D356A39-3881-0D43-ABA9-B2EA5E442C4B}" type="pres">
      <dgm:prSet presAssocID="{461BC44E-B83D-8A43-B1F5-8F89A90C23FA}" presName="parentText" presStyleLbl="alignNode1" presStyleIdx="2" presStyleCnt="3">
        <dgm:presLayoutVars>
          <dgm:chMax val="1"/>
          <dgm:bulletEnabled val="1"/>
        </dgm:presLayoutVars>
      </dgm:prSet>
      <dgm:spPr/>
      <dgm:t>
        <a:bodyPr/>
        <a:lstStyle/>
        <a:p>
          <a:endParaRPr lang="es-ES"/>
        </a:p>
      </dgm:t>
    </dgm:pt>
    <dgm:pt modelId="{FF1B2F78-21B0-5B41-A5F4-6FA1B24690CE}" type="pres">
      <dgm:prSet presAssocID="{461BC44E-B83D-8A43-B1F5-8F89A90C23FA}" presName="descendantText" presStyleLbl="alignAcc1" presStyleIdx="2" presStyleCnt="3" custScaleY="147967">
        <dgm:presLayoutVars>
          <dgm:bulletEnabled val="1"/>
        </dgm:presLayoutVars>
      </dgm:prSet>
      <dgm:spPr/>
      <dgm:t>
        <a:bodyPr/>
        <a:lstStyle/>
        <a:p>
          <a:endParaRPr lang="es-ES"/>
        </a:p>
      </dgm:t>
    </dgm:pt>
  </dgm:ptLst>
  <dgm:cxnLst>
    <dgm:cxn modelId="{CFDD7C76-3CD6-1F4F-92ED-98FD13E0F40E}" srcId="{61A2A7A7-5632-254D-9D68-1DE94C62C005}" destId="{9EA4634F-F5E2-664B-92E6-A5A12D92AE93}" srcOrd="1" destOrd="0" parTransId="{A5F10F9D-CFA2-4840-BAA5-533C9CF18B1B}" sibTransId="{4A465F73-1DCC-7D43-94DB-B9E19B6BA5E0}"/>
    <dgm:cxn modelId="{FF7720FF-291C-CD4D-9DF7-8D8E838E8931}" type="presOf" srcId="{61A2A7A7-5632-254D-9D68-1DE94C62C005}" destId="{24EE0E05-8829-E44A-B7FA-17754AB5AA62}" srcOrd="0" destOrd="0" presId="urn:microsoft.com/office/officeart/2005/8/layout/chevron2"/>
    <dgm:cxn modelId="{14D66F04-097B-4F47-8927-2575EB9BC8A8}" srcId="{461BC44E-B83D-8A43-B1F5-8F89A90C23FA}" destId="{3AA14B08-0D5B-BA4D-9805-C6A506B82FA5}" srcOrd="2" destOrd="0" parTransId="{9AFC278C-0427-0741-B5BF-60E753204985}" sibTransId="{ACF7762E-E67D-DB43-B81F-44C00C31198D}"/>
    <dgm:cxn modelId="{9780568E-A847-0C4A-AF13-92B6E7330C7E}" type="presOf" srcId="{C3BCCB59-7F01-A94D-B436-997B808B8649}" destId="{F2D16B41-88F6-8340-9E04-53CBCCDF2B1D}" srcOrd="0" destOrd="1" presId="urn:microsoft.com/office/officeart/2005/8/layout/chevron2"/>
    <dgm:cxn modelId="{211F27B6-58E1-254A-A1C9-2EF46D6E3188}" srcId="{0EAFF0AA-D8FD-8943-B0C5-9523AEA2CDEB}" destId="{461BC44E-B83D-8A43-B1F5-8F89A90C23FA}" srcOrd="2" destOrd="0" parTransId="{CE65AA22-3067-CF40-B3A5-D895B4A5756F}" sibTransId="{09297B7F-5B47-D748-97BD-D2CA5012C1E8}"/>
    <dgm:cxn modelId="{77014744-27FD-B34F-80FF-624D48791F45}" srcId="{61A2A7A7-5632-254D-9D68-1DE94C62C005}" destId="{E8A94576-CBFF-A04B-99C0-8B2DD7493643}" srcOrd="0" destOrd="0" parTransId="{E9BDF568-55CF-044F-8738-9A0589613497}" sibTransId="{8DD66218-29F6-584E-9900-F7E7F2A0F1FA}"/>
    <dgm:cxn modelId="{77F5737E-EF94-C849-A14E-4067FDEC8E87}" srcId="{C8BB0174-375F-AF45-9AFF-8F1B2B201107}" destId="{4AFFA04A-8872-4043-A29D-F7CDF936D8B3}" srcOrd="0" destOrd="0" parTransId="{BA2A9FF5-440B-CF41-91BF-4331751AFB8A}" sibTransId="{70B3397D-FCF9-FE45-82C1-E92A4DBD5858}"/>
    <dgm:cxn modelId="{05B014F8-585F-1B43-B34E-DCAA41DDAEB6}" type="presOf" srcId="{E8A94576-CBFF-A04B-99C0-8B2DD7493643}" destId="{563CCF3B-B080-1749-8151-148D8DD02E6E}" srcOrd="0" destOrd="0" presId="urn:microsoft.com/office/officeart/2005/8/layout/chevron2"/>
    <dgm:cxn modelId="{416041F0-3F30-774F-B4E7-66986C0D7F75}" srcId="{C8BB0174-375F-AF45-9AFF-8F1B2B201107}" destId="{C3BCCB59-7F01-A94D-B436-997B808B8649}" srcOrd="1" destOrd="0" parTransId="{E73EBB3E-DECB-EF4F-8993-CED93C98D127}" sibTransId="{3AF6179B-8233-A443-9A85-CC977E9B4A7E}"/>
    <dgm:cxn modelId="{3571AA9F-4717-8541-A32E-0FB2EA2E9FE0}" type="presOf" srcId="{461BC44E-B83D-8A43-B1F5-8F89A90C23FA}" destId="{1D356A39-3881-0D43-ABA9-B2EA5E442C4B}" srcOrd="0" destOrd="0" presId="urn:microsoft.com/office/officeart/2005/8/layout/chevron2"/>
    <dgm:cxn modelId="{F4B14A23-8D26-9543-A8B9-668F4CD192EC}" type="presOf" srcId="{3AA14B08-0D5B-BA4D-9805-C6A506B82FA5}" destId="{FF1B2F78-21B0-5B41-A5F4-6FA1B24690CE}" srcOrd="0" destOrd="2" presId="urn:microsoft.com/office/officeart/2005/8/layout/chevron2"/>
    <dgm:cxn modelId="{415733FB-7F73-1F4B-B64D-26C455AC8221}" srcId="{0EAFF0AA-D8FD-8943-B0C5-9523AEA2CDEB}" destId="{C8BB0174-375F-AF45-9AFF-8F1B2B201107}" srcOrd="0" destOrd="0" parTransId="{DB6D73FC-A5C4-4D47-98E5-DF7CF32092D5}" sibTransId="{9A2A3334-6BD4-9945-AD38-982D3C83E903}"/>
    <dgm:cxn modelId="{8B62B342-7F1D-7341-AD39-311E591E809A}" type="presOf" srcId="{323C1835-251C-D342-9C29-538736A75F66}" destId="{FF1B2F78-21B0-5B41-A5F4-6FA1B24690CE}" srcOrd="0" destOrd="3" presId="urn:microsoft.com/office/officeart/2005/8/layout/chevron2"/>
    <dgm:cxn modelId="{F11E3200-2884-DB44-8FF8-EB7A9C6E800B}" srcId="{461BC44E-B83D-8A43-B1F5-8F89A90C23FA}" destId="{E711048E-37C4-644D-9D3B-3EC14EB9F17F}" srcOrd="1" destOrd="0" parTransId="{96FE583B-5C99-8048-8EDA-978F0E9C96E2}" sibTransId="{2FA86147-FD7F-BE4E-957F-049F44D11374}"/>
    <dgm:cxn modelId="{25C48F29-A6DB-9D49-A866-1633655B5901}" type="presOf" srcId="{E711048E-37C4-644D-9D3B-3EC14EB9F17F}" destId="{FF1B2F78-21B0-5B41-A5F4-6FA1B24690CE}" srcOrd="0" destOrd="1" presId="urn:microsoft.com/office/officeart/2005/8/layout/chevron2"/>
    <dgm:cxn modelId="{2805E3B5-612B-6146-AD58-BD680B9C3311}" type="presOf" srcId="{4AFFA04A-8872-4043-A29D-F7CDF936D8B3}" destId="{F2D16B41-88F6-8340-9E04-53CBCCDF2B1D}" srcOrd="0" destOrd="0" presId="urn:microsoft.com/office/officeart/2005/8/layout/chevron2"/>
    <dgm:cxn modelId="{566F5E76-110E-ED40-B8EE-4B43EE5EED01}" type="presOf" srcId="{9EA4634F-F5E2-664B-92E6-A5A12D92AE93}" destId="{563CCF3B-B080-1749-8151-148D8DD02E6E}" srcOrd="0" destOrd="1" presId="urn:microsoft.com/office/officeart/2005/8/layout/chevron2"/>
    <dgm:cxn modelId="{FDFF37C8-DFE8-C949-8690-3DD8C900AAEC}" srcId="{0EAFF0AA-D8FD-8943-B0C5-9523AEA2CDEB}" destId="{61A2A7A7-5632-254D-9D68-1DE94C62C005}" srcOrd="1" destOrd="0" parTransId="{26474787-8D7B-CB4E-9417-86C1F331294F}" sibTransId="{E4F3EDFB-19ED-604A-8F06-04798E17E0A7}"/>
    <dgm:cxn modelId="{B765DF22-7F94-184A-83C5-7338BB1FF9E6}" srcId="{461BC44E-B83D-8A43-B1F5-8F89A90C23FA}" destId="{5A1B8FE1-A4BA-1D4B-8002-D07CED0AD4FC}" srcOrd="0" destOrd="0" parTransId="{85028D63-E6E5-1F42-9E62-9D52320A8733}" sibTransId="{DAFAEF6C-A8C1-0247-BAB5-EDC80C7FE9FF}"/>
    <dgm:cxn modelId="{D45E83C8-6130-3740-A923-052C10E54932}" type="presOf" srcId="{5A1B8FE1-A4BA-1D4B-8002-D07CED0AD4FC}" destId="{FF1B2F78-21B0-5B41-A5F4-6FA1B24690CE}" srcOrd="0" destOrd="0" presId="urn:microsoft.com/office/officeart/2005/8/layout/chevron2"/>
    <dgm:cxn modelId="{22292255-AAB9-A448-9E96-C30C5682B0D6}" type="presOf" srcId="{0EAFF0AA-D8FD-8943-B0C5-9523AEA2CDEB}" destId="{F968CDE2-FA56-F94D-B7BC-96A8423A05DE}" srcOrd="0" destOrd="0" presId="urn:microsoft.com/office/officeart/2005/8/layout/chevron2"/>
    <dgm:cxn modelId="{6F5A5C14-DFB3-1D4C-AC35-08AA74D0F6B6}" type="presOf" srcId="{C8BB0174-375F-AF45-9AFF-8F1B2B201107}" destId="{B7A057E7-150D-574D-AC2A-0C4E0C85872D}" srcOrd="0" destOrd="0" presId="urn:microsoft.com/office/officeart/2005/8/layout/chevron2"/>
    <dgm:cxn modelId="{18DEFA3D-2F67-AE42-9ADF-B8B34AF560A2}" srcId="{461BC44E-B83D-8A43-B1F5-8F89A90C23FA}" destId="{323C1835-251C-D342-9C29-538736A75F66}" srcOrd="3" destOrd="0" parTransId="{A6C89AB4-C164-BE40-8CD1-F448D51863B0}" sibTransId="{7A22CCC1-EEF6-3C4A-B066-6786B76F8CD7}"/>
    <dgm:cxn modelId="{A31EC94C-2784-934E-B8E1-7D81392A2B19}" type="presParOf" srcId="{F968CDE2-FA56-F94D-B7BC-96A8423A05DE}" destId="{AA0A506E-B8B2-7D42-8288-8E7209DD1CDA}" srcOrd="0" destOrd="0" presId="urn:microsoft.com/office/officeart/2005/8/layout/chevron2"/>
    <dgm:cxn modelId="{385474D7-22F3-5D4D-9093-040A1A17AEF4}" type="presParOf" srcId="{AA0A506E-B8B2-7D42-8288-8E7209DD1CDA}" destId="{B7A057E7-150D-574D-AC2A-0C4E0C85872D}" srcOrd="0" destOrd="0" presId="urn:microsoft.com/office/officeart/2005/8/layout/chevron2"/>
    <dgm:cxn modelId="{43D2E6D8-F24C-D54B-9D55-FBB07ABF0768}" type="presParOf" srcId="{AA0A506E-B8B2-7D42-8288-8E7209DD1CDA}" destId="{F2D16B41-88F6-8340-9E04-53CBCCDF2B1D}" srcOrd="1" destOrd="0" presId="urn:microsoft.com/office/officeart/2005/8/layout/chevron2"/>
    <dgm:cxn modelId="{A82B8FE8-38E1-8C47-9FC4-9FF495A37B46}" type="presParOf" srcId="{F968CDE2-FA56-F94D-B7BC-96A8423A05DE}" destId="{AB3EF20E-73AD-6F40-8CF0-40ABC70283E2}" srcOrd="1" destOrd="0" presId="urn:microsoft.com/office/officeart/2005/8/layout/chevron2"/>
    <dgm:cxn modelId="{A2EC9BB8-8303-E344-BDB7-627274328614}" type="presParOf" srcId="{F968CDE2-FA56-F94D-B7BC-96A8423A05DE}" destId="{424A8202-5F3E-FC4B-A694-F5459939D8CD}" srcOrd="2" destOrd="0" presId="urn:microsoft.com/office/officeart/2005/8/layout/chevron2"/>
    <dgm:cxn modelId="{22E959C8-B04D-C442-A9A9-8B3EEB783795}" type="presParOf" srcId="{424A8202-5F3E-FC4B-A694-F5459939D8CD}" destId="{24EE0E05-8829-E44A-B7FA-17754AB5AA62}" srcOrd="0" destOrd="0" presId="urn:microsoft.com/office/officeart/2005/8/layout/chevron2"/>
    <dgm:cxn modelId="{B7FF069C-3BA9-5941-AFAE-BE77E202ED8F}" type="presParOf" srcId="{424A8202-5F3E-FC4B-A694-F5459939D8CD}" destId="{563CCF3B-B080-1749-8151-148D8DD02E6E}" srcOrd="1" destOrd="0" presId="urn:microsoft.com/office/officeart/2005/8/layout/chevron2"/>
    <dgm:cxn modelId="{6E8F07AD-69D9-E240-8CF4-F7C0630A6E8B}" type="presParOf" srcId="{F968CDE2-FA56-F94D-B7BC-96A8423A05DE}" destId="{EA9C0E20-7A8D-5144-AEC1-51F5B8889263}" srcOrd="3" destOrd="0" presId="urn:microsoft.com/office/officeart/2005/8/layout/chevron2"/>
    <dgm:cxn modelId="{6E1DDED1-A5DE-7F4B-873B-C40AB1935017}" type="presParOf" srcId="{F968CDE2-FA56-F94D-B7BC-96A8423A05DE}" destId="{FBA4C719-A84A-4D46-89B3-63611AA3FA6D}" srcOrd="4" destOrd="0" presId="urn:microsoft.com/office/officeart/2005/8/layout/chevron2"/>
    <dgm:cxn modelId="{3F2462B3-3E4F-5543-9F49-F6C4539FE975}" type="presParOf" srcId="{FBA4C719-A84A-4D46-89B3-63611AA3FA6D}" destId="{1D356A39-3881-0D43-ABA9-B2EA5E442C4B}" srcOrd="0" destOrd="0" presId="urn:microsoft.com/office/officeart/2005/8/layout/chevron2"/>
    <dgm:cxn modelId="{EC75ACDC-94B3-7141-9CA8-7D221C5244AF}" type="presParOf" srcId="{FBA4C719-A84A-4D46-89B3-63611AA3FA6D}" destId="{FF1B2F78-21B0-5B41-A5F4-6FA1B24690C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F191EA8-5107-4F67-BD07-CB41B5B8288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E7FA727E-FE96-4D07-AE6D-DD89EA845520}">
      <dgm:prSet phldrT="[Text]"/>
      <dgm:spPr>
        <a:solidFill>
          <a:srgbClr val="16B067"/>
        </a:solidFill>
        <a:ln>
          <a:solidFill>
            <a:srgbClr val="1DCC5B"/>
          </a:solidFill>
        </a:ln>
      </dgm:spPr>
      <dgm:t>
        <a:bodyPr/>
        <a:lstStyle/>
        <a:p>
          <a:r>
            <a:rPr lang="en-US" dirty="0" smtClean="0"/>
            <a:t>Wind</a:t>
          </a:r>
          <a:endParaRPr lang="en-US" dirty="0"/>
        </a:p>
      </dgm:t>
    </dgm:pt>
    <dgm:pt modelId="{E3265255-97BA-4211-8637-4A3812E2BA17}" type="parTrans" cxnId="{ABADB236-2D5A-4BE8-81FF-4DD5368F8738}">
      <dgm:prSet/>
      <dgm:spPr/>
      <dgm:t>
        <a:bodyPr/>
        <a:lstStyle/>
        <a:p>
          <a:endParaRPr lang="en-US"/>
        </a:p>
      </dgm:t>
    </dgm:pt>
    <dgm:pt modelId="{BC81AC6F-D90B-4818-950F-7BFDCF75E761}" type="sibTrans" cxnId="{ABADB236-2D5A-4BE8-81FF-4DD5368F8738}">
      <dgm:prSet/>
      <dgm:spPr/>
      <dgm:t>
        <a:bodyPr/>
        <a:lstStyle/>
        <a:p>
          <a:endParaRPr lang="en-US"/>
        </a:p>
      </dgm:t>
    </dgm:pt>
    <dgm:pt modelId="{4209C258-6958-4C8A-93D6-C0FF3E5DD71F}">
      <dgm:prSet phldrT="[Text]" custT="1"/>
      <dgm:spPr/>
      <dgm:t>
        <a:bodyPr/>
        <a:lstStyle/>
        <a:p>
          <a:r>
            <a:rPr lang="en-US" sz="2000" dirty="0" smtClean="0"/>
            <a:t>PV Plant most sensitive to wind</a:t>
          </a:r>
          <a:endParaRPr lang="en-US" sz="2000" dirty="0"/>
        </a:p>
      </dgm:t>
    </dgm:pt>
    <dgm:pt modelId="{4B950B82-6EB3-4433-9920-B2E5DFCC8830}" type="parTrans" cxnId="{E5A01702-6D09-4324-B9B7-3064F8FA70BB}">
      <dgm:prSet/>
      <dgm:spPr/>
      <dgm:t>
        <a:bodyPr/>
        <a:lstStyle/>
        <a:p>
          <a:endParaRPr lang="en-US"/>
        </a:p>
      </dgm:t>
    </dgm:pt>
    <dgm:pt modelId="{5BBA6FB5-A8E7-40EC-9A66-038F4B725092}" type="sibTrans" cxnId="{E5A01702-6D09-4324-B9B7-3064F8FA70BB}">
      <dgm:prSet/>
      <dgm:spPr/>
      <dgm:t>
        <a:bodyPr/>
        <a:lstStyle/>
        <a:p>
          <a:endParaRPr lang="en-US"/>
        </a:p>
      </dgm:t>
    </dgm:pt>
    <dgm:pt modelId="{98E778E1-ECC6-43F9-AAF5-48CE85B85D3D}">
      <dgm:prSet phldrT="[Text]" custT="1"/>
      <dgm:spPr/>
      <dgm:t>
        <a:bodyPr/>
        <a:lstStyle/>
        <a:p>
          <a:r>
            <a:rPr lang="en-US" sz="1400" dirty="0" smtClean="0"/>
            <a:t>Data show wind gusts up to 140 mph</a:t>
          </a:r>
          <a:endParaRPr lang="en-US" sz="1400" dirty="0"/>
        </a:p>
      </dgm:t>
    </dgm:pt>
    <dgm:pt modelId="{68F1C788-5FED-4EE7-831B-B58BF48F1F5F}" type="parTrans" cxnId="{83A3BF72-4718-4CAB-9DDF-1F3C05E1C6EE}">
      <dgm:prSet/>
      <dgm:spPr/>
      <dgm:t>
        <a:bodyPr/>
        <a:lstStyle/>
        <a:p>
          <a:endParaRPr lang="en-US"/>
        </a:p>
      </dgm:t>
    </dgm:pt>
    <dgm:pt modelId="{44817DD1-12EF-45F8-AA51-1B105009ADED}" type="sibTrans" cxnId="{83A3BF72-4718-4CAB-9DDF-1F3C05E1C6EE}">
      <dgm:prSet/>
      <dgm:spPr/>
      <dgm:t>
        <a:bodyPr/>
        <a:lstStyle/>
        <a:p>
          <a:endParaRPr lang="en-US"/>
        </a:p>
      </dgm:t>
    </dgm:pt>
    <dgm:pt modelId="{C66C878F-4D12-47F2-84AB-06EE3BCF198D}">
      <dgm:prSet phldrT="[Text]"/>
      <dgm:spPr>
        <a:solidFill>
          <a:srgbClr val="FF6600"/>
        </a:solidFill>
      </dgm:spPr>
      <dgm:t>
        <a:bodyPr/>
        <a:lstStyle/>
        <a:p>
          <a:r>
            <a:rPr lang="en-US" dirty="0" smtClean="0"/>
            <a:t>Extreme Precipitation</a:t>
          </a:r>
          <a:endParaRPr lang="en-US" dirty="0"/>
        </a:p>
      </dgm:t>
    </dgm:pt>
    <dgm:pt modelId="{017EAE31-65CC-4910-9962-F38ACB5B7546}" type="parTrans" cxnId="{6432F5E7-656A-4475-B57B-069FB2D5D4E5}">
      <dgm:prSet/>
      <dgm:spPr/>
      <dgm:t>
        <a:bodyPr/>
        <a:lstStyle/>
        <a:p>
          <a:endParaRPr lang="en-US"/>
        </a:p>
      </dgm:t>
    </dgm:pt>
    <dgm:pt modelId="{5448C278-6328-47A1-BE04-AC3901194D40}" type="sibTrans" cxnId="{6432F5E7-656A-4475-B57B-069FB2D5D4E5}">
      <dgm:prSet/>
      <dgm:spPr/>
      <dgm:t>
        <a:bodyPr/>
        <a:lstStyle/>
        <a:p>
          <a:endParaRPr lang="en-US"/>
        </a:p>
      </dgm:t>
    </dgm:pt>
    <dgm:pt modelId="{89BC4389-764B-4663-A5FF-38220A638EF2}">
      <dgm:prSet phldrT="[Text]"/>
      <dgm:spPr/>
      <dgm:t>
        <a:bodyPr/>
        <a:lstStyle/>
        <a:p>
          <a:r>
            <a:rPr lang="en-US" dirty="0" smtClean="0"/>
            <a:t>Expected increase in extreme rainfall events</a:t>
          </a:r>
          <a:endParaRPr lang="en-US" dirty="0"/>
        </a:p>
      </dgm:t>
    </dgm:pt>
    <dgm:pt modelId="{683F5B6E-A856-4B01-8C38-45E31A767416}" type="parTrans" cxnId="{6F1F127E-CA22-4014-BAAE-4BD6AB322134}">
      <dgm:prSet/>
      <dgm:spPr/>
      <dgm:t>
        <a:bodyPr/>
        <a:lstStyle/>
        <a:p>
          <a:endParaRPr lang="en-US"/>
        </a:p>
      </dgm:t>
    </dgm:pt>
    <dgm:pt modelId="{AB8BDD38-F3CD-4407-B1A2-15EF03D66735}" type="sibTrans" cxnId="{6F1F127E-CA22-4014-BAAE-4BD6AB322134}">
      <dgm:prSet/>
      <dgm:spPr/>
      <dgm:t>
        <a:bodyPr/>
        <a:lstStyle/>
        <a:p>
          <a:endParaRPr lang="en-US"/>
        </a:p>
      </dgm:t>
    </dgm:pt>
    <dgm:pt modelId="{DF7D897A-71F0-4F37-81B6-1DBAB79ED297}">
      <dgm:prSet phldrT="[Text]" custT="1"/>
      <dgm:spPr/>
      <dgm:t>
        <a:bodyPr/>
        <a:lstStyle/>
        <a:p>
          <a:r>
            <a:rPr lang="en-US" sz="1400" dirty="0" smtClean="0"/>
            <a:t>Difficult to design for a 100 year event such as recent hurricane</a:t>
          </a:r>
          <a:endParaRPr lang="en-US" sz="1400" dirty="0"/>
        </a:p>
      </dgm:t>
    </dgm:pt>
    <dgm:pt modelId="{FFE40601-9E1F-48F8-9037-747A432C30A1}" type="parTrans" cxnId="{39FAA9D7-C015-476F-B461-369DBC4FA230}">
      <dgm:prSet/>
      <dgm:spPr/>
      <dgm:t>
        <a:bodyPr/>
        <a:lstStyle/>
        <a:p>
          <a:endParaRPr lang="en-US"/>
        </a:p>
      </dgm:t>
    </dgm:pt>
    <dgm:pt modelId="{B249A9E0-6DAD-4B0B-B898-010D48F4F26D}" type="sibTrans" cxnId="{39FAA9D7-C015-476F-B461-369DBC4FA230}">
      <dgm:prSet/>
      <dgm:spPr/>
      <dgm:t>
        <a:bodyPr/>
        <a:lstStyle/>
        <a:p>
          <a:endParaRPr lang="en-US"/>
        </a:p>
      </dgm:t>
    </dgm:pt>
    <dgm:pt modelId="{F07A6DF3-C690-4844-8F5C-494F6DA76B4D}">
      <dgm:prSet phldrT="[Text]"/>
      <dgm:spPr>
        <a:solidFill>
          <a:schemeClr val="accent2"/>
        </a:solidFill>
      </dgm:spPr>
      <dgm:t>
        <a:bodyPr/>
        <a:lstStyle/>
        <a:p>
          <a:r>
            <a:rPr lang="en-US" dirty="0" smtClean="0"/>
            <a:t>Heat</a:t>
          </a:r>
          <a:endParaRPr lang="en-US" dirty="0"/>
        </a:p>
      </dgm:t>
    </dgm:pt>
    <dgm:pt modelId="{8BE4B476-9850-4C15-B3DE-F7EADFFA12DB}" type="parTrans" cxnId="{0C07531F-395B-4CC1-BC1E-093DA099D43F}">
      <dgm:prSet/>
      <dgm:spPr/>
      <dgm:t>
        <a:bodyPr/>
        <a:lstStyle/>
        <a:p>
          <a:endParaRPr lang="en-US"/>
        </a:p>
      </dgm:t>
    </dgm:pt>
    <dgm:pt modelId="{714065DD-D4F7-43EA-A7F1-3B63E7AC9B7E}" type="sibTrans" cxnId="{0C07531F-395B-4CC1-BC1E-093DA099D43F}">
      <dgm:prSet/>
      <dgm:spPr/>
      <dgm:t>
        <a:bodyPr/>
        <a:lstStyle/>
        <a:p>
          <a:endParaRPr lang="en-US"/>
        </a:p>
      </dgm:t>
    </dgm:pt>
    <dgm:pt modelId="{3332D71E-D8D2-4DED-9230-6171560C5A40}">
      <dgm:prSet phldrT="[Text]"/>
      <dgm:spPr/>
      <dgm:t>
        <a:bodyPr/>
        <a:lstStyle/>
        <a:p>
          <a:r>
            <a:rPr lang="en-US" dirty="0" smtClean="0"/>
            <a:t>1</a:t>
          </a:r>
          <a:r>
            <a:rPr lang="en-US" baseline="30000" dirty="0" smtClean="0"/>
            <a:t>0 </a:t>
          </a:r>
          <a:r>
            <a:rPr lang="en-US" dirty="0" smtClean="0"/>
            <a:t>C temperature increase during 25 year life of the equipment</a:t>
          </a:r>
          <a:endParaRPr lang="en-US" dirty="0"/>
        </a:p>
      </dgm:t>
    </dgm:pt>
    <dgm:pt modelId="{BDD005EE-59A8-4671-BECB-7C62BE0A2687}" type="parTrans" cxnId="{37779B5A-281B-46F6-8500-C2EA9AA7963B}">
      <dgm:prSet/>
      <dgm:spPr/>
      <dgm:t>
        <a:bodyPr/>
        <a:lstStyle/>
        <a:p>
          <a:endParaRPr lang="en-US"/>
        </a:p>
      </dgm:t>
    </dgm:pt>
    <dgm:pt modelId="{5663354F-8F00-4BE4-9971-1C477E261900}" type="sibTrans" cxnId="{37779B5A-281B-46F6-8500-C2EA9AA7963B}">
      <dgm:prSet/>
      <dgm:spPr/>
      <dgm:t>
        <a:bodyPr/>
        <a:lstStyle/>
        <a:p>
          <a:endParaRPr lang="en-US"/>
        </a:p>
      </dgm:t>
    </dgm:pt>
    <dgm:pt modelId="{450B79BA-1C3B-42E4-BECF-1222A073D2B5}">
      <dgm:prSet phldrT="[Text]" custT="1"/>
      <dgm:spPr/>
      <dgm:t>
        <a:bodyPr/>
        <a:lstStyle/>
        <a:p>
          <a:r>
            <a:rPr lang="en-US" sz="1400" dirty="0" smtClean="0"/>
            <a:t>In the context of the solar PV plant the projected change is insignificant.</a:t>
          </a:r>
          <a:endParaRPr lang="en-US" sz="1400" dirty="0"/>
        </a:p>
      </dgm:t>
    </dgm:pt>
    <dgm:pt modelId="{E91E8AEA-9F66-4B6B-9567-682677DFE05E}" type="parTrans" cxnId="{71BDD04C-8C96-411E-ABAA-1768D41455D4}">
      <dgm:prSet/>
      <dgm:spPr/>
      <dgm:t>
        <a:bodyPr/>
        <a:lstStyle/>
        <a:p>
          <a:endParaRPr lang="en-US"/>
        </a:p>
      </dgm:t>
    </dgm:pt>
    <dgm:pt modelId="{06836676-C6B1-485B-A4BB-F398310861B1}" type="sibTrans" cxnId="{71BDD04C-8C96-411E-ABAA-1768D41455D4}">
      <dgm:prSet/>
      <dgm:spPr/>
      <dgm:t>
        <a:bodyPr/>
        <a:lstStyle/>
        <a:p>
          <a:endParaRPr lang="en-US"/>
        </a:p>
      </dgm:t>
    </dgm:pt>
    <dgm:pt modelId="{0109AF06-4E1B-43F8-BAC4-485719E6DAC1}">
      <dgm:prSet phldrT="[Text]" custT="1"/>
      <dgm:spPr/>
      <dgm:t>
        <a:bodyPr/>
        <a:lstStyle/>
        <a:p>
          <a:r>
            <a:rPr lang="en-US" sz="1400" dirty="0" smtClean="0"/>
            <a:t>Corrected for climate change based on local study gives projected gusts of 155 mph</a:t>
          </a:r>
          <a:endParaRPr lang="en-US" sz="1400" dirty="0"/>
        </a:p>
      </dgm:t>
    </dgm:pt>
    <dgm:pt modelId="{0312AFA8-5C89-4FEC-95A0-F4C59C26D682}" type="parTrans" cxnId="{34F778ED-3E9C-4A40-AAB3-0D16E6CEB14B}">
      <dgm:prSet/>
      <dgm:spPr/>
      <dgm:t>
        <a:bodyPr/>
        <a:lstStyle/>
        <a:p>
          <a:endParaRPr lang="en-US"/>
        </a:p>
      </dgm:t>
    </dgm:pt>
    <dgm:pt modelId="{A973EBC2-33FA-4DC5-B32A-4718B79F7346}" type="sibTrans" cxnId="{34F778ED-3E9C-4A40-AAB3-0D16E6CEB14B}">
      <dgm:prSet/>
      <dgm:spPr/>
      <dgm:t>
        <a:bodyPr/>
        <a:lstStyle/>
        <a:p>
          <a:endParaRPr lang="en-US"/>
        </a:p>
      </dgm:t>
    </dgm:pt>
    <dgm:pt modelId="{5348A956-5701-4EB3-B1EC-A56F8E4A0F6F}">
      <dgm:prSet phldrT="[Text]" custT="1"/>
      <dgm:spPr/>
      <dgm:t>
        <a:bodyPr/>
        <a:lstStyle/>
        <a:p>
          <a:r>
            <a:rPr lang="en-US" sz="1400" dirty="0" smtClean="0"/>
            <a:t>Other data show increase in Category 4 and 5 hurricanes</a:t>
          </a:r>
          <a:endParaRPr lang="en-US" sz="1400" dirty="0"/>
        </a:p>
      </dgm:t>
    </dgm:pt>
    <dgm:pt modelId="{C2D0B9F7-9B59-4F7A-A4DD-3B4B43C7594A}" type="parTrans" cxnId="{54EDA25D-E006-441B-A496-3B1DB9C3E63D}">
      <dgm:prSet/>
      <dgm:spPr/>
      <dgm:t>
        <a:bodyPr/>
        <a:lstStyle/>
        <a:p>
          <a:endParaRPr lang="en-US"/>
        </a:p>
      </dgm:t>
    </dgm:pt>
    <dgm:pt modelId="{CBF7F8D5-8BA5-44AE-90BE-91BC14EC22D0}" type="sibTrans" cxnId="{54EDA25D-E006-441B-A496-3B1DB9C3E63D}">
      <dgm:prSet/>
      <dgm:spPr/>
      <dgm:t>
        <a:bodyPr/>
        <a:lstStyle/>
        <a:p>
          <a:endParaRPr lang="en-US"/>
        </a:p>
      </dgm:t>
    </dgm:pt>
    <dgm:pt modelId="{0213ED4F-7DC3-41C6-BB2B-B19C97791E03}">
      <dgm:prSet phldrT="[Text]" custT="1"/>
      <dgm:spPr/>
      <dgm:t>
        <a:bodyPr/>
        <a:lstStyle/>
        <a:p>
          <a:r>
            <a:rPr lang="en-US" sz="1400" dirty="0" smtClean="0"/>
            <a:t>Thus, design for the above 1 in 150 year events</a:t>
          </a:r>
          <a:endParaRPr lang="en-US" sz="1400" dirty="0"/>
        </a:p>
      </dgm:t>
    </dgm:pt>
    <dgm:pt modelId="{F2829866-A5F6-4AE7-816C-F127A916BB71}" type="parTrans" cxnId="{433BC045-82CF-4A91-A8E3-309C98F2F439}">
      <dgm:prSet/>
      <dgm:spPr/>
      <dgm:t>
        <a:bodyPr/>
        <a:lstStyle/>
        <a:p>
          <a:endParaRPr lang="en-US"/>
        </a:p>
      </dgm:t>
    </dgm:pt>
    <dgm:pt modelId="{BB9831D1-A039-42F8-9F16-F1185A7A9AF2}" type="sibTrans" cxnId="{433BC045-82CF-4A91-A8E3-309C98F2F439}">
      <dgm:prSet/>
      <dgm:spPr/>
      <dgm:t>
        <a:bodyPr/>
        <a:lstStyle/>
        <a:p>
          <a:endParaRPr lang="en-US"/>
        </a:p>
      </dgm:t>
    </dgm:pt>
    <dgm:pt modelId="{888942D6-5050-45B8-8B9C-3ADDA4E610AD}">
      <dgm:prSet phldrT="[Text]" custT="1"/>
      <dgm:spPr/>
      <dgm:t>
        <a:bodyPr/>
        <a:lstStyle/>
        <a:p>
          <a:r>
            <a:rPr lang="en-US" sz="1400" dirty="0" smtClean="0"/>
            <a:t>Flooding and minor erosion possible</a:t>
          </a:r>
          <a:endParaRPr lang="en-US" sz="1400" dirty="0"/>
        </a:p>
      </dgm:t>
    </dgm:pt>
    <dgm:pt modelId="{AA615528-2DDD-4DE3-AF36-96B3BE2CE842}" type="parTrans" cxnId="{12C4E4B1-3CC2-4D9B-ADDE-5B94F3EA520B}">
      <dgm:prSet/>
      <dgm:spPr/>
      <dgm:t>
        <a:bodyPr/>
        <a:lstStyle/>
        <a:p>
          <a:endParaRPr lang="en-US"/>
        </a:p>
      </dgm:t>
    </dgm:pt>
    <dgm:pt modelId="{7DDA933A-3D57-4F5F-A021-BB2A9E4F5D0E}" type="sibTrans" cxnId="{12C4E4B1-3CC2-4D9B-ADDE-5B94F3EA520B}">
      <dgm:prSet/>
      <dgm:spPr/>
      <dgm:t>
        <a:bodyPr/>
        <a:lstStyle/>
        <a:p>
          <a:endParaRPr lang="en-US"/>
        </a:p>
      </dgm:t>
    </dgm:pt>
    <dgm:pt modelId="{783F780B-380A-43E6-A347-B8BD39CC4404}">
      <dgm:prSet phldrT="[Text]" custT="1"/>
      <dgm:spPr/>
      <dgm:t>
        <a:bodyPr/>
        <a:lstStyle/>
        <a:p>
          <a:r>
            <a:rPr lang="en-US" sz="1400" dirty="0" smtClean="0"/>
            <a:t>Data suggest design for a 25 year event</a:t>
          </a:r>
          <a:endParaRPr lang="en-US" sz="1400" dirty="0"/>
        </a:p>
      </dgm:t>
    </dgm:pt>
    <dgm:pt modelId="{CB311316-4D40-4645-B2F0-6CCE092333B5}" type="parTrans" cxnId="{E5BB2A7B-CD3E-4228-973D-ADF2011FF92D}">
      <dgm:prSet/>
      <dgm:spPr/>
      <dgm:t>
        <a:bodyPr/>
        <a:lstStyle/>
        <a:p>
          <a:endParaRPr lang="en-US"/>
        </a:p>
      </dgm:t>
    </dgm:pt>
    <dgm:pt modelId="{40B8D50D-EBB0-4A07-874B-674FF3C5A074}" type="sibTrans" cxnId="{E5BB2A7B-CD3E-4228-973D-ADF2011FF92D}">
      <dgm:prSet/>
      <dgm:spPr/>
      <dgm:t>
        <a:bodyPr/>
        <a:lstStyle/>
        <a:p>
          <a:endParaRPr lang="en-US"/>
        </a:p>
      </dgm:t>
    </dgm:pt>
    <dgm:pt modelId="{4817E632-824E-403A-811F-0AE7B9FA7F7E}">
      <dgm:prSet phldrT="[Text]" custT="1"/>
      <dgm:spPr/>
      <dgm:t>
        <a:bodyPr/>
        <a:lstStyle/>
        <a:p>
          <a:r>
            <a:rPr lang="en-US" sz="1400" dirty="0" smtClean="0"/>
            <a:t>Could damage system components</a:t>
          </a:r>
          <a:endParaRPr lang="en-US" sz="1400" dirty="0"/>
        </a:p>
      </dgm:t>
    </dgm:pt>
    <dgm:pt modelId="{3E10DC9E-6617-4CE3-AD15-B518F34A4116}" type="parTrans" cxnId="{60ABEA92-866E-4A84-A720-6CE303F03F9A}">
      <dgm:prSet/>
      <dgm:spPr/>
      <dgm:t>
        <a:bodyPr/>
        <a:lstStyle/>
        <a:p>
          <a:endParaRPr lang="en-US"/>
        </a:p>
      </dgm:t>
    </dgm:pt>
    <dgm:pt modelId="{88F59C50-E56B-4FA0-9718-4DEF32B9AC66}" type="sibTrans" cxnId="{60ABEA92-866E-4A84-A720-6CE303F03F9A}">
      <dgm:prSet/>
      <dgm:spPr/>
      <dgm:t>
        <a:bodyPr/>
        <a:lstStyle/>
        <a:p>
          <a:endParaRPr lang="en-US"/>
        </a:p>
      </dgm:t>
    </dgm:pt>
    <dgm:pt modelId="{5E5641DC-13A7-4AC9-93A4-95F1A189A736}" type="pres">
      <dgm:prSet presAssocID="{8F191EA8-5107-4F67-BD07-CB41B5B82883}" presName="Name0" presStyleCnt="0">
        <dgm:presLayoutVars>
          <dgm:chMax/>
          <dgm:chPref val="3"/>
          <dgm:dir/>
          <dgm:animOne val="branch"/>
          <dgm:animLvl val="lvl"/>
        </dgm:presLayoutVars>
      </dgm:prSet>
      <dgm:spPr/>
      <dgm:t>
        <a:bodyPr/>
        <a:lstStyle/>
        <a:p>
          <a:endParaRPr lang="en-US"/>
        </a:p>
      </dgm:t>
    </dgm:pt>
    <dgm:pt modelId="{3AAEDAC6-9110-439E-97A5-6827B5E64A35}" type="pres">
      <dgm:prSet presAssocID="{E7FA727E-FE96-4D07-AE6D-DD89EA845520}" presName="composite" presStyleCnt="0"/>
      <dgm:spPr/>
    </dgm:pt>
    <dgm:pt modelId="{9EE9CFBA-6A4D-4F58-BD22-D1C7AB25B5E8}" type="pres">
      <dgm:prSet presAssocID="{E7FA727E-FE96-4D07-AE6D-DD89EA845520}" presName="FirstChild" presStyleLbl="revTx" presStyleIdx="0" presStyleCnt="6">
        <dgm:presLayoutVars>
          <dgm:chMax val="0"/>
          <dgm:chPref val="0"/>
          <dgm:bulletEnabled val="1"/>
        </dgm:presLayoutVars>
      </dgm:prSet>
      <dgm:spPr/>
      <dgm:t>
        <a:bodyPr/>
        <a:lstStyle/>
        <a:p>
          <a:endParaRPr lang="en-US"/>
        </a:p>
      </dgm:t>
    </dgm:pt>
    <dgm:pt modelId="{C61414D7-232C-4D88-B785-294BF3207DB1}" type="pres">
      <dgm:prSet presAssocID="{E7FA727E-FE96-4D07-AE6D-DD89EA845520}" presName="Parent" presStyleLbl="alignNode1" presStyleIdx="0" presStyleCnt="3">
        <dgm:presLayoutVars>
          <dgm:chMax val="3"/>
          <dgm:chPref val="3"/>
          <dgm:bulletEnabled val="1"/>
        </dgm:presLayoutVars>
      </dgm:prSet>
      <dgm:spPr/>
      <dgm:t>
        <a:bodyPr/>
        <a:lstStyle/>
        <a:p>
          <a:endParaRPr lang="en-US"/>
        </a:p>
      </dgm:t>
    </dgm:pt>
    <dgm:pt modelId="{A3179B62-AC6F-4D81-81C9-8B0CEE9B40D4}" type="pres">
      <dgm:prSet presAssocID="{E7FA727E-FE96-4D07-AE6D-DD89EA845520}" presName="Accent" presStyleLbl="parChTrans1D1" presStyleIdx="0" presStyleCnt="3"/>
      <dgm:spPr/>
    </dgm:pt>
    <dgm:pt modelId="{D829848C-AE44-4EA5-AD69-58CBF0AC486E}" type="pres">
      <dgm:prSet presAssocID="{E7FA727E-FE96-4D07-AE6D-DD89EA845520}" presName="Child" presStyleLbl="revTx" presStyleIdx="1" presStyleCnt="6">
        <dgm:presLayoutVars>
          <dgm:chMax val="0"/>
          <dgm:chPref val="0"/>
          <dgm:bulletEnabled val="1"/>
        </dgm:presLayoutVars>
      </dgm:prSet>
      <dgm:spPr/>
      <dgm:t>
        <a:bodyPr/>
        <a:lstStyle/>
        <a:p>
          <a:endParaRPr lang="en-US"/>
        </a:p>
      </dgm:t>
    </dgm:pt>
    <dgm:pt modelId="{DFAA975E-4474-4A51-AB39-5E914F313446}" type="pres">
      <dgm:prSet presAssocID="{BC81AC6F-D90B-4818-950F-7BFDCF75E761}" presName="sibTrans" presStyleCnt="0"/>
      <dgm:spPr/>
    </dgm:pt>
    <dgm:pt modelId="{5F5E36C9-CF84-4836-8436-F51D55AD1031}" type="pres">
      <dgm:prSet presAssocID="{C66C878F-4D12-47F2-84AB-06EE3BCF198D}" presName="composite" presStyleCnt="0"/>
      <dgm:spPr/>
    </dgm:pt>
    <dgm:pt modelId="{A996CCFA-3153-4579-9D72-B22327B7DCCD}" type="pres">
      <dgm:prSet presAssocID="{C66C878F-4D12-47F2-84AB-06EE3BCF198D}" presName="FirstChild" presStyleLbl="revTx" presStyleIdx="2" presStyleCnt="6">
        <dgm:presLayoutVars>
          <dgm:chMax val="0"/>
          <dgm:chPref val="0"/>
          <dgm:bulletEnabled val="1"/>
        </dgm:presLayoutVars>
      </dgm:prSet>
      <dgm:spPr/>
      <dgm:t>
        <a:bodyPr/>
        <a:lstStyle/>
        <a:p>
          <a:endParaRPr lang="en-US"/>
        </a:p>
      </dgm:t>
    </dgm:pt>
    <dgm:pt modelId="{44295F1D-3F1D-412B-842F-F47F7D71160F}" type="pres">
      <dgm:prSet presAssocID="{C66C878F-4D12-47F2-84AB-06EE3BCF198D}" presName="Parent" presStyleLbl="alignNode1" presStyleIdx="1" presStyleCnt="3">
        <dgm:presLayoutVars>
          <dgm:chMax val="3"/>
          <dgm:chPref val="3"/>
          <dgm:bulletEnabled val="1"/>
        </dgm:presLayoutVars>
      </dgm:prSet>
      <dgm:spPr/>
      <dgm:t>
        <a:bodyPr/>
        <a:lstStyle/>
        <a:p>
          <a:endParaRPr lang="en-US"/>
        </a:p>
      </dgm:t>
    </dgm:pt>
    <dgm:pt modelId="{8761D984-5EFA-4408-8357-F4100A99232B}" type="pres">
      <dgm:prSet presAssocID="{C66C878F-4D12-47F2-84AB-06EE3BCF198D}" presName="Accent" presStyleLbl="parChTrans1D1" presStyleIdx="1" presStyleCnt="3"/>
      <dgm:spPr/>
    </dgm:pt>
    <dgm:pt modelId="{66D9D87B-EDF4-419A-A5BF-7770A536964E}" type="pres">
      <dgm:prSet presAssocID="{C66C878F-4D12-47F2-84AB-06EE3BCF198D}" presName="Child" presStyleLbl="revTx" presStyleIdx="3" presStyleCnt="6">
        <dgm:presLayoutVars>
          <dgm:chMax val="0"/>
          <dgm:chPref val="0"/>
          <dgm:bulletEnabled val="1"/>
        </dgm:presLayoutVars>
      </dgm:prSet>
      <dgm:spPr/>
      <dgm:t>
        <a:bodyPr/>
        <a:lstStyle/>
        <a:p>
          <a:endParaRPr lang="en-US"/>
        </a:p>
      </dgm:t>
    </dgm:pt>
    <dgm:pt modelId="{2DC0A0AF-E4E1-447D-9174-41EA7CD1E703}" type="pres">
      <dgm:prSet presAssocID="{5448C278-6328-47A1-BE04-AC3901194D40}" presName="sibTrans" presStyleCnt="0"/>
      <dgm:spPr/>
    </dgm:pt>
    <dgm:pt modelId="{ED6E48E4-69DA-45E0-983E-F225634D661B}" type="pres">
      <dgm:prSet presAssocID="{F07A6DF3-C690-4844-8F5C-494F6DA76B4D}" presName="composite" presStyleCnt="0"/>
      <dgm:spPr/>
    </dgm:pt>
    <dgm:pt modelId="{27976CC6-F4E1-48F4-8E5D-5C70D1EEF14D}" type="pres">
      <dgm:prSet presAssocID="{F07A6DF3-C690-4844-8F5C-494F6DA76B4D}" presName="FirstChild" presStyleLbl="revTx" presStyleIdx="4" presStyleCnt="6">
        <dgm:presLayoutVars>
          <dgm:chMax val="0"/>
          <dgm:chPref val="0"/>
          <dgm:bulletEnabled val="1"/>
        </dgm:presLayoutVars>
      </dgm:prSet>
      <dgm:spPr/>
      <dgm:t>
        <a:bodyPr/>
        <a:lstStyle/>
        <a:p>
          <a:endParaRPr lang="en-US"/>
        </a:p>
      </dgm:t>
    </dgm:pt>
    <dgm:pt modelId="{C9F65C27-A633-4659-B2AB-07EAEB6793C2}" type="pres">
      <dgm:prSet presAssocID="{F07A6DF3-C690-4844-8F5C-494F6DA76B4D}" presName="Parent" presStyleLbl="alignNode1" presStyleIdx="2" presStyleCnt="3">
        <dgm:presLayoutVars>
          <dgm:chMax val="3"/>
          <dgm:chPref val="3"/>
          <dgm:bulletEnabled val="1"/>
        </dgm:presLayoutVars>
      </dgm:prSet>
      <dgm:spPr/>
      <dgm:t>
        <a:bodyPr/>
        <a:lstStyle/>
        <a:p>
          <a:endParaRPr lang="en-US"/>
        </a:p>
      </dgm:t>
    </dgm:pt>
    <dgm:pt modelId="{FC984378-5523-47B0-A1DA-0D1F29669DE7}" type="pres">
      <dgm:prSet presAssocID="{F07A6DF3-C690-4844-8F5C-494F6DA76B4D}" presName="Accent" presStyleLbl="parChTrans1D1" presStyleIdx="2" presStyleCnt="3"/>
      <dgm:spPr/>
    </dgm:pt>
    <dgm:pt modelId="{DB8110F9-3067-4D73-9C18-F25B5E9268C2}" type="pres">
      <dgm:prSet presAssocID="{F07A6DF3-C690-4844-8F5C-494F6DA76B4D}" presName="Child" presStyleLbl="revTx" presStyleIdx="5" presStyleCnt="6">
        <dgm:presLayoutVars>
          <dgm:chMax val="0"/>
          <dgm:chPref val="0"/>
          <dgm:bulletEnabled val="1"/>
        </dgm:presLayoutVars>
      </dgm:prSet>
      <dgm:spPr/>
      <dgm:t>
        <a:bodyPr/>
        <a:lstStyle/>
        <a:p>
          <a:endParaRPr lang="en-US"/>
        </a:p>
      </dgm:t>
    </dgm:pt>
  </dgm:ptLst>
  <dgm:cxnLst>
    <dgm:cxn modelId="{6432F5E7-656A-4475-B57B-069FB2D5D4E5}" srcId="{8F191EA8-5107-4F67-BD07-CB41B5B82883}" destId="{C66C878F-4D12-47F2-84AB-06EE3BCF198D}" srcOrd="1" destOrd="0" parTransId="{017EAE31-65CC-4910-9962-F38ACB5B7546}" sibTransId="{5448C278-6328-47A1-BE04-AC3901194D40}"/>
    <dgm:cxn modelId="{54EDA25D-E006-441B-A496-3B1DB9C3E63D}" srcId="{E7FA727E-FE96-4D07-AE6D-DD89EA845520}" destId="{5348A956-5701-4EB3-B1EC-A56F8E4A0F6F}" srcOrd="4" destOrd="0" parTransId="{C2D0B9F7-9B59-4F7A-A4DD-3B4B43C7594A}" sibTransId="{CBF7F8D5-8BA5-44AE-90BE-91BC14EC22D0}"/>
    <dgm:cxn modelId="{AEA44BF5-4D28-1747-A479-EE21C89EE6E8}" type="presOf" srcId="{4817E632-824E-403A-811F-0AE7B9FA7F7E}" destId="{D829848C-AE44-4EA5-AD69-58CBF0AC486E}" srcOrd="0" destOrd="1" presId="urn:microsoft.com/office/officeart/2011/layout/TabList"/>
    <dgm:cxn modelId="{B20CC710-C35B-9B48-8E65-067D06550F8F}" type="presOf" srcId="{0109AF06-4E1B-43F8-BAC4-485719E6DAC1}" destId="{D829848C-AE44-4EA5-AD69-58CBF0AC486E}" srcOrd="0" destOrd="2" presId="urn:microsoft.com/office/officeart/2011/layout/TabList"/>
    <dgm:cxn modelId="{58B793E6-DFAE-284A-8385-73A72B9CA1EC}" type="presOf" srcId="{E7FA727E-FE96-4D07-AE6D-DD89EA845520}" destId="{C61414D7-232C-4D88-B785-294BF3207DB1}" srcOrd="0" destOrd="0" presId="urn:microsoft.com/office/officeart/2011/layout/TabList"/>
    <dgm:cxn modelId="{F3B4E35F-78E8-1E4F-B3AD-17729CE3B903}" type="presOf" srcId="{5348A956-5701-4EB3-B1EC-A56F8E4A0F6F}" destId="{D829848C-AE44-4EA5-AD69-58CBF0AC486E}" srcOrd="0" destOrd="3" presId="urn:microsoft.com/office/officeart/2011/layout/TabList"/>
    <dgm:cxn modelId="{34F778ED-3E9C-4A40-AAB3-0D16E6CEB14B}" srcId="{E7FA727E-FE96-4D07-AE6D-DD89EA845520}" destId="{0109AF06-4E1B-43F8-BAC4-485719E6DAC1}" srcOrd="3" destOrd="0" parTransId="{0312AFA8-5C89-4FEC-95A0-F4C59C26D682}" sibTransId="{A973EBC2-33FA-4DC5-B32A-4718B79F7346}"/>
    <dgm:cxn modelId="{ABADB236-2D5A-4BE8-81FF-4DD5368F8738}" srcId="{8F191EA8-5107-4F67-BD07-CB41B5B82883}" destId="{E7FA727E-FE96-4D07-AE6D-DD89EA845520}" srcOrd="0" destOrd="0" parTransId="{E3265255-97BA-4211-8637-4A3812E2BA17}" sibTransId="{BC81AC6F-D90B-4818-950F-7BFDCF75E761}"/>
    <dgm:cxn modelId="{E5A01702-6D09-4324-B9B7-3064F8FA70BB}" srcId="{E7FA727E-FE96-4D07-AE6D-DD89EA845520}" destId="{4209C258-6958-4C8A-93D6-C0FF3E5DD71F}" srcOrd="0" destOrd="0" parTransId="{4B950B82-6EB3-4433-9920-B2E5DFCC8830}" sibTransId="{5BBA6FB5-A8E7-40EC-9A66-038F4B725092}"/>
    <dgm:cxn modelId="{0C07531F-395B-4CC1-BC1E-093DA099D43F}" srcId="{8F191EA8-5107-4F67-BD07-CB41B5B82883}" destId="{F07A6DF3-C690-4844-8F5C-494F6DA76B4D}" srcOrd="2" destOrd="0" parTransId="{8BE4B476-9850-4C15-B3DE-F7EADFFA12DB}" sibTransId="{714065DD-D4F7-43EA-A7F1-3B63E7AC9B7E}"/>
    <dgm:cxn modelId="{6D9DB86D-056C-854D-8FEA-F38984C4DE65}" type="presOf" srcId="{4209C258-6958-4C8A-93D6-C0FF3E5DD71F}" destId="{9EE9CFBA-6A4D-4F58-BD22-D1C7AB25B5E8}" srcOrd="0" destOrd="0" presId="urn:microsoft.com/office/officeart/2011/layout/TabList"/>
    <dgm:cxn modelId="{6F1F127E-CA22-4014-BAAE-4BD6AB322134}" srcId="{C66C878F-4D12-47F2-84AB-06EE3BCF198D}" destId="{89BC4389-764B-4663-A5FF-38220A638EF2}" srcOrd="0" destOrd="0" parTransId="{683F5B6E-A856-4B01-8C38-45E31A767416}" sibTransId="{AB8BDD38-F3CD-4407-B1A2-15EF03D66735}"/>
    <dgm:cxn modelId="{689305E3-035A-3048-ABD1-854FA8255698}" type="presOf" srcId="{F07A6DF3-C690-4844-8F5C-494F6DA76B4D}" destId="{C9F65C27-A633-4659-B2AB-07EAEB6793C2}" srcOrd="0" destOrd="0" presId="urn:microsoft.com/office/officeart/2011/layout/TabList"/>
    <dgm:cxn modelId="{12C4E4B1-3CC2-4D9B-ADDE-5B94F3EA520B}" srcId="{C66C878F-4D12-47F2-84AB-06EE3BCF198D}" destId="{888942D6-5050-45B8-8B9C-3ADDA4E610AD}" srcOrd="1" destOrd="0" parTransId="{AA615528-2DDD-4DE3-AF36-96B3BE2CE842}" sibTransId="{7DDA933A-3D57-4F5F-A021-BB2A9E4F5D0E}"/>
    <dgm:cxn modelId="{CDE96340-EF2D-FC48-A90F-17F912497092}" type="presOf" srcId="{98E778E1-ECC6-43F9-AAF5-48CE85B85D3D}" destId="{D829848C-AE44-4EA5-AD69-58CBF0AC486E}" srcOrd="0" destOrd="0" presId="urn:microsoft.com/office/officeart/2011/layout/TabList"/>
    <dgm:cxn modelId="{E18AC69D-851B-AE45-904D-F690CA443B75}" type="presOf" srcId="{450B79BA-1C3B-42E4-BECF-1222A073D2B5}" destId="{DB8110F9-3067-4D73-9C18-F25B5E9268C2}" srcOrd="0" destOrd="0" presId="urn:microsoft.com/office/officeart/2011/layout/TabList"/>
    <dgm:cxn modelId="{9D88BFD6-6D43-AE48-B929-6FD9D34B5D8D}" type="presOf" srcId="{89BC4389-764B-4663-A5FF-38220A638EF2}" destId="{A996CCFA-3153-4579-9D72-B22327B7DCCD}" srcOrd="0" destOrd="0" presId="urn:microsoft.com/office/officeart/2011/layout/TabList"/>
    <dgm:cxn modelId="{60ABEA92-866E-4A84-A720-6CE303F03F9A}" srcId="{E7FA727E-FE96-4D07-AE6D-DD89EA845520}" destId="{4817E632-824E-403A-811F-0AE7B9FA7F7E}" srcOrd="2" destOrd="0" parTransId="{3E10DC9E-6617-4CE3-AD15-B518F34A4116}" sibTransId="{88F59C50-E56B-4FA0-9718-4DEF32B9AC66}"/>
    <dgm:cxn modelId="{83A3BF72-4718-4CAB-9DDF-1F3C05E1C6EE}" srcId="{E7FA727E-FE96-4D07-AE6D-DD89EA845520}" destId="{98E778E1-ECC6-43F9-AAF5-48CE85B85D3D}" srcOrd="1" destOrd="0" parTransId="{68F1C788-5FED-4EE7-831B-B58BF48F1F5F}" sibTransId="{44817DD1-12EF-45F8-AA51-1B105009ADED}"/>
    <dgm:cxn modelId="{7BEAE6BD-C56E-5B4A-AE0B-480B5B7A4513}" type="presOf" srcId="{3332D71E-D8D2-4DED-9230-6171560C5A40}" destId="{27976CC6-F4E1-48F4-8E5D-5C70D1EEF14D}" srcOrd="0" destOrd="0" presId="urn:microsoft.com/office/officeart/2011/layout/TabList"/>
    <dgm:cxn modelId="{265D7F29-1708-BC46-909F-D089147330FE}" type="presOf" srcId="{0213ED4F-7DC3-41C6-BB2B-B19C97791E03}" destId="{D829848C-AE44-4EA5-AD69-58CBF0AC486E}" srcOrd="0" destOrd="4" presId="urn:microsoft.com/office/officeart/2011/layout/TabList"/>
    <dgm:cxn modelId="{71BDD04C-8C96-411E-ABAA-1768D41455D4}" srcId="{F07A6DF3-C690-4844-8F5C-494F6DA76B4D}" destId="{450B79BA-1C3B-42E4-BECF-1222A073D2B5}" srcOrd="1" destOrd="0" parTransId="{E91E8AEA-9F66-4B6B-9567-682677DFE05E}" sibTransId="{06836676-C6B1-485B-A4BB-F398310861B1}"/>
    <dgm:cxn modelId="{E5BB2A7B-CD3E-4228-973D-ADF2011FF92D}" srcId="{C66C878F-4D12-47F2-84AB-06EE3BCF198D}" destId="{783F780B-380A-43E6-A347-B8BD39CC4404}" srcOrd="3" destOrd="0" parTransId="{CB311316-4D40-4645-B2F0-6CCE092333B5}" sibTransId="{40B8D50D-EBB0-4A07-874B-674FF3C5A074}"/>
    <dgm:cxn modelId="{433BC045-82CF-4A91-A8E3-309C98F2F439}" srcId="{E7FA727E-FE96-4D07-AE6D-DD89EA845520}" destId="{0213ED4F-7DC3-41C6-BB2B-B19C97791E03}" srcOrd="5" destOrd="0" parTransId="{F2829866-A5F6-4AE7-816C-F127A916BB71}" sibTransId="{BB9831D1-A039-42F8-9F16-F1185A7A9AF2}"/>
    <dgm:cxn modelId="{37779B5A-281B-46F6-8500-C2EA9AA7963B}" srcId="{F07A6DF3-C690-4844-8F5C-494F6DA76B4D}" destId="{3332D71E-D8D2-4DED-9230-6171560C5A40}" srcOrd="0" destOrd="0" parTransId="{BDD005EE-59A8-4671-BECB-7C62BE0A2687}" sibTransId="{5663354F-8F00-4BE4-9971-1C477E261900}"/>
    <dgm:cxn modelId="{0533F335-F2FC-BE41-AF76-B5B5E1B10A75}" type="presOf" srcId="{888942D6-5050-45B8-8B9C-3ADDA4E610AD}" destId="{66D9D87B-EDF4-419A-A5BF-7770A536964E}" srcOrd="0" destOrd="0" presId="urn:microsoft.com/office/officeart/2011/layout/TabList"/>
    <dgm:cxn modelId="{39FAA9D7-C015-476F-B461-369DBC4FA230}" srcId="{C66C878F-4D12-47F2-84AB-06EE3BCF198D}" destId="{DF7D897A-71F0-4F37-81B6-1DBAB79ED297}" srcOrd="2" destOrd="0" parTransId="{FFE40601-9E1F-48F8-9037-747A432C30A1}" sibTransId="{B249A9E0-6DAD-4B0B-B898-010D48F4F26D}"/>
    <dgm:cxn modelId="{1C7D4067-B2C6-6E45-B5E7-44435A4FBD39}" type="presOf" srcId="{8F191EA8-5107-4F67-BD07-CB41B5B82883}" destId="{5E5641DC-13A7-4AC9-93A4-95F1A189A736}" srcOrd="0" destOrd="0" presId="urn:microsoft.com/office/officeart/2011/layout/TabList"/>
    <dgm:cxn modelId="{4D41C915-16BE-3B40-B2C5-AC0B8CB12F9B}" type="presOf" srcId="{DF7D897A-71F0-4F37-81B6-1DBAB79ED297}" destId="{66D9D87B-EDF4-419A-A5BF-7770A536964E}" srcOrd="0" destOrd="1" presId="urn:microsoft.com/office/officeart/2011/layout/TabList"/>
    <dgm:cxn modelId="{44CA7182-847A-B643-8F0D-301FD47F256D}" type="presOf" srcId="{783F780B-380A-43E6-A347-B8BD39CC4404}" destId="{66D9D87B-EDF4-419A-A5BF-7770A536964E}" srcOrd="0" destOrd="2" presId="urn:microsoft.com/office/officeart/2011/layout/TabList"/>
    <dgm:cxn modelId="{8C58075D-371B-D74E-928F-6DD9C163254F}" type="presOf" srcId="{C66C878F-4D12-47F2-84AB-06EE3BCF198D}" destId="{44295F1D-3F1D-412B-842F-F47F7D71160F}" srcOrd="0" destOrd="0" presId="urn:microsoft.com/office/officeart/2011/layout/TabList"/>
    <dgm:cxn modelId="{F6E46FE2-DB14-B447-923E-036A26049270}" type="presParOf" srcId="{5E5641DC-13A7-4AC9-93A4-95F1A189A736}" destId="{3AAEDAC6-9110-439E-97A5-6827B5E64A35}" srcOrd="0" destOrd="0" presId="urn:microsoft.com/office/officeart/2011/layout/TabList"/>
    <dgm:cxn modelId="{DEBB7562-5853-1948-8784-909A7B3EF387}" type="presParOf" srcId="{3AAEDAC6-9110-439E-97A5-6827B5E64A35}" destId="{9EE9CFBA-6A4D-4F58-BD22-D1C7AB25B5E8}" srcOrd="0" destOrd="0" presId="urn:microsoft.com/office/officeart/2011/layout/TabList"/>
    <dgm:cxn modelId="{4084D25E-EF6B-7041-B156-7073573DCB67}" type="presParOf" srcId="{3AAEDAC6-9110-439E-97A5-6827B5E64A35}" destId="{C61414D7-232C-4D88-B785-294BF3207DB1}" srcOrd="1" destOrd="0" presId="urn:microsoft.com/office/officeart/2011/layout/TabList"/>
    <dgm:cxn modelId="{46BAEB25-04D0-734B-98E8-534FC2923CAE}" type="presParOf" srcId="{3AAEDAC6-9110-439E-97A5-6827B5E64A35}" destId="{A3179B62-AC6F-4D81-81C9-8B0CEE9B40D4}" srcOrd="2" destOrd="0" presId="urn:microsoft.com/office/officeart/2011/layout/TabList"/>
    <dgm:cxn modelId="{5119536B-9C4F-3749-A899-CFE7AC7D5FF1}" type="presParOf" srcId="{5E5641DC-13A7-4AC9-93A4-95F1A189A736}" destId="{D829848C-AE44-4EA5-AD69-58CBF0AC486E}" srcOrd="1" destOrd="0" presId="urn:microsoft.com/office/officeart/2011/layout/TabList"/>
    <dgm:cxn modelId="{5F317263-A5B2-E143-9F62-E1A2670A7E71}" type="presParOf" srcId="{5E5641DC-13A7-4AC9-93A4-95F1A189A736}" destId="{DFAA975E-4474-4A51-AB39-5E914F313446}" srcOrd="2" destOrd="0" presId="urn:microsoft.com/office/officeart/2011/layout/TabList"/>
    <dgm:cxn modelId="{5240BB8A-8310-5D4E-87A2-71980314B700}" type="presParOf" srcId="{5E5641DC-13A7-4AC9-93A4-95F1A189A736}" destId="{5F5E36C9-CF84-4836-8436-F51D55AD1031}" srcOrd="3" destOrd="0" presId="urn:microsoft.com/office/officeart/2011/layout/TabList"/>
    <dgm:cxn modelId="{60796426-CF3F-CB4C-922A-02A943869887}" type="presParOf" srcId="{5F5E36C9-CF84-4836-8436-F51D55AD1031}" destId="{A996CCFA-3153-4579-9D72-B22327B7DCCD}" srcOrd="0" destOrd="0" presId="urn:microsoft.com/office/officeart/2011/layout/TabList"/>
    <dgm:cxn modelId="{9FF1EB13-66AA-A54E-A85C-D7B389B6BAA4}" type="presParOf" srcId="{5F5E36C9-CF84-4836-8436-F51D55AD1031}" destId="{44295F1D-3F1D-412B-842F-F47F7D71160F}" srcOrd="1" destOrd="0" presId="urn:microsoft.com/office/officeart/2011/layout/TabList"/>
    <dgm:cxn modelId="{A0B54259-A97C-9A4D-B3BD-EF1D35733E31}" type="presParOf" srcId="{5F5E36C9-CF84-4836-8436-F51D55AD1031}" destId="{8761D984-5EFA-4408-8357-F4100A99232B}" srcOrd="2" destOrd="0" presId="urn:microsoft.com/office/officeart/2011/layout/TabList"/>
    <dgm:cxn modelId="{74E59541-A550-9D40-8D5E-BBD198E78B05}" type="presParOf" srcId="{5E5641DC-13A7-4AC9-93A4-95F1A189A736}" destId="{66D9D87B-EDF4-419A-A5BF-7770A536964E}" srcOrd="4" destOrd="0" presId="urn:microsoft.com/office/officeart/2011/layout/TabList"/>
    <dgm:cxn modelId="{DC375986-13A3-F046-B052-3D60697B79BA}" type="presParOf" srcId="{5E5641DC-13A7-4AC9-93A4-95F1A189A736}" destId="{2DC0A0AF-E4E1-447D-9174-41EA7CD1E703}" srcOrd="5" destOrd="0" presId="urn:microsoft.com/office/officeart/2011/layout/TabList"/>
    <dgm:cxn modelId="{D6CF8C40-6964-FE41-BA10-795FB0A7B674}" type="presParOf" srcId="{5E5641DC-13A7-4AC9-93A4-95F1A189A736}" destId="{ED6E48E4-69DA-45E0-983E-F225634D661B}" srcOrd="6" destOrd="0" presId="urn:microsoft.com/office/officeart/2011/layout/TabList"/>
    <dgm:cxn modelId="{E7D302B9-7D05-D247-8791-671AFD5AA064}" type="presParOf" srcId="{ED6E48E4-69DA-45E0-983E-F225634D661B}" destId="{27976CC6-F4E1-48F4-8E5D-5C70D1EEF14D}" srcOrd="0" destOrd="0" presId="urn:microsoft.com/office/officeart/2011/layout/TabList"/>
    <dgm:cxn modelId="{A204556D-A7EA-A342-B0B0-8A32C6CC8356}" type="presParOf" srcId="{ED6E48E4-69DA-45E0-983E-F225634D661B}" destId="{C9F65C27-A633-4659-B2AB-07EAEB6793C2}" srcOrd="1" destOrd="0" presId="urn:microsoft.com/office/officeart/2011/layout/TabList"/>
    <dgm:cxn modelId="{69ACC361-BC9D-F548-A1B2-80D24ECF0FA0}" type="presParOf" srcId="{ED6E48E4-69DA-45E0-983E-F225634D661B}" destId="{FC984378-5523-47B0-A1DA-0D1F29669DE7}" srcOrd="2" destOrd="0" presId="urn:microsoft.com/office/officeart/2011/layout/TabList"/>
    <dgm:cxn modelId="{20DF9CC9-0822-1E41-967D-B678E152898E}" type="presParOf" srcId="{5E5641DC-13A7-4AC9-93A4-95F1A189A736}" destId="{DB8110F9-3067-4D73-9C18-F25B5E9268C2}"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6839D-6DD4-3243-AE87-317639DC4272}">
      <dsp:nvSpPr>
        <dsp:cNvPr id="0" name=""/>
        <dsp:cNvSpPr/>
      </dsp:nvSpPr>
      <dsp:spPr>
        <a:xfrm>
          <a:off x="0" y="4735680"/>
          <a:ext cx="6324600" cy="444028"/>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Implementation / follow-up of EMP</a:t>
          </a:r>
          <a:endParaRPr lang="en-US" sz="800" kern="1200" dirty="0"/>
        </a:p>
      </dsp:txBody>
      <dsp:txXfrm>
        <a:off x="0" y="4735680"/>
        <a:ext cx="6324600" cy="239775"/>
      </dsp:txXfrm>
    </dsp:sp>
    <dsp:sp modelId="{8F0F5D6C-27F2-1F46-B617-FB057A25C80B}">
      <dsp:nvSpPr>
        <dsp:cNvPr id="0" name=""/>
        <dsp:cNvSpPr/>
      </dsp:nvSpPr>
      <dsp:spPr>
        <a:xfrm>
          <a:off x="0" y="4966575"/>
          <a:ext cx="3162299" cy="20425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Monitoring</a:t>
          </a:r>
          <a:endParaRPr lang="en-US" sz="1000" kern="1200" dirty="0"/>
        </a:p>
      </dsp:txBody>
      <dsp:txXfrm>
        <a:off x="0" y="4966575"/>
        <a:ext cx="3162299" cy="204253"/>
      </dsp:txXfrm>
    </dsp:sp>
    <dsp:sp modelId="{20842FEC-359B-814F-82A8-C9B3A45B30BF}">
      <dsp:nvSpPr>
        <dsp:cNvPr id="0" name=""/>
        <dsp:cNvSpPr/>
      </dsp:nvSpPr>
      <dsp:spPr>
        <a:xfrm>
          <a:off x="3162300" y="4966575"/>
          <a:ext cx="3162299" cy="20425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Control and verification</a:t>
          </a:r>
          <a:endParaRPr lang="en-US" sz="1000" kern="1200" dirty="0"/>
        </a:p>
      </dsp:txBody>
      <dsp:txXfrm>
        <a:off x="3162300" y="4966575"/>
        <a:ext cx="3162299" cy="204253"/>
      </dsp:txXfrm>
    </dsp:sp>
    <dsp:sp modelId="{C6928878-06A8-C845-9EBD-3504EEF9CE2F}">
      <dsp:nvSpPr>
        <dsp:cNvPr id="0" name=""/>
        <dsp:cNvSpPr/>
      </dsp:nvSpPr>
      <dsp:spPr>
        <a:xfrm rot="10800000">
          <a:off x="0" y="4059424"/>
          <a:ext cx="6324600" cy="682916"/>
        </a:xfrm>
        <a:prstGeom prst="upArrowCallout">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Decision</a:t>
          </a:r>
          <a:endParaRPr lang="en-US" sz="1600" kern="1200" dirty="0"/>
        </a:p>
      </dsp:txBody>
      <dsp:txXfrm rot="-10800000">
        <a:off x="0" y="4059424"/>
        <a:ext cx="6324600" cy="239703"/>
      </dsp:txXfrm>
    </dsp:sp>
    <dsp:sp modelId="{3D365CFB-AD59-1F40-A9A2-2ADFFA1B7871}">
      <dsp:nvSpPr>
        <dsp:cNvPr id="0" name=""/>
        <dsp:cNvSpPr/>
      </dsp:nvSpPr>
      <dsp:spPr>
        <a:xfrm>
          <a:off x="3088" y="4299128"/>
          <a:ext cx="2106141"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Go</a:t>
          </a:r>
          <a:endParaRPr lang="en-US" sz="800" kern="1200" dirty="0"/>
        </a:p>
      </dsp:txBody>
      <dsp:txXfrm>
        <a:off x="3088" y="4299128"/>
        <a:ext cx="2106141" cy="204191"/>
      </dsp:txXfrm>
    </dsp:sp>
    <dsp:sp modelId="{929A7DA9-0F08-4F47-A3D1-EBF80FFD86CC}">
      <dsp:nvSpPr>
        <dsp:cNvPr id="0" name=""/>
        <dsp:cNvSpPr/>
      </dsp:nvSpPr>
      <dsp:spPr>
        <a:xfrm>
          <a:off x="2109229" y="4299128"/>
          <a:ext cx="2106141"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No-go</a:t>
          </a:r>
          <a:endParaRPr lang="en-US" sz="1000" kern="1200" dirty="0"/>
        </a:p>
      </dsp:txBody>
      <dsp:txXfrm>
        <a:off x="2109229" y="4299128"/>
        <a:ext cx="2106141" cy="204191"/>
      </dsp:txXfrm>
    </dsp:sp>
    <dsp:sp modelId="{30DB217F-AC4A-5E4B-B109-B36333F7B56A}">
      <dsp:nvSpPr>
        <dsp:cNvPr id="0" name=""/>
        <dsp:cNvSpPr/>
      </dsp:nvSpPr>
      <dsp:spPr>
        <a:xfrm>
          <a:off x="4215370" y="4299128"/>
          <a:ext cx="2106141"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Conditional</a:t>
          </a:r>
          <a:endParaRPr lang="en-US" sz="1000" kern="1200" dirty="0"/>
        </a:p>
      </dsp:txBody>
      <dsp:txXfrm>
        <a:off x="4215370" y="4299128"/>
        <a:ext cx="2106141" cy="204191"/>
      </dsp:txXfrm>
    </dsp:sp>
    <dsp:sp modelId="{1D671F70-F47A-9E43-8753-1519F582BEFE}">
      <dsp:nvSpPr>
        <dsp:cNvPr id="0" name=""/>
        <dsp:cNvSpPr/>
      </dsp:nvSpPr>
      <dsp:spPr>
        <a:xfrm rot="10800000">
          <a:off x="0" y="3383169"/>
          <a:ext cx="6324600" cy="682916"/>
        </a:xfrm>
        <a:prstGeom prst="upArrowCallou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Public enquiry</a:t>
          </a:r>
          <a:endParaRPr lang="en-US" sz="1600" kern="1200" dirty="0"/>
        </a:p>
      </dsp:txBody>
      <dsp:txXfrm rot="-10800000">
        <a:off x="0" y="3383169"/>
        <a:ext cx="6324600" cy="239703"/>
      </dsp:txXfrm>
    </dsp:sp>
    <dsp:sp modelId="{484B9156-2AC9-FC44-83D5-C402A1AF9196}">
      <dsp:nvSpPr>
        <dsp:cNvPr id="0" name=""/>
        <dsp:cNvSpPr/>
      </dsp:nvSpPr>
      <dsp:spPr>
        <a:xfrm>
          <a:off x="0" y="3622872"/>
          <a:ext cx="6324600"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Formal, additional to other opportunities</a:t>
          </a:r>
          <a:endParaRPr lang="en-US" sz="1000" kern="1200" dirty="0"/>
        </a:p>
      </dsp:txBody>
      <dsp:txXfrm>
        <a:off x="0" y="3622872"/>
        <a:ext cx="6324600" cy="204191"/>
      </dsp:txXfrm>
    </dsp:sp>
    <dsp:sp modelId="{C343E33E-6E01-F74C-8D27-33C3279D6494}">
      <dsp:nvSpPr>
        <dsp:cNvPr id="0" name=""/>
        <dsp:cNvSpPr/>
      </dsp:nvSpPr>
      <dsp:spPr>
        <a:xfrm rot="10800000">
          <a:off x="0" y="2706913"/>
          <a:ext cx="6324600" cy="682916"/>
        </a:xfrm>
        <a:prstGeom prst="upArrowCallou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Prepare Environmental Management Plan</a:t>
          </a:r>
          <a:endParaRPr lang="en-US" sz="1600" kern="1200" dirty="0"/>
        </a:p>
      </dsp:txBody>
      <dsp:txXfrm rot="10800000">
        <a:off x="0" y="2706913"/>
        <a:ext cx="6324600" cy="443738"/>
      </dsp:txXfrm>
    </dsp:sp>
    <dsp:sp modelId="{B197DBB4-0173-5841-8F2A-668940FCF6C3}">
      <dsp:nvSpPr>
        <dsp:cNvPr id="0" name=""/>
        <dsp:cNvSpPr/>
      </dsp:nvSpPr>
      <dsp:spPr>
        <a:xfrm rot="10800000">
          <a:off x="0" y="2030657"/>
          <a:ext cx="6324600" cy="682916"/>
        </a:xfrm>
        <a:prstGeom prst="upArrowCallout">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Define ‘mitigation measures’</a:t>
          </a:r>
          <a:endParaRPr lang="en-US" sz="1400" kern="1200" dirty="0"/>
        </a:p>
      </dsp:txBody>
      <dsp:txXfrm rot="-10800000">
        <a:off x="0" y="2030657"/>
        <a:ext cx="6324600" cy="239703"/>
      </dsp:txXfrm>
    </dsp:sp>
    <dsp:sp modelId="{6C7B369C-C6E1-AE42-8255-5EE272C685D0}">
      <dsp:nvSpPr>
        <dsp:cNvPr id="0" name=""/>
        <dsp:cNvSpPr/>
      </dsp:nvSpPr>
      <dsp:spPr>
        <a:xfrm>
          <a:off x="3088" y="2270361"/>
          <a:ext cx="2106141"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Avoid, </a:t>
          </a:r>
          <a:r>
            <a:rPr lang="en-US" sz="1100" kern="1200" dirty="0" err="1" smtClean="0"/>
            <a:t>minimise</a:t>
          </a:r>
          <a:r>
            <a:rPr lang="en-US" sz="1100" kern="1200" dirty="0" smtClean="0"/>
            <a:t> impact</a:t>
          </a:r>
          <a:endParaRPr lang="en-US" sz="1100" kern="1200" dirty="0"/>
        </a:p>
      </dsp:txBody>
      <dsp:txXfrm>
        <a:off x="3088" y="2270361"/>
        <a:ext cx="2106141" cy="204191"/>
      </dsp:txXfrm>
    </dsp:sp>
    <dsp:sp modelId="{CBD26F9A-653E-A14F-BBAC-7C3AE11FFF99}">
      <dsp:nvSpPr>
        <dsp:cNvPr id="0" name=""/>
        <dsp:cNvSpPr/>
      </dsp:nvSpPr>
      <dsp:spPr>
        <a:xfrm>
          <a:off x="2109229" y="2270361"/>
          <a:ext cx="2106141"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Calculate residual impact</a:t>
          </a:r>
          <a:endParaRPr lang="en-US" sz="1100" kern="1200" dirty="0"/>
        </a:p>
      </dsp:txBody>
      <dsp:txXfrm>
        <a:off x="2109229" y="2270361"/>
        <a:ext cx="2106141" cy="204191"/>
      </dsp:txXfrm>
    </dsp:sp>
    <dsp:sp modelId="{1ED07746-6F52-734F-BB8B-691E19F1D5A5}">
      <dsp:nvSpPr>
        <dsp:cNvPr id="0" name=""/>
        <dsp:cNvSpPr/>
      </dsp:nvSpPr>
      <dsp:spPr>
        <a:xfrm>
          <a:off x="4215370" y="2270361"/>
          <a:ext cx="2106141"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err="1" smtClean="0"/>
            <a:t>Maximise</a:t>
          </a:r>
          <a:r>
            <a:rPr lang="en-US" sz="1100" kern="1200" dirty="0" smtClean="0"/>
            <a:t> positive impacts</a:t>
          </a:r>
          <a:endParaRPr lang="en-US" sz="1100" kern="1200" dirty="0"/>
        </a:p>
      </dsp:txBody>
      <dsp:txXfrm>
        <a:off x="4215370" y="2270361"/>
        <a:ext cx="2106141" cy="204191"/>
      </dsp:txXfrm>
    </dsp:sp>
    <dsp:sp modelId="{B37BE584-E26E-8B45-AA07-821E16BD947E}">
      <dsp:nvSpPr>
        <dsp:cNvPr id="0" name=""/>
        <dsp:cNvSpPr/>
      </dsp:nvSpPr>
      <dsp:spPr>
        <a:xfrm rot="10800000">
          <a:off x="0" y="1354402"/>
          <a:ext cx="6324600" cy="682916"/>
        </a:xfrm>
        <a:prstGeom prst="upArrowCallout">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Assessment</a:t>
          </a:r>
          <a:endParaRPr lang="en-US" sz="1600" kern="1200" dirty="0"/>
        </a:p>
      </dsp:txBody>
      <dsp:txXfrm rot="-10800000">
        <a:off x="0" y="1354402"/>
        <a:ext cx="6324600" cy="239703"/>
      </dsp:txXfrm>
    </dsp:sp>
    <dsp:sp modelId="{1123349A-CA5D-0D49-B80C-B1924FA39D56}">
      <dsp:nvSpPr>
        <dsp:cNvPr id="0" name=""/>
        <dsp:cNvSpPr/>
      </dsp:nvSpPr>
      <dsp:spPr>
        <a:xfrm>
          <a:off x="0" y="1594105"/>
          <a:ext cx="1581149"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Different techniques</a:t>
          </a:r>
          <a:endParaRPr lang="en-US" sz="1100" kern="1200" dirty="0"/>
        </a:p>
      </dsp:txBody>
      <dsp:txXfrm>
        <a:off x="0" y="1594105"/>
        <a:ext cx="1581149" cy="204191"/>
      </dsp:txXfrm>
    </dsp:sp>
    <dsp:sp modelId="{46AABC43-51D3-564C-B8C6-F8C89BA87845}">
      <dsp:nvSpPr>
        <dsp:cNvPr id="0" name=""/>
        <dsp:cNvSpPr/>
      </dsp:nvSpPr>
      <dsp:spPr>
        <a:xfrm>
          <a:off x="1581150" y="1594105"/>
          <a:ext cx="1581149"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Mainly quantitative</a:t>
          </a:r>
          <a:endParaRPr lang="en-US" sz="1100" kern="1200" dirty="0"/>
        </a:p>
      </dsp:txBody>
      <dsp:txXfrm>
        <a:off x="1581150" y="1594105"/>
        <a:ext cx="1581149" cy="204191"/>
      </dsp:txXfrm>
    </dsp:sp>
    <dsp:sp modelId="{295BF8BC-56BC-514C-ADA8-94BDA8BFA593}">
      <dsp:nvSpPr>
        <dsp:cNvPr id="0" name=""/>
        <dsp:cNvSpPr/>
      </dsp:nvSpPr>
      <dsp:spPr>
        <a:xfrm>
          <a:off x="3162300" y="1594105"/>
          <a:ext cx="1581149"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Beyond compliance</a:t>
          </a:r>
          <a:endParaRPr lang="en-US" sz="1100" kern="1200" dirty="0"/>
        </a:p>
      </dsp:txBody>
      <dsp:txXfrm>
        <a:off x="3162300" y="1594105"/>
        <a:ext cx="1581149" cy="204191"/>
      </dsp:txXfrm>
    </dsp:sp>
    <dsp:sp modelId="{7E41F922-4CDB-C543-B803-B285A3E58A03}">
      <dsp:nvSpPr>
        <dsp:cNvPr id="0" name=""/>
        <dsp:cNvSpPr/>
      </dsp:nvSpPr>
      <dsp:spPr>
        <a:xfrm>
          <a:off x="4743449" y="1594105"/>
          <a:ext cx="1581149"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Inter-disciplinary</a:t>
          </a:r>
          <a:endParaRPr lang="en-US" sz="1100" kern="1200" dirty="0"/>
        </a:p>
      </dsp:txBody>
      <dsp:txXfrm>
        <a:off x="4743449" y="1594105"/>
        <a:ext cx="1581149" cy="204191"/>
      </dsp:txXfrm>
    </dsp:sp>
    <dsp:sp modelId="{20CCC6B3-3F1F-5348-9960-111E2B4FCB75}">
      <dsp:nvSpPr>
        <dsp:cNvPr id="0" name=""/>
        <dsp:cNvSpPr/>
      </dsp:nvSpPr>
      <dsp:spPr>
        <a:xfrm rot="10800000">
          <a:off x="0" y="678146"/>
          <a:ext cx="6324600" cy="682916"/>
        </a:xfrm>
        <a:prstGeom prst="upArrowCallout">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Scoping</a:t>
          </a:r>
          <a:endParaRPr lang="en-US" sz="1600" kern="1200" dirty="0"/>
        </a:p>
      </dsp:txBody>
      <dsp:txXfrm rot="-10800000">
        <a:off x="0" y="678146"/>
        <a:ext cx="6324600" cy="239703"/>
      </dsp:txXfrm>
    </dsp:sp>
    <dsp:sp modelId="{A2D7C47A-110A-AF46-889C-3C2D0CC5AF80}">
      <dsp:nvSpPr>
        <dsp:cNvPr id="0" name=""/>
        <dsp:cNvSpPr/>
      </dsp:nvSpPr>
      <dsp:spPr>
        <a:xfrm>
          <a:off x="0" y="917849"/>
          <a:ext cx="3162299"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n-US" sz="1050" kern="1200" dirty="0" smtClean="0"/>
            <a:t>Participatory</a:t>
          </a:r>
          <a:endParaRPr lang="en-US" sz="1050" kern="1200" dirty="0"/>
        </a:p>
      </dsp:txBody>
      <dsp:txXfrm>
        <a:off x="0" y="917849"/>
        <a:ext cx="3162299" cy="204191"/>
      </dsp:txXfrm>
    </dsp:sp>
    <dsp:sp modelId="{620D1D9C-9634-4D4B-803D-F69EA69AEE0B}">
      <dsp:nvSpPr>
        <dsp:cNvPr id="0" name=""/>
        <dsp:cNvSpPr/>
      </dsp:nvSpPr>
      <dsp:spPr>
        <a:xfrm>
          <a:off x="3162300" y="917849"/>
          <a:ext cx="3162299"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n-US" sz="1050" kern="1200" dirty="0" smtClean="0"/>
            <a:t>Key aspects, methodologies, approach</a:t>
          </a:r>
          <a:endParaRPr lang="en-US" sz="1050" kern="1200" dirty="0"/>
        </a:p>
      </dsp:txBody>
      <dsp:txXfrm>
        <a:off x="3162300" y="917849"/>
        <a:ext cx="3162299" cy="204191"/>
      </dsp:txXfrm>
    </dsp:sp>
    <dsp:sp modelId="{3052162C-13DE-1045-BE37-6D0FFFAE9EC7}">
      <dsp:nvSpPr>
        <dsp:cNvPr id="0" name=""/>
        <dsp:cNvSpPr/>
      </dsp:nvSpPr>
      <dsp:spPr>
        <a:xfrm rot="10800000">
          <a:off x="0" y="1890"/>
          <a:ext cx="6324600" cy="682916"/>
        </a:xfrm>
        <a:prstGeom prst="upArrowCallou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6"/>
              </a:solidFill>
            </a:rPr>
            <a:t>Screening</a:t>
          </a:r>
          <a:endParaRPr lang="en-US" sz="1600" kern="1200" dirty="0">
            <a:solidFill>
              <a:schemeClr val="accent6"/>
            </a:solidFill>
          </a:endParaRPr>
        </a:p>
      </dsp:txBody>
      <dsp:txXfrm rot="-10800000">
        <a:off x="0" y="1890"/>
        <a:ext cx="6324600" cy="239703"/>
      </dsp:txXfrm>
    </dsp:sp>
    <dsp:sp modelId="{D7CC7479-EBE9-CD4E-ACE8-F5D891CC4955}">
      <dsp:nvSpPr>
        <dsp:cNvPr id="0" name=""/>
        <dsp:cNvSpPr/>
      </dsp:nvSpPr>
      <dsp:spPr>
        <a:xfrm>
          <a:off x="0" y="241594"/>
          <a:ext cx="3162299"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Positive lists</a:t>
          </a:r>
          <a:endParaRPr lang="en-US" sz="1200" kern="1200" dirty="0"/>
        </a:p>
      </dsp:txBody>
      <dsp:txXfrm>
        <a:off x="0" y="241594"/>
        <a:ext cx="3162299" cy="204191"/>
      </dsp:txXfrm>
    </dsp:sp>
    <dsp:sp modelId="{4232857B-23E5-EF46-9376-A8D3FCF943FA}">
      <dsp:nvSpPr>
        <dsp:cNvPr id="0" name=""/>
        <dsp:cNvSpPr/>
      </dsp:nvSpPr>
      <dsp:spPr>
        <a:xfrm>
          <a:off x="3162300" y="241594"/>
          <a:ext cx="3162299" cy="20419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dirty="0" smtClean="0"/>
            <a:t>Screening criteria</a:t>
          </a:r>
          <a:endParaRPr lang="en-US" sz="1200" kern="1200" dirty="0"/>
        </a:p>
      </dsp:txBody>
      <dsp:txXfrm>
        <a:off x="3162300" y="241594"/>
        <a:ext cx="3162299" cy="204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057E7-150D-574D-AC2A-0C4E0C85872D}">
      <dsp:nvSpPr>
        <dsp:cNvPr id="0" name=""/>
        <dsp:cNvSpPr/>
      </dsp:nvSpPr>
      <dsp:spPr>
        <a:xfrm rot="5400000">
          <a:off x="-273544" y="281540"/>
          <a:ext cx="1823631" cy="1276542"/>
        </a:xfrm>
        <a:prstGeom prst="chevron">
          <a:avLst/>
        </a:prstGeom>
        <a:solidFill>
          <a:srgbClr val="FF6600"/>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err="1">
              <a:solidFill>
                <a:srgbClr val="FFFFFF"/>
              </a:solidFill>
            </a:rPr>
            <a:t>Screening</a:t>
          </a:r>
          <a:endParaRPr lang="es-ES" sz="1400" b="1" kern="1200" dirty="0">
            <a:solidFill>
              <a:srgbClr val="FFFFFF"/>
            </a:solidFill>
          </a:endParaRPr>
        </a:p>
      </dsp:txBody>
      <dsp:txXfrm rot="-5400000">
        <a:off x="1" y="646266"/>
        <a:ext cx="1276542" cy="547089"/>
      </dsp:txXfrm>
    </dsp:sp>
    <dsp:sp modelId="{F2D16B41-88F6-8340-9E04-53CBCCDF2B1D}">
      <dsp:nvSpPr>
        <dsp:cNvPr id="0" name=""/>
        <dsp:cNvSpPr/>
      </dsp:nvSpPr>
      <dsp:spPr>
        <a:xfrm rot="5400000">
          <a:off x="4465190" y="-3188642"/>
          <a:ext cx="1185360" cy="75626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0" kern="1200">
              <a:solidFill>
                <a:srgbClr val="000000"/>
              </a:solidFill>
            </a:rPr>
            <a:t>Identify potential climate risks</a:t>
          </a:r>
        </a:p>
        <a:p>
          <a:pPr marL="114300" lvl="1" indent="-114300" algn="l" defTabSz="622300">
            <a:lnSpc>
              <a:spcPct val="90000"/>
            </a:lnSpc>
            <a:spcBef>
              <a:spcPct val="0"/>
            </a:spcBef>
            <a:spcAft>
              <a:spcPct val="15000"/>
            </a:spcAft>
            <a:buChar char="••"/>
          </a:pPr>
          <a:r>
            <a:rPr lang="es-ES" sz="1400" b="0" kern="1200" dirty="0" err="1">
              <a:solidFill>
                <a:srgbClr val="000000"/>
              </a:solidFill>
            </a:rPr>
            <a:t>Is</a:t>
          </a:r>
          <a:r>
            <a:rPr lang="es-ES" sz="1400" b="0" kern="1200" dirty="0">
              <a:solidFill>
                <a:srgbClr val="000000"/>
              </a:solidFill>
            </a:rPr>
            <a:t> a full </a:t>
          </a:r>
          <a:r>
            <a:rPr lang="es-ES" sz="1400" b="0" kern="1200" dirty="0" err="1">
              <a:solidFill>
                <a:srgbClr val="000000"/>
              </a:solidFill>
            </a:rPr>
            <a:t>Climate</a:t>
          </a:r>
          <a:r>
            <a:rPr lang="es-ES" sz="1400" b="0" kern="1200" dirty="0">
              <a:solidFill>
                <a:srgbClr val="000000"/>
              </a:solidFill>
            </a:rPr>
            <a:t> </a:t>
          </a:r>
          <a:r>
            <a:rPr lang="es-ES" sz="1400" b="0" kern="1200" dirty="0" err="1">
              <a:solidFill>
                <a:srgbClr val="000000"/>
              </a:solidFill>
            </a:rPr>
            <a:t>Risk</a:t>
          </a:r>
          <a:r>
            <a:rPr lang="es-ES" sz="1400" b="0" kern="1200" dirty="0">
              <a:solidFill>
                <a:srgbClr val="000000"/>
              </a:solidFill>
            </a:rPr>
            <a:t> </a:t>
          </a:r>
          <a:r>
            <a:rPr lang="es-ES" sz="1400" b="0" kern="1200" dirty="0" err="1">
              <a:solidFill>
                <a:srgbClr val="000000"/>
              </a:solidFill>
            </a:rPr>
            <a:t>Assessment</a:t>
          </a:r>
          <a:r>
            <a:rPr lang="es-ES" sz="1400" b="0" kern="1200" dirty="0">
              <a:solidFill>
                <a:srgbClr val="000000"/>
              </a:solidFill>
            </a:rPr>
            <a:t> </a:t>
          </a:r>
          <a:r>
            <a:rPr lang="es-ES" sz="1400" b="0" kern="1200" dirty="0" err="1">
              <a:solidFill>
                <a:srgbClr val="000000"/>
              </a:solidFill>
            </a:rPr>
            <a:t>required</a:t>
          </a:r>
          <a:r>
            <a:rPr lang="es-ES" sz="1400" b="0" kern="1200" dirty="0">
              <a:solidFill>
                <a:srgbClr val="000000"/>
              </a:solidFill>
            </a:rPr>
            <a:t>?</a:t>
          </a:r>
        </a:p>
      </dsp:txBody>
      <dsp:txXfrm rot="-5400000">
        <a:off x="1276542" y="57871"/>
        <a:ext cx="7504792" cy="1069630"/>
      </dsp:txXfrm>
    </dsp:sp>
    <dsp:sp modelId="{24EE0E05-8829-E44A-B7FA-17754AB5AA62}">
      <dsp:nvSpPr>
        <dsp:cNvPr id="0" name=""/>
        <dsp:cNvSpPr/>
      </dsp:nvSpPr>
      <dsp:spPr>
        <a:xfrm rot="5400000">
          <a:off x="-273544" y="1924608"/>
          <a:ext cx="1823631" cy="1276542"/>
        </a:xfrm>
        <a:prstGeom prst="chevron">
          <a:avLst/>
        </a:prstGeom>
        <a:solidFill>
          <a:schemeClr val="accent3">
            <a:lumMod val="60000"/>
            <a:lumOff val="4000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a:solidFill>
                <a:schemeClr val="tx1"/>
              </a:solidFill>
            </a:rPr>
            <a:t>ToR</a:t>
          </a:r>
        </a:p>
      </dsp:txBody>
      <dsp:txXfrm rot="-5400000">
        <a:off x="1" y="2289334"/>
        <a:ext cx="1276542" cy="547089"/>
      </dsp:txXfrm>
    </dsp:sp>
    <dsp:sp modelId="{563CCF3B-B080-1749-8151-148D8DD02E6E}">
      <dsp:nvSpPr>
        <dsp:cNvPr id="0" name=""/>
        <dsp:cNvSpPr/>
      </dsp:nvSpPr>
      <dsp:spPr>
        <a:xfrm rot="5400000">
          <a:off x="4465190" y="-1537584"/>
          <a:ext cx="1185360" cy="75626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0" kern="1200">
              <a:solidFill>
                <a:srgbClr val="000000"/>
              </a:solidFill>
            </a:rPr>
            <a:t>Which issues should the CRA address?</a:t>
          </a:r>
        </a:p>
        <a:p>
          <a:pPr marL="114300" lvl="1" indent="-114300" algn="l" defTabSz="622300">
            <a:lnSpc>
              <a:spcPct val="90000"/>
            </a:lnSpc>
            <a:spcBef>
              <a:spcPct val="0"/>
            </a:spcBef>
            <a:spcAft>
              <a:spcPct val="15000"/>
            </a:spcAft>
            <a:buChar char="••"/>
          </a:pPr>
          <a:r>
            <a:rPr lang="es-ES" sz="1400" b="0" kern="1200">
              <a:solidFill>
                <a:srgbClr val="000000"/>
              </a:solidFill>
            </a:rPr>
            <a:t>What expertise is needed?</a:t>
          </a:r>
        </a:p>
      </dsp:txBody>
      <dsp:txXfrm rot="-5400000">
        <a:off x="1276542" y="1708929"/>
        <a:ext cx="7504792" cy="1069630"/>
      </dsp:txXfrm>
    </dsp:sp>
    <dsp:sp modelId="{1D356A39-3881-0D43-ABA9-B2EA5E442C4B}">
      <dsp:nvSpPr>
        <dsp:cNvPr id="0" name=""/>
        <dsp:cNvSpPr/>
      </dsp:nvSpPr>
      <dsp:spPr>
        <a:xfrm rot="5400000">
          <a:off x="-273544" y="3852117"/>
          <a:ext cx="1823631" cy="1276542"/>
        </a:xfrm>
        <a:prstGeom prst="chevron">
          <a:avLst/>
        </a:prstGeom>
        <a:solidFill>
          <a:srgbClr val="008000"/>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err="1">
              <a:solidFill>
                <a:srgbClr val="FFFFFF"/>
              </a:solidFill>
            </a:rPr>
            <a:t>Climate</a:t>
          </a:r>
          <a:r>
            <a:rPr lang="es-ES" sz="1400" b="1" kern="1200" dirty="0">
              <a:solidFill>
                <a:srgbClr val="FFFFFF"/>
              </a:solidFill>
            </a:rPr>
            <a:t> </a:t>
          </a:r>
          <a:r>
            <a:rPr lang="es-ES" sz="1400" b="1" kern="1200" dirty="0" err="1">
              <a:solidFill>
                <a:srgbClr val="FFFFFF"/>
              </a:solidFill>
            </a:rPr>
            <a:t>Risk</a:t>
          </a:r>
          <a:r>
            <a:rPr lang="es-ES" sz="1400" b="1" kern="1200" dirty="0">
              <a:solidFill>
                <a:srgbClr val="FFFFFF"/>
              </a:solidFill>
            </a:rPr>
            <a:t> </a:t>
          </a:r>
          <a:r>
            <a:rPr lang="es-ES" sz="1400" b="1" kern="1200" dirty="0" err="1">
              <a:solidFill>
                <a:srgbClr val="FFFFFF"/>
              </a:solidFill>
            </a:rPr>
            <a:t>Assessment</a:t>
          </a:r>
          <a:r>
            <a:rPr lang="es-ES" sz="1400" b="1" kern="1200" dirty="0">
              <a:solidFill>
                <a:srgbClr val="FFFFFF"/>
              </a:solidFill>
            </a:rPr>
            <a:t> </a:t>
          </a:r>
          <a:r>
            <a:rPr lang="es-ES" sz="1400" b="1" kern="1200" dirty="0" err="1">
              <a:solidFill>
                <a:srgbClr val="FFFFFF"/>
              </a:solidFill>
            </a:rPr>
            <a:t>study</a:t>
          </a:r>
          <a:endParaRPr lang="es-ES" sz="1400" b="1" kern="1200" dirty="0">
            <a:solidFill>
              <a:srgbClr val="FFFFFF"/>
            </a:solidFill>
          </a:endParaRPr>
        </a:p>
      </dsp:txBody>
      <dsp:txXfrm rot="-5400000">
        <a:off x="1" y="4216843"/>
        <a:ext cx="1276542" cy="547089"/>
      </dsp:txXfrm>
    </dsp:sp>
    <dsp:sp modelId="{FF1B2F78-21B0-5B41-A5F4-6FA1B24690CE}">
      <dsp:nvSpPr>
        <dsp:cNvPr id="0" name=""/>
        <dsp:cNvSpPr/>
      </dsp:nvSpPr>
      <dsp:spPr>
        <a:xfrm rot="5400000">
          <a:off x="4180438" y="390235"/>
          <a:ext cx="1754864" cy="756265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b="0" kern="1200" dirty="0" err="1">
              <a:solidFill>
                <a:schemeClr val="accent4"/>
              </a:solidFill>
            </a:rPr>
            <a:t>Scoping</a:t>
          </a:r>
          <a:r>
            <a:rPr lang="es-ES" sz="1400" b="0" kern="1200" dirty="0">
              <a:solidFill>
                <a:schemeClr val="accent4"/>
              </a:solidFill>
            </a:rPr>
            <a:t>: </a:t>
          </a:r>
          <a:r>
            <a:rPr lang="es-ES" sz="1400" b="0" kern="1200" dirty="0" err="1">
              <a:solidFill>
                <a:schemeClr val="accent4"/>
              </a:solidFill>
            </a:rPr>
            <a:t>how</a:t>
          </a:r>
          <a:r>
            <a:rPr lang="es-ES" sz="1400" b="0" kern="1200" dirty="0">
              <a:solidFill>
                <a:schemeClr val="accent4"/>
              </a:solidFill>
            </a:rPr>
            <a:t> </a:t>
          </a:r>
          <a:r>
            <a:rPr lang="es-ES" sz="1400" b="0" kern="1200" dirty="0" err="1">
              <a:solidFill>
                <a:schemeClr val="accent4"/>
              </a:solidFill>
            </a:rPr>
            <a:t>to</a:t>
          </a:r>
          <a:r>
            <a:rPr lang="es-ES" sz="1400" b="0" kern="1200" dirty="0">
              <a:solidFill>
                <a:schemeClr val="accent4"/>
              </a:solidFill>
            </a:rPr>
            <a:t> do a CRA, </a:t>
          </a:r>
          <a:r>
            <a:rPr lang="es-ES" sz="1400" b="0" kern="1200" dirty="0" err="1">
              <a:solidFill>
                <a:schemeClr val="accent4"/>
              </a:solidFill>
            </a:rPr>
            <a:t>where</a:t>
          </a:r>
          <a:r>
            <a:rPr lang="es-ES" sz="1400" b="0" kern="1200" dirty="0">
              <a:solidFill>
                <a:schemeClr val="accent4"/>
              </a:solidFill>
            </a:rPr>
            <a:t> </a:t>
          </a:r>
          <a:r>
            <a:rPr lang="es-ES" sz="1400" b="0" kern="1200" dirty="0" err="1">
              <a:solidFill>
                <a:schemeClr val="accent4"/>
              </a:solidFill>
            </a:rPr>
            <a:t>to</a:t>
          </a:r>
          <a:r>
            <a:rPr lang="es-ES" sz="1400" b="0" kern="1200" dirty="0">
              <a:solidFill>
                <a:schemeClr val="accent4"/>
              </a:solidFill>
            </a:rPr>
            <a:t> </a:t>
          </a:r>
          <a:r>
            <a:rPr lang="es-ES" sz="1400" b="0" kern="1200" dirty="0" err="1">
              <a:solidFill>
                <a:schemeClr val="accent4"/>
              </a:solidFill>
            </a:rPr>
            <a:t>focus</a:t>
          </a:r>
          <a:r>
            <a:rPr lang="es-ES" sz="1400" b="0" kern="1200" dirty="0">
              <a:solidFill>
                <a:schemeClr val="accent4"/>
              </a:solidFill>
            </a:rPr>
            <a:t>?</a:t>
          </a:r>
        </a:p>
        <a:p>
          <a:pPr marL="114300" lvl="1" indent="-114300" algn="l" defTabSz="622300">
            <a:lnSpc>
              <a:spcPct val="90000"/>
            </a:lnSpc>
            <a:spcBef>
              <a:spcPct val="0"/>
            </a:spcBef>
            <a:spcAft>
              <a:spcPct val="15000"/>
            </a:spcAft>
            <a:buChar char="••"/>
          </a:pPr>
          <a:r>
            <a:rPr lang="es-ES" sz="1400" b="0" kern="1200">
              <a:solidFill>
                <a:schemeClr val="accent4"/>
              </a:solidFill>
            </a:rPr>
            <a:t>Study: what are the risks? which measures can be taken?</a:t>
          </a:r>
        </a:p>
        <a:p>
          <a:pPr marL="114300" lvl="1" indent="-114300" algn="l" defTabSz="622300">
            <a:lnSpc>
              <a:spcPct val="90000"/>
            </a:lnSpc>
            <a:spcBef>
              <a:spcPct val="0"/>
            </a:spcBef>
            <a:spcAft>
              <a:spcPct val="15000"/>
            </a:spcAft>
            <a:buChar char="••"/>
          </a:pPr>
          <a:r>
            <a:rPr lang="es-ES" sz="1400" b="0" kern="1200">
              <a:solidFill>
                <a:schemeClr val="accent4"/>
              </a:solidFill>
            </a:rPr>
            <a:t>Management plan: how and when are risk reduction and adaptation measures implemented?</a:t>
          </a:r>
        </a:p>
        <a:p>
          <a:pPr marL="114300" lvl="1" indent="-114300" algn="l" defTabSz="622300">
            <a:lnSpc>
              <a:spcPct val="90000"/>
            </a:lnSpc>
            <a:spcBef>
              <a:spcPct val="0"/>
            </a:spcBef>
            <a:spcAft>
              <a:spcPct val="15000"/>
            </a:spcAft>
            <a:buChar char="••"/>
          </a:pPr>
          <a:r>
            <a:rPr lang="es-ES" sz="1400" b="0" kern="1200">
              <a:solidFill>
                <a:schemeClr val="accent4"/>
              </a:solidFill>
            </a:rPr>
            <a:t>M&amp;E: monitor climate risk, intevention assumptions, and its actual results. Ensure there is an effective feedback mechanism to improve ongoing and/or future management.</a:t>
          </a:r>
        </a:p>
      </dsp:txBody>
      <dsp:txXfrm rot="-5400000">
        <a:off x="1276542" y="3379797"/>
        <a:ext cx="7476992" cy="1583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84378-5523-47B0-A1DA-0D1F29669DE7}">
      <dsp:nvSpPr>
        <dsp:cNvPr id="0" name=""/>
        <dsp:cNvSpPr/>
      </dsp:nvSpPr>
      <dsp:spPr>
        <a:xfrm>
          <a:off x="0" y="4227317"/>
          <a:ext cx="8128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1D984-5EFA-4408-8357-F4100A99232B}">
      <dsp:nvSpPr>
        <dsp:cNvPr id="0" name=""/>
        <dsp:cNvSpPr/>
      </dsp:nvSpPr>
      <dsp:spPr>
        <a:xfrm>
          <a:off x="0" y="2411617"/>
          <a:ext cx="8128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79B62-AC6F-4D81-81C9-8B0CEE9B40D4}">
      <dsp:nvSpPr>
        <dsp:cNvPr id="0" name=""/>
        <dsp:cNvSpPr/>
      </dsp:nvSpPr>
      <dsp:spPr>
        <a:xfrm>
          <a:off x="0" y="595917"/>
          <a:ext cx="81280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9CFBA-6A4D-4F58-BD22-D1C7AB25B5E8}">
      <dsp:nvSpPr>
        <dsp:cNvPr id="0" name=""/>
        <dsp:cNvSpPr/>
      </dsp:nvSpPr>
      <dsp:spPr>
        <a:xfrm>
          <a:off x="2113279" y="664"/>
          <a:ext cx="6014720" cy="59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r>
            <a:rPr lang="en-US" sz="2000" kern="1200" dirty="0" smtClean="0"/>
            <a:t>PV Plant most sensitive to wind</a:t>
          </a:r>
          <a:endParaRPr lang="en-US" sz="2000" kern="1200" dirty="0"/>
        </a:p>
      </dsp:txBody>
      <dsp:txXfrm>
        <a:off x="2113279" y="664"/>
        <a:ext cx="6014720" cy="595253"/>
      </dsp:txXfrm>
    </dsp:sp>
    <dsp:sp modelId="{C61414D7-232C-4D88-B785-294BF3207DB1}">
      <dsp:nvSpPr>
        <dsp:cNvPr id="0" name=""/>
        <dsp:cNvSpPr/>
      </dsp:nvSpPr>
      <dsp:spPr>
        <a:xfrm>
          <a:off x="0" y="664"/>
          <a:ext cx="2113280" cy="595253"/>
        </a:xfrm>
        <a:prstGeom prst="round2SameRect">
          <a:avLst>
            <a:gd name="adj1" fmla="val 16670"/>
            <a:gd name="adj2" fmla="val 0"/>
          </a:avLst>
        </a:prstGeom>
        <a:solidFill>
          <a:srgbClr val="16B067"/>
        </a:solidFill>
        <a:ln w="25400" cap="flat" cmpd="sng" algn="ctr">
          <a:solidFill>
            <a:srgbClr val="1DCC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Wind</a:t>
          </a:r>
          <a:endParaRPr lang="en-US" sz="1700" kern="1200" dirty="0"/>
        </a:p>
      </dsp:txBody>
      <dsp:txXfrm>
        <a:off x="29063" y="29727"/>
        <a:ext cx="2055154" cy="566190"/>
      </dsp:txXfrm>
    </dsp:sp>
    <dsp:sp modelId="{D829848C-AE44-4EA5-AD69-58CBF0AC486E}">
      <dsp:nvSpPr>
        <dsp:cNvPr id="0" name=""/>
        <dsp:cNvSpPr/>
      </dsp:nvSpPr>
      <dsp:spPr>
        <a:xfrm>
          <a:off x="0" y="595917"/>
          <a:ext cx="8128000" cy="11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Data show wind gusts up to 140 mph</a:t>
          </a:r>
          <a:endParaRPr lang="en-US" sz="1400" kern="1200" dirty="0"/>
        </a:p>
        <a:p>
          <a:pPr marL="114300" lvl="1" indent="-114300" algn="l" defTabSz="622300">
            <a:lnSpc>
              <a:spcPct val="90000"/>
            </a:lnSpc>
            <a:spcBef>
              <a:spcPct val="0"/>
            </a:spcBef>
            <a:spcAft>
              <a:spcPct val="15000"/>
            </a:spcAft>
            <a:buChar char="••"/>
          </a:pPr>
          <a:r>
            <a:rPr lang="en-US" sz="1400" kern="1200" dirty="0" smtClean="0"/>
            <a:t>Could damage system components</a:t>
          </a:r>
          <a:endParaRPr lang="en-US" sz="1400" kern="1200" dirty="0"/>
        </a:p>
        <a:p>
          <a:pPr marL="114300" lvl="1" indent="-114300" algn="l" defTabSz="622300">
            <a:lnSpc>
              <a:spcPct val="90000"/>
            </a:lnSpc>
            <a:spcBef>
              <a:spcPct val="0"/>
            </a:spcBef>
            <a:spcAft>
              <a:spcPct val="15000"/>
            </a:spcAft>
            <a:buChar char="••"/>
          </a:pPr>
          <a:r>
            <a:rPr lang="en-US" sz="1400" kern="1200" dirty="0" smtClean="0"/>
            <a:t>Corrected for climate change based on local study gives projected gusts of 155 mph</a:t>
          </a:r>
          <a:endParaRPr lang="en-US" sz="1400" kern="1200" dirty="0"/>
        </a:p>
        <a:p>
          <a:pPr marL="114300" lvl="1" indent="-114300" algn="l" defTabSz="622300">
            <a:lnSpc>
              <a:spcPct val="90000"/>
            </a:lnSpc>
            <a:spcBef>
              <a:spcPct val="0"/>
            </a:spcBef>
            <a:spcAft>
              <a:spcPct val="15000"/>
            </a:spcAft>
            <a:buChar char="••"/>
          </a:pPr>
          <a:r>
            <a:rPr lang="en-US" sz="1400" kern="1200" dirty="0" smtClean="0"/>
            <a:t>Other data show increase in Category 4 and 5 hurricanes</a:t>
          </a:r>
          <a:endParaRPr lang="en-US" sz="1400" kern="1200" dirty="0"/>
        </a:p>
        <a:p>
          <a:pPr marL="114300" lvl="1" indent="-114300" algn="l" defTabSz="622300">
            <a:lnSpc>
              <a:spcPct val="90000"/>
            </a:lnSpc>
            <a:spcBef>
              <a:spcPct val="0"/>
            </a:spcBef>
            <a:spcAft>
              <a:spcPct val="15000"/>
            </a:spcAft>
            <a:buChar char="••"/>
          </a:pPr>
          <a:r>
            <a:rPr lang="en-US" sz="1400" kern="1200" dirty="0" smtClean="0"/>
            <a:t>Thus, design for the above 1 in 150 year events</a:t>
          </a:r>
          <a:endParaRPr lang="en-US" sz="1400" kern="1200" dirty="0"/>
        </a:p>
      </dsp:txBody>
      <dsp:txXfrm>
        <a:off x="0" y="595917"/>
        <a:ext cx="8128000" cy="1190684"/>
      </dsp:txXfrm>
    </dsp:sp>
    <dsp:sp modelId="{A996CCFA-3153-4579-9D72-B22327B7DCCD}">
      <dsp:nvSpPr>
        <dsp:cNvPr id="0" name=""/>
        <dsp:cNvSpPr/>
      </dsp:nvSpPr>
      <dsp:spPr>
        <a:xfrm>
          <a:off x="2113279" y="1816364"/>
          <a:ext cx="6014720" cy="59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lvl="0" algn="l" defTabSz="755650">
            <a:lnSpc>
              <a:spcPct val="90000"/>
            </a:lnSpc>
            <a:spcBef>
              <a:spcPct val="0"/>
            </a:spcBef>
            <a:spcAft>
              <a:spcPct val="35000"/>
            </a:spcAft>
          </a:pPr>
          <a:r>
            <a:rPr lang="en-US" sz="1700" kern="1200" dirty="0" smtClean="0"/>
            <a:t>Expected increase in extreme rainfall events</a:t>
          </a:r>
          <a:endParaRPr lang="en-US" sz="1700" kern="1200" dirty="0"/>
        </a:p>
      </dsp:txBody>
      <dsp:txXfrm>
        <a:off x="2113279" y="1816364"/>
        <a:ext cx="6014720" cy="595253"/>
      </dsp:txXfrm>
    </dsp:sp>
    <dsp:sp modelId="{44295F1D-3F1D-412B-842F-F47F7D71160F}">
      <dsp:nvSpPr>
        <dsp:cNvPr id="0" name=""/>
        <dsp:cNvSpPr/>
      </dsp:nvSpPr>
      <dsp:spPr>
        <a:xfrm>
          <a:off x="0" y="1816364"/>
          <a:ext cx="2113280" cy="595253"/>
        </a:xfrm>
        <a:prstGeom prst="round2SameRect">
          <a:avLst>
            <a:gd name="adj1" fmla="val 16670"/>
            <a:gd name="adj2" fmla="val 0"/>
          </a:avLst>
        </a:prstGeom>
        <a:solidFill>
          <a:srgbClr val="FF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Extreme Precipitation</a:t>
          </a:r>
          <a:endParaRPr lang="en-US" sz="1700" kern="1200" dirty="0"/>
        </a:p>
      </dsp:txBody>
      <dsp:txXfrm>
        <a:off x="29063" y="1845427"/>
        <a:ext cx="2055154" cy="566190"/>
      </dsp:txXfrm>
    </dsp:sp>
    <dsp:sp modelId="{66D9D87B-EDF4-419A-A5BF-7770A536964E}">
      <dsp:nvSpPr>
        <dsp:cNvPr id="0" name=""/>
        <dsp:cNvSpPr/>
      </dsp:nvSpPr>
      <dsp:spPr>
        <a:xfrm>
          <a:off x="0" y="2411617"/>
          <a:ext cx="8128000" cy="11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Flooding and minor erosion possible</a:t>
          </a:r>
          <a:endParaRPr lang="en-US" sz="1400" kern="1200" dirty="0"/>
        </a:p>
        <a:p>
          <a:pPr marL="114300" lvl="1" indent="-114300" algn="l" defTabSz="622300">
            <a:lnSpc>
              <a:spcPct val="90000"/>
            </a:lnSpc>
            <a:spcBef>
              <a:spcPct val="0"/>
            </a:spcBef>
            <a:spcAft>
              <a:spcPct val="15000"/>
            </a:spcAft>
            <a:buChar char="••"/>
          </a:pPr>
          <a:r>
            <a:rPr lang="en-US" sz="1400" kern="1200" dirty="0" smtClean="0"/>
            <a:t>Difficult to design for a 100 year event such as recent hurricane</a:t>
          </a:r>
          <a:endParaRPr lang="en-US" sz="1400" kern="1200" dirty="0"/>
        </a:p>
        <a:p>
          <a:pPr marL="114300" lvl="1" indent="-114300" algn="l" defTabSz="622300">
            <a:lnSpc>
              <a:spcPct val="90000"/>
            </a:lnSpc>
            <a:spcBef>
              <a:spcPct val="0"/>
            </a:spcBef>
            <a:spcAft>
              <a:spcPct val="15000"/>
            </a:spcAft>
            <a:buChar char="••"/>
          </a:pPr>
          <a:r>
            <a:rPr lang="en-US" sz="1400" kern="1200" dirty="0" smtClean="0"/>
            <a:t>Data suggest design for a 25 year event</a:t>
          </a:r>
          <a:endParaRPr lang="en-US" sz="1400" kern="1200" dirty="0"/>
        </a:p>
      </dsp:txBody>
      <dsp:txXfrm>
        <a:off x="0" y="2411617"/>
        <a:ext cx="8128000" cy="1190684"/>
      </dsp:txXfrm>
    </dsp:sp>
    <dsp:sp modelId="{27976CC6-F4E1-48F4-8E5D-5C70D1EEF14D}">
      <dsp:nvSpPr>
        <dsp:cNvPr id="0" name=""/>
        <dsp:cNvSpPr/>
      </dsp:nvSpPr>
      <dsp:spPr>
        <a:xfrm>
          <a:off x="2113279" y="3632064"/>
          <a:ext cx="6014720" cy="595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lvl="0" algn="l" defTabSz="755650">
            <a:lnSpc>
              <a:spcPct val="90000"/>
            </a:lnSpc>
            <a:spcBef>
              <a:spcPct val="0"/>
            </a:spcBef>
            <a:spcAft>
              <a:spcPct val="35000"/>
            </a:spcAft>
          </a:pPr>
          <a:r>
            <a:rPr lang="en-US" sz="1700" kern="1200" dirty="0" smtClean="0"/>
            <a:t>1</a:t>
          </a:r>
          <a:r>
            <a:rPr lang="en-US" sz="1700" kern="1200" baseline="30000" dirty="0" smtClean="0"/>
            <a:t>0 </a:t>
          </a:r>
          <a:r>
            <a:rPr lang="en-US" sz="1700" kern="1200" dirty="0" smtClean="0"/>
            <a:t>C temperature increase during 25 year life of the equipment</a:t>
          </a:r>
          <a:endParaRPr lang="en-US" sz="1700" kern="1200" dirty="0"/>
        </a:p>
      </dsp:txBody>
      <dsp:txXfrm>
        <a:off x="2113279" y="3632064"/>
        <a:ext cx="6014720" cy="595253"/>
      </dsp:txXfrm>
    </dsp:sp>
    <dsp:sp modelId="{C9F65C27-A633-4659-B2AB-07EAEB6793C2}">
      <dsp:nvSpPr>
        <dsp:cNvPr id="0" name=""/>
        <dsp:cNvSpPr/>
      </dsp:nvSpPr>
      <dsp:spPr>
        <a:xfrm>
          <a:off x="0" y="3632064"/>
          <a:ext cx="2113280" cy="595253"/>
        </a:xfrm>
        <a:prstGeom prst="round2SameRect">
          <a:avLst>
            <a:gd name="adj1" fmla="val 16670"/>
            <a:gd name="adj2" fmla="val 0"/>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Heat</a:t>
          </a:r>
          <a:endParaRPr lang="en-US" sz="1700" kern="1200" dirty="0"/>
        </a:p>
      </dsp:txBody>
      <dsp:txXfrm>
        <a:off x="29063" y="3661127"/>
        <a:ext cx="2055154" cy="566190"/>
      </dsp:txXfrm>
    </dsp:sp>
    <dsp:sp modelId="{DB8110F9-3067-4D73-9C18-F25B5E9268C2}">
      <dsp:nvSpPr>
        <dsp:cNvPr id="0" name=""/>
        <dsp:cNvSpPr/>
      </dsp:nvSpPr>
      <dsp:spPr>
        <a:xfrm>
          <a:off x="0" y="4227317"/>
          <a:ext cx="8128000" cy="11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In the context of the solar PV plant the projected change is insignificant.</a:t>
          </a:r>
          <a:endParaRPr lang="en-US" sz="1400" kern="1200" dirty="0"/>
        </a:p>
      </dsp:txBody>
      <dsp:txXfrm>
        <a:off x="0" y="4227317"/>
        <a:ext cx="8128000" cy="11906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758A6F15-914C-4589-ACE6-E65A1A36D693}" type="slidenum">
              <a:rPr lang="en-GB"/>
              <a:pPr>
                <a:defRPr/>
              </a:pPr>
              <a:t>‹#›</a:t>
            </a:fld>
            <a:endParaRPr lang="en-GB" dirty="0"/>
          </a:p>
        </p:txBody>
      </p:sp>
    </p:spTree>
    <p:extLst>
      <p:ext uri="{BB962C8B-B14F-4D97-AF65-F5344CB8AC3E}">
        <p14:creationId xmlns:p14="http://schemas.microsoft.com/office/powerpoint/2010/main" val="3399896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AA3FFA35-CA4F-4AA3-9AE3-E56271BDB8B9}" type="slidenum">
              <a:rPr lang="en-GB"/>
              <a:pPr>
                <a:defRPr/>
              </a:pPr>
              <a:t>‹#›</a:t>
            </a:fld>
            <a:endParaRPr lang="en-GB" dirty="0"/>
          </a:p>
        </p:txBody>
      </p:sp>
    </p:spTree>
    <p:extLst>
      <p:ext uri="{BB962C8B-B14F-4D97-AF65-F5344CB8AC3E}">
        <p14:creationId xmlns:p14="http://schemas.microsoft.com/office/powerpoint/2010/main" val="1017319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en-GB" sz="1200" kern="1200" dirty="0" smtClean="0">
                <a:solidFill>
                  <a:schemeClr val="tx1"/>
                </a:solidFill>
                <a:effectLst/>
                <a:latin typeface="Arial" pitchFamily="34" charset="0"/>
                <a:ea typeface="+mn-ea"/>
                <a:cs typeface="+mn-cs"/>
              </a:rPr>
              <a:t>Participants are familiar with </a:t>
            </a:r>
            <a:r>
              <a:rPr lang="en-GB" sz="1200" b="1" kern="1200" dirty="0" smtClean="0">
                <a:solidFill>
                  <a:schemeClr val="tx1"/>
                </a:solidFill>
                <a:effectLst/>
                <a:latin typeface="Arial" pitchFamily="34" charset="0"/>
                <a:ea typeface="+mn-ea"/>
                <a:cs typeface="+mn-cs"/>
              </a:rPr>
              <a:t>key tools to identify and analyse a project’s vulnerability</a:t>
            </a:r>
            <a:r>
              <a:rPr lang="en-GB" sz="1200" kern="1200" dirty="0" smtClean="0">
                <a:solidFill>
                  <a:schemeClr val="tx1"/>
                </a:solidFill>
                <a:effectLst/>
                <a:latin typeface="Arial" pitchFamily="34" charset="0"/>
                <a:ea typeface="+mn-ea"/>
                <a:cs typeface="+mn-cs"/>
              </a:rPr>
              <a:t> to climate change and its potential impacts on the environment</a:t>
            </a:r>
            <a:endParaRPr lang="es-E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Participants are aware of tools available to compare project alternatives from an environmental impact and climate change resilience point of view</a:t>
            </a:r>
            <a:endParaRPr lang="es-E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110 min (25’ presentation + 25’ case studies + 60’ role-play)</a:t>
            </a:r>
            <a:endParaRPr lang="es-E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Climate risk screening (show example of a tool e.g. Cristal)</a:t>
            </a:r>
            <a:endParaRPr lang="es-E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Climate vulnerability assessment (CVA) </a:t>
            </a:r>
            <a:endParaRPr lang="es-E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Environmental Impact Assessment (EIA)</a:t>
            </a:r>
            <a:endParaRPr lang="es-ES" sz="1200" kern="1200" dirty="0" smtClean="0">
              <a:solidFill>
                <a:schemeClr val="tx1"/>
              </a:solidFill>
              <a:effectLst/>
              <a:latin typeface="Arial" pitchFamily="34" charset="0"/>
              <a:ea typeface="+mn-ea"/>
              <a:cs typeface="+mn-cs"/>
            </a:endParaRPr>
          </a:p>
          <a:p>
            <a:pPr lvl="0"/>
            <a:endParaRPr lang="es-ES" sz="1200" kern="1200" dirty="0" smtClean="0">
              <a:solidFill>
                <a:schemeClr val="tx1"/>
              </a:solidFill>
              <a:effectLst/>
              <a:latin typeface="Arial" pitchFamily="34" charset="0"/>
              <a:ea typeface="+mn-ea"/>
              <a:cs typeface="+mn-cs"/>
            </a:endParaRPr>
          </a:p>
        </p:txBody>
      </p:sp>
      <p:sp>
        <p:nvSpPr>
          <p:cNvPr id="4" name="Pladsholder til diasnummer 3"/>
          <p:cNvSpPr>
            <a:spLocks noGrp="1"/>
          </p:cNvSpPr>
          <p:nvPr>
            <p:ph type="sldNum" sz="quarter" idx="10"/>
          </p:nvPr>
        </p:nvSpPr>
        <p:spPr/>
        <p:txBody>
          <a:bodyPr/>
          <a:lstStyle/>
          <a:p>
            <a:pPr>
              <a:defRPr/>
            </a:pPr>
            <a:fld id="{AA3FFA35-CA4F-4AA3-9AE3-E56271BDB8B9}" type="slidenum">
              <a:rPr lang="en-GB" smtClean="0"/>
              <a:pPr>
                <a:defRPr/>
              </a:pPr>
              <a:t>1</a:t>
            </a:fld>
            <a:endParaRPr lang="en-GB" dirty="0"/>
          </a:p>
        </p:txBody>
      </p:sp>
    </p:spTree>
    <p:extLst>
      <p:ext uri="{BB962C8B-B14F-4D97-AF65-F5344CB8AC3E}">
        <p14:creationId xmlns:p14="http://schemas.microsoft.com/office/powerpoint/2010/main" val="332762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smtClean="0">
                <a:solidFill>
                  <a:schemeClr val="tx1"/>
                </a:solidFill>
                <a:latin typeface="Arial" pitchFamily="34" charset="0"/>
                <a:ea typeface="+mn-ea"/>
                <a:cs typeface="+mn-cs"/>
              </a:rPr>
              <a:t>is</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also</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to</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ensure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that</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the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public</a:t>
            </a:r>
            <a:r>
              <a:rPr lang="es-ES" sz="1200" kern="1200" dirty="0" smtClean="0">
                <a:solidFill>
                  <a:schemeClr val="tx1"/>
                </a:solidFill>
                <a:latin typeface="Arial" pitchFamily="34" charset="0"/>
                <a:ea typeface="+mn-ea"/>
                <a:cs typeface="+mn-cs"/>
              </a:rPr>
              <a:t> are </a:t>
            </a:r>
            <a:r>
              <a:rPr lang="es-ES" sz="1200" kern="1200" dirty="0" err="1" smtClean="0">
                <a:solidFill>
                  <a:schemeClr val="tx1"/>
                </a:solidFill>
                <a:latin typeface="Arial" pitchFamily="34" charset="0"/>
                <a:ea typeface="+mn-ea"/>
                <a:cs typeface="+mn-cs"/>
              </a:rPr>
              <a:t>given</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early</a:t>
            </a:r>
            <a:r>
              <a:rPr lang="es-ES" sz="1200" kern="1200" dirty="0" smtClean="0">
                <a:solidFill>
                  <a:schemeClr val="tx1"/>
                </a:solidFill>
                <a:latin typeface="Arial" pitchFamily="34" charset="0"/>
                <a:ea typeface="+mn-ea"/>
                <a:cs typeface="+mn-cs"/>
              </a:rPr>
              <a:t> and </a:t>
            </a:r>
            <a:r>
              <a:rPr lang="es-ES" sz="1200" kern="1200" dirty="0" err="1" smtClean="0">
                <a:solidFill>
                  <a:schemeClr val="tx1"/>
                </a:solidFill>
                <a:latin typeface="Arial" pitchFamily="34" charset="0"/>
                <a:ea typeface="+mn-ea"/>
                <a:cs typeface="+mn-cs"/>
              </a:rPr>
              <a:t>effective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opportunities</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to</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participate</a:t>
            </a:r>
            <a:r>
              <a:rPr lang="es-ES" sz="1200" kern="1200" dirty="0" smtClean="0">
                <a:solidFill>
                  <a:schemeClr val="tx1"/>
                </a:solidFill>
                <a:latin typeface="Arial" pitchFamily="34" charset="0"/>
                <a:ea typeface="+mn-ea"/>
                <a:cs typeface="+mn-cs"/>
              </a:rPr>
              <a:t> in </a:t>
            </a:r>
            <a:r>
              <a:rPr lang="es-ES" sz="1200" kern="1200" dirty="0" err="1" smtClean="0">
                <a:solidFill>
                  <a:schemeClr val="tx1"/>
                </a:solidFill>
                <a:latin typeface="Arial" pitchFamily="34" charset="0"/>
                <a:ea typeface="+mn-ea"/>
                <a:cs typeface="+mn-cs"/>
              </a:rPr>
              <a:t>the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decision</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making</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procedures</a:t>
            </a:r>
            <a:r>
              <a:rPr lang="es-ES" sz="1200" kern="1200" dirty="0" smtClean="0">
                <a:solidFill>
                  <a:schemeClr val="tx1"/>
                </a:solidFill>
                <a:latin typeface="Arial" pitchFamily="34" charset="0"/>
                <a:ea typeface="+mn-ea"/>
                <a:cs typeface="+mn-cs"/>
              </a:rPr>
              <a:t>.</a:t>
            </a:r>
          </a:p>
          <a:p>
            <a:endParaRPr lang="es-ES" sz="1200" kern="1200" dirty="0" smtClean="0">
              <a:solidFill>
                <a:schemeClr val="tx1"/>
              </a:solidFill>
              <a:latin typeface="Arial" pitchFamily="34" charset="0"/>
              <a:ea typeface="+mn-ea"/>
              <a:cs typeface="+mn-cs"/>
            </a:endParaRPr>
          </a:p>
          <a:p>
            <a:r>
              <a:rPr lang="es-ES" sz="1200" kern="1200" dirty="0" err="1" smtClean="0">
                <a:solidFill>
                  <a:schemeClr val="tx1"/>
                </a:solidFill>
                <a:latin typeface="Arial" pitchFamily="34" charset="0"/>
                <a:ea typeface="+mn-ea"/>
                <a:cs typeface="+mn-cs"/>
              </a:rPr>
              <a:t>Environmental</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Impact</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Assessment</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should</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not</a:t>
            </a:r>
            <a:r>
              <a:rPr lang="es-ES" sz="1200" kern="1200" dirty="0" smtClean="0">
                <a:solidFill>
                  <a:schemeClr val="tx1"/>
                </a:solidFill>
                <a:latin typeface="Arial" pitchFamily="34" charset="0"/>
                <a:ea typeface="+mn-ea"/>
                <a:cs typeface="+mn-cs"/>
              </a:rPr>
              <a:t> be a </a:t>
            </a:r>
            <a:r>
              <a:rPr lang="es-ES" sz="1200" kern="1200" dirty="0" err="1" smtClean="0">
                <a:solidFill>
                  <a:schemeClr val="tx1"/>
                </a:solidFill>
                <a:latin typeface="Arial" pitchFamily="34" charset="0"/>
                <a:ea typeface="+mn-ea"/>
                <a:cs typeface="+mn-cs"/>
              </a:rPr>
              <a:t>barrier</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to</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growth</a:t>
            </a:r>
            <a:r>
              <a:rPr lang="es-ES" sz="1200" kern="1200" dirty="0" smtClean="0">
                <a:solidFill>
                  <a:schemeClr val="tx1"/>
                </a:solidFill>
                <a:latin typeface="Arial" pitchFamily="34" charset="0"/>
                <a:ea typeface="+mn-ea"/>
                <a:cs typeface="+mn-cs"/>
              </a:rPr>
              <a:t> and </a:t>
            </a:r>
            <a:r>
              <a:rPr lang="es-ES" sz="1200" kern="1200" dirty="0" err="1" smtClean="0">
                <a:solidFill>
                  <a:schemeClr val="tx1"/>
                </a:solidFill>
                <a:latin typeface="Arial" pitchFamily="34" charset="0"/>
                <a:ea typeface="+mn-ea"/>
                <a:cs typeface="+mn-cs"/>
              </a:rPr>
              <a:t>is</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to</a:t>
            </a:r>
            <a:r>
              <a:rPr lang="es-ES" sz="1200" kern="1200" baseline="0" dirty="0" smtClean="0">
                <a:solidFill>
                  <a:schemeClr val="tx1"/>
                </a:solidFill>
                <a:latin typeface="Arial" pitchFamily="34" charset="0"/>
                <a:ea typeface="+mn-ea"/>
                <a:cs typeface="+mn-cs"/>
              </a:rPr>
              <a:t> be </a:t>
            </a:r>
            <a:r>
              <a:rPr lang="es-ES" sz="1200" kern="1200" dirty="0" err="1" smtClean="0">
                <a:solidFill>
                  <a:schemeClr val="tx1"/>
                </a:solidFill>
                <a:latin typeface="Arial" pitchFamily="34" charset="0"/>
                <a:ea typeface="+mn-ea"/>
                <a:cs typeface="+mn-cs"/>
              </a:rPr>
              <a:t>applied</a:t>
            </a:r>
            <a:r>
              <a:rPr lang="es-ES" sz="1200" kern="1200" baseline="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to</a:t>
            </a:r>
            <a:r>
              <a:rPr lang="es-ES" sz="1200" kern="1200" dirty="0" smtClean="0">
                <a:solidFill>
                  <a:schemeClr val="tx1"/>
                </a:solidFill>
                <a:latin typeface="Arial" pitchFamily="34" charset="0"/>
                <a:ea typeface="+mn-ea"/>
                <a:cs typeface="+mn-cs"/>
              </a:rPr>
              <a:t> a </a:t>
            </a:r>
            <a:r>
              <a:rPr lang="es-ES" sz="1200" kern="1200" dirty="0" err="1" smtClean="0">
                <a:solidFill>
                  <a:schemeClr val="tx1"/>
                </a:solidFill>
                <a:latin typeface="Arial" pitchFamily="34" charset="0"/>
                <a:ea typeface="+mn-ea"/>
                <a:cs typeface="+mn-cs"/>
              </a:rPr>
              <a:t>proportion</a:t>
            </a:r>
            <a:r>
              <a:rPr lang="es-ES" sz="1200" kern="1200" dirty="0" smtClean="0">
                <a:solidFill>
                  <a:schemeClr val="tx1"/>
                </a:solidFill>
                <a:latin typeface="Arial" pitchFamily="34" charset="0"/>
                <a:ea typeface="+mn-ea"/>
                <a:cs typeface="+mn-cs"/>
              </a:rPr>
              <a:t> of </a:t>
            </a:r>
            <a:r>
              <a:rPr lang="es-ES" sz="1200" kern="1200" dirty="0" err="1" smtClean="0">
                <a:solidFill>
                  <a:schemeClr val="tx1"/>
                </a:solidFill>
                <a:latin typeface="Arial" pitchFamily="34" charset="0"/>
                <a:ea typeface="+mn-ea"/>
                <a:cs typeface="+mn-cs"/>
              </a:rPr>
              <a:t>projects</a:t>
            </a:r>
            <a:r>
              <a:rPr lang="es-ES" sz="1200" kern="1200" dirty="0" smtClean="0">
                <a:solidFill>
                  <a:schemeClr val="tx1"/>
                </a:solidFill>
                <a:latin typeface="Arial" pitchFamily="34" charset="0"/>
                <a:ea typeface="+mn-ea"/>
                <a:cs typeface="+mn-cs"/>
              </a:rPr>
              <a:t>,</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where</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env’l</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impacts</a:t>
            </a:r>
            <a:r>
              <a:rPr lang="es-ES" sz="1200" kern="1200" baseline="0" dirty="0" smtClean="0">
                <a:solidFill>
                  <a:schemeClr val="tx1"/>
                </a:solidFill>
                <a:latin typeface="Arial" pitchFamily="34" charset="0"/>
                <a:ea typeface="+mn-ea"/>
                <a:cs typeface="+mn-cs"/>
              </a:rPr>
              <a:t> are </a:t>
            </a:r>
            <a:r>
              <a:rPr lang="es-ES" sz="1200" kern="1200" baseline="0" dirty="0" err="1" smtClean="0">
                <a:solidFill>
                  <a:schemeClr val="tx1"/>
                </a:solidFill>
                <a:latin typeface="Arial" pitchFamily="34" charset="0"/>
                <a:ea typeface="+mn-ea"/>
                <a:cs typeface="+mn-cs"/>
              </a:rPr>
              <a:t>likely</a:t>
            </a:r>
            <a:r>
              <a:rPr lang="es-ES" sz="1200" kern="1200" baseline="0" dirty="0" smtClean="0">
                <a:solidFill>
                  <a:schemeClr val="tx1"/>
                </a:solidFill>
                <a:latin typeface="Arial" pitchFamily="34" charset="0"/>
                <a:ea typeface="+mn-ea"/>
                <a:cs typeface="+mn-cs"/>
              </a:rPr>
              <a:t>.</a:t>
            </a:r>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15</a:t>
            </a:fld>
            <a:endParaRPr lang="en-GB" dirty="0"/>
          </a:p>
        </p:txBody>
      </p:sp>
    </p:spTree>
    <p:extLst>
      <p:ext uri="{BB962C8B-B14F-4D97-AF65-F5344CB8AC3E}">
        <p14:creationId xmlns:p14="http://schemas.microsoft.com/office/powerpoint/2010/main" val="104365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742950" indent="-742950" algn="just">
              <a:lnSpc>
                <a:spcPct val="70000"/>
              </a:lnSpc>
              <a:spcBef>
                <a:spcPct val="0"/>
              </a:spcBef>
              <a:spcAft>
                <a:spcPct val="40000"/>
              </a:spcAft>
              <a:buClr>
                <a:srgbClr val="C00000"/>
              </a:buClr>
            </a:pPr>
            <a:r>
              <a:rPr lang="en-US" dirty="0" smtClean="0">
                <a:latin typeface="Verdana"/>
                <a:cs typeface="Verdana"/>
              </a:rPr>
              <a:t>Purpose of screening: </a:t>
            </a:r>
          </a:p>
          <a:p>
            <a:pPr marL="742950" indent="-742950" algn="just">
              <a:lnSpc>
                <a:spcPct val="70000"/>
              </a:lnSpc>
              <a:spcBef>
                <a:spcPct val="0"/>
              </a:spcBef>
              <a:spcAft>
                <a:spcPct val="40000"/>
              </a:spcAft>
              <a:buClr>
                <a:srgbClr val="C00000"/>
              </a:buClr>
            </a:pPr>
            <a:endParaRPr lang="en-US" dirty="0" smtClean="0">
              <a:latin typeface="Verdana"/>
              <a:cs typeface="Verdana"/>
            </a:endParaRPr>
          </a:p>
          <a:p>
            <a:pPr marL="742950" indent="-742950" algn="just">
              <a:lnSpc>
                <a:spcPct val="70000"/>
              </a:lnSpc>
              <a:spcBef>
                <a:spcPct val="0"/>
              </a:spcBef>
              <a:spcAft>
                <a:spcPct val="40000"/>
              </a:spcAft>
              <a:buClr>
                <a:srgbClr val="C00000"/>
              </a:buClr>
            </a:pPr>
            <a:r>
              <a:rPr lang="en-US" dirty="0" smtClean="0">
                <a:latin typeface="Verdana"/>
                <a:cs typeface="Verdana"/>
              </a:rPr>
              <a:t>Identify those projects or activities that may cause potential significant impacts</a:t>
            </a:r>
          </a:p>
          <a:p>
            <a:pPr marL="742950" indent="-742950" algn="just">
              <a:lnSpc>
                <a:spcPct val="70000"/>
              </a:lnSpc>
              <a:spcBef>
                <a:spcPct val="0"/>
              </a:spcBef>
              <a:spcAft>
                <a:spcPct val="40000"/>
              </a:spcAft>
              <a:buClr>
                <a:srgbClr val="C00000"/>
              </a:buClr>
            </a:pPr>
            <a:endParaRPr lang="en-US" dirty="0" smtClean="0">
              <a:latin typeface="Verdana"/>
              <a:cs typeface="Verdana"/>
            </a:endParaRPr>
          </a:p>
          <a:p>
            <a:pPr marL="742950" indent="-742950" algn="just">
              <a:lnSpc>
                <a:spcPct val="70000"/>
              </a:lnSpc>
              <a:spcBef>
                <a:spcPct val="0"/>
              </a:spcBef>
              <a:spcAft>
                <a:spcPct val="40000"/>
              </a:spcAft>
              <a:buClr>
                <a:srgbClr val="C00000"/>
              </a:buClr>
            </a:pPr>
            <a:r>
              <a:rPr lang="en-US" dirty="0" smtClean="0">
                <a:latin typeface="Verdana"/>
                <a:cs typeface="Verdana"/>
              </a:rPr>
              <a:t>Identify special conditions/analyses that may be required by international funding bodies</a:t>
            </a:r>
          </a:p>
          <a:p>
            <a:pPr marL="742950" indent="-742950" algn="just">
              <a:lnSpc>
                <a:spcPct val="70000"/>
              </a:lnSpc>
              <a:spcBef>
                <a:spcPct val="0"/>
              </a:spcBef>
              <a:spcAft>
                <a:spcPct val="40000"/>
              </a:spcAft>
              <a:buClr>
                <a:srgbClr val="C00000"/>
              </a:buClr>
            </a:pPr>
            <a:endParaRPr lang="en-US" dirty="0" smtClean="0">
              <a:latin typeface="Verdana"/>
              <a:cs typeface="Verdana"/>
            </a:endParaRPr>
          </a:p>
          <a:p>
            <a:pPr marL="742950" indent="-742950" algn="just">
              <a:lnSpc>
                <a:spcPct val="70000"/>
              </a:lnSpc>
              <a:spcBef>
                <a:spcPct val="0"/>
              </a:spcBef>
              <a:spcAft>
                <a:spcPct val="30000"/>
              </a:spcAft>
              <a:buClr>
                <a:srgbClr val="C00000"/>
              </a:buClr>
            </a:pPr>
            <a:r>
              <a:rPr lang="en-US" dirty="0" smtClean="0">
                <a:latin typeface="Verdana"/>
                <a:cs typeface="Verdana"/>
              </a:rPr>
              <a:t>Categorize the project as one where:</a:t>
            </a:r>
          </a:p>
          <a:p>
            <a:pPr marL="1371600" lvl="1" indent="-457200" algn="just">
              <a:lnSpc>
                <a:spcPct val="70000"/>
              </a:lnSpc>
              <a:spcBef>
                <a:spcPct val="0"/>
              </a:spcBef>
              <a:spcAft>
                <a:spcPct val="30000"/>
              </a:spcAft>
              <a:buClr>
                <a:srgbClr val="C00000"/>
              </a:buClr>
            </a:pPr>
            <a:r>
              <a:rPr lang="en-US" dirty="0" smtClean="0">
                <a:latin typeface="Verdana"/>
                <a:cs typeface="Verdana"/>
              </a:rPr>
              <a:t>Full-Scale EIA required</a:t>
            </a:r>
          </a:p>
          <a:p>
            <a:pPr marL="1371600" lvl="1" indent="-457200" algn="just">
              <a:lnSpc>
                <a:spcPct val="70000"/>
              </a:lnSpc>
              <a:spcBef>
                <a:spcPct val="0"/>
              </a:spcBef>
              <a:spcAft>
                <a:spcPct val="30000"/>
              </a:spcAft>
              <a:buClr>
                <a:srgbClr val="C00000"/>
              </a:buClr>
            </a:pPr>
            <a:r>
              <a:rPr lang="en-US" dirty="0" smtClean="0">
                <a:latin typeface="Verdana"/>
                <a:cs typeface="Verdana"/>
              </a:rPr>
              <a:t>Some further environmental analysis required</a:t>
            </a:r>
          </a:p>
          <a:p>
            <a:pPr marL="1371600" lvl="1" indent="-457200" algn="just">
              <a:lnSpc>
                <a:spcPct val="70000"/>
              </a:lnSpc>
              <a:spcBef>
                <a:spcPct val="0"/>
              </a:spcBef>
              <a:spcAft>
                <a:spcPct val="30000"/>
              </a:spcAft>
              <a:buClr>
                <a:srgbClr val="C00000"/>
              </a:buClr>
            </a:pPr>
            <a:r>
              <a:rPr lang="en-US" dirty="0" smtClean="0">
                <a:latin typeface="Verdana"/>
                <a:cs typeface="Verdana"/>
              </a:rPr>
              <a:t>No further environmental analysis required</a:t>
            </a:r>
          </a:p>
          <a:p>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18</a:t>
            </a:fld>
            <a:endParaRPr lang="en-GB" dirty="0"/>
          </a:p>
        </p:txBody>
      </p:sp>
    </p:spTree>
    <p:extLst>
      <p:ext uri="{BB962C8B-B14F-4D97-AF65-F5344CB8AC3E}">
        <p14:creationId xmlns:p14="http://schemas.microsoft.com/office/powerpoint/2010/main" val="4098887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742950" indent="-742950" algn="just">
              <a:lnSpc>
                <a:spcPct val="70000"/>
              </a:lnSpc>
              <a:spcBef>
                <a:spcPct val="0"/>
              </a:spcBef>
              <a:spcAft>
                <a:spcPct val="40000"/>
              </a:spcAft>
              <a:buClr>
                <a:srgbClr val="C00000"/>
              </a:buClr>
            </a:pPr>
            <a:r>
              <a:rPr lang="en-US" dirty="0" smtClean="0">
                <a:latin typeface="Verdana"/>
                <a:cs typeface="Verdana"/>
              </a:rPr>
              <a:t>Purpose of screening: </a:t>
            </a:r>
          </a:p>
          <a:p>
            <a:pPr marL="742950" indent="-742950" algn="just">
              <a:lnSpc>
                <a:spcPct val="70000"/>
              </a:lnSpc>
              <a:spcBef>
                <a:spcPct val="0"/>
              </a:spcBef>
              <a:spcAft>
                <a:spcPct val="40000"/>
              </a:spcAft>
              <a:buClr>
                <a:srgbClr val="C00000"/>
              </a:buClr>
            </a:pPr>
            <a:endParaRPr lang="en-US" dirty="0" smtClean="0">
              <a:latin typeface="Verdana"/>
              <a:cs typeface="Verdana"/>
            </a:endParaRPr>
          </a:p>
          <a:p>
            <a:pPr marL="742950" indent="-742950" algn="just">
              <a:lnSpc>
                <a:spcPct val="70000"/>
              </a:lnSpc>
              <a:spcBef>
                <a:spcPct val="0"/>
              </a:spcBef>
              <a:spcAft>
                <a:spcPct val="40000"/>
              </a:spcAft>
              <a:buClr>
                <a:srgbClr val="C00000"/>
              </a:buClr>
            </a:pPr>
            <a:r>
              <a:rPr lang="en-US" dirty="0" smtClean="0">
                <a:latin typeface="Verdana"/>
                <a:cs typeface="Verdana"/>
              </a:rPr>
              <a:t>Identify those projects or activities that may cause potential significant impacts</a:t>
            </a:r>
          </a:p>
          <a:p>
            <a:pPr marL="742950" indent="-742950" algn="just">
              <a:lnSpc>
                <a:spcPct val="70000"/>
              </a:lnSpc>
              <a:spcBef>
                <a:spcPct val="0"/>
              </a:spcBef>
              <a:spcAft>
                <a:spcPct val="40000"/>
              </a:spcAft>
              <a:buClr>
                <a:srgbClr val="C00000"/>
              </a:buClr>
            </a:pPr>
            <a:endParaRPr lang="en-US" dirty="0" smtClean="0">
              <a:latin typeface="Verdana"/>
              <a:cs typeface="Verdana"/>
            </a:endParaRPr>
          </a:p>
          <a:p>
            <a:pPr marL="742950" indent="-742950" algn="just">
              <a:lnSpc>
                <a:spcPct val="70000"/>
              </a:lnSpc>
              <a:spcBef>
                <a:spcPct val="0"/>
              </a:spcBef>
              <a:spcAft>
                <a:spcPct val="40000"/>
              </a:spcAft>
              <a:buClr>
                <a:srgbClr val="C00000"/>
              </a:buClr>
            </a:pPr>
            <a:r>
              <a:rPr lang="en-US" dirty="0" smtClean="0">
                <a:latin typeface="Verdana"/>
                <a:cs typeface="Verdana"/>
              </a:rPr>
              <a:t>Identify special conditions/analyses that may be required by international funding bodies</a:t>
            </a:r>
          </a:p>
          <a:p>
            <a:pPr marL="742950" indent="-742950" algn="just">
              <a:lnSpc>
                <a:spcPct val="70000"/>
              </a:lnSpc>
              <a:spcBef>
                <a:spcPct val="0"/>
              </a:spcBef>
              <a:spcAft>
                <a:spcPct val="40000"/>
              </a:spcAft>
              <a:buClr>
                <a:srgbClr val="C00000"/>
              </a:buClr>
            </a:pPr>
            <a:endParaRPr lang="en-US" dirty="0" smtClean="0">
              <a:latin typeface="Verdana"/>
              <a:cs typeface="Verdana"/>
            </a:endParaRPr>
          </a:p>
          <a:p>
            <a:pPr marL="742950" indent="-742950" algn="just">
              <a:lnSpc>
                <a:spcPct val="70000"/>
              </a:lnSpc>
              <a:spcBef>
                <a:spcPct val="0"/>
              </a:spcBef>
              <a:spcAft>
                <a:spcPct val="30000"/>
              </a:spcAft>
              <a:buClr>
                <a:srgbClr val="C00000"/>
              </a:buClr>
            </a:pPr>
            <a:r>
              <a:rPr lang="en-US" dirty="0" smtClean="0">
                <a:latin typeface="Verdana"/>
                <a:cs typeface="Verdana"/>
              </a:rPr>
              <a:t>Categorize the project as one where:</a:t>
            </a:r>
          </a:p>
          <a:p>
            <a:pPr marL="1371600" lvl="1" indent="-457200" algn="just">
              <a:lnSpc>
                <a:spcPct val="70000"/>
              </a:lnSpc>
              <a:spcBef>
                <a:spcPct val="0"/>
              </a:spcBef>
              <a:spcAft>
                <a:spcPct val="30000"/>
              </a:spcAft>
              <a:buClr>
                <a:srgbClr val="C00000"/>
              </a:buClr>
            </a:pPr>
            <a:r>
              <a:rPr lang="en-US" dirty="0" smtClean="0">
                <a:latin typeface="Verdana"/>
                <a:cs typeface="Verdana"/>
              </a:rPr>
              <a:t>Full-Scale EIA required</a:t>
            </a:r>
          </a:p>
          <a:p>
            <a:pPr marL="1371600" lvl="1" indent="-457200" algn="just">
              <a:lnSpc>
                <a:spcPct val="70000"/>
              </a:lnSpc>
              <a:spcBef>
                <a:spcPct val="0"/>
              </a:spcBef>
              <a:spcAft>
                <a:spcPct val="30000"/>
              </a:spcAft>
              <a:buClr>
                <a:srgbClr val="C00000"/>
              </a:buClr>
            </a:pPr>
            <a:r>
              <a:rPr lang="en-US" dirty="0" smtClean="0">
                <a:latin typeface="Verdana"/>
                <a:cs typeface="Verdana"/>
              </a:rPr>
              <a:t>Some further environmental analysis required</a:t>
            </a:r>
          </a:p>
          <a:p>
            <a:pPr marL="1371600" lvl="1" indent="-457200" algn="just">
              <a:lnSpc>
                <a:spcPct val="70000"/>
              </a:lnSpc>
              <a:spcBef>
                <a:spcPct val="0"/>
              </a:spcBef>
              <a:spcAft>
                <a:spcPct val="30000"/>
              </a:spcAft>
              <a:buClr>
                <a:srgbClr val="C00000"/>
              </a:buClr>
            </a:pPr>
            <a:r>
              <a:rPr lang="en-US" dirty="0" smtClean="0">
                <a:latin typeface="Verdana"/>
                <a:cs typeface="Verdana"/>
              </a:rPr>
              <a:t>No further environmental analysis required</a:t>
            </a:r>
          </a:p>
          <a:p>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19</a:t>
            </a:fld>
            <a:endParaRPr lang="en-GB" dirty="0"/>
          </a:p>
        </p:txBody>
      </p:sp>
    </p:spTree>
    <p:extLst>
      <p:ext uri="{BB962C8B-B14F-4D97-AF65-F5344CB8AC3E}">
        <p14:creationId xmlns:p14="http://schemas.microsoft.com/office/powerpoint/2010/main" val="4098887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23</a:t>
            </a:fld>
            <a:endParaRPr lang="en-GB" dirty="0"/>
          </a:p>
        </p:txBody>
      </p:sp>
    </p:spTree>
    <p:extLst>
      <p:ext uri="{BB962C8B-B14F-4D97-AF65-F5344CB8AC3E}">
        <p14:creationId xmlns:p14="http://schemas.microsoft.com/office/powerpoint/2010/main" val="65127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 Where screening identifies risks that need to be considered during the preparation of the project, the Identification team needs to indicate if it will be able to address these risks at Formulation stage, or if a full CRA is required. In this case, all the steps in Figure 1 will be followed. </a:t>
            </a:r>
            <a:endParaRPr lang="es-ES" sz="1200" kern="1200" dirty="0" smtClean="0">
              <a:solidFill>
                <a:schemeClr val="tx1"/>
              </a:solidFill>
              <a:effectLst/>
              <a:latin typeface="Arial" pitchFamily="34" charset="0"/>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24</a:t>
            </a:fld>
            <a:endParaRPr lang="en-GB" dirty="0"/>
          </a:p>
        </p:txBody>
      </p:sp>
    </p:spTree>
    <p:extLst>
      <p:ext uri="{BB962C8B-B14F-4D97-AF65-F5344CB8AC3E}">
        <p14:creationId xmlns:p14="http://schemas.microsoft.com/office/powerpoint/2010/main" val="12753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Quantitative</a:t>
            </a:r>
            <a:r>
              <a:rPr lang="es-ES" dirty="0" smtClean="0"/>
              <a:t> IMPACT ASSESSMENT, </a:t>
            </a:r>
            <a:r>
              <a:rPr lang="es-ES" dirty="0" err="1" smtClean="0"/>
              <a:t>using</a:t>
            </a:r>
            <a:r>
              <a:rPr lang="es-ES" dirty="0" smtClean="0"/>
              <a:t> </a:t>
            </a:r>
            <a:r>
              <a:rPr lang="es-ES" dirty="0" err="1" smtClean="0"/>
              <a:t>alternatives</a:t>
            </a:r>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26</a:t>
            </a:fld>
            <a:endParaRPr lang="en-GB" dirty="0"/>
          </a:p>
        </p:txBody>
      </p:sp>
    </p:spTree>
    <p:extLst>
      <p:ext uri="{BB962C8B-B14F-4D97-AF65-F5344CB8AC3E}">
        <p14:creationId xmlns:p14="http://schemas.microsoft.com/office/powerpoint/2010/main" val="3155607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GB">
                <a:latin typeface="Calibri" charset="0"/>
              </a:rPr>
              <a:t>Niang-Diop &amp; Bosch (2004): costing requires identification, quantification then valuation.</a:t>
            </a:r>
          </a:p>
          <a:p>
            <a:pPr eaLnBrk="1" hangingPunct="1">
              <a:lnSpc>
                <a:spcPct val="90000"/>
              </a:lnSpc>
              <a:spcBef>
                <a:spcPct val="0"/>
              </a:spcBef>
            </a:pPr>
            <a:endParaRPr lang="en-GB">
              <a:latin typeface="Calibri" charset="0"/>
            </a:endParaRPr>
          </a:p>
          <a:p>
            <a:pPr eaLnBrk="1" hangingPunct="1">
              <a:lnSpc>
                <a:spcPct val="90000"/>
              </a:lnSpc>
              <a:spcBef>
                <a:spcPct val="0"/>
              </a:spcBef>
            </a:pPr>
            <a:r>
              <a:rPr lang="en-GB">
                <a:latin typeface="Calibri" charset="0"/>
              </a:rPr>
              <a:t>The </a:t>
            </a:r>
            <a:r>
              <a:rPr lang="en-GB" u="sng">
                <a:latin typeface="Calibri" charset="0"/>
              </a:rPr>
              <a:t>costs</a:t>
            </a:r>
            <a:r>
              <a:rPr lang="en-GB">
                <a:latin typeface="Calibri" charset="0"/>
              </a:rPr>
              <a:t> potentially associated with climate mitigation include:</a:t>
            </a:r>
          </a:p>
          <a:p>
            <a:pPr eaLnBrk="1" hangingPunct="1">
              <a:lnSpc>
                <a:spcPct val="90000"/>
              </a:lnSpc>
              <a:spcBef>
                <a:spcPts val="302"/>
              </a:spcBef>
            </a:pPr>
            <a:r>
              <a:rPr lang="en-GB">
                <a:latin typeface="Calibri" charset="0"/>
              </a:rPr>
              <a:t>* investment in new technologies and infrastructure, possibly more expensive than other, more emission-intensive available options;</a:t>
            </a:r>
          </a:p>
          <a:p>
            <a:pPr eaLnBrk="1" hangingPunct="1">
              <a:lnSpc>
                <a:spcPct val="90000"/>
              </a:lnSpc>
              <a:spcBef>
                <a:spcPts val="302"/>
              </a:spcBef>
            </a:pPr>
            <a:r>
              <a:rPr lang="en-GB">
                <a:latin typeface="Calibri" charset="0"/>
              </a:rPr>
              <a:t>* in some cases, increased operation &amp; maintenance costs associated with new technologies/infrastructure (however, the opposite may be true);</a:t>
            </a:r>
          </a:p>
          <a:p>
            <a:pPr eaLnBrk="1" hangingPunct="1">
              <a:lnSpc>
                <a:spcPct val="90000"/>
              </a:lnSpc>
              <a:spcBef>
                <a:spcPts val="302"/>
              </a:spcBef>
            </a:pPr>
            <a:r>
              <a:rPr lang="en-GB">
                <a:latin typeface="Calibri" charset="0"/>
              </a:rPr>
              <a:t>* reduced economic growth opportunities, and the foregone benefits and jobs of development options abandoned or downscaled for the purpose of reducing emissions.</a:t>
            </a:r>
          </a:p>
          <a:p>
            <a:pPr eaLnBrk="1" hangingPunct="1">
              <a:lnSpc>
                <a:spcPct val="90000"/>
              </a:lnSpc>
              <a:spcBef>
                <a:spcPct val="0"/>
              </a:spcBef>
            </a:pPr>
            <a:endParaRPr lang="en-GB" sz="1300">
              <a:latin typeface="Calibri" charset="0"/>
            </a:endParaRPr>
          </a:p>
          <a:p>
            <a:pPr eaLnBrk="1" hangingPunct="1">
              <a:lnSpc>
                <a:spcPct val="90000"/>
              </a:lnSpc>
              <a:spcBef>
                <a:spcPct val="0"/>
              </a:spcBef>
            </a:pPr>
            <a:r>
              <a:rPr lang="en-GB" sz="1300">
                <a:latin typeface="Calibri" charset="0"/>
              </a:rPr>
              <a:t>On the other hand, the following </a:t>
            </a:r>
            <a:r>
              <a:rPr lang="en-GB" sz="1300" u="sng">
                <a:latin typeface="Calibri" charset="0"/>
              </a:rPr>
              <a:t>benefits</a:t>
            </a:r>
            <a:r>
              <a:rPr lang="en-GB" sz="1300">
                <a:latin typeface="Calibri" charset="0"/>
              </a:rPr>
              <a:t> may arise from the adoption of mitigation measures:</a:t>
            </a:r>
          </a:p>
          <a:p>
            <a:pPr eaLnBrk="1" hangingPunct="1">
              <a:lnSpc>
                <a:spcPct val="90000"/>
              </a:lnSpc>
              <a:spcBef>
                <a:spcPts val="302"/>
              </a:spcBef>
            </a:pPr>
            <a:r>
              <a:rPr lang="en-GB" sz="1300">
                <a:latin typeface="Calibri" charset="0"/>
              </a:rPr>
              <a:t>* cost savings (e.g. from energy efficiency);</a:t>
            </a:r>
          </a:p>
          <a:p>
            <a:pPr eaLnBrk="1" hangingPunct="1">
              <a:lnSpc>
                <a:spcPct val="90000"/>
              </a:lnSpc>
              <a:spcBef>
                <a:spcPts val="302"/>
              </a:spcBef>
            </a:pPr>
            <a:r>
              <a:rPr lang="en-GB" sz="1300">
                <a:latin typeface="Calibri" charset="0"/>
              </a:rPr>
              <a:t>* positive environmental outcomes (where mitigation options are also ‘greener’ than alternatives) and associated health outcomes;</a:t>
            </a:r>
          </a:p>
          <a:p>
            <a:pPr eaLnBrk="1" hangingPunct="1">
              <a:lnSpc>
                <a:spcPct val="90000"/>
              </a:lnSpc>
              <a:spcBef>
                <a:spcPts val="302"/>
              </a:spcBef>
            </a:pPr>
            <a:r>
              <a:rPr lang="en-GB" sz="1300">
                <a:latin typeface="Calibri" charset="0"/>
              </a:rPr>
              <a:t>* reduced dependence on imported fuels/energy;</a:t>
            </a:r>
          </a:p>
          <a:p>
            <a:pPr eaLnBrk="1" hangingPunct="1">
              <a:lnSpc>
                <a:spcPct val="90000"/>
              </a:lnSpc>
              <a:spcBef>
                <a:spcPts val="302"/>
              </a:spcBef>
            </a:pPr>
            <a:r>
              <a:rPr lang="en-GB" sz="1300">
                <a:latin typeface="Calibri" charset="0"/>
              </a:rPr>
              <a:t>* earlier adoption of the technologies of the future (=&gt; competitive advantage and higher growth and employment in the medium- to long-term);</a:t>
            </a:r>
          </a:p>
          <a:p>
            <a:pPr eaLnBrk="1" hangingPunct="1">
              <a:lnSpc>
                <a:spcPct val="90000"/>
              </a:lnSpc>
              <a:spcBef>
                <a:spcPts val="302"/>
              </a:spcBef>
            </a:pPr>
            <a:r>
              <a:rPr lang="en-GB" sz="1300">
                <a:latin typeface="Calibri" charset="0"/>
              </a:rPr>
              <a:t>* access to additional financial resources (carbon finance).</a:t>
            </a:r>
          </a:p>
          <a:p>
            <a:pPr eaLnBrk="1" hangingPunct="1">
              <a:lnSpc>
                <a:spcPct val="90000"/>
              </a:lnSpc>
              <a:spcBef>
                <a:spcPct val="0"/>
              </a:spcBef>
            </a:pPr>
            <a:endParaRPr lang="en-GB">
              <a:latin typeface="Calibri"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8374" indent="-287836" eaLnBrk="0" hangingPunct="0">
              <a:defRPr sz="2400">
                <a:solidFill>
                  <a:schemeClr val="tx1"/>
                </a:solidFill>
                <a:latin typeface="Arial" charset="0"/>
                <a:ea typeface="ＭＳ Ｐゴシック" charset="0"/>
              </a:defRPr>
            </a:lvl2pPr>
            <a:lvl3pPr marL="1151344" indent="-230269" eaLnBrk="0" hangingPunct="0">
              <a:defRPr sz="2400">
                <a:solidFill>
                  <a:schemeClr val="tx1"/>
                </a:solidFill>
                <a:latin typeface="Arial" charset="0"/>
                <a:ea typeface="ＭＳ Ｐゴシック" charset="0"/>
              </a:defRPr>
            </a:lvl3pPr>
            <a:lvl4pPr marL="1611881" indent="-230269" eaLnBrk="0" hangingPunct="0">
              <a:defRPr sz="2400">
                <a:solidFill>
                  <a:schemeClr val="tx1"/>
                </a:solidFill>
                <a:latin typeface="Arial" charset="0"/>
                <a:ea typeface="ＭＳ Ｐゴシック" charset="0"/>
              </a:defRPr>
            </a:lvl4pPr>
            <a:lvl5pPr marL="2072419" indent="-230269" eaLnBrk="0" hangingPunct="0">
              <a:defRPr sz="2400">
                <a:solidFill>
                  <a:schemeClr val="tx1"/>
                </a:solidFill>
                <a:latin typeface="Arial" charset="0"/>
                <a:ea typeface="ＭＳ Ｐゴシック" charset="0"/>
              </a:defRPr>
            </a:lvl5pPr>
            <a:lvl6pPr marL="2532957" indent="-230269" eaLnBrk="0" fontAlgn="base" hangingPunct="0">
              <a:spcBef>
                <a:spcPct val="0"/>
              </a:spcBef>
              <a:spcAft>
                <a:spcPct val="0"/>
              </a:spcAft>
              <a:defRPr sz="2400">
                <a:solidFill>
                  <a:schemeClr val="tx1"/>
                </a:solidFill>
                <a:latin typeface="Arial" charset="0"/>
                <a:ea typeface="ＭＳ Ｐゴシック" charset="0"/>
              </a:defRPr>
            </a:lvl6pPr>
            <a:lvl7pPr marL="2993494" indent="-230269" eaLnBrk="0" fontAlgn="base" hangingPunct="0">
              <a:spcBef>
                <a:spcPct val="0"/>
              </a:spcBef>
              <a:spcAft>
                <a:spcPct val="0"/>
              </a:spcAft>
              <a:defRPr sz="2400">
                <a:solidFill>
                  <a:schemeClr val="tx1"/>
                </a:solidFill>
                <a:latin typeface="Arial" charset="0"/>
                <a:ea typeface="ＭＳ Ｐゴシック" charset="0"/>
              </a:defRPr>
            </a:lvl7pPr>
            <a:lvl8pPr marL="3454032" indent="-230269" eaLnBrk="0" fontAlgn="base" hangingPunct="0">
              <a:spcBef>
                <a:spcPct val="0"/>
              </a:spcBef>
              <a:spcAft>
                <a:spcPct val="0"/>
              </a:spcAft>
              <a:defRPr sz="2400">
                <a:solidFill>
                  <a:schemeClr val="tx1"/>
                </a:solidFill>
                <a:latin typeface="Arial" charset="0"/>
                <a:ea typeface="ＭＳ Ｐゴシック" charset="0"/>
              </a:defRPr>
            </a:lvl8pPr>
            <a:lvl9pPr marL="3914569" indent="-23026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9BE30D-08DF-7C4E-95A6-C5B534E8980B}" type="slidenum">
              <a:rPr lang="en-GB" sz="1200"/>
              <a:pPr eaLnBrk="1" hangingPunct="1"/>
              <a:t>31</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0" dirty="0" smtClean="0"/>
              <a:t>Additional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0" dirty="0" smtClean="0"/>
              <a:t>Assessing vulnerability also underlines the contribution of public action to resilience</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i="0" dirty="0" smtClean="0"/>
              <a:t>- </a:t>
            </a:r>
            <a:r>
              <a:rPr lang="es-ES" sz="1200" i="0" dirty="0" err="1" smtClean="0"/>
              <a:t>This</a:t>
            </a:r>
            <a:r>
              <a:rPr lang="es-ES" sz="1200" i="0" dirty="0" smtClean="0"/>
              <a:t> can be done </a:t>
            </a:r>
            <a:r>
              <a:rPr lang="es-ES" sz="1200" i="0" dirty="0" err="1" smtClean="0"/>
              <a:t>by</a:t>
            </a:r>
            <a:r>
              <a:rPr lang="es-ES" sz="1200" i="0" dirty="0" smtClean="0"/>
              <a:t> </a:t>
            </a:r>
            <a:r>
              <a:rPr lang="es-ES" sz="1200" i="0" dirty="0" err="1" smtClean="0"/>
              <a:t>contrasting</a:t>
            </a:r>
            <a:r>
              <a:rPr lang="es-ES" sz="1200" i="0" dirty="0" smtClean="0"/>
              <a:t> </a:t>
            </a:r>
            <a:r>
              <a:rPr lang="es-ES" sz="1200" i="0" dirty="0" err="1" smtClean="0"/>
              <a:t>the</a:t>
            </a:r>
            <a:r>
              <a:rPr lang="es-ES" sz="1200" i="0" dirty="0" smtClean="0"/>
              <a:t> </a:t>
            </a:r>
            <a:r>
              <a:rPr lang="es-ES" sz="1200" i="0" dirty="0" err="1" smtClean="0"/>
              <a:t>information</a:t>
            </a:r>
            <a:r>
              <a:rPr lang="es-ES" sz="1200" i="0" dirty="0" smtClean="0"/>
              <a:t> </a:t>
            </a:r>
            <a:r>
              <a:rPr lang="es-ES" sz="1200" i="0" dirty="0" err="1" smtClean="0"/>
              <a:t>given</a:t>
            </a:r>
            <a:r>
              <a:rPr lang="es-ES" sz="1200" i="0" dirty="0" smtClean="0"/>
              <a:t> </a:t>
            </a:r>
            <a:r>
              <a:rPr lang="es-ES" sz="1200" i="0" dirty="0" err="1" smtClean="0"/>
              <a:t>by</a:t>
            </a:r>
            <a:r>
              <a:rPr lang="es-ES" sz="1200" i="0" dirty="0" smtClean="0"/>
              <a:t> </a:t>
            </a:r>
            <a:r>
              <a:rPr lang="es-ES" sz="1200" i="0" dirty="0" err="1" smtClean="0"/>
              <a:t>the</a:t>
            </a:r>
            <a:r>
              <a:rPr lang="es-ES" sz="1200" i="0" dirty="0" smtClean="0"/>
              <a:t> </a:t>
            </a:r>
            <a:r>
              <a:rPr lang="es-ES" sz="1200" i="0" dirty="0" err="1" smtClean="0"/>
              <a:t>Vulnerability</a:t>
            </a:r>
            <a:r>
              <a:rPr lang="es-ES" sz="1200" i="0" dirty="0" smtClean="0"/>
              <a:t> </a:t>
            </a:r>
            <a:r>
              <a:rPr lang="es-ES" sz="1200" i="0" dirty="0" err="1" smtClean="0"/>
              <a:t>Assessments</a:t>
            </a:r>
            <a:r>
              <a:rPr lang="es-ES" sz="1200" i="0" dirty="0" smtClean="0"/>
              <a:t> </a:t>
            </a:r>
            <a:r>
              <a:rPr lang="es-ES" sz="1200" i="0" dirty="0" err="1" smtClean="0"/>
              <a:t>with</a:t>
            </a:r>
            <a:r>
              <a:rPr lang="es-ES" sz="1200" i="0" dirty="0" smtClean="0"/>
              <a:t> </a:t>
            </a:r>
            <a:r>
              <a:rPr lang="es-ES" sz="1200" i="0" dirty="0" err="1" smtClean="0"/>
              <a:t>the</a:t>
            </a:r>
            <a:r>
              <a:rPr lang="es-ES" sz="1200" i="0" dirty="0" smtClean="0"/>
              <a:t> </a:t>
            </a:r>
            <a:r>
              <a:rPr lang="es-ES" sz="1200" i="0" dirty="0" err="1" smtClean="0"/>
              <a:t>policy</a:t>
            </a:r>
            <a:r>
              <a:rPr lang="es-ES" sz="1200" i="0" dirty="0" smtClean="0"/>
              <a:t> and </a:t>
            </a:r>
            <a:r>
              <a:rPr lang="es-ES" sz="1200" i="0" dirty="0" err="1" smtClean="0"/>
              <a:t>programme</a:t>
            </a:r>
            <a:r>
              <a:rPr lang="es-ES" sz="1200" i="0" dirty="0" smtClean="0"/>
              <a:t> response </a:t>
            </a:r>
            <a:r>
              <a:rPr lang="es-ES" sz="1200" i="0" dirty="0" err="1" smtClean="0"/>
              <a:t>to</a:t>
            </a:r>
            <a:r>
              <a:rPr lang="es-ES" sz="1200" i="0" dirty="0" smtClean="0"/>
              <a:t> </a:t>
            </a:r>
            <a:r>
              <a:rPr lang="es-ES" sz="1200" i="0" dirty="0" err="1" smtClean="0"/>
              <a:t>climate</a:t>
            </a:r>
            <a:r>
              <a:rPr lang="es-ES" sz="1200" i="0" dirty="0" smtClean="0"/>
              <a:t> </a:t>
            </a:r>
            <a:r>
              <a:rPr lang="es-ES" sz="1200" i="0" dirty="0" err="1" smtClean="0"/>
              <a:t>change</a:t>
            </a:r>
            <a:r>
              <a:rPr lang="es-ES" sz="1200" i="0" dirty="0" smtClean="0"/>
              <a:t>, at </a:t>
            </a:r>
            <a:r>
              <a:rPr lang="es-ES" sz="1200" i="0" dirty="0" err="1" smtClean="0"/>
              <a:t>two</a:t>
            </a:r>
            <a:r>
              <a:rPr lang="es-ES" sz="1200" i="0" dirty="0" smtClean="0"/>
              <a:t> </a:t>
            </a:r>
            <a:r>
              <a:rPr lang="es-ES" sz="1200" i="0" dirty="0" err="1" smtClean="0"/>
              <a:t>levels</a:t>
            </a:r>
            <a:r>
              <a:rPr lang="es-ES" sz="1200" i="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b="1" i="0" dirty="0" err="1" smtClean="0"/>
              <a:t>Screening</a:t>
            </a:r>
            <a:r>
              <a:rPr lang="es-ES" sz="1200" b="1" i="0" dirty="0" smtClean="0"/>
              <a:t> of </a:t>
            </a:r>
            <a:r>
              <a:rPr lang="es-ES" sz="1200" b="1" i="0" dirty="0" err="1" smtClean="0"/>
              <a:t>plans</a:t>
            </a:r>
            <a:r>
              <a:rPr lang="es-ES" sz="1200" b="1" i="0" baseline="0" dirty="0" smtClean="0"/>
              <a:t> </a:t>
            </a:r>
            <a:r>
              <a:rPr lang="es-ES" sz="1200" b="1" i="0" dirty="0" err="1" smtClean="0"/>
              <a:t>with</a:t>
            </a:r>
            <a:r>
              <a:rPr lang="es-ES" sz="1200" b="1" i="0" dirty="0" smtClean="0"/>
              <a:t> a </a:t>
            </a:r>
            <a:r>
              <a:rPr lang="es-ES" sz="1200" b="1" i="0" dirty="0" err="1" smtClean="0"/>
              <a:t>specific</a:t>
            </a:r>
            <a:r>
              <a:rPr lang="es-ES" sz="1200" b="1" i="0" dirty="0" smtClean="0"/>
              <a:t> </a:t>
            </a:r>
            <a:r>
              <a:rPr lang="es-ES" sz="1200" b="1" i="0" dirty="0" err="1" smtClean="0"/>
              <a:t>focus</a:t>
            </a:r>
            <a:r>
              <a:rPr lang="es-ES" sz="1200" b="1" i="0" dirty="0" smtClean="0"/>
              <a:t> </a:t>
            </a:r>
            <a:r>
              <a:rPr lang="es-ES" sz="1200" b="1" i="0" dirty="0" err="1" smtClean="0"/>
              <a:t>on</a:t>
            </a:r>
            <a:r>
              <a:rPr lang="es-ES" sz="1200" b="1" i="0" dirty="0" smtClean="0"/>
              <a:t> </a:t>
            </a:r>
            <a:r>
              <a:rPr lang="es-ES" sz="1200" b="1" i="0" dirty="0" err="1" smtClean="0"/>
              <a:t>climate</a:t>
            </a:r>
            <a:r>
              <a:rPr lang="es-ES" sz="1200" b="1" i="0" dirty="0" smtClean="0"/>
              <a:t> </a:t>
            </a:r>
            <a:r>
              <a:rPr lang="es-ES" sz="1200" b="1" i="0" dirty="0" err="1" smtClean="0"/>
              <a:t>change</a:t>
            </a:r>
            <a:r>
              <a:rPr lang="es-ES" sz="1200" b="1" i="0" dirty="0" smtClean="0"/>
              <a:t> response</a:t>
            </a:r>
            <a:r>
              <a:rPr lang="es-ES" sz="1200" i="0" dirty="0" smtClean="0"/>
              <a:t>: </a:t>
            </a:r>
            <a:r>
              <a:rPr lang="es-ES" sz="1200" i="0" dirty="0" err="1" smtClean="0"/>
              <a:t>Assessing</a:t>
            </a:r>
            <a:r>
              <a:rPr lang="es-ES" sz="1200" i="0" dirty="0" smtClean="0"/>
              <a:t> </a:t>
            </a:r>
            <a:r>
              <a:rPr lang="es-ES" sz="1200" i="0" dirty="0" err="1" smtClean="0"/>
              <a:t>to</a:t>
            </a:r>
            <a:r>
              <a:rPr lang="es-ES" sz="1200" i="0" dirty="0" smtClean="0"/>
              <a:t> </a:t>
            </a:r>
            <a:r>
              <a:rPr lang="es-ES" sz="1200" i="0" dirty="0" err="1" smtClean="0"/>
              <a:t>which</a:t>
            </a:r>
            <a:r>
              <a:rPr lang="es-ES" sz="1200" i="0" dirty="0" smtClean="0"/>
              <a:t> </a:t>
            </a:r>
            <a:r>
              <a:rPr lang="es-ES" sz="1200" i="0" dirty="0" err="1" smtClean="0"/>
              <a:t>extent</a:t>
            </a:r>
            <a:r>
              <a:rPr lang="es-ES" sz="1200" i="0" dirty="0" smtClean="0"/>
              <a:t> </a:t>
            </a:r>
            <a:r>
              <a:rPr lang="es-ES" sz="1200" i="0" dirty="0" err="1" smtClean="0"/>
              <a:t>specific</a:t>
            </a:r>
            <a:r>
              <a:rPr lang="es-ES" sz="1200" i="0" dirty="0" smtClean="0"/>
              <a:t> </a:t>
            </a:r>
            <a:r>
              <a:rPr lang="es-ES" sz="1200" i="0" dirty="0" err="1" smtClean="0"/>
              <a:t>climate</a:t>
            </a:r>
            <a:r>
              <a:rPr lang="es-ES" sz="1200" i="0" dirty="0" smtClean="0"/>
              <a:t> </a:t>
            </a:r>
            <a:r>
              <a:rPr lang="es-ES" sz="1200" i="0" dirty="0" err="1" smtClean="0"/>
              <a:t>change</a:t>
            </a:r>
            <a:r>
              <a:rPr lang="es-ES" sz="1200" i="0" dirty="0" smtClean="0"/>
              <a:t> </a:t>
            </a:r>
            <a:r>
              <a:rPr lang="es-ES" sz="1200" i="0" dirty="0" err="1" smtClean="0"/>
              <a:t>adaptation</a:t>
            </a:r>
            <a:r>
              <a:rPr lang="es-ES" sz="1200" i="0" dirty="0" smtClean="0"/>
              <a:t> </a:t>
            </a:r>
            <a:r>
              <a:rPr lang="es-ES" sz="1200" i="0" dirty="0" err="1" smtClean="0"/>
              <a:t>policies</a:t>
            </a:r>
            <a:r>
              <a:rPr lang="es-ES" sz="1200" i="0" dirty="0" smtClean="0"/>
              <a:t> and </a:t>
            </a:r>
            <a:r>
              <a:rPr lang="es-ES" sz="1200" i="0" dirty="0" err="1" smtClean="0"/>
              <a:t>plans</a:t>
            </a:r>
            <a:r>
              <a:rPr lang="es-ES" sz="1200" i="0" dirty="0" smtClean="0"/>
              <a:t> </a:t>
            </a:r>
            <a:r>
              <a:rPr lang="es-ES" sz="1200" i="0" dirty="0" err="1" smtClean="0"/>
              <a:t>have</a:t>
            </a:r>
            <a:r>
              <a:rPr lang="es-ES" sz="1200" i="0" dirty="0" smtClean="0"/>
              <a:t> </a:t>
            </a:r>
            <a:r>
              <a:rPr lang="es-ES" sz="1200" i="0" dirty="0" err="1" smtClean="0"/>
              <a:t>integrated</a:t>
            </a:r>
            <a:r>
              <a:rPr lang="es-ES" sz="1200" i="0" dirty="0" smtClean="0"/>
              <a:t> </a:t>
            </a:r>
            <a:r>
              <a:rPr lang="es-ES" sz="1200" i="0" dirty="0" err="1" smtClean="0"/>
              <a:t>recommendations</a:t>
            </a:r>
            <a:r>
              <a:rPr lang="es-ES" sz="1200" i="0" dirty="0" smtClean="0"/>
              <a:t> </a:t>
            </a:r>
            <a:r>
              <a:rPr lang="es-ES" sz="1200" i="0" dirty="0" err="1" smtClean="0"/>
              <a:t>from</a:t>
            </a:r>
            <a:r>
              <a:rPr lang="es-ES" sz="1200" i="0" dirty="0" smtClean="0"/>
              <a:t> </a:t>
            </a:r>
            <a:r>
              <a:rPr lang="es-ES" sz="1200" i="0" dirty="0" err="1" smtClean="0"/>
              <a:t>Vulnerability</a:t>
            </a:r>
            <a:r>
              <a:rPr lang="es-ES" sz="1200" i="0" dirty="0" smtClean="0"/>
              <a:t> </a:t>
            </a:r>
            <a:r>
              <a:rPr lang="es-ES" sz="1200" i="0" dirty="0" err="1" smtClean="0"/>
              <a:t>Assessments</a:t>
            </a:r>
            <a:r>
              <a:rPr lang="es-ES" sz="1200" i="0" dirty="0" smtClean="0"/>
              <a:t>. </a:t>
            </a:r>
            <a:r>
              <a:rPr lang="es-ES" sz="1200" i="0" dirty="0" err="1" smtClean="0"/>
              <a:t>These</a:t>
            </a:r>
            <a:r>
              <a:rPr lang="es-ES" sz="1200" i="0" dirty="0" smtClean="0"/>
              <a:t> </a:t>
            </a:r>
            <a:r>
              <a:rPr lang="es-ES" sz="1200" i="0" dirty="0" err="1" smtClean="0"/>
              <a:t>may</a:t>
            </a:r>
            <a:r>
              <a:rPr lang="es-ES" sz="1200" i="0" dirty="0" smtClean="0"/>
              <a:t> </a:t>
            </a:r>
            <a:r>
              <a:rPr lang="es-ES" sz="1200" i="0" dirty="0" err="1" smtClean="0"/>
              <a:t>include</a:t>
            </a:r>
            <a:r>
              <a:rPr lang="es-ES" sz="1200" i="0" dirty="0" smtClean="0"/>
              <a:t>: </a:t>
            </a:r>
            <a:r>
              <a:rPr lang="es-ES" sz="1200" i="0" dirty="0" err="1" smtClean="0"/>
              <a:t>climate</a:t>
            </a:r>
            <a:r>
              <a:rPr lang="es-ES" sz="1200" i="0" dirty="0" smtClean="0"/>
              <a:t> </a:t>
            </a:r>
            <a:r>
              <a:rPr lang="es-ES" sz="1200" i="0" dirty="0" err="1" smtClean="0"/>
              <a:t>change</a:t>
            </a:r>
            <a:r>
              <a:rPr lang="es-ES" sz="1200" i="0" dirty="0" smtClean="0"/>
              <a:t> </a:t>
            </a:r>
            <a:r>
              <a:rPr lang="es-ES" sz="1200" i="0" dirty="0" err="1" smtClean="0"/>
              <a:t>action</a:t>
            </a:r>
            <a:r>
              <a:rPr lang="es-ES" sz="1200" i="0" dirty="0" smtClean="0"/>
              <a:t> </a:t>
            </a:r>
            <a:r>
              <a:rPr lang="es-ES" sz="1200" i="0" dirty="0" err="1" smtClean="0"/>
              <a:t>plans</a:t>
            </a:r>
            <a:r>
              <a:rPr lang="es-ES" sz="1200" i="0" dirty="0" smtClean="0"/>
              <a:t>, </a:t>
            </a:r>
            <a:r>
              <a:rPr lang="es-ES" sz="1200" i="0" dirty="0" err="1" smtClean="0"/>
              <a:t>dedicated</a:t>
            </a:r>
            <a:r>
              <a:rPr lang="es-ES" sz="1200" i="0" dirty="0" smtClean="0"/>
              <a:t> </a:t>
            </a:r>
            <a:r>
              <a:rPr lang="es-ES" sz="1200" i="0" dirty="0" err="1" smtClean="0"/>
              <a:t>climate</a:t>
            </a:r>
            <a:r>
              <a:rPr lang="es-ES" sz="1200" i="0" dirty="0" smtClean="0"/>
              <a:t> </a:t>
            </a:r>
            <a:r>
              <a:rPr lang="es-ES" sz="1200" i="0" dirty="0" err="1" smtClean="0"/>
              <a:t>change</a:t>
            </a:r>
            <a:r>
              <a:rPr lang="es-ES" sz="1200" i="0" dirty="0" smtClean="0"/>
              <a:t> </a:t>
            </a:r>
            <a:r>
              <a:rPr lang="es-ES" sz="1200" i="0" dirty="0" err="1" smtClean="0"/>
              <a:t>programmes</a:t>
            </a:r>
            <a:r>
              <a:rPr lang="es-ES" sz="1200" i="0" dirty="0" smtClean="0"/>
              <a:t> </a:t>
            </a:r>
            <a:r>
              <a:rPr lang="es-ES" sz="1200" i="0" dirty="0" err="1" smtClean="0"/>
              <a:t>within</a:t>
            </a:r>
            <a:r>
              <a:rPr lang="es-ES" sz="1200" i="0" dirty="0" smtClean="0"/>
              <a:t> sector </a:t>
            </a:r>
            <a:r>
              <a:rPr lang="es-ES" sz="1200" i="0" dirty="0" err="1" smtClean="0"/>
              <a:t>programmes</a:t>
            </a:r>
            <a:r>
              <a:rPr lang="es-ES" sz="1200" i="0" dirty="0" smtClean="0"/>
              <a:t> (</a:t>
            </a:r>
            <a:r>
              <a:rPr lang="es-ES" sz="1200" i="0" dirty="0" err="1" smtClean="0"/>
              <a:t>e.g</a:t>
            </a:r>
            <a:r>
              <a:rPr lang="es-ES" sz="1200" i="0" dirty="0" smtClean="0"/>
              <a:t>. </a:t>
            </a:r>
            <a:r>
              <a:rPr lang="es-ES" sz="1200" i="0" dirty="0" err="1" smtClean="0"/>
              <a:t>agriculture</a:t>
            </a:r>
            <a:r>
              <a:rPr lang="es-ES" sz="1200" i="0" dirty="0" smtClean="0"/>
              <a:t>, </a:t>
            </a:r>
            <a:r>
              <a:rPr lang="es-ES" sz="1200" i="0" dirty="0" err="1" smtClean="0"/>
              <a:t>forestry</a:t>
            </a:r>
            <a:r>
              <a:rPr lang="es-ES" sz="1200" i="0" dirty="0" smtClean="0"/>
              <a:t>, </a:t>
            </a:r>
            <a:r>
              <a:rPr lang="es-ES" sz="1200" i="0" dirty="0" err="1" smtClean="0"/>
              <a:t>fisheries</a:t>
            </a:r>
            <a:r>
              <a:rPr lang="es-ES" sz="1200" i="0" dirty="0" smtClean="0"/>
              <a:t>, </a:t>
            </a:r>
            <a:r>
              <a:rPr lang="es-ES" sz="1200" i="0" dirty="0" err="1" smtClean="0"/>
              <a:t>water</a:t>
            </a:r>
            <a:r>
              <a:rPr lang="es-ES" sz="1200" i="0" dirty="0" smtClean="0"/>
              <a:t> </a:t>
            </a:r>
            <a:r>
              <a:rPr lang="es-ES" sz="1200" i="0" dirty="0" err="1" smtClean="0"/>
              <a:t>management</a:t>
            </a:r>
            <a:r>
              <a:rPr lang="es-ES" sz="1200" i="0" dirty="0" smtClean="0"/>
              <a:t>), </a:t>
            </a:r>
            <a:r>
              <a:rPr lang="es-ES" sz="1200" i="0" dirty="0" err="1" smtClean="0"/>
              <a:t>disaster</a:t>
            </a:r>
            <a:r>
              <a:rPr lang="es-ES" sz="1200" i="0" dirty="0" smtClean="0"/>
              <a:t> </a:t>
            </a:r>
            <a:r>
              <a:rPr lang="es-ES" sz="1200" i="0" dirty="0" err="1" smtClean="0"/>
              <a:t>risk</a:t>
            </a:r>
            <a:r>
              <a:rPr lang="es-ES" sz="1200" i="0" dirty="0" smtClean="0"/>
              <a:t> </a:t>
            </a:r>
            <a:r>
              <a:rPr lang="es-ES" sz="1200" i="0" dirty="0" err="1" smtClean="0"/>
              <a:t>reduction</a:t>
            </a:r>
            <a:r>
              <a:rPr lang="es-ES" sz="1200" i="0" dirty="0" smtClean="0"/>
              <a:t> </a:t>
            </a:r>
            <a:r>
              <a:rPr lang="es-ES" sz="1200" i="0" dirty="0" err="1" smtClean="0"/>
              <a:t>plans</a:t>
            </a:r>
            <a:r>
              <a:rPr lang="es-ES" sz="1200" i="0" dirty="0" smtClean="0"/>
              <a:t>, </a:t>
            </a:r>
            <a:r>
              <a:rPr lang="es-ES" sz="1200" i="0" dirty="0" err="1" smtClean="0"/>
              <a:t>projects</a:t>
            </a:r>
            <a:r>
              <a:rPr lang="es-ES" sz="1200" i="0" dirty="0" smtClean="0"/>
              <a:t> </a:t>
            </a:r>
            <a:r>
              <a:rPr lang="es-ES" sz="1200" i="0" dirty="0" err="1" smtClean="0"/>
              <a:t>originating</a:t>
            </a:r>
            <a:r>
              <a:rPr lang="es-ES" sz="1200" i="0" dirty="0" smtClean="0"/>
              <a:t> </a:t>
            </a:r>
            <a:r>
              <a:rPr lang="es-ES" sz="1200" i="0" dirty="0" err="1" smtClean="0"/>
              <a:t>from</a:t>
            </a:r>
            <a:r>
              <a:rPr lang="es-ES" sz="1200" i="0" dirty="0" smtClean="0"/>
              <a:t> </a:t>
            </a:r>
            <a:r>
              <a:rPr lang="es-ES" sz="1200" i="0" dirty="0" err="1" smtClean="0"/>
              <a:t>NAPAs</a:t>
            </a:r>
            <a:r>
              <a:rPr lang="es-ES" sz="1200" i="0" dirty="0" smtClean="0"/>
              <a:t>, </a:t>
            </a:r>
            <a:r>
              <a:rPr lang="es-ES" sz="1200" i="0" dirty="0" err="1" smtClean="0"/>
              <a:t>other</a:t>
            </a:r>
            <a:r>
              <a:rPr lang="es-ES" sz="1200" i="0" dirty="0" smtClean="0"/>
              <a:t> </a:t>
            </a:r>
            <a:r>
              <a:rPr lang="es-ES" sz="1200" i="0" dirty="0" err="1" smtClean="0"/>
              <a:t>climate</a:t>
            </a:r>
            <a:r>
              <a:rPr lang="es-ES" sz="1200" i="0" dirty="0" smtClean="0"/>
              <a:t> </a:t>
            </a:r>
            <a:r>
              <a:rPr lang="es-ES" sz="1200" i="0" dirty="0" err="1" smtClean="0"/>
              <a:t>change</a:t>
            </a:r>
            <a:r>
              <a:rPr lang="es-ES" sz="1200" i="0" dirty="0" smtClean="0"/>
              <a:t> </a:t>
            </a:r>
            <a:r>
              <a:rPr lang="es-ES" sz="1200" i="0" dirty="0" err="1" smtClean="0"/>
              <a:t>related</a:t>
            </a:r>
            <a:r>
              <a:rPr lang="es-ES" sz="1200" i="0" dirty="0" smtClean="0"/>
              <a:t> </a:t>
            </a:r>
            <a:r>
              <a:rPr lang="es-ES" sz="1200" i="0" dirty="0" err="1" smtClean="0"/>
              <a:t>projects</a:t>
            </a:r>
            <a:r>
              <a:rPr lang="es-ES" sz="1200" i="0" dirty="0" smtClean="0"/>
              <a:t>. In </a:t>
            </a:r>
            <a:r>
              <a:rPr lang="es-ES" sz="1200" i="0" dirty="0" err="1" smtClean="0"/>
              <a:t>this</a:t>
            </a:r>
            <a:r>
              <a:rPr lang="es-ES" sz="1200" i="0" dirty="0" smtClean="0"/>
              <a:t> </a:t>
            </a:r>
            <a:r>
              <a:rPr lang="es-ES" sz="1200" i="0" dirty="0" err="1" smtClean="0"/>
              <a:t>approach</a:t>
            </a:r>
            <a:r>
              <a:rPr lang="es-ES" sz="1200" i="0" dirty="0" smtClean="0"/>
              <a:t>, </a:t>
            </a:r>
            <a:r>
              <a:rPr lang="es-ES" sz="1200" i="0" dirty="0" err="1" smtClean="0"/>
              <a:t>the</a:t>
            </a:r>
            <a:r>
              <a:rPr lang="es-ES" sz="1200" i="0" dirty="0" smtClean="0"/>
              <a:t> </a:t>
            </a:r>
            <a:r>
              <a:rPr lang="es-ES" sz="1200" i="0" dirty="0" err="1" smtClean="0"/>
              <a:t>analysis</a:t>
            </a:r>
            <a:r>
              <a:rPr lang="es-ES" sz="1200" i="0" dirty="0" smtClean="0"/>
              <a:t> </a:t>
            </a:r>
            <a:r>
              <a:rPr lang="es-ES" sz="1200" i="0" dirty="0" err="1" smtClean="0"/>
              <a:t>seeks</a:t>
            </a:r>
            <a:r>
              <a:rPr lang="es-ES" sz="1200" i="0" dirty="0" smtClean="0"/>
              <a:t> </a:t>
            </a:r>
            <a:r>
              <a:rPr lang="es-ES" sz="1200" i="0" dirty="0" err="1" smtClean="0"/>
              <a:t>to</a:t>
            </a:r>
            <a:r>
              <a:rPr lang="es-ES" sz="1200" i="0" dirty="0" smtClean="0"/>
              <a:t> determine </a:t>
            </a:r>
            <a:r>
              <a:rPr lang="es-ES" sz="1200" i="0" dirty="0" err="1" smtClean="0"/>
              <a:t>responsiveness</a:t>
            </a:r>
            <a:r>
              <a:rPr lang="es-ES" sz="1200" i="0" dirty="0" smtClean="0"/>
              <a:t> and </a:t>
            </a:r>
            <a:r>
              <a:rPr lang="es-ES" sz="1200" i="0" dirty="0" err="1" smtClean="0"/>
              <a:t>which</a:t>
            </a:r>
            <a:r>
              <a:rPr lang="es-ES" sz="1200" i="0" dirty="0" smtClean="0"/>
              <a:t> </a:t>
            </a:r>
            <a:r>
              <a:rPr lang="es-ES" sz="1200" i="0" dirty="0" err="1" smtClean="0"/>
              <a:t>component</a:t>
            </a:r>
            <a:r>
              <a:rPr lang="es-ES" sz="1200" i="0" dirty="0" smtClean="0"/>
              <a:t> </a:t>
            </a:r>
            <a:r>
              <a:rPr lang="es-ES" sz="1200" i="0" dirty="0" err="1" smtClean="0"/>
              <a:t>is</a:t>
            </a:r>
            <a:r>
              <a:rPr lang="es-ES" sz="1200" i="0" dirty="0" smtClean="0"/>
              <a:t> </a:t>
            </a:r>
            <a:r>
              <a:rPr lang="es-ES" sz="1200" i="0" dirty="0" err="1" smtClean="0"/>
              <a:t>responsiveness</a:t>
            </a:r>
            <a:r>
              <a:rPr lang="es-ES" sz="1200" i="0" dirty="0" smtClean="0"/>
              <a:t> </a:t>
            </a:r>
            <a:r>
              <a:rPr lang="es-ES" sz="1200" i="0" dirty="0" err="1" smtClean="0"/>
              <a:t>to</a:t>
            </a:r>
            <a:r>
              <a:rPr lang="es-ES" sz="1200" i="0" dirty="0" smtClean="0"/>
              <a:t> use </a:t>
            </a:r>
            <a:r>
              <a:rPr lang="es-ES" sz="1200" i="0" dirty="0" err="1" smtClean="0"/>
              <a:t>this</a:t>
            </a:r>
            <a:r>
              <a:rPr lang="es-ES" sz="1200" i="0" dirty="0" smtClean="0"/>
              <a:t> data </a:t>
            </a:r>
            <a:r>
              <a:rPr lang="es-ES" sz="1200" i="0" dirty="0" err="1" smtClean="0"/>
              <a:t>for</a:t>
            </a:r>
            <a:r>
              <a:rPr lang="es-ES" sz="1200" i="0" dirty="0" smtClean="0"/>
              <a:t> </a:t>
            </a:r>
            <a:r>
              <a:rPr lang="es-ES" sz="1200" i="0" dirty="0" err="1" smtClean="0"/>
              <a:t>weighting</a:t>
            </a:r>
            <a:r>
              <a:rPr lang="es-ES" sz="1200" i="0" dirty="0" smtClean="0"/>
              <a:t> </a:t>
            </a:r>
            <a:r>
              <a:rPr lang="es-ES" sz="1200" i="0" dirty="0" err="1" smtClean="0"/>
              <a:t>allocations</a:t>
            </a:r>
            <a:r>
              <a:rPr lang="es-ES" sz="1200" i="0" dirty="0" smtClean="0"/>
              <a:t> and </a:t>
            </a:r>
            <a:r>
              <a:rPr lang="es-ES" sz="1200" i="0" dirty="0" err="1" smtClean="0"/>
              <a:t>expenditures</a:t>
            </a:r>
            <a:r>
              <a:rPr lang="es-ES" sz="1200" i="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b="1" i="0" dirty="0" err="1" smtClean="0"/>
              <a:t>Screening</a:t>
            </a:r>
            <a:r>
              <a:rPr lang="es-ES" sz="1200" b="1" i="0" dirty="0" smtClean="0"/>
              <a:t> of </a:t>
            </a:r>
            <a:r>
              <a:rPr lang="es-ES" sz="1200" b="1" i="0" dirty="0" err="1" smtClean="0"/>
              <a:t>climate</a:t>
            </a:r>
            <a:r>
              <a:rPr lang="es-ES" sz="1200" b="1" i="0" dirty="0" smtClean="0"/>
              <a:t> </a:t>
            </a:r>
            <a:r>
              <a:rPr lang="es-ES" sz="1200" b="1" i="0" dirty="0" err="1" smtClean="0"/>
              <a:t>relevant</a:t>
            </a:r>
            <a:r>
              <a:rPr lang="es-ES" sz="1200" b="1" i="0" dirty="0" smtClean="0"/>
              <a:t> </a:t>
            </a:r>
            <a:r>
              <a:rPr lang="es-ES" sz="1200" b="1" i="0" dirty="0" err="1" smtClean="0"/>
              <a:t>action</a:t>
            </a:r>
            <a:r>
              <a:rPr lang="es-ES" sz="1200" b="1" i="0" dirty="0" smtClean="0"/>
              <a:t> in a </a:t>
            </a:r>
            <a:r>
              <a:rPr lang="es-ES" sz="1200" b="1" i="0" dirty="0" err="1" smtClean="0"/>
              <a:t>developmental</a:t>
            </a:r>
            <a:r>
              <a:rPr lang="es-ES" sz="1200" b="1" i="0" dirty="0" smtClean="0"/>
              <a:t> </a:t>
            </a:r>
            <a:r>
              <a:rPr lang="es-ES" sz="1200" b="1" i="0" dirty="0" err="1" smtClean="0"/>
              <a:t>approach</a:t>
            </a:r>
            <a:r>
              <a:rPr lang="es-ES" sz="1200" b="1" i="0" dirty="0" smtClean="0"/>
              <a:t>: </a:t>
            </a:r>
            <a:r>
              <a:rPr lang="es-ES" sz="1200" i="0" dirty="0" err="1" smtClean="0"/>
              <a:t>There</a:t>
            </a:r>
            <a:r>
              <a:rPr lang="es-ES" sz="1200" i="0" dirty="0" smtClean="0"/>
              <a:t> </a:t>
            </a:r>
            <a:r>
              <a:rPr lang="es-ES" sz="1200" i="0" dirty="0" err="1" smtClean="0"/>
              <a:t>is</a:t>
            </a:r>
            <a:r>
              <a:rPr lang="es-ES" sz="1200" i="0" dirty="0" smtClean="0"/>
              <a:t> </a:t>
            </a:r>
            <a:r>
              <a:rPr lang="es-ES" sz="1200" i="0" dirty="0" err="1" smtClean="0"/>
              <a:t>also</a:t>
            </a:r>
            <a:r>
              <a:rPr lang="es-ES" sz="1200" i="0" dirty="0" smtClean="0"/>
              <a:t> a </a:t>
            </a:r>
            <a:r>
              <a:rPr lang="es-ES" sz="1200" i="0" dirty="0" err="1" smtClean="0"/>
              <a:t>need</a:t>
            </a:r>
            <a:r>
              <a:rPr lang="es-ES" sz="1200" i="0" dirty="0" smtClean="0"/>
              <a:t> </a:t>
            </a:r>
            <a:r>
              <a:rPr lang="es-ES" sz="1200" i="0" dirty="0" err="1" smtClean="0"/>
              <a:t>to</a:t>
            </a:r>
            <a:r>
              <a:rPr lang="es-ES" sz="1200" i="0" dirty="0" smtClean="0"/>
              <a:t> </a:t>
            </a:r>
            <a:r>
              <a:rPr lang="es-ES" sz="1200" i="0" dirty="0" err="1" smtClean="0"/>
              <a:t>verify</a:t>
            </a:r>
            <a:r>
              <a:rPr lang="es-ES" sz="1200" i="0" dirty="0" smtClean="0"/>
              <a:t> </a:t>
            </a:r>
            <a:r>
              <a:rPr lang="es-ES" sz="1200" i="0" dirty="0" err="1" smtClean="0"/>
              <a:t>if</a:t>
            </a:r>
            <a:r>
              <a:rPr lang="es-ES" sz="1200" i="0" dirty="0" smtClean="0"/>
              <a:t> </a:t>
            </a:r>
            <a:r>
              <a:rPr lang="es-ES" sz="1200" i="0" dirty="0" err="1" smtClean="0"/>
              <a:t>the</a:t>
            </a:r>
            <a:r>
              <a:rPr lang="es-ES" sz="1200" i="0" dirty="0" smtClean="0"/>
              <a:t> </a:t>
            </a:r>
            <a:r>
              <a:rPr lang="es-ES" sz="1200" i="0" dirty="0" err="1" smtClean="0"/>
              <a:t>issues</a:t>
            </a:r>
            <a:r>
              <a:rPr lang="es-ES" sz="1200" i="0" dirty="0" smtClean="0"/>
              <a:t> </a:t>
            </a:r>
            <a:r>
              <a:rPr lang="es-ES" sz="1200" i="0" dirty="0" err="1" smtClean="0"/>
              <a:t>raised</a:t>
            </a:r>
            <a:r>
              <a:rPr lang="es-ES" sz="1200" i="0" dirty="0" smtClean="0"/>
              <a:t> in </a:t>
            </a:r>
            <a:r>
              <a:rPr lang="es-ES" sz="1200" i="0" dirty="0" err="1" smtClean="0"/>
              <a:t>the</a:t>
            </a:r>
            <a:r>
              <a:rPr lang="es-ES" sz="1200" i="0" dirty="0" smtClean="0"/>
              <a:t> </a:t>
            </a:r>
            <a:r>
              <a:rPr lang="es-ES" sz="1200" i="0" dirty="0" err="1" smtClean="0"/>
              <a:t>Vulnerability</a:t>
            </a:r>
            <a:r>
              <a:rPr lang="es-ES" sz="1200" i="0" dirty="0" smtClean="0"/>
              <a:t> </a:t>
            </a:r>
            <a:r>
              <a:rPr lang="es-ES" sz="1200" i="0" dirty="0" err="1" smtClean="0"/>
              <a:t>Analysis</a:t>
            </a:r>
            <a:r>
              <a:rPr lang="es-ES" sz="1200" i="0" dirty="0" smtClean="0"/>
              <a:t> are </a:t>
            </a:r>
            <a:r>
              <a:rPr lang="es-ES" sz="1200" i="0" dirty="0" err="1" smtClean="0"/>
              <a:t>covered</a:t>
            </a:r>
            <a:r>
              <a:rPr lang="es-ES" sz="1200" i="0" dirty="0" smtClean="0"/>
              <a:t> </a:t>
            </a:r>
            <a:r>
              <a:rPr lang="es-ES" sz="1200" i="0" dirty="0" err="1" smtClean="0"/>
              <a:t>by</a:t>
            </a:r>
            <a:r>
              <a:rPr lang="es-ES" sz="1200" i="0" dirty="0" smtClean="0"/>
              <a:t> </a:t>
            </a:r>
            <a:r>
              <a:rPr lang="es-ES" sz="1200" i="0" dirty="0" err="1" smtClean="0"/>
              <a:t>policies</a:t>
            </a:r>
            <a:r>
              <a:rPr lang="es-ES" sz="1200" i="0" dirty="0" smtClean="0"/>
              <a:t> and </a:t>
            </a:r>
            <a:r>
              <a:rPr lang="es-ES" sz="1200" i="0" dirty="0" err="1" smtClean="0"/>
              <a:t>programmes</a:t>
            </a:r>
            <a:r>
              <a:rPr lang="es-ES" sz="1200" i="0" dirty="0" smtClean="0"/>
              <a:t> </a:t>
            </a:r>
            <a:r>
              <a:rPr lang="es-ES" sz="1200" i="0" dirty="0" err="1" smtClean="0"/>
              <a:t>that</a:t>
            </a:r>
            <a:r>
              <a:rPr lang="es-ES" sz="1200" i="0" dirty="0" smtClean="0"/>
              <a:t> </a:t>
            </a:r>
            <a:r>
              <a:rPr lang="es-ES" sz="1200" i="0" dirty="0" err="1" smtClean="0"/>
              <a:t>have</a:t>
            </a:r>
            <a:r>
              <a:rPr lang="es-ES" sz="1200" i="0" dirty="0" smtClean="0"/>
              <a:t> a </a:t>
            </a:r>
            <a:r>
              <a:rPr lang="es-ES" sz="1200" i="0" dirty="0" err="1" smtClean="0"/>
              <a:t>developmental</a:t>
            </a:r>
            <a:r>
              <a:rPr lang="es-ES" sz="1200" i="0" dirty="0" smtClean="0"/>
              <a:t> </a:t>
            </a:r>
            <a:r>
              <a:rPr lang="es-ES" sz="1200" i="0" dirty="0" err="1" smtClean="0"/>
              <a:t>focus</a:t>
            </a:r>
            <a:r>
              <a:rPr lang="es-ES" sz="1200" i="0" dirty="0" smtClean="0"/>
              <a:t>, as </a:t>
            </a:r>
            <a:r>
              <a:rPr lang="es-ES" sz="1200" i="0" dirty="0" err="1" smtClean="0"/>
              <a:t>they</a:t>
            </a:r>
            <a:r>
              <a:rPr lang="es-ES" sz="1200" i="0" dirty="0" smtClean="0"/>
              <a:t> </a:t>
            </a:r>
            <a:r>
              <a:rPr lang="es-ES" sz="1200" i="0" dirty="0" err="1" smtClean="0"/>
              <a:t>also</a:t>
            </a:r>
            <a:r>
              <a:rPr lang="es-ES" sz="1200" i="0" dirty="0" smtClean="0"/>
              <a:t> </a:t>
            </a:r>
            <a:r>
              <a:rPr lang="es-ES" sz="1200" i="0" dirty="0" err="1" smtClean="0"/>
              <a:t>may</a:t>
            </a:r>
            <a:r>
              <a:rPr lang="es-ES" sz="1200" i="0" dirty="0" smtClean="0"/>
              <a:t> </a:t>
            </a:r>
            <a:r>
              <a:rPr lang="es-ES" sz="1200" i="0" dirty="0" err="1" smtClean="0"/>
              <a:t>contribute</a:t>
            </a:r>
            <a:r>
              <a:rPr lang="es-ES" sz="1200" i="0" dirty="0" smtClean="0"/>
              <a:t> </a:t>
            </a:r>
            <a:r>
              <a:rPr lang="es-ES" sz="1200" i="0" dirty="0" err="1" smtClean="0"/>
              <a:t>to</a:t>
            </a:r>
            <a:r>
              <a:rPr lang="es-ES" sz="1200" i="0" dirty="0" smtClean="0"/>
              <a:t> </a:t>
            </a:r>
            <a:r>
              <a:rPr lang="es-ES" sz="1200" i="0" dirty="0" err="1" smtClean="0"/>
              <a:t>increasing</a:t>
            </a:r>
            <a:r>
              <a:rPr lang="es-ES" sz="1200" i="0" dirty="0" smtClean="0"/>
              <a:t> </a:t>
            </a:r>
            <a:r>
              <a:rPr lang="es-ES" sz="1200" i="0" dirty="0" err="1" smtClean="0"/>
              <a:t>resilience</a:t>
            </a:r>
            <a:r>
              <a:rPr lang="es-ES" sz="1200" i="0" dirty="0" smtClean="0"/>
              <a:t> </a:t>
            </a:r>
            <a:r>
              <a:rPr lang="es-ES" sz="1200" i="0" dirty="0" err="1" smtClean="0"/>
              <a:t>to</a:t>
            </a:r>
            <a:r>
              <a:rPr lang="es-ES" sz="1200" i="0" dirty="0" smtClean="0"/>
              <a:t> </a:t>
            </a:r>
            <a:r>
              <a:rPr lang="es-ES" sz="1200" i="0" dirty="0" err="1" smtClean="0"/>
              <a:t>climate</a:t>
            </a:r>
            <a:r>
              <a:rPr lang="es-ES" sz="1200" i="0" dirty="0" smtClean="0"/>
              <a:t> </a:t>
            </a:r>
            <a:r>
              <a:rPr lang="es-ES" sz="1200" i="0" dirty="0" err="1" smtClean="0"/>
              <a:t>change</a:t>
            </a:r>
            <a:r>
              <a:rPr lang="es-ES" sz="1200" i="0" dirty="0" smtClean="0"/>
              <a:t>. </a:t>
            </a:r>
            <a:r>
              <a:rPr lang="es-ES" sz="1200" i="0" dirty="0" err="1" smtClean="0"/>
              <a:t>This</a:t>
            </a:r>
            <a:r>
              <a:rPr lang="es-ES" sz="1200" i="0" dirty="0" smtClean="0"/>
              <a:t> </a:t>
            </a:r>
            <a:r>
              <a:rPr lang="es-ES" sz="1200" i="0" dirty="0" err="1" smtClean="0"/>
              <a:t>verification</a:t>
            </a:r>
            <a:r>
              <a:rPr lang="es-ES" sz="1200" i="0" dirty="0" smtClean="0"/>
              <a:t> </a:t>
            </a:r>
            <a:r>
              <a:rPr lang="es-ES" sz="1200" i="0" dirty="0" err="1" smtClean="0"/>
              <a:t>should</a:t>
            </a:r>
            <a:r>
              <a:rPr lang="es-ES" sz="1200" i="0" dirty="0" smtClean="0"/>
              <a:t> </a:t>
            </a:r>
            <a:r>
              <a:rPr lang="es-ES" sz="1200" i="0" dirty="0" err="1" smtClean="0"/>
              <a:t>also</a:t>
            </a:r>
            <a:r>
              <a:rPr lang="es-ES" sz="1200" i="0" dirty="0" smtClean="0"/>
              <a:t> </a:t>
            </a:r>
            <a:r>
              <a:rPr lang="es-ES" sz="1200" i="0" dirty="0" err="1" smtClean="0"/>
              <a:t>include</a:t>
            </a:r>
            <a:r>
              <a:rPr lang="es-ES" sz="1200" i="0" dirty="0" smtClean="0"/>
              <a:t> </a:t>
            </a:r>
            <a:r>
              <a:rPr lang="es-ES" sz="1200" i="0" dirty="0" err="1" smtClean="0"/>
              <a:t>the</a:t>
            </a:r>
            <a:r>
              <a:rPr lang="es-ES" sz="1200" i="0" dirty="0" smtClean="0"/>
              <a:t> general </a:t>
            </a:r>
            <a:r>
              <a:rPr lang="es-ES" sz="1200" i="0" dirty="0" err="1" smtClean="0"/>
              <a:t>development</a:t>
            </a:r>
            <a:r>
              <a:rPr lang="es-ES" sz="1200" i="0" dirty="0" smtClean="0"/>
              <a:t> </a:t>
            </a:r>
            <a:r>
              <a:rPr lang="es-ES" sz="1200" i="0" dirty="0" err="1" smtClean="0"/>
              <a:t>strategies</a:t>
            </a:r>
            <a:r>
              <a:rPr lang="es-ES" sz="1200" i="0" dirty="0" smtClean="0"/>
              <a:t> and </a:t>
            </a:r>
            <a:r>
              <a:rPr lang="es-ES" sz="1200" i="0" dirty="0" err="1" smtClean="0"/>
              <a:t>plans</a:t>
            </a:r>
            <a:r>
              <a:rPr lang="es-ES" sz="1200" i="0" dirty="0" smtClean="0"/>
              <a:t> </a:t>
            </a:r>
            <a:r>
              <a:rPr lang="es-ES" sz="1200" i="0" dirty="0" err="1" smtClean="0"/>
              <a:t>that</a:t>
            </a:r>
            <a:r>
              <a:rPr lang="es-ES" sz="1200" i="0" dirty="0" smtClean="0"/>
              <a:t> </a:t>
            </a:r>
            <a:r>
              <a:rPr lang="es-ES" sz="1200" i="0" dirty="0" err="1" smtClean="0"/>
              <a:t>were</a:t>
            </a:r>
            <a:r>
              <a:rPr lang="es-ES" sz="1200" i="0" dirty="0" smtClean="0"/>
              <a:t> </a:t>
            </a:r>
            <a:r>
              <a:rPr lang="es-ES" sz="1200" i="0" dirty="0" err="1" smtClean="0"/>
              <a:t>designed</a:t>
            </a:r>
            <a:r>
              <a:rPr lang="es-ES" sz="1200" i="0" dirty="0" smtClean="0"/>
              <a:t> at sub-</a:t>
            </a:r>
            <a:r>
              <a:rPr lang="es-ES" sz="1200" i="0" dirty="0" err="1" smtClean="0"/>
              <a:t>national</a:t>
            </a:r>
            <a:r>
              <a:rPr lang="es-ES" sz="1200" i="0" dirty="0" smtClean="0"/>
              <a:t> </a:t>
            </a:r>
            <a:r>
              <a:rPr lang="es-ES" sz="1200" i="0" dirty="0" err="1" smtClean="0"/>
              <a:t>level</a:t>
            </a:r>
            <a:r>
              <a:rPr lang="es-ES" sz="1200" i="0" dirty="0" smtClean="0"/>
              <a:t>. In </a:t>
            </a:r>
            <a:r>
              <a:rPr lang="es-ES" sz="1200" i="0" dirty="0" err="1" smtClean="0"/>
              <a:t>that</a:t>
            </a:r>
            <a:r>
              <a:rPr lang="es-ES" sz="1200" i="0" dirty="0" smtClean="0"/>
              <a:t> case, </a:t>
            </a:r>
            <a:r>
              <a:rPr lang="es-ES" sz="1200" i="0" dirty="0" err="1" smtClean="0"/>
              <a:t>the</a:t>
            </a:r>
            <a:r>
              <a:rPr lang="es-ES" sz="1200" i="0" dirty="0" smtClean="0"/>
              <a:t> </a:t>
            </a:r>
            <a:r>
              <a:rPr lang="es-ES" sz="1200" i="0" dirty="0" err="1" smtClean="0"/>
              <a:t>analysis</a:t>
            </a:r>
            <a:r>
              <a:rPr lang="es-ES" sz="1200" i="0" dirty="0" smtClean="0"/>
              <a:t> </a:t>
            </a:r>
            <a:r>
              <a:rPr lang="es-ES" sz="1200" i="0" dirty="0" err="1" smtClean="0"/>
              <a:t>seeks</a:t>
            </a:r>
            <a:r>
              <a:rPr lang="es-ES" sz="1200" i="0" dirty="0" smtClean="0"/>
              <a:t> </a:t>
            </a:r>
            <a:r>
              <a:rPr lang="es-ES" sz="1200" i="0" dirty="0" err="1" smtClean="0"/>
              <a:t>to</a:t>
            </a:r>
            <a:r>
              <a:rPr lang="es-ES" sz="1200" i="0" dirty="0" smtClean="0"/>
              <a:t> </a:t>
            </a:r>
            <a:r>
              <a:rPr lang="es-ES" sz="1200" i="0" dirty="0" err="1" smtClean="0"/>
              <a:t>identify</a:t>
            </a:r>
            <a:r>
              <a:rPr lang="es-ES" sz="1200" i="0" dirty="0" smtClean="0"/>
              <a:t> </a:t>
            </a:r>
            <a:r>
              <a:rPr lang="es-ES" sz="1200" i="0" dirty="0" err="1" smtClean="0"/>
              <a:t>the</a:t>
            </a:r>
            <a:r>
              <a:rPr lang="es-ES" sz="1200" i="0" dirty="0" smtClean="0"/>
              <a:t> </a:t>
            </a:r>
            <a:r>
              <a:rPr lang="es-ES" sz="1200" i="0" dirty="0" err="1" smtClean="0"/>
              <a:t>additional</a:t>
            </a:r>
            <a:r>
              <a:rPr lang="es-ES" sz="1200" i="0" dirty="0" smtClean="0"/>
              <a:t> </a:t>
            </a:r>
            <a:r>
              <a:rPr lang="es-ES" sz="1200" i="0" dirty="0" err="1" smtClean="0"/>
              <a:t>benefit</a:t>
            </a:r>
            <a:r>
              <a:rPr lang="es-ES" sz="1200" i="0" dirty="0" smtClean="0"/>
              <a:t> of </a:t>
            </a:r>
            <a:r>
              <a:rPr lang="es-ES" sz="1200" i="0" dirty="0" err="1" smtClean="0"/>
              <a:t>those</a:t>
            </a:r>
            <a:r>
              <a:rPr lang="es-ES" sz="1200" i="0" dirty="0" smtClean="0"/>
              <a:t> </a:t>
            </a:r>
            <a:r>
              <a:rPr lang="es-ES" sz="1200" i="0" dirty="0" err="1" smtClean="0"/>
              <a:t>programmes</a:t>
            </a:r>
            <a:r>
              <a:rPr lang="es-ES" sz="1200" i="0" dirty="0" smtClean="0"/>
              <a:t> </a:t>
            </a:r>
            <a:r>
              <a:rPr lang="es-ES" sz="1200" i="0" dirty="0" err="1" smtClean="0"/>
              <a:t>when</a:t>
            </a:r>
            <a:r>
              <a:rPr lang="es-ES" sz="1200" i="0" dirty="0" smtClean="0"/>
              <a:t> </a:t>
            </a:r>
            <a:r>
              <a:rPr lang="es-ES" sz="1200" i="0" dirty="0" err="1" smtClean="0"/>
              <a:t>climate</a:t>
            </a:r>
            <a:r>
              <a:rPr lang="es-ES" sz="1200" i="0" dirty="0" smtClean="0"/>
              <a:t> </a:t>
            </a:r>
            <a:r>
              <a:rPr lang="es-ES" sz="1200" i="0" dirty="0" err="1" smtClean="0"/>
              <a:t>change</a:t>
            </a:r>
            <a:r>
              <a:rPr lang="es-ES" sz="1200" i="0" dirty="0" smtClean="0"/>
              <a:t> </a:t>
            </a:r>
            <a:r>
              <a:rPr lang="es-ES" sz="1200" i="0" dirty="0" err="1" smtClean="0"/>
              <a:t>happens</a:t>
            </a:r>
            <a:r>
              <a:rPr lang="es-ES" sz="1200" i="0" dirty="0" smtClean="0"/>
              <a:t>, and </a:t>
            </a:r>
            <a:r>
              <a:rPr lang="es-ES" sz="1200" i="0" dirty="0" err="1" smtClean="0"/>
              <a:t>should</a:t>
            </a:r>
            <a:r>
              <a:rPr lang="es-ES" sz="1200" i="0" dirty="0" smtClean="0"/>
              <a:t> be </a:t>
            </a:r>
            <a:r>
              <a:rPr lang="es-ES" sz="1200" i="0" dirty="0" err="1" smtClean="0"/>
              <a:t>considered</a:t>
            </a:r>
            <a:r>
              <a:rPr lang="es-ES" sz="1200" i="0" dirty="0" smtClean="0"/>
              <a:t> </a:t>
            </a:r>
            <a:r>
              <a:rPr lang="es-ES" sz="1200" i="0" dirty="0" err="1" smtClean="0"/>
              <a:t>under</a:t>
            </a:r>
            <a:r>
              <a:rPr lang="es-ES" sz="1200" i="0" dirty="0" smtClean="0"/>
              <a:t> </a:t>
            </a:r>
            <a:r>
              <a:rPr lang="es-ES" sz="1200" i="0" dirty="0" err="1" smtClean="0"/>
              <a:t>the</a:t>
            </a:r>
            <a:r>
              <a:rPr lang="es-ES" sz="1200" i="0" dirty="0" smtClean="0"/>
              <a:t> </a:t>
            </a:r>
            <a:r>
              <a:rPr lang="es-ES" sz="1200" i="0" dirty="0" err="1" smtClean="0"/>
              <a:t>Benefit</a:t>
            </a:r>
            <a:r>
              <a:rPr lang="es-ES" sz="1200" i="0" dirty="0" smtClean="0"/>
              <a:t> </a:t>
            </a:r>
            <a:r>
              <a:rPr lang="es-ES" sz="1200" i="0" dirty="0" err="1" smtClean="0"/>
              <a:t>Cost</a:t>
            </a:r>
            <a:r>
              <a:rPr lang="es-ES" sz="1200" i="0" dirty="0" smtClean="0"/>
              <a:t> Ratio </a:t>
            </a:r>
            <a:r>
              <a:rPr lang="es-ES" sz="1200" i="0" dirty="0" err="1" smtClean="0"/>
              <a:t>approached</a:t>
            </a:r>
            <a:r>
              <a:rPr lang="es-ES" sz="1200" i="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i="0" dirty="0" smtClean="0"/>
              <a:t>Responses: </a:t>
            </a:r>
            <a:r>
              <a:rPr lang="es-ES" sz="1200" i="0" dirty="0" err="1" smtClean="0"/>
              <a:t>projects</a:t>
            </a:r>
            <a:r>
              <a:rPr lang="es-ES" sz="1200" i="0" dirty="0" smtClean="0"/>
              <a:t>/</a:t>
            </a:r>
            <a:r>
              <a:rPr lang="es-ES" sz="1200" i="0" dirty="0" err="1" smtClean="0"/>
              <a:t>programmes</a:t>
            </a:r>
            <a:r>
              <a:rPr lang="es-ES" sz="1200" i="0" dirty="0" smtClean="0"/>
              <a:t>: </a:t>
            </a:r>
            <a:r>
              <a:rPr lang="en-GB" sz="1200" i="0" dirty="0" smtClean="0"/>
              <a:t>Should the costs of a specific vulnerability be identified based on past events, and there has been a response to this vulnerability in the programme, the estimated reduced damages should be counted as future benefits. Valuation : one theme of this session.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i="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i="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i="0" dirty="0" smtClean="0"/>
          </a:p>
          <a:p>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4</a:t>
            </a:fld>
            <a:endParaRPr lang="en-GB" dirty="0"/>
          </a:p>
        </p:txBody>
      </p:sp>
    </p:spTree>
    <p:extLst>
      <p:ext uri="{BB962C8B-B14F-4D97-AF65-F5344CB8AC3E}">
        <p14:creationId xmlns:p14="http://schemas.microsoft.com/office/powerpoint/2010/main" val="1654520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dirty="0" smtClean="0"/>
              <a:t>Actually the ‘incremental’ costs and benefits, i.e. the difference in costs/benefits between a ‘with intervention’ and a ‘no intervention’ scenario </a:t>
            </a:r>
          </a:p>
          <a:p>
            <a:pPr eaLnBrk="1" hangingPunct="1">
              <a:spcBef>
                <a:spcPct val="0"/>
              </a:spcBef>
            </a:pPr>
            <a:endParaRPr lang="fr-FR" dirty="0">
              <a:latin typeface="Calibri"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8374" indent="-287836" eaLnBrk="0" hangingPunct="0">
              <a:defRPr sz="2400">
                <a:solidFill>
                  <a:schemeClr val="tx1"/>
                </a:solidFill>
                <a:latin typeface="Arial" charset="0"/>
                <a:ea typeface="ＭＳ Ｐゴシック" charset="0"/>
              </a:defRPr>
            </a:lvl2pPr>
            <a:lvl3pPr marL="1151344" indent="-230269" eaLnBrk="0" hangingPunct="0">
              <a:defRPr sz="2400">
                <a:solidFill>
                  <a:schemeClr val="tx1"/>
                </a:solidFill>
                <a:latin typeface="Arial" charset="0"/>
                <a:ea typeface="ＭＳ Ｐゴシック" charset="0"/>
              </a:defRPr>
            </a:lvl3pPr>
            <a:lvl4pPr marL="1611881" indent="-230269" eaLnBrk="0" hangingPunct="0">
              <a:defRPr sz="2400">
                <a:solidFill>
                  <a:schemeClr val="tx1"/>
                </a:solidFill>
                <a:latin typeface="Arial" charset="0"/>
                <a:ea typeface="ＭＳ Ｐゴシック" charset="0"/>
              </a:defRPr>
            </a:lvl4pPr>
            <a:lvl5pPr marL="2072419" indent="-230269" eaLnBrk="0" hangingPunct="0">
              <a:defRPr sz="2400">
                <a:solidFill>
                  <a:schemeClr val="tx1"/>
                </a:solidFill>
                <a:latin typeface="Arial" charset="0"/>
                <a:ea typeface="ＭＳ Ｐゴシック" charset="0"/>
              </a:defRPr>
            </a:lvl5pPr>
            <a:lvl6pPr marL="2532957" indent="-230269" eaLnBrk="0" fontAlgn="base" hangingPunct="0">
              <a:spcBef>
                <a:spcPct val="0"/>
              </a:spcBef>
              <a:spcAft>
                <a:spcPct val="0"/>
              </a:spcAft>
              <a:defRPr sz="2400">
                <a:solidFill>
                  <a:schemeClr val="tx1"/>
                </a:solidFill>
                <a:latin typeface="Arial" charset="0"/>
                <a:ea typeface="ＭＳ Ｐゴシック" charset="0"/>
              </a:defRPr>
            </a:lvl6pPr>
            <a:lvl7pPr marL="2993494" indent="-230269" eaLnBrk="0" fontAlgn="base" hangingPunct="0">
              <a:spcBef>
                <a:spcPct val="0"/>
              </a:spcBef>
              <a:spcAft>
                <a:spcPct val="0"/>
              </a:spcAft>
              <a:defRPr sz="2400">
                <a:solidFill>
                  <a:schemeClr val="tx1"/>
                </a:solidFill>
                <a:latin typeface="Arial" charset="0"/>
                <a:ea typeface="ＭＳ Ｐゴシック" charset="0"/>
              </a:defRPr>
            </a:lvl7pPr>
            <a:lvl8pPr marL="3454032" indent="-230269" eaLnBrk="0" fontAlgn="base" hangingPunct="0">
              <a:spcBef>
                <a:spcPct val="0"/>
              </a:spcBef>
              <a:spcAft>
                <a:spcPct val="0"/>
              </a:spcAft>
              <a:defRPr sz="2400">
                <a:solidFill>
                  <a:schemeClr val="tx1"/>
                </a:solidFill>
                <a:latin typeface="Arial" charset="0"/>
                <a:ea typeface="ＭＳ Ｐゴシック" charset="0"/>
              </a:defRPr>
            </a:lvl8pPr>
            <a:lvl9pPr marL="3914569" indent="-23026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859FB0-2C92-5146-894F-33FC0D5AA725}" type="slidenum">
              <a:rPr lang="en-GB" sz="1200"/>
              <a:pPr eaLnBrk="1" hangingPunct="1"/>
              <a:t>32</a:t>
            </a:fld>
            <a:endParaRPr lang="en-GB"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FR">
              <a:latin typeface="Calibri"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8374" indent="-287836" eaLnBrk="0" hangingPunct="0">
              <a:defRPr sz="2400">
                <a:solidFill>
                  <a:schemeClr val="tx1"/>
                </a:solidFill>
                <a:latin typeface="Arial" charset="0"/>
                <a:ea typeface="ＭＳ Ｐゴシック" charset="0"/>
              </a:defRPr>
            </a:lvl2pPr>
            <a:lvl3pPr marL="1151344" indent="-230269" eaLnBrk="0" hangingPunct="0">
              <a:defRPr sz="2400">
                <a:solidFill>
                  <a:schemeClr val="tx1"/>
                </a:solidFill>
                <a:latin typeface="Arial" charset="0"/>
                <a:ea typeface="ＭＳ Ｐゴシック" charset="0"/>
              </a:defRPr>
            </a:lvl3pPr>
            <a:lvl4pPr marL="1611881" indent="-230269" eaLnBrk="0" hangingPunct="0">
              <a:defRPr sz="2400">
                <a:solidFill>
                  <a:schemeClr val="tx1"/>
                </a:solidFill>
                <a:latin typeface="Arial" charset="0"/>
                <a:ea typeface="ＭＳ Ｐゴシック" charset="0"/>
              </a:defRPr>
            </a:lvl4pPr>
            <a:lvl5pPr marL="2072419" indent="-230269" eaLnBrk="0" hangingPunct="0">
              <a:defRPr sz="2400">
                <a:solidFill>
                  <a:schemeClr val="tx1"/>
                </a:solidFill>
                <a:latin typeface="Arial" charset="0"/>
                <a:ea typeface="ＭＳ Ｐゴシック" charset="0"/>
              </a:defRPr>
            </a:lvl5pPr>
            <a:lvl6pPr marL="2532957" indent="-230269" eaLnBrk="0" fontAlgn="base" hangingPunct="0">
              <a:spcBef>
                <a:spcPct val="0"/>
              </a:spcBef>
              <a:spcAft>
                <a:spcPct val="0"/>
              </a:spcAft>
              <a:defRPr sz="2400">
                <a:solidFill>
                  <a:schemeClr val="tx1"/>
                </a:solidFill>
                <a:latin typeface="Arial" charset="0"/>
                <a:ea typeface="ＭＳ Ｐゴシック" charset="0"/>
              </a:defRPr>
            </a:lvl6pPr>
            <a:lvl7pPr marL="2993494" indent="-230269" eaLnBrk="0" fontAlgn="base" hangingPunct="0">
              <a:spcBef>
                <a:spcPct val="0"/>
              </a:spcBef>
              <a:spcAft>
                <a:spcPct val="0"/>
              </a:spcAft>
              <a:defRPr sz="2400">
                <a:solidFill>
                  <a:schemeClr val="tx1"/>
                </a:solidFill>
                <a:latin typeface="Arial" charset="0"/>
                <a:ea typeface="ＭＳ Ｐゴシック" charset="0"/>
              </a:defRPr>
            </a:lvl7pPr>
            <a:lvl8pPr marL="3454032" indent="-230269" eaLnBrk="0" fontAlgn="base" hangingPunct="0">
              <a:spcBef>
                <a:spcPct val="0"/>
              </a:spcBef>
              <a:spcAft>
                <a:spcPct val="0"/>
              </a:spcAft>
              <a:defRPr sz="2400">
                <a:solidFill>
                  <a:schemeClr val="tx1"/>
                </a:solidFill>
                <a:latin typeface="Arial" charset="0"/>
                <a:ea typeface="ＭＳ Ｐゴシック" charset="0"/>
              </a:defRPr>
            </a:lvl8pPr>
            <a:lvl9pPr marL="3914569" indent="-23026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BCFF92-DB0D-B744-81F4-B87F9D760528}" type="slidenum">
              <a:rPr lang="en-GB" sz="1200"/>
              <a:pPr eaLnBrk="1" hangingPunct="1"/>
              <a:t>33</a:t>
            </a:fld>
            <a:endParaRPr lang="en-GB"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Calibri" charset="0"/>
              </a:rPr>
              <a:t>Curbing deforestation is considered one of the most cost-effective ways of reducing GHG emissions. So is the conservation and restoration of peatlands.</a:t>
            </a:r>
          </a:p>
          <a:p>
            <a:pPr eaLnBrk="1" hangingPunct="1">
              <a:spcBef>
                <a:spcPct val="0"/>
              </a:spcBef>
            </a:pPr>
            <a:endParaRPr lang="en-GB">
              <a:latin typeface="Calibri" charset="0"/>
            </a:endParaRPr>
          </a:p>
          <a:p>
            <a:pPr eaLnBrk="1" hangingPunct="1">
              <a:spcBef>
                <a:spcPct val="0"/>
              </a:spcBef>
            </a:pPr>
            <a:r>
              <a:rPr lang="en-GB">
                <a:latin typeface="Calibri" charset="0"/>
              </a:rPr>
              <a:t>According to McKinsey (2009):</a:t>
            </a:r>
          </a:p>
          <a:p>
            <a:pPr marL="0" lvl="1" eaLnBrk="1" hangingPunct="1">
              <a:spcBef>
                <a:spcPct val="0"/>
              </a:spcBef>
            </a:pPr>
            <a:r>
              <a:rPr lang="en-GB">
                <a:latin typeface="Calibri" charset="0"/>
              </a:rPr>
              <a:t>*approx. 33% of total potential for reducing GHG emissions at a cost not exceeding €60 per tCO</a:t>
            </a:r>
            <a:r>
              <a:rPr lang="en-GB" baseline="-25000">
                <a:latin typeface="Calibri" charset="0"/>
              </a:rPr>
              <a:t>2</a:t>
            </a:r>
            <a:r>
              <a:rPr lang="en-GB">
                <a:latin typeface="Calibri" charset="0"/>
              </a:rPr>
              <a:t>e is related to land use (forestry and agriculture)</a:t>
            </a:r>
          </a:p>
          <a:p>
            <a:pPr marL="0" lvl="1" eaLnBrk="1" hangingPunct="1">
              <a:spcBef>
                <a:spcPct val="0"/>
              </a:spcBef>
            </a:pPr>
            <a:r>
              <a:rPr lang="en-GB">
                <a:latin typeface="Calibri" charset="0"/>
              </a:rPr>
              <a:t>*90% of the abatement opportunities associated with these sectors are located in developing countries</a:t>
            </a:r>
          </a:p>
          <a:p>
            <a:pPr marL="0" lvl="1" eaLnBrk="1" hangingPunct="1">
              <a:spcBef>
                <a:spcPct val="0"/>
              </a:spcBef>
            </a:pPr>
            <a:r>
              <a:rPr lang="en-GB">
                <a:latin typeface="Calibri" charset="0"/>
              </a:rPr>
              <a:t>*agriculture- and forestry-related measures generally have low capital intensity (i.e. do not require particularly high extra upfront investment), while also entailing low (sometimes negative) abatement costs</a:t>
            </a:r>
          </a:p>
          <a:p>
            <a:pPr eaLnBrk="1" hangingPunct="1">
              <a:spcBef>
                <a:spcPct val="0"/>
              </a:spcBef>
            </a:pPr>
            <a:endParaRPr lang="en-GB">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8374" indent="-287836" eaLnBrk="0" hangingPunct="0">
              <a:defRPr sz="2400">
                <a:solidFill>
                  <a:schemeClr val="tx1"/>
                </a:solidFill>
                <a:latin typeface="Arial" charset="0"/>
                <a:ea typeface="ＭＳ Ｐゴシック" charset="0"/>
              </a:defRPr>
            </a:lvl2pPr>
            <a:lvl3pPr marL="1151344" indent="-230269" eaLnBrk="0" hangingPunct="0">
              <a:defRPr sz="2400">
                <a:solidFill>
                  <a:schemeClr val="tx1"/>
                </a:solidFill>
                <a:latin typeface="Arial" charset="0"/>
                <a:ea typeface="ＭＳ Ｐゴシック" charset="0"/>
              </a:defRPr>
            </a:lvl3pPr>
            <a:lvl4pPr marL="1611881" indent="-230269" eaLnBrk="0" hangingPunct="0">
              <a:defRPr sz="2400">
                <a:solidFill>
                  <a:schemeClr val="tx1"/>
                </a:solidFill>
                <a:latin typeface="Arial" charset="0"/>
                <a:ea typeface="ＭＳ Ｐゴシック" charset="0"/>
              </a:defRPr>
            </a:lvl4pPr>
            <a:lvl5pPr marL="2072419" indent="-230269" eaLnBrk="0" hangingPunct="0">
              <a:defRPr sz="2400">
                <a:solidFill>
                  <a:schemeClr val="tx1"/>
                </a:solidFill>
                <a:latin typeface="Arial" charset="0"/>
                <a:ea typeface="ＭＳ Ｐゴシック" charset="0"/>
              </a:defRPr>
            </a:lvl5pPr>
            <a:lvl6pPr marL="2532957" indent="-230269" eaLnBrk="0" fontAlgn="base" hangingPunct="0">
              <a:spcBef>
                <a:spcPct val="0"/>
              </a:spcBef>
              <a:spcAft>
                <a:spcPct val="0"/>
              </a:spcAft>
              <a:defRPr sz="2400">
                <a:solidFill>
                  <a:schemeClr val="tx1"/>
                </a:solidFill>
                <a:latin typeface="Arial" charset="0"/>
                <a:ea typeface="ＭＳ Ｐゴシック" charset="0"/>
              </a:defRPr>
            </a:lvl6pPr>
            <a:lvl7pPr marL="2993494" indent="-230269" eaLnBrk="0" fontAlgn="base" hangingPunct="0">
              <a:spcBef>
                <a:spcPct val="0"/>
              </a:spcBef>
              <a:spcAft>
                <a:spcPct val="0"/>
              </a:spcAft>
              <a:defRPr sz="2400">
                <a:solidFill>
                  <a:schemeClr val="tx1"/>
                </a:solidFill>
                <a:latin typeface="Arial" charset="0"/>
                <a:ea typeface="ＭＳ Ｐゴシック" charset="0"/>
              </a:defRPr>
            </a:lvl7pPr>
            <a:lvl8pPr marL="3454032" indent="-230269" eaLnBrk="0" fontAlgn="base" hangingPunct="0">
              <a:spcBef>
                <a:spcPct val="0"/>
              </a:spcBef>
              <a:spcAft>
                <a:spcPct val="0"/>
              </a:spcAft>
              <a:defRPr sz="2400">
                <a:solidFill>
                  <a:schemeClr val="tx1"/>
                </a:solidFill>
                <a:latin typeface="Arial" charset="0"/>
                <a:ea typeface="ＭＳ Ｐゴシック" charset="0"/>
              </a:defRPr>
            </a:lvl8pPr>
            <a:lvl9pPr marL="3914569" indent="-23026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DCE352-0178-5948-9C58-6775F7558910}" type="slidenum">
              <a:rPr lang="en-GB" sz="1200"/>
              <a:pPr eaLnBrk="1" hangingPunct="1"/>
              <a:t>35</a:t>
            </a:fld>
            <a:endParaRPr lang="en-GB"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FR">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8374" indent="-287836" eaLnBrk="0" hangingPunct="0">
              <a:defRPr sz="2400">
                <a:solidFill>
                  <a:schemeClr val="tx1"/>
                </a:solidFill>
                <a:latin typeface="Arial" charset="0"/>
                <a:ea typeface="ＭＳ Ｐゴシック" charset="0"/>
              </a:defRPr>
            </a:lvl2pPr>
            <a:lvl3pPr marL="1151344" indent="-230269" eaLnBrk="0" hangingPunct="0">
              <a:defRPr sz="2400">
                <a:solidFill>
                  <a:schemeClr val="tx1"/>
                </a:solidFill>
                <a:latin typeface="Arial" charset="0"/>
                <a:ea typeface="ＭＳ Ｐゴシック" charset="0"/>
              </a:defRPr>
            </a:lvl3pPr>
            <a:lvl4pPr marL="1611881" indent="-230269" eaLnBrk="0" hangingPunct="0">
              <a:defRPr sz="2400">
                <a:solidFill>
                  <a:schemeClr val="tx1"/>
                </a:solidFill>
                <a:latin typeface="Arial" charset="0"/>
                <a:ea typeface="ＭＳ Ｐゴシック" charset="0"/>
              </a:defRPr>
            </a:lvl4pPr>
            <a:lvl5pPr marL="2072419" indent="-230269" eaLnBrk="0" hangingPunct="0">
              <a:defRPr sz="2400">
                <a:solidFill>
                  <a:schemeClr val="tx1"/>
                </a:solidFill>
                <a:latin typeface="Arial" charset="0"/>
                <a:ea typeface="ＭＳ Ｐゴシック" charset="0"/>
              </a:defRPr>
            </a:lvl5pPr>
            <a:lvl6pPr marL="2532957" indent="-230269" eaLnBrk="0" fontAlgn="base" hangingPunct="0">
              <a:spcBef>
                <a:spcPct val="0"/>
              </a:spcBef>
              <a:spcAft>
                <a:spcPct val="0"/>
              </a:spcAft>
              <a:defRPr sz="2400">
                <a:solidFill>
                  <a:schemeClr val="tx1"/>
                </a:solidFill>
                <a:latin typeface="Arial" charset="0"/>
                <a:ea typeface="ＭＳ Ｐゴシック" charset="0"/>
              </a:defRPr>
            </a:lvl6pPr>
            <a:lvl7pPr marL="2993494" indent="-230269" eaLnBrk="0" fontAlgn="base" hangingPunct="0">
              <a:spcBef>
                <a:spcPct val="0"/>
              </a:spcBef>
              <a:spcAft>
                <a:spcPct val="0"/>
              </a:spcAft>
              <a:defRPr sz="2400">
                <a:solidFill>
                  <a:schemeClr val="tx1"/>
                </a:solidFill>
                <a:latin typeface="Arial" charset="0"/>
                <a:ea typeface="ＭＳ Ｐゴシック" charset="0"/>
              </a:defRPr>
            </a:lvl7pPr>
            <a:lvl8pPr marL="3454032" indent="-230269" eaLnBrk="0" fontAlgn="base" hangingPunct="0">
              <a:spcBef>
                <a:spcPct val="0"/>
              </a:spcBef>
              <a:spcAft>
                <a:spcPct val="0"/>
              </a:spcAft>
              <a:defRPr sz="2400">
                <a:solidFill>
                  <a:schemeClr val="tx1"/>
                </a:solidFill>
                <a:latin typeface="Arial" charset="0"/>
                <a:ea typeface="ＭＳ Ｐゴシック" charset="0"/>
              </a:defRPr>
            </a:lvl8pPr>
            <a:lvl9pPr marL="3914569" indent="-23026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0CB305-74B8-704D-B8B0-9CF6312B9BDB}" type="slidenum">
              <a:rPr lang="en-GB" sz="1200"/>
              <a:pPr eaLnBrk="1" hangingPunct="1"/>
              <a:t>36</a:t>
            </a:fld>
            <a:endParaRPr lang="en-GB"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solidFill>
                  <a:srgbClr val="000000"/>
                </a:solidFill>
              </a:rPr>
              <a:t>Summarises technical options for reducing GHG emissions in 3 areas:</a:t>
            </a:r>
          </a:p>
          <a:p>
            <a:pPr>
              <a:spcBef>
                <a:spcPct val="0"/>
              </a:spcBef>
            </a:pPr>
            <a:r>
              <a:rPr lang="en-GB">
                <a:solidFill>
                  <a:srgbClr val="000000"/>
                </a:solidFill>
              </a:rPr>
              <a:t>* energy efficiency;</a:t>
            </a:r>
          </a:p>
          <a:p>
            <a:pPr>
              <a:spcBef>
                <a:spcPct val="0"/>
              </a:spcBef>
            </a:pPr>
            <a:r>
              <a:rPr lang="en-GB">
                <a:solidFill>
                  <a:srgbClr val="000000"/>
                </a:solidFill>
              </a:rPr>
              <a:t>* low-carbon energy supply;</a:t>
            </a:r>
          </a:p>
          <a:p>
            <a:pPr>
              <a:spcBef>
                <a:spcPct val="0"/>
              </a:spcBef>
            </a:pPr>
            <a:r>
              <a:rPr lang="en-GB">
                <a:solidFill>
                  <a:srgbClr val="000000"/>
                </a:solidFill>
              </a:rPr>
              <a:t>* terrestrial carbon (avoided emissions/sinks).</a:t>
            </a:r>
          </a:p>
          <a:p>
            <a:pPr>
              <a:spcBef>
                <a:spcPct val="0"/>
              </a:spcBef>
            </a:pPr>
            <a:endParaRPr lang="en-GB">
              <a:solidFill>
                <a:srgbClr val="000000"/>
              </a:solidFill>
            </a:endParaRPr>
          </a:p>
          <a:p>
            <a:pPr>
              <a:spcBef>
                <a:spcPct val="0"/>
              </a:spcBef>
            </a:pPr>
            <a:r>
              <a:rPr lang="en-GB">
                <a:solidFill>
                  <a:srgbClr val="000000"/>
                </a:solidFill>
              </a:rPr>
              <a:t>Options are ranked from the least expensive (per tonne of CO</a:t>
            </a:r>
            <a:r>
              <a:rPr lang="en-GB" baseline="-25000">
                <a:solidFill>
                  <a:srgbClr val="000000"/>
                </a:solidFill>
              </a:rPr>
              <a:t>2</a:t>
            </a:r>
            <a:r>
              <a:rPr lang="en-GB">
                <a:solidFill>
                  <a:srgbClr val="000000"/>
                </a:solidFill>
              </a:rPr>
              <a:t>e abated) to the most expensive.</a:t>
            </a:r>
          </a:p>
          <a:p>
            <a:pPr>
              <a:spcBef>
                <a:spcPct val="0"/>
              </a:spcBef>
            </a:pPr>
            <a:r>
              <a:rPr lang="en-GB">
                <a:solidFill>
                  <a:srgbClr val="000000"/>
                </a:solidFill>
              </a:rPr>
              <a:t>* The cost range is from –90€ to +60€ / tCO</a:t>
            </a:r>
            <a:r>
              <a:rPr lang="en-GB" baseline="-25000">
                <a:solidFill>
                  <a:srgbClr val="000000"/>
                </a:solidFill>
              </a:rPr>
              <a:t>2</a:t>
            </a:r>
            <a:r>
              <a:rPr lang="en-GB">
                <a:solidFill>
                  <a:srgbClr val="000000"/>
                </a:solidFill>
              </a:rPr>
              <a:t>e. </a:t>
            </a:r>
          </a:p>
          <a:p>
            <a:pPr>
              <a:spcBef>
                <a:spcPct val="0"/>
              </a:spcBef>
            </a:pPr>
            <a:r>
              <a:rPr lang="en-GB">
                <a:solidFill>
                  <a:srgbClr val="000000"/>
                </a:solidFill>
              </a:rPr>
              <a:t>* All options with a negative cost are </a:t>
            </a:r>
            <a:r>
              <a:rPr lang="ja-JP" altLang="en-GB">
                <a:solidFill>
                  <a:srgbClr val="000000"/>
                </a:solidFill>
              </a:rPr>
              <a:t>‘</a:t>
            </a:r>
            <a:r>
              <a:rPr lang="en-GB" altLang="ja-JP">
                <a:solidFill>
                  <a:srgbClr val="000000"/>
                </a:solidFill>
              </a:rPr>
              <a:t>no-regret</a:t>
            </a:r>
            <a:r>
              <a:rPr lang="ja-JP" altLang="en-GB">
                <a:solidFill>
                  <a:srgbClr val="000000"/>
                </a:solidFill>
              </a:rPr>
              <a:t>’</a:t>
            </a:r>
            <a:r>
              <a:rPr lang="en-GB" altLang="ja-JP">
                <a:solidFill>
                  <a:srgbClr val="000000"/>
                </a:solidFill>
              </a:rPr>
              <a:t> since the savings they generate are greater than their costs.</a:t>
            </a:r>
          </a:p>
          <a:p>
            <a:pPr marL="0" lvl="1">
              <a:spcBef>
                <a:spcPct val="0"/>
              </a:spcBef>
            </a:pPr>
            <a:endParaRPr lang="en-GB">
              <a:solidFill>
                <a:srgbClr val="000000"/>
              </a:solidFill>
            </a:endParaRPr>
          </a:p>
          <a:p>
            <a:pPr>
              <a:spcBef>
                <a:spcPct val="0"/>
              </a:spcBef>
            </a:pPr>
            <a:r>
              <a:rPr lang="en-GB">
                <a:solidFill>
                  <a:srgbClr val="000000"/>
                </a:solidFill>
              </a:rPr>
              <a:t>The width of the bar corresponding to each option indicates the abatement potential of this option (in gigatonne CO</a:t>
            </a:r>
            <a:r>
              <a:rPr lang="en-GB" baseline="-25000">
                <a:solidFill>
                  <a:srgbClr val="000000"/>
                </a:solidFill>
              </a:rPr>
              <a:t>2</a:t>
            </a:r>
            <a:r>
              <a:rPr lang="en-GB">
                <a:solidFill>
                  <a:srgbClr val="000000"/>
                </a:solidFill>
              </a:rPr>
              <a:t>e per year), compared with </a:t>
            </a:r>
            <a:r>
              <a:rPr lang="ja-JP" altLang="en-GB">
                <a:solidFill>
                  <a:srgbClr val="000000"/>
                </a:solidFill>
              </a:rPr>
              <a:t>‘</a:t>
            </a:r>
            <a:r>
              <a:rPr lang="en-GB" altLang="ja-JP">
                <a:solidFill>
                  <a:srgbClr val="000000"/>
                </a:solidFill>
              </a:rPr>
              <a:t>business-as-usual</a:t>
            </a:r>
            <a:r>
              <a:rPr lang="ja-JP" altLang="en-GB">
                <a:solidFill>
                  <a:srgbClr val="000000"/>
                </a:solidFill>
              </a:rPr>
              <a:t>’</a:t>
            </a:r>
            <a:r>
              <a:rPr lang="en-GB" altLang="ja-JP">
                <a:solidFill>
                  <a:srgbClr val="000000"/>
                </a:solidFill>
              </a:rPr>
              <a:t>, if implemented at full potential.</a:t>
            </a:r>
          </a:p>
          <a:p>
            <a:pPr>
              <a:spcBef>
                <a:spcPct val="0"/>
              </a:spcBef>
            </a:pPr>
            <a:endParaRPr lang="en-GB">
              <a:solidFill>
                <a:srgbClr val="000000"/>
              </a:solidFill>
            </a:endParaRPr>
          </a:p>
          <a:p>
            <a:pPr>
              <a:spcBef>
                <a:spcPct val="0"/>
              </a:spcBef>
            </a:pPr>
            <a:r>
              <a:rPr lang="en-GB">
                <a:solidFill>
                  <a:srgbClr val="000000"/>
                </a:solidFill>
              </a:rPr>
              <a:t>The curve shows that emissions ~11 Gt CO</a:t>
            </a:r>
            <a:r>
              <a:rPr lang="en-GB" baseline="-25000">
                <a:solidFill>
                  <a:srgbClr val="000000"/>
                </a:solidFill>
              </a:rPr>
              <a:t>2</a:t>
            </a:r>
            <a:r>
              <a:rPr lang="en-GB">
                <a:solidFill>
                  <a:srgbClr val="000000"/>
                </a:solidFill>
              </a:rPr>
              <a:t>e/year could be avoided only by implementing options that provide a net financial benefit.</a:t>
            </a:r>
          </a:p>
          <a:p>
            <a:pPr>
              <a:spcBef>
                <a:spcPct val="0"/>
              </a:spcBef>
            </a:pPr>
            <a:endParaRPr lang="en-GB">
              <a:solidFill>
                <a:srgbClr val="000000"/>
              </a:solidFill>
            </a:endParaRPr>
          </a:p>
          <a:p>
            <a:pPr>
              <a:spcBef>
                <a:spcPct val="0"/>
              </a:spcBef>
            </a:pPr>
            <a:r>
              <a:rPr lang="en-GB">
                <a:solidFill>
                  <a:srgbClr val="000000"/>
                </a:solidFill>
              </a:rPr>
              <a:t>Reducing emissions just enough to contain global warming below 2°C could cost only €200-350 billion/year until 2030, i.e. &lt;1% of global GDP.</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buSzPct val="100000"/>
            </a:pPr>
            <a:fld id="{A266D9E2-6C93-8348-9C0E-A41647936266}" type="slidenum">
              <a:rPr lang="en-GB">
                <a:solidFill>
                  <a:srgbClr val="000000"/>
                </a:solidFill>
                <a:latin typeface="Arial" charset="0"/>
              </a:rPr>
              <a:pPr>
                <a:buSzPct val="100000"/>
              </a:pPr>
              <a:t>37</a:t>
            </a:fld>
            <a:endParaRPr lang="en-GB">
              <a:solidFill>
                <a:srgbClr val="000000"/>
              </a:solidFill>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FR">
              <a:latin typeface="Calibri"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8374" indent="-287836" eaLnBrk="0" hangingPunct="0">
              <a:defRPr sz="2400">
                <a:solidFill>
                  <a:schemeClr val="tx1"/>
                </a:solidFill>
                <a:latin typeface="Arial" charset="0"/>
                <a:ea typeface="ＭＳ Ｐゴシック" charset="0"/>
              </a:defRPr>
            </a:lvl2pPr>
            <a:lvl3pPr marL="1151344" indent="-230269" eaLnBrk="0" hangingPunct="0">
              <a:defRPr sz="2400">
                <a:solidFill>
                  <a:schemeClr val="tx1"/>
                </a:solidFill>
                <a:latin typeface="Arial" charset="0"/>
                <a:ea typeface="ＭＳ Ｐゴシック" charset="0"/>
              </a:defRPr>
            </a:lvl3pPr>
            <a:lvl4pPr marL="1611881" indent="-230269" eaLnBrk="0" hangingPunct="0">
              <a:defRPr sz="2400">
                <a:solidFill>
                  <a:schemeClr val="tx1"/>
                </a:solidFill>
                <a:latin typeface="Arial" charset="0"/>
                <a:ea typeface="ＭＳ Ｐゴシック" charset="0"/>
              </a:defRPr>
            </a:lvl4pPr>
            <a:lvl5pPr marL="2072419" indent="-230269" eaLnBrk="0" hangingPunct="0">
              <a:defRPr sz="2400">
                <a:solidFill>
                  <a:schemeClr val="tx1"/>
                </a:solidFill>
                <a:latin typeface="Arial" charset="0"/>
                <a:ea typeface="ＭＳ Ｐゴシック" charset="0"/>
              </a:defRPr>
            </a:lvl5pPr>
            <a:lvl6pPr marL="2532957" indent="-230269" eaLnBrk="0" fontAlgn="base" hangingPunct="0">
              <a:spcBef>
                <a:spcPct val="0"/>
              </a:spcBef>
              <a:spcAft>
                <a:spcPct val="0"/>
              </a:spcAft>
              <a:defRPr sz="2400">
                <a:solidFill>
                  <a:schemeClr val="tx1"/>
                </a:solidFill>
                <a:latin typeface="Arial" charset="0"/>
                <a:ea typeface="ＭＳ Ｐゴシック" charset="0"/>
              </a:defRPr>
            </a:lvl6pPr>
            <a:lvl7pPr marL="2993494" indent="-230269" eaLnBrk="0" fontAlgn="base" hangingPunct="0">
              <a:spcBef>
                <a:spcPct val="0"/>
              </a:spcBef>
              <a:spcAft>
                <a:spcPct val="0"/>
              </a:spcAft>
              <a:defRPr sz="2400">
                <a:solidFill>
                  <a:schemeClr val="tx1"/>
                </a:solidFill>
                <a:latin typeface="Arial" charset="0"/>
                <a:ea typeface="ＭＳ Ｐゴシック" charset="0"/>
              </a:defRPr>
            </a:lvl7pPr>
            <a:lvl8pPr marL="3454032" indent="-230269" eaLnBrk="0" fontAlgn="base" hangingPunct="0">
              <a:spcBef>
                <a:spcPct val="0"/>
              </a:spcBef>
              <a:spcAft>
                <a:spcPct val="0"/>
              </a:spcAft>
              <a:defRPr sz="2400">
                <a:solidFill>
                  <a:schemeClr val="tx1"/>
                </a:solidFill>
                <a:latin typeface="Arial" charset="0"/>
                <a:ea typeface="ＭＳ Ｐゴシック" charset="0"/>
              </a:defRPr>
            </a:lvl8pPr>
            <a:lvl9pPr marL="3914569" indent="-23026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297670-7D58-1B44-84DA-CBDE8CD233BD}" type="slidenum">
              <a:rPr lang="en-GB" sz="1200"/>
              <a:pPr eaLnBrk="1" hangingPunct="1"/>
              <a:t>39</a:t>
            </a:fld>
            <a:endParaRPr lang="en-GB"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FR">
              <a:latin typeface="Calibri"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8374" indent="-287836" eaLnBrk="0" hangingPunct="0">
              <a:defRPr sz="2400">
                <a:solidFill>
                  <a:schemeClr val="tx1"/>
                </a:solidFill>
                <a:latin typeface="Arial" charset="0"/>
                <a:ea typeface="ＭＳ Ｐゴシック" charset="0"/>
              </a:defRPr>
            </a:lvl2pPr>
            <a:lvl3pPr marL="1151344" indent="-230269" eaLnBrk="0" hangingPunct="0">
              <a:defRPr sz="2400">
                <a:solidFill>
                  <a:schemeClr val="tx1"/>
                </a:solidFill>
                <a:latin typeface="Arial" charset="0"/>
                <a:ea typeface="ＭＳ Ｐゴシック" charset="0"/>
              </a:defRPr>
            </a:lvl3pPr>
            <a:lvl4pPr marL="1611881" indent="-230269" eaLnBrk="0" hangingPunct="0">
              <a:defRPr sz="2400">
                <a:solidFill>
                  <a:schemeClr val="tx1"/>
                </a:solidFill>
                <a:latin typeface="Arial" charset="0"/>
                <a:ea typeface="ＭＳ Ｐゴシック" charset="0"/>
              </a:defRPr>
            </a:lvl4pPr>
            <a:lvl5pPr marL="2072419" indent="-230269" eaLnBrk="0" hangingPunct="0">
              <a:defRPr sz="2400">
                <a:solidFill>
                  <a:schemeClr val="tx1"/>
                </a:solidFill>
                <a:latin typeface="Arial" charset="0"/>
                <a:ea typeface="ＭＳ Ｐゴシック" charset="0"/>
              </a:defRPr>
            </a:lvl5pPr>
            <a:lvl6pPr marL="2532957" indent="-230269" eaLnBrk="0" fontAlgn="base" hangingPunct="0">
              <a:spcBef>
                <a:spcPct val="0"/>
              </a:spcBef>
              <a:spcAft>
                <a:spcPct val="0"/>
              </a:spcAft>
              <a:defRPr sz="2400">
                <a:solidFill>
                  <a:schemeClr val="tx1"/>
                </a:solidFill>
                <a:latin typeface="Arial" charset="0"/>
                <a:ea typeface="ＭＳ Ｐゴシック" charset="0"/>
              </a:defRPr>
            </a:lvl6pPr>
            <a:lvl7pPr marL="2993494" indent="-230269" eaLnBrk="0" fontAlgn="base" hangingPunct="0">
              <a:spcBef>
                <a:spcPct val="0"/>
              </a:spcBef>
              <a:spcAft>
                <a:spcPct val="0"/>
              </a:spcAft>
              <a:defRPr sz="2400">
                <a:solidFill>
                  <a:schemeClr val="tx1"/>
                </a:solidFill>
                <a:latin typeface="Arial" charset="0"/>
                <a:ea typeface="ＭＳ Ｐゴシック" charset="0"/>
              </a:defRPr>
            </a:lvl7pPr>
            <a:lvl8pPr marL="3454032" indent="-230269" eaLnBrk="0" fontAlgn="base" hangingPunct="0">
              <a:spcBef>
                <a:spcPct val="0"/>
              </a:spcBef>
              <a:spcAft>
                <a:spcPct val="0"/>
              </a:spcAft>
              <a:defRPr sz="2400">
                <a:solidFill>
                  <a:schemeClr val="tx1"/>
                </a:solidFill>
                <a:latin typeface="Arial" charset="0"/>
                <a:ea typeface="ＭＳ Ｐゴシック" charset="0"/>
              </a:defRPr>
            </a:lvl8pPr>
            <a:lvl9pPr marL="3914569" indent="-23026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8CA1E5-7A2C-514E-9019-F3DA66E6F400}" type="slidenum">
              <a:rPr lang="en-GB" sz="1200"/>
              <a:pPr eaLnBrk="1" hangingPunct="1"/>
              <a:t>40</a:t>
            </a:fld>
            <a:endParaRPr lang="en-GB"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FR">
              <a:latin typeface="Calibri"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8374" indent="-287836" eaLnBrk="0" hangingPunct="0">
              <a:defRPr sz="2400">
                <a:solidFill>
                  <a:schemeClr val="tx1"/>
                </a:solidFill>
                <a:latin typeface="Arial" charset="0"/>
                <a:ea typeface="ＭＳ Ｐゴシック" charset="0"/>
              </a:defRPr>
            </a:lvl2pPr>
            <a:lvl3pPr marL="1151344" indent="-230269" eaLnBrk="0" hangingPunct="0">
              <a:defRPr sz="2400">
                <a:solidFill>
                  <a:schemeClr val="tx1"/>
                </a:solidFill>
                <a:latin typeface="Arial" charset="0"/>
                <a:ea typeface="ＭＳ Ｐゴシック" charset="0"/>
              </a:defRPr>
            </a:lvl3pPr>
            <a:lvl4pPr marL="1611881" indent="-230269" eaLnBrk="0" hangingPunct="0">
              <a:defRPr sz="2400">
                <a:solidFill>
                  <a:schemeClr val="tx1"/>
                </a:solidFill>
                <a:latin typeface="Arial" charset="0"/>
                <a:ea typeface="ＭＳ Ｐゴシック" charset="0"/>
              </a:defRPr>
            </a:lvl4pPr>
            <a:lvl5pPr marL="2072419" indent="-230269" eaLnBrk="0" hangingPunct="0">
              <a:defRPr sz="2400">
                <a:solidFill>
                  <a:schemeClr val="tx1"/>
                </a:solidFill>
                <a:latin typeface="Arial" charset="0"/>
                <a:ea typeface="ＭＳ Ｐゴシック" charset="0"/>
              </a:defRPr>
            </a:lvl5pPr>
            <a:lvl6pPr marL="2532957" indent="-230269" eaLnBrk="0" fontAlgn="base" hangingPunct="0">
              <a:spcBef>
                <a:spcPct val="0"/>
              </a:spcBef>
              <a:spcAft>
                <a:spcPct val="0"/>
              </a:spcAft>
              <a:defRPr sz="2400">
                <a:solidFill>
                  <a:schemeClr val="tx1"/>
                </a:solidFill>
                <a:latin typeface="Arial" charset="0"/>
                <a:ea typeface="ＭＳ Ｐゴシック" charset="0"/>
              </a:defRPr>
            </a:lvl6pPr>
            <a:lvl7pPr marL="2993494" indent="-230269" eaLnBrk="0" fontAlgn="base" hangingPunct="0">
              <a:spcBef>
                <a:spcPct val="0"/>
              </a:spcBef>
              <a:spcAft>
                <a:spcPct val="0"/>
              </a:spcAft>
              <a:defRPr sz="2400">
                <a:solidFill>
                  <a:schemeClr val="tx1"/>
                </a:solidFill>
                <a:latin typeface="Arial" charset="0"/>
                <a:ea typeface="ＭＳ Ｐゴシック" charset="0"/>
              </a:defRPr>
            </a:lvl7pPr>
            <a:lvl8pPr marL="3454032" indent="-230269" eaLnBrk="0" fontAlgn="base" hangingPunct="0">
              <a:spcBef>
                <a:spcPct val="0"/>
              </a:spcBef>
              <a:spcAft>
                <a:spcPct val="0"/>
              </a:spcAft>
              <a:defRPr sz="2400">
                <a:solidFill>
                  <a:schemeClr val="tx1"/>
                </a:solidFill>
                <a:latin typeface="Arial" charset="0"/>
                <a:ea typeface="ＭＳ Ｐゴシック" charset="0"/>
              </a:defRPr>
            </a:lvl8pPr>
            <a:lvl9pPr marL="3914569" indent="-23026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A88312-8DE6-F248-A408-57E907A0E65E}" type="slidenum">
              <a:rPr lang="en-GB" sz="1200"/>
              <a:pPr eaLnBrk="1" hangingPunct="1"/>
              <a:t>41</a:t>
            </a:fld>
            <a:endParaRPr lang="en-GB"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fr-FR">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1" kern="1200" dirty="0" err="1" smtClean="0">
                <a:solidFill>
                  <a:schemeClr val="tx1"/>
                </a:solidFill>
                <a:latin typeface="Arial" pitchFamily="34" charset="0"/>
                <a:ea typeface="+mn-ea"/>
                <a:cs typeface="+mn-cs"/>
              </a:rPr>
              <a:t>An</a:t>
            </a:r>
            <a:r>
              <a:rPr lang="es-ES" sz="1200" b="1" i="1" kern="1200" dirty="0" smtClean="0">
                <a:solidFill>
                  <a:schemeClr val="tx1"/>
                </a:solidFill>
                <a:latin typeface="Arial" pitchFamily="34" charset="0"/>
                <a:ea typeface="+mn-ea"/>
                <a:cs typeface="+mn-cs"/>
              </a:rPr>
              <a:t> </a:t>
            </a:r>
            <a:r>
              <a:rPr lang="es-ES" sz="1200" b="1" i="1" kern="1200" dirty="0" err="1" smtClean="0">
                <a:solidFill>
                  <a:schemeClr val="tx1"/>
                </a:solidFill>
                <a:latin typeface="Arial" pitchFamily="34" charset="0"/>
                <a:ea typeface="+mn-ea"/>
                <a:cs typeface="+mn-cs"/>
              </a:rPr>
              <a:t>example</a:t>
            </a:r>
            <a:r>
              <a:rPr lang="es-ES" sz="1200" b="1" i="1" kern="1200" dirty="0" smtClean="0">
                <a:solidFill>
                  <a:schemeClr val="tx1"/>
                </a:solidFill>
                <a:latin typeface="Arial" pitchFamily="34" charset="0"/>
                <a:ea typeface="+mn-ea"/>
                <a:cs typeface="+mn-cs"/>
              </a:rPr>
              <a:t> of </a:t>
            </a:r>
            <a:r>
              <a:rPr lang="es-ES" sz="1200" b="1" i="1" kern="1200" dirty="0" err="1" smtClean="0">
                <a:solidFill>
                  <a:schemeClr val="tx1"/>
                </a:solidFill>
                <a:latin typeface="Arial" pitchFamily="34" charset="0"/>
                <a:ea typeface="+mn-ea"/>
                <a:cs typeface="+mn-cs"/>
              </a:rPr>
              <a:t>result</a:t>
            </a:r>
            <a:r>
              <a:rPr lang="es-ES" sz="1200" b="1" i="1" kern="1200" dirty="0" smtClean="0">
                <a:solidFill>
                  <a:schemeClr val="tx1"/>
                </a:solidFill>
                <a:latin typeface="Arial" pitchFamily="34" charset="0"/>
                <a:ea typeface="+mn-ea"/>
                <a:cs typeface="+mn-cs"/>
              </a:rPr>
              <a:t> of a </a:t>
            </a:r>
            <a:r>
              <a:rPr lang="es-ES" sz="1200" b="1" i="1" kern="1200" dirty="0" err="1" smtClean="0">
                <a:solidFill>
                  <a:schemeClr val="tx1"/>
                </a:solidFill>
                <a:latin typeface="Arial" pitchFamily="34" charset="0"/>
                <a:ea typeface="+mn-ea"/>
                <a:cs typeface="+mn-cs"/>
              </a:rPr>
              <a:t>climate</a:t>
            </a:r>
            <a:r>
              <a:rPr lang="es-ES" sz="1200" b="1" i="1" kern="1200" baseline="0" dirty="0" smtClean="0">
                <a:solidFill>
                  <a:schemeClr val="tx1"/>
                </a:solidFill>
                <a:latin typeface="Arial" pitchFamily="34" charset="0"/>
                <a:ea typeface="+mn-ea"/>
                <a:cs typeface="+mn-cs"/>
              </a:rPr>
              <a:t> </a:t>
            </a:r>
            <a:r>
              <a:rPr lang="es-ES" sz="1200" b="1" i="1" kern="1200" baseline="0" dirty="0" err="1" smtClean="0">
                <a:solidFill>
                  <a:schemeClr val="tx1"/>
                </a:solidFill>
                <a:latin typeface="Arial" pitchFamily="34" charset="0"/>
                <a:ea typeface="+mn-ea"/>
                <a:cs typeface="+mn-cs"/>
              </a:rPr>
              <a:t>vulnerability</a:t>
            </a:r>
            <a:r>
              <a:rPr lang="es-ES" sz="1200" b="1" i="1" kern="1200" baseline="0" dirty="0" smtClean="0">
                <a:solidFill>
                  <a:schemeClr val="tx1"/>
                </a:solidFill>
                <a:latin typeface="Arial" pitchFamily="34" charset="0"/>
                <a:ea typeface="+mn-ea"/>
                <a:cs typeface="+mn-cs"/>
              </a:rPr>
              <a:t> </a:t>
            </a:r>
            <a:r>
              <a:rPr lang="es-ES" sz="1200" b="1" i="1" kern="1200" baseline="0" dirty="0" err="1" smtClean="0">
                <a:solidFill>
                  <a:schemeClr val="tx1"/>
                </a:solidFill>
                <a:latin typeface="Arial" pitchFamily="34" charset="0"/>
                <a:ea typeface="+mn-ea"/>
                <a:cs typeface="+mn-cs"/>
              </a:rPr>
              <a:t>review</a:t>
            </a:r>
            <a:r>
              <a:rPr lang="es-ES" sz="1200" b="1" i="1" kern="1200" baseline="0" dirty="0" smtClean="0">
                <a:solidFill>
                  <a:schemeClr val="tx1"/>
                </a:solidFill>
                <a:latin typeface="Arial" pitchFamily="34" charset="0"/>
                <a:ea typeface="+mn-ea"/>
                <a:cs typeface="+mn-cs"/>
              </a:rPr>
              <a:t>: </a:t>
            </a:r>
            <a:r>
              <a:rPr lang="es-ES" sz="1200" b="1" i="1" kern="1200" dirty="0" err="1" smtClean="0">
                <a:solidFill>
                  <a:schemeClr val="tx1"/>
                </a:solidFill>
                <a:latin typeface="Arial" pitchFamily="34" charset="0"/>
                <a:ea typeface="+mn-ea"/>
                <a:cs typeface="+mn-cs"/>
              </a:rPr>
              <a:t>Resilience</a:t>
            </a:r>
            <a:r>
              <a:rPr lang="es-ES" sz="1200" b="1" i="1" kern="1200" dirty="0" smtClean="0">
                <a:solidFill>
                  <a:schemeClr val="tx1"/>
                </a:solidFill>
                <a:latin typeface="Arial" pitchFamily="34" charset="0"/>
                <a:ea typeface="+mn-ea"/>
                <a:cs typeface="+mn-cs"/>
              </a:rPr>
              <a:t> </a:t>
            </a:r>
            <a:r>
              <a:rPr lang="es-ES" sz="1200" b="1" i="1" kern="1200" dirty="0" err="1" smtClean="0">
                <a:solidFill>
                  <a:schemeClr val="tx1"/>
                </a:solidFill>
                <a:latin typeface="Arial" pitchFamily="34" charset="0"/>
                <a:ea typeface="+mn-ea"/>
                <a:cs typeface="+mn-cs"/>
              </a:rPr>
              <a:t>strategies</a:t>
            </a:r>
            <a:r>
              <a:rPr lang="es-ES" sz="1200" b="1" i="1" kern="1200" dirty="0" smtClean="0">
                <a:solidFill>
                  <a:schemeClr val="tx1"/>
                </a:solidFill>
                <a:latin typeface="Arial" pitchFamily="34" charset="0"/>
                <a:ea typeface="+mn-ea"/>
                <a:cs typeface="+mn-cs"/>
              </a:rPr>
              <a:t> </a:t>
            </a:r>
            <a:r>
              <a:rPr lang="es-ES" sz="1200" b="1" i="1" kern="1200" dirty="0" err="1" smtClean="0">
                <a:solidFill>
                  <a:schemeClr val="tx1"/>
                </a:solidFill>
                <a:latin typeface="Arial" pitchFamily="34" charset="0"/>
                <a:ea typeface="+mn-ea"/>
                <a:cs typeface="+mn-cs"/>
              </a:rPr>
              <a:t>for</a:t>
            </a:r>
            <a:r>
              <a:rPr lang="es-ES" sz="1200" b="1" i="1" kern="1200" dirty="0" smtClean="0">
                <a:solidFill>
                  <a:schemeClr val="tx1"/>
                </a:solidFill>
                <a:latin typeface="Arial" pitchFamily="34" charset="0"/>
                <a:ea typeface="+mn-ea"/>
                <a:cs typeface="+mn-cs"/>
              </a:rPr>
              <a:t> </a:t>
            </a:r>
            <a:r>
              <a:rPr lang="es-ES" sz="1200" b="1" i="1" kern="1200" dirty="0" err="1" smtClean="0">
                <a:solidFill>
                  <a:schemeClr val="tx1"/>
                </a:solidFill>
                <a:latin typeface="Arial" pitchFamily="34" charset="0"/>
                <a:ea typeface="+mn-ea"/>
                <a:cs typeface="+mn-cs"/>
              </a:rPr>
              <a:t>clams</a:t>
            </a:r>
            <a:r>
              <a:rPr lang="es-ES" sz="1200" b="1" i="1" kern="1200" dirty="0" smtClean="0">
                <a:solidFill>
                  <a:schemeClr val="tx1"/>
                </a:solidFill>
                <a:latin typeface="Arial" pitchFamily="34" charset="0"/>
                <a:ea typeface="+mn-ea"/>
                <a:cs typeface="+mn-cs"/>
              </a:rPr>
              <a:t> and </a:t>
            </a:r>
            <a:r>
              <a:rPr lang="es-ES" sz="1200" b="1" i="1" kern="1200" dirty="0" err="1" smtClean="0">
                <a:solidFill>
                  <a:schemeClr val="tx1"/>
                </a:solidFill>
                <a:latin typeface="Arial" pitchFamily="34" charset="0"/>
                <a:ea typeface="+mn-ea"/>
                <a:cs typeface="+mn-cs"/>
              </a:rPr>
              <a:t>oysters</a:t>
            </a:r>
            <a:r>
              <a:rPr lang="es-ES" sz="1200" b="1" i="1"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This</a:t>
            </a:r>
            <a:r>
              <a:rPr lang="es-ES" sz="1200" b="0" i="0"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table</a:t>
            </a:r>
            <a:r>
              <a:rPr lang="es-ES" sz="1200" b="0" i="0"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provides</a:t>
            </a:r>
            <a:r>
              <a:rPr lang="es-ES" sz="1200" b="0" i="0" kern="1200" dirty="0" smtClean="0">
                <a:solidFill>
                  <a:schemeClr val="tx1"/>
                </a:solidFill>
                <a:latin typeface="Arial" pitchFamily="34" charset="0"/>
                <a:ea typeface="+mn-ea"/>
                <a:cs typeface="+mn-cs"/>
              </a:rPr>
              <a:t> a </a:t>
            </a:r>
            <a:r>
              <a:rPr lang="es-ES" sz="1200" b="0" i="0" kern="1200" dirty="0" err="1" smtClean="0">
                <a:solidFill>
                  <a:schemeClr val="tx1"/>
                </a:solidFill>
                <a:latin typeface="Arial" pitchFamily="34" charset="0"/>
                <a:ea typeface="+mn-ea"/>
                <a:cs typeface="+mn-cs"/>
              </a:rPr>
              <a:t>selection</a:t>
            </a:r>
            <a:r>
              <a:rPr lang="es-ES" sz="1200" b="0" i="0"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list</a:t>
            </a:r>
            <a:r>
              <a:rPr lang="es-ES" sz="1200" b="0" i="0" kern="1200" dirty="0" smtClean="0">
                <a:solidFill>
                  <a:schemeClr val="tx1"/>
                </a:solidFill>
                <a:latin typeface="Arial" pitchFamily="34" charset="0"/>
                <a:ea typeface="+mn-ea"/>
                <a:cs typeface="+mn-cs"/>
              </a:rPr>
              <a:t> of </a:t>
            </a:r>
            <a:r>
              <a:rPr lang="es-ES" sz="1200" b="0" i="0" kern="1200" dirty="0" err="1" smtClean="0">
                <a:solidFill>
                  <a:schemeClr val="tx1"/>
                </a:solidFill>
                <a:latin typeface="Arial" pitchFamily="34" charset="0"/>
                <a:ea typeface="+mn-ea"/>
                <a:cs typeface="+mn-cs"/>
              </a:rPr>
              <a:t>key</a:t>
            </a:r>
            <a:r>
              <a:rPr lang="es-ES" sz="1200" b="0" i="0"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actions</a:t>
            </a:r>
            <a:r>
              <a:rPr lang="es-ES" sz="1200" b="0" i="0"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to</a:t>
            </a:r>
            <a:r>
              <a:rPr lang="es-ES" sz="1200" b="0" i="0"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increase</a:t>
            </a:r>
            <a:r>
              <a:rPr lang="es-ES" sz="1200" b="0" i="0"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resilience</a:t>
            </a:r>
            <a:r>
              <a:rPr lang="es-ES" sz="1200" b="0" i="0" kern="1200" dirty="0" smtClean="0">
                <a:solidFill>
                  <a:schemeClr val="tx1"/>
                </a:solidFill>
                <a:latin typeface="Arial" pitchFamily="34" charset="0"/>
                <a:ea typeface="+mn-ea"/>
                <a:cs typeface="+mn-cs"/>
              </a:rPr>
              <a:t>, as </a:t>
            </a:r>
            <a:r>
              <a:rPr lang="es-ES" sz="1200" b="0" i="0" kern="1200" dirty="0" err="1" smtClean="0">
                <a:solidFill>
                  <a:schemeClr val="tx1"/>
                </a:solidFill>
                <a:latin typeface="Arial" pitchFamily="34" charset="0"/>
                <a:ea typeface="+mn-ea"/>
                <a:cs typeface="+mn-cs"/>
              </a:rPr>
              <a:t>well</a:t>
            </a:r>
            <a:r>
              <a:rPr lang="es-ES" sz="1200" b="0" i="0" kern="1200" dirty="0" smtClean="0">
                <a:solidFill>
                  <a:schemeClr val="tx1"/>
                </a:solidFill>
                <a:latin typeface="Arial" pitchFamily="34" charset="0"/>
                <a:ea typeface="+mn-ea"/>
                <a:cs typeface="+mn-cs"/>
              </a:rPr>
              <a:t> as a </a:t>
            </a:r>
            <a:r>
              <a:rPr lang="es-ES" sz="1200" b="0" i="0" kern="1200" dirty="0" err="1" smtClean="0">
                <a:solidFill>
                  <a:schemeClr val="tx1"/>
                </a:solidFill>
                <a:latin typeface="Arial" pitchFamily="34" charset="0"/>
                <a:ea typeface="+mn-ea"/>
                <a:cs typeface="+mn-cs"/>
              </a:rPr>
              <a:t>number</a:t>
            </a:r>
            <a:r>
              <a:rPr lang="es-ES" sz="1200" b="0" i="0" kern="1200" dirty="0" smtClean="0">
                <a:solidFill>
                  <a:schemeClr val="tx1"/>
                </a:solidFill>
                <a:latin typeface="Arial" pitchFamily="34" charset="0"/>
                <a:ea typeface="+mn-ea"/>
                <a:cs typeface="+mn-cs"/>
              </a:rPr>
              <a:t> of </a:t>
            </a:r>
            <a:r>
              <a:rPr lang="es-ES" sz="1200" b="0" i="0" kern="1200" dirty="0" err="1" smtClean="0">
                <a:solidFill>
                  <a:schemeClr val="tx1"/>
                </a:solidFill>
                <a:latin typeface="Arial" pitchFamily="34" charset="0"/>
                <a:ea typeface="+mn-ea"/>
                <a:cs typeface="+mn-cs"/>
              </a:rPr>
              <a:t>criteria</a:t>
            </a:r>
            <a:r>
              <a:rPr lang="es-ES" sz="1200" b="0" i="0"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to</a:t>
            </a:r>
            <a:r>
              <a:rPr lang="es-ES" sz="1200" b="0" i="0" kern="1200" dirty="0" smtClean="0">
                <a:solidFill>
                  <a:schemeClr val="tx1"/>
                </a:solidFill>
                <a:latin typeface="Arial" pitchFamily="34" charset="0"/>
                <a:ea typeface="+mn-ea"/>
                <a:cs typeface="+mn-cs"/>
              </a:rPr>
              <a:t> be </a:t>
            </a:r>
            <a:r>
              <a:rPr lang="es-ES" sz="1200" b="0" i="0" kern="1200" dirty="0" err="1" smtClean="0">
                <a:solidFill>
                  <a:schemeClr val="tx1"/>
                </a:solidFill>
                <a:latin typeface="Arial" pitchFamily="34" charset="0"/>
                <a:ea typeface="+mn-ea"/>
                <a:cs typeface="+mn-cs"/>
              </a:rPr>
              <a:t>used</a:t>
            </a:r>
            <a:r>
              <a:rPr lang="es-ES" sz="1200" b="0" i="0" kern="1200" dirty="0" smtClean="0">
                <a:solidFill>
                  <a:schemeClr val="tx1"/>
                </a:solidFill>
                <a:latin typeface="Arial" pitchFamily="34" charset="0"/>
                <a:ea typeface="+mn-ea"/>
                <a:cs typeface="+mn-cs"/>
              </a:rPr>
              <a:t> in </a:t>
            </a:r>
            <a:r>
              <a:rPr lang="es-ES" sz="1200" b="0" i="0" kern="1200" dirty="0" err="1" smtClean="0">
                <a:solidFill>
                  <a:schemeClr val="tx1"/>
                </a:solidFill>
                <a:latin typeface="Arial" pitchFamily="34" charset="0"/>
                <a:ea typeface="+mn-ea"/>
                <a:cs typeface="+mn-cs"/>
              </a:rPr>
              <a:t>the</a:t>
            </a:r>
            <a:r>
              <a:rPr lang="es-ES" sz="1200" b="0" i="0"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evaluation</a:t>
            </a:r>
            <a:r>
              <a:rPr lang="es-ES" sz="1200" b="0" i="0"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prioritization</a:t>
            </a:r>
            <a:r>
              <a:rPr lang="es-ES" sz="1200" b="0" i="0" kern="1200" dirty="0" smtClean="0">
                <a:solidFill>
                  <a:schemeClr val="tx1"/>
                </a:solidFill>
                <a:latin typeface="Arial" pitchFamily="34" charset="0"/>
                <a:ea typeface="+mn-ea"/>
                <a:cs typeface="+mn-cs"/>
              </a:rPr>
              <a:t>, and </a:t>
            </a:r>
            <a:r>
              <a:rPr lang="es-ES" sz="1200" b="0" i="0" kern="1200" dirty="0" err="1" smtClean="0">
                <a:solidFill>
                  <a:schemeClr val="tx1"/>
                </a:solidFill>
                <a:latin typeface="Arial" pitchFamily="34" charset="0"/>
                <a:ea typeface="+mn-ea"/>
                <a:cs typeface="+mn-cs"/>
              </a:rPr>
              <a:t>selection</a:t>
            </a:r>
            <a:r>
              <a:rPr lang="es-ES" sz="1200" b="0" i="0" kern="1200" dirty="0" smtClean="0">
                <a:solidFill>
                  <a:schemeClr val="tx1"/>
                </a:solidFill>
                <a:latin typeface="Arial" pitchFamily="34" charset="0"/>
                <a:ea typeface="+mn-ea"/>
                <a:cs typeface="+mn-cs"/>
              </a:rPr>
              <a:t> of </a:t>
            </a:r>
            <a:r>
              <a:rPr lang="es-ES" sz="1200" b="0" i="0" kern="1200" dirty="0" err="1" smtClean="0">
                <a:solidFill>
                  <a:schemeClr val="tx1"/>
                </a:solidFill>
                <a:latin typeface="Arial" pitchFamily="34" charset="0"/>
                <a:ea typeface="+mn-ea"/>
                <a:cs typeface="+mn-cs"/>
              </a:rPr>
              <a:t>strategies</a:t>
            </a:r>
            <a:r>
              <a:rPr lang="es-ES" sz="1200" b="0" i="0" kern="1200" dirty="0" smtClean="0">
                <a:solidFill>
                  <a:schemeClr val="tx1"/>
                </a:solidFill>
                <a:latin typeface="Arial" pitchFamily="34" charset="0"/>
                <a:ea typeface="+mn-ea"/>
                <a:cs typeface="+mn-cs"/>
              </a:rPr>
              <a:t>.</a:t>
            </a:r>
          </a:p>
          <a:p>
            <a:endParaRPr lang="es-ES" sz="1200" b="0" i="0" kern="1200" dirty="0" smtClean="0">
              <a:solidFill>
                <a:schemeClr val="tx1"/>
              </a:solidFill>
              <a:latin typeface="Arial" pitchFamily="34" charset="0"/>
              <a:ea typeface="+mn-ea"/>
              <a:cs typeface="+mn-cs"/>
            </a:endParaRPr>
          </a:p>
          <a:p>
            <a:r>
              <a:rPr lang="es-ES" dirty="0" err="1" smtClean="0"/>
              <a:t>discuss</a:t>
            </a:r>
            <a:r>
              <a:rPr lang="es-ES" dirty="0" smtClean="0"/>
              <a:t> </a:t>
            </a:r>
            <a:r>
              <a:rPr lang="es-ES" dirty="0" err="1" smtClean="0"/>
              <a:t>relevant</a:t>
            </a:r>
            <a:r>
              <a:rPr lang="es-ES" dirty="0" smtClean="0"/>
              <a:t> “</a:t>
            </a:r>
            <a:r>
              <a:rPr lang="es-ES" dirty="0" err="1" smtClean="0"/>
              <a:t>best</a:t>
            </a:r>
            <a:r>
              <a:rPr lang="es-ES" dirty="0" smtClean="0"/>
              <a:t> </a:t>
            </a:r>
            <a:r>
              <a:rPr lang="es-ES" dirty="0" err="1" smtClean="0"/>
              <a:t>practice</a:t>
            </a:r>
            <a:r>
              <a:rPr lang="es-ES" dirty="0" smtClean="0"/>
              <a:t>” </a:t>
            </a:r>
            <a:r>
              <a:rPr lang="es-ES" dirty="0" err="1" smtClean="0"/>
              <a:t>adaptation</a:t>
            </a:r>
            <a:r>
              <a:rPr lang="es-ES" dirty="0" smtClean="0"/>
              <a:t> </a:t>
            </a:r>
            <a:r>
              <a:rPr lang="es-ES" dirty="0" err="1" smtClean="0"/>
              <a:t>methods</a:t>
            </a:r>
            <a:r>
              <a:rPr lang="es-ES" dirty="0" smtClean="0"/>
              <a:t> </a:t>
            </a:r>
            <a:r>
              <a:rPr lang="es-ES" dirty="0" err="1" smtClean="0"/>
              <a:t>taken</a:t>
            </a:r>
            <a:r>
              <a:rPr lang="es-ES" dirty="0" smtClean="0"/>
              <a:t> </a:t>
            </a:r>
            <a:r>
              <a:rPr lang="es-ES" dirty="0" err="1" smtClean="0"/>
              <a:t>from</a:t>
            </a:r>
            <a:r>
              <a:rPr lang="es-ES" dirty="0" smtClean="0"/>
              <a:t> </a:t>
            </a:r>
            <a:r>
              <a:rPr lang="es-ES" dirty="0" err="1" smtClean="0"/>
              <a:t>the</a:t>
            </a:r>
            <a:r>
              <a:rPr lang="es-ES" dirty="0" smtClean="0"/>
              <a:t> </a:t>
            </a:r>
            <a:r>
              <a:rPr lang="es-ES" dirty="0" err="1" smtClean="0"/>
              <a:t>literature</a:t>
            </a:r>
            <a:r>
              <a:rPr lang="es-ES" dirty="0" smtClean="0"/>
              <a:t>, case </a:t>
            </a:r>
            <a:r>
              <a:rPr lang="es-ES" dirty="0" err="1" smtClean="0"/>
              <a:t>studies</a:t>
            </a:r>
            <a:r>
              <a:rPr lang="es-ES" dirty="0" smtClean="0"/>
              <a:t>, and personal </a:t>
            </a:r>
            <a:r>
              <a:rPr lang="es-ES" dirty="0" err="1" smtClean="0"/>
              <a:t>experience</a:t>
            </a:r>
            <a:r>
              <a:rPr lang="es-ES" dirty="0" smtClean="0"/>
              <a:t>; </a:t>
            </a:r>
          </a:p>
          <a:p>
            <a:r>
              <a:rPr lang="es-ES" dirty="0" err="1" smtClean="0"/>
              <a:t>tailor</a:t>
            </a:r>
            <a:r>
              <a:rPr lang="es-ES" dirty="0" smtClean="0"/>
              <a:t> </a:t>
            </a:r>
            <a:r>
              <a:rPr lang="es-ES" dirty="0" err="1" smtClean="0"/>
              <a:t>these</a:t>
            </a:r>
            <a:r>
              <a:rPr lang="es-ES" dirty="0" smtClean="0"/>
              <a:t> </a:t>
            </a:r>
            <a:r>
              <a:rPr lang="es-ES" dirty="0" err="1" smtClean="0"/>
              <a:t>strategies</a:t>
            </a:r>
            <a:r>
              <a:rPr lang="es-ES" dirty="0" smtClean="0"/>
              <a:t> </a:t>
            </a:r>
            <a:r>
              <a:rPr lang="es-ES" dirty="0" err="1" smtClean="0"/>
              <a:t>to</a:t>
            </a:r>
            <a:r>
              <a:rPr lang="es-ES" dirty="0" smtClean="0"/>
              <a:t> </a:t>
            </a:r>
            <a:r>
              <a:rPr lang="es-ES" dirty="0" err="1" smtClean="0"/>
              <a:t>the</a:t>
            </a:r>
            <a:r>
              <a:rPr lang="es-ES" dirty="0" smtClean="0"/>
              <a:t> local </a:t>
            </a:r>
            <a:r>
              <a:rPr lang="es-ES" dirty="0" err="1" smtClean="0"/>
              <a:t>context</a:t>
            </a:r>
            <a:r>
              <a:rPr lang="es-ES" dirty="0" smtClean="0"/>
              <a:t>.</a:t>
            </a:r>
          </a:p>
          <a:p>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45</a:t>
            </a:fld>
            <a:endParaRPr lang="en-GB" dirty="0"/>
          </a:p>
        </p:txBody>
      </p:sp>
    </p:spTree>
    <p:extLst>
      <p:ext uri="{BB962C8B-B14F-4D97-AF65-F5344CB8AC3E}">
        <p14:creationId xmlns:p14="http://schemas.microsoft.com/office/powerpoint/2010/main" val="220739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IMPORTANT NOTE: in </a:t>
            </a:r>
            <a:r>
              <a:rPr lang="es-ES" dirty="0" err="1" smtClean="0"/>
              <a:t>this</a:t>
            </a:r>
            <a:r>
              <a:rPr lang="es-ES" dirty="0" smtClean="0"/>
              <a:t> </a:t>
            </a:r>
            <a:r>
              <a:rPr lang="es-ES" dirty="0" err="1" smtClean="0"/>
              <a:t>scheme</a:t>
            </a:r>
            <a:r>
              <a:rPr lang="es-ES" dirty="0" smtClean="0"/>
              <a:t>, response </a:t>
            </a:r>
            <a:r>
              <a:rPr lang="es-ES" dirty="0" err="1" smtClean="0"/>
              <a:t>focuses</a:t>
            </a:r>
            <a:r>
              <a:rPr lang="es-ES" baseline="0" dirty="0" smtClean="0"/>
              <a:t> in CLIMATE CHANGE ADAPTATION</a:t>
            </a:r>
          </a:p>
          <a:p>
            <a:endParaRPr lang="es-ES" baseline="0" dirty="0" smtClean="0"/>
          </a:p>
          <a:p>
            <a:r>
              <a:rPr lang="es-ES" baseline="0" dirty="0" err="1" smtClean="0"/>
              <a:t>It</a:t>
            </a:r>
            <a:r>
              <a:rPr lang="es-ES" baseline="0" dirty="0" smtClean="0"/>
              <a:t> </a:t>
            </a:r>
            <a:r>
              <a:rPr lang="es-ES" baseline="0" dirty="0" err="1" smtClean="0"/>
              <a:t>is</a:t>
            </a:r>
            <a:r>
              <a:rPr lang="es-ES" baseline="0" dirty="0" smtClean="0"/>
              <a:t> </a:t>
            </a:r>
            <a:r>
              <a:rPr lang="es-ES" baseline="0" dirty="0" err="1" smtClean="0"/>
              <a:t>expected</a:t>
            </a:r>
            <a:r>
              <a:rPr lang="es-ES" baseline="0" dirty="0" smtClean="0"/>
              <a:t> </a:t>
            </a:r>
            <a:r>
              <a:rPr lang="es-ES" baseline="0" dirty="0" err="1" smtClean="0"/>
              <a:t>that</a:t>
            </a:r>
            <a:r>
              <a:rPr lang="es-ES" baseline="0" dirty="0" smtClean="0"/>
              <a:t> </a:t>
            </a:r>
            <a:r>
              <a:rPr lang="es-ES" baseline="0" dirty="0" err="1" smtClean="0"/>
              <a:t>Exposure</a:t>
            </a:r>
            <a:r>
              <a:rPr lang="es-ES" baseline="0" dirty="0" smtClean="0"/>
              <a:t> </a:t>
            </a:r>
            <a:r>
              <a:rPr lang="es-ES" baseline="0" dirty="0" err="1" smtClean="0"/>
              <a:t>increases</a:t>
            </a:r>
            <a:r>
              <a:rPr lang="es-ES" baseline="0" dirty="0" smtClean="0"/>
              <a:t>, </a:t>
            </a:r>
            <a:r>
              <a:rPr lang="es-ES" baseline="0" dirty="0" err="1" smtClean="0"/>
              <a:t>therefore</a:t>
            </a:r>
            <a:r>
              <a:rPr lang="es-ES" baseline="0" dirty="0" smtClean="0"/>
              <a:t> </a:t>
            </a:r>
            <a:r>
              <a:rPr lang="es-ES" baseline="0" smtClean="0"/>
              <a:t>potential </a:t>
            </a:r>
            <a:r>
              <a:rPr lang="es-ES" baseline="0" dirty="0" err="1" smtClean="0"/>
              <a:t>vulnerability</a:t>
            </a:r>
            <a:r>
              <a:rPr lang="es-ES" baseline="0" dirty="0" smtClean="0"/>
              <a:t> </a:t>
            </a:r>
            <a:r>
              <a:rPr lang="es-ES" baseline="0" dirty="0" err="1" smtClean="0"/>
              <a:t>also</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5</a:t>
            </a:fld>
            <a:endParaRPr lang="en-GB" dirty="0"/>
          </a:p>
        </p:txBody>
      </p:sp>
    </p:spTree>
    <p:extLst>
      <p:ext uri="{BB962C8B-B14F-4D97-AF65-F5344CB8AC3E}">
        <p14:creationId xmlns:p14="http://schemas.microsoft.com/office/powerpoint/2010/main" val="291714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NOTE: </a:t>
            </a:r>
            <a:r>
              <a:rPr lang="es-ES" dirty="0" err="1" smtClean="0"/>
              <a:t>some</a:t>
            </a:r>
            <a:r>
              <a:rPr lang="es-ES" dirty="0" smtClean="0"/>
              <a:t> </a:t>
            </a:r>
            <a:r>
              <a:rPr lang="es-ES" dirty="0" err="1" smtClean="0"/>
              <a:t>affected</a:t>
            </a:r>
            <a:r>
              <a:rPr lang="es-ES" dirty="0" smtClean="0"/>
              <a:t> </a:t>
            </a:r>
            <a:r>
              <a:rPr lang="es-ES" dirty="0" err="1" smtClean="0"/>
              <a:t>communities</a:t>
            </a:r>
            <a:r>
              <a:rPr lang="es-ES" baseline="0" dirty="0" smtClean="0"/>
              <a:t> </a:t>
            </a:r>
            <a:r>
              <a:rPr lang="es-ES" baseline="0" dirty="0" err="1" smtClean="0"/>
              <a:t>may</a:t>
            </a:r>
            <a:r>
              <a:rPr lang="es-ES" baseline="0" dirty="0" smtClean="0"/>
              <a:t> </a:t>
            </a:r>
            <a:r>
              <a:rPr lang="es-ES" baseline="0" dirty="0" err="1" smtClean="0"/>
              <a:t>put</a:t>
            </a:r>
            <a:r>
              <a:rPr lang="es-ES" baseline="0" dirty="0" smtClean="0"/>
              <a:t> </a:t>
            </a:r>
            <a:r>
              <a:rPr lang="es-ES" baseline="0" dirty="0" err="1" smtClean="0"/>
              <a:t>themselves</a:t>
            </a:r>
            <a:r>
              <a:rPr lang="es-ES" baseline="0" dirty="0" smtClean="0"/>
              <a:t> in a position </a:t>
            </a:r>
            <a:r>
              <a:rPr lang="es-ES" baseline="0" dirty="0" err="1" smtClean="0"/>
              <a:t>where</a:t>
            </a:r>
            <a:r>
              <a:rPr lang="es-ES" baseline="0" dirty="0" smtClean="0"/>
              <a:t> </a:t>
            </a:r>
            <a:r>
              <a:rPr lang="es-ES" baseline="0" dirty="0" err="1" smtClean="0"/>
              <a:t>they</a:t>
            </a:r>
            <a:r>
              <a:rPr lang="es-ES" baseline="0" dirty="0" smtClean="0"/>
              <a:t> </a:t>
            </a:r>
            <a:r>
              <a:rPr lang="es-ES" baseline="0" dirty="0" err="1" smtClean="0"/>
              <a:t>have</a:t>
            </a:r>
            <a:r>
              <a:rPr lang="es-ES" baseline="0" dirty="0" smtClean="0"/>
              <a:t> </a:t>
            </a:r>
            <a:r>
              <a:rPr lang="es-ES" baseline="0" dirty="0" err="1" smtClean="0"/>
              <a:t>increased</a:t>
            </a:r>
            <a:r>
              <a:rPr lang="es-ES" baseline="0" dirty="0" smtClean="0"/>
              <a:t> </a:t>
            </a:r>
            <a:r>
              <a:rPr lang="es-ES" baseline="0" dirty="0" err="1" smtClean="0"/>
              <a:t>sensitivity</a:t>
            </a:r>
            <a:r>
              <a:rPr lang="es-ES" baseline="0" dirty="0" smtClean="0"/>
              <a:t> </a:t>
            </a:r>
            <a:r>
              <a:rPr lang="es-ES" baseline="0" dirty="0" err="1" smtClean="0"/>
              <a:t>to</a:t>
            </a:r>
            <a:r>
              <a:rPr lang="es-ES" baseline="0" dirty="0" smtClean="0"/>
              <a:t> </a:t>
            </a:r>
            <a:r>
              <a:rPr lang="es-ES" baseline="0" dirty="0" err="1" smtClean="0"/>
              <a:t>climatic</a:t>
            </a:r>
            <a:r>
              <a:rPr lang="es-ES" baseline="0" dirty="0" smtClean="0"/>
              <a:t> </a:t>
            </a:r>
            <a:r>
              <a:rPr lang="es-ES" baseline="0" dirty="0" err="1" smtClean="0"/>
              <a:t>events</a:t>
            </a:r>
            <a:r>
              <a:rPr lang="es-ES" baseline="0" dirty="0" smtClean="0"/>
              <a:t>, </a:t>
            </a:r>
            <a:r>
              <a:rPr lang="es-ES" baseline="0" dirty="0" err="1" smtClean="0"/>
              <a:t>e.g</a:t>
            </a:r>
            <a:r>
              <a:rPr lang="es-ES" baseline="0" dirty="0" smtClean="0"/>
              <a:t>.: </a:t>
            </a:r>
            <a:r>
              <a:rPr lang="es-ES" baseline="0" dirty="0" err="1" smtClean="0"/>
              <a:t>deforestation</a:t>
            </a:r>
            <a:r>
              <a:rPr lang="es-ES" baseline="0" dirty="0" smtClean="0"/>
              <a:t> in </a:t>
            </a:r>
            <a:r>
              <a:rPr lang="es-ES" baseline="0" dirty="0" err="1" smtClean="0"/>
              <a:t>mountainous</a:t>
            </a:r>
            <a:r>
              <a:rPr lang="es-ES" baseline="0" dirty="0" smtClean="0"/>
              <a:t> </a:t>
            </a:r>
            <a:r>
              <a:rPr lang="es-ES" baseline="0" dirty="0" err="1" smtClean="0"/>
              <a:t>areas</a:t>
            </a:r>
            <a:r>
              <a:rPr lang="es-ES" baseline="0" dirty="0" smtClean="0"/>
              <a:t>, </a:t>
            </a:r>
            <a:r>
              <a:rPr lang="es-ES" baseline="0" dirty="0" err="1" smtClean="0"/>
              <a:t>settlements</a:t>
            </a:r>
            <a:r>
              <a:rPr lang="es-ES" baseline="0" dirty="0" smtClean="0"/>
              <a:t> in </a:t>
            </a:r>
            <a:r>
              <a:rPr lang="es-ES" baseline="0" dirty="0" err="1" smtClean="0"/>
              <a:t>flood</a:t>
            </a:r>
            <a:r>
              <a:rPr lang="es-ES" baseline="0" dirty="0" smtClean="0"/>
              <a:t> </a:t>
            </a:r>
            <a:r>
              <a:rPr lang="es-ES" baseline="0" dirty="0" err="1" smtClean="0"/>
              <a:t>prone</a:t>
            </a:r>
            <a:r>
              <a:rPr lang="es-ES" baseline="0" dirty="0" smtClean="0"/>
              <a:t> </a:t>
            </a:r>
            <a:r>
              <a:rPr lang="es-ES" baseline="0" dirty="0" err="1" smtClean="0"/>
              <a:t>areas</a:t>
            </a:r>
            <a:r>
              <a:rPr lang="es-ES" baseline="0" dirty="0" smtClean="0"/>
              <a:t>, … </a:t>
            </a:r>
            <a:r>
              <a:rPr lang="es-ES" baseline="0" dirty="0" err="1" smtClean="0"/>
              <a:t>but</a:t>
            </a:r>
            <a:r>
              <a:rPr lang="es-ES" baseline="0" dirty="0" smtClean="0"/>
              <a:t> </a:t>
            </a:r>
            <a:r>
              <a:rPr lang="es-ES" baseline="0" dirty="0" err="1" smtClean="0"/>
              <a:t>may</a:t>
            </a:r>
            <a:r>
              <a:rPr lang="es-ES" baseline="0" dirty="0" smtClean="0"/>
              <a:t> </a:t>
            </a:r>
            <a:r>
              <a:rPr lang="es-ES" baseline="0" dirty="0" err="1" smtClean="0"/>
              <a:t>keep</a:t>
            </a:r>
            <a:r>
              <a:rPr lang="es-ES" baseline="0" dirty="0" smtClean="0"/>
              <a:t> </a:t>
            </a:r>
            <a:r>
              <a:rPr lang="es-ES" baseline="0" dirty="0" err="1" smtClean="0"/>
              <a:t>focusing</a:t>
            </a:r>
            <a:r>
              <a:rPr lang="es-ES" baseline="0" dirty="0" smtClean="0"/>
              <a:t> </a:t>
            </a:r>
            <a:r>
              <a:rPr lang="es-ES" baseline="0" dirty="0" err="1" smtClean="0"/>
              <a:t>on</a:t>
            </a:r>
            <a:r>
              <a:rPr lang="es-ES" baseline="0" dirty="0" smtClean="0"/>
              <a:t> </a:t>
            </a:r>
            <a:r>
              <a:rPr lang="es-ES" baseline="0" dirty="0" err="1" smtClean="0"/>
              <a:t>impacts</a:t>
            </a:r>
            <a:r>
              <a:rPr lang="es-ES" baseline="0" dirty="0" smtClean="0"/>
              <a:t> (</a:t>
            </a:r>
            <a:r>
              <a:rPr lang="es-ES" baseline="0" dirty="0" err="1" smtClean="0"/>
              <a:t>they</a:t>
            </a:r>
            <a:r>
              <a:rPr lang="es-ES" baseline="0" dirty="0" smtClean="0"/>
              <a:t> </a:t>
            </a:r>
            <a:r>
              <a:rPr lang="es-ES" baseline="0" dirty="0" err="1" smtClean="0"/>
              <a:t>may</a:t>
            </a:r>
            <a:r>
              <a:rPr lang="es-ES" baseline="0" dirty="0" smtClean="0"/>
              <a:t> </a:t>
            </a:r>
            <a:r>
              <a:rPr lang="es-ES" baseline="0" dirty="0" err="1" smtClean="0"/>
              <a:t>not</a:t>
            </a:r>
            <a:r>
              <a:rPr lang="es-ES" baseline="0" dirty="0" smtClean="0"/>
              <a:t> </a:t>
            </a:r>
            <a:r>
              <a:rPr lang="es-ES" baseline="0" dirty="0" err="1" smtClean="0"/>
              <a:t>change</a:t>
            </a:r>
            <a:r>
              <a:rPr lang="es-ES" baseline="0" dirty="0" smtClean="0"/>
              <a:t> </a:t>
            </a:r>
            <a:r>
              <a:rPr lang="es-ES" baseline="0" dirty="0" err="1" smtClean="0"/>
              <a:t>their</a:t>
            </a:r>
            <a:r>
              <a:rPr lang="es-ES" baseline="0" dirty="0" smtClean="0"/>
              <a:t> </a:t>
            </a:r>
            <a:r>
              <a:rPr lang="es-ES" baseline="0" dirty="0" err="1" smtClean="0"/>
              <a:t>damaging</a:t>
            </a:r>
            <a:r>
              <a:rPr lang="es-ES" baseline="0" dirty="0" smtClean="0"/>
              <a:t> </a:t>
            </a:r>
            <a:r>
              <a:rPr lang="es-ES" baseline="0" dirty="0" err="1" smtClean="0"/>
              <a:t>practices</a:t>
            </a:r>
            <a:r>
              <a:rPr lang="es-ES" baseline="0" dirty="0" smtClean="0"/>
              <a:t> </a:t>
            </a:r>
            <a:r>
              <a:rPr lang="es-ES" baseline="0" dirty="0" err="1" smtClean="0"/>
              <a:t>to</a:t>
            </a:r>
            <a:r>
              <a:rPr lang="es-ES" baseline="0" dirty="0" smtClean="0"/>
              <a:t> </a:t>
            </a:r>
            <a:r>
              <a:rPr lang="es-ES" baseline="0" dirty="0" err="1" smtClean="0"/>
              <a:t>the</a:t>
            </a:r>
            <a:r>
              <a:rPr lang="es-ES" baseline="0" dirty="0" smtClean="0"/>
              <a:t> </a:t>
            </a:r>
            <a:r>
              <a:rPr lang="es-ES" baseline="0" dirty="0" err="1" smtClean="0"/>
              <a:t>environment</a:t>
            </a:r>
            <a:r>
              <a:rPr lang="es-ES" baseline="0" dirty="0" smtClean="0"/>
              <a:t> per </a:t>
            </a:r>
            <a:r>
              <a:rPr lang="es-ES" baseline="0" dirty="0" err="1" smtClean="0"/>
              <a:t>lack</a:t>
            </a:r>
            <a:r>
              <a:rPr lang="es-ES" baseline="0" dirty="0" smtClean="0"/>
              <a:t> of </a:t>
            </a:r>
            <a:r>
              <a:rPr lang="es-ES" baseline="0" dirty="0" err="1" smtClean="0"/>
              <a:t>alternatives</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6</a:t>
            </a:fld>
            <a:endParaRPr lang="en-GB" dirty="0"/>
          </a:p>
        </p:txBody>
      </p:sp>
    </p:spTree>
    <p:extLst>
      <p:ext uri="{BB962C8B-B14F-4D97-AF65-F5344CB8AC3E}">
        <p14:creationId xmlns:p14="http://schemas.microsoft.com/office/powerpoint/2010/main" val="380363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eaLnBrk="1" hangingPunct="1">
              <a:lnSpc>
                <a:spcPts val="2800"/>
              </a:lnSpc>
              <a:buSzPct val="60000"/>
              <a:buFontTx/>
              <a:buChar char="o"/>
            </a:pPr>
            <a:r>
              <a:rPr lang="en-GB" sz="2000" b="1" dirty="0" smtClean="0">
                <a:solidFill>
                  <a:srgbClr val="000000"/>
                </a:solidFill>
                <a:latin typeface="Verdana" pitchFamily="34" charset="0"/>
              </a:rPr>
              <a:t>Identifying project ideas consistent with partner country’s and EC’s objectives and strategies</a:t>
            </a:r>
          </a:p>
          <a:p>
            <a:pPr lvl="1" algn="l" eaLnBrk="1" hangingPunct="1">
              <a:lnSpc>
                <a:spcPts val="2800"/>
              </a:lnSpc>
              <a:spcBef>
                <a:spcPct val="50000"/>
              </a:spcBef>
              <a:buSzPct val="60000"/>
              <a:buFontTx/>
              <a:buChar char="o"/>
            </a:pPr>
            <a:r>
              <a:rPr lang="en-GB" sz="2000" b="1" dirty="0" smtClean="0">
                <a:solidFill>
                  <a:srgbClr val="000000"/>
                </a:solidFill>
                <a:latin typeface="Verdana" pitchFamily="34" charset="0"/>
              </a:rPr>
              <a:t>Assessing relevance and feasibility</a:t>
            </a:r>
          </a:p>
          <a:p>
            <a:pPr lvl="1" algn="l" eaLnBrk="1" hangingPunct="1">
              <a:lnSpc>
                <a:spcPts val="2800"/>
              </a:lnSpc>
              <a:spcBef>
                <a:spcPct val="50000"/>
              </a:spcBef>
              <a:buSzPct val="60000"/>
              <a:buFontTx/>
              <a:buChar char="o"/>
            </a:pPr>
            <a:r>
              <a:rPr lang="en-GB" sz="2000" b="1" dirty="0" smtClean="0">
                <a:solidFill>
                  <a:srgbClr val="000000"/>
                </a:solidFill>
                <a:latin typeface="Verdana" pitchFamily="34" charset="0"/>
              </a:rPr>
              <a:t>Pre-selecting options that look worth financing and will be subject to more detailed formulation</a:t>
            </a:r>
          </a:p>
          <a:p>
            <a:pPr eaLnBrk="1" hangingPunct="1">
              <a:spcBef>
                <a:spcPct val="0"/>
              </a:spcBef>
            </a:pPr>
            <a:endParaRPr lang="fr-BE" dirty="0" smtClean="0">
              <a:ea typeface="ＭＳ Ｐゴシック" pitchFamily="34" charset="-128"/>
            </a:endParaRPr>
          </a:p>
          <a:p>
            <a:pPr lvl="0"/>
            <a:r>
              <a:rPr lang="en-GB" sz="1200" kern="1200" dirty="0" smtClean="0">
                <a:solidFill>
                  <a:schemeClr val="tx1"/>
                </a:solidFill>
                <a:effectLst/>
                <a:latin typeface="Arial" pitchFamily="34" charset="0"/>
                <a:ea typeface="+mn-ea"/>
                <a:cs typeface="+mn-cs"/>
              </a:rPr>
              <a:t>Climate risk screening (show example of a tool e.g. Cristal)</a:t>
            </a:r>
            <a:endParaRPr lang="es-E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Climate vulnerability assessment (CVA) </a:t>
            </a:r>
            <a:endParaRPr lang="es-ES" sz="1200" kern="1200" dirty="0" smtClean="0">
              <a:solidFill>
                <a:schemeClr val="tx1"/>
              </a:solidFill>
              <a:effectLst/>
              <a:latin typeface="Arial" pitchFamily="34" charset="0"/>
              <a:ea typeface="+mn-ea"/>
              <a:cs typeface="+mn-cs"/>
            </a:endParaRPr>
          </a:p>
          <a:p>
            <a:pPr lvl="0"/>
            <a:r>
              <a:rPr lang="en-GB" sz="1200" kern="1200" dirty="0" smtClean="0">
                <a:solidFill>
                  <a:schemeClr val="tx1"/>
                </a:solidFill>
                <a:effectLst/>
                <a:latin typeface="Arial" pitchFamily="34" charset="0"/>
                <a:ea typeface="+mn-ea"/>
                <a:cs typeface="+mn-cs"/>
              </a:rPr>
              <a:t>Environmental Impact Assessment (EIA)</a:t>
            </a:r>
            <a:endParaRPr lang="es-ES"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Overview of project comparative analysis tools: cost-benefit analysis, cost-effectiveness analysis, multi-criteria analysis</a:t>
            </a:r>
            <a:r>
              <a:rPr lang="es-ES" dirty="0" smtClean="0">
                <a:effectLst/>
              </a:rPr>
              <a:t> </a:t>
            </a:r>
            <a:endParaRPr lang="fr-BE" dirty="0" smtClean="0">
              <a:ea typeface="ＭＳ Ｐゴシック" pitchFamily="34" charset="-128"/>
            </a:endParaRPr>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B2815508-5BFF-4278-A9FF-66B1CF2A8A29}" type="slidenum">
              <a:rPr lang="fr-BE" smtClean="0"/>
              <a:pPr eaLnBrk="1" hangingPunct="1"/>
              <a:t>7</a:t>
            </a:fld>
            <a:endParaRPr lang="fr-B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8</a:t>
            </a:fld>
            <a:endParaRPr lang="en-GB" dirty="0"/>
          </a:p>
        </p:txBody>
      </p:sp>
    </p:spTree>
    <p:extLst>
      <p:ext uri="{BB962C8B-B14F-4D97-AF65-F5344CB8AC3E}">
        <p14:creationId xmlns:p14="http://schemas.microsoft.com/office/powerpoint/2010/main" val="170242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It</a:t>
            </a:r>
            <a:r>
              <a:rPr lang="es-ES" dirty="0" smtClean="0"/>
              <a:t> </a:t>
            </a:r>
            <a:r>
              <a:rPr lang="es-ES" dirty="0" err="1" smtClean="0"/>
              <a:t>is</a:t>
            </a:r>
            <a:r>
              <a:rPr lang="es-ES" dirty="0" smtClean="0"/>
              <a:t> a </a:t>
            </a:r>
            <a:r>
              <a:rPr lang="es-ES" dirty="0" err="1" smtClean="0"/>
              <a:t>tool</a:t>
            </a:r>
            <a:r>
              <a:rPr lang="es-ES" dirty="0" smtClean="0"/>
              <a:t> </a:t>
            </a:r>
            <a:r>
              <a:rPr lang="es-ES" dirty="0" err="1" smtClean="0"/>
              <a:t>that</a:t>
            </a:r>
            <a:r>
              <a:rPr lang="es-ES" dirty="0" smtClean="0"/>
              <a:t> </a:t>
            </a:r>
            <a:r>
              <a:rPr lang="es-ES" dirty="0" err="1" smtClean="0"/>
              <a:t>helps</a:t>
            </a:r>
            <a:r>
              <a:rPr lang="es-ES" dirty="0" smtClean="0"/>
              <a:t> GATHER and ORGANISE </a:t>
            </a:r>
            <a:r>
              <a:rPr lang="es-ES" dirty="0" err="1" smtClean="0"/>
              <a:t>existing</a:t>
            </a:r>
            <a:r>
              <a:rPr lang="es-ES" dirty="0" smtClean="0"/>
              <a:t> </a:t>
            </a:r>
            <a:r>
              <a:rPr lang="es-ES" dirty="0" err="1" smtClean="0"/>
              <a:t>information</a:t>
            </a:r>
            <a:r>
              <a:rPr lang="es-ES" dirty="0" smtClean="0"/>
              <a:t> </a:t>
            </a:r>
            <a:r>
              <a:rPr lang="es-ES" dirty="0" err="1" smtClean="0"/>
              <a:t>on</a:t>
            </a:r>
            <a:r>
              <a:rPr lang="es-ES" dirty="0" smtClean="0"/>
              <a:t> </a:t>
            </a:r>
            <a:r>
              <a:rPr lang="es-ES" dirty="0" err="1" smtClean="0"/>
              <a:t>climate</a:t>
            </a:r>
            <a:r>
              <a:rPr lang="es-ES" dirty="0" smtClean="0"/>
              <a:t> </a:t>
            </a:r>
            <a:r>
              <a:rPr lang="es-ES" dirty="0" err="1" smtClean="0"/>
              <a:t>consequences</a:t>
            </a:r>
            <a:r>
              <a:rPr lang="es-ES" dirty="0" smtClean="0"/>
              <a:t>, and </a:t>
            </a:r>
            <a:r>
              <a:rPr lang="es-ES" dirty="0" err="1" smtClean="0"/>
              <a:t>help</a:t>
            </a:r>
            <a:r>
              <a:rPr lang="es-ES" dirty="0" smtClean="0"/>
              <a:t> </a:t>
            </a:r>
            <a:r>
              <a:rPr lang="es-ES" baseline="0" dirty="0" err="1" smtClean="0"/>
              <a:t>communities</a:t>
            </a:r>
            <a:r>
              <a:rPr lang="es-ES" baseline="0" dirty="0" smtClean="0"/>
              <a:t> </a:t>
            </a:r>
            <a:r>
              <a:rPr lang="es-ES" baseline="0" dirty="0" err="1" smtClean="0"/>
              <a:t>defining</a:t>
            </a:r>
            <a:r>
              <a:rPr lang="es-ES" baseline="0" dirty="0" smtClean="0"/>
              <a:t>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solutions</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9</a:t>
            </a:fld>
            <a:endParaRPr lang="en-GB" dirty="0"/>
          </a:p>
        </p:txBody>
      </p:sp>
    </p:spTree>
    <p:extLst>
      <p:ext uri="{BB962C8B-B14F-4D97-AF65-F5344CB8AC3E}">
        <p14:creationId xmlns:p14="http://schemas.microsoft.com/office/powerpoint/2010/main" val="325737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err="1" smtClean="0">
                <a:solidFill>
                  <a:schemeClr val="tx1"/>
                </a:solidFill>
                <a:latin typeface="Arial" pitchFamily="34" charset="0"/>
                <a:ea typeface="+mn-ea"/>
                <a:cs typeface="+mn-cs"/>
              </a:rPr>
              <a:t>Maps</a:t>
            </a:r>
            <a:r>
              <a:rPr lang="es-ES" sz="1200" kern="1200" dirty="0" smtClean="0">
                <a:solidFill>
                  <a:schemeClr val="tx1"/>
                </a:solidFill>
                <a:latin typeface="Arial" pitchFamily="34" charset="0"/>
                <a:ea typeface="+mn-ea"/>
                <a:cs typeface="+mn-cs"/>
              </a:rPr>
              <a:t> are</a:t>
            </a:r>
            <a:r>
              <a:rPr lang="es-ES" sz="1200" kern="1200" baseline="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rich</a:t>
            </a:r>
            <a:r>
              <a:rPr lang="es-ES" sz="1200" kern="1200" dirty="0" smtClean="0">
                <a:solidFill>
                  <a:schemeClr val="tx1"/>
                </a:solidFill>
                <a:latin typeface="Arial" pitchFamily="34" charset="0"/>
                <a:ea typeface="+mn-ea"/>
                <a:cs typeface="+mn-cs"/>
              </a:rPr>
              <a:t> in </a:t>
            </a:r>
            <a:r>
              <a:rPr lang="es-ES" sz="1200" kern="1200" dirty="0" err="1" smtClean="0">
                <a:solidFill>
                  <a:schemeClr val="tx1"/>
                </a:solidFill>
                <a:latin typeface="Arial" pitchFamily="34" charset="0"/>
                <a:ea typeface="+mn-ea"/>
                <a:cs typeface="+mn-cs"/>
              </a:rPr>
              <a:t>informatino</a:t>
            </a:r>
            <a:r>
              <a:rPr lang="es-ES" sz="1200" kern="1200" dirty="0" smtClean="0">
                <a:solidFill>
                  <a:schemeClr val="tx1"/>
                </a:solidFill>
                <a:latin typeface="Arial" pitchFamily="34" charset="0"/>
                <a:ea typeface="+mn-ea"/>
                <a:cs typeface="+mn-cs"/>
              </a:rPr>
              <a:t> and can be </a:t>
            </a:r>
            <a:r>
              <a:rPr lang="es-ES" sz="1200" kern="1200" dirty="0" err="1" smtClean="0">
                <a:solidFill>
                  <a:schemeClr val="tx1"/>
                </a:solidFill>
                <a:latin typeface="Arial" pitchFamily="34" charset="0"/>
                <a:ea typeface="+mn-ea"/>
                <a:cs typeface="+mn-cs"/>
              </a:rPr>
              <a:t>designed</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for</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education</a:t>
            </a:r>
            <a:r>
              <a:rPr lang="es-ES" sz="1200" kern="1200" dirty="0" smtClean="0">
                <a:solidFill>
                  <a:schemeClr val="tx1"/>
                </a:solidFill>
                <a:latin typeface="Arial" pitchFamily="34" charset="0"/>
                <a:ea typeface="+mn-ea"/>
                <a:cs typeface="+mn-cs"/>
              </a:rPr>
              <a:t> and </a:t>
            </a:r>
            <a:r>
              <a:rPr lang="es-ES" sz="1200" kern="1200" dirty="0" err="1" smtClean="0">
                <a:solidFill>
                  <a:schemeClr val="tx1"/>
                </a:solidFill>
                <a:latin typeface="Arial" pitchFamily="34" charset="0"/>
                <a:ea typeface="+mn-ea"/>
                <a:cs typeface="+mn-cs"/>
              </a:rPr>
              <a:t>outreach</a:t>
            </a:r>
            <a:r>
              <a:rPr lang="es-ES" sz="1200" kern="1200" dirty="0" smtClean="0">
                <a:solidFill>
                  <a:schemeClr val="tx1"/>
                </a:solidFill>
                <a:latin typeface="Arial" pitchFamily="34" charset="0"/>
                <a:ea typeface="+mn-ea"/>
                <a:cs typeface="+mn-cs"/>
              </a:rPr>
              <a:t>.</a:t>
            </a:r>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13</a:t>
            </a:fld>
            <a:endParaRPr lang="en-GB" dirty="0"/>
          </a:p>
        </p:txBody>
      </p:sp>
    </p:spTree>
    <p:extLst>
      <p:ext uri="{BB962C8B-B14F-4D97-AF65-F5344CB8AC3E}">
        <p14:creationId xmlns:p14="http://schemas.microsoft.com/office/powerpoint/2010/main" val="230727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Discussions</a:t>
            </a:r>
            <a:r>
              <a:rPr lang="es-ES" dirty="0" smtClean="0"/>
              <a:t> can </a:t>
            </a:r>
            <a:r>
              <a:rPr lang="es-ES" dirty="0" err="1" smtClean="0"/>
              <a:t>only</a:t>
            </a:r>
            <a:r>
              <a:rPr lang="es-ES" dirty="0" smtClean="0"/>
              <a:t> be </a:t>
            </a:r>
            <a:r>
              <a:rPr lang="es-ES" dirty="0" err="1" smtClean="0"/>
              <a:t>fruitful</a:t>
            </a:r>
            <a:r>
              <a:rPr lang="es-ES" dirty="0" smtClean="0"/>
              <a:t> </a:t>
            </a:r>
            <a:r>
              <a:rPr lang="es-ES" dirty="0" err="1" smtClean="0"/>
              <a:t>if</a:t>
            </a:r>
            <a:r>
              <a:rPr lang="es-ES" dirty="0" smtClean="0"/>
              <a:t> </a:t>
            </a:r>
            <a:r>
              <a:rPr lang="es-ES" dirty="0" err="1" smtClean="0"/>
              <a:t>some</a:t>
            </a:r>
            <a:r>
              <a:rPr lang="es-ES" dirty="0" smtClean="0"/>
              <a:t> </a:t>
            </a:r>
            <a:r>
              <a:rPr lang="es-ES" dirty="0" err="1" smtClean="0"/>
              <a:t>degree</a:t>
            </a:r>
            <a:r>
              <a:rPr lang="es-ES" dirty="0" smtClean="0"/>
              <a:t> of </a:t>
            </a:r>
            <a:r>
              <a:rPr lang="es-ES" dirty="0" err="1" smtClean="0"/>
              <a:t>prioritisation</a:t>
            </a:r>
            <a:r>
              <a:rPr lang="es-ES" dirty="0" smtClean="0"/>
              <a:t> </a:t>
            </a:r>
            <a:r>
              <a:rPr lang="es-ES" dirty="0" err="1" smtClean="0"/>
              <a:t>is</a:t>
            </a:r>
            <a:r>
              <a:rPr lang="es-ES" dirty="0" smtClean="0"/>
              <a:t> </a:t>
            </a:r>
            <a:r>
              <a:rPr lang="es-ES" dirty="0" err="1" smtClean="0"/>
              <a:t>made</a:t>
            </a:r>
            <a:r>
              <a:rPr lang="es-ES" dirty="0" smtClean="0"/>
              <a:t>.</a:t>
            </a:r>
          </a:p>
          <a:p>
            <a:endParaRPr lang="es-ES" dirty="0" smtClean="0"/>
          </a:p>
          <a:p>
            <a:r>
              <a:rPr lang="es-ES" dirty="0" err="1" smtClean="0"/>
              <a:t>It</a:t>
            </a:r>
            <a:r>
              <a:rPr lang="es-ES" baseline="0" dirty="0" smtClean="0"/>
              <a:t> </a:t>
            </a:r>
            <a:r>
              <a:rPr lang="es-ES" baseline="0" dirty="0" err="1" smtClean="0"/>
              <a:t>is</a:t>
            </a:r>
            <a:r>
              <a:rPr lang="es-ES" baseline="0" dirty="0" smtClean="0"/>
              <a:t> </a:t>
            </a:r>
            <a:r>
              <a:rPr lang="es-ES" baseline="0" dirty="0" err="1" smtClean="0"/>
              <a:t>unlikely</a:t>
            </a:r>
            <a:r>
              <a:rPr lang="es-ES" baseline="0" dirty="0" smtClean="0"/>
              <a:t> </a:t>
            </a:r>
            <a:r>
              <a:rPr lang="es-ES" baseline="0" dirty="0" err="1" smtClean="0"/>
              <a:t>that</a:t>
            </a:r>
            <a:r>
              <a:rPr lang="es-ES" baseline="0" dirty="0" smtClean="0"/>
              <a:t> </a:t>
            </a:r>
            <a:r>
              <a:rPr lang="es-ES" baseline="0" dirty="0" err="1" smtClean="0"/>
              <a:t>information</a:t>
            </a:r>
            <a:r>
              <a:rPr lang="es-ES" baseline="0" dirty="0" smtClean="0"/>
              <a:t> </a:t>
            </a:r>
            <a:r>
              <a:rPr lang="es-ES" baseline="0" dirty="0" err="1" smtClean="0"/>
              <a:t>is</a:t>
            </a:r>
            <a:r>
              <a:rPr lang="es-ES" baseline="0" dirty="0" smtClean="0"/>
              <a:t> </a:t>
            </a:r>
            <a:r>
              <a:rPr lang="es-ES" baseline="0" dirty="0" err="1" smtClean="0"/>
              <a:t>available</a:t>
            </a:r>
            <a:r>
              <a:rPr lang="es-ES" baseline="0" dirty="0" smtClean="0"/>
              <a:t> </a:t>
            </a:r>
            <a:r>
              <a:rPr lang="es-ES" baseline="0" dirty="0" err="1" smtClean="0"/>
              <a:t>for</a:t>
            </a:r>
            <a:r>
              <a:rPr lang="es-ES" baseline="0" dirty="0" smtClean="0"/>
              <a:t> </a:t>
            </a:r>
            <a:r>
              <a:rPr lang="es-ES" baseline="0" dirty="0" err="1" smtClean="0"/>
              <a:t>all</a:t>
            </a:r>
            <a:r>
              <a:rPr lang="es-ES" baseline="0" dirty="0" smtClean="0"/>
              <a:t> </a:t>
            </a:r>
            <a:r>
              <a:rPr lang="es-ES" baseline="0" dirty="0" err="1" smtClean="0"/>
              <a:t>key</a:t>
            </a:r>
            <a:r>
              <a:rPr lang="es-ES" baseline="0" dirty="0" smtClean="0"/>
              <a:t> </a:t>
            </a:r>
            <a:r>
              <a:rPr lang="es-ES" baseline="0" dirty="0" err="1" smtClean="0"/>
              <a:t>concerns</a:t>
            </a:r>
            <a:r>
              <a:rPr lang="es-ES" baseline="0" dirty="0" smtClean="0"/>
              <a:t> in </a:t>
            </a:r>
            <a:r>
              <a:rPr lang="es-ES" baseline="0" dirty="0" err="1" smtClean="0"/>
              <a:t>all</a:t>
            </a:r>
            <a:r>
              <a:rPr lang="es-ES" baseline="0" dirty="0" smtClean="0"/>
              <a:t> </a:t>
            </a:r>
            <a:r>
              <a:rPr lang="es-ES" baseline="0" dirty="0" err="1" smtClean="0"/>
              <a:t>criteria</a:t>
            </a:r>
            <a:r>
              <a:rPr lang="es-ES" baseline="0" dirty="0" smtClean="0"/>
              <a:t>. </a:t>
            </a:r>
            <a:r>
              <a:rPr lang="es-ES" baseline="0" dirty="0" err="1" smtClean="0"/>
              <a:t>Some</a:t>
            </a:r>
            <a:r>
              <a:rPr lang="es-ES" baseline="0" dirty="0" smtClean="0"/>
              <a:t> </a:t>
            </a:r>
            <a:r>
              <a:rPr lang="es-ES" baseline="0" dirty="0" err="1" smtClean="0"/>
              <a:t>judgment</a:t>
            </a:r>
            <a:r>
              <a:rPr lang="es-ES" baseline="0" dirty="0" smtClean="0"/>
              <a:t> </a:t>
            </a:r>
            <a:r>
              <a:rPr lang="es-ES" baseline="0" dirty="0" err="1" smtClean="0"/>
              <a:t>to</a:t>
            </a:r>
            <a:r>
              <a:rPr lang="es-ES" baseline="0" dirty="0" smtClean="0"/>
              <a:t> be done in </a:t>
            </a:r>
            <a:r>
              <a:rPr lang="es-ES" baseline="0" dirty="0" err="1" smtClean="0"/>
              <a:t>close</a:t>
            </a:r>
            <a:r>
              <a:rPr lang="es-ES" baseline="0" dirty="0" smtClean="0"/>
              <a:t> </a:t>
            </a:r>
            <a:r>
              <a:rPr lang="es-ES" baseline="0" dirty="0" err="1" smtClean="0"/>
              <a:t>consultation</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affected</a:t>
            </a:r>
            <a:r>
              <a:rPr lang="es-ES" baseline="0" dirty="0" smtClean="0"/>
              <a:t> </a:t>
            </a:r>
            <a:r>
              <a:rPr lang="es-ES" baseline="0" dirty="0" err="1" smtClean="0"/>
              <a:t>communities</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pPr>
              <a:defRPr/>
            </a:pPr>
            <a:fld id="{AA3FFA35-CA4F-4AA3-9AE3-E56271BDB8B9}" type="slidenum">
              <a:rPr lang="en-GB" smtClean="0"/>
              <a:pPr>
                <a:defRPr/>
              </a:pPr>
              <a:t>14</a:t>
            </a:fld>
            <a:endParaRPr lang="en-GB" dirty="0"/>
          </a:p>
        </p:txBody>
      </p:sp>
    </p:spTree>
    <p:extLst>
      <p:ext uri="{BB962C8B-B14F-4D97-AF65-F5344CB8AC3E}">
        <p14:creationId xmlns:p14="http://schemas.microsoft.com/office/powerpoint/2010/main" val="499954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BB424A4-1B45-4BEE-A9C2-A28CA734457F}"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4FD705E-D580-4CD0-B488-48161E104012}"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31B108E-EBC8-4BAA-880B-9225ACEDE8B9}"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B741962-E197-41CB-93F9-81D06FF60593}"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FEA2044-0D4B-48AF-877C-6FAE2B67A822}"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AB10E90-0046-4153-A97E-D617BF5C6134}"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EB00FC01-DE51-43F9-9351-750F3A2479D4}"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027E957F-B300-422A-B6B4-3433560F52D7}"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15EA48F0-E3A8-49EE-A661-7801C4B69637}"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C171812-7669-4927-ABB3-8B767FDA1686}"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DB11788-DFED-4D57-9378-A8AD034C8A38}"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430AD342-61EF-4E31-9A00-E35D682C3F44}" type="slidenum">
              <a:rPr lang="en-GB"/>
              <a:pPr>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iisd.org/cristaltoo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3600"/>
            <a:ext cx="9144000" cy="1143000"/>
          </a:xfrm>
          <a:prstGeom prst="rect">
            <a:avLst/>
          </a:prstGeom>
        </p:spPr>
        <p:txBody>
          <a:bodyPr/>
          <a:lstStyle/>
          <a:p>
            <a:pPr marL="1588" indent="-1588" eaLnBrk="0" hangingPunct="0">
              <a:defRPr/>
            </a:pPr>
            <a:endParaRPr lang="en-US" sz="3600" b="1" kern="0" dirty="0">
              <a:solidFill>
                <a:schemeClr val="tx1"/>
              </a:solidFill>
              <a:latin typeface="+mj-lt"/>
              <a:ea typeface="ＭＳ Ｐゴシック" charset="-128"/>
              <a:cs typeface="ＭＳ Ｐゴシック" charset="-128"/>
            </a:endParaRPr>
          </a:p>
        </p:txBody>
      </p:sp>
      <p:sp>
        <p:nvSpPr>
          <p:cNvPr id="5124" name="Slide Number Placeholder 4"/>
          <p:cNvSpPr>
            <a:spLocks noGrp="1"/>
          </p:cNvSpPr>
          <p:nvPr>
            <p:ph type="sldNum" sz="quarter" idx="12"/>
          </p:nvPr>
        </p:nvSpPr>
        <p:spPr>
          <a:noFill/>
        </p:spPr>
        <p:txBody>
          <a:bodyPr/>
          <a:lstStyle/>
          <a:p>
            <a:fld id="{0657ED24-079D-40FA-A7F2-35F33921242B}" type="slidenum">
              <a:rPr lang="en-GB" smtClean="0">
                <a:latin typeface="Verdana" pitchFamily="34" charset="0"/>
                <a:ea typeface="ＭＳ Ｐゴシック" pitchFamily="34" charset="-128"/>
              </a:rPr>
              <a:pPr/>
              <a:t>1</a:t>
            </a:fld>
            <a:endParaRPr lang="en-GB" smtClean="0">
              <a:latin typeface="Verdana" pitchFamily="34" charset="0"/>
              <a:ea typeface="ＭＳ Ｐゴシック" pitchFamily="34" charset="-128"/>
            </a:endParaRPr>
          </a:p>
        </p:txBody>
      </p:sp>
      <p:sp>
        <p:nvSpPr>
          <p:cNvPr id="8" name="Titre 1"/>
          <p:cNvSpPr>
            <a:spLocks noGrp="1"/>
          </p:cNvSpPr>
          <p:nvPr>
            <p:ph type="ctrTitle"/>
          </p:nvPr>
        </p:nvSpPr>
        <p:spPr>
          <a:xfrm>
            <a:off x="468313" y="2565400"/>
            <a:ext cx="8567737" cy="790575"/>
          </a:xfrm>
        </p:spPr>
        <p:txBody>
          <a:bodyPr/>
          <a:lstStyle/>
          <a:p>
            <a:pPr indent="0"/>
            <a:r>
              <a:rPr lang="en-GB" sz="3200" dirty="0">
                <a:latin typeface="Arial Black" charset="0"/>
              </a:rPr>
              <a:t>Module </a:t>
            </a:r>
            <a:r>
              <a:rPr lang="en-GB" sz="3200" dirty="0">
                <a:latin typeface="Arial Black" charset="0"/>
              </a:rPr>
              <a:t>G</a:t>
            </a:r>
            <a:r>
              <a:rPr lang="en-GB" sz="3200" dirty="0">
                <a:latin typeface="Arial Black" charset="0"/>
              </a:rPr>
              <a:t/>
            </a:r>
            <a:br>
              <a:rPr lang="en-GB" sz="3200" dirty="0">
                <a:latin typeface="Arial Black" charset="0"/>
              </a:rPr>
            </a:br>
            <a:r>
              <a:rPr lang="en-GB" sz="3200" dirty="0">
                <a:latin typeface="Arial Black" charset="0"/>
              </a:rPr>
              <a:t>Mainstreaming </a:t>
            </a:r>
            <a:r>
              <a:rPr lang="en-GB" sz="3200" dirty="0" smtClean="0">
                <a:latin typeface="Arial Black" charset="0"/>
              </a:rPr>
              <a:t>at the project level</a:t>
            </a:r>
            <a:endParaRPr lang="fr-BE" sz="3200" dirty="0">
              <a:latin typeface="Verdana" charset="0"/>
            </a:endParaRPr>
          </a:p>
        </p:txBody>
      </p:sp>
      <p:sp>
        <p:nvSpPr>
          <p:cNvPr id="7" name="Sous-titre 2"/>
          <p:cNvSpPr txBox="1">
            <a:spLocks/>
          </p:cNvSpPr>
          <p:nvPr/>
        </p:nvSpPr>
        <p:spPr bwMode="auto">
          <a:xfrm>
            <a:off x="611188" y="4437063"/>
            <a:ext cx="8532812" cy="100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r>
              <a:rPr lang="en-US" sz="2500" dirty="0" smtClean="0">
                <a:latin typeface="Verdana" charset="0"/>
              </a:rPr>
              <a:t>Towards Sustainable Development: greening national development</a:t>
            </a:r>
          </a:p>
          <a:p>
            <a:endParaRPr lang="fr-BE" dirty="0">
              <a:latin typeface="Verdana" charset="0"/>
            </a:endParaRPr>
          </a:p>
        </p:txBody>
      </p:sp>
    </p:spTree>
    <p:extLst>
      <p:ext uri="{BB962C8B-B14F-4D97-AF65-F5344CB8AC3E}">
        <p14:creationId xmlns:p14="http://schemas.microsoft.com/office/powerpoint/2010/main" val="459338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033587"/>
            <a:ext cx="8229600" cy="3529013"/>
          </a:xfrm>
        </p:spPr>
        <p:txBody>
          <a:bodyPr/>
          <a:lstStyle/>
          <a:p>
            <a:pPr>
              <a:buClr>
                <a:schemeClr val="tx1"/>
              </a:buClr>
              <a:buFont typeface="Wingdings" charset="2"/>
              <a:buChar char="ü"/>
            </a:pPr>
            <a:r>
              <a:rPr lang="es-ES" sz="2000" i="0" dirty="0" smtClean="0"/>
              <a:t>Describe </a:t>
            </a:r>
            <a:r>
              <a:rPr lang="es-ES" sz="2000" i="0" dirty="0" err="1"/>
              <a:t>your</a:t>
            </a:r>
            <a:r>
              <a:rPr lang="es-ES" sz="2000" i="0" dirty="0"/>
              <a:t> </a:t>
            </a:r>
            <a:r>
              <a:rPr lang="es-ES" sz="2000" i="0" dirty="0" err="1" smtClean="0"/>
              <a:t>project</a:t>
            </a:r>
            <a:r>
              <a:rPr lang="es-ES" sz="2000" i="0" dirty="0" smtClean="0"/>
              <a:t> (</a:t>
            </a:r>
            <a:r>
              <a:rPr lang="es-ES" sz="2000" i="0" dirty="0" err="1" smtClean="0"/>
              <a:t>objectives</a:t>
            </a:r>
            <a:r>
              <a:rPr lang="es-ES" sz="2000" i="0" dirty="0" smtClean="0"/>
              <a:t>, </a:t>
            </a:r>
            <a:r>
              <a:rPr lang="es-ES" sz="2000" i="0" dirty="0" err="1" smtClean="0"/>
              <a:t>activities</a:t>
            </a:r>
            <a:r>
              <a:rPr lang="es-ES" sz="2000" i="0" dirty="0" smtClean="0"/>
              <a:t>)</a:t>
            </a:r>
          </a:p>
          <a:p>
            <a:pPr>
              <a:buClr>
                <a:schemeClr val="tx1"/>
              </a:buClr>
              <a:buFont typeface="Wingdings" charset="2"/>
              <a:buChar char="ü"/>
            </a:pPr>
            <a:r>
              <a:rPr lang="es-ES" sz="2000" i="0" dirty="0" smtClean="0"/>
              <a:t>Describe </a:t>
            </a:r>
            <a:r>
              <a:rPr lang="es-ES" sz="2000" i="0" dirty="0" err="1"/>
              <a:t>livelihoods</a:t>
            </a:r>
            <a:r>
              <a:rPr lang="es-ES" sz="2000" i="0" dirty="0"/>
              <a:t> </a:t>
            </a:r>
            <a:r>
              <a:rPr lang="es-ES" sz="2000" i="0" dirty="0" err="1" smtClean="0"/>
              <a:t>context</a:t>
            </a:r>
            <a:r>
              <a:rPr lang="es-ES" sz="2000" i="0" dirty="0" smtClean="0"/>
              <a:t>, and </a:t>
            </a:r>
            <a:r>
              <a:rPr lang="es-ES" sz="2000" i="0" dirty="0" err="1"/>
              <a:t>resources</a:t>
            </a:r>
            <a:r>
              <a:rPr lang="es-ES" sz="2000" i="0" dirty="0"/>
              <a:t> </a:t>
            </a:r>
            <a:r>
              <a:rPr lang="es-ES" sz="2000" i="0" dirty="0" err="1"/>
              <a:t>important</a:t>
            </a:r>
            <a:r>
              <a:rPr lang="es-ES" sz="2000" i="0" dirty="0"/>
              <a:t> </a:t>
            </a:r>
            <a:r>
              <a:rPr lang="es-ES" sz="2000" i="0" dirty="0" err="1"/>
              <a:t>to</a:t>
            </a:r>
            <a:r>
              <a:rPr lang="es-ES" sz="2000" i="0" dirty="0"/>
              <a:t> </a:t>
            </a:r>
            <a:r>
              <a:rPr lang="es-ES" sz="2000" i="0" dirty="0" err="1" smtClean="0"/>
              <a:t>livelihoods</a:t>
            </a:r>
            <a:endParaRPr lang="es-ES" sz="2000" i="0" dirty="0" smtClean="0"/>
          </a:p>
          <a:p>
            <a:pPr>
              <a:buClr>
                <a:schemeClr val="tx1"/>
              </a:buClr>
              <a:buFont typeface="Wingdings" charset="2"/>
              <a:buChar char="ü"/>
            </a:pPr>
            <a:r>
              <a:rPr lang="es-ES" sz="2000" i="0" dirty="0" err="1" smtClean="0"/>
              <a:t>Summarize</a:t>
            </a:r>
            <a:r>
              <a:rPr lang="es-ES" sz="2000" i="0" dirty="0" smtClean="0"/>
              <a:t> </a:t>
            </a:r>
            <a:r>
              <a:rPr lang="es-ES" sz="2000" i="0" dirty="0" err="1"/>
              <a:t>information</a:t>
            </a:r>
            <a:r>
              <a:rPr lang="es-ES" sz="2000" i="0" dirty="0"/>
              <a:t> </a:t>
            </a:r>
            <a:r>
              <a:rPr lang="es-ES" sz="2000" i="0" dirty="0" err="1"/>
              <a:t>on</a:t>
            </a:r>
            <a:r>
              <a:rPr lang="es-ES" sz="2000" i="0" dirty="0"/>
              <a:t> </a:t>
            </a:r>
            <a:r>
              <a:rPr lang="es-ES" sz="2000" i="0" dirty="0" err="1"/>
              <a:t>observed</a:t>
            </a:r>
            <a:r>
              <a:rPr lang="es-ES" sz="2000" i="0" dirty="0"/>
              <a:t> and </a:t>
            </a:r>
            <a:r>
              <a:rPr lang="es-ES" sz="2000" i="0" dirty="0" err="1"/>
              <a:t>projected</a:t>
            </a:r>
            <a:r>
              <a:rPr lang="es-ES" sz="2000" i="0" dirty="0"/>
              <a:t> </a:t>
            </a:r>
            <a:r>
              <a:rPr lang="es-ES" sz="2000" i="0" dirty="0" err="1"/>
              <a:t>climate</a:t>
            </a:r>
            <a:r>
              <a:rPr lang="es-ES" sz="2000" i="0" dirty="0"/>
              <a:t> </a:t>
            </a:r>
            <a:r>
              <a:rPr lang="es-ES" sz="2000" i="0" dirty="0" err="1" smtClean="0"/>
              <a:t>change</a:t>
            </a:r>
            <a:r>
              <a:rPr lang="es-ES" sz="2000" i="0" dirty="0" smtClean="0"/>
              <a:t>, </a:t>
            </a:r>
            <a:r>
              <a:rPr lang="es-ES" sz="2000" i="0" dirty="0" err="1" smtClean="0"/>
              <a:t>including</a:t>
            </a:r>
            <a:r>
              <a:rPr lang="es-ES" sz="2000" i="0" dirty="0" smtClean="0"/>
              <a:t> </a:t>
            </a:r>
            <a:r>
              <a:rPr lang="es-ES" sz="2000" i="0" dirty="0" err="1" smtClean="0"/>
              <a:t>current</a:t>
            </a:r>
            <a:r>
              <a:rPr lang="es-ES" sz="2000" i="0" dirty="0" smtClean="0"/>
              <a:t> </a:t>
            </a:r>
            <a:r>
              <a:rPr lang="es-ES" sz="2000" i="0" dirty="0"/>
              <a:t>and </a:t>
            </a:r>
            <a:r>
              <a:rPr lang="es-ES" sz="2000" i="0" dirty="0" err="1"/>
              <a:t>potential</a:t>
            </a:r>
            <a:r>
              <a:rPr lang="es-ES" sz="2000" i="0" dirty="0"/>
              <a:t> </a:t>
            </a:r>
            <a:r>
              <a:rPr lang="es-ES" sz="2000" i="0" dirty="0" err="1"/>
              <a:t>future</a:t>
            </a:r>
            <a:r>
              <a:rPr lang="es-ES" sz="2000" i="0" dirty="0"/>
              <a:t> </a:t>
            </a:r>
            <a:r>
              <a:rPr lang="es-ES" sz="2000" i="0" dirty="0" err="1"/>
              <a:t>climate</a:t>
            </a:r>
            <a:r>
              <a:rPr lang="es-ES" sz="2000" i="0" dirty="0"/>
              <a:t> </a:t>
            </a:r>
            <a:r>
              <a:rPr lang="es-ES" sz="2000" i="0" dirty="0" err="1"/>
              <a:t>hazards</a:t>
            </a:r>
            <a:r>
              <a:rPr lang="es-ES" sz="2000" i="0" dirty="0"/>
              <a:t> </a:t>
            </a:r>
            <a:endParaRPr lang="es-ES" sz="2000" i="0" dirty="0" smtClean="0"/>
          </a:p>
          <a:p>
            <a:pPr>
              <a:buClr>
                <a:schemeClr val="tx1"/>
              </a:buClr>
              <a:buFont typeface="Wingdings" charset="2"/>
              <a:buChar char="ü"/>
            </a:pPr>
            <a:r>
              <a:rPr lang="es-ES" sz="2000" i="0" dirty="0" err="1" smtClean="0"/>
              <a:t>Analyze</a:t>
            </a:r>
            <a:r>
              <a:rPr lang="es-ES" sz="2000" i="0" dirty="0" smtClean="0"/>
              <a:t> </a:t>
            </a:r>
            <a:r>
              <a:rPr lang="es-ES" sz="2000" i="0" dirty="0" err="1"/>
              <a:t>climate</a:t>
            </a:r>
            <a:r>
              <a:rPr lang="es-ES" sz="2000" i="0" dirty="0"/>
              <a:t> </a:t>
            </a:r>
            <a:r>
              <a:rPr lang="es-ES" sz="2000" i="0" dirty="0" err="1"/>
              <a:t>risk</a:t>
            </a:r>
            <a:r>
              <a:rPr lang="es-ES" sz="2000" i="0" dirty="0"/>
              <a:t> </a:t>
            </a:r>
            <a:endParaRPr lang="es-ES" sz="2000" i="0" dirty="0" smtClean="0"/>
          </a:p>
          <a:p>
            <a:pPr>
              <a:buClr>
                <a:schemeClr val="tx1"/>
              </a:buClr>
              <a:buFont typeface="Wingdings" charset="2"/>
              <a:buChar char="ü"/>
            </a:pPr>
            <a:r>
              <a:rPr lang="es-ES" sz="2000" i="0" dirty="0" err="1" smtClean="0"/>
              <a:t>Identify</a:t>
            </a:r>
            <a:r>
              <a:rPr lang="es-ES" sz="2000" i="0" dirty="0" smtClean="0"/>
              <a:t> </a:t>
            </a:r>
            <a:r>
              <a:rPr lang="es-ES" sz="2000" i="0" dirty="0"/>
              <a:t>and </a:t>
            </a:r>
            <a:r>
              <a:rPr lang="es-ES" sz="2000" i="0" dirty="0" err="1"/>
              <a:t>assess</a:t>
            </a:r>
            <a:r>
              <a:rPr lang="es-ES" sz="2000" i="0" dirty="0"/>
              <a:t> </a:t>
            </a:r>
            <a:r>
              <a:rPr lang="es-ES" sz="2000" i="0" dirty="0" err="1"/>
              <a:t>existing</a:t>
            </a:r>
            <a:r>
              <a:rPr lang="es-ES" sz="2000" i="0" dirty="0"/>
              <a:t> response </a:t>
            </a:r>
            <a:r>
              <a:rPr lang="es-ES" sz="2000" i="0" dirty="0" err="1"/>
              <a:t>strategies</a:t>
            </a:r>
            <a:r>
              <a:rPr lang="es-ES" sz="2000" i="0" dirty="0"/>
              <a:t> </a:t>
            </a:r>
            <a:r>
              <a:rPr lang="es-ES" sz="2000" i="0" dirty="0" err="1" smtClean="0"/>
              <a:t>Evaluate</a:t>
            </a:r>
            <a:r>
              <a:rPr lang="es-ES" sz="2000" i="0" dirty="0" smtClean="0"/>
              <a:t> </a:t>
            </a:r>
            <a:r>
              <a:rPr lang="es-ES" sz="2000" i="0" dirty="0"/>
              <a:t>and </a:t>
            </a:r>
            <a:r>
              <a:rPr lang="es-ES" sz="2000" i="0" dirty="0" err="1"/>
              <a:t>prioritize</a:t>
            </a:r>
            <a:r>
              <a:rPr lang="es-ES" sz="2000" i="0" dirty="0"/>
              <a:t> new </a:t>
            </a:r>
            <a:r>
              <a:rPr lang="es-ES" sz="2000" i="0" dirty="0" err="1"/>
              <a:t>project</a:t>
            </a:r>
            <a:r>
              <a:rPr lang="es-ES" sz="2000" i="0" dirty="0"/>
              <a:t> </a:t>
            </a:r>
            <a:r>
              <a:rPr lang="es-ES" sz="2000" i="0" dirty="0" err="1" smtClean="0"/>
              <a:t>activities</a:t>
            </a:r>
            <a:r>
              <a:rPr lang="es-ES" sz="2000" i="0" dirty="0" smtClean="0"/>
              <a:t> </a:t>
            </a:r>
            <a:r>
              <a:rPr lang="es-ES" sz="2000" i="0" dirty="0" err="1" smtClean="0"/>
              <a:t>Identify</a:t>
            </a:r>
            <a:r>
              <a:rPr lang="es-ES" sz="2000" i="0" dirty="0" smtClean="0"/>
              <a:t> </a:t>
            </a:r>
            <a:r>
              <a:rPr lang="es-ES" sz="2000" i="0" dirty="0" err="1"/>
              <a:t>opportunities</a:t>
            </a:r>
            <a:r>
              <a:rPr lang="es-ES" sz="2000" i="0" dirty="0"/>
              <a:t> and </a:t>
            </a:r>
            <a:r>
              <a:rPr lang="es-ES" sz="2000" i="0" dirty="0" err="1"/>
              <a:t>barriers</a:t>
            </a:r>
            <a:r>
              <a:rPr lang="es-ES" sz="2000" i="0" dirty="0"/>
              <a:t> </a:t>
            </a:r>
            <a:r>
              <a:rPr lang="es-ES" sz="2000" i="0" dirty="0" err="1"/>
              <a:t>to</a:t>
            </a:r>
            <a:r>
              <a:rPr lang="es-ES" sz="2000" i="0" dirty="0"/>
              <a:t> </a:t>
            </a:r>
            <a:r>
              <a:rPr lang="es-ES" sz="2000" i="0" dirty="0" err="1"/>
              <a:t>project</a:t>
            </a:r>
            <a:r>
              <a:rPr lang="es-ES" sz="2000" i="0" dirty="0"/>
              <a:t> </a:t>
            </a:r>
            <a:r>
              <a:rPr lang="es-ES" sz="2000" i="0" dirty="0" err="1"/>
              <a:t>implementation</a:t>
            </a:r>
            <a:r>
              <a:rPr lang="es-ES" sz="2000" i="0" dirty="0"/>
              <a:t> </a:t>
            </a:r>
            <a:endParaRPr lang="es-ES" sz="2000" i="0" dirty="0" smtClean="0"/>
          </a:p>
          <a:p>
            <a:pPr>
              <a:buClr>
                <a:schemeClr val="tx1"/>
              </a:buClr>
              <a:buFont typeface="Wingdings" charset="2"/>
              <a:buChar char="ü"/>
            </a:pPr>
            <a:r>
              <a:rPr lang="es-ES" sz="2000" i="0" dirty="0" err="1" smtClean="0"/>
              <a:t>Identify</a:t>
            </a:r>
            <a:r>
              <a:rPr lang="es-ES" sz="2000" i="0" dirty="0" smtClean="0"/>
              <a:t> </a:t>
            </a:r>
            <a:r>
              <a:rPr lang="es-ES" sz="2000" i="0" dirty="0" err="1"/>
              <a:t>key</a:t>
            </a:r>
            <a:r>
              <a:rPr lang="es-ES" sz="2000" i="0" dirty="0"/>
              <a:t> </a:t>
            </a:r>
            <a:r>
              <a:rPr lang="es-ES" sz="2000" i="0" dirty="0" err="1"/>
              <a:t>elements</a:t>
            </a:r>
            <a:r>
              <a:rPr lang="es-ES" sz="2000" i="0" dirty="0"/>
              <a:t> </a:t>
            </a:r>
            <a:r>
              <a:rPr lang="es-ES" sz="2000" i="0" dirty="0" err="1"/>
              <a:t>for</a:t>
            </a:r>
            <a:r>
              <a:rPr lang="es-ES" sz="2000" i="0" dirty="0"/>
              <a:t> </a:t>
            </a:r>
            <a:r>
              <a:rPr lang="es-ES" sz="2000" i="0" dirty="0" err="1"/>
              <a:t>your</a:t>
            </a:r>
            <a:r>
              <a:rPr lang="es-ES" sz="2000" i="0" dirty="0"/>
              <a:t> </a:t>
            </a:r>
            <a:r>
              <a:rPr lang="es-ES" sz="2000" i="0" dirty="0" err="1"/>
              <a:t>monitoring</a:t>
            </a:r>
            <a:r>
              <a:rPr lang="es-ES" sz="2000" i="0" dirty="0"/>
              <a:t> and </a:t>
            </a:r>
            <a:r>
              <a:rPr lang="es-ES" sz="2000" i="0" dirty="0" err="1"/>
              <a:t>evaluation</a:t>
            </a:r>
            <a:r>
              <a:rPr lang="es-ES" sz="2000" i="0" dirty="0"/>
              <a:t> </a:t>
            </a:r>
            <a:r>
              <a:rPr lang="es-ES" sz="2000" i="0" dirty="0" err="1"/>
              <a:t>framework</a:t>
            </a:r>
            <a:r>
              <a:rPr lang="es-ES" sz="2000" i="0" dirty="0"/>
              <a:t> </a:t>
            </a:r>
            <a:endParaRPr lang="es-ES" sz="2000" i="0" dirty="0" smtClean="0"/>
          </a:p>
          <a:p>
            <a:pPr>
              <a:buClr>
                <a:schemeClr val="tx1"/>
              </a:buClr>
              <a:buFont typeface="Wingdings" charset="2"/>
              <a:buChar char="ü"/>
            </a:pPr>
            <a:r>
              <a:rPr lang="es-ES" sz="2000" i="0" dirty="0" smtClean="0"/>
              <a:t>Project </a:t>
            </a:r>
            <a:r>
              <a:rPr lang="es-ES" sz="2000" i="0" dirty="0" err="1"/>
              <a:t>evaluation</a:t>
            </a:r>
            <a:r>
              <a:rPr lang="es-ES" sz="2000" i="0" dirty="0"/>
              <a:t> </a:t>
            </a:r>
            <a:r>
              <a:rPr lang="es-ES" sz="2000" i="0" dirty="0" err="1"/>
              <a:t>summary</a:t>
            </a:r>
            <a:r>
              <a:rPr lang="es-ES" sz="2000" i="0" dirty="0"/>
              <a:t> </a:t>
            </a:r>
            <a:r>
              <a:rPr lang="es-ES" sz="2000" i="0" dirty="0" err="1"/>
              <a:t>report</a:t>
            </a:r>
            <a:r>
              <a:rPr lang="es-ES" sz="2000" i="0" dirty="0"/>
              <a:t> </a:t>
            </a:r>
          </a:p>
          <a:p>
            <a:pPr>
              <a:buClr>
                <a:schemeClr val="tx1"/>
              </a:buClr>
              <a:buFont typeface="Wingdings" charset="2"/>
              <a:buChar char="ü"/>
            </a:pPr>
            <a:endParaRPr lang="es-ES" sz="2000" i="0" dirty="0"/>
          </a:p>
        </p:txBody>
      </p:sp>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10</a:t>
            </a:fld>
            <a:endParaRPr lang="en-GB" dirty="0"/>
          </a:p>
        </p:txBody>
      </p:sp>
      <p:sp>
        <p:nvSpPr>
          <p:cNvPr id="5" name="Título 1"/>
          <p:cNvSpPr txBox="1">
            <a:spLocks/>
          </p:cNvSpPr>
          <p:nvPr/>
        </p:nvSpPr>
        <p:spPr bwMode="auto">
          <a:xfrm>
            <a:off x="395288" y="114300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s-ES" dirty="0" err="1" smtClean="0"/>
              <a:t>CRiSTAL</a:t>
            </a:r>
            <a:r>
              <a:rPr lang="es-ES" dirty="0" smtClean="0"/>
              <a:t> - </a:t>
            </a:r>
            <a:r>
              <a:rPr lang="es-ES" dirty="0" err="1" smtClean="0"/>
              <a:t>steps</a:t>
            </a:r>
            <a:endParaRPr lang="es-ES" dirty="0"/>
          </a:p>
        </p:txBody>
      </p:sp>
    </p:spTree>
    <p:extLst>
      <p:ext uri="{BB962C8B-B14F-4D97-AF65-F5344CB8AC3E}">
        <p14:creationId xmlns:p14="http://schemas.microsoft.com/office/powerpoint/2010/main" val="398768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11</a:t>
            </a:fld>
            <a:endParaRPr lang="en-GB" dirty="0"/>
          </a:p>
        </p:txBody>
      </p:sp>
      <p:pic>
        <p:nvPicPr>
          <p:cNvPr id="6" name="Imagen 5"/>
          <p:cNvPicPr>
            <a:picLocks noChangeAspect="1"/>
          </p:cNvPicPr>
          <p:nvPr/>
        </p:nvPicPr>
        <p:blipFill>
          <a:blip r:embed="rId2"/>
          <a:stretch>
            <a:fillRect/>
          </a:stretch>
        </p:blipFill>
        <p:spPr>
          <a:xfrm>
            <a:off x="0" y="1193800"/>
            <a:ext cx="9144000" cy="4458474"/>
          </a:xfrm>
          <a:prstGeom prst="rect">
            <a:avLst/>
          </a:prstGeom>
        </p:spPr>
      </p:pic>
      <p:sp>
        <p:nvSpPr>
          <p:cNvPr id="7" name="Llamada ovalada 6"/>
          <p:cNvSpPr/>
          <p:nvPr/>
        </p:nvSpPr>
        <p:spPr bwMode="auto">
          <a:xfrm>
            <a:off x="3276600" y="152400"/>
            <a:ext cx="2362200" cy="1447800"/>
          </a:xfrm>
          <a:prstGeom prst="wedgeEllipseCallout">
            <a:avLst>
              <a:gd name="adj1" fmla="val -82292"/>
              <a:gd name="adj2" fmla="val 37458"/>
            </a:avLst>
          </a:prstGeom>
          <a:solidFill>
            <a:schemeClr val="tx2">
              <a:lumMod val="40000"/>
              <a:lumOff val="60000"/>
            </a:schemeClr>
          </a:solidFill>
          <a:ln w="9525" cap="flat" cmpd="sng" algn="ctr">
            <a:solidFill>
              <a:schemeClr val="tx2">
                <a:alpha val="37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0F5494"/>
                </a:solidFill>
                <a:effectLst/>
                <a:latin typeface="Verdana" pitchFamily="34" charset="0"/>
              </a:rPr>
              <a:t>CRiSTAL</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is</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available</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for</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different</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sectors</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Food</a:t>
            </a:r>
            <a:r>
              <a:rPr kumimoji="0" lang="es-ES" sz="1200" b="0" i="0" u="none" strike="noStrike" cap="none" normalizeH="0" dirty="0" smtClean="0">
                <a:ln>
                  <a:noFill/>
                </a:ln>
                <a:solidFill>
                  <a:srgbClr val="0F5494"/>
                </a:solidFill>
                <a:effectLst/>
                <a:latin typeface="Verdana" pitchFamily="34" charset="0"/>
              </a:rPr>
              <a:t> Security, </a:t>
            </a:r>
            <a:r>
              <a:rPr kumimoji="0" lang="es-ES" sz="1200" b="0" i="0" u="none" strike="noStrike" cap="none" normalizeH="0" dirty="0" err="1" smtClean="0">
                <a:ln>
                  <a:noFill/>
                </a:ln>
                <a:solidFill>
                  <a:srgbClr val="0F5494"/>
                </a:solidFill>
                <a:effectLst/>
                <a:latin typeface="Verdana" pitchFamily="34" charset="0"/>
              </a:rPr>
              <a:t>Forests</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Adaptation</a:t>
            </a:r>
            <a:r>
              <a:rPr kumimoji="0" lang="es-ES" sz="1200" b="0" i="0" u="none" strike="noStrike" cap="none" normalizeH="0" dirty="0" smtClean="0">
                <a:ln>
                  <a:noFill/>
                </a:ln>
                <a:solidFill>
                  <a:srgbClr val="0F5494"/>
                </a:solidFill>
                <a:effectLst/>
                <a:latin typeface="Verdana" pitchFamily="34" charset="0"/>
              </a:rPr>
              <a:t> </a:t>
            </a:r>
            <a:endParaRPr kumimoji="0" lang="es-ES" sz="1200" b="0" i="0" u="none" strike="noStrike" cap="none" normalizeH="0" baseline="0" dirty="0" smtClean="0">
              <a:ln>
                <a:noFill/>
              </a:ln>
              <a:solidFill>
                <a:srgbClr val="0F5494"/>
              </a:solidFill>
              <a:effectLst/>
              <a:latin typeface="Verdana" pitchFamily="34" charset="0"/>
            </a:endParaRPr>
          </a:p>
        </p:txBody>
      </p:sp>
      <p:sp>
        <p:nvSpPr>
          <p:cNvPr id="8" name="Llamada ovalada 7"/>
          <p:cNvSpPr/>
          <p:nvPr/>
        </p:nvSpPr>
        <p:spPr bwMode="auto">
          <a:xfrm>
            <a:off x="4876800" y="1219200"/>
            <a:ext cx="1981200" cy="1371600"/>
          </a:xfrm>
          <a:prstGeom prst="wedgeEllipseCallout">
            <a:avLst>
              <a:gd name="adj1" fmla="val -90052"/>
              <a:gd name="adj2" fmla="val 94436"/>
            </a:avLst>
          </a:prstGeom>
          <a:solidFill>
            <a:schemeClr val="tx2">
              <a:lumMod val="40000"/>
              <a:lumOff val="60000"/>
            </a:schemeClr>
          </a:solidFill>
          <a:ln w="9525" cap="flat" cmpd="sng" algn="ctr">
            <a:solidFill>
              <a:schemeClr val="tx2">
                <a:alpha val="37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0F5494"/>
                </a:solidFill>
                <a:effectLst/>
                <a:latin typeface="Verdana" pitchFamily="34" charset="0"/>
              </a:rPr>
              <a:t>It</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is</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based</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on</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information</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given</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by</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the</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user</a:t>
            </a:r>
            <a:r>
              <a:rPr kumimoji="0" lang="es-ES" sz="1200" b="0" i="0" u="none" strike="noStrike" cap="none" normalizeH="0" baseline="0" dirty="0" smtClean="0">
                <a:ln>
                  <a:noFill/>
                </a:ln>
                <a:solidFill>
                  <a:srgbClr val="0F5494"/>
                </a:solidFill>
                <a:effectLst/>
                <a:latin typeface="Verdana" pitchFamily="34" charset="0"/>
              </a:rPr>
              <a:t>(s)</a:t>
            </a:r>
          </a:p>
        </p:txBody>
      </p:sp>
      <p:sp>
        <p:nvSpPr>
          <p:cNvPr id="9" name="Llamada ovalada 8"/>
          <p:cNvSpPr/>
          <p:nvPr/>
        </p:nvSpPr>
        <p:spPr bwMode="auto">
          <a:xfrm>
            <a:off x="5257800" y="3886200"/>
            <a:ext cx="1981200" cy="1371600"/>
          </a:xfrm>
          <a:prstGeom prst="wedgeEllipseCallout">
            <a:avLst>
              <a:gd name="adj1" fmla="val 86402"/>
              <a:gd name="adj2" fmla="val -61173"/>
            </a:avLst>
          </a:prstGeom>
          <a:solidFill>
            <a:schemeClr val="tx2">
              <a:lumMod val="40000"/>
              <a:lumOff val="60000"/>
            </a:schemeClr>
          </a:solidFill>
          <a:ln w="9525" cap="flat" cmpd="sng" algn="ctr">
            <a:solidFill>
              <a:schemeClr val="tx2">
                <a:alpha val="37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0F5494"/>
                </a:solidFill>
                <a:effectLst/>
                <a:latin typeface="Verdana" pitchFamily="34" charset="0"/>
              </a:rPr>
              <a:t>It</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requires</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some</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judgment</a:t>
            </a:r>
            <a:r>
              <a:rPr kumimoji="0" lang="es-ES" sz="1200" b="0" i="0" u="none" strike="noStrike" cap="none" normalizeH="0" baseline="0" dirty="0" smtClean="0">
                <a:ln>
                  <a:noFill/>
                </a:ln>
                <a:solidFill>
                  <a:srgbClr val="0F5494"/>
                </a:solidFill>
                <a:effectLst/>
                <a:latin typeface="Verdana" pitchFamily="34" charset="0"/>
              </a:rPr>
              <a:t> and </a:t>
            </a:r>
            <a:r>
              <a:rPr kumimoji="0" lang="es-ES" sz="1200" b="0" i="0" u="none" strike="noStrike" cap="none" normalizeH="0" baseline="0" dirty="0" err="1" smtClean="0">
                <a:ln>
                  <a:noFill/>
                </a:ln>
                <a:solidFill>
                  <a:srgbClr val="0F5494"/>
                </a:solidFill>
                <a:effectLst/>
                <a:latin typeface="Verdana" pitchFamily="34" charset="0"/>
              </a:rPr>
              <a:t>priorities</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to</a:t>
            </a:r>
            <a:r>
              <a:rPr kumimoji="0" lang="es-ES" sz="1200" b="0" i="0" u="none" strike="noStrike" cap="none" normalizeH="0" baseline="0" dirty="0" smtClean="0">
                <a:ln>
                  <a:noFill/>
                </a:ln>
                <a:solidFill>
                  <a:srgbClr val="0F5494"/>
                </a:solidFill>
                <a:effectLst/>
                <a:latin typeface="Verdana" pitchFamily="34" charset="0"/>
              </a:rPr>
              <a:t> be </a:t>
            </a:r>
            <a:r>
              <a:rPr kumimoji="0" lang="es-ES" sz="1200" b="0" i="0" u="none" strike="noStrike" cap="none" normalizeH="0" baseline="0" dirty="0" err="1" smtClean="0">
                <a:ln>
                  <a:noFill/>
                </a:ln>
                <a:solidFill>
                  <a:srgbClr val="0F5494"/>
                </a:solidFill>
                <a:effectLst/>
                <a:latin typeface="Verdana" pitchFamily="34" charset="0"/>
              </a:rPr>
              <a:t>made</a:t>
            </a:r>
            <a:endParaRPr kumimoji="0" lang="es-ES" sz="1200" b="0" i="0" u="none" strike="noStrike" cap="none" normalizeH="0" baseline="0" dirty="0" smtClean="0">
              <a:ln>
                <a:noFill/>
              </a:ln>
              <a:solidFill>
                <a:srgbClr val="0F5494"/>
              </a:solidFill>
              <a:effectLst/>
              <a:latin typeface="Verdana" pitchFamily="34" charset="0"/>
            </a:endParaRPr>
          </a:p>
        </p:txBody>
      </p:sp>
      <p:sp>
        <p:nvSpPr>
          <p:cNvPr id="10" name="Llamada ovalada 9"/>
          <p:cNvSpPr/>
          <p:nvPr/>
        </p:nvSpPr>
        <p:spPr bwMode="auto">
          <a:xfrm>
            <a:off x="3962400" y="4953000"/>
            <a:ext cx="2438400" cy="1371600"/>
          </a:xfrm>
          <a:prstGeom prst="wedgeEllipseCallout">
            <a:avLst>
              <a:gd name="adj1" fmla="val -113183"/>
              <a:gd name="adj2" fmla="val -2939"/>
            </a:avLst>
          </a:prstGeom>
          <a:solidFill>
            <a:schemeClr val="tx2">
              <a:lumMod val="40000"/>
              <a:lumOff val="60000"/>
            </a:schemeClr>
          </a:solidFill>
          <a:ln w="9525" cap="flat" cmpd="sng" algn="ctr">
            <a:solidFill>
              <a:schemeClr val="tx2">
                <a:alpha val="37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0F5494"/>
                </a:solidFill>
                <a:effectLst/>
                <a:latin typeface="Verdana" pitchFamily="34" charset="0"/>
              </a:rPr>
              <a:t>It</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requires</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many</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information</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It</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mostly</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structures</a:t>
            </a:r>
            <a:r>
              <a:rPr kumimoji="0" lang="es-ES" sz="1200" b="0" i="0" u="none" strike="noStrike" cap="none" normalizeH="0" dirty="0" smtClean="0">
                <a:ln>
                  <a:noFill/>
                </a:ln>
                <a:solidFill>
                  <a:srgbClr val="0F5494"/>
                </a:solidFill>
                <a:effectLst/>
                <a:latin typeface="Verdana" pitchFamily="34" charset="0"/>
              </a:rPr>
              <a:t> a </a:t>
            </a:r>
            <a:r>
              <a:rPr kumimoji="0" lang="es-ES" sz="1200" b="0" i="0" u="none" strike="noStrike" cap="none" normalizeH="0" dirty="0" err="1" smtClean="0">
                <a:ln>
                  <a:noFill/>
                </a:ln>
                <a:solidFill>
                  <a:srgbClr val="0F5494"/>
                </a:solidFill>
                <a:effectLst/>
                <a:latin typeface="Verdana" pitchFamily="34" charset="0"/>
              </a:rPr>
              <a:t>group</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discussion</a:t>
            </a:r>
            <a:r>
              <a:rPr kumimoji="0" lang="es-ES" sz="1200" b="0" i="0" u="none" strike="noStrike" cap="none" normalizeH="0" dirty="0" smtClean="0">
                <a:ln>
                  <a:noFill/>
                </a:ln>
                <a:solidFill>
                  <a:srgbClr val="0F5494"/>
                </a:solidFill>
                <a:effectLst/>
                <a:latin typeface="Verdana" pitchFamily="34" charset="0"/>
              </a:rPr>
              <a:t>.</a:t>
            </a:r>
            <a:endParaRPr kumimoji="0" lang="es-ES" sz="1200" b="0" i="0" u="none" strike="noStrike" cap="none" normalizeH="0" baseline="0" dirty="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12117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12</a:t>
            </a:fld>
            <a:endParaRPr lang="en-GB" dirty="0"/>
          </a:p>
        </p:txBody>
      </p:sp>
      <p:pic>
        <p:nvPicPr>
          <p:cNvPr id="5" name="Imagen 4"/>
          <p:cNvPicPr>
            <a:picLocks noChangeAspect="1"/>
          </p:cNvPicPr>
          <p:nvPr/>
        </p:nvPicPr>
        <p:blipFill>
          <a:blip r:embed="rId2"/>
          <a:stretch>
            <a:fillRect/>
          </a:stretch>
        </p:blipFill>
        <p:spPr>
          <a:xfrm>
            <a:off x="0" y="1155700"/>
            <a:ext cx="9144000" cy="4526870"/>
          </a:xfrm>
          <a:prstGeom prst="rect">
            <a:avLst/>
          </a:prstGeom>
        </p:spPr>
      </p:pic>
      <p:sp>
        <p:nvSpPr>
          <p:cNvPr id="6" name="Llamada ovalada 5"/>
          <p:cNvSpPr/>
          <p:nvPr/>
        </p:nvSpPr>
        <p:spPr bwMode="auto">
          <a:xfrm>
            <a:off x="1905000" y="3810000"/>
            <a:ext cx="2362200" cy="1447800"/>
          </a:xfrm>
          <a:prstGeom prst="wedgeEllipseCallout">
            <a:avLst>
              <a:gd name="adj1" fmla="val -50698"/>
              <a:gd name="adj2" fmla="val -73785"/>
            </a:avLst>
          </a:prstGeom>
          <a:solidFill>
            <a:schemeClr val="tx2">
              <a:lumMod val="40000"/>
              <a:lumOff val="60000"/>
            </a:schemeClr>
          </a:solidFill>
          <a:ln w="9525" cap="flat" cmpd="sng" algn="ctr">
            <a:solidFill>
              <a:schemeClr val="tx2">
                <a:alpha val="37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0F5494"/>
                </a:solidFill>
                <a:effectLst/>
                <a:latin typeface="Verdana" pitchFamily="34" charset="0"/>
              </a:rPr>
              <a:t>Previous</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analysis</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is</a:t>
            </a:r>
            <a:r>
              <a:rPr kumimoji="0" lang="es-ES" sz="1200" b="0" i="0" u="none" strike="noStrike" cap="none" normalizeH="0" baseline="0" dirty="0" smtClean="0">
                <a:ln>
                  <a:noFill/>
                </a:ln>
                <a:solidFill>
                  <a:srgbClr val="0F5494"/>
                </a:solidFill>
                <a:effectLst/>
                <a:latin typeface="Verdana" pitchFamily="34" charset="0"/>
              </a:rPr>
              <a:t> re-</a:t>
            </a:r>
            <a:r>
              <a:rPr kumimoji="0" lang="es-ES" sz="1200" b="0" i="0" u="none" strike="noStrike" cap="none" normalizeH="0" baseline="0" dirty="0" err="1" smtClean="0">
                <a:ln>
                  <a:noFill/>
                </a:ln>
                <a:solidFill>
                  <a:srgbClr val="0F5494"/>
                </a:solidFill>
                <a:effectLst/>
                <a:latin typeface="Verdana" pitchFamily="34" charset="0"/>
              </a:rPr>
              <a:t>used</a:t>
            </a:r>
            <a:r>
              <a:rPr kumimoji="0" lang="es-ES" sz="1200" b="0" i="0" u="none" strike="noStrike" cap="none" normalizeH="0" dirty="0" smtClean="0">
                <a:ln>
                  <a:noFill/>
                </a:ln>
                <a:solidFill>
                  <a:srgbClr val="0F5494"/>
                </a:solidFill>
                <a:effectLst/>
                <a:latin typeface="Verdana" pitchFamily="34" charset="0"/>
              </a:rPr>
              <a:t> in </a:t>
            </a:r>
            <a:r>
              <a:rPr kumimoji="0" lang="es-ES" sz="1200" b="0" i="0" u="none" strike="noStrike" cap="none" normalizeH="0" dirty="0" err="1" smtClean="0">
                <a:ln>
                  <a:noFill/>
                </a:ln>
                <a:solidFill>
                  <a:srgbClr val="0F5494"/>
                </a:solidFill>
                <a:effectLst/>
                <a:latin typeface="Verdana" pitchFamily="34" charset="0"/>
              </a:rPr>
              <a:t>next</a:t>
            </a:r>
            <a:r>
              <a:rPr kumimoji="0" lang="es-ES" sz="1200" b="0" i="0" u="none" strike="noStrike" cap="none" normalizeH="0" dirty="0" smtClean="0">
                <a:ln>
                  <a:noFill/>
                </a:ln>
                <a:solidFill>
                  <a:srgbClr val="0F5494"/>
                </a:solidFill>
                <a:effectLst/>
                <a:latin typeface="Verdana" pitchFamily="34" charset="0"/>
              </a:rPr>
              <a:t> </a:t>
            </a:r>
            <a:r>
              <a:rPr kumimoji="0" lang="es-ES" sz="1200" b="0" i="0" u="none" strike="noStrike" cap="none" normalizeH="0" dirty="0" err="1" smtClean="0">
                <a:ln>
                  <a:noFill/>
                </a:ln>
                <a:solidFill>
                  <a:srgbClr val="0F5494"/>
                </a:solidFill>
                <a:effectLst/>
                <a:latin typeface="Verdana" pitchFamily="34" charset="0"/>
              </a:rPr>
              <a:t>steps</a:t>
            </a:r>
            <a:endParaRPr kumimoji="0" lang="es-ES" sz="1200" b="0" i="0" u="none" strike="noStrike" cap="none" normalizeH="0" baseline="0" dirty="0" smtClean="0">
              <a:ln>
                <a:noFill/>
              </a:ln>
              <a:solidFill>
                <a:srgbClr val="0F5494"/>
              </a:solidFill>
              <a:effectLst/>
              <a:latin typeface="Verdana" pitchFamily="34" charset="0"/>
            </a:endParaRPr>
          </a:p>
        </p:txBody>
      </p:sp>
      <p:sp>
        <p:nvSpPr>
          <p:cNvPr id="7" name="Llamada ovalada 6"/>
          <p:cNvSpPr/>
          <p:nvPr/>
        </p:nvSpPr>
        <p:spPr bwMode="auto">
          <a:xfrm>
            <a:off x="3581400" y="5562600"/>
            <a:ext cx="2362200" cy="1447800"/>
          </a:xfrm>
          <a:prstGeom prst="wedgeEllipseCallout">
            <a:avLst>
              <a:gd name="adj1" fmla="val 172123"/>
              <a:gd name="adj2" fmla="val -46653"/>
            </a:avLst>
          </a:prstGeom>
          <a:solidFill>
            <a:schemeClr val="tx2">
              <a:lumMod val="40000"/>
              <a:lumOff val="60000"/>
            </a:schemeClr>
          </a:solidFill>
          <a:ln w="9525" cap="flat" cmpd="sng" algn="ctr">
            <a:solidFill>
              <a:schemeClr val="tx2">
                <a:alpha val="37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0F5494"/>
                </a:solidFill>
                <a:effectLst/>
                <a:latin typeface="Verdana" pitchFamily="34" charset="0"/>
              </a:rPr>
              <a:t>The</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reporting</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is</a:t>
            </a:r>
            <a:r>
              <a:rPr kumimoji="0" lang="es-ES" sz="1200" b="0" i="0" u="none" strike="noStrike" cap="none" normalizeH="0" baseline="0" dirty="0" smtClean="0">
                <a:ln>
                  <a:noFill/>
                </a:ln>
                <a:solidFill>
                  <a:srgbClr val="0F5494"/>
                </a:solidFill>
                <a:effectLst/>
                <a:latin typeface="Verdana" pitchFamily="34" charset="0"/>
              </a:rPr>
              <a:t> a </a:t>
            </a:r>
            <a:r>
              <a:rPr kumimoji="0" lang="es-ES" sz="1200" b="0" i="0" u="none" strike="noStrike" cap="none" normalizeH="0" baseline="0" dirty="0" err="1" smtClean="0">
                <a:ln>
                  <a:noFill/>
                </a:ln>
                <a:solidFill>
                  <a:srgbClr val="0F5494"/>
                </a:solidFill>
                <a:effectLst/>
                <a:latin typeface="Verdana" pitchFamily="34" charset="0"/>
              </a:rPr>
              <a:t>summary</a:t>
            </a:r>
            <a:r>
              <a:rPr kumimoji="0" lang="es-ES" sz="1200" b="0" i="0" u="none" strike="noStrike" cap="none" normalizeH="0" baseline="0" dirty="0" smtClean="0">
                <a:ln>
                  <a:noFill/>
                </a:ln>
                <a:solidFill>
                  <a:srgbClr val="0F5494"/>
                </a:solidFill>
                <a:effectLst/>
                <a:latin typeface="Verdana" pitchFamily="34" charset="0"/>
              </a:rPr>
              <a:t> of </a:t>
            </a:r>
            <a:r>
              <a:rPr kumimoji="0" lang="es-ES" sz="1200" b="0" i="0" u="none" strike="noStrike" cap="none" normalizeH="0" baseline="0" dirty="0" err="1" smtClean="0">
                <a:ln>
                  <a:noFill/>
                </a:ln>
                <a:solidFill>
                  <a:srgbClr val="0F5494"/>
                </a:solidFill>
                <a:effectLst/>
                <a:latin typeface="Verdana" pitchFamily="34" charset="0"/>
              </a:rPr>
              <a:t>the</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existing</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information</a:t>
            </a:r>
            <a:r>
              <a:rPr kumimoji="0" lang="es-ES" sz="1200" b="0" i="0" u="none" strike="noStrike" cap="none" normalizeH="0" baseline="0" dirty="0" smtClean="0">
                <a:ln>
                  <a:noFill/>
                </a:ln>
                <a:solidFill>
                  <a:srgbClr val="0F5494"/>
                </a:solidFill>
                <a:effectLst/>
                <a:latin typeface="Verdana" pitchFamily="34" charset="0"/>
              </a:rPr>
              <a:t> in </a:t>
            </a:r>
            <a:r>
              <a:rPr kumimoji="0" lang="es-ES" sz="1200" b="0" i="0" u="none" strike="noStrike" cap="none" normalizeH="0" baseline="0" dirty="0" err="1" smtClean="0">
                <a:ln>
                  <a:noFill/>
                </a:ln>
                <a:solidFill>
                  <a:srgbClr val="0F5494"/>
                </a:solidFill>
                <a:effectLst/>
                <a:latin typeface="Verdana" pitchFamily="34" charset="0"/>
              </a:rPr>
              <a:t>the</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system</a:t>
            </a:r>
            <a:endParaRPr kumimoji="0" lang="es-ES" sz="1200" b="0" i="0" u="none" strike="noStrike" cap="none" normalizeH="0" baseline="0" dirty="0" smtClean="0">
              <a:ln>
                <a:noFill/>
              </a:ln>
              <a:solidFill>
                <a:srgbClr val="0F5494"/>
              </a:solidFill>
              <a:effectLst/>
              <a:latin typeface="Verdana" pitchFamily="34" charset="0"/>
            </a:endParaRPr>
          </a:p>
        </p:txBody>
      </p:sp>
      <p:sp>
        <p:nvSpPr>
          <p:cNvPr id="8" name="Llamada ovalada 7"/>
          <p:cNvSpPr/>
          <p:nvPr/>
        </p:nvSpPr>
        <p:spPr bwMode="auto">
          <a:xfrm>
            <a:off x="3200400" y="0"/>
            <a:ext cx="2362200" cy="1447800"/>
          </a:xfrm>
          <a:prstGeom prst="wedgeEllipseCallout">
            <a:avLst>
              <a:gd name="adj1" fmla="val 119466"/>
              <a:gd name="adj2" fmla="val 103479"/>
            </a:avLst>
          </a:prstGeom>
          <a:solidFill>
            <a:schemeClr val="tx2">
              <a:lumMod val="40000"/>
              <a:lumOff val="60000"/>
            </a:schemeClr>
          </a:solidFill>
          <a:ln w="9525" cap="flat" cmpd="sng" algn="ctr">
            <a:solidFill>
              <a:schemeClr val="tx2">
                <a:alpha val="37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err="1" smtClean="0">
                <a:ln>
                  <a:noFill/>
                </a:ln>
                <a:solidFill>
                  <a:srgbClr val="0F5494"/>
                </a:solidFill>
                <a:effectLst/>
                <a:latin typeface="Verdana" pitchFamily="34" charset="0"/>
              </a:rPr>
              <a:t>It</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is</a:t>
            </a:r>
            <a:r>
              <a:rPr kumimoji="0" lang="es-ES" sz="1200" b="0" i="0" u="none" strike="noStrike" cap="none" normalizeH="0" baseline="0" dirty="0" smtClean="0">
                <a:ln>
                  <a:noFill/>
                </a:ln>
                <a:solidFill>
                  <a:srgbClr val="0F5494"/>
                </a:solidFill>
                <a:effectLst/>
                <a:latin typeface="Verdana" pitchFamily="34" charset="0"/>
              </a:rPr>
              <a:t> a </a:t>
            </a:r>
            <a:r>
              <a:rPr kumimoji="0" lang="es-ES" sz="1200" b="0" i="0" u="none" strike="noStrike" cap="none" normalizeH="0" baseline="0" dirty="0" err="1" smtClean="0">
                <a:ln>
                  <a:noFill/>
                </a:ln>
                <a:solidFill>
                  <a:srgbClr val="0F5494"/>
                </a:solidFill>
                <a:effectLst/>
                <a:latin typeface="Verdana" pitchFamily="34" charset="0"/>
              </a:rPr>
              <a:t>step-by-step</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process</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leading</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to</a:t>
            </a:r>
            <a:r>
              <a:rPr kumimoji="0" lang="es-ES" sz="1200" b="0" i="0" u="none" strike="noStrike" cap="none" normalizeH="0" baseline="0" dirty="0" smtClean="0">
                <a:ln>
                  <a:noFill/>
                </a:ln>
                <a:solidFill>
                  <a:srgbClr val="0F5494"/>
                </a:solidFill>
                <a:effectLst/>
                <a:latin typeface="Verdana" pitchFamily="34" charset="0"/>
              </a:rPr>
              <a:t> </a:t>
            </a:r>
            <a:r>
              <a:rPr kumimoji="0" lang="es-ES" sz="1200" b="0" i="0" u="none" strike="noStrike" cap="none" normalizeH="0" baseline="0" dirty="0" err="1" smtClean="0">
                <a:ln>
                  <a:noFill/>
                </a:ln>
                <a:solidFill>
                  <a:srgbClr val="0F5494"/>
                </a:solidFill>
                <a:effectLst/>
                <a:latin typeface="Verdana" pitchFamily="34" charset="0"/>
              </a:rPr>
              <a:t>action</a:t>
            </a:r>
            <a:r>
              <a:rPr kumimoji="0" lang="es-ES" sz="1200" b="0" i="0" u="none" strike="noStrike" cap="none" normalizeH="0" baseline="0" dirty="0" smtClean="0">
                <a:ln>
                  <a:noFill/>
                </a:ln>
                <a:solidFill>
                  <a:srgbClr val="0F5494"/>
                </a:solidFill>
                <a:effectLst/>
                <a:latin typeface="Verdana" pitchFamily="34" charset="0"/>
              </a:rPr>
              <a:t>.</a:t>
            </a:r>
          </a:p>
        </p:txBody>
      </p:sp>
    </p:spTree>
    <p:extLst>
      <p:ext uri="{BB962C8B-B14F-4D97-AF65-F5344CB8AC3E}">
        <p14:creationId xmlns:p14="http://schemas.microsoft.com/office/powerpoint/2010/main" val="132693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13</a:t>
            </a:fld>
            <a:endParaRPr lang="en-GB" dirty="0"/>
          </a:p>
        </p:txBody>
      </p:sp>
      <p:pic>
        <p:nvPicPr>
          <p:cNvPr id="5" name="Imagen 4"/>
          <p:cNvPicPr>
            <a:picLocks noChangeAspect="1"/>
          </p:cNvPicPr>
          <p:nvPr/>
        </p:nvPicPr>
        <p:blipFill>
          <a:blip r:embed="rId3"/>
          <a:stretch>
            <a:fillRect/>
          </a:stretch>
        </p:blipFill>
        <p:spPr>
          <a:xfrm>
            <a:off x="1752600" y="1801399"/>
            <a:ext cx="5638800" cy="4370801"/>
          </a:xfrm>
          <a:prstGeom prst="rect">
            <a:avLst/>
          </a:prstGeom>
        </p:spPr>
      </p:pic>
      <p:sp>
        <p:nvSpPr>
          <p:cNvPr id="6" name="CuadroTexto 5"/>
          <p:cNvSpPr txBox="1"/>
          <p:nvPr/>
        </p:nvSpPr>
        <p:spPr>
          <a:xfrm>
            <a:off x="1503579" y="6167735"/>
            <a:ext cx="6192621" cy="461665"/>
          </a:xfrm>
          <a:prstGeom prst="rect">
            <a:avLst/>
          </a:prstGeom>
          <a:noFill/>
        </p:spPr>
        <p:txBody>
          <a:bodyPr wrap="none" rtlCol="0">
            <a:spAutoFit/>
          </a:bodyPr>
          <a:lstStyle/>
          <a:p>
            <a:pPr algn="ctr"/>
            <a:r>
              <a:rPr lang="es-ES" dirty="0"/>
              <a:t>Jamestown Beach </a:t>
            </a:r>
            <a:r>
              <a:rPr lang="es-ES" dirty="0" smtClean="0"/>
              <a:t>(USA) </a:t>
            </a:r>
            <a:r>
              <a:rPr lang="es-ES" dirty="0" err="1" smtClean="0"/>
              <a:t>medium</a:t>
            </a:r>
            <a:r>
              <a:rPr lang="es-ES" dirty="0" err="1"/>
              <a:t>-severity</a:t>
            </a:r>
            <a:r>
              <a:rPr lang="es-ES" dirty="0"/>
              <a:t> sea </a:t>
            </a:r>
            <a:r>
              <a:rPr lang="es-ES" dirty="0" err="1"/>
              <a:t>level</a:t>
            </a:r>
            <a:r>
              <a:rPr lang="es-ES" dirty="0"/>
              <a:t> </a:t>
            </a:r>
            <a:r>
              <a:rPr lang="es-ES" dirty="0" err="1"/>
              <a:t>rise</a:t>
            </a:r>
            <a:r>
              <a:rPr lang="es-ES" dirty="0"/>
              <a:t> (</a:t>
            </a:r>
            <a:r>
              <a:rPr lang="es-ES" dirty="0" err="1"/>
              <a:t>about</a:t>
            </a:r>
            <a:r>
              <a:rPr lang="es-ES" dirty="0"/>
              <a:t> </a:t>
            </a:r>
            <a:r>
              <a:rPr lang="es-ES" dirty="0" smtClean="0"/>
              <a:t>70 cm)</a:t>
            </a:r>
            <a:r>
              <a:rPr lang="es-ES" dirty="0"/>
              <a:t>. </a:t>
            </a:r>
            <a:endParaRPr lang="es-ES" dirty="0" smtClean="0"/>
          </a:p>
          <a:p>
            <a:pPr algn="ctr"/>
            <a:r>
              <a:rPr lang="es-ES" dirty="0" err="1" smtClean="0"/>
              <a:t>Inundation</a:t>
            </a:r>
            <a:r>
              <a:rPr lang="es-ES" dirty="0" smtClean="0"/>
              <a:t> </a:t>
            </a:r>
            <a:r>
              <a:rPr lang="es-ES" dirty="0"/>
              <a:t>and </a:t>
            </a:r>
            <a:r>
              <a:rPr lang="es-ES" dirty="0" err="1"/>
              <a:t>storm</a:t>
            </a:r>
            <a:r>
              <a:rPr lang="es-ES" dirty="0"/>
              <a:t> surges are </a:t>
            </a:r>
            <a:r>
              <a:rPr lang="es-ES" dirty="0" err="1"/>
              <a:t>projected</a:t>
            </a:r>
            <a:r>
              <a:rPr lang="es-ES" dirty="0"/>
              <a:t> </a:t>
            </a:r>
            <a:r>
              <a:rPr lang="es-ES" dirty="0" err="1"/>
              <a:t>to</a:t>
            </a:r>
            <a:r>
              <a:rPr lang="es-ES" dirty="0"/>
              <a:t> </a:t>
            </a:r>
            <a:r>
              <a:rPr lang="es-ES" dirty="0" err="1"/>
              <a:t>occur</a:t>
            </a:r>
            <a:r>
              <a:rPr lang="es-ES" dirty="0"/>
              <a:t> </a:t>
            </a:r>
            <a:r>
              <a:rPr lang="es-ES" dirty="0" err="1"/>
              <a:t>between</a:t>
            </a:r>
            <a:r>
              <a:rPr lang="es-ES" dirty="0"/>
              <a:t> 2055 and 2090.</a:t>
            </a:r>
          </a:p>
        </p:txBody>
      </p:sp>
      <p:sp>
        <p:nvSpPr>
          <p:cNvPr id="7" name="Título 1"/>
          <p:cNvSpPr>
            <a:spLocks noGrp="1"/>
          </p:cNvSpPr>
          <p:nvPr>
            <p:ph type="title"/>
          </p:nvPr>
        </p:nvSpPr>
        <p:spPr>
          <a:xfrm>
            <a:off x="228600" y="968375"/>
            <a:ext cx="8610600" cy="936625"/>
          </a:xfrm>
        </p:spPr>
        <p:txBody>
          <a:bodyPr/>
          <a:lstStyle/>
          <a:p>
            <a:r>
              <a:rPr lang="es-ES" sz="2400" dirty="0" err="1" smtClean="0"/>
              <a:t>Other</a:t>
            </a:r>
            <a:r>
              <a:rPr lang="es-ES" sz="2400" dirty="0" smtClean="0"/>
              <a:t> </a:t>
            </a:r>
            <a:r>
              <a:rPr lang="es-ES" sz="2400" dirty="0" err="1" smtClean="0"/>
              <a:t>tools</a:t>
            </a:r>
            <a:r>
              <a:rPr lang="es-ES" sz="2400" dirty="0" smtClean="0"/>
              <a:t> can be </a:t>
            </a:r>
            <a:r>
              <a:rPr lang="es-ES" sz="2400" dirty="0" err="1" smtClean="0"/>
              <a:t>used</a:t>
            </a:r>
            <a:r>
              <a:rPr lang="es-ES" sz="2400" dirty="0" smtClean="0"/>
              <a:t> </a:t>
            </a:r>
            <a:r>
              <a:rPr lang="es-ES" sz="2400" dirty="0" err="1" smtClean="0"/>
              <a:t>to</a:t>
            </a:r>
            <a:r>
              <a:rPr lang="es-ES" sz="2400" dirty="0" smtClean="0"/>
              <a:t> </a:t>
            </a:r>
            <a:r>
              <a:rPr lang="es-ES" sz="2400" dirty="0" err="1" smtClean="0"/>
              <a:t>support</a:t>
            </a:r>
            <a:r>
              <a:rPr lang="es-ES" sz="2400" dirty="0" smtClean="0"/>
              <a:t> </a:t>
            </a:r>
            <a:r>
              <a:rPr lang="es-ES" sz="2400" dirty="0" err="1" smtClean="0"/>
              <a:t>discussions</a:t>
            </a:r>
            <a:endParaRPr lang="es-ES" sz="2400" dirty="0"/>
          </a:p>
        </p:txBody>
      </p:sp>
    </p:spTree>
    <p:extLst>
      <p:ext uri="{BB962C8B-B14F-4D97-AF65-F5344CB8AC3E}">
        <p14:creationId xmlns:p14="http://schemas.microsoft.com/office/powerpoint/2010/main" val="2824146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8600" y="2033587"/>
            <a:ext cx="8610600" cy="3529013"/>
          </a:xfrm>
        </p:spPr>
        <p:txBody>
          <a:bodyPr/>
          <a:lstStyle/>
          <a:p>
            <a:r>
              <a:rPr lang="en-GB" sz="2000" b="1" i="0" kern="1200" dirty="0" smtClean="0">
                <a:solidFill>
                  <a:schemeClr val="tx2">
                    <a:lumMod val="75000"/>
                  </a:schemeClr>
                </a:solidFill>
                <a:latin typeface="Verdana"/>
                <a:cs typeface="Verdana"/>
              </a:rPr>
              <a:t>Magnitude of Impacts </a:t>
            </a:r>
            <a:r>
              <a:rPr lang="en-GB" sz="2000" i="0" kern="1200" dirty="0" smtClean="0">
                <a:solidFill>
                  <a:schemeClr val="tx2">
                    <a:lumMod val="75000"/>
                  </a:schemeClr>
                </a:solidFill>
                <a:latin typeface="Verdana"/>
                <a:cs typeface="Verdana"/>
              </a:rPr>
              <a:t>– the scale and intensity of the climate impact;</a:t>
            </a:r>
          </a:p>
          <a:p>
            <a:r>
              <a:rPr lang="en-GB" sz="2000" b="1" i="0" kern="1200" dirty="0" smtClean="0">
                <a:solidFill>
                  <a:schemeClr val="tx2">
                    <a:lumMod val="75000"/>
                  </a:schemeClr>
                </a:solidFill>
                <a:latin typeface="Verdana"/>
                <a:cs typeface="Verdana"/>
              </a:rPr>
              <a:t>Timing of Impacts </a:t>
            </a:r>
            <a:r>
              <a:rPr lang="en-GB" sz="2000" i="0" kern="1200" dirty="0" smtClean="0">
                <a:solidFill>
                  <a:schemeClr val="tx2">
                    <a:lumMod val="75000"/>
                  </a:schemeClr>
                </a:solidFill>
                <a:latin typeface="Verdana"/>
                <a:cs typeface="Verdana"/>
              </a:rPr>
              <a:t>– when the impact is likely to occur;</a:t>
            </a:r>
          </a:p>
          <a:p>
            <a:r>
              <a:rPr lang="en-GB" sz="2000" b="1" i="0" kern="1200" dirty="0" smtClean="0">
                <a:solidFill>
                  <a:schemeClr val="tx2">
                    <a:lumMod val="75000"/>
                  </a:schemeClr>
                </a:solidFill>
                <a:latin typeface="Verdana"/>
                <a:cs typeface="Verdana"/>
              </a:rPr>
              <a:t>Persistence and Reversibility </a:t>
            </a:r>
            <a:r>
              <a:rPr lang="en-GB" sz="2000" i="0" kern="1200" dirty="0" smtClean="0">
                <a:solidFill>
                  <a:schemeClr val="tx2">
                    <a:lumMod val="75000"/>
                  </a:schemeClr>
                </a:solidFill>
                <a:latin typeface="Verdana"/>
                <a:cs typeface="Verdana"/>
              </a:rPr>
              <a:t>– how long lasting or irreversible the impacts are;</a:t>
            </a:r>
          </a:p>
          <a:p>
            <a:r>
              <a:rPr lang="en-GB" sz="2000" b="1" i="0" kern="1200" dirty="0" smtClean="0">
                <a:solidFill>
                  <a:schemeClr val="tx2">
                    <a:lumMod val="75000"/>
                  </a:schemeClr>
                </a:solidFill>
                <a:latin typeface="Verdana"/>
                <a:cs typeface="Verdana"/>
              </a:rPr>
              <a:t>Likelihood of Impacts </a:t>
            </a:r>
            <a:r>
              <a:rPr lang="en-GB" sz="2000" i="0" kern="1200" dirty="0" smtClean="0">
                <a:solidFill>
                  <a:schemeClr val="tx2">
                    <a:lumMod val="75000"/>
                  </a:schemeClr>
                </a:solidFill>
                <a:latin typeface="Verdana"/>
                <a:cs typeface="Verdana"/>
              </a:rPr>
              <a:t>– how likely is it for the impact to occur;</a:t>
            </a:r>
          </a:p>
          <a:p>
            <a:r>
              <a:rPr lang="en-GB" sz="2000" b="1" i="0" kern="1200" dirty="0" smtClean="0">
                <a:solidFill>
                  <a:schemeClr val="tx2">
                    <a:lumMod val="75000"/>
                  </a:schemeClr>
                </a:solidFill>
                <a:latin typeface="Verdana"/>
                <a:cs typeface="Verdana"/>
              </a:rPr>
              <a:t>Distributional Nature of Impacts </a:t>
            </a:r>
            <a:r>
              <a:rPr lang="en-GB" sz="2000" i="0" kern="1200" dirty="0" smtClean="0">
                <a:solidFill>
                  <a:schemeClr val="tx2">
                    <a:lumMod val="75000"/>
                  </a:schemeClr>
                </a:solidFill>
                <a:latin typeface="Verdana"/>
                <a:cs typeface="Verdana"/>
              </a:rPr>
              <a:t>– whether specific groups or the whole community would be impacted;</a:t>
            </a:r>
          </a:p>
          <a:p>
            <a:r>
              <a:rPr lang="en-GB" sz="2000" b="1" i="0" kern="1200" dirty="0" smtClean="0">
                <a:solidFill>
                  <a:schemeClr val="tx2">
                    <a:lumMod val="75000"/>
                  </a:schemeClr>
                </a:solidFill>
                <a:latin typeface="Verdana"/>
                <a:cs typeface="Verdana"/>
              </a:rPr>
              <a:t>Importance of System at Risk </a:t>
            </a:r>
            <a:r>
              <a:rPr lang="en-GB" sz="2000" i="0" kern="1200" dirty="0" smtClean="0">
                <a:solidFill>
                  <a:schemeClr val="tx2">
                    <a:lumMod val="75000"/>
                  </a:schemeClr>
                </a:solidFill>
                <a:latin typeface="Verdana"/>
                <a:cs typeface="Verdana"/>
              </a:rPr>
              <a:t>– the cultural, economic, or social value of the system affected; and</a:t>
            </a:r>
          </a:p>
          <a:p>
            <a:r>
              <a:rPr lang="en-GB" sz="2000" b="1" i="0" kern="1200" dirty="0" smtClean="0">
                <a:solidFill>
                  <a:schemeClr val="tx2">
                    <a:lumMod val="75000"/>
                  </a:schemeClr>
                </a:solidFill>
                <a:latin typeface="Verdana"/>
                <a:cs typeface="Verdana"/>
              </a:rPr>
              <a:t>Potential for Adaptation </a:t>
            </a:r>
            <a:r>
              <a:rPr lang="en-GB" sz="2000" i="0" kern="1200" dirty="0" smtClean="0">
                <a:solidFill>
                  <a:schemeClr val="tx2">
                    <a:lumMod val="75000"/>
                  </a:schemeClr>
                </a:solidFill>
                <a:latin typeface="Verdana"/>
                <a:cs typeface="Verdana"/>
              </a:rPr>
              <a:t>– the availability and feasibility of actions to prepare for or respond to the climate impacts.</a:t>
            </a:r>
            <a:endParaRPr lang="en-GB" sz="2000" i="0" dirty="0" smtClean="0">
              <a:solidFill>
                <a:schemeClr val="tx2">
                  <a:lumMod val="75000"/>
                </a:schemeClr>
              </a:solidFill>
              <a:latin typeface="Verdana"/>
              <a:cs typeface="Verdana"/>
            </a:endParaRPr>
          </a:p>
          <a:p>
            <a:endParaRPr lang="en-GB" sz="2000" i="0" dirty="0">
              <a:solidFill>
                <a:schemeClr val="tx2">
                  <a:lumMod val="75000"/>
                </a:schemeClr>
              </a:solidFill>
              <a:latin typeface="Verdana"/>
              <a:cs typeface="Verdana"/>
            </a:endParaRPr>
          </a:p>
        </p:txBody>
      </p:sp>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14</a:t>
            </a:fld>
            <a:endParaRPr lang="en-GB" dirty="0"/>
          </a:p>
        </p:txBody>
      </p:sp>
      <p:sp>
        <p:nvSpPr>
          <p:cNvPr id="5" name="CuadroTexto 4"/>
          <p:cNvSpPr txBox="1"/>
          <p:nvPr/>
        </p:nvSpPr>
        <p:spPr>
          <a:xfrm>
            <a:off x="5334000" y="6548735"/>
            <a:ext cx="3606576" cy="461665"/>
          </a:xfrm>
          <a:prstGeom prst="rect">
            <a:avLst/>
          </a:prstGeom>
          <a:noFill/>
        </p:spPr>
        <p:txBody>
          <a:bodyPr wrap="none" rtlCol="0">
            <a:spAutoFit/>
          </a:bodyPr>
          <a:lstStyle/>
          <a:p>
            <a:r>
              <a:rPr lang="en-GB" smtClean="0">
                <a:solidFill>
                  <a:schemeClr val="tx1"/>
                </a:solidFill>
                <a:latin typeface="Arial" pitchFamily="34" charset="0"/>
              </a:rPr>
              <a:t>Intergovernmental Panel on Climate Change 2007</a:t>
            </a:r>
          </a:p>
          <a:p>
            <a:endParaRPr lang="en-GB"/>
          </a:p>
        </p:txBody>
      </p:sp>
      <p:sp>
        <p:nvSpPr>
          <p:cNvPr id="6" name="Título 1"/>
          <p:cNvSpPr txBox="1">
            <a:spLocks/>
          </p:cNvSpPr>
          <p:nvPr/>
        </p:nvSpPr>
        <p:spPr bwMode="auto">
          <a:xfrm>
            <a:off x="395288" y="1044575"/>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s-ES" dirty="0" err="1" smtClean="0"/>
              <a:t>Prioritisation</a:t>
            </a:r>
            <a:r>
              <a:rPr lang="es-ES" dirty="0" smtClean="0"/>
              <a:t> </a:t>
            </a:r>
            <a:r>
              <a:rPr lang="es-ES" dirty="0" err="1" smtClean="0"/>
              <a:t>criteria</a:t>
            </a:r>
            <a:endParaRPr lang="es-ES" dirty="0"/>
          </a:p>
        </p:txBody>
      </p:sp>
    </p:spTree>
    <p:extLst>
      <p:ext uri="{BB962C8B-B14F-4D97-AF65-F5344CB8AC3E}">
        <p14:creationId xmlns:p14="http://schemas.microsoft.com/office/powerpoint/2010/main" val="344229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Environmental</a:t>
            </a:r>
            <a:r>
              <a:rPr lang="es-ES" dirty="0" smtClean="0"/>
              <a:t> </a:t>
            </a:r>
            <a:r>
              <a:rPr lang="es-ES" dirty="0" err="1" smtClean="0"/>
              <a:t>Impact</a:t>
            </a:r>
            <a:r>
              <a:rPr lang="es-ES" dirty="0" smtClean="0"/>
              <a:t> </a:t>
            </a:r>
            <a:r>
              <a:rPr lang="es-ES" dirty="0" err="1" smtClean="0"/>
              <a:t>Assessment</a:t>
            </a:r>
            <a:endParaRPr lang="es-ES" dirty="0"/>
          </a:p>
        </p:txBody>
      </p:sp>
      <p:sp>
        <p:nvSpPr>
          <p:cNvPr id="3" name="Marcador de contenido 2"/>
          <p:cNvSpPr>
            <a:spLocks noGrp="1"/>
          </p:cNvSpPr>
          <p:nvPr>
            <p:ph idx="1"/>
          </p:nvPr>
        </p:nvSpPr>
        <p:spPr/>
        <p:txBody>
          <a:bodyPr/>
          <a:lstStyle/>
          <a:p>
            <a:r>
              <a:rPr lang="es-ES" i="0" dirty="0" smtClean="0"/>
              <a:t>“</a:t>
            </a:r>
            <a:r>
              <a:rPr lang="es-ES" dirty="0" err="1" smtClean="0"/>
              <a:t>the</a:t>
            </a:r>
            <a:r>
              <a:rPr lang="es-ES" dirty="0" smtClean="0"/>
              <a:t> </a:t>
            </a:r>
            <a:r>
              <a:rPr lang="es-ES" dirty="0" err="1"/>
              <a:t>process</a:t>
            </a:r>
            <a:r>
              <a:rPr lang="es-ES" dirty="0"/>
              <a:t> of </a:t>
            </a:r>
            <a:r>
              <a:rPr lang="es-ES" dirty="0" err="1"/>
              <a:t>identifying</a:t>
            </a:r>
            <a:r>
              <a:rPr lang="es-ES" dirty="0"/>
              <a:t>, </a:t>
            </a:r>
            <a:r>
              <a:rPr lang="es-ES" dirty="0" err="1"/>
              <a:t>predicting</a:t>
            </a:r>
            <a:r>
              <a:rPr lang="es-ES" dirty="0"/>
              <a:t>, </a:t>
            </a:r>
            <a:r>
              <a:rPr lang="es-ES" dirty="0" err="1"/>
              <a:t>evaluating</a:t>
            </a:r>
            <a:r>
              <a:rPr lang="es-ES" dirty="0"/>
              <a:t> and </a:t>
            </a:r>
            <a:r>
              <a:rPr lang="es-ES" dirty="0" err="1"/>
              <a:t>mitigating</a:t>
            </a:r>
            <a:r>
              <a:rPr lang="es-ES" dirty="0"/>
              <a:t> </a:t>
            </a:r>
            <a:r>
              <a:rPr lang="es-ES" dirty="0" err="1"/>
              <a:t>the</a:t>
            </a:r>
            <a:r>
              <a:rPr lang="es-ES" dirty="0"/>
              <a:t> </a:t>
            </a:r>
            <a:r>
              <a:rPr lang="es-ES" dirty="0" err="1"/>
              <a:t>bio</a:t>
            </a:r>
            <a:r>
              <a:rPr lang="es-ES" dirty="0"/>
              <a:t>- </a:t>
            </a:r>
            <a:r>
              <a:rPr lang="es-ES" dirty="0" err="1"/>
              <a:t>physical</a:t>
            </a:r>
            <a:r>
              <a:rPr lang="es-ES" dirty="0"/>
              <a:t>, social, and </a:t>
            </a:r>
            <a:r>
              <a:rPr lang="es-ES" dirty="0" err="1"/>
              <a:t>other</a:t>
            </a:r>
            <a:r>
              <a:rPr lang="es-ES" dirty="0"/>
              <a:t> </a:t>
            </a:r>
            <a:r>
              <a:rPr lang="es-ES" dirty="0" err="1"/>
              <a:t>relevant</a:t>
            </a:r>
            <a:r>
              <a:rPr lang="es-ES" dirty="0"/>
              <a:t> </a:t>
            </a:r>
            <a:r>
              <a:rPr lang="es-ES" dirty="0" err="1"/>
              <a:t>effects</a:t>
            </a:r>
            <a:r>
              <a:rPr lang="es-ES" dirty="0"/>
              <a:t> of </a:t>
            </a:r>
            <a:r>
              <a:rPr lang="es-ES" dirty="0" err="1"/>
              <a:t>development</a:t>
            </a:r>
            <a:r>
              <a:rPr lang="es-ES" dirty="0"/>
              <a:t> </a:t>
            </a:r>
            <a:r>
              <a:rPr lang="es-ES" dirty="0" err="1"/>
              <a:t>proposals</a:t>
            </a:r>
            <a:r>
              <a:rPr lang="es-ES" dirty="0"/>
              <a:t> prior </a:t>
            </a:r>
            <a:r>
              <a:rPr lang="es-ES" dirty="0" err="1"/>
              <a:t>to</a:t>
            </a:r>
            <a:r>
              <a:rPr lang="es-ES" dirty="0"/>
              <a:t> </a:t>
            </a:r>
            <a:r>
              <a:rPr lang="es-ES" dirty="0" err="1"/>
              <a:t>major</a:t>
            </a:r>
            <a:r>
              <a:rPr lang="es-ES" dirty="0"/>
              <a:t> </a:t>
            </a:r>
            <a:r>
              <a:rPr lang="es-ES" dirty="0" err="1"/>
              <a:t>decisions</a:t>
            </a:r>
            <a:r>
              <a:rPr lang="es-ES" dirty="0"/>
              <a:t> </a:t>
            </a:r>
            <a:r>
              <a:rPr lang="es-ES" dirty="0" err="1"/>
              <a:t>being</a:t>
            </a:r>
            <a:r>
              <a:rPr lang="es-ES" dirty="0"/>
              <a:t> </a:t>
            </a:r>
            <a:r>
              <a:rPr lang="es-ES" dirty="0" err="1"/>
              <a:t>taken</a:t>
            </a:r>
            <a:r>
              <a:rPr lang="es-ES" dirty="0"/>
              <a:t> and </a:t>
            </a:r>
            <a:r>
              <a:rPr lang="es-ES" dirty="0" err="1"/>
              <a:t>commitments</a:t>
            </a:r>
            <a:r>
              <a:rPr lang="es-ES" dirty="0"/>
              <a:t> </a:t>
            </a:r>
            <a:r>
              <a:rPr lang="es-ES" dirty="0" err="1"/>
              <a:t>made</a:t>
            </a:r>
            <a:r>
              <a:rPr lang="es-ES" dirty="0"/>
              <a:t>.” </a:t>
            </a:r>
            <a:endParaRPr lang="es-ES" dirty="0" smtClean="0"/>
          </a:p>
          <a:p>
            <a:pPr algn="r"/>
            <a:r>
              <a:rPr lang="es-ES" sz="1800" i="0" dirty="0" smtClean="0"/>
              <a:t>– IAIA (International </a:t>
            </a:r>
            <a:r>
              <a:rPr lang="es-ES" sz="1800" i="0" dirty="0" err="1" smtClean="0"/>
              <a:t>Association</a:t>
            </a:r>
            <a:r>
              <a:rPr lang="es-ES" sz="1800" i="0" dirty="0" smtClean="0"/>
              <a:t> </a:t>
            </a:r>
            <a:r>
              <a:rPr lang="es-ES" sz="1800" i="0" dirty="0" err="1" smtClean="0"/>
              <a:t>for</a:t>
            </a:r>
            <a:r>
              <a:rPr lang="es-ES" sz="1800" i="0" dirty="0" smtClean="0"/>
              <a:t> </a:t>
            </a:r>
            <a:r>
              <a:rPr lang="es-ES" sz="1800" i="0" dirty="0" err="1" smtClean="0"/>
              <a:t>Impact</a:t>
            </a:r>
            <a:r>
              <a:rPr lang="es-ES" sz="1800" i="0" dirty="0" smtClean="0"/>
              <a:t> </a:t>
            </a:r>
            <a:r>
              <a:rPr lang="es-ES" sz="1800" i="0" dirty="0" err="1" smtClean="0"/>
              <a:t>Assessment</a:t>
            </a:r>
            <a:r>
              <a:rPr lang="es-ES" sz="1800" i="0" dirty="0" smtClean="0"/>
              <a:t>)</a:t>
            </a:r>
            <a:endParaRPr lang="es-ES" sz="1800" dirty="0"/>
          </a:p>
          <a:p>
            <a:endParaRPr lang="es-ES" i="0" dirty="0" smtClean="0"/>
          </a:p>
          <a:p>
            <a:endParaRPr lang="es-ES" i="0" dirty="0"/>
          </a:p>
        </p:txBody>
      </p:sp>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15</a:t>
            </a:fld>
            <a:endParaRPr lang="en-GB" dirty="0"/>
          </a:p>
        </p:txBody>
      </p:sp>
    </p:spTree>
    <p:extLst>
      <p:ext uri="{BB962C8B-B14F-4D97-AF65-F5344CB8AC3E}">
        <p14:creationId xmlns:p14="http://schemas.microsoft.com/office/powerpoint/2010/main" val="2170801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273175"/>
            <a:ext cx="8229600" cy="936625"/>
          </a:xfrm>
        </p:spPr>
        <p:txBody>
          <a:bodyPr/>
          <a:lstStyle/>
          <a:p>
            <a:r>
              <a:rPr lang="en-US" dirty="0" smtClean="0"/>
              <a:t>Key objectives of EIA</a:t>
            </a:r>
            <a:endParaRPr lang="en-US" dirty="0"/>
          </a:p>
        </p:txBody>
      </p:sp>
      <p:sp>
        <p:nvSpPr>
          <p:cNvPr id="4" name="Slide Number Placeholder 3"/>
          <p:cNvSpPr>
            <a:spLocks noGrp="1"/>
          </p:cNvSpPr>
          <p:nvPr>
            <p:ph type="sldNum" sz="quarter" idx="12"/>
          </p:nvPr>
        </p:nvSpPr>
        <p:spPr/>
        <p:txBody>
          <a:bodyPr/>
          <a:lstStyle/>
          <a:p>
            <a:pPr>
              <a:defRPr/>
            </a:pPr>
            <a:fld id="{FB741962-E197-41CB-93F9-81D06FF60593}" type="slidenum">
              <a:rPr lang="en-GB" smtClean="0"/>
              <a:pPr>
                <a:defRPr/>
              </a:pPr>
              <a:t>16</a:t>
            </a:fld>
            <a:endParaRPr lang="en-GB" dirty="0"/>
          </a:p>
        </p:txBody>
      </p:sp>
      <p:sp>
        <p:nvSpPr>
          <p:cNvPr id="5" name="Rectangle 1027"/>
          <p:cNvSpPr txBox="1">
            <a:spLocks noChangeArrowheads="1"/>
          </p:cNvSpPr>
          <p:nvPr/>
        </p:nvSpPr>
        <p:spPr bwMode="auto">
          <a:xfrm>
            <a:off x="246185" y="2568575"/>
            <a:ext cx="8598877" cy="3146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ct val="0"/>
              </a:spcBef>
              <a:spcAft>
                <a:spcPct val="40000"/>
              </a:spcAft>
              <a:buClr>
                <a:srgbClr val="C00000"/>
              </a:buClr>
            </a:pPr>
            <a:r>
              <a:rPr lang="en-US" sz="2000" i="0" dirty="0" smtClean="0">
                <a:latin typeface="Verdana"/>
                <a:cs typeface="Verdana"/>
              </a:rPr>
              <a:t>Ensure environmental considerations are explicitly addressed and incorporated into the decision-making process</a:t>
            </a:r>
          </a:p>
          <a:p>
            <a:pPr>
              <a:spcBef>
                <a:spcPct val="0"/>
              </a:spcBef>
              <a:spcAft>
                <a:spcPct val="40000"/>
              </a:spcAft>
              <a:buClr>
                <a:srgbClr val="C00000"/>
              </a:buClr>
            </a:pPr>
            <a:r>
              <a:rPr lang="en-US" sz="2000" i="0" dirty="0" smtClean="0">
                <a:latin typeface="Verdana"/>
                <a:cs typeface="Verdana"/>
              </a:rPr>
              <a:t>Anticipate and avoid, </a:t>
            </a:r>
            <a:r>
              <a:rPr lang="en-US" sz="2000" i="0" dirty="0" err="1" smtClean="0">
                <a:latin typeface="Verdana"/>
                <a:cs typeface="Verdana"/>
              </a:rPr>
              <a:t>minimise</a:t>
            </a:r>
            <a:r>
              <a:rPr lang="en-US" sz="2000" i="0" dirty="0" smtClean="0">
                <a:latin typeface="Verdana"/>
                <a:cs typeface="Verdana"/>
              </a:rPr>
              <a:t> and offset the adverse significant biophysical, social and other relevant effects of development proposals</a:t>
            </a:r>
          </a:p>
          <a:p>
            <a:pPr>
              <a:spcBef>
                <a:spcPct val="0"/>
              </a:spcBef>
              <a:spcAft>
                <a:spcPct val="40000"/>
              </a:spcAft>
              <a:buClr>
                <a:srgbClr val="C00000"/>
              </a:buClr>
            </a:pPr>
            <a:r>
              <a:rPr lang="en-US" sz="2000" i="0" dirty="0">
                <a:latin typeface="Verdana"/>
                <a:cs typeface="Verdana"/>
              </a:rPr>
              <a:t>P</a:t>
            </a:r>
            <a:r>
              <a:rPr lang="en-US" sz="2000" i="0" dirty="0" smtClean="0">
                <a:latin typeface="Verdana"/>
                <a:cs typeface="Verdana"/>
              </a:rPr>
              <a:t>rotect the productivity and capacity of natural systems and the ecological processes which maintain their functions</a:t>
            </a:r>
          </a:p>
          <a:p>
            <a:pPr>
              <a:spcBef>
                <a:spcPct val="0"/>
              </a:spcBef>
              <a:spcAft>
                <a:spcPct val="40000"/>
              </a:spcAft>
              <a:buClr>
                <a:srgbClr val="C00000"/>
              </a:buClr>
            </a:pPr>
            <a:r>
              <a:rPr lang="en-US" sz="2000" i="0" dirty="0" smtClean="0">
                <a:latin typeface="Verdana"/>
                <a:cs typeface="Verdana"/>
              </a:rPr>
              <a:t>Promote development that is sustainable and </a:t>
            </a:r>
            <a:r>
              <a:rPr lang="en-US" sz="2000" i="0" dirty="0" err="1" smtClean="0">
                <a:latin typeface="Verdana"/>
                <a:cs typeface="Verdana"/>
              </a:rPr>
              <a:t>optimises</a:t>
            </a:r>
            <a:r>
              <a:rPr lang="en-US" sz="2000" i="0" dirty="0" smtClean="0">
                <a:latin typeface="Verdana"/>
                <a:cs typeface="Verdana"/>
              </a:rPr>
              <a:t> resource use and management opportunities.</a:t>
            </a:r>
          </a:p>
          <a:p>
            <a:pPr marL="0" indent="0" algn="r">
              <a:spcBef>
                <a:spcPct val="0"/>
              </a:spcBef>
              <a:spcAft>
                <a:spcPct val="40000"/>
              </a:spcAft>
              <a:buClr>
                <a:srgbClr val="C00000"/>
              </a:buClr>
              <a:buNone/>
            </a:pPr>
            <a:r>
              <a:rPr lang="en-US" sz="1800" i="0" dirty="0">
                <a:latin typeface="Verdana"/>
                <a:cs typeface="Verdana"/>
              </a:rPr>
              <a:t>(</a:t>
            </a:r>
            <a:r>
              <a:rPr lang="en-US" sz="1800" i="0" dirty="0" smtClean="0">
                <a:latin typeface="Verdana"/>
                <a:cs typeface="Verdana"/>
              </a:rPr>
              <a:t>IAIA)</a:t>
            </a:r>
            <a:endParaRPr lang="en-US" sz="1800" i="0" dirty="0">
              <a:latin typeface="Verdana"/>
              <a:cs typeface="Verdana"/>
            </a:endParaRPr>
          </a:p>
        </p:txBody>
      </p:sp>
    </p:spTree>
    <p:extLst>
      <p:ext uri="{BB962C8B-B14F-4D97-AF65-F5344CB8AC3E}">
        <p14:creationId xmlns:p14="http://schemas.microsoft.com/office/powerpoint/2010/main" val="119956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066800"/>
            <a:ext cx="8229600" cy="936625"/>
          </a:xfrm>
        </p:spPr>
        <p:txBody>
          <a:bodyPr/>
          <a:lstStyle/>
          <a:p>
            <a:pPr algn="ctr"/>
            <a:r>
              <a:rPr lang="en-US" dirty="0" smtClean="0"/>
              <a:t>Key aspects around EIA</a:t>
            </a:r>
            <a:endParaRPr lang="en-US" dirty="0"/>
          </a:p>
        </p:txBody>
      </p:sp>
      <p:sp>
        <p:nvSpPr>
          <p:cNvPr id="4" name="Slide Number Placeholder 3"/>
          <p:cNvSpPr>
            <a:spLocks noGrp="1"/>
          </p:cNvSpPr>
          <p:nvPr>
            <p:ph type="sldNum" sz="quarter" idx="12"/>
          </p:nvPr>
        </p:nvSpPr>
        <p:spPr/>
        <p:txBody>
          <a:bodyPr/>
          <a:lstStyle/>
          <a:p>
            <a:pPr>
              <a:defRPr/>
            </a:pPr>
            <a:fld id="{FB741962-E197-41CB-93F9-81D06FF60593}" type="slidenum">
              <a:rPr lang="en-GB" smtClean="0"/>
              <a:pPr>
                <a:defRPr/>
              </a:pPr>
              <a:t>17</a:t>
            </a:fld>
            <a:endParaRPr lang="en-GB" dirty="0"/>
          </a:p>
        </p:txBody>
      </p:sp>
      <p:sp>
        <p:nvSpPr>
          <p:cNvPr id="5" name="Rectangle 1027"/>
          <p:cNvSpPr txBox="1">
            <a:spLocks noChangeArrowheads="1"/>
          </p:cNvSpPr>
          <p:nvPr/>
        </p:nvSpPr>
        <p:spPr bwMode="auto">
          <a:xfrm>
            <a:off x="246185" y="1905000"/>
            <a:ext cx="8598877" cy="3146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ct val="0"/>
              </a:spcBef>
              <a:spcAft>
                <a:spcPct val="40000"/>
              </a:spcAft>
              <a:buClr>
                <a:srgbClr val="C00000"/>
              </a:buClr>
            </a:pPr>
            <a:r>
              <a:rPr lang="en-US" i="0" dirty="0" smtClean="0">
                <a:latin typeface="Verdana"/>
                <a:cs typeface="Verdana"/>
              </a:rPr>
              <a:t>Widely established world-wide</a:t>
            </a:r>
          </a:p>
          <a:p>
            <a:pPr>
              <a:spcBef>
                <a:spcPct val="0"/>
              </a:spcBef>
              <a:spcAft>
                <a:spcPct val="40000"/>
              </a:spcAft>
              <a:buClr>
                <a:srgbClr val="C00000"/>
              </a:buClr>
            </a:pPr>
            <a:r>
              <a:rPr lang="en-US" i="0" dirty="0" smtClean="0">
                <a:latin typeface="Verdana"/>
                <a:cs typeface="Verdana"/>
              </a:rPr>
              <a:t>Applicable to projects with </a:t>
            </a:r>
            <a:r>
              <a:rPr lang="en-US" i="0" dirty="0" smtClean="0">
                <a:solidFill>
                  <a:srgbClr val="008000"/>
                </a:solidFill>
                <a:latin typeface="Verdana"/>
                <a:cs typeface="Verdana"/>
              </a:rPr>
              <a:t>potential significant adverse impacts on the environment</a:t>
            </a:r>
          </a:p>
          <a:p>
            <a:pPr>
              <a:spcBef>
                <a:spcPct val="0"/>
              </a:spcBef>
              <a:spcAft>
                <a:spcPct val="40000"/>
              </a:spcAft>
              <a:buClr>
                <a:srgbClr val="C00000"/>
              </a:buClr>
            </a:pPr>
            <a:r>
              <a:rPr lang="en-US" i="0" dirty="0" smtClean="0">
                <a:solidFill>
                  <a:srgbClr val="008000"/>
                </a:solidFill>
                <a:latin typeface="Verdana"/>
                <a:cs typeface="Verdana"/>
              </a:rPr>
              <a:t>Decision-informing </a:t>
            </a:r>
            <a:r>
              <a:rPr lang="en-US" i="0" dirty="0" smtClean="0">
                <a:latin typeface="Verdana"/>
                <a:cs typeface="Verdana"/>
              </a:rPr>
              <a:t>in development consent procedures</a:t>
            </a:r>
          </a:p>
          <a:p>
            <a:pPr>
              <a:spcBef>
                <a:spcPct val="0"/>
              </a:spcBef>
              <a:spcAft>
                <a:spcPct val="40000"/>
              </a:spcAft>
              <a:buClr>
                <a:srgbClr val="C00000"/>
              </a:buClr>
            </a:pPr>
            <a:r>
              <a:rPr lang="en-US" i="0" dirty="0" smtClean="0">
                <a:latin typeface="Verdana"/>
                <a:cs typeface="Verdana"/>
              </a:rPr>
              <a:t>Traditionally impact-centered</a:t>
            </a:r>
          </a:p>
          <a:p>
            <a:pPr>
              <a:spcBef>
                <a:spcPct val="0"/>
              </a:spcBef>
              <a:spcAft>
                <a:spcPct val="40000"/>
              </a:spcAft>
              <a:buClr>
                <a:srgbClr val="C00000"/>
              </a:buClr>
            </a:pPr>
            <a:r>
              <a:rPr lang="en-US" i="0" dirty="0" smtClean="0">
                <a:latin typeface="Verdana"/>
                <a:cs typeface="Verdana"/>
              </a:rPr>
              <a:t>Often also addresses socio-economic impacts</a:t>
            </a:r>
          </a:p>
          <a:p>
            <a:pPr>
              <a:spcBef>
                <a:spcPct val="0"/>
              </a:spcBef>
              <a:spcAft>
                <a:spcPct val="40000"/>
              </a:spcAft>
              <a:buClr>
                <a:srgbClr val="C00000"/>
              </a:buClr>
            </a:pPr>
            <a:r>
              <a:rPr lang="en-US" i="0" dirty="0" smtClean="0">
                <a:latin typeface="Verdana"/>
                <a:cs typeface="Verdana"/>
              </a:rPr>
              <a:t>Key recent developments:</a:t>
            </a:r>
          </a:p>
          <a:p>
            <a:pPr lvl="1">
              <a:spcBef>
                <a:spcPct val="0"/>
              </a:spcBef>
              <a:spcAft>
                <a:spcPct val="40000"/>
              </a:spcAft>
              <a:buClr>
                <a:srgbClr val="C00000"/>
              </a:buClr>
            </a:pPr>
            <a:r>
              <a:rPr lang="en-US" dirty="0" smtClean="0">
                <a:latin typeface="Verdana"/>
                <a:cs typeface="Verdana"/>
              </a:rPr>
              <a:t>Ecosystem services focus</a:t>
            </a:r>
          </a:p>
          <a:p>
            <a:pPr lvl="1">
              <a:spcBef>
                <a:spcPct val="0"/>
              </a:spcBef>
              <a:spcAft>
                <a:spcPct val="40000"/>
              </a:spcAft>
              <a:buClr>
                <a:srgbClr val="C00000"/>
              </a:buClr>
            </a:pPr>
            <a:r>
              <a:rPr lang="en-US" i="0" dirty="0" smtClean="0">
                <a:latin typeface="Verdana"/>
                <a:cs typeface="Verdana"/>
              </a:rPr>
              <a:t>Climate change considerations</a:t>
            </a:r>
          </a:p>
          <a:p>
            <a:pPr>
              <a:spcBef>
                <a:spcPct val="0"/>
              </a:spcBef>
              <a:spcAft>
                <a:spcPct val="40000"/>
              </a:spcAft>
              <a:buClr>
                <a:srgbClr val="C00000"/>
              </a:buClr>
            </a:pPr>
            <a:endParaRPr lang="en-US" i="0" dirty="0">
              <a:latin typeface="Verdana"/>
              <a:cs typeface="Verdana"/>
            </a:endParaRPr>
          </a:p>
        </p:txBody>
      </p:sp>
    </p:spTree>
    <p:extLst>
      <p:ext uri="{BB962C8B-B14F-4D97-AF65-F5344CB8AC3E}">
        <p14:creationId xmlns:p14="http://schemas.microsoft.com/office/powerpoint/2010/main" val="385655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1027"/>
          <p:cNvSpPr>
            <a:spLocks noChangeArrowheads="1"/>
          </p:cNvSpPr>
          <p:nvPr/>
        </p:nvSpPr>
        <p:spPr bwMode="auto">
          <a:xfrm>
            <a:off x="473320" y="1397001"/>
            <a:ext cx="1474177" cy="995363"/>
          </a:xfrm>
          <a:prstGeom prst="diamond">
            <a:avLst/>
          </a:prstGeom>
          <a:ln>
            <a:headEnd/>
            <a:tailEnd/>
          </a:ln>
        </p:spPr>
        <p:style>
          <a:lnRef idx="2">
            <a:schemeClr val="accent2"/>
          </a:lnRef>
          <a:fillRef idx="1">
            <a:schemeClr val="lt1"/>
          </a:fillRef>
          <a:effectRef idx="0">
            <a:schemeClr val="accent2"/>
          </a:effectRef>
          <a:fontRef idx="minor">
            <a:schemeClr val="dk1"/>
          </a:fontRef>
        </p:style>
        <p:txBody>
          <a:bodyPr wrap="none" lIns="0" tIns="0" rIns="0" bIns="0" anchor="ctr"/>
          <a:lstStyle/>
          <a:p>
            <a:pPr algn="ctr" defTabSz="411163"/>
            <a:endParaRPr lang="es-ES" sz="1800">
              <a:solidFill>
                <a:srgbClr val="333399"/>
              </a:solidFill>
            </a:endParaRPr>
          </a:p>
        </p:txBody>
      </p:sp>
      <p:sp>
        <p:nvSpPr>
          <p:cNvPr id="4100" name="Rectangle 1028"/>
          <p:cNvSpPr>
            <a:spLocks noChangeArrowheads="1"/>
          </p:cNvSpPr>
          <p:nvPr/>
        </p:nvSpPr>
        <p:spPr bwMode="auto">
          <a:xfrm>
            <a:off x="530007" y="1704975"/>
            <a:ext cx="1403299" cy="353943"/>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1700" b="1">
                <a:solidFill>
                  <a:srgbClr val="333399"/>
                </a:solidFill>
              </a:rPr>
              <a:t>Screening</a:t>
            </a:r>
          </a:p>
        </p:txBody>
      </p:sp>
      <p:sp>
        <p:nvSpPr>
          <p:cNvPr id="4101" name="Rectangle 1029"/>
          <p:cNvSpPr>
            <a:spLocks noChangeArrowheads="1"/>
          </p:cNvSpPr>
          <p:nvPr/>
        </p:nvSpPr>
        <p:spPr bwMode="auto">
          <a:xfrm>
            <a:off x="2832589" y="1512888"/>
            <a:ext cx="2653811" cy="6905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1700" b="1" dirty="0">
                <a:solidFill>
                  <a:schemeClr val="accent6"/>
                </a:solidFill>
              </a:rPr>
              <a:t>Initial Environmental</a:t>
            </a:r>
          </a:p>
          <a:p>
            <a:pPr algn="ctr"/>
            <a:r>
              <a:rPr lang="en-US" sz="1700" b="1" dirty="0">
                <a:solidFill>
                  <a:schemeClr val="accent6"/>
                </a:solidFill>
              </a:rPr>
              <a:t>Examination (IEE)</a:t>
            </a:r>
          </a:p>
        </p:txBody>
      </p:sp>
      <p:sp>
        <p:nvSpPr>
          <p:cNvPr id="4102" name="Text Box 1030"/>
          <p:cNvSpPr txBox="1">
            <a:spLocks noChangeArrowheads="1"/>
          </p:cNvSpPr>
          <p:nvPr/>
        </p:nvSpPr>
        <p:spPr bwMode="auto">
          <a:xfrm>
            <a:off x="7233249" y="2670860"/>
            <a:ext cx="1239495" cy="646331"/>
          </a:xfrm>
          <a:prstGeom prst="rect">
            <a:avLst/>
          </a:prstGeom>
          <a:ln/>
        </p:spPr>
        <p:style>
          <a:lnRef idx="2">
            <a:schemeClr val="accent3"/>
          </a:lnRef>
          <a:fillRef idx="1">
            <a:schemeClr val="lt1"/>
          </a:fillRef>
          <a:effectRef idx="0">
            <a:schemeClr val="accent3"/>
          </a:effectRef>
          <a:fontRef idx="minor">
            <a:schemeClr val="dk1"/>
          </a:fontRef>
        </p:style>
        <p:txBody>
          <a:bodyPr wrap="none" anchor="ctr">
            <a:spAutoFit/>
          </a:bodyPr>
          <a:lstStyle>
            <a:lvl1pPr defTabSz="762000">
              <a:defRPr sz="2400">
                <a:solidFill>
                  <a:schemeClr val="tx1"/>
                </a:solidFill>
                <a:latin typeface="Arial" charset="0"/>
                <a:ea typeface="ＭＳ Ｐゴシック" charset="0"/>
              </a:defRPr>
            </a:lvl1pPr>
            <a:lvl2pPr marL="742950" indent="-285750" defTabSz="762000">
              <a:defRPr sz="2400">
                <a:solidFill>
                  <a:schemeClr val="tx1"/>
                </a:solidFill>
                <a:latin typeface="Arial" charset="0"/>
                <a:ea typeface="ＭＳ Ｐゴシック" charset="0"/>
              </a:defRPr>
            </a:lvl2pPr>
            <a:lvl3pPr marL="1143000" indent="-228600" defTabSz="762000">
              <a:defRPr sz="2400">
                <a:solidFill>
                  <a:schemeClr val="tx1"/>
                </a:solidFill>
                <a:latin typeface="Arial" charset="0"/>
                <a:ea typeface="ＭＳ Ｐゴシック" charset="0"/>
              </a:defRPr>
            </a:lvl3pPr>
            <a:lvl4pPr marL="1600200" indent="-228600" defTabSz="762000">
              <a:defRPr sz="2400">
                <a:solidFill>
                  <a:schemeClr val="tx1"/>
                </a:solidFill>
                <a:latin typeface="Arial" charset="0"/>
                <a:ea typeface="ＭＳ Ｐゴシック" charset="0"/>
              </a:defRPr>
            </a:lvl4pPr>
            <a:lvl5pPr marL="2057400" indent="-228600" defTabSz="762000">
              <a:defRPr sz="24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i="1">
                <a:solidFill>
                  <a:schemeClr val="accent6"/>
                </a:solidFill>
              </a:rPr>
              <a:t>EIA Not</a:t>
            </a:r>
          </a:p>
          <a:p>
            <a:pPr algn="ctr"/>
            <a:r>
              <a:rPr lang="en-US" sz="1800" b="1" i="1">
                <a:solidFill>
                  <a:schemeClr val="accent6"/>
                </a:solidFill>
              </a:rPr>
              <a:t>Required</a:t>
            </a:r>
          </a:p>
        </p:txBody>
      </p:sp>
      <p:sp>
        <p:nvSpPr>
          <p:cNvPr id="4103" name="Text Box 1031"/>
          <p:cNvSpPr txBox="1">
            <a:spLocks noChangeArrowheads="1"/>
          </p:cNvSpPr>
          <p:nvPr/>
        </p:nvSpPr>
        <p:spPr bwMode="auto">
          <a:xfrm>
            <a:off x="5688734" y="2366060"/>
            <a:ext cx="1239495" cy="646331"/>
          </a:xfrm>
          <a:prstGeom prst="rect">
            <a:avLst/>
          </a:prstGeom>
          <a:ln/>
        </p:spPr>
        <p:style>
          <a:lnRef idx="2">
            <a:schemeClr val="accent3"/>
          </a:lnRef>
          <a:fillRef idx="1">
            <a:schemeClr val="lt1"/>
          </a:fillRef>
          <a:effectRef idx="0">
            <a:schemeClr val="accent3"/>
          </a:effectRef>
          <a:fontRef idx="minor">
            <a:schemeClr val="dk1"/>
          </a:fontRef>
        </p:style>
        <p:txBody>
          <a:bodyPr wrap="none" anchor="ctr">
            <a:spAutoFit/>
          </a:bodyPr>
          <a:lstStyle>
            <a:lvl1pPr defTabSz="762000">
              <a:defRPr sz="2400">
                <a:solidFill>
                  <a:schemeClr val="tx1"/>
                </a:solidFill>
                <a:latin typeface="Arial" charset="0"/>
                <a:ea typeface="ＭＳ Ｐゴシック" charset="0"/>
              </a:defRPr>
            </a:lvl1pPr>
            <a:lvl2pPr marL="742950" indent="-285750" defTabSz="762000">
              <a:defRPr sz="2400">
                <a:solidFill>
                  <a:schemeClr val="tx1"/>
                </a:solidFill>
                <a:latin typeface="Arial" charset="0"/>
                <a:ea typeface="ＭＳ Ｐゴシック" charset="0"/>
              </a:defRPr>
            </a:lvl2pPr>
            <a:lvl3pPr marL="1143000" indent="-228600" defTabSz="762000">
              <a:defRPr sz="2400">
                <a:solidFill>
                  <a:schemeClr val="tx1"/>
                </a:solidFill>
                <a:latin typeface="Arial" charset="0"/>
                <a:ea typeface="ＭＳ Ｐゴシック" charset="0"/>
              </a:defRPr>
            </a:lvl3pPr>
            <a:lvl4pPr marL="1600200" indent="-228600" defTabSz="762000">
              <a:defRPr sz="2400">
                <a:solidFill>
                  <a:schemeClr val="tx1"/>
                </a:solidFill>
                <a:latin typeface="Arial" charset="0"/>
                <a:ea typeface="ＭＳ Ｐゴシック" charset="0"/>
              </a:defRPr>
            </a:lvl4pPr>
            <a:lvl5pPr marL="2057400" indent="-228600" defTabSz="762000">
              <a:defRPr sz="24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i="1">
                <a:solidFill>
                  <a:schemeClr val="accent6"/>
                </a:solidFill>
              </a:rPr>
              <a:t>EIA</a:t>
            </a:r>
          </a:p>
          <a:p>
            <a:pPr algn="ctr"/>
            <a:r>
              <a:rPr lang="en-US" sz="1800" b="1" i="1">
                <a:solidFill>
                  <a:schemeClr val="accent6"/>
                </a:solidFill>
              </a:rPr>
              <a:t>Required</a:t>
            </a:r>
          </a:p>
        </p:txBody>
      </p:sp>
      <p:sp>
        <p:nvSpPr>
          <p:cNvPr id="4104" name="Rectangle 1032"/>
          <p:cNvSpPr>
            <a:spLocks noChangeArrowheads="1"/>
          </p:cNvSpPr>
          <p:nvPr/>
        </p:nvSpPr>
        <p:spPr bwMode="auto">
          <a:xfrm>
            <a:off x="4853354" y="4724400"/>
            <a:ext cx="1361343" cy="7493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1700" b="1">
                <a:solidFill>
                  <a:schemeClr val="accent6"/>
                </a:solidFill>
              </a:rPr>
              <a:t>Monitoring</a:t>
            </a:r>
          </a:p>
        </p:txBody>
      </p:sp>
      <p:sp>
        <p:nvSpPr>
          <p:cNvPr id="4105" name="Rectangle 1033"/>
          <p:cNvSpPr>
            <a:spLocks noChangeArrowheads="1"/>
          </p:cNvSpPr>
          <p:nvPr/>
        </p:nvSpPr>
        <p:spPr bwMode="auto">
          <a:xfrm>
            <a:off x="7162800" y="4724400"/>
            <a:ext cx="1934308" cy="8096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1700" b="1" dirty="0" smtClean="0">
                <a:solidFill>
                  <a:schemeClr val="accent6"/>
                </a:solidFill>
              </a:rPr>
              <a:t>Environmental</a:t>
            </a:r>
            <a:r>
              <a:rPr lang="en-US" sz="1700" b="1" dirty="0">
                <a:solidFill>
                  <a:schemeClr val="accent6"/>
                </a:solidFill>
              </a:rPr>
              <a:t/>
            </a:r>
            <a:br>
              <a:rPr lang="en-US" sz="1700" b="1" dirty="0">
                <a:solidFill>
                  <a:schemeClr val="accent6"/>
                </a:solidFill>
              </a:rPr>
            </a:br>
            <a:r>
              <a:rPr lang="en-US" sz="1700" b="1" dirty="0">
                <a:solidFill>
                  <a:schemeClr val="accent6"/>
                </a:solidFill>
              </a:rPr>
              <a:t>Evaluation</a:t>
            </a:r>
          </a:p>
        </p:txBody>
      </p:sp>
      <p:sp>
        <p:nvSpPr>
          <p:cNvPr id="4106" name="Line 1034"/>
          <p:cNvSpPr>
            <a:spLocks noChangeShapeType="1"/>
          </p:cNvSpPr>
          <p:nvPr/>
        </p:nvSpPr>
        <p:spPr bwMode="auto">
          <a:xfrm>
            <a:off x="1969477" y="1889125"/>
            <a:ext cx="867508"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endParaRPr lang="es-ES">
              <a:solidFill>
                <a:schemeClr val="accent6"/>
              </a:solidFill>
            </a:endParaRPr>
          </a:p>
        </p:txBody>
      </p:sp>
      <p:sp>
        <p:nvSpPr>
          <p:cNvPr id="4107" name="Line 1035"/>
          <p:cNvSpPr>
            <a:spLocks noChangeShapeType="1"/>
          </p:cNvSpPr>
          <p:nvPr/>
        </p:nvSpPr>
        <p:spPr bwMode="auto">
          <a:xfrm>
            <a:off x="5388220" y="1784350"/>
            <a:ext cx="867508"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endParaRPr lang="es-ES">
              <a:solidFill>
                <a:schemeClr val="accent6"/>
              </a:solidFill>
            </a:endParaRPr>
          </a:p>
        </p:txBody>
      </p:sp>
      <p:sp>
        <p:nvSpPr>
          <p:cNvPr id="4108" name="Line 1037"/>
          <p:cNvSpPr>
            <a:spLocks noChangeShapeType="1"/>
          </p:cNvSpPr>
          <p:nvPr/>
        </p:nvSpPr>
        <p:spPr bwMode="auto">
          <a:xfrm rot="2917954">
            <a:off x="7397994" y="2433638"/>
            <a:ext cx="514350"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endParaRPr lang="es-ES">
              <a:solidFill>
                <a:schemeClr val="accent6"/>
              </a:solidFill>
            </a:endParaRPr>
          </a:p>
        </p:txBody>
      </p:sp>
      <p:sp>
        <p:nvSpPr>
          <p:cNvPr id="4109" name="AutoShape 1038"/>
          <p:cNvSpPr>
            <a:spLocks noChangeArrowheads="1"/>
          </p:cNvSpPr>
          <p:nvPr/>
        </p:nvSpPr>
        <p:spPr bwMode="auto">
          <a:xfrm>
            <a:off x="6208835" y="1416051"/>
            <a:ext cx="1475642" cy="995363"/>
          </a:xfrm>
          <a:prstGeom prst="diamond">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lstStyle/>
          <a:p>
            <a:pPr algn="ctr" defTabSz="411163"/>
            <a:endParaRPr lang="es-ES" sz="1800">
              <a:solidFill>
                <a:schemeClr val="accent6"/>
              </a:solidFill>
            </a:endParaRPr>
          </a:p>
        </p:txBody>
      </p:sp>
      <p:sp>
        <p:nvSpPr>
          <p:cNvPr id="4110" name="Rectangle 1039"/>
          <p:cNvSpPr>
            <a:spLocks noChangeArrowheads="1"/>
          </p:cNvSpPr>
          <p:nvPr/>
        </p:nvSpPr>
        <p:spPr bwMode="auto">
          <a:xfrm>
            <a:off x="6410612" y="1571625"/>
            <a:ext cx="1082348" cy="615553"/>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1700" b="1">
                <a:solidFill>
                  <a:schemeClr val="accent6"/>
                </a:solidFill>
              </a:rPr>
              <a:t>IEE</a:t>
            </a:r>
            <a:endParaRPr lang="en-US" sz="1700">
              <a:solidFill>
                <a:schemeClr val="accent6"/>
              </a:solidFill>
            </a:endParaRPr>
          </a:p>
          <a:p>
            <a:pPr algn="ctr"/>
            <a:r>
              <a:rPr lang="en-US" sz="1700" b="1">
                <a:solidFill>
                  <a:schemeClr val="accent6"/>
                </a:solidFill>
              </a:rPr>
              <a:t>Review</a:t>
            </a:r>
            <a:endParaRPr lang="en-US" sz="1700">
              <a:solidFill>
                <a:schemeClr val="accent6"/>
              </a:solidFill>
            </a:endParaRPr>
          </a:p>
        </p:txBody>
      </p:sp>
      <p:sp>
        <p:nvSpPr>
          <p:cNvPr id="4111" name="Line 1040"/>
          <p:cNvSpPr>
            <a:spLocks noChangeShapeType="1"/>
          </p:cNvSpPr>
          <p:nvPr/>
        </p:nvSpPr>
        <p:spPr bwMode="auto">
          <a:xfrm flipV="1">
            <a:off x="1883020" y="4994275"/>
            <a:ext cx="562708" cy="1905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endParaRPr lang="es-ES">
              <a:solidFill>
                <a:schemeClr val="accent6"/>
              </a:solidFill>
            </a:endParaRPr>
          </a:p>
        </p:txBody>
      </p:sp>
      <p:sp>
        <p:nvSpPr>
          <p:cNvPr id="4112" name="Line 1041"/>
          <p:cNvSpPr>
            <a:spLocks noChangeShapeType="1"/>
          </p:cNvSpPr>
          <p:nvPr/>
        </p:nvSpPr>
        <p:spPr bwMode="auto">
          <a:xfrm rot="8761181">
            <a:off x="3052397" y="3651250"/>
            <a:ext cx="801565"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endParaRPr lang="es-ES">
              <a:solidFill>
                <a:schemeClr val="accent6"/>
              </a:solidFill>
            </a:endParaRPr>
          </a:p>
        </p:txBody>
      </p:sp>
      <p:sp>
        <p:nvSpPr>
          <p:cNvPr id="4113" name="Rectangle 1042"/>
          <p:cNvSpPr>
            <a:spLocks noChangeArrowheads="1"/>
          </p:cNvSpPr>
          <p:nvPr/>
        </p:nvSpPr>
        <p:spPr bwMode="auto">
          <a:xfrm>
            <a:off x="3826120" y="2616200"/>
            <a:ext cx="1664677" cy="8016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1700" b="1">
                <a:solidFill>
                  <a:schemeClr val="accent6"/>
                </a:solidFill>
              </a:rPr>
              <a:t>Scoping/</a:t>
            </a:r>
            <a:br>
              <a:rPr lang="en-US" sz="1700" b="1">
                <a:solidFill>
                  <a:schemeClr val="accent6"/>
                </a:solidFill>
              </a:rPr>
            </a:br>
            <a:r>
              <a:rPr lang="en-US" sz="1700" b="1">
                <a:solidFill>
                  <a:schemeClr val="accent6"/>
                </a:solidFill>
              </a:rPr>
              <a:t>Terms of</a:t>
            </a:r>
            <a:br>
              <a:rPr lang="en-US" sz="1700" b="1">
                <a:solidFill>
                  <a:schemeClr val="accent6"/>
                </a:solidFill>
              </a:rPr>
            </a:br>
            <a:r>
              <a:rPr lang="en-US" sz="1700" b="1">
                <a:solidFill>
                  <a:schemeClr val="accent6"/>
                </a:solidFill>
              </a:rPr>
              <a:t>Reference</a:t>
            </a:r>
          </a:p>
        </p:txBody>
      </p:sp>
      <p:sp>
        <p:nvSpPr>
          <p:cNvPr id="4114" name="Line 1043"/>
          <p:cNvSpPr>
            <a:spLocks noChangeShapeType="1"/>
          </p:cNvSpPr>
          <p:nvPr/>
        </p:nvSpPr>
        <p:spPr bwMode="auto">
          <a:xfrm rot="8761181">
            <a:off x="1482969" y="4689475"/>
            <a:ext cx="867508" cy="1588"/>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endParaRPr lang="es-ES">
              <a:solidFill>
                <a:schemeClr val="accent6"/>
              </a:solidFill>
            </a:endParaRPr>
          </a:p>
        </p:txBody>
      </p:sp>
      <p:sp>
        <p:nvSpPr>
          <p:cNvPr id="4115" name="Rectangle 1044"/>
          <p:cNvSpPr>
            <a:spLocks noChangeArrowheads="1"/>
          </p:cNvSpPr>
          <p:nvPr/>
        </p:nvSpPr>
        <p:spPr bwMode="auto">
          <a:xfrm>
            <a:off x="1759927" y="3706813"/>
            <a:ext cx="1323242" cy="6492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n-US" sz="1700" b="1">
                <a:solidFill>
                  <a:schemeClr val="accent6"/>
                </a:solidFill>
              </a:rPr>
              <a:t>Full-Scale</a:t>
            </a:r>
          </a:p>
          <a:p>
            <a:pPr algn="ctr"/>
            <a:r>
              <a:rPr lang="en-US" sz="1700" b="1">
                <a:solidFill>
                  <a:schemeClr val="accent6"/>
                </a:solidFill>
              </a:rPr>
              <a:t>EIA</a:t>
            </a:r>
          </a:p>
        </p:txBody>
      </p:sp>
      <p:sp>
        <p:nvSpPr>
          <p:cNvPr id="4116" name="Text Box 1045"/>
          <p:cNvSpPr txBox="1">
            <a:spLocks noChangeArrowheads="1"/>
          </p:cNvSpPr>
          <p:nvPr/>
        </p:nvSpPr>
        <p:spPr bwMode="auto">
          <a:xfrm>
            <a:off x="2505105" y="6108701"/>
            <a:ext cx="1081396" cy="6155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lvl1pPr defTabSz="762000">
              <a:defRPr sz="2400">
                <a:solidFill>
                  <a:schemeClr val="tx1"/>
                </a:solidFill>
                <a:latin typeface="Arial" charset="0"/>
                <a:ea typeface="ＭＳ Ｐゴシック" charset="0"/>
              </a:defRPr>
            </a:lvl1pPr>
            <a:lvl2pPr marL="742950" indent="-285750" defTabSz="762000">
              <a:defRPr sz="2400">
                <a:solidFill>
                  <a:schemeClr val="tx1"/>
                </a:solidFill>
                <a:latin typeface="Arial" charset="0"/>
                <a:ea typeface="ＭＳ Ｐゴシック" charset="0"/>
              </a:defRPr>
            </a:lvl2pPr>
            <a:lvl3pPr marL="1143000" indent="-228600" defTabSz="762000">
              <a:defRPr sz="2400">
                <a:solidFill>
                  <a:schemeClr val="tx1"/>
                </a:solidFill>
                <a:latin typeface="Arial" charset="0"/>
                <a:ea typeface="ＭＳ Ｐゴシック" charset="0"/>
              </a:defRPr>
            </a:lvl3pPr>
            <a:lvl4pPr marL="1600200" indent="-228600" defTabSz="762000">
              <a:defRPr sz="2400">
                <a:solidFill>
                  <a:schemeClr val="tx1"/>
                </a:solidFill>
                <a:latin typeface="Arial" charset="0"/>
                <a:ea typeface="ＭＳ Ｐゴシック" charset="0"/>
              </a:defRPr>
            </a:lvl4pPr>
            <a:lvl5pPr marL="2057400" indent="-228600" defTabSz="762000">
              <a:defRPr sz="2400">
                <a:solidFill>
                  <a:schemeClr val="tx1"/>
                </a:solidFill>
                <a:latin typeface="Arial" charset="0"/>
                <a:ea typeface="ＭＳ Ｐゴシック" charset="0"/>
              </a:defRPr>
            </a:lvl5pPr>
            <a:lvl6pPr marL="2514600" indent="-228600" defTabSz="7620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7620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7620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7620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700" b="1">
                <a:solidFill>
                  <a:schemeClr val="accent6"/>
                </a:solidFill>
              </a:rPr>
              <a:t>Evaluate</a:t>
            </a:r>
          </a:p>
          <a:p>
            <a:pPr algn="ctr"/>
            <a:r>
              <a:rPr lang="en-US" sz="1700" b="1">
                <a:solidFill>
                  <a:schemeClr val="accent6"/>
                </a:solidFill>
              </a:rPr>
              <a:t>Options</a:t>
            </a:r>
          </a:p>
        </p:txBody>
      </p:sp>
      <p:sp>
        <p:nvSpPr>
          <p:cNvPr id="4117" name="Rectangle 1046"/>
          <p:cNvSpPr>
            <a:spLocks noChangeArrowheads="1"/>
          </p:cNvSpPr>
          <p:nvPr/>
        </p:nvSpPr>
        <p:spPr bwMode="auto">
          <a:xfrm>
            <a:off x="3310357" y="5602069"/>
            <a:ext cx="1490243" cy="646331"/>
          </a:xfrm>
          <a:prstGeom prst="rect">
            <a:avLst/>
          </a:prstGeom>
          <a:ln/>
        </p:spPr>
        <p:style>
          <a:lnRef idx="2">
            <a:schemeClr val="accent3"/>
          </a:lnRef>
          <a:fillRef idx="1">
            <a:schemeClr val="lt1"/>
          </a:fillRef>
          <a:effectRef idx="0">
            <a:schemeClr val="accent3"/>
          </a:effectRef>
          <a:fontRef idx="minor">
            <a:schemeClr val="dk1"/>
          </a:fontRef>
        </p:style>
        <p:txBody>
          <a:bodyPr wrap="none">
            <a:spAutoFit/>
          </a:bodyPr>
          <a:lstStyle/>
          <a:p>
            <a:pPr algn="ctr"/>
            <a:r>
              <a:rPr lang="en-US" sz="1800" b="1" i="1">
                <a:solidFill>
                  <a:schemeClr val="accent6"/>
                </a:solidFill>
              </a:rPr>
              <a:t>EIA Not</a:t>
            </a:r>
          </a:p>
          <a:p>
            <a:pPr algn="ctr"/>
            <a:r>
              <a:rPr lang="en-US" sz="1800" b="1" i="1">
                <a:solidFill>
                  <a:schemeClr val="accent6"/>
                </a:solidFill>
              </a:rPr>
              <a:t>Approved</a:t>
            </a:r>
            <a:endParaRPr lang="en-US" sz="1700" b="1" i="1">
              <a:solidFill>
                <a:schemeClr val="accent6"/>
              </a:solidFill>
            </a:endParaRPr>
          </a:p>
        </p:txBody>
      </p:sp>
      <p:sp>
        <p:nvSpPr>
          <p:cNvPr id="4118" name="AutoShape 1047"/>
          <p:cNvSpPr>
            <a:spLocks noChangeArrowheads="1"/>
          </p:cNvSpPr>
          <p:nvPr/>
        </p:nvSpPr>
        <p:spPr bwMode="auto">
          <a:xfrm>
            <a:off x="254977" y="4616451"/>
            <a:ext cx="1474177" cy="995363"/>
          </a:xfrm>
          <a:prstGeom prst="diamond">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defTabSz="411163"/>
            <a:endParaRPr lang="es-ES" sz="1800">
              <a:solidFill>
                <a:schemeClr val="accent6"/>
              </a:solidFill>
            </a:endParaRPr>
          </a:p>
        </p:txBody>
      </p:sp>
      <p:sp>
        <p:nvSpPr>
          <p:cNvPr id="4119" name="Rectangle 1048"/>
          <p:cNvSpPr>
            <a:spLocks noChangeArrowheads="1"/>
          </p:cNvSpPr>
          <p:nvPr/>
        </p:nvSpPr>
        <p:spPr bwMode="auto">
          <a:xfrm>
            <a:off x="442100" y="4816475"/>
            <a:ext cx="1082348" cy="615553"/>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1700" b="1" dirty="0">
                <a:solidFill>
                  <a:schemeClr val="accent6"/>
                </a:solidFill>
              </a:rPr>
              <a:t>EIA</a:t>
            </a:r>
          </a:p>
          <a:p>
            <a:pPr algn="ctr"/>
            <a:r>
              <a:rPr lang="en-US" sz="1700" b="1" dirty="0">
                <a:solidFill>
                  <a:schemeClr val="accent6"/>
                </a:solidFill>
              </a:rPr>
              <a:t>Review</a:t>
            </a:r>
          </a:p>
        </p:txBody>
      </p:sp>
      <p:sp>
        <p:nvSpPr>
          <p:cNvPr id="4120" name="Line 1049"/>
          <p:cNvSpPr>
            <a:spLocks noChangeShapeType="1"/>
          </p:cNvSpPr>
          <p:nvPr/>
        </p:nvSpPr>
        <p:spPr bwMode="auto">
          <a:xfrm>
            <a:off x="3694235" y="5070475"/>
            <a:ext cx="1094642"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endParaRPr lang="es-ES">
              <a:solidFill>
                <a:schemeClr val="accent6"/>
              </a:solidFill>
            </a:endParaRPr>
          </a:p>
        </p:txBody>
      </p:sp>
      <p:sp>
        <p:nvSpPr>
          <p:cNvPr id="4121" name="Line 1050"/>
          <p:cNvSpPr>
            <a:spLocks noChangeShapeType="1"/>
          </p:cNvSpPr>
          <p:nvPr/>
        </p:nvSpPr>
        <p:spPr bwMode="auto">
          <a:xfrm>
            <a:off x="6296758" y="5127625"/>
            <a:ext cx="867508"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endParaRPr lang="es-ES">
              <a:solidFill>
                <a:schemeClr val="accent6"/>
              </a:solidFill>
            </a:endParaRPr>
          </a:p>
        </p:txBody>
      </p:sp>
      <p:sp>
        <p:nvSpPr>
          <p:cNvPr id="4122" name="Rectangle 1051"/>
          <p:cNvSpPr>
            <a:spLocks noChangeArrowheads="1"/>
          </p:cNvSpPr>
          <p:nvPr/>
        </p:nvSpPr>
        <p:spPr bwMode="auto">
          <a:xfrm>
            <a:off x="2438459" y="4759326"/>
            <a:ext cx="1222015" cy="61555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1700" b="1">
                <a:solidFill>
                  <a:schemeClr val="accent6"/>
                </a:solidFill>
              </a:rPr>
              <a:t>Decision</a:t>
            </a:r>
          </a:p>
          <a:p>
            <a:pPr algn="ctr"/>
            <a:r>
              <a:rPr lang="en-US" sz="1700" b="1">
                <a:solidFill>
                  <a:schemeClr val="accent6"/>
                </a:solidFill>
              </a:rPr>
              <a:t>Making</a:t>
            </a:r>
          </a:p>
        </p:txBody>
      </p:sp>
      <p:sp>
        <p:nvSpPr>
          <p:cNvPr id="4123" name="Rectangle 1052"/>
          <p:cNvSpPr>
            <a:spLocks noChangeArrowheads="1"/>
          </p:cNvSpPr>
          <p:nvPr/>
        </p:nvSpPr>
        <p:spPr bwMode="auto">
          <a:xfrm>
            <a:off x="3454671" y="4184650"/>
            <a:ext cx="1490243" cy="646331"/>
          </a:xfrm>
          <a:prstGeom prst="rect">
            <a:avLst/>
          </a:prstGeom>
          <a:ln/>
        </p:spPr>
        <p:style>
          <a:lnRef idx="2">
            <a:schemeClr val="accent3"/>
          </a:lnRef>
          <a:fillRef idx="1">
            <a:schemeClr val="lt1"/>
          </a:fillRef>
          <a:effectRef idx="0">
            <a:schemeClr val="accent3"/>
          </a:effectRef>
          <a:fontRef idx="minor">
            <a:schemeClr val="dk1"/>
          </a:fontRef>
        </p:style>
        <p:txBody>
          <a:bodyPr wrap="none">
            <a:spAutoFit/>
          </a:bodyPr>
          <a:lstStyle/>
          <a:p>
            <a:pPr algn="ctr"/>
            <a:r>
              <a:rPr lang="en-US" sz="1800" b="1" i="1">
                <a:solidFill>
                  <a:schemeClr val="accent6"/>
                </a:solidFill>
              </a:rPr>
              <a:t>EIA</a:t>
            </a:r>
          </a:p>
          <a:p>
            <a:pPr algn="ctr"/>
            <a:r>
              <a:rPr lang="en-US" sz="1800" b="1" i="1">
                <a:solidFill>
                  <a:schemeClr val="accent6"/>
                </a:solidFill>
              </a:rPr>
              <a:t>Approved</a:t>
            </a:r>
          </a:p>
        </p:txBody>
      </p:sp>
      <p:sp>
        <p:nvSpPr>
          <p:cNvPr id="4124" name="Line 1053"/>
          <p:cNvSpPr>
            <a:spLocks noChangeShapeType="1"/>
          </p:cNvSpPr>
          <p:nvPr/>
        </p:nvSpPr>
        <p:spPr bwMode="auto">
          <a:xfrm>
            <a:off x="3055327" y="5470525"/>
            <a:ext cx="0" cy="55245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endParaRPr lang="es-ES">
              <a:solidFill>
                <a:schemeClr val="accent6"/>
              </a:solidFill>
            </a:endParaRPr>
          </a:p>
        </p:txBody>
      </p:sp>
      <p:sp>
        <p:nvSpPr>
          <p:cNvPr id="4125" name="Oval 1054"/>
          <p:cNvSpPr>
            <a:spLocks noChangeArrowheads="1"/>
          </p:cNvSpPr>
          <p:nvPr/>
        </p:nvSpPr>
        <p:spPr bwMode="auto">
          <a:xfrm>
            <a:off x="350227" y="1222375"/>
            <a:ext cx="1733550" cy="146685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es-ES" sz="1600" b="1" dirty="0" smtClean="0">
                <a:solidFill>
                  <a:srgbClr val="333399"/>
                </a:solidFill>
              </a:rPr>
              <a:t>SCREENING</a:t>
            </a:r>
            <a:endParaRPr lang="es-ES" sz="1600" b="1" dirty="0">
              <a:solidFill>
                <a:srgbClr val="333399"/>
              </a:solidFill>
            </a:endParaRPr>
          </a:p>
        </p:txBody>
      </p:sp>
      <p:sp>
        <p:nvSpPr>
          <p:cNvPr id="4128" name="Line 1058"/>
          <p:cNvSpPr>
            <a:spLocks noChangeShapeType="1"/>
          </p:cNvSpPr>
          <p:nvPr/>
        </p:nvSpPr>
        <p:spPr bwMode="auto">
          <a:xfrm rot="8761181">
            <a:off x="5496658" y="2298700"/>
            <a:ext cx="801565"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endParaRPr lang="es-ES">
              <a:solidFill>
                <a:schemeClr val="accent6"/>
              </a:solidFill>
            </a:endParaRPr>
          </a:p>
        </p:txBody>
      </p:sp>
      <p:sp>
        <p:nvSpPr>
          <p:cNvPr id="2" name="CuadroTexto 1"/>
          <p:cNvSpPr txBox="1"/>
          <p:nvPr/>
        </p:nvSpPr>
        <p:spPr>
          <a:xfrm>
            <a:off x="304800" y="228600"/>
            <a:ext cx="2935219" cy="584776"/>
          </a:xfrm>
          <a:prstGeom prst="rect">
            <a:avLst/>
          </a:prstGeom>
          <a:noFill/>
        </p:spPr>
        <p:txBody>
          <a:bodyPr wrap="none" rtlCol="0">
            <a:spAutoFit/>
          </a:bodyPr>
          <a:lstStyle/>
          <a:p>
            <a:r>
              <a:rPr lang="es-ES" sz="3200" b="1" dirty="0" smtClean="0">
                <a:solidFill>
                  <a:schemeClr val="bg1"/>
                </a:solidFill>
              </a:rPr>
              <a:t>EIA </a:t>
            </a:r>
            <a:r>
              <a:rPr lang="es-ES" sz="3200" b="1" dirty="0" err="1" smtClean="0">
                <a:solidFill>
                  <a:schemeClr val="bg1"/>
                </a:solidFill>
              </a:rPr>
              <a:t>Process</a:t>
            </a:r>
            <a:endParaRPr lang="es-ES" sz="3200" b="1" dirty="0">
              <a:solidFill>
                <a:schemeClr val="bg1"/>
              </a:solidFill>
            </a:endParaRPr>
          </a:p>
        </p:txBody>
      </p:sp>
    </p:spTree>
    <p:extLst>
      <p:ext uri="{BB962C8B-B14F-4D97-AF65-F5344CB8AC3E}">
        <p14:creationId xmlns:p14="http://schemas.microsoft.com/office/powerpoint/2010/main" val="24466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4800" y="228600"/>
            <a:ext cx="2935219" cy="584776"/>
          </a:xfrm>
          <a:prstGeom prst="rect">
            <a:avLst/>
          </a:prstGeom>
          <a:noFill/>
        </p:spPr>
        <p:txBody>
          <a:bodyPr wrap="none" rtlCol="0">
            <a:spAutoFit/>
          </a:bodyPr>
          <a:lstStyle/>
          <a:p>
            <a:r>
              <a:rPr lang="es-ES" sz="3200" b="1" dirty="0" smtClean="0">
                <a:solidFill>
                  <a:schemeClr val="bg1"/>
                </a:solidFill>
              </a:rPr>
              <a:t>EIA </a:t>
            </a:r>
            <a:r>
              <a:rPr lang="es-ES" sz="3200" b="1" dirty="0" err="1" smtClean="0">
                <a:solidFill>
                  <a:schemeClr val="bg1"/>
                </a:solidFill>
              </a:rPr>
              <a:t>Process</a:t>
            </a:r>
            <a:endParaRPr lang="es-ES" sz="3200" b="1" dirty="0">
              <a:solidFill>
                <a:schemeClr val="bg1"/>
              </a:solidFill>
            </a:endParaRPr>
          </a:p>
        </p:txBody>
      </p:sp>
      <p:graphicFrame>
        <p:nvGraphicFramePr>
          <p:cNvPr id="3" name="Diagram 2"/>
          <p:cNvGraphicFramePr/>
          <p:nvPr>
            <p:extLst>
              <p:ext uri="{D42A27DB-BD31-4B8C-83A1-F6EECF244321}">
                <p14:modId xmlns:p14="http://schemas.microsoft.com/office/powerpoint/2010/main" val="812287482"/>
              </p:ext>
            </p:extLst>
          </p:nvPr>
        </p:nvGraphicFramePr>
        <p:xfrm>
          <a:off x="1447800" y="1371600"/>
          <a:ext cx="6324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bwMode="auto">
          <a:xfrm>
            <a:off x="457200" y="1371600"/>
            <a:ext cx="609600" cy="5181600"/>
          </a:xfrm>
          <a:prstGeom prst="roundRect">
            <a:avLst/>
          </a:prstGeom>
          <a:solidFill>
            <a:schemeClr val="tx2"/>
          </a:solidFill>
          <a:ln w="9525" cap="flat" cmpd="sng" algn="ctr">
            <a:no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Verdana" pitchFamily="34" charset="0"/>
              </a:rPr>
              <a:t>Public Participation</a:t>
            </a:r>
          </a:p>
        </p:txBody>
      </p:sp>
    </p:spTree>
    <p:extLst>
      <p:ext uri="{BB962C8B-B14F-4D97-AF65-F5344CB8AC3E}">
        <p14:creationId xmlns:p14="http://schemas.microsoft.com/office/powerpoint/2010/main" val="2851481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670A7B7-123E-AD4D-B5DE-16A67FC45614}" type="slidenum">
              <a:rPr lang="en-US" sz="1400"/>
              <a:pPr/>
              <a:t>2</a:t>
            </a:fld>
            <a:endParaRPr lang="en-US" sz="1400"/>
          </a:p>
        </p:txBody>
      </p:sp>
      <p:sp>
        <p:nvSpPr>
          <p:cNvPr id="17411" name="Rectangle 2"/>
          <p:cNvSpPr>
            <a:spLocks noGrp="1" noChangeArrowheads="1"/>
          </p:cNvSpPr>
          <p:nvPr>
            <p:ph type="title"/>
          </p:nvPr>
        </p:nvSpPr>
        <p:spPr>
          <a:xfrm>
            <a:off x="228600" y="1295400"/>
            <a:ext cx="8839200" cy="1143000"/>
          </a:xfrm>
        </p:spPr>
        <p:txBody>
          <a:bodyPr/>
          <a:lstStyle/>
          <a:p>
            <a:r>
              <a:rPr lang="en-US" sz="2800" dirty="0" smtClean="0">
                <a:latin typeface="Verdana"/>
                <a:cs typeface="Verdana"/>
              </a:rPr>
              <a:t>A major issues in climate action:  impact and risk management</a:t>
            </a:r>
            <a:endParaRPr lang="en-US" sz="2800" dirty="0">
              <a:latin typeface="Verdana"/>
              <a:cs typeface="Verdana"/>
            </a:endParaRPr>
          </a:p>
        </p:txBody>
      </p:sp>
      <p:sp>
        <p:nvSpPr>
          <p:cNvPr id="17412" name="Rectangle 3"/>
          <p:cNvSpPr>
            <a:spLocks noGrp="1" noChangeArrowheads="1"/>
          </p:cNvSpPr>
          <p:nvPr>
            <p:ph type="body" idx="1"/>
          </p:nvPr>
        </p:nvSpPr>
        <p:spPr>
          <a:xfrm>
            <a:off x="685800" y="2209800"/>
            <a:ext cx="8077200" cy="4495800"/>
          </a:xfrm>
        </p:spPr>
        <p:txBody>
          <a:bodyPr/>
          <a:lstStyle/>
          <a:p>
            <a:pPr marL="0" indent="0">
              <a:lnSpc>
                <a:spcPct val="80000"/>
              </a:lnSpc>
              <a:buNone/>
            </a:pPr>
            <a:endParaRPr lang="en-US" sz="2800" dirty="0">
              <a:latin typeface="Verdana"/>
              <a:cs typeface="Verdana"/>
            </a:endParaRPr>
          </a:p>
          <a:p>
            <a:pPr lvl="1">
              <a:lnSpc>
                <a:spcPct val="80000"/>
              </a:lnSpc>
            </a:pPr>
            <a:r>
              <a:rPr lang="en-US" sz="2400" dirty="0" smtClean="0">
                <a:latin typeface="Verdana"/>
                <a:cs typeface="Verdana"/>
              </a:rPr>
              <a:t>Assess vulnerability and risk</a:t>
            </a:r>
          </a:p>
          <a:p>
            <a:pPr lvl="1">
              <a:lnSpc>
                <a:spcPct val="80000"/>
              </a:lnSpc>
            </a:pPr>
            <a:r>
              <a:rPr lang="en-US" sz="2400" dirty="0" smtClean="0">
                <a:latin typeface="Verdana"/>
                <a:cs typeface="Verdana"/>
              </a:rPr>
              <a:t>Assess potential benefits </a:t>
            </a:r>
            <a:r>
              <a:rPr lang="en-US" sz="2400" dirty="0">
                <a:latin typeface="Verdana"/>
                <a:cs typeface="Verdana"/>
              </a:rPr>
              <a:t>of action</a:t>
            </a:r>
          </a:p>
          <a:p>
            <a:pPr lvl="2">
              <a:lnSpc>
                <a:spcPct val="80000"/>
              </a:lnSpc>
            </a:pPr>
            <a:r>
              <a:rPr lang="en-US" sz="2000" dirty="0" smtClean="0">
                <a:latin typeface="Verdana"/>
                <a:cs typeface="Verdana"/>
              </a:rPr>
              <a:t>Notably, reduced </a:t>
            </a:r>
            <a:r>
              <a:rPr lang="en-US" sz="2000" dirty="0">
                <a:latin typeface="Verdana"/>
                <a:cs typeface="Verdana"/>
              </a:rPr>
              <a:t>target risk (avoided damages)</a:t>
            </a:r>
          </a:p>
          <a:p>
            <a:pPr lvl="1">
              <a:lnSpc>
                <a:spcPct val="80000"/>
              </a:lnSpc>
            </a:pPr>
            <a:r>
              <a:rPr lang="en-US" sz="2400" dirty="0" smtClean="0">
                <a:latin typeface="Verdana"/>
                <a:cs typeface="Verdana"/>
              </a:rPr>
              <a:t>Assess costs </a:t>
            </a:r>
            <a:r>
              <a:rPr lang="en-US" sz="2400" dirty="0">
                <a:latin typeface="Verdana"/>
                <a:cs typeface="Verdana"/>
              </a:rPr>
              <a:t>of action </a:t>
            </a:r>
          </a:p>
          <a:p>
            <a:pPr lvl="2">
              <a:lnSpc>
                <a:spcPct val="80000"/>
              </a:lnSpc>
            </a:pPr>
            <a:r>
              <a:rPr lang="en-US" sz="2000" dirty="0" smtClean="0">
                <a:latin typeface="Verdana"/>
                <a:cs typeface="Verdana"/>
              </a:rPr>
              <a:t>Actual costs</a:t>
            </a:r>
          </a:p>
          <a:p>
            <a:pPr lvl="2">
              <a:lnSpc>
                <a:spcPct val="80000"/>
              </a:lnSpc>
            </a:pPr>
            <a:r>
              <a:rPr lang="en-US" sz="2000" dirty="0" smtClean="0">
                <a:latin typeface="Verdana"/>
                <a:cs typeface="Verdana"/>
              </a:rPr>
              <a:t>Take into account! opportunity </a:t>
            </a:r>
            <a:r>
              <a:rPr lang="en-US" sz="2000" dirty="0">
                <a:latin typeface="Verdana"/>
                <a:cs typeface="Verdana"/>
              </a:rPr>
              <a:t>cost = forgone benefits</a:t>
            </a:r>
          </a:p>
          <a:p>
            <a:pPr lvl="2">
              <a:lnSpc>
                <a:spcPct val="80000"/>
              </a:lnSpc>
            </a:pPr>
            <a:r>
              <a:rPr lang="en-US" sz="2000" dirty="0">
                <a:latin typeface="Verdana"/>
                <a:cs typeface="Verdana"/>
              </a:rPr>
              <a:t>Countervailing </a:t>
            </a:r>
            <a:r>
              <a:rPr lang="en-US" sz="2000" dirty="0" smtClean="0">
                <a:latin typeface="Verdana"/>
                <a:cs typeface="Verdana"/>
              </a:rPr>
              <a:t>risks</a:t>
            </a:r>
            <a:endParaRPr lang="en-US" sz="2800" dirty="0" smtClean="0">
              <a:latin typeface="Verdana"/>
              <a:cs typeface="Verdana"/>
            </a:endParaRPr>
          </a:p>
          <a:p>
            <a:pPr lvl="1">
              <a:lnSpc>
                <a:spcPct val="80000"/>
              </a:lnSpc>
            </a:pPr>
            <a:r>
              <a:rPr lang="en-US" sz="2400" dirty="0">
                <a:latin typeface="Verdana"/>
                <a:cs typeface="Verdana"/>
              </a:rPr>
              <a:t>S</a:t>
            </a:r>
            <a:r>
              <a:rPr lang="en-US" sz="2400" dirty="0" smtClean="0">
                <a:latin typeface="Verdana"/>
                <a:cs typeface="Verdana"/>
              </a:rPr>
              <a:t>ome uncertainty remains…</a:t>
            </a:r>
            <a:endParaRPr lang="en-US" sz="2400" dirty="0">
              <a:latin typeface="Verdana"/>
              <a:cs typeface="Verdana"/>
            </a:endParaRPr>
          </a:p>
          <a:p>
            <a:pPr marL="893763" lvl="2" indent="3175">
              <a:lnSpc>
                <a:spcPct val="80000"/>
              </a:lnSpc>
            </a:pPr>
            <a:r>
              <a:rPr lang="en-US" sz="2000" dirty="0" smtClean="0">
                <a:latin typeface="Verdana"/>
                <a:cs typeface="Verdana"/>
              </a:rPr>
              <a:t>Value </a:t>
            </a:r>
            <a:r>
              <a:rPr lang="en-US" sz="2000" dirty="0">
                <a:latin typeface="Verdana"/>
                <a:cs typeface="Verdana"/>
              </a:rPr>
              <a:t>of information – increase chance of </a:t>
            </a:r>
            <a:r>
              <a:rPr lang="en-US" sz="2000" dirty="0" smtClean="0">
                <a:latin typeface="Verdana"/>
                <a:cs typeface="Verdana"/>
              </a:rPr>
              <a:t>choosing decision </a:t>
            </a:r>
            <a:r>
              <a:rPr lang="en-US" sz="2000" dirty="0">
                <a:latin typeface="Verdana"/>
                <a:cs typeface="Verdana"/>
              </a:rPr>
              <a:t>that is best for actual </a:t>
            </a:r>
            <a:r>
              <a:rPr lang="en-US" sz="2000" dirty="0" smtClean="0">
                <a:latin typeface="Verdana"/>
                <a:cs typeface="Verdana"/>
              </a:rPr>
              <a:t>conditions</a:t>
            </a:r>
            <a:endParaRPr lang="en-US" sz="2000" dirty="0">
              <a:latin typeface="Verdana"/>
              <a:cs typeface="Verdana"/>
            </a:endParaRPr>
          </a:p>
        </p:txBody>
      </p:sp>
    </p:spTree>
    <p:extLst>
      <p:ext uri="{BB962C8B-B14F-4D97-AF65-F5344CB8AC3E}">
        <p14:creationId xmlns:p14="http://schemas.microsoft.com/office/powerpoint/2010/main" val="2400400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a:xfrm>
            <a:off x="685800" y="990600"/>
            <a:ext cx="7772400" cy="1143000"/>
          </a:xfrm>
        </p:spPr>
        <p:txBody>
          <a:bodyPr/>
          <a:lstStyle/>
          <a:p>
            <a:pPr algn="ctr"/>
            <a:r>
              <a:rPr lang="en-US" dirty="0" smtClean="0">
                <a:latin typeface="Verdana"/>
                <a:cs typeface="Verdana"/>
              </a:rPr>
              <a:t>EIA principles</a:t>
            </a:r>
            <a:endParaRPr lang="en-US" dirty="0">
              <a:latin typeface="Verdana"/>
              <a:cs typeface="Verdana"/>
            </a:endParaRPr>
          </a:p>
        </p:txBody>
      </p:sp>
      <p:sp>
        <p:nvSpPr>
          <p:cNvPr id="7172" name="Rectangle 1027"/>
          <p:cNvSpPr>
            <a:spLocks noGrp="1" noChangeArrowheads="1"/>
          </p:cNvSpPr>
          <p:nvPr>
            <p:ph type="body" idx="1"/>
          </p:nvPr>
        </p:nvSpPr>
        <p:spPr>
          <a:xfrm>
            <a:off x="990600" y="2286000"/>
            <a:ext cx="7162800" cy="3146425"/>
          </a:xfrm>
        </p:spPr>
        <p:txBody>
          <a:bodyPr/>
          <a:lstStyle/>
          <a:p>
            <a:pPr algn="just">
              <a:lnSpc>
                <a:spcPct val="100000"/>
              </a:lnSpc>
              <a:spcBef>
                <a:spcPct val="0"/>
              </a:spcBef>
              <a:spcAft>
                <a:spcPct val="40000"/>
              </a:spcAft>
              <a:buClr>
                <a:srgbClr val="C00000"/>
              </a:buClr>
            </a:pPr>
            <a:r>
              <a:rPr lang="en-US" i="0" dirty="0" smtClean="0">
                <a:latin typeface="Verdana"/>
                <a:cs typeface="Verdana"/>
              </a:rPr>
              <a:t>Early</a:t>
            </a:r>
          </a:p>
          <a:p>
            <a:pPr algn="just">
              <a:lnSpc>
                <a:spcPct val="100000"/>
              </a:lnSpc>
              <a:spcBef>
                <a:spcPct val="0"/>
              </a:spcBef>
              <a:spcAft>
                <a:spcPct val="40000"/>
              </a:spcAft>
              <a:buClr>
                <a:srgbClr val="C00000"/>
              </a:buClr>
            </a:pPr>
            <a:r>
              <a:rPr lang="en-US" i="0" dirty="0" smtClean="0">
                <a:latin typeface="Verdana"/>
                <a:cs typeface="Verdana"/>
              </a:rPr>
              <a:t>Transparent</a:t>
            </a:r>
          </a:p>
          <a:p>
            <a:pPr algn="just">
              <a:lnSpc>
                <a:spcPct val="100000"/>
              </a:lnSpc>
              <a:spcBef>
                <a:spcPct val="0"/>
              </a:spcBef>
              <a:spcAft>
                <a:spcPct val="40000"/>
              </a:spcAft>
              <a:buClr>
                <a:srgbClr val="C00000"/>
              </a:buClr>
            </a:pPr>
            <a:r>
              <a:rPr lang="en-US" i="0" dirty="0" smtClean="0">
                <a:latin typeface="Verdana"/>
                <a:cs typeface="Verdana"/>
              </a:rPr>
              <a:t>Participatory</a:t>
            </a:r>
          </a:p>
          <a:p>
            <a:pPr algn="just">
              <a:lnSpc>
                <a:spcPct val="100000"/>
              </a:lnSpc>
              <a:spcBef>
                <a:spcPct val="0"/>
              </a:spcBef>
              <a:spcAft>
                <a:spcPct val="40000"/>
              </a:spcAft>
              <a:buClr>
                <a:srgbClr val="C00000"/>
              </a:buClr>
            </a:pPr>
            <a:r>
              <a:rPr lang="en-US" i="0" dirty="0" smtClean="0">
                <a:latin typeface="Verdana"/>
                <a:cs typeface="Verdana"/>
              </a:rPr>
              <a:t>Independent</a:t>
            </a:r>
          </a:p>
          <a:p>
            <a:pPr algn="just">
              <a:lnSpc>
                <a:spcPct val="100000"/>
              </a:lnSpc>
              <a:spcBef>
                <a:spcPct val="0"/>
              </a:spcBef>
              <a:spcAft>
                <a:spcPct val="40000"/>
              </a:spcAft>
              <a:buClr>
                <a:srgbClr val="C00000"/>
              </a:buClr>
            </a:pPr>
            <a:r>
              <a:rPr lang="en-US" i="0" dirty="0" smtClean="0">
                <a:latin typeface="Verdana"/>
                <a:cs typeface="Verdana"/>
              </a:rPr>
              <a:t>Rigorous</a:t>
            </a:r>
          </a:p>
          <a:p>
            <a:pPr algn="just">
              <a:lnSpc>
                <a:spcPct val="100000"/>
              </a:lnSpc>
              <a:spcBef>
                <a:spcPct val="0"/>
              </a:spcBef>
              <a:spcAft>
                <a:spcPct val="40000"/>
              </a:spcAft>
              <a:buClr>
                <a:srgbClr val="C00000"/>
              </a:buClr>
            </a:pPr>
            <a:r>
              <a:rPr lang="en-US" i="0" dirty="0" smtClean="0">
                <a:latin typeface="Verdana"/>
                <a:cs typeface="Verdana"/>
              </a:rPr>
              <a:t>Objective</a:t>
            </a:r>
          </a:p>
          <a:p>
            <a:pPr algn="just">
              <a:lnSpc>
                <a:spcPct val="100000"/>
              </a:lnSpc>
              <a:spcBef>
                <a:spcPct val="0"/>
              </a:spcBef>
              <a:spcAft>
                <a:spcPct val="40000"/>
              </a:spcAft>
              <a:buClr>
                <a:srgbClr val="C00000"/>
              </a:buClr>
            </a:pPr>
            <a:r>
              <a:rPr lang="en-US" i="0" dirty="0" smtClean="0">
                <a:latin typeface="Verdana"/>
                <a:cs typeface="Verdana"/>
              </a:rPr>
              <a:t>Clear</a:t>
            </a:r>
          </a:p>
        </p:txBody>
      </p:sp>
    </p:spTree>
    <p:extLst>
      <p:ext uri="{BB962C8B-B14F-4D97-AF65-F5344CB8AC3E}">
        <p14:creationId xmlns:p14="http://schemas.microsoft.com/office/powerpoint/2010/main" val="341323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a:xfrm>
            <a:off x="685800" y="1219200"/>
            <a:ext cx="7772400" cy="1143000"/>
          </a:xfrm>
        </p:spPr>
        <p:txBody>
          <a:bodyPr/>
          <a:lstStyle/>
          <a:p>
            <a:pPr algn="ctr"/>
            <a:r>
              <a:rPr lang="en-US" dirty="0" smtClean="0">
                <a:latin typeface="Verdana"/>
                <a:cs typeface="Verdana"/>
              </a:rPr>
              <a:t>Common shortcomings in EIA systems</a:t>
            </a:r>
            <a:endParaRPr lang="en-US" dirty="0">
              <a:latin typeface="Verdana"/>
              <a:cs typeface="Verdana"/>
            </a:endParaRPr>
          </a:p>
        </p:txBody>
      </p:sp>
      <p:sp>
        <p:nvSpPr>
          <p:cNvPr id="7172" name="Rectangle 1027"/>
          <p:cNvSpPr>
            <a:spLocks noGrp="1" noChangeArrowheads="1"/>
          </p:cNvSpPr>
          <p:nvPr>
            <p:ph type="body" idx="1"/>
          </p:nvPr>
        </p:nvSpPr>
        <p:spPr>
          <a:xfrm>
            <a:off x="609600" y="2720975"/>
            <a:ext cx="7924800" cy="3146425"/>
          </a:xfrm>
        </p:spPr>
        <p:txBody>
          <a:bodyPr/>
          <a:lstStyle/>
          <a:p>
            <a:pPr algn="just">
              <a:spcBef>
                <a:spcPct val="0"/>
              </a:spcBef>
              <a:spcAft>
                <a:spcPct val="40000"/>
              </a:spcAft>
              <a:buClr>
                <a:srgbClr val="C00000"/>
              </a:buClr>
            </a:pPr>
            <a:r>
              <a:rPr lang="en-US" i="0" dirty="0" smtClean="0">
                <a:cs typeface="Verdana"/>
              </a:rPr>
              <a:t>‘Catch</a:t>
            </a:r>
            <a:r>
              <a:rPr lang="en-US" i="0" dirty="0">
                <a:cs typeface="Verdana"/>
              </a:rPr>
              <a:t>-all’ </a:t>
            </a:r>
            <a:r>
              <a:rPr lang="en-US" i="0" dirty="0" smtClean="0">
                <a:cs typeface="Verdana"/>
              </a:rPr>
              <a:t>approaches</a:t>
            </a:r>
            <a:endParaRPr lang="en-US" i="0" dirty="0" smtClean="0">
              <a:latin typeface="Verdana"/>
              <a:cs typeface="Verdana"/>
            </a:endParaRPr>
          </a:p>
          <a:p>
            <a:pPr algn="just">
              <a:lnSpc>
                <a:spcPct val="100000"/>
              </a:lnSpc>
              <a:spcBef>
                <a:spcPct val="0"/>
              </a:spcBef>
              <a:spcAft>
                <a:spcPct val="40000"/>
              </a:spcAft>
              <a:buClr>
                <a:srgbClr val="C00000"/>
              </a:buClr>
            </a:pPr>
            <a:r>
              <a:rPr lang="en-US" i="0" dirty="0" smtClean="0">
                <a:latin typeface="Verdana"/>
                <a:cs typeface="Verdana"/>
              </a:rPr>
              <a:t>Limited participation</a:t>
            </a:r>
          </a:p>
          <a:p>
            <a:pPr algn="just">
              <a:lnSpc>
                <a:spcPct val="100000"/>
              </a:lnSpc>
              <a:spcBef>
                <a:spcPct val="0"/>
              </a:spcBef>
              <a:spcAft>
                <a:spcPct val="40000"/>
              </a:spcAft>
              <a:buClr>
                <a:srgbClr val="C00000"/>
              </a:buClr>
            </a:pPr>
            <a:r>
              <a:rPr lang="en-US" i="0" dirty="0" smtClean="0">
                <a:latin typeface="Verdana"/>
                <a:cs typeface="Verdana"/>
              </a:rPr>
              <a:t>Manipulation of data</a:t>
            </a:r>
          </a:p>
          <a:p>
            <a:pPr algn="just">
              <a:lnSpc>
                <a:spcPct val="100000"/>
              </a:lnSpc>
              <a:spcBef>
                <a:spcPct val="0"/>
              </a:spcBef>
              <a:spcAft>
                <a:spcPct val="40000"/>
              </a:spcAft>
              <a:buClr>
                <a:srgbClr val="C00000"/>
              </a:buClr>
            </a:pPr>
            <a:r>
              <a:rPr lang="en-US" i="0" dirty="0" smtClean="0">
                <a:latin typeface="Verdana"/>
                <a:cs typeface="Verdana"/>
              </a:rPr>
              <a:t>‘Salami-slicing’</a:t>
            </a:r>
          </a:p>
          <a:p>
            <a:pPr algn="just">
              <a:lnSpc>
                <a:spcPct val="100000"/>
              </a:lnSpc>
              <a:spcBef>
                <a:spcPct val="0"/>
              </a:spcBef>
              <a:spcAft>
                <a:spcPct val="40000"/>
              </a:spcAft>
              <a:buClr>
                <a:srgbClr val="C00000"/>
              </a:buClr>
            </a:pPr>
            <a:r>
              <a:rPr lang="en-US" i="0" dirty="0" smtClean="0">
                <a:latin typeface="Verdana"/>
                <a:cs typeface="Verdana"/>
              </a:rPr>
              <a:t>Unclear/un-precise</a:t>
            </a:r>
          </a:p>
          <a:p>
            <a:pPr algn="just">
              <a:lnSpc>
                <a:spcPct val="100000"/>
              </a:lnSpc>
              <a:spcBef>
                <a:spcPct val="0"/>
              </a:spcBef>
              <a:spcAft>
                <a:spcPct val="40000"/>
              </a:spcAft>
              <a:buClr>
                <a:srgbClr val="C00000"/>
              </a:buClr>
            </a:pPr>
            <a:r>
              <a:rPr lang="en-US" i="0" dirty="0" smtClean="0">
                <a:latin typeface="Verdana"/>
                <a:cs typeface="Verdana"/>
              </a:rPr>
              <a:t>Little or no follow-up</a:t>
            </a:r>
          </a:p>
        </p:txBody>
      </p:sp>
    </p:spTree>
    <p:extLst>
      <p:ext uri="{BB962C8B-B14F-4D97-AF65-F5344CB8AC3E}">
        <p14:creationId xmlns:p14="http://schemas.microsoft.com/office/powerpoint/2010/main" val="351876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26"/>
          <p:cNvSpPr>
            <a:spLocks noGrp="1" noChangeArrowheads="1"/>
          </p:cNvSpPr>
          <p:nvPr>
            <p:ph type="title"/>
          </p:nvPr>
        </p:nvSpPr>
        <p:spPr>
          <a:xfrm>
            <a:off x="685800" y="1295400"/>
            <a:ext cx="7772400" cy="1143000"/>
          </a:xfrm>
        </p:spPr>
        <p:txBody>
          <a:bodyPr/>
          <a:lstStyle/>
          <a:p>
            <a:r>
              <a:rPr lang="en-US" dirty="0">
                <a:latin typeface="Verdana"/>
                <a:cs typeface="Verdana"/>
              </a:rPr>
              <a:t>Typical </a:t>
            </a:r>
            <a:r>
              <a:rPr lang="en-US" dirty="0" smtClean="0">
                <a:latin typeface="Verdana"/>
                <a:cs typeface="Verdana"/>
              </a:rPr>
              <a:t>interventions</a:t>
            </a:r>
            <a:r>
              <a:rPr lang="en-US" dirty="0">
                <a:latin typeface="Verdana"/>
                <a:cs typeface="Verdana"/>
              </a:rPr>
              <a:t/>
            </a:r>
            <a:br>
              <a:rPr lang="en-US" dirty="0">
                <a:latin typeface="Verdana"/>
                <a:cs typeface="Verdana"/>
              </a:rPr>
            </a:br>
            <a:r>
              <a:rPr lang="en-US" dirty="0" smtClean="0">
                <a:latin typeface="Verdana"/>
                <a:cs typeface="Verdana"/>
              </a:rPr>
              <a:t>requiring </a:t>
            </a:r>
            <a:r>
              <a:rPr lang="en-US" dirty="0">
                <a:latin typeface="Verdana"/>
                <a:cs typeface="Verdana"/>
              </a:rPr>
              <a:t>Full-Scale EIA</a:t>
            </a:r>
          </a:p>
        </p:txBody>
      </p:sp>
      <p:sp>
        <p:nvSpPr>
          <p:cNvPr id="7172" name="Rectangle 1027"/>
          <p:cNvSpPr>
            <a:spLocks noGrp="1" noChangeArrowheads="1"/>
          </p:cNvSpPr>
          <p:nvPr>
            <p:ph type="body" idx="1"/>
          </p:nvPr>
        </p:nvSpPr>
        <p:spPr>
          <a:xfrm>
            <a:off x="246185" y="2873375"/>
            <a:ext cx="8598877" cy="3146425"/>
          </a:xfrm>
        </p:spPr>
        <p:txBody>
          <a:bodyPr/>
          <a:lstStyle/>
          <a:p>
            <a:pPr algn="just">
              <a:lnSpc>
                <a:spcPct val="100000"/>
              </a:lnSpc>
              <a:spcBef>
                <a:spcPct val="0"/>
              </a:spcBef>
              <a:spcAft>
                <a:spcPct val="40000"/>
              </a:spcAft>
              <a:buClr>
                <a:srgbClr val="C00000"/>
              </a:buClr>
            </a:pPr>
            <a:r>
              <a:rPr lang="en-US" i="0" dirty="0">
                <a:latin typeface="Verdana"/>
                <a:cs typeface="Verdana"/>
              </a:rPr>
              <a:t>Infrastructure projects</a:t>
            </a:r>
          </a:p>
          <a:p>
            <a:pPr algn="just">
              <a:lnSpc>
                <a:spcPct val="100000"/>
              </a:lnSpc>
              <a:spcBef>
                <a:spcPct val="0"/>
              </a:spcBef>
              <a:spcAft>
                <a:spcPct val="40000"/>
              </a:spcAft>
              <a:buClr>
                <a:srgbClr val="C00000"/>
              </a:buClr>
            </a:pPr>
            <a:r>
              <a:rPr lang="en-US" i="0" dirty="0">
                <a:latin typeface="Verdana"/>
                <a:cs typeface="Verdana"/>
              </a:rPr>
              <a:t>Large-scale industrial activities</a:t>
            </a:r>
          </a:p>
          <a:p>
            <a:pPr algn="just">
              <a:lnSpc>
                <a:spcPct val="100000"/>
              </a:lnSpc>
              <a:spcBef>
                <a:spcPct val="0"/>
              </a:spcBef>
              <a:spcAft>
                <a:spcPct val="40000"/>
              </a:spcAft>
              <a:buClr>
                <a:srgbClr val="C00000"/>
              </a:buClr>
            </a:pPr>
            <a:r>
              <a:rPr lang="en-US" i="0" dirty="0">
                <a:latin typeface="Verdana"/>
                <a:cs typeface="Verdana"/>
              </a:rPr>
              <a:t>Resource extractive industries and activities</a:t>
            </a:r>
          </a:p>
          <a:p>
            <a:pPr algn="just">
              <a:lnSpc>
                <a:spcPct val="100000"/>
              </a:lnSpc>
              <a:spcBef>
                <a:spcPct val="0"/>
              </a:spcBef>
              <a:spcAft>
                <a:spcPct val="40000"/>
              </a:spcAft>
              <a:buClr>
                <a:srgbClr val="C00000"/>
              </a:buClr>
            </a:pPr>
            <a:r>
              <a:rPr lang="en-US" i="0" dirty="0">
                <a:latin typeface="Verdana"/>
                <a:cs typeface="Verdana"/>
              </a:rPr>
              <a:t>Waste management and disposal</a:t>
            </a:r>
          </a:p>
          <a:p>
            <a:pPr algn="just">
              <a:lnSpc>
                <a:spcPct val="100000"/>
              </a:lnSpc>
              <a:spcBef>
                <a:spcPct val="0"/>
              </a:spcBef>
              <a:spcAft>
                <a:spcPct val="40000"/>
              </a:spcAft>
              <a:buClr>
                <a:srgbClr val="C00000"/>
              </a:buClr>
            </a:pPr>
            <a:r>
              <a:rPr lang="en-US" i="0" dirty="0">
                <a:latin typeface="Verdana"/>
                <a:cs typeface="Verdana"/>
              </a:rPr>
              <a:t>Substantial changes in farming or fishing practices</a:t>
            </a:r>
          </a:p>
        </p:txBody>
      </p:sp>
    </p:spTree>
    <p:extLst>
      <p:ext uri="{BB962C8B-B14F-4D97-AF65-F5344CB8AC3E}">
        <p14:creationId xmlns:p14="http://schemas.microsoft.com/office/powerpoint/2010/main" val="73124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err="1" smtClean="0"/>
              <a:t>Climate</a:t>
            </a:r>
            <a:r>
              <a:rPr lang="es-ES" dirty="0" smtClean="0"/>
              <a:t> </a:t>
            </a:r>
            <a:r>
              <a:rPr lang="es-ES" dirty="0" err="1" smtClean="0"/>
              <a:t>Risk</a:t>
            </a:r>
            <a:r>
              <a:rPr lang="es-ES" dirty="0" smtClean="0"/>
              <a:t> </a:t>
            </a:r>
            <a:r>
              <a:rPr lang="es-ES" dirty="0" err="1" smtClean="0"/>
              <a:t>Assessment</a:t>
            </a:r>
            <a:endParaRPr lang="es-ES" dirty="0"/>
          </a:p>
        </p:txBody>
      </p:sp>
      <p:sp>
        <p:nvSpPr>
          <p:cNvPr id="3" name="Marcador de contenido 2"/>
          <p:cNvSpPr>
            <a:spLocks noGrp="1"/>
          </p:cNvSpPr>
          <p:nvPr>
            <p:ph idx="1"/>
          </p:nvPr>
        </p:nvSpPr>
        <p:spPr/>
        <p:txBody>
          <a:bodyPr/>
          <a:lstStyle/>
          <a:p>
            <a:pPr marL="0" indent="0">
              <a:buNone/>
            </a:pPr>
            <a:r>
              <a:rPr lang="en-US" sz="2000" i="0" kern="1200" dirty="0">
                <a:solidFill>
                  <a:schemeClr val="tx1">
                    <a:lumMod val="50000"/>
                  </a:schemeClr>
                </a:solidFill>
                <a:latin typeface="Verdana"/>
                <a:cs typeface="Verdana"/>
              </a:rPr>
              <a:t>The main purpose of a Climate Risk Assessment (CRA) is to identify and describe in detail risks related to climate change that may affect the success of a development intervention, to develop appropriate responses. </a:t>
            </a:r>
            <a:endParaRPr lang="es-ES" sz="2000" i="0" kern="1200" dirty="0">
              <a:solidFill>
                <a:schemeClr val="tx1">
                  <a:lumMod val="50000"/>
                </a:schemeClr>
              </a:solidFill>
              <a:latin typeface="Verdana"/>
              <a:cs typeface="Verdana"/>
            </a:endParaRPr>
          </a:p>
          <a:p>
            <a:pPr marL="0" indent="0">
              <a:buNone/>
            </a:pPr>
            <a:r>
              <a:rPr lang="en-US" sz="2000" i="0" kern="1200" dirty="0">
                <a:solidFill>
                  <a:schemeClr val="tx1">
                    <a:lumMod val="50000"/>
                  </a:schemeClr>
                </a:solidFill>
                <a:latin typeface="Verdana"/>
                <a:cs typeface="Verdana"/>
              </a:rPr>
              <a:t>Climate Risk Assessments are increasingly important in development planning, as development agencies, governments and other bodies concerned with development seek to integrate considerations of climate change into their work. </a:t>
            </a:r>
            <a:endParaRPr lang="es-ES" sz="2000" i="0" kern="1200" dirty="0">
              <a:solidFill>
                <a:schemeClr val="tx1">
                  <a:lumMod val="50000"/>
                </a:schemeClr>
              </a:solidFill>
              <a:latin typeface="Verdana"/>
              <a:cs typeface="Verdana"/>
            </a:endParaRPr>
          </a:p>
          <a:p>
            <a:pPr marL="0" indent="0">
              <a:buNone/>
            </a:pPr>
            <a:endParaRPr lang="es-ES" sz="2000" i="0" dirty="0">
              <a:solidFill>
                <a:schemeClr val="tx1">
                  <a:lumMod val="50000"/>
                </a:schemeClr>
              </a:solidFill>
              <a:latin typeface="Verdana"/>
              <a:cs typeface="Verdana"/>
            </a:endParaRPr>
          </a:p>
        </p:txBody>
      </p:sp>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23</a:t>
            </a:fld>
            <a:endParaRPr lang="en-GB" dirty="0"/>
          </a:p>
        </p:txBody>
      </p:sp>
    </p:spTree>
    <p:extLst>
      <p:ext uri="{BB962C8B-B14F-4D97-AF65-F5344CB8AC3E}">
        <p14:creationId xmlns:p14="http://schemas.microsoft.com/office/powerpoint/2010/main" val="597561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24</a:t>
            </a:fld>
            <a:endParaRPr lang="en-GB" dirty="0"/>
          </a:p>
        </p:txBody>
      </p:sp>
      <p:graphicFrame>
        <p:nvGraphicFramePr>
          <p:cNvPr id="5" name="Diagrama 4"/>
          <p:cNvGraphicFramePr/>
          <p:nvPr>
            <p:extLst>
              <p:ext uri="{D42A27DB-BD31-4B8C-83A1-F6EECF244321}">
                <p14:modId xmlns:p14="http://schemas.microsoft.com/office/powerpoint/2010/main" val="2488544333"/>
              </p:ext>
            </p:extLst>
          </p:nvPr>
        </p:nvGraphicFramePr>
        <p:xfrm>
          <a:off x="152400" y="1295400"/>
          <a:ext cx="8839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p:cNvSpPr txBox="1"/>
          <p:nvPr/>
        </p:nvSpPr>
        <p:spPr>
          <a:xfrm>
            <a:off x="195938" y="224135"/>
            <a:ext cx="3385462" cy="584776"/>
          </a:xfrm>
          <a:prstGeom prst="rect">
            <a:avLst/>
          </a:prstGeom>
          <a:noFill/>
        </p:spPr>
        <p:txBody>
          <a:bodyPr wrap="none" rtlCol="0">
            <a:spAutoFit/>
          </a:bodyPr>
          <a:lstStyle/>
          <a:p>
            <a:r>
              <a:rPr lang="es-ES" sz="3200" b="1" dirty="0" smtClean="0">
                <a:solidFill>
                  <a:schemeClr val="bg1"/>
                </a:solidFill>
              </a:rPr>
              <a:t>CRA </a:t>
            </a:r>
            <a:r>
              <a:rPr lang="es-ES" sz="3200" b="1" dirty="0" err="1" smtClean="0">
                <a:solidFill>
                  <a:schemeClr val="bg1"/>
                </a:solidFill>
              </a:rPr>
              <a:t>structure</a:t>
            </a:r>
            <a:endParaRPr lang="es-ES" sz="3200" b="1" dirty="0">
              <a:solidFill>
                <a:schemeClr val="bg1"/>
              </a:solidFill>
            </a:endParaRPr>
          </a:p>
        </p:txBody>
      </p:sp>
    </p:spTree>
    <p:extLst>
      <p:ext uri="{BB962C8B-B14F-4D97-AF65-F5344CB8AC3E}">
        <p14:creationId xmlns:p14="http://schemas.microsoft.com/office/powerpoint/2010/main" val="2174845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25</a:t>
            </a:fld>
            <a:endParaRPr lang="en-GB" dirty="0"/>
          </a:p>
        </p:txBody>
      </p:sp>
      <p:pic>
        <p:nvPicPr>
          <p:cNvPr id="5" name="Imagen 4"/>
          <p:cNvPicPr>
            <a:picLocks noChangeAspect="1"/>
          </p:cNvPicPr>
          <p:nvPr/>
        </p:nvPicPr>
        <p:blipFill>
          <a:blip r:embed="rId2"/>
          <a:stretch>
            <a:fillRect/>
          </a:stretch>
        </p:blipFill>
        <p:spPr>
          <a:xfrm>
            <a:off x="0" y="38100"/>
            <a:ext cx="9144000" cy="6760891"/>
          </a:xfrm>
          <a:prstGeom prst="rect">
            <a:avLst/>
          </a:prstGeom>
        </p:spPr>
      </p:pic>
    </p:spTree>
    <p:extLst>
      <p:ext uri="{BB962C8B-B14F-4D97-AF65-F5344CB8AC3E}">
        <p14:creationId xmlns:p14="http://schemas.microsoft.com/office/powerpoint/2010/main" val="3955629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26</a:t>
            </a:fld>
            <a:endParaRPr lang="en-GB" dirty="0"/>
          </a:p>
        </p:txBody>
      </p:sp>
      <p:pic>
        <p:nvPicPr>
          <p:cNvPr id="5" name="Imagen 4"/>
          <p:cNvPicPr>
            <a:picLocks noChangeAspect="1"/>
          </p:cNvPicPr>
          <p:nvPr/>
        </p:nvPicPr>
        <p:blipFill>
          <a:blip r:embed="rId3"/>
          <a:stretch>
            <a:fillRect/>
          </a:stretch>
        </p:blipFill>
        <p:spPr>
          <a:xfrm>
            <a:off x="0" y="1295400"/>
            <a:ext cx="9144000" cy="5490110"/>
          </a:xfrm>
          <a:prstGeom prst="rect">
            <a:avLst/>
          </a:prstGeom>
        </p:spPr>
      </p:pic>
    </p:spTree>
    <p:extLst>
      <p:ext uri="{BB962C8B-B14F-4D97-AF65-F5344CB8AC3E}">
        <p14:creationId xmlns:p14="http://schemas.microsoft.com/office/powerpoint/2010/main" val="4173344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95288" y="1125538"/>
            <a:ext cx="8229600" cy="936625"/>
          </a:xfrm>
        </p:spPr>
        <p:txBody>
          <a:bodyPr/>
          <a:lstStyle/>
          <a:p>
            <a:pPr algn="ctr"/>
            <a:r>
              <a:rPr lang="en-US">
                <a:latin typeface="Verdana" charset="0"/>
              </a:rPr>
              <a:t>Climate-proofing infrastructure</a:t>
            </a:r>
          </a:p>
        </p:txBody>
      </p:sp>
      <p:sp>
        <p:nvSpPr>
          <p:cNvPr id="35842" name="Rectangle 3"/>
          <p:cNvSpPr>
            <a:spLocks noChangeArrowheads="1"/>
          </p:cNvSpPr>
          <p:nvPr/>
        </p:nvSpPr>
        <p:spPr bwMode="auto">
          <a:xfrm>
            <a:off x="179388" y="188913"/>
            <a:ext cx="8713787" cy="6408737"/>
          </a:xfrm>
          <a:prstGeom prst="rect">
            <a:avLst/>
          </a:prstGeom>
          <a:noFill/>
          <a:ln w="38100">
            <a:solidFill>
              <a:srgbClr val="FF2367"/>
            </a:solidFill>
            <a:round/>
            <a:headEnd/>
            <a:tailEnd/>
          </a:ln>
          <a:extLst>
            <a:ext uri="{909E8E84-426E-40DD-AFC4-6F175D3DCCD1}">
              <a14:hiddenFill xmlns:a14="http://schemas.microsoft.com/office/drawing/2010/main">
                <a:solidFill>
                  <a:srgbClr val="FFFFFF"/>
                </a:solidFill>
              </a14:hiddenFill>
            </a:ext>
          </a:extLst>
        </p:spPr>
        <p:txBody>
          <a:bodyPr anchor="ctr"/>
          <a:lstStyle/>
          <a:p>
            <a:pPr marL="3175"/>
            <a:endParaRPr lang="en-US"/>
          </a:p>
        </p:txBody>
      </p:sp>
      <p:sp>
        <p:nvSpPr>
          <p:cNvPr id="5" name="TextBox 4"/>
          <p:cNvSpPr txBox="1"/>
          <p:nvPr/>
        </p:nvSpPr>
        <p:spPr>
          <a:xfrm>
            <a:off x="6012160" y="260648"/>
            <a:ext cx="2808312" cy="584776"/>
          </a:xfrm>
          <a:prstGeom prst="rect">
            <a:avLst/>
          </a:prstGeom>
          <a:noFill/>
        </p:spPr>
        <p:txBody>
          <a:bodyPr>
            <a:spAutoFit/>
          </a:bodyPr>
          <a:lstStyle/>
          <a:p>
            <a:pPr algn="ctr">
              <a:defRPr/>
            </a:pPr>
            <a:r>
              <a:rPr lang="en-US" sz="3200" b="1" dirty="0">
                <a:ln>
                  <a:solidFill>
                    <a:srgbClr val="FF0000"/>
                  </a:solidFill>
                </a:ln>
                <a:solidFill>
                  <a:schemeClr val="bg1"/>
                </a:solidFill>
              </a:rPr>
              <a:t>Example</a:t>
            </a:r>
          </a:p>
        </p:txBody>
      </p:sp>
      <p:pic>
        <p:nvPicPr>
          <p:cNvPr id="6" name="Content Placeholder 4"/>
          <p:cNvPicPr>
            <a:picLocks noGrp="1" noChangeAspect="1"/>
          </p:cNvPicPr>
          <p:nvPr>
            <p:ph sz="half" idx="4294967295"/>
          </p:nvPr>
        </p:nvPicPr>
        <p:blipFill rotWithShape="1">
          <a:blip r:embed="rId2"/>
          <a:srcRect l="8284" r="-83" b="-19119"/>
          <a:stretch/>
        </p:blipFill>
        <p:spPr>
          <a:xfrm>
            <a:off x="3563938" y="2349500"/>
            <a:ext cx="5181600" cy="3924300"/>
          </a:xfrm>
        </p:spPr>
        <p:style>
          <a:lnRef idx="2">
            <a:schemeClr val="accent6"/>
          </a:lnRef>
          <a:fillRef idx="1">
            <a:schemeClr val="lt1"/>
          </a:fillRef>
          <a:effectRef idx="0">
            <a:schemeClr val="accent6"/>
          </a:effectRef>
          <a:fontRef idx="minor">
            <a:schemeClr val="dk1"/>
          </a:fontRef>
        </p:style>
      </p:pic>
      <p:sp>
        <p:nvSpPr>
          <p:cNvPr id="35845" name="TextBox 7"/>
          <p:cNvSpPr txBox="1">
            <a:spLocks noChangeArrowheads="1"/>
          </p:cNvSpPr>
          <p:nvPr/>
        </p:nvSpPr>
        <p:spPr bwMode="auto">
          <a:xfrm>
            <a:off x="3563938" y="2565400"/>
            <a:ext cx="14398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r>
              <a:rPr lang="en-US" sz="1400" b="1">
                <a:solidFill>
                  <a:schemeClr val="tx1"/>
                </a:solidFill>
              </a:rPr>
              <a:t>Probability (%)</a:t>
            </a:r>
          </a:p>
        </p:txBody>
      </p:sp>
      <p:sp>
        <p:nvSpPr>
          <p:cNvPr id="35846" name="TextBox 8"/>
          <p:cNvSpPr txBox="1">
            <a:spLocks noChangeArrowheads="1"/>
          </p:cNvSpPr>
          <p:nvPr/>
        </p:nvSpPr>
        <p:spPr bwMode="auto">
          <a:xfrm>
            <a:off x="5148263" y="5805488"/>
            <a:ext cx="3455987"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ctr" eaLnBrk="1" hangingPunct="1"/>
            <a:r>
              <a:rPr lang="en-US" sz="1400" b="1">
                <a:solidFill>
                  <a:schemeClr val="tx1"/>
                </a:solidFill>
              </a:rPr>
              <a:t>Return period for design</a:t>
            </a:r>
          </a:p>
        </p:txBody>
      </p:sp>
      <p:sp>
        <p:nvSpPr>
          <p:cNvPr id="35847" name="Content Placeholder 2"/>
          <p:cNvSpPr>
            <a:spLocks noGrp="1"/>
          </p:cNvSpPr>
          <p:nvPr>
            <p:ph idx="1"/>
          </p:nvPr>
        </p:nvSpPr>
        <p:spPr>
          <a:xfrm>
            <a:off x="468313" y="2320925"/>
            <a:ext cx="2879725" cy="4060825"/>
          </a:xfrm>
        </p:spPr>
        <p:txBody>
          <a:bodyPr/>
          <a:lstStyle/>
          <a:p>
            <a:pPr>
              <a:buClrTx/>
            </a:pPr>
            <a:r>
              <a:rPr lang="en-GB" i="0">
                <a:latin typeface="Verdana" charset="0"/>
              </a:rPr>
              <a:t>What are the characteristics of the weather events for the given return period expected under climate change?</a:t>
            </a:r>
          </a:p>
        </p:txBody>
      </p:sp>
    </p:spTree>
    <p:extLst>
      <p:ext uri="{BB962C8B-B14F-4D97-AF65-F5344CB8AC3E}">
        <p14:creationId xmlns:p14="http://schemas.microsoft.com/office/powerpoint/2010/main" val="365135971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179388" y="188913"/>
            <a:ext cx="8713787" cy="6408737"/>
          </a:xfrm>
          <a:prstGeom prst="rect">
            <a:avLst/>
          </a:prstGeom>
          <a:noFill/>
          <a:ln w="38100">
            <a:solidFill>
              <a:srgbClr val="FF2367"/>
            </a:solidFill>
            <a:round/>
            <a:headEnd/>
            <a:tailEnd/>
          </a:ln>
          <a:extLst>
            <a:ext uri="{909E8E84-426E-40DD-AFC4-6F175D3DCCD1}">
              <a14:hiddenFill xmlns:a14="http://schemas.microsoft.com/office/drawing/2010/main">
                <a:solidFill>
                  <a:srgbClr val="FFFFFF"/>
                </a:solidFill>
              </a14:hiddenFill>
            </a:ext>
          </a:extLst>
        </p:spPr>
        <p:txBody>
          <a:bodyPr anchor="ctr"/>
          <a:lstStyle/>
          <a:p>
            <a:pPr marL="3175"/>
            <a:endParaRPr lang="en-US"/>
          </a:p>
        </p:txBody>
      </p:sp>
      <p:sp>
        <p:nvSpPr>
          <p:cNvPr id="5" name="TextBox 4"/>
          <p:cNvSpPr txBox="1"/>
          <p:nvPr/>
        </p:nvSpPr>
        <p:spPr>
          <a:xfrm>
            <a:off x="6012160" y="260648"/>
            <a:ext cx="2808312" cy="584776"/>
          </a:xfrm>
          <a:prstGeom prst="rect">
            <a:avLst/>
          </a:prstGeom>
          <a:noFill/>
        </p:spPr>
        <p:txBody>
          <a:bodyPr>
            <a:spAutoFit/>
          </a:bodyPr>
          <a:lstStyle/>
          <a:p>
            <a:pPr algn="ctr">
              <a:defRPr/>
            </a:pPr>
            <a:r>
              <a:rPr lang="en-US" sz="3200" b="1" dirty="0">
                <a:ln>
                  <a:solidFill>
                    <a:srgbClr val="FF0000"/>
                  </a:solidFill>
                </a:ln>
                <a:solidFill>
                  <a:schemeClr val="bg1"/>
                </a:solidFill>
              </a:rPr>
              <a:t>Example</a:t>
            </a:r>
          </a:p>
        </p:txBody>
      </p:sp>
      <p:sp>
        <p:nvSpPr>
          <p:cNvPr id="36867" name="Title 2"/>
          <p:cNvSpPr>
            <a:spLocks noGrp="1"/>
          </p:cNvSpPr>
          <p:nvPr>
            <p:ph type="title"/>
          </p:nvPr>
        </p:nvSpPr>
        <p:spPr>
          <a:xfrm>
            <a:off x="323850" y="1001713"/>
            <a:ext cx="10515600" cy="1325562"/>
          </a:xfrm>
        </p:spPr>
        <p:txBody>
          <a:bodyPr/>
          <a:lstStyle/>
          <a:p>
            <a:r>
              <a:rPr lang="en-US">
                <a:latin typeface="Verdana" charset="0"/>
              </a:rPr>
              <a:t>Anguilla Solar PV Project</a:t>
            </a:r>
          </a:p>
        </p:txBody>
      </p:sp>
      <p:sp>
        <p:nvSpPr>
          <p:cNvPr id="7" name="Content Placeholder 3"/>
          <p:cNvSpPr>
            <a:spLocks noGrp="1"/>
          </p:cNvSpPr>
          <p:nvPr>
            <p:ph sz="half" idx="1"/>
          </p:nvPr>
        </p:nvSpPr>
        <p:spPr>
          <a:xfrm>
            <a:off x="323850" y="2349500"/>
            <a:ext cx="4103688" cy="3990975"/>
          </a:xfrm>
        </p:spPr>
        <p:txBody>
          <a:bodyPr>
            <a:normAutofit fontScale="92500" lnSpcReduction="20000"/>
          </a:bodyPr>
          <a:lstStyle/>
          <a:p>
            <a:pPr marL="0" indent="0">
              <a:buFontTx/>
              <a:buNone/>
              <a:defRPr/>
            </a:pPr>
            <a:r>
              <a:rPr lang="en-US" i="0" dirty="0" smtClean="0"/>
              <a:t>1 </a:t>
            </a:r>
            <a:r>
              <a:rPr lang="en-US" i="0" dirty="0"/>
              <a:t>MW grid-connected, ground mounted Solar PV </a:t>
            </a:r>
            <a:r>
              <a:rPr lang="en-US" i="0" dirty="0" smtClean="0"/>
              <a:t>Project</a:t>
            </a:r>
          </a:p>
          <a:p>
            <a:pPr marL="0" indent="0">
              <a:buFontTx/>
              <a:buNone/>
              <a:defRPr/>
            </a:pPr>
            <a:endParaRPr lang="en-US" i="0" dirty="0" smtClean="0"/>
          </a:p>
          <a:p>
            <a:pPr marL="0" indent="0">
              <a:buFontTx/>
              <a:buNone/>
              <a:defRPr/>
            </a:pPr>
            <a:r>
              <a:rPr lang="en-US" i="0" dirty="0" smtClean="0"/>
              <a:t>EIB Required</a:t>
            </a:r>
          </a:p>
          <a:p>
            <a:pPr>
              <a:buClrTx/>
              <a:buFont typeface="Wingdings" charset="2"/>
              <a:buChar char="Ø"/>
              <a:defRPr/>
            </a:pPr>
            <a:r>
              <a:rPr lang="en-US" i="0" dirty="0" smtClean="0"/>
              <a:t>A CVA </a:t>
            </a:r>
            <a:r>
              <a:rPr lang="en-US" i="0" dirty="0"/>
              <a:t>to evaluate potential impacts from climate change on </a:t>
            </a:r>
            <a:r>
              <a:rPr lang="en-US" i="0" dirty="0" smtClean="0"/>
              <a:t>and identify </a:t>
            </a:r>
            <a:r>
              <a:rPr lang="en-US" i="0" dirty="0"/>
              <a:t>options to increase its resilience, </a:t>
            </a:r>
            <a:r>
              <a:rPr lang="en-US" i="0" dirty="0" smtClean="0"/>
              <a:t>to be </a:t>
            </a:r>
            <a:r>
              <a:rPr lang="en-US" i="0" dirty="0"/>
              <a:t>incorporated in the design following cost-benefit analysis.</a:t>
            </a:r>
          </a:p>
          <a:p>
            <a:pPr>
              <a:defRPr/>
            </a:pPr>
            <a:endParaRPr lang="en-US" dirty="0"/>
          </a:p>
        </p:txBody>
      </p:sp>
      <p:pic>
        <p:nvPicPr>
          <p:cNvPr id="36869" name="Picture 2" descr="http://futurepowernow.files.wordpress.com/2014/04/3_fpn_solar-photovoltaic-module_solar-energy-syste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2276475"/>
            <a:ext cx="431958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5"/>
          <p:cNvSpPr txBox="1">
            <a:spLocks noChangeArrowheads="1"/>
          </p:cNvSpPr>
          <p:nvPr/>
        </p:nvSpPr>
        <p:spPr bwMode="auto">
          <a:xfrm>
            <a:off x="76200" y="6550025"/>
            <a:ext cx="406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r>
              <a:rPr lang="en-US" sz="1400"/>
              <a:t>Source: Deeb (2016)</a:t>
            </a:r>
          </a:p>
        </p:txBody>
      </p:sp>
    </p:spTree>
    <p:extLst>
      <p:ext uri="{BB962C8B-B14F-4D97-AF65-F5344CB8AC3E}">
        <p14:creationId xmlns:p14="http://schemas.microsoft.com/office/powerpoint/2010/main" val="421427512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a:off x="179388" y="188913"/>
            <a:ext cx="8713787" cy="6408737"/>
          </a:xfrm>
          <a:prstGeom prst="rect">
            <a:avLst/>
          </a:prstGeom>
          <a:noFill/>
          <a:ln w="38100">
            <a:solidFill>
              <a:srgbClr val="FF2367"/>
            </a:solidFill>
            <a:round/>
            <a:headEnd/>
            <a:tailEnd/>
          </a:ln>
          <a:extLst>
            <a:ext uri="{909E8E84-426E-40DD-AFC4-6F175D3DCCD1}">
              <a14:hiddenFill xmlns:a14="http://schemas.microsoft.com/office/drawing/2010/main">
                <a:solidFill>
                  <a:srgbClr val="FFFFFF"/>
                </a:solidFill>
              </a14:hiddenFill>
            </a:ext>
          </a:extLst>
        </p:spPr>
        <p:txBody>
          <a:bodyPr anchor="ctr"/>
          <a:lstStyle/>
          <a:p>
            <a:pPr marL="3175"/>
            <a:endParaRPr lang="en-US"/>
          </a:p>
        </p:txBody>
      </p:sp>
      <p:sp>
        <p:nvSpPr>
          <p:cNvPr id="5" name="TextBox 4"/>
          <p:cNvSpPr txBox="1"/>
          <p:nvPr/>
        </p:nvSpPr>
        <p:spPr>
          <a:xfrm>
            <a:off x="6012160" y="260648"/>
            <a:ext cx="2808312" cy="584776"/>
          </a:xfrm>
          <a:prstGeom prst="rect">
            <a:avLst/>
          </a:prstGeom>
          <a:noFill/>
        </p:spPr>
        <p:txBody>
          <a:bodyPr>
            <a:spAutoFit/>
          </a:bodyPr>
          <a:lstStyle/>
          <a:p>
            <a:pPr algn="ctr">
              <a:defRPr/>
            </a:pPr>
            <a:r>
              <a:rPr lang="en-US" sz="3200" b="1" dirty="0">
                <a:ln>
                  <a:solidFill>
                    <a:srgbClr val="FF0000"/>
                  </a:solidFill>
                </a:ln>
                <a:solidFill>
                  <a:schemeClr val="bg1"/>
                </a:solidFill>
              </a:rPr>
              <a:t>Example</a:t>
            </a:r>
          </a:p>
        </p:txBody>
      </p:sp>
      <p:graphicFrame>
        <p:nvGraphicFramePr>
          <p:cNvPr id="6" name="Diagram 5"/>
          <p:cNvGraphicFramePr/>
          <p:nvPr/>
        </p:nvGraphicFramePr>
        <p:xfrm>
          <a:off x="467544" y="197077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flipH="1">
            <a:off x="250825" y="1311275"/>
            <a:ext cx="8569325" cy="523875"/>
          </a:xfrm>
          <a:prstGeom prst="rect">
            <a:avLst/>
          </a:prstGeom>
          <a:noFill/>
        </p:spPr>
        <p:txBody>
          <a:bodyPr>
            <a:spAutoFit/>
          </a:bodyPr>
          <a:lstStyle/>
          <a:p>
            <a:pPr algn="ctr">
              <a:defRPr/>
            </a:pPr>
            <a:r>
              <a:rPr lang="en-US" sz="2800" dirty="0">
                <a:solidFill>
                  <a:schemeClr val="accent2">
                    <a:lumMod val="75000"/>
                  </a:schemeClr>
                </a:solidFill>
              </a:rPr>
              <a:t>Summary of the Findings CVA (Anguilla)</a:t>
            </a:r>
          </a:p>
        </p:txBody>
      </p:sp>
      <p:sp>
        <p:nvSpPr>
          <p:cNvPr id="37893" name="TextBox 5"/>
          <p:cNvSpPr txBox="1">
            <a:spLocks noChangeArrowheads="1"/>
          </p:cNvSpPr>
          <p:nvPr/>
        </p:nvSpPr>
        <p:spPr bwMode="auto">
          <a:xfrm>
            <a:off x="76200" y="6550025"/>
            <a:ext cx="406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r>
              <a:rPr lang="en-US" sz="1400"/>
              <a:t>Source: Deeb (2016)</a:t>
            </a:r>
          </a:p>
        </p:txBody>
      </p:sp>
    </p:spTree>
    <p:extLst>
      <p:ext uri="{BB962C8B-B14F-4D97-AF65-F5344CB8AC3E}">
        <p14:creationId xmlns:p14="http://schemas.microsoft.com/office/powerpoint/2010/main" val="311175427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latin typeface="Arial" charset="0"/>
              </a:rPr>
              <a:t>Types of </a:t>
            </a:r>
            <a:r>
              <a:rPr lang="en-US" dirty="0" smtClean="0">
                <a:latin typeface="Arial" charset="0"/>
              </a:rPr>
              <a:t>Analyses</a:t>
            </a:r>
            <a:endParaRPr lang="en-US" dirty="0">
              <a:latin typeface="Arial" charset="0"/>
            </a:endParaRPr>
          </a:p>
        </p:txBody>
      </p:sp>
      <p:sp>
        <p:nvSpPr>
          <p:cNvPr id="3" name="Content Placeholder 2"/>
          <p:cNvSpPr>
            <a:spLocks noGrp="1"/>
          </p:cNvSpPr>
          <p:nvPr>
            <p:ph idx="1"/>
          </p:nvPr>
        </p:nvSpPr>
        <p:spPr/>
        <p:txBody>
          <a:bodyPr>
            <a:normAutofit/>
          </a:bodyPr>
          <a:lstStyle/>
          <a:p>
            <a:pPr>
              <a:spcAft>
                <a:spcPts val="600"/>
              </a:spcAft>
              <a:buClr>
                <a:schemeClr val="accent6"/>
              </a:buClr>
              <a:defRPr/>
            </a:pPr>
            <a:r>
              <a:rPr lang="en-US" dirty="0" smtClean="0">
                <a:ea typeface="+mn-ea"/>
              </a:rPr>
              <a:t>Vulnerability / Impact analysis</a:t>
            </a:r>
          </a:p>
          <a:p>
            <a:pPr>
              <a:spcAft>
                <a:spcPts val="600"/>
              </a:spcAft>
              <a:buClr>
                <a:schemeClr val="accent6"/>
              </a:buClr>
              <a:defRPr/>
            </a:pPr>
            <a:r>
              <a:rPr lang="en-US" dirty="0" smtClean="0">
                <a:ea typeface="+mn-ea"/>
              </a:rPr>
              <a:t>Risk analysis</a:t>
            </a:r>
          </a:p>
          <a:p>
            <a:pPr>
              <a:spcAft>
                <a:spcPts val="600"/>
              </a:spcAft>
              <a:buClr>
                <a:schemeClr val="accent6"/>
              </a:buClr>
              <a:defRPr/>
            </a:pPr>
            <a:r>
              <a:rPr lang="en-US" dirty="0" smtClean="0"/>
              <a:t>Financial/Economic assessments</a:t>
            </a:r>
            <a:endParaRPr lang="en-US" dirty="0"/>
          </a:p>
          <a:p>
            <a:pPr lvl="1">
              <a:defRPr/>
            </a:pPr>
            <a:r>
              <a:rPr lang="en-US" dirty="0"/>
              <a:t>Benefit-cost analysis</a:t>
            </a:r>
          </a:p>
          <a:p>
            <a:pPr lvl="1">
              <a:defRPr/>
            </a:pPr>
            <a:r>
              <a:rPr lang="en-US" dirty="0"/>
              <a:t>Cost-effectiveness analysis</a:t>
            </a:r>
          </a:p>
          <a:p>
            <a:pPr>
              <a:buClr>
                <a:schemeClr val="accent6"/>
              </a:buClr>
              <a:defRPr/>
            </a:pPr>
            <a:r>
              <a:rPr lang="en-US" dirty="0" smtClean="0">
                <a:ea typeface="+mn-ea"/>
              </a:rPr>
              <a:t>Others</a:t>
            </a:r>
          </a:p>
          <a:p>
            <a:pPr lvl="1">
              <a:defRPr/>
            </a:pPr>
            <a:r>
              <a:rPr lang="en-US" dirty="0" smtClean="0"/>
              <a:t>Multi-criteria analysis</a:t>
            </a:r>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584904B-E898-7543-9019-AB0B7238EF72}" type="slidenum">
              <a:rPr lang="en-US" sz="1400"/>
              <a:pPr/>
              <a:t>3</a:t>
            </a:fld>
            <a:endParaRPr lang="en-US" sz="1400"/>
          </a:p>
        </p:txBody>
      </p:sp>
    </p:spTree>
    <p:extLst>
      <p:ext uri="{BB962C8B-B14F-4D97-AF65-F5344CB8AC3E}">
        <p14:creationId xmlns:p14="http://schemas.microsoft.com/office/powerpoint/2010/main" val="1776055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r>
              <a:rPr lang="en-US" dirty="0">
                <a:latin typeface="Verdana"/>
                <a:cs typeface="Verdana"/>
              </a:rPr>
              <a:t>Benefit-Cost Analysis (BCA)</a:t>
            </a:r>
          </a:p>
        </p:txBody>
      </p:sp>
      <p:sp>
        <p:nvSpPr>
          <p:cNvPr id="21508" name="Rectangle 5"/>
          <p:cNvSpPr>
            <a:spLocks noGrp="1" noChangeArrowheads="1"/>
          </p:cNvSpPr>
          <p:nvPr>
            <p:ph type="body" idx="1"/>
          </p:nvPr>
        </p:nvSpPr>
        <p:spPr/>
        <p:txBody>
          <a:bodyPr/>
          <a:lstStyle/>
          <a:p>
            <a:pPr>
              <a:lnSpc>
                <a:spcPct val="90000"/>
              </a:lnSpc>
              <a:buClr>
                <a:schemeClr val="tx1">
                  <a:lumMod val="50000"/>
                </a:schemeClr>
              </a:buClr>
            </a:pPr>
            <a:r>
              <a:rPr lang="en-US" i="0" dirty="0">
                <a:latin typeface="Verdana"/>
                <a:cs typeface="Verdana"/>
              </a:rPr>
              <a:t>Benefits and costs measured in a common unit, typically monetary</a:t>
            </a:r>
          </a:p>
          <a:p>
            <a:pPr>
              <a:lnSpc>
                <a:spcPct val="90000"/>
              </a:lnSpc>
              <a:buClr>
                <a:schemeClr val="tx1">
                  <a:lumMod val="50000"/>
                </a:schemeClr>
              </a:buClr>
            </a:pPr>
            <a:r>
              <a:rPr lang="en-US" i="0" dirty="0" smtClean="0">
                <a:latin typeface="Verdana"/>
                <a:cs typeface="Verdana"/>
              </a:rPr>
              <a:t>But…some </a:t>
            </a:r>
            <a:r>
              <a:rPr lang="en-US" i="0" dirty="0">
                <a:latin typeface="Verdana"/>
                <a:cs typeface="Verdana"/>
              </a:rPr>
              <a:t>benefits &amp; costs may be difficult to measure in monetary units</a:t>
            </a:r>
          </a:p>
          <a:p>
            <a:pPr>
              <a:lnSpc>
                <a:spcPct val="90000"/>
              </a:lnSpc>
              <a:buClr>
                <a:schemeClr val="tx1">
                  <a:lumMod val="50000"/>
                </a:schemeClr>
              </a:buClr>
            </a:pPr>
            <a:r>
              <a:rPr lang="en-US" i="0" dirty="0">
                <a:latin typeface="Verdana"/>
                <a:cs typeface="Verdana"/>
              </a:rPr>
              <a:t>Non-quantifiable factors may receive inadequate attention</a:t>
            </a:r>
          </a:p>
        </p:txBody>
      </p:sp>
    </p:spTree>
    <p:extLst>
      <p:ext uri="{BB962C8B-B14F-4D97-AF65-F5344CB8AC3E}">
        <p14:creationId xmlns:p14="http://schemas.microsoft.com/office/powerpoint/2010/main" val="2624074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3"/>
          <p:cNvSpPr txBox="1">
            <a:spLocks noChangeArrowheads="1"/>
          </p:cNvSpPr>
          <p:nvPr/>
        </p:nvSpPr>
        <p:spPr bwMode="auto">
          <a:xfrm>
            <a:off x="685800" y="1590675"/>
            <a:ext cx="1955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dirty="0">
                <a:solidFill>
                  <a:srgbClr val="002060"/>
                </a:solidFill>
                <a:latin typeface="Verdana"/>
                <a:cs typeface="Verdana"/>
              </a:rPr>
              <a:t>Adaptation</a:t>
            </a:r>
          </a:p>
        </p:txBody>
      </p:sp>
      <p:sp>
        <p:nvSpPr>
          <p:cNvPr id="5" name="TextBox 4"/>
          <p:cNvSpPr txBox="1">
            <a:spLocks noChangeArrowheads="1"/>
          </p:cNvSpPr>
          <p:nvPr/>
        </p:nvSpPr>
        <p:spPr bwMode="auto">
          <a:xfrm>
            <a:off x="609600" y="3800475"/>
            <a:ext cx="1955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rgbClr val="002060"/>
                </a:solidFill>
                <a:latin typeface="Verdana"/>
                <a:cs typeface="Verdana"/>
              </a:rPr>
              <a:t>Mitigation</a:t>
            </a:r>
          </a:p>
        </p:txBody>
      </p:sp>
      <p:sp>
        <p:nvSpPr>
          <p:cNvPr id="25604" name="TextBox 5"/>
          <p:cNvSpPr txBox="1">
            <a:spLocks noChangeArrowheads="1"/>
          </p:cNvSpPr>
          <p:nvPr/>
        </p:nvSpPr>
        <p:spPr bwMode="auto">
          <a:xfrm>
            <a:off x="762000" y="2124075"/>
            <a:ext cx="7391400" cy="646113"/>
          </a:xfrm>
          <a:prstGeom prst="rect">
            <a:avLst/>
          </a:prstGeom>
          <a:solidFill>
            <a:schemeClr val="accent5">
              <a:lumMod val="60000"/>
              <a:lumOff val="40000"/>
            </a:schemeClr>
          </a:solidFill>
          <a:ln w="9525">
            <a:no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solidFill>
                  <a:srgbClr val="002060"/>
                </a:solidFill>
                <a:latin typeface="Verdana"/>
                <a:cs typeface="Verdana"/>
              </a:rPr>
              <a:t>Costs:</a:t>
            </a:r>
            <a:r>
              <a:rPr lang="en-GB" sz="1800" dirty="0">
                <a:solidFill>
                  <a:srgbClr val="002060"/>
                </a:solidFill>
                <a:latin typeface="Verdana"/>
                <a:cs typeface="Verdana"/>
              </a:rPr>
              <a:t> extra costs incurred compared with the ‘business-as-usual’ scenario  </a:t>
            </a:r>
          </a:p>
        </p:txBody>
      </p:sp>
      <p:sp>
        <p:nvSpPr>
          <p:cNvPr id="18438" name="TextBox 6"/>
          <p:cNvSpPr txBox="1">
            <a:spLocks noChangeArrowheads="1"/>
          </p:cNvSpPr>
          <p:nvPr/>
        </p:nvSpPr>
        <p:spPr bwMode="auto">
          <a:xfrm>
            <a:off x="762000" y="2886075"/>
            <a:ext cx="7391400" cy="646331"/>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a:solidFill>
                  <a:srgbClr val="002060"/>
                </a:solidFill>
                <a:latin typeface="Verdana"/>
                <a:cs typeface="Verdana"/>
              </a:rPr>
              <a:t>Benefits: </a:t>
            </a:r>
            <a:r>
              <a:rPr lang="en-GB" sz="1800">
                <a:solidFill>
                  <a:srgbClr val="002060"/>
                </a:solidFill>
                <a:latin typeface="Verdana"/>
                <a:cs typeface="Verdana"/>
              </a:rPr>
              <a:t>avoided damage and losses, extra developmental benefits compared with ‘business-as-usual’ scenario  </a:t>
            </a:r>
          </a:p>
        </p:txBody>
      </p:sp>
      <p:sp>
        <p:nvSpPr>
          <p:cNvPr id="8" name="TextBox 7"/>
          <p:cNvSpPr txBox="1">
            <a:spLocks noChangeArrowheads="1"/>
          </p:cNvSpPr>
          <p:nvPr/>
        </p:nvSpPr>
        <p:spPr bwMode="auto">
          <a:xfrm>
            <a:off x="762000" y="4333875"/>
            <a:ext cx="7391400" cy="646331"/>
          </a:xfrm>
          <a:prstGeom prst="rect">
            <a:avLst/>
          </a:prstGeom>
          <a:solidFill>
            <a:schemeClr val="accent5">
              <a:lumMod val="60000"/>
              <a:lumOff val="40000"/>
            </a:schemeClr>
          </a:solidFill>
          <a:ln w="9525">
            <a:no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solidFill>
                  <a:srgbClr val="002060"/>
                </a:solidFill>
                <a:latin typeface="Verdana"/>
                <a:cs typeface="Verdana"/>
              </a:rPr>
              <a:t>Costs:</a:t>
            </a:r>
            <a:r>
              <a:rPr lang="en-GB" sz="1800" dirty="0">
                <a:solidFill>
                  <a:srgbClr val="002060"/>
                </a:solidFill>
                <a:latin typeface="Verdana"/>
                <a:cs typeface="Verdana"/>
              </a:rPr>
              <a:t> extra costs incurred compared with ‘business-as-usual’ scenario, reduced economic growth opportunities</a:t>
            </a:r>
          </a:p>
        </p:txBody>
      </p:sp>
      <p:sp>
        <p:nvSpPr>
          <p:cNvPr id="9" name="TextBox 8"/>
          <p:cNvSpPr txBox="1">
            <a:spLocks noChangeArrowheads="1"/>
          </p:cNvSpPr>
          <p:nvPr/>
        </p:nvSpPr>
        <p:spPr bwMode="auto">
          <a:xfrm>
            <a:off x="762000" y="5095875"/>
            <a:ext cx="7391400" cy="92333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a:solidFill>
                  <a:srgbClr val="002060"/>
                </a:solidFill>
                <a:latin typeface="Verdana"/>
                <a:cs typeface="Verdana"/>
              </a:rPr>
              <a:t>Benefits:</a:t>
            </a:r>
            <a:r>
              <a:rPr lang="en-GB" sz="1800">
                <a:solidFill>
                  <a:srgbClr val="002060"/>
                </a:solidFill>
                <a:latin typeface="Verdana"/>
                <a:cs typeface="Verdana"/>
              </a:rPr>
              <a:t> cost savings, sales of carbon credits, positive environmental and related health/livelihoods outcomes (+ difficult to value: strategic and competitive advantages)</a:t>
            </a:r>
          </a:p>
        </p:txBody>
      </p:sp>
      <p:sp>
        <p:nvSpPr>
          <p:cNvPr id="2" name="CuadroTexto 1"/>
          <p:cNvSpPr txBox="1"/>
          <p:nvPr/>
        </p:nvSpPr>
        <p:spPr>
          <a:xfrm>
            <a:off x="304800" y="152400"/>
            <a:ext cx="3968966" cy="584776"/>
          </a:xfrm>
          <a:prstGeom prst="rect">
            <a:avLst/>
          </a:prstGeom>
          <a:noFill/>
        </p:spPr>
        <p:txBody>
          <a:bodyPr wrap="square" rtlCol="0">
            <a:spAutoFit/>
          </a:bodyPr>
          <a:lstStyle/>
          <a:p>
            <a:r>
              <a:rPr lang="es-ES" sz="3200" b="1" dirty="0" err="1" smtClean="0">
                <a:solidFill>
                  <a:srgbClr val="FFFFFF"/>
                </a:solidFill>
                <a:latin typeface="Verdana"/>
                <a:cs typeface="Verdana"/>
              </a:rPr>
              <a:t>Relative</a:t>
            </a:r>
            <a:r>
              <a:rPr lang="es-ES" sz="3200" b="1" dirty="0" smtClean="0">
                <a:solidFill>
                  <a:srgbClr val="FFFFFF"/>
                </a:solidFill>
                <a:latin typeface="Verdana"/>
                <a:cs typeface="Verdana"/>
              </a:rPr>
              <a:t> </a:t>
            </a:r>
            <a:r>
              <a:rPr lang="es-ES" sz="3200" b="1" dirty="0" err="1" smtClean="0">
                <a:solidFill>
                  <a:srgbClr val="FFFFFF"/>
                </a:solidFill>
                <a:latin typeface="Verdana"/>
                <a:cs typeface="Verdana"/>
              </a:rPr>
              <a:t>to</a:t>
            </a:r>
            <a:r>
              <a:rPr lang="es-ES" sz="3200" b="1" dirty="0" smtClean="0">
                <a:solidFill>
                  <a:srgbClr val="FFFFFF"/>
                </a:solidFill>
                <a:latin typeface="Verdana"/>
                <a:cs typeface="Verdana"/>
              </a:rPr>
              <a:t> CC</a:t>
            </a:r>
            <a:endParaRPr lang="es-ES" sz="3200" b="1" dirty="0">
              <a:solidFill>
                <a:srgbClr val="FFFFFF"/>
              </a:solidFill>
              <a:latin typeface="Verdana"/>
              <a:cs typeface="Verdana"/>
            </a:endParaRPr>
          </a:p>
        </p:txBody>
      </p:sp>
    </p:spTree>
    <p:extLst>
      <p:ext uri="{BB962C8B-B14F-4D97-AF65-F5344CB8AC3E}">
        <p14:creationId xmlns:p14="http://schemas.microsoft.com/office/powerpoint/2010/main" val="3271338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458200" cy="4038600"/>
          </a:xfrm>
        </p:spPr>
        <p:txBody>
          <a:bodyPr/>
          <a:lstStyle/>
          <a:p>
            <a:pPr lvl="1" eaLnBrk="1" hangingPunct="1">
              <a:buFont typeface="Courier New" charset="0"/>
              <a:buChar char="o"/>
            </a:pPr>
            <a:r>
              <a:rPr lang="en-GB" dirty="0" smtClean="0">
                <a:latin typeface="Verdana"/>
                <a:ea typeface="ＭＳ Ｐゴシック" charset="0"/>
                <a:cs typeface="Verdana"/>
              </a:rPr>
              <a:t>Quantifies </a:t>
            </a:r>
            <a:r>
              <a:rPr lang="en-GB" dirty="0">
                <a:latin typeface="Verdana"/>
                <a:ea typeface="ＭＳ Ｐゴシック" charset="0"/>
                <a:cs typeface="Verdana"/>
              </a:rPr>
              <a:t>all the costs and </a:t>
            </a:r>
            <a:r>
              <a:rPr lang="en-GB" dirty="0" smtClean="0">
                <a:latin typeface="Verdana"/>
                <a:ea typeface="ＭＳ Ｐゴシック" charset="0"/>
                <a:cs typeface="Verdana"/>
              </a:rPr>
              <a:t>benefits </a:t>
            </a:r>
            <a:r>
              <a:rPr lang="en-GB" dirty="0">
                <a:latin typeface="Verdana"/>
                <a:ea typeface="ＭＳ Ｐゴシック" charset="0"/>
                <a:cs typeface="Verdana"/>
              </a:rPr>
              <a:t>of an intervention </a:t>
            </a:r>
            <a:r>
              <a:rPr lang="en-GB" b="0" dirty="0">
                <a:latin typeface="Verdana"/>
                <a:ea typeface="ＭＳ Ｐゴシック" charset="0"/>
                <a:cs typeface="Verdana"/>
              </a:rPr>
              <a:t>(with benefits including both ‘positive’ benefits and avoided losses) over the entire lifetime of the intervention</a:t>
            </a:r>
          </a:p>
          <a:p>
            <a:pPr lvl="1" eaLnBrk="1" hangingPunct="1">
              <a:buFont typeface="Courier New" charset="0"/>
              <a:buChar char="o"/>
            </a:pPr>
            <a:r>
              <a:rPr lang="en-GB" dirty="0">
                <a:latin typeface="Verdana"/>
                <a:ea typeface="ＭＳ Ｐゴシック" charset="0"/>
                <a:cs typeface="Verdana"/>
              </a:rPr>
              <a:t>A ‘discount rate’ is applied to all costs and benefits to represent ‘preference for the present’ or simply the opportunity cost of capital -&gt; calculation of ‘present value’</a:t>
            </a:r>
          </a:p>
          <a:p>
            <a:pPr lvl="2" eaLnBrk="1" hangingPunct="1"/>
            <a:r>
              <a:rPr lang="en-GB" sz="1800" dirty="0">
                <a:latin typeface="Verdana"/>
                <a:ea typeface="ＭＳ Ｐゴシック" charset="0"/>
                <a:cs typeface="Verdana"/>
              </a:rPr>
              <a:t>The higher the discount rate, the smaller the present value</a:t>
            </a:r>
          </a:p>
          <a:p>
            <a:pPr lvl="2" eaLnBrk="1" hangingPunct="1"/>
            <a:r>
              <a:rPr lang="en-GB" sz="1800" dirty="0">
                <a:latin typeface="Verdana"/>
                <a:ea typeface="ＭＳ Ｐゴシック" charset="0"/>
                <a:cs typeface="Verdana"/>
              </a:rPr>
              <a:t>The further away in the future, the smaller the present value</a:t>
            </a:r>
          </a:p>
          <a:p>
            <a:pPr lvl="2" eaLnBrk="1" hangingPunct="1"/>
            <a:r>
              <a:rPr lang="en-GB" sz="1800" dirty="0">
                <a:latin typeface="Verdana"/>
                <a:ea typeface="ＭＳ Ｐゴシック" charset="0"/>
                <a:cs typeface="Verdana"/>
              </a:rPr>
              <a:t>Significant controversies over the ‘right’ discount rate for assessing long-term options</a:t>
            </a:r>
          </a:p>
        </p:txBody>
      </p:sp>
      <p:sp>
        <p:nvSpPr>
          <p:cNvPr id="4" name="Rectangle 4"/>
          <p:cNvSpPr txBox="1">
            <a:spLocks noChangeArrowheads="1"/>
          </p:cNvSpPr>
          <p:nvPr/>
        </p:nvSpPr>
        <p:spPr bwMode="auto">
          <a:xfrm>
            <a:off x="395288" y="106680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dirty="0" smtClean="0">
                <a:latin typeface="Verdana"/>
                <a:cs typeface="Verdana"/>
              </a:rPr>
              <a:t>Cost-Benefit Analysis (1)</a:t>
            </a:r>
            <a:endParaRPr lang="en-US" dirty="0">
              <a:latin typeface="Verdana"/>
              <a:cs typeface="Verdana"/>
            </a:endParaRPr>
          </a:p>
        </p:txBody>
      </p:sp>
    </p:spTree>
    <p:extLst>
      <p:ext uri="{BB962C8B-B14F-4D97-AF65-F5344CB8AC3E}">
        <p14:creationId xmlns:p14="http://schemas.microsoft.com/office/powerpoint/2010/main" val="3122860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1957387"/>
            <a:ext cx="8229600" cy="3529013"/>
          </a:xfrm>
        </p:spPr>
        <p:txBody>
          <a:bodyPr/>
          <a:lstStyle/>
          <a:p>
            <a:pPr eaLnBrk="1" hangingPunct="1">
              <a:buFontTx/>
              <a:buNone/>
            </a:pPr>
            <a:r>
              <a:rPr lang="en-GB" dirty="0">
                <a:latin typeface="Verdana"/>
                <a:ea typeface="ＭＳ Ｐゴシック" charset="0"/>
                <a:cs typeface="Verdana"/>
              </a:rPr>
              <a:t>Outputs of cost-benefit analysis:</a:t>
            </a:r>
          </a:p>
        </p:txBody>
      </p:sp>
      <p:sp>
        <p:nvSpPr>
          <p:cNvPr id="5" name="Rounded Rectangle 4"/>
          <p:cNvSpPr/>
          <p:nvPr/>
        </p:nvSpPr>
        <p:spPr>
          <a:xfrm>
            <a:off x="381000" y="2743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b="1" dirty="0">
                <a:solidFill>
                  <a:srgbClr val="333399"/>
                </a:solidFill>
                <a:latin typeface="Verdana"/>
                <a:cs typeface="Verdana"/>
              </a:rPr>
              <a:t>Cost-benefit ratio (CBR)</a:t>
            </a:r>
          </a:p>
        </p:txBody>
      </p:sp>
      <p:sp>
        <p:nvSpPr>
          <p:cNvPr id="6" name="Rounded Rectangle 5"/>
          <p:cNvSpPr/>
          <p:nvPr/>
        </p:nvSpPr>
        <p:spPr>
          <a:xfrm>
            <a:off x="457200" y="40386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b="1" dirty="0">
                <a:solidFill>
                  <a:srgbClr val="333399"/>
                </a:solidFill>
                <a:latin typeface="Verdana"/>
                <a:cs typeface="Verdana"/>
              </a:rPr>
              <a:t>Net present value (NPV)</a:t>
            </a:r>
          </a:p>
        </p:txBody>
      </p:sp>
      <p:sp>
        <p:nvSpPr>
          <p:cNvPr id="7" name="Rounded Rectangle 6"/>
          <p:cNvSpPr/>
          <p:nvPr/>
        </p:nvSpPr>
        <p:spPr>
          <a:xfrm>
            <a:off x="457200" y="53340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b="1" dirty="0">
                <a:solidFill>
                  <a:srgbClr val="333399"/>
                </a:solidFill>
                <a:latin typeface="Verdana"/>
                <a:cs typeface="Verdana"/>
              </a:rPr>
              <a:t>Internal rate of return (IRR)</a:t>
            </a:r>
          </a:p>
        </p:txBody>
      </p:sp>
      <p:sp>
        <p:nvSpPr>
          <p:cNvPr id="8" name="Rounded Rectangle 7"/>
          <p:cNvSpPr/>
          <p:nvPr/>
        </p:nvSpPr>
        <p:spPr>
          <a:xfrm>
            <a:off x="3810000" y="2667000"/>
            <a:ext cx="4876800" cy="990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800">
                <a:solidFill>
                  <a:srgbClr val="002060"/>
                </a:solidFill>
                <a:latin typeface="Verdana"/>
                <a:ea typeface="ＭＳ Ｐゴシック" charset="0"/>
                <a:cs typeface="Verdana"/>
              </a:rPr>
              <a:t>Ratio of costs to benefits calculated at their present value (the smaller, the better – should be &lt;1)</a:t>
            </a:r>
            <a:endParaRPr lang="en-GB" sz="1800" b="1">
              <a:solidFill>
                <a:srgbClr val="002060"/>
              </a:solidFill>
              <a:latin typeface="Verdana"/>
              <a:ea typeface="ＭＳ Ｐゴシック" charset="0"/>
              <a:cs typeface="Verdana"/>
            </a:endParaRPr>
          </a:p>
        </p:txBody>
      </p:sp>
      <p:sp>
        <p:nvSpPr>
          <p:cNvPr id="9" name="Rounded Rectangle 8"/>
          <p:cNvSpPr/>
          <p:nvPr/>
        </p:nvSpPr>
        <p:spPr>
          <a:xfrm>
            <a:off x="3886200" y="3962400"/>
            <a:ext cx="4800600" cy="990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002060"/>
                </a:solidFill>
                <a:latin typeface="Verdana"/>
                <a:cs typeface="Verdana"/>
              </a:rPr>
              <a:t>Benefits minus costs calculated at their present value (the larger, the better)</a:t>
            </a:r>
            <a:endParaRPr lang="en-GB" sz="1800" b="1" dirty="0">
              <a:solidFill>
                <a:srgbClr val="002060"/>
              </a:solidFill>
              <a:latin typeface="Verdana"/>
              <a:cs typeface="Verdana"/>
            </a:endParaRPr>
          </a:p>
        </p:txBody>
      </p:sp>
      <p:sp>
        <p:nvSpPr>
          <p:cNvPr id="10" name="Rounded Rectangle 9"/>
          <p:cNvSpPr/>
          <p:nvPr/>
        </p:nvSpPr>
        <p:spPr>
          <a:xfrm>
            <a:off x="3962400" y="5334000"/>
            <a:ext cx="4724400" cy="1219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800" dirty="0">
                <a:solidFill>
                  <a:srgbClr val="002060"/>
                </a:solidFill>
                <a:latin typeface="Verdana"/>
                <a:ea typeface="ＭＳ Ｐゴシック" charset="0"/>
                <a:cs typeface="Verdana"/>
              </a:rPr>
              <a:t>The discount rate at which NPV = 0 </a:t>
            </a:r>
          </a:p>
          <a:p>
            <a:pPr algn="ctr"/>
            <a:r>
              <a:rPr lang="en-GB" sz="1800" dirty="0">
                <a:solidFill>
                  <a:srgbClr val="002060"/>
                </a:solidFill>
                <a:latin typeface="Verdana"/>
                <a:ea typeface="ＭＳ Ｐゴシック" charset="0"/>
                <a:cs typeface="Verdana"/>
              </a:rPr>
              <a:t>A measure of the ‘benefit-generating power’ of the option or intervention (the larger, the better)</a:t>
            </a:r>
            <a:endParaRPr lang="en-GB" sz="1800" b="1" dirty="0">
              <a:solidFill>
                <a:srgbClr val="002060"/>
              </a:solidFill>
              <a:latin typeface="Verdana"/>
              <a:ea typeface="ＭＳ Ｐゴシック" charset="0"/>
              <a:cs typeface="Verdana"/>
            </a:endParaRPr>
          </a:p>
        </p:txBody>
      </p:sp>
      <p:sp>
        <p:nvSpPr>
          <p:cNvPr id="11" name="Rectangle 4"/>
          <p:cNvSpPr txBox="1">
            <a:spLocks noChangeArrowheads="1"/>
          </p:cNvSpPr>
          <p:nvPr/>
        </p:nvSpPr>
        <p:spPr bwMode="auto">
          <a:xfrm>
            <a:off x="395288" y="106680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US" dirty="0" smtClean="0">
                <a:latin typeface="Verdana"/>
                <a:cs typeface="Verdana"/>
              </a:rPr>
              <a:t>Cost-Benefit Analysis (2)</a:t>
            </a:r>
            <a:endParaRPr lang="en-US" dirty="0">
              <a:latin typeface="Verdana"/>
              <a:cs typeface="Verdana"/>
            </a:endParaRPr>
          </a:p>
        </p:txBody>
      </p:sp>
    </p:spTree>
    <p:extLst>
      <p:ext uri="{BB962C8B-B14F-4D97-AF65-F5344CB8AC3E}">
        <p14:creationId xmlns:p14="http://schemas.microsoft.com/office/powerpoint/2010/main" val="3995228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B23447B-6B79-3F48-B96C-524B05BC70DB}" type="slidenum">
              <a:rPr lang="en-US" sz="1400"/>
              <a:pPr/>
              <a:t>34</a:t>
            </a:fld>
            <a:endParaRPr lang="en-US" sz="1400"/>
          </a:p>
        </p:txBody>
      </p:sp>
      <p:sp>
        <p:nvSpPr>
          <p:cNvPr id="22531" name="Rectangle 4"/>
          <p:cNvSpPr>
            <a:spLocks noGrp="1" noChangeArrowheads="1"/>
          </p:cNvSpPr>
          <p:nvPr>
            <p:ph type="title"/>
          </p:nvPr>
        </p:nvSpPr>
        <p:spPr>
          <a:xfrm>
            <a:off x="0" y="1066800"/>
            <a:ext cx="9144000" cy="1143000"/>
          </a:xfrm>
        </p:spPr>
        <p:txBody>
          <a:bodyPr/>
          <a:lstStyle/>
          <a:p>
            <a:r>
              <a:rPr lang="en-US" dirty="0">
                <a:latin typeface="Verdana"/>
                <a:cs typeface="Verdana"/>
              </a:rPr>
              <a:t>Cost-Effectiveness Analysis (CEA)</a:t>
            </a:r>
          </a:p>
        </p:txBody>
      </p:sp>
      <p:sp>
        <p:nvSpPr>
          <p:cNvPr id="22532" name="Rectangle 5"/>
          <p:cNvSpPr>
            <a:spLocks noGrp="1" noChangeArrowheads="1"/>
          </p:cNvSpPr>
          <p:nvPr>
            <p:ph type="body" idx="1"/>
          </p:nvPr>
        </p:nvSpPr>
        <p:spPr>
          <a:xfrm>
            <a:off x="457200" y="2286000"/>
            <a:ext cx="8458200" cy="4114800"/>
          </a:xfrm>
        </p:spPr>
        <p:txBody>
          <a:bodyPr/>
          <a:lstStyle/>
          <a:p>
            <a:pPr>
              <a:lnSpc>
                <a:spcPct val="90000"/>
              </a:lnSpc>
              <a:buClr>
                <a:schemeClr val="tx1">
                  <a:lumMod val="50000"/>
                </a:schemeClr>
              </a:buClr>
            </a:pPr>
            <a:r>
              <a:rPr lang="en-US" sz="2000" i="0" dirty="0">
                <a:latin typeface="Verdana"/>
                <a:cs typeface="Verdana"/>
              </a:rPr>
              <a:t>Benefits measured in </a:t>
            </a:r>
            <a:r>
              <a:rPr lang="ja-JP" altLang="en-US" sz="2000" i="0" dirty="0">
                <a:latin typeface="Verdana"/>
                <a:cs typeface="Verdana"/>
              </a:rPr>
              <a:t>“</a:t>
            </a:r>
            <a:r>
              <a:rPr lang="en-US" sz="2000" i="0" dirty="0">
                <a:latin typeface="Verdana"/>
                <a:cs typeface="Verdana"/>
              </a:rPr>
              <a:t>natural</a:t>
            </a:r>
            <a:r>
              <a:rPr lang="ja-JP" altLang="en-US" sz="2000" i="0" dirty="0">
                <a:latin typeface="Verdana"/>
                <a:cs typeface="Verdana"/>
              </a:rPr>
              <a:t>”</a:t>
            </a:r>
            <a:r>
              <a:rPr lang="en-US" sz="2000" i="0" dirty="0">
                <a:latin typeface="Verdana"/>
                <a:cs typeface="Verdana"/>
              </a:rPr>
              <a:t> (non-monetary) units</a:t>
            </a:r>
          </a:p>
          <a:p>
            <a:pPr lvl="1">
              <a:lnSpc>
                <a:spcPct val="90000"/>
              </a:lnSpc>
            </a:pPr>
            <a:r>
              <a:rPr lang="en-US" b="0" dirty="0">
                <a:latin typeface="Verdana"/>
                <a:cs typeface="Verdana"/>
              </a:rPr>
              <a:t>Health effect (e.g., "lives saved," asthma cases averted)</a:t>
            </a:r>
          </a:p>
          <a:p>
            <a:pPr lvl="2">
              <a:lnSpc>
                <a:spcPct val="90000"/>
              </a:lnSpc>
            </a:pPr>
            <a:r>
              <a:rPr lang="en-US" sz="2000" dirty="0">
                <a:latin typeface="Verdana"/>
                <a:cs typeface="Verdana"/>
              </a:rPr>
              <a:t>QALYs, DALYs</a:t>
            </a:r>
          </a:p>
          <a:p>
            <a:pPr lvl="1">
              <a:lnSpc>
                <a:spcPct val="90000"/>
              </a:lnSpc>
            </a:pPr>
            <a:r>
              <a:rPr lang="en-US" b="0" dirty="0">
                <a:latin typeface="Verdana"/>
                <a:cs typeface="Verdana"/>
              </a:rPr>
              <a:t>Exposure (e.g., peak ozone concentration)</a:t>
            </a:r>
          </a:p>
          <a:p>
            <a:pPr lvl="1">
              <a:lnSpc>
                <a:spcPct val="90000"/>
              </a:lnSpc>
            </a:pPr>
            <a:r>
              <a:rPr lang="en-US" b="0" dirty="0">
                <a:latin typeface="Verdana"/>
                <a:cs typeface="Verdana"/>
              </a:rPr>
              <a:t>Emissions (e.g., tons of CO</a:t>
            </a:r>
            <a:r>
              <a:rPr lang="en-US" b="0" baseline="-25000" dirty="0">
                <a:latin typeface="Verdana"/>
                <a:cs typeface="Verdana"/>
              </a:rPr>
              <a:t>2</a:t>
            </a:r>
            <a:r>
              <a:rPr lang="en-US" b="0" dirty="0">
                <a:latin typeface="Verdana"/>
                <a:cs typeface="Verdana"/>
              </a:rPr>
              <a:t>)</a:t>
            </a:r>
          </a:p>
          <a:p>
            <a:pPr>
              <a:lnSpc>
                <a:spcPct val="90000"/>
              </a:lnSpc>
            </a:pPr>
            <a:endParaRPr lang="en-US" sz="2000" i="0" dirty="0" smtClean="0">
              <a:latin typeface="Verdana"/>
              <a:cs typeface="Verdana"/>
            </a:endParaRPr>
          </a:p>
          <a:p>
            <a:pPr marL="342900" lvl="2" indent="-342900">
              <a:lnSpc>
                <a:spcPct val="90000"/>
              </a:lnSpc>
              <a:buClr>
                <a:srgbClr val="333399"/>
              </a:buClr>
              <a:buFontTx/>
              <a:buChar char="•"/>
            </a:pPr>
            <a:r>
              <a:rPr lang="en-US" sz="2000" i="0" dirty="0" smtClean="0">
                <a:latin typeface="Verdana"/>
                <a:cs typeface="Verdana"/>
              </a:rPr>
              <a:t>Allows </a:t>
            </a:r>
            <a:r>
              <a:rPr lang="en-US" sz="2000" i="0" dirty="0">
                <a:latin typeface="Verdana"/>
                <a:cs typeface="Verdana"/>
              </a:rPr>
              <a:t>comparison of costs per unit benefit (efficiency</a:t>
            </a:r>
            <a:r>
              <a:rPr lang="en-US" sz="2000" i="0" dirty="0" smtClean="0">
                <a:latin typeface="Verdana"/>
                <a:cs typeface="Verdana"/>
              </a:rPr>
              <a:t>), </a:t>
            </a:r>
            <a:r>
              <a:rPr lang="en-GB" sz="2000" dirty="0">
                <a:cs typeface="Verdana"/>
              </a:rPr>
              <a:t>comparison with ‘benchmark costs’ for similar interventions, where </a:t>
            </a:r>
            <a:r>
              <a:rPr lang="en-GB" sz="2000" dirty="0" smtClean="0">
                <a:cs typeface="Verdana"/>
              </a:rPr>
              <a:t>available</a:t>
            </a:r>
            <a:endParaRPr lang="en-US" sz="2000" i="0" dirty="0">
              <a:latin typeface="Verdana"/>
              <a:cs typeface="Verdana"/>
            </a:endParaRPr>
          </a:p>
          <a:p>
            <a:pPr>
              <a:lnSpc>
                <a:spcPct val="90000"/>
              </a:lnSpc>
            </a:pPr>
            <a:endParaRPr lang="en-US" sz="2000" i="0" dirty="0" smtClean="0">
              <a:latin typeface="Verdana"/>
              <a:cs typeface="Verdana"/>
            </a:endParaRPr>
          </a:p>
          <a:p>
            <a:pPr>
              <a:lnSpc>
                <a:spcPct val="90000"/>
              </a:lnSpc>
              <a:buClr>
                <a:srgbClr val="333399"/>
              </a:buClr>
            </a:pPr>
            <a:r>
              <a:rPr lang="en-US" sz="2000" i="0" dirty="0" smtClean="0">
                <a:latin typeface="Verdana"/>
                <a:cs typeface="Verdana"/>
              </a:rPr>
              <a:t>Judgment </a:t>
            </a:r>
            <a:r>
              <a:rPr lang="en-US" sz="2000" i="0" dirty="0">
                <a:latin typeface="Verdana"/>
                <a:cs typeface="Verdana"/>
              </a:rPr>
              <a:t>of whether benefits justify costs (and optimal level of control) is external to </a:t>
            </a:r>
            <a:r>
              <a:rPr lang="en-US" sz="2000" i="0" dirty="0" smtClean="0">
                <a:latin typeface="Verdana"/>
                <a:cs typeface="Verdana"/>
              </a:rPr>
              <a:t>analysis</a:t>
            </a:r>
          </a:p>
          <a:p>
            <a:pPr>
              <a:lnSpc>
                <a:spcPct val="90000"/>
              </a:lnSpc>
              <a:buClr>
                <a:srgbClr val="333399"/>
              </a:buClr>
            </a:pPr>
            <a:endParaRPr lang="en-US" sz="2000" i="0" dirty="0">
              <a:latin typeface="Verdana"/>
              <a:cs typeface="Verdana"/>
            </a:endParaRPr>
          </a:p>
        </p:txBody>
      </p:sp>
    </p:spTree>
    <p:extLst>
      <p:ext uri="{BB962C8B-B14F-4D97-AF65-F5344CB8AC3E}">
        <p14:creationId xmlns:p14="http://schemas.microsoft.com/office/powerpoint/2010/main" val="3811358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1066800"/>
            <a:ext cx="9906000" cy="1143000"/>
          </a:xfrm>
        </p:spPr>
        <p:txBody>
          <a:bodyPr/>
          <a:lstStyle/>
          <a:p>
            <a:pPr eaLnBrk="1" hangingPunct="1"/>
            <a:r>
              <a:rPr lang="en-GB" dirty="0">
                <a:solidFill>
                  <a:schemeClr val="accent6"/>
                </a:solidFill>
                <a:latin typeface="Verdana"/>
                <a:ea typeface="ＭＳ Ｐゴシック" charset="0"/>
                <a:cs typeface="Verdana"/>
              </a:rPr>
              <a:t>Example: land-based </a:t>
            </a:r>
            <a:r>
              <a:rPr lang="en-GB" dirty="0" smtClean="0">
                <a:solidFill>
                  <a:schemeClr val="accent6"/>
                </a:solidFill>
                <a:latin typeface="Verdana"/>
                <a:ea typeface="ＭＳ Ｐゴシック" charset="0"/>
                <a:cs typeface="Verdana"/>
              </a:rPr>
              <a:t>mitigation </a:t>
            </a:r>
            <a:r>
              <a:rPr lang="en-GB" dirty="0">
                <a:solidFill>
                  <a:schemeClr val="accent6"/>
                </a:solidFill>
                <a:latin typeface="Verdana"/>
                <a:ea typeface="ＭＳ Ｐゴシック" charset="0"/>
                <a:cs typeface="Verdana"/>
              </a:rPr>
              <a:t>options</a:t>
            </a:r>
          </a:p>
        </p:txBody>
      </p:sp>
      <p:sp>
        <p:nvSpPr>
          <p:cNvPr id="5" name="TextBox 4"/>
          <p:cNvSpPr txBox="1"/>
          <p:nvPr/>
        </p:nvSpPr>
        <p:spPr>
          <a:xfrm>
            <a:off x="457200" y="4452937"/>
            <a:ext cx="1905000" cy="2100263"/>
          </a:xfrm>
          <a:prstGeom prst="rect">
            <a:avLst/>
          </a:prstGeom>
          <a:solidFill>
            <a:schemeClr val="accent2">
              <a:lumMod val="40000"/>
              <a:lumOff val="60000"/>
            </a:schemeClr>
          </a:solidFill>
          <a:ln w="28575">
            <a:solidFill>
              <a:srgbClr val="92D050"/>
            </a:solidFill>
          </a:ln>
        </p:spPr>
        <p:txBody>
          <a:bodyPr>
            <a:spAutoFit/>
          </a:bodyPr>
          <a:lstStyle/>
          <a:p>
            <a:pPr algn="ctr">
              <a:defRPr/>
            </a:pPr>
            <a:r>
              <a:rPr lang="en-GB" sz="1600" b="1" dirty="0">
                <a:ea typeface="+mn-ea"/>
                <a:cs typeface="+mn-cs"/>
              </a:rPr>
              <a:t>Forests</a:t>
            </a:r>
          </a:p>
          <a:p>
            <a:pPr algn="ctr">
              <a:defRPr/>
            </a:pPr>
            <a:endParaRPr lang="en-GB" sz="1600" dirty="0">
              <a:ea typeface="+mn-ea"/>
              <a:cs typeface="+mn-cs"/>
            </a:endParaRPr>
          </a:p>
          <a:p>
            <a:pPr algn="ctr">
              <a:spcBef>
                <a:spcPts val="300"/>
              </a:spcBef>
              <a:defRPr/>
            </a:pPr>
            <a:r>
              <a:rPr lang="en-GB" sz="1600" dirty="0">
                <a:ea typeface="+mn-ea"/>
                <a:cs typeface="+mn-cs"/>
              </a:rPr>
              <a:t>Net sink (tree biomass + soil organic matter)</a:t>
            </a:r>
            <a:br>
              <a:rPr lang="en-GB" sz="1600" dirty="0">
                <a:ea typeface="+mn-ea"/>
                <a:cs typeface="+mn-cs"/>
              </a:rPr>
            </a:br>
            <a:r>
              <a:rPr lang="en-GB" sz="1600" dirty="0">
                <a:ea typeface="+mn-ea"/>
                <a:cs typeface="+mn-cs"/>
              </a:rPr>
              <a:t/>
            </a:r>
            <a:br>
              <a:rPr lang="en-GB" sz="1600" dirty="0">
                <a:ea typeface="+mn-ea"/>
                <a:cs typeface="+mn-cs"/>
              </a:rPr>
            </a:br>
            <a:r>
              <a:rPr lang="en-GB" sz="1600" dirty="0">
                <a:ea typeface="+mn-ea"/>
                <a:cs typeface="+mn-cs"/>
              </a:rPr>
              <a:t/>
            </a:r>
            <a:br>
              <a:rPr lang="en-GB" sz="1600" dirty="0">
                <a:ea typeface="+mn-ea"/>
                <a:cs typeface="+mn-cs"/>
              </a:rPr>
            </a:br>
            <a:endParaRPr lang="en-GB" sz="1600" dirty="0">
              <a:ea typeface="+mn-ea"/>
              <a:cs typeface="+mn-cs"/>
            </a:endParaRPr>
          </a:p>
        </p:txBody>
      </p:sp>
      <p:sp>
        <p:nvSpPr>
          <p:cNvPr id="6" name="TextBox 5"/>
          <p:cNvSpPr txBox="1"/>
          <p:nvPr/>
        </p:nvSpPr>
        <p:spPr>
          <a:xfrm>
            <a:off x="2362200" y="4452937"/>
            <a:ext cx="1905000" cy="2100263"/>
          </a:xfrm>
          <a:prstGeom prst="rect">
            <a:avLst/>
          </a:prstGeom>
          <a:solidFill>
            <a:schemeClr val="accent2">
              <a:lumMod val="40000"/>
              <a:lumOff val="60000"/>
            </a:schemeClr>
          </a:solidFill>
          <a:ln w="28575">
            <a:solidFill>
              <a:srgbClr val="92D050"/>
            </a:solidFill>
          </a:ln>
        </p:spPr>
        <p:txBody>
          <a:bodyPr>
            <a:spAutoFit/>
          </a:bodyPr>
          <a:lstStyle/>
          <a:p>
            <a:pPr algn="ctr">
              <a:defRPr/>
            </a:pPr>
            <a:r>
              <a:rPr lang="en-GB" sz="1600" b="1" dirty="0">
                <a:ea typeface="+mn-ea"/>
                <a:cs typeface="+mn-cs"/>
              </a:rPr>
              <a:t>Peatlands</a:t>
            </a:r>
          </a:p>
          <a:p>
            <a:pPr algn="ctr">
              <a:defRPr/>
            </a:pPr>
            <a:endParaRPr lang="en-GB" sz="1600" dirty="0">
              <a:ea typeface="+mn-ea"/>
              <a:cs typeface="+mn-cs"/>
            </a:endParaRPr>
          </a:p>
          <a:p>
            <a:pPr algn="ctr">
              <a:spcBef>
                <a:spcPts val="300"/>
              </a:spcBef>
              <a:defRPr/>
            </a:pPr>
            <a:r>
              <a:rPr lang="en-GB" sz="1600" dirty="0">
                <a:ea typeface="+mn-ea"/>
                <a:cs typeface="+mn-cs"/>
              </a:rPr>
              <a:t>Largest &amp; most efficient terrestrial store of carbon biomass</a:t>
            </a:r>
            <a:br>
              <a:rPr lang="en-GB" sz="1600" dirty="0">
                <a:ea typeface="+mn-ea"/>
                <a:cs typeface="+mn-cs"/>
              </a:rPr>
            </a:br>
            <a:r>
              <a:rPr lang="en-GB" sz="1600" dirty="0">
                <a:ea typeface="+mn-ea"/>
                <a:cs typeface="+mn-cs"/>
              </a:rPr>
              <a:t/>
            </a:r>
            <a:br>
              <a:rPr lang="en-GB" sz="1600" dirty="0">
                <a:ea typeface="+mn-ea"/>
                <a:cs typeface="+mn-cs"/>
              </a:rPr>
            </a:br>
            <a:endParaRPr lang="en-GB" sz="1600" dirty="0">
              <a:ea typeface="+mn-ea"/>
              <a:cs typeface="+mn-cs"/>
            </a:endParaRPr>
          </a:p>
        </p:txBody>
      </p:sp>
      <p:sp>
        <p:nvSpPr>
          <p:cNvPr id="7" name="TextBox 6"/>
          <p:cNvSpPr txBox="1"/>
          <p:nvPr/>
        </p:nvSpPr>
        <p:spPr>
          <a:xfrm>
            <a:off x="4267200" y="4452937"/>
            <a:ext cx="1905000" cy="2100263"/>
          </a:xfrm>
          <a:prstGeom prst="rect">
            <a:avLst/>
          </a:prstGeom>
          <a:solidFill>
            <a:schemeClr val="accent2">
              <a:lumMod val="40000"/>
              <a:lumOff val="60000"/>
            </a:schemeClr>
          </a:solidFill>
          <a:ln w="28575">
            <a:solidFill>
              <a:srgbClr val="92D050"/>
            </a:solidFill>
          </a:ln>
        </p:spPr>
        <p:txBody>
          <a:bodyPr>
            <a:spAutoFit/>
          </a:bodyPr>
          <a:lstStyle/>
          <a:p>
            <a:pPr algn="ctr">
              <a:defRPr/>
            </a:pPr>
            <a:r>
              <a:rPr lang="en-GB" sz="1600" b="1" dirty="0">
                <a:ea typeface="+mn-ea"/>
                <a:cs typeface="+mn-cs"/>
              </a:rPr>
              <a:t>Grasslands</a:t>
            </a:r>
          </a:p>
          <a:p>
            <a:pPr algn="ctr">
              <a:defRPr/>
            </a:pPr>
            <a:endParaRPr lang="en-GB" sz="1600" dirty="0">
              <a:ea typeface="+mn-ea"/>
              <a:cs typeface="+mn-cs"/>
            </a:endParaRPr>
          </a:p>
          <a:p>
            <a:pPr marL="0" lvl="1" algn="ctr">
              <a:spcBef>
                <a:spcPts val="300"/>
              </a:spcBef>
              <a:defRPr/>
            </a:pPr>
            <a:r>
              <a:rPr lang="en-GB" sz="1600" dirty="0">
                <a:ea typeface="+mn-ea"/>
                <a:cs typeface="+mn-cs"/>
              </a:rPr>
              <a:t>Net carbon sink if not degraded</a:t>
            </a:r>
            <a:br>
              <a:rPr lang="en-GB" sz="1600" dirty="0">
                <a:ea typeface="+mn-ea"/>
                <a:cs typeface="+mn-cs"/>
              </a:rPr>
            </a:br>
            <a:r>
              <a:rPr lang="en-GB" sz="1600" dirty="0">
                <a:ea typeface="+mn-ea"/>
                <a:cs typeface="+mn-cs"/>
              </a:rPr>
              <a:t/>
            </a:r>
            <a:br>
              <a:rPr lang="en-GB" sz="1600" dirty="0">
                <a:ea typeface="+mn-ea"/>
                <a:cs typeface="+mn-cs"/>
              </a:rPr>
            </a:br>
            <a:r>
              <a:rPr lang="en-GB" sz="1600" dirty="0">
                <a:ea typeface="+mn-ea"/>
                <a:cs typeface="+mn-cs"/>
              </a:rPr>
              <a:t/>
            </a:r>
            <a:br>
              <a:rPr lang="en-GB" sz="1600" dirty="0">
                <a:ea typeface="+mn-ea"/>
                <a:cs typeface="+mn-cs"/>
              </a:rPr>
            </a:br>
            <a:r>
              <a:rPr lang="en-GB" sz="1600" dirty="0">
                <a:ea typeface="+mn-ea"/>
                <a:cs typeface="+mn-cs"/>
              </a:rPr>
              <a:t/>
            </a:r>
            <a:br>
              <a:rPr lang="en-GB" sz="1600" dirty="0">
                <a:ea typeface="+mn-ea"/>
                <a:cs typeface="+mn-cs"/>
              </a:rPr>
            </a:br>
            <a:endParaRPr lang="en-GB" sz="1600" dirty="0">
              <a:ea typeface="+mn-ea"/>
              <a:cs typeface="+mn-cs"/>
            </a:endParaRPr>
          </a:p>
        </p:txBody>
      </p:sp>
      <p:sp>
        <p:nvSpPr>
          <p:cNvPr id="8" name="TextBox 7"/>
          <p:cNvSpPr txBox="1"/>
          <p:nvPr/>
        </p:nvSpPr>
        <p:spPr>
          <a:xfrm>
            <a:off x="6172200" y="4452937"/>
            <a:ext cx="1905000" cy="2100263"/>
          </a:xfrm>
          <a:prstGeom prst="rect">
            <a:avLst/>
          </a:prstGeom>
          <a:solidFill>
            <a:schemeClr val="accent2">
              <a:lumMod val="40000"/>
              <a:lumOff val="60000"/>
            </a:schemeClr>
          </a:solidFill>
          <a:ln w="28575">
            <a:solidFill>
              <a:srgbClr val="92D050"/>
            </a:solidFill>
          </a:ln>
        </p:spPr>
        <p:txBody>
          <a:bodyPr>
            <a:spAutoFit/>
          </a:bodyPr>
          <a:lstStyle/>
          <a:p>
            <a:pPr algn="ctr">
              <a:defRPr/>
            </a:pPr>
            <a:r>
              <a:rPr lang="en-GB" sz="1600" b="1" dirty="0">
                <a:ea typeface="+mn-ea"/>
                <a:cs typeface="+mn-cs"/>
              </a:rPr>
              <a:t>Cultivated systems</a:t>
            </a:r>
          </a:p>
          <a:p>
            <a:pPr algn="ctr">
              <a:spcBef>
                <a:spcPts val="300"/>
              </a:spcBef>
              <a:defRPr/>
            </a:pPr>
            <a:r>
              <a:rPr lang="en-GB" sz="1600" dirty="0">
                <a:ea typeface="+mn-ea"/>
                <a:cs typeface="+mn-cs"/>
              </a:rPr>
              <a:t>Both a sink and a source of GHGs, net balance depends on cultivation methods</a:t>
            </a:r>
          </a:p>
        </p:txBody>
      </p:sp>
      <p:sp>
        <p:nvSpPr>
          <p:cNvPr id="9" name="Oval 8"/>
          <p:cNvSpPr/>
          <p:nvPr/>
        </p:nvSpPr>
        <p:spPr>
          <a:xfrm>
            <a:off x="2133600" y="2090737"/>
            <a:ext cx="4876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tx1">
                    <a:lumMod val="50000"/>
                  </a:schemeClr>
                </a:solidFill>
              </a:rPr>
              <a:t>Atmosphere</a:t>
            </a:r>
          </a:p>
        </p:txBody>
      </p:sp>
      <p:sp>
        <p:nvSpPr>
          <p:cNvPr id="11" name="Down Arrow 10"/>
          <p:cNvSpPr/>
          <p:nvPr/>
        </p:nvSpPr>
        <p:spPr>
          <a:xfrm>
            <a:off x="3048000" y="3386137"/>
            <a:ext cx="6096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2" name="Down Arrow 11"/>
          <p:cNvSpPr/>
          <p:nvPr/>
        </p:nvSpPr>
        <p:spPr>
          <a:xfrm rot="10800000">
            <a:off x="5486400" y="3386137"/>
            <a:ext cx="6096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3" name="TextBox 12"/>
          <p:cNvSpPr txBox="1">
            <a:spLocks noChangeArrowheads="1"/>
          </p:cNvSpPr>
          <p:nvPr/>
        </p:nvSpPr>
        <p:spPr bwMode="auto">
          <a:xfrm>
            <a:off x="2438400" y="3386137"/>
            <a:ext cx="685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GB" sz="800"/>
          </a:p>
          <a:p>
            <a:pPr algn="ctr" eaLnBrk="1" hangingPunct="1"/>
            <a:r>
              <a:rPr lang="en-GB" sz="1800"/>
              <a:t>CO</a:t>
            </a:r>
            <a:r>
              <a:rPr lang="en-GB" sz="1800" baseline="-25000"/>
              <a:t>2</a:t>
            </a:r>
          </a:p>
        </p:txBody>
      </p:sp>
      <p:sp>
        <p:nvSpPr>
          <p:cNvPr id="14" name="TextBox 13"/>
          <p:cNvSpPr txBox="1">
            <a:spLocks noChangeArrowheads="1"/>
          </p:cNvSpPr>
          <p:nvPr/>
        </p:nvSpPr>
        <p:spPr bwMode="auto">
          <a:xfrm>
            <a:off x="6019800" y="3386137"/>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a:t>CO</a:t>
            </a:r>
            <a:r>
              <a:rPr lang="en-GB" sz="1800" baseline="-25000"/>
              <a:t>2</a:t>
            </a:r>
          </a:p>
          <a:p>
            <a:pPr algn="ctr" eaLnBrk="1" hangingPunct="1"/>
            <a:r>
              <a:rPr lang="en-GB" sz="1800"/>
              <a:t>CH</a:t>
            </a:r>
            <a:r>
              <a:rPr lang="en-GB" sz="1800" baseline="-25000"/>
              <a:t>4</a:t>
            </a:r>
          </a:p>
          <a:p>
            <a:pPr algn="ctr" eaLnBrk="1" hangingPunct="1"/>
            <a:r>
              <a:rPr lang="en-GB" sz="1800"/>
              <a:t>N</a:t>
            </a:r>
            <a:r>
              <a:rPr lang="en-GB" sz="1800" baseline="-25000"/>
              <a:t>2</a:t>
            </a:r>
            <a:r>
              <a:rPr lang="en-GB" sz="1800"/>
              <a:t>O</a:t>
            </a:r>
          </a:p>
        </p:txBody>
      </p:sp>
    </p:spTree>
    <p:extLst>
      <p:ext uri="{BB962C8B-B14F-4D97-AF65-F5344CB8AC3E}">
        <p14:creationId xmlns:p14="http://schemas.microsoft.com/office/powerpoint/2010/main" val="3088274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1295400"/>
            <a:ext cx="6172200" cy="1143000"/>
          </a:xfrm>
        </p:spPr>
        <p:txBody>
          <a:bodyPr/>
          <a:lstStyle/>
          <a:p>
            <a:pPr eaLnBrk="1" hangingPunct="1"/>
            <a:r>
              <a:rPr lang="en-GB" dirty="0" smtClean="0">
                <a:solidFill>
                  <a:srgbClr val="333399"/>
                </a:solidFill>
                <a:latin typeface="Verdana"/>
                <a:ea typeface="ＭＳ Ｐゴシック" charset="0"/>
                <a:cs typeface="Verdana"/>
              </a:rPr>
              <a:t>CBA or CEA?</a:t>
            </a:r>
            <a:endParaRPr lang="en-GB" dirty="0">
              <a:solidFill>
                <a:srgbClr val="333399"/>
              </a:solidFill>
              <a:latin typeface="Verdana"/>
              <a:ea typeface="ＭＳ Ｐゴシック" charset="0"/>
              <a:cs typeface="Verdana"/>
            </a:endParaRPr>
          </a:p>
        </p:txBody>
      </p:sp>
      <p:sp>
        <p:nvSpPr>
          <p:cNvPr id="22531" name="Content Placeholder 2"/>
          <p:cNvSpPr>
            <a:spLocks noGrp="1"/>
          </p:cNvSpPr>
          <p:nvPr>
            <p:ph idx="1"/>
          </p:nvPr>
        </p:nvSpPr>
        <p:spPr/>
        <p:txBody>
          <a:bodyPr/>
          <a:lstStyle/>
          <a:p>
            <a:pPr eaLnBrk="1" hangingPunct="1">
              <a:buFont typeface="Wingdings" charset="0"/>
              <a:buChar char="§"/>
            </a:pPr>
            <a:r>
              <a:rPr lang="en-GB" dirty="0">
                <a:latin typeface="Verdana"/>
                <a:ea typeface="ＭＳ Ｐゴシック" charset="0"/>
                <a:cs typeface="Verdana"/>
              </a:rPr>
              <a:t>Compared with CBA, CEA</a:t>
            </a:r>
            <a:r>
              <a:rPr lang="en-GB" dirty="0" smtClean="0">
                <a:latin typeface="Verdana"/>
                <a:ea typeface="ＭＳ Ｐゴシック" charset="0"/>
                <a:cs typeface="Verdana"/>
              </a:rPr>
              <a:t>:</a:t>
            </a:r>
          </a:p>
          <a:p>
            <a:pPr eaLnBrk="1" hangingPunct="1">
              <a:buFont typeface="Wingdings" charset="0"/>
              <a:buChar char="§"/>
            </a:pPr>
            <a:endParaRPr lang="en-GB" dirty="0">
              <a:latin typeface="Verdana"/>
              <a:ea typeface="ＭＳ Ｐゴシック" charset="0"/>
              <a:cs typeface="Verdana"/>
            </a:endParaRPr>
          </a:p>
          <a:p>
            <a:pPr lvl="1" eaLnBrk="1" hangingPunct="1">
              <a:buFont typeface="Courier New" charset="0"/>
              <a:buChar char="o"/>
            </a:pPr>
            <a:r>
              <a:rPr lang="en-GB" b="0" dirty="0">
                <a:latin typeface="Verdana"/>
                <a:ea typeface="ＭＳ Ｐゴシック" charset="0"/>
                <a:cs typeface="Verdana"/>
              </a:rPr>
              <a:t>is suitable where it is difficult to assign a monetary value to benefits</a:t>
            </a:r>
          </a:p>
          <a:p>
            <a:pPr lvl="1" eaLnBrk="1" hangingPunct="1">
              <a:buFont typeface="Courier New" charset="0"/>
              <a:buChar char="o"/>
            </a:pPr>
            <a:r>
              <a:rPr lang="en-GB" b="0" dirty="0">
                <a:latin typeface="Verdana"/>
                <a:ea typeface="ＭＳ Ｐゴシック" charset="0"/>
                <a:cs typeface="Verdana"/>
              </a:rPr>
              <a:t>but requires identifying a single, all-encompassing measure of benefits – which may be both difficult and reductive</a:t>
            </a:r>
          </a:p>
        </p:txBody>
      </p:sp>
    </p:spTree>
    <p:extLst>
      <p:ext uri="{BB962C8B-B14F-4D97-AF65-F5344CB8AC3E}">
        <p14:creationId xmlns:p14="http://schemas.microsoft.com/office/powerpoint/2010/main" val="3809236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extLst>
              <p:ext uri="{D42A27DB-BD31-4B8C-83A1-F6EECF244321}">
                <p14:modId xmlns:p14="http://schemas.microsoft.com/office/powerpoint/2010/main" val="2775407430"/>
              </p:ext>
            </p:extLst>
          </p:nvPr>
        </p:nvGraphicFramePr>
        <p:xfrm>
          <a:off x="468313" y="1266825"/>
          <a:ext cx="8018462" cy="5667375"/>
        </p:xfrm>
        <a:graphic>
          <a:graphicData uri="http://schemas.openxmlformats.org/presentationml/2006/ole">
            <mc:AlternateContent xmlns:mc="http://schemas.openxmlformats.org/markup-compatibility/2006">
              <mc:Choice xmlns:v="urn:schemas-microsoft-com:vml" Requires="v">
                <p:oleObj spid="_x0000_s2068" name="Acrobat Document" r:id="rId4" imgW="8019048" imgH="5668166" progId="AcroExch.Document.11">
                  <p:embed/>
                </p:oleObj>
              </mc:Choice>
              <mc:Fallback>
                <p:oleObj name="Acrobat Document" r:id="rId4" imgW="8019048" imgH="5668166"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266825"/>
                        <a:ext cx="8018462"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5" name="TextBox 3"/>
          <p:cNvSpPr txBox="1">
            <a:spLocks noChangeArrowheads="1"/>
          </p:cNvSpPr>
          <p:nvPr/>
        </p:nvSpPr>
        <p:spPr bwMode="auto">
          <a:xfrm>
            <a:off x="4038600" y="6596390"/>
            <a:ext cx="5029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r">
              <a:buSzPct val="100000"/>
            </a:pPr>
            <a:r>
              <a:rPr lang="en-GB" sz="1100" dirty="0" smtClean="0"/>
              <a:t>Source: </a:t>
            </a:r>
            <a:r>
              <a:rPr lang="en-GB" sz="1100" dirty="0"/>
              <a:t>McKinsey (2009), Exhibit 8, p. 17</a:t>
            </a:r>
          </a:p>
        </p:txBody>
      </p:sp>
      <p:sp>
        <p:nvSpPr>
          <p:cNvPr id="440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buSzPct val="100000"/>
            </a:pPr>
            <a:fld id="{C5B665C9-18C0-CC47-8A4A-9F3BEA909447}" type="slidenum">
              <a:rPr lang="en-GB" sz="1400">
                <a:solidFill>
                  <a:srgbClr val="000000"/>
                </a:solidFill>
                <a:latin typeface="Arial" charset="0"/>
              </a:rPr>
              <a:pPr>
                <a:buSzPct val="100000"/>
              </a:pPr>
              <a:t>37</a:t>
            </a:fld>
            <a:endParaRPr lang="en-GB" sz="1400">
              <a:solidFill>
                <a:srgbClr val="000000"/>
              </a:solidFill>
              <a:latin typeface="Arial" charset="0"/>
            </a:endParaRPr>
          </a:p>
        </p:txBody>
      </p:sp>
      <p:sp>
        <p:nvSpPr>
          <p:cNvPr id="2" name="Title 1"/>
          <p:cNvSpPr>
            <a:spLocks noGrp="1"/>
          </p:cNvSpPr>
          <p:nvPr>
            <p:ph type="title"/>
          </p:nvPr>
        </p:nvSpPr>
        <p:spPr>
          <a:xfrm>
            <a:off x="395288" y="990600"/>
            <a:ext cx="8229600" cy="936625"/>
          </a:xfrm>
        </p:spPr>
        <p:txBody>
          <a:bodyPr/>
          <a:lstStyle/>
          <a:p>
            <a:pPr algn="ctr"/>
            <a:r>
              <a:rPr lang="en-US" dirty="0" smtClean="0"/>
              <a:t>Example of a CEA</a:t>
            </a:r>
            <a:endParaRPr lang="en-US" dirty="0"/>
          </a:p>
        </p:txBody>
      </p:sp>
    </p:spTree>
    <p:extLst>
      <p:ext uri="{BB962C8B-B14F-4D97-AF65-F5344CB8AC3E}">
        <p14:creationId xmlns:p14="http://schemas.microsoft.com/office/powerpoint/2010/main" val="2144859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89" name="Picture 3" descr="CEA Mexico abatement cos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96975"/>
            <a:ext cx="8183562"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Box 3"/>
          <p:cNvSpPr txBox="1">
            <a:spLocks noChangeArrowheads="1"/>
          </p:cNvSpPr>
          <p:nvPr/>
        </p:nvSpPr>
        <p:spPr bwMode="auto">
          <a:xfrm>
            <a:off x="6492875" y="6502400"/>
            <a:ext cx="25431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r">
              <a:buSzPct val="100000"/>
            </a:pPr>
            <a:r>
              <a:rPr lang="en-GB" sz="1400" dirty="0" smtClean="0"/>
              <a:t>Source: </a:t>
            </a:r>
            <a:r>
              <a:rPr lang="en-GB" sz="1400" dirty="0"/>
              <a:t>SEMARNAT</a:t>
            </a:r>
          </a:p>
        </p:txBody>
      </p:sp>
    </p:spTree>
    <p:extLst>
      <p:ext uri="{BB962C8B-B14F-4D97-AF65-F5344CB8AC3E}">
        <p14:creationId xmlns:p14="http://schemas.microsoft.com/office/powerpoint/2010/main" val="332742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6553200" y="5410200"/>
            <a:ext cx="2362200" cy="1143000"/>
          </a:xfrm>
          <a:prstGeom prst="wedgeRoundRectCallout">
            <a:avLst>
              <a:gd name="adj1" fmla="val -63444"/>
              <a:gd name="adj2" fmla="val -81221"/>
              <a:gd name="adj3" fmla="val 16667"/>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002060"/>
                </a:solidFill>
                <a:latin typeface="Verdana"/>
                <a:cs typeface="Verdana"/>
              </a:rPr>
              <a:t>Basis for public sector decision making</a:t>
            </a:r>
          </a:p>
        </p:txBody>
      </p:sp>
      <p:sp>
        <p:nvSpPr>
          <p:cNvPr id="10" name="Rounded Rectangular Callout 9"/>
          <p:cNvSpPr/>
          <p:nvPr/>
        </p:nvSpPr>
        <p:spPr>
          <a:xfrm>
            <a:off x="6553200" y="2133600"/>
            <a:ext cx="2438400" cy="838200"/>
          </a:xfrm>
          <a:prstGeom prst="wedgeRoundRectCallout">
            <a:avLst>
              <a:gd name="adj1" fmla="val -82684"/>
              <a:gd name="adj2" fmla="val 65063"/>
              <a:gd name="adj3" fmla="val 16667"/>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002060"/>
                </a:solidFill>
                <a:latin typeface="Verdana"/>
                <a:cs typeface="Verdana"/>
              </a:rPr>
              <a:t>Basis for private sector decision making</a:t>
            </a:r>
          </a:p>
        </p:txBody>
      </p:sp>
      <p:sp>
        <p:nvSpPr>
          <p:cNvPr id="38916" name="Content Placeholder 2"/>
          <p:cNvSpPr>
            <a:spLocks noGrp="1"/>
          </p:cNvSpPr>
          <p:nvPr>
            <p:ph idx="1"/>
          </p:nvPr>
        </p:nvSpPr>
        <p:spPr>
          <a:xfrm>
            <a:off x="0" y="2209800"/>
            <a:ext cx="8534400" cy="4343400"/>
          </a:xfrm>
        </p:spPr>
        <p:txBody>
          <a:bodyPr/>
          <a:lstStyle/>
          <a:p>
            <a:pPr eaLnBrk="1" hangingPunct="1">
              <a:buFont typeface="Wingdings" charset="0"/>
              <a:buChar char="§"/>
            </a:pPr>
            <a:r>
              <a:rPr lang="en-GB" dirty="0">
                <a:latin typeface="Verdana"/>
                <a:ea typeface="ＭＳ Ｐゴシック" charset="0"/>
                <a:cs typeface="Verdana"/>
              </a:rPr>
              <a:t>Both CBA and CEA support:</a:t>
            </a:r>
          </a:p>
          <a:p>
            <a:pPr lvl="1" eaLnBrk="1" hangingPunct="1">
              <a:buFont typeface="Courier New" charset="0"/>
              <a:buChar char="o"/>
            </a:pPr>
            <a:endParaRPr lang="en-GB" b="0" i="1" dirty="0" smtClean="0">
              <a:latin typeface="Verdana"/>
              <a:ea typeface="ＭＳ Ｐゴシック" charset="0"/>
              <a:cs typeface="Verdana"/>
            </a:endParaRPr>
          </a:p>
          <a:p>
            <a:pPr lvl="1" eaLnBrk="1" hangingPunct="1">
              <a:buFont typeface="Courier New" charset="0"/>
              <a:buChar char="o"/>
            </a:pPr>
            <a:r>
              <a:rPr lang="en-GB" b="0" i="1" dirty="0" smtClean="0">
                <a:latin typeface="Verdana"/>
                <a:ea typeface="ＭＳ Ｐゴシック" charset="0"/>
                <a:cs typeface="Verdana"/>
              </a:rPr>
              <a:t>financial </a:t>
            </a:r>
            <a:r>
              <a:rPr lang="en-GB" b="0" i="1" dirty="0">
                <a:latin typeface="Verdana"/>
                <a:ea typeface="ＭＳ Ｐゴシック" charset="0"/>
                <a:cs typeface="Verdana"/>
              </a:rPr>
              <a:t>analysis</a:t>
            </a:r>
            <a:r>
              <a:rPr lang="en-GB" b="0" dirty="0">
                <a:latin typeface="Verdana"/>
                <a:ea typeface="ＭＳ Ｐゴシック" charset="0"/>
                <a:cs typeface="Verdana"/>
              </a:rPr>
              <a:t>: considers the ‘monetary’ costs and benefits (or equivalent) accruing to parties directly concerned by a project or programme, at their ‘face value</a:t>
            </a:r>
            <a:r>
              <a:rPr lang="en-GB" b="0" dirty="0" smtClean="0">
                <a:latin typeface="Verdana"/>
                <a:ea typeface="ＭＳ Ｐゴシック" charset="0"/>
                <a:cs typeface="Verdana"/>
              </a:rPr>
              <a:t>’</a:t>
            </a:r>
          </a:p>
          <a:p>
            <a:pPr lvl="1" eaLnBrk="1" hangingPunct="1">
              <a:buFont typeface="Courier New" charset="0"/>
              <a:buChar char="o"/>
            </a:pPr>
            <a:endParaRPr lang="en-GB" b="0" dirty="0">
              <a:latin typeface="Verdana"/>
              <a:ea typeface="ＭＳ Ｐゴシック" charset="0"/>
              <a:cs typeface="Verdana"/>
            </a:endParaRPr>
          </a:p>
          <a:p>
            <a:pPr lvl="1" eaLnBrk="1" hangingPunct="1">
              <a:buFont typeface="Courier New" charset="0"/>
              <a:buChar char="o"/>
            </a:pPr>
            <a:r>
              <a:rPr lang="en-GB" b="0" i="1" dirty="0">
                <a:latin typeface="Verdana"/>
                <a:ea typeface="ＭＳ Ｐゴシック" charset="0"/>
                <a:cs typeface="Verdana"/>
              </a:rPr>
              <a:t>economic analysis</a:t>
            </a:r>
            <a:r>
              <a:rPr lang="en-GB" b="0" dirty="0">
                <a:latin typeface="Verdana"/>
                <a:ea typeface="ＭＳ Ｐゴシック" charset="0"/>
                <a:cs typeface="Verdana"/>
              </a:rPr>
              <a:t>: broadens the analysis to more accurately reflect costs and benefits to society</a:t>
            </a:r>
          </a:p>
        </p:txBody>
      </p:sp>
      <p:sp>
        <p:nvSpPr>
          <p:cNvPr id="2" name="Title 1"/>
          <p:cNvSpPr>
            <a:spLocks noGrp="1"/>
          </p:cNvSpPr>
          <p:nvPr>
            <p:ph type="title"/>
          </p:nvPr>
        </p:nvSpPr>
        <p:spPr>
          <a:xfrm>
            <a:off x="395288" y="1143000"/>
            <a:ext cx="8229600" cy="936625"/>
          </a:xfrm>
        </p:spPr>
        <p:txBody>
          <a:bodyPr/>
          <a:lstStyle/>
          <a:p>
            <a:r>
              <a:rPr lang="en-US" dirty="0" smtClean="0"/>
              <a:t>Financial and economic analysis</a:t>
            </a:r>
            <a:endParaRPr lang="en-US" dirty="0"/>
          </a:p>
        </p:txBody>
      </p:sp>
    </p:spTree>
    <p:extLst>
      <p:ext uri="{BB962C8B-B14F-4D97-AF65-F5344CB8AC3E}">
        <p14:creationId xmlns:p14="http://schemas.microsoft.com/office/powerpoint/2010/main" val="4098461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91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288" y="1339850"/>
            <a:ext cx="8748712" cy="936625"/>
          </a:xfrm>
        </p:spPr>
        <p:txBody>
          <a:bodyPr/>
          <a:lstStyle/>
          <a:p>
            <a:r>
              <a:rPr lang="es-ES" dirty="0" err="1" smtClean="0"/>
              <a:t>Why</a:t>
            </a:r>
            <a:r>
              <a:rPr lang="es-ES" dirty="0" smtClean="0"/>
              <a:t> use a </a:t>
            </a:r>
            <a:r>
              <a:rPr lang="es-ES" dirty="0" err="1" smtClean="0"/>
              <a:t>vulnerability</a:t>
            </a:r>
            <a:r>
              <a:rPr lang="es-ES" dirty="0" smtClean="0"/>
              <a:t> </a:t>
            </a:r>
            <a:r>
              <a:rPr lang="es-ES" dirty="0" err="1" smtClean="0"/>
              <a:t>analysis</a:t>
            </a:r>
            <a:r>
              <a:rPr lang="es-ES" dirty="0" smtClean="0"/>
              <a:t>?</a:t>
            </a:r>
            <a:endParaRPr lang="es-ES" dirty="0"/>
          </a:p>
        </p:txBody>
      </p:sp>
      <p:sp>
        <p:nvSpPr>
          <p:cNvPr id="3" name="Marcador de contenido 2"/>
          <p:cNvSpPr>
            <a:spLocks noGrp="1"/>
          </p:cNvSpPr>
          <p:nvPr>
            <p:ph idx="1"/>
          </p:nvPr>
        </p:nvSpPr>
        <p:spPr/>
        <p:txBody>
          <a:bodyPr/>
          <a:lstStyle/>
          <a:p>
            <a:pPr marL="0" indent="0">
              <a:buClrTx/>
              <a:buNone/>
            </a:pPr>
            <a:r>
              <a:rPr lang="en-GB" sz="2000" i="0" dirty="0" smtClean="0"/>
              <a:t>The main goal is “to identify the degree of future risks from climatic change and to identify vulnerable areas to provide a solid foundation for climatic change mitigation planning” (IPCC).</a:t>
            </a:r>
          </a:p>
          <a:p>
            <a:pPr marL="0" indent="0">
              <a:buClrTx/>
              <a:buNone/>
            </a:pPr>
            <a:endParaRPr lang="en-GB" sz="2000" i="0" dirty="0" smtClean="0"/>
          </a:p>
          <a:p>
            <a:pPr marL="0" indent="0">
              <a:buClrTx/>
              <a:buNone/>
            </a:pPr>
            <a:r>
              <a:rPr lang="en-GB" sz="2000" i="0" dirty="0" smtClean="0"/>
              <a:t>In practice, it is used to:</a:t>
            </a:r>
          </a:p>
          <a:p>
            <a:pPr>
              <a:buClrTx/>
            </a:pPr>
            <a:r>
              <a:rPr lang="en-GB" sz="2000" i="0" dirty="0" smtClean="0"/>
              <a:t>Help in setting management and planning priorities</a:t>
            </a:r>
          </a:p>
          <a:p>
            <a:pPr>
              <a:buClrTx/>
            </a:pPr>
            <a:r>
              <a:rPr lang="en-GB" sz="2000" i="0" dirty="0" smtClean="0"/>
              <a:t>Assist in informing adaptation strategies</a:t>
            </a:r>
          </a:p>
          <a:p>
            <a:pPr>
              <a:buClrTx/>
            </a:pPr>
            <a:r>
              <a:rPr lang="en-GB" sz="2000" i="0" dirty="0" smtClean="0"/>
              <a:t>Enable more efficient allocation of scarce resources</a:t>
            </a:r>
            <a:endParaRPr lang="en-GB" sz="2000" b="1" i="0" dirty="0" smtClean="0"/>
          </a:p>
          <a:p>
            <a:pPr>
              <a:buClrTx/>
            </a:pPr>
            <a:endParaRPr lang="en-GB" sz="2000" i="0" dirty="0"/>
          </a:p>
        </p:txBody>
      </p:sp>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4</a:t>
            </a:fld>
            <a:endParaRPr lang="en-GB" dirty="0"/>
          </a:p>
        </p:txBody>
      </p:sp>
    </p:spTree>
    <p:extLst>
      <p:ext uri="{BB962C8B-B14F-4D97-AF65-F5344CB8AC3E}">
        <p14:creationId xmlns:p14="http://schemas.microsoft.com/office/powerpoint/2010/main" val="3022305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3"/>
          <p:cNvSpPr>
            <a:spLocks noGrp="1"/>
          </p:cNvSpPr>
          <p:nvPr>
            <p:ph idx="1"/>
          </p:nvPr>
        </p:nvSpPr>
        <p:spPr>
          <a:xfrm>
            <a:off x="304800" y="2514600"/>
            <a:ext cx="8534400" cy="1676400"/>
          </a:xfrm>
          <a:gradFill rotWithShape="1">
            <a:gsLst>
              <a:gs pos="0">
                <a:srgbClr val="008FC1"/>
              </a:gs>
              <a:gs pos="20000">
                <a:srgbClr val="008CBC"/>
              </a:gs>
              <a:gs pos="100000">
                <a:srgbClr val="006A8F"/>
              </a:gs>
            </a:gsLst>
            <a:lin ang="5400000"/>
          </a:gradFill>
          <a:ln cap="flat">
            <a:solidFill>
              <a:srgbClr val="0082A9"/>
            </a:solidFill>
            <a:miter lim="800000"/>
            <a:headEnd/>
            <a:tailEnd/>
          </a:ln>
          <a:effectLst>
            <a:outerShdw blurRad="63500" dist="23000" dir="5400000" rotWithShape="0">
              <a:srgbClr val="000000">
                <a:alpha val="34998"/>
              </a:srgbClr>
            </a:outerShdw>
          </a:effectLst>
        </p:spPr>
        <p:txBody>
          <a:bodyPr anchor="ctr"/>
          <a:lstStyle/>
          <a:p>
            <a:pPr algn="ctr" eaLnBrk="1" hangingPunct="1">
              <a:lnSpc>
                <a:spcPct val="150000"/>
              </a:lnSpc>
              <a:buClr>
                <a:schemeClr val="accent1">
                  <a:lumMod val="75000"/>
                </a:schemeClr>
              </a:buClr>
              <a:buFontTx/>
              <a:buNone/>
              <a:defRPr/>
            </a:pPr>
            <a:r>
              <a:rPr lang="en-GB" b="1" i="0" dirty="0" smtClean="0">
                <a:solidFill>
                  <a:schemeClr val="lt1"/>
                </a:solidFill>
                <a:ea typeface="+mn-ea"/>
                <a:cs typeface="+mn-cs"/>
              </a:rPr>
              <a:t>Tools for prioritising and selecting adaptation and mitigation measures</a:t>
            </a:r>
          </a:p>
        </p:txBody>
      </p:sp>
    </p:spTree>
    <p:extLst>
      <p:ext uri="{BB962C8B-B14F-4D97-AF65-F5344CB8AC3E}">
        <p14:creationId xmlns:p14="http://schemas.microsoft.com/office/powerpoint/2010/main" val="64270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699655"/>
            <a:ext cx="7696200" cy="1662545"/>
          </a:xfrm>
        </p:spPr>
        <p:txBody>
          <a:bodyPr/>
          <a:lstStyle/>
          <a:p>
            <a:pPr eaLnBrk="1" hangingPunct="1"/>
            <a:r>
              <a:rPr lang="en-GB" dirty="0">
                <a:solidFill>
                  <a:srgbClr val="333399"/>
                </a:solidFill>
                <a:latin typeface="Verdana"/>
                <a:ea typeface="ＭＳ Ｐゴシック" charset="0"/>
                <a:cs typeface="Verdana"/>
              </a:rPr>
              <a:t>Supporting decision making</a:t>
            </a:r>
          </a:p>
        </p:txBody>
      </p:sp>
      <p:sp>
        <p:nvSpPr>
          <p:cNvPr id="3" name="Content Placeholder 2"/>
          <p:cNvSpPr>
            <a:spLocks noGrp="1"/>
          </p:cNvSpPr>
          <p:nvPr>
            <p:ph idx="1"/>
          </p:nvPr>
        </p:nvSpPr>
        <p:spPr>
          <a:xfrm>
            <a:off x="152400" y="1981200"/>
            <a:ext cx="8763000" cy="3151620"/>
          </a:xfrm>
        </p:spPr>
        <p:txBody>
          <a:bodyPr/>
          <a:lstStyle/>
          <a:p>
            <a:pPr eaLnBrk="1" hangingPunct="1">
              <a:buFont typeface="Wingdings" charset="0"/>
              <a:buChar char="§"/>
            </a:pPr>
            <a:r>
              <a:rPr lang="en-GB" dirty="0">
                <a:solidFill>
                  <a:srgbClr val="333399"/>
                </a:solidFill>
                <a:latin typeface="Verdana"/>
                <a:ea typeface="ＭＳ Ｐゴシック" charset="0"/>
                <a:cs typeface="Verdana"/>
              </a:rPr>
              <a:t>CBA/CEA support the financial and economic assessment of adaptation/mitigation options</a:t>
            </a:r>
          </a:p>
          <a:p>
            <a:pPr lvl="1" eaLnBrk="1" hangingPunct="1">
              <a:buFont typeface="Courier New" charset="0"/>
              <a:buChar char="o"/>
            </a:pPr>
            <a:r>
              <a:rPr lang="en-GB" dirty="0">
                <a:solidFill>
                  <a:srgbClr val="333399"/>
                </a:solidFill>
                <a:latin typeface="Verdana"/>
                <a:ea typeface="ＭＳ Ｐゴシック" charset="0"/>
                <a:cs typeface="Verdana"/>
              </a:rPr>
              <a:t>They help identify measures that offer the best ‘value for money’ – a key aspect in situations of budgetary constraints</a:t>
            </a:r>
          </a:p>
          <a:p>
            <a:pPr eaLnBrk="1" hangingPunct="1">
              <a:buFont typeface="Wingdings" charset="0"/>
              <a:buChar char="§"/>
            </a:pPr>
            <a:endParaRPr lang="en-GB" sz="2000" dirty="0" smtClean="0">
              <a:solidFill>
                <a:srgbClr val="333399"/>
              </a:solidFill>
              <a:latin typeface="Verdana"/>
              <a:ea typeface="ＭＳ Ｐゴシック" charset="0"/>
              <a:cs typeface="Verdana"/>
            </a:endParaRPr>
          </a:p>
          <a:p>
            <a:pPr eaLnBrk="1" hangingPunct="1">
              <a:buFont typeface="Wingdings" charset="0"/>
              <a:buChar char="§"/>
            </a:pPr>
            <a:r>
              <a:rPr lang="en-GB" sz="2000" dirty="0" smtClean="0">
                <a:solidFill>
                  <a:srgbClr val="333399"/>
                </a:solidFill>
                <a:latin typeface="Verdana"/>
                <a:ea typeface="ＭＳ Ｐゴシック" charset="0"/>
                <a:cs typeface="Verdana"/>
              </a:rPr>
              <a:t>Other </a:t>
            </a:r>
            <a:r>
              <a:rPr lang="en-GB" sz="2000" dirty="0">
                <a:solidFill>
                  <a:srgbClr val="333399"/>
                </a:solidFill>
                <a:latin typeface="Verdana"/>
                <a:ea typeface="ＭＳ Ｐゴシック" charset="0"/>
                <a:cs typeface="Verdana"/>
              </a:rPr>
              <a:t>types of assessment and other criteria (e.g. technical, social, environmental) are required to fully inform decision makers</a:t>
            </a:r>
          </a:p>
        </p:txBody>
      </p:sp>
      <p:sp>
        <p:nvSpPr>
          <p:cNvPr id="5" name="Rounded Rectangle 4"/>
          <p:cNvSpPr/>
          <p:nvPr/>
        </p:nvSpPr>
        <p:spPr>
          <a:xfrm>
            <a:off x="2133600" y="5257800"/>
            <a:ext cx="50292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200" b="1" dirty="0">
                <a:solidFill>
                  <a:srgbClr val="333399"/>
                </a:solidFill>
                <a:latin typeface="Verdana"/>
                <a:cs typeface="Verdana"/>
              </a:rPr>
              <a:t>Multi-criteria analysis (MCA) helps integrate various criteria</a:t>
            </a:r>
          </a:p>
        </p:txBody>
      </p:sp>
    </p:spTree>
    <p:extLst>
      <p:ext uri="{BB962C8B-B14F-4D97-AF65-F5344CB8AC3E}">
        <p14:creationId xmlns:p14="http://schemas.microsoft.com/office/powerpoint/2010/main" val="3880665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990600"/>
            <a:ext cx="6629400" cy="1143000"/>
          </a:xfrm>
        </p:spPr>
        <p:txBody>
          <a:bodyPr/>
          <a:lstStyle/>
          <a:p>
            <a:pPr eaLnBrk="1" hangingPunct="1"/>
            <a:r>
              <a:rPr lang="en-GB" dirty="0">
                <a:latin typeface="Verdana"/>
                <a:ea typeface="ＭＳ Ｐゴシック" charset="0"/>
                <a:cs typeface="Verdana"/>
              </a:rPr>
              <a:t>Multi-criteria analysis (1)</a:t>
            </a:r>
          </a:p>
        </p:txBody>
      </p:sp>
      <p:sp>
        <p:nvSpPr>
          <p:cNvPr id="3" name="Content Placeholder 2"/>
          <p:cNvSpPr>
            <a:spLocks noGrp="1"/>
          </p:cNvSpPr>
          <p:nvPr>
            <p:ph idx="1"/>
          </p:nvPr>
        </p:nvSpPr>
        <p:spPr>
          <a:xfrm>
            <a:off x="152400" y="1981200"/>
            <a:ext cx="8686800" cy="4800600"/>
          </a:xfrm>
        </p:spPr>
        <p:txBody>
          <a:bodyPr/>
          <a:lstStyle/>
          <a:p>
            <a:pPr eaLnBrk="1" hangingPunct="1">
              <a:buFont typeface="Wingdings" charset="0"/>
              <a:buChar char="§"/>
            </a:pPr>
            <a:r>
              <a:rPr lang="en-GB" i="0" dirty="0">
                <a:latin typeface="Verdana"/>
                <a:ea typeface="ＭＳ Ｐゴシック" charset="0"/>
                <a:cs typeface="Verdana"/>
              </a:rPr>
              <a:t>An approach to decision support that uses </a:t>
            </a:r>
            <a:br>
              <a:rPr lang="en-GB" i="0" dirty="0">
                <a:latin typeface="Verdana"/>
                <a:ea typeface="ＭＳ Ｐゴシック" charset="0"/>
                <a:cs typeface="Verdana"/>
              </a:rPr>
            </a:br>
            <a:r>
              <a:rPr lang="en-GB" i="0" dirty="0">
                <a:latin typeface="Verdana"/>
                <a:ea typeface="ＭＳ Ｐゴシック" charset="0"/>
                <a:cs typeface="Verdana"/>
              </a:rPr>
              <a:t>more than one criterion to assess performance and rank various options or interventions</a:t>
            </a:r>
          </a:p>
          <a:p>
            <a:pPr eaLnBrk="1" hangingPunct="1">
              <a:buFont typeface="Wingdings" charset="0"/>
              <a:buChar char="§"/>
            </a:pPr>
            <a:r>
              <a:rPr lang="en-GB" i="0" dirty="0">
                <a:latin typeface="Verdana"/>
                <a:ea typeface="ＭＳ Ｐゴシック" charset="0"/>
                <a:cs typeface="Verdana"/>
              </a:rPr>
              <a:t>The term actually covers a wide range of methods</a:t>
            </a:r>
          </a:p>
          <a:p>
            <a:pPr eaLnBrk="1" hangingPunct="1">
              <a:buFont typeface="Wingdings" charset="0"/>
              <a:buChar char="§"/>
            </a:pPr>
            <a:r>
              <a:rPr lang="en-GB" i="0" dirty="0">
                <a:latin typeface="Verdana"/>
                <a:ea typeface="ＭＳ Ｐゴシック" charset="0"/>
                <a:cs typeface="Verdana"/>
              </a:rPr>
              <a:t>Typically:</a:t>
            </a:r>
          </a:p>
          <a:p>
            <a:pPr lvl="1" eaLnBrk="1" hangingPunct="1">
              <a:buFont typeface="Courier New" charset="0"/>
              <a:buChar char="o"/>
            </a:pPr>
            <a:r>
              <a:rPr lang="en-GB" dirty="0">
                <a:latin typeface="Verdana"/>
                <a:ea typeface="ＭＳ Ｐゴシック" charset="0"/>
                <a:cs typeface="Verdana"/>
              </a:rPr>
              <a:t>various options or interventions are assessed against a pre-determined set of criteria</a:t>
            </a:r>
          </a:p>
          <a:p>
            <a:pPr lvl="1" eaLnBrk="1" hangingPunct="1">
              <a:buFont typeface="Courier New" charset="0"/>
              <a:buChar char="o"/>
            </a:pPr>
            <a:r>
              <a:rPr lang="en-GB" dirty="0">
                <a:latin typeface="Verdana"/>
                <a:ea typeface="ＭＳ Ｐゴシック" charset="0"/>
                <a:cs typeface="Verdana"/>
              </a:rPr>
              <a:t>qualitative ratings or quantitative scores are given</a:t>
            </a:r>
          </a:p>
          <a:p>
            <a:pPr lvl="1" eaLnBrk="1" hangingPunct="1">
              <a:buFont typeface="Courier New" charset="0"/>
              <a:buChar char="o"/>
            </a:pPr>
            <a:r>
              <a:rPr lang="en-GB" dirty="0">
                <a:latin typeface="Verdana"/>
                <a:ea typeface="ＭＳ Ｐゴシック" charset="0"/>
                <a:cs typeface="Verdana"/>
              </a:rPr>
              <a:t>rules are then applied to rank options/interventions</a:t>
            </a:r>
          </a:p>
          <a:p>
            <a:pPr lvl="2" eaLnBrk="1" hangingPunct="1"/>
            <a:r>
              <a:rPr lang="en-GB" sz="1600" dirty="0">
                <a:latin typeface="Verdana"/>
                <a:ea typeface="ＭＳ Ｐゴシック" charset="0"/>
                <a:cs typeface="Verdana"/>
              </a:rPr>
              <a:t>Numerical scores can be added up to calculate a total score (with the possibility of applying different weights to different criteria)</a:t>
            </a:r>
          </a:p>
        </p:txBody>
      </p:sp>
    </p:spTree>
    <p:extLst>
      <p:ext uri="{BB962C8B-B14F-4D97-AF65-F5344CB8AC3E}">
        <p14:creationId xmlns:p14="http://schemas.microsoft.com/office/powerpoint/2010/main" val="2599694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1066800"/>
            <a:ext cx="6553200" cy="1143000"/>
          </a:xfrm>
        </p:spPr>
        <p:txBody>
          <a:bodyPr/>
          <a:lstStyle/>
          <a:p>
            <a:pPr eaLnBrk="1" hangingPunct="1"/>
            <a:r>
              <a:rPr lang="en-GB" dirty="0">
                <a:latin typeface="Verdana"/>
                <a:ea typeface="ＭＳ Ｐゴシック" charset="0"/>
                <a:cs typeface="Verdana"/>
              </a:rPr>
              <a:t>Multi-criteria analysis (2)</a:t>
            </a:r>
          </a:p>
        </p:txBody>
      </p:sp>
      <p:sp>
        <p:nvSpPr>
          <p:cNvPr id="3" name="Content Placeholder 2"/>
          <p:cNvSpPr>
            <a:spLocks noGrp="1"/>
          </p:cNvSpPr>
          <p:nvPr>
            <p:ph idx="1"/>
          </p:nvPr>
        </p:nvSpPr>
        <p:spPr>
          <a:xfrm>
            <a:off x="457200" y="2133600"/>
            <a:ext cx="8534400" cy="4800600"/>
          </a:xfrm>
        </p:spPr>
        <p:txBody>
          <a:bodyPr/>
          <a:lstStyle/>
          <a:p>
            <a:pPr eaLnBrk="1" hangingPunct="1">
              <a:buClr>
                <a:schemeClr val="tx1">
                  <a:lumMod val="50000"/>
                </a:schemeClr>
              </a:buClr>
              <a:buFont typeface="Wingdings" charset="0"/>
              <a:buChar char="§"/>
            </a:pPr>
            <a:r>
              <a:rPr lang="en-GB" sz="2000" i="0" dirty="0">
                <a:latin typeface="Verdana"/>
                <a:ea typeface="ＭＳ Ｐゴシック" charset="0"/>
                <a:cs typeface="Verdana"/>
              </a:rPr>
              <a:t>MCA is a useful complement to CBA/CEA</a:t>
            </a:r>
          </a:p>
          <a:p>
            <a:pPr eaLnBrk="1" hangingPunct="1">
              <a:buClr>
                <a:schemeClr val="tx1">
                  <a:lumMod val="50000"/>
                </a:schemeClr>
              </a:buClr>
              <a:buFont typeface="Wingdings" charset="0"/>
              <a:buChar char="§"/>
            </a:pPr>
            <a:r>
              <a:rPr lang="en-GB" sz="2000" i="0" dirty="0" smtClean="0">
                <a:latin typeface="Verdana"/>
                <a:ea typeface="ＭＳ Ｐゴシック" charset="0"/>
                <a:cs typeface="Verdana"/>
              </a:rPr>
              <a:t>It allows </a:t>
            </a:r>
            <a:r>
              <a:rPr lang="en-GB" sz="2000" i="0" dirty="0">
                <a:latin typeface="Verdana"/>
                <a:ea typeface="ＭＳ Ｐゴシック" charset="0"/>
                <a:cs typeface="Verdana"/>
              </a:rPr>
              <a:t>combining financial/economic criteria with technical, environmental and social ones</a:t>
            </a:r>
          </a:p>
          <a:p>
            <a:pPr eaLnBrk="1" hangingPunct="1">
              <a:buClr>
                <a:schemeClr val="tx1">
                  <a:lumMod val="50000"/>
                </a:schemeClr>
              </a:buClr>
              <a:buFont typeface="Wingdings" charset="0"/>
              <a:buChar char="§"/>
            </a:pPr>
            <a:r>
              <a:rPr lang="en-GB" sz="2000" i="0" dirty="0">
                <a:latin typeface="Verdana"/>
                <a:ea typeface="ＭＳ Ｐゴシック" charset="0"/>
                <a:cs typeface="Verdana"/>
              </a:rPr>
              <a:t>It can be used on its own, or in combination with CBA/CEA:</a:t>
            </a:r>
          </a:p>
        </p:txBody>
      </p:sp>
      <p:sp>
        <p:nvSpPr>
          <p:cNvPr id="5" name="Rounded Rectangle 4"/>
          <p:cNvSpPr/>
          <p:nvPr/>
        </p:nvSpPr>
        <p:spPr>
          <a:xfrm>
            <a:off x="598488" y="4267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b="1" dirty="0">
                <a:solidFill>
                  <a:schemeClr val="tx1">
                    <a:lumMod val="50000"/>
                  </a:schemeClr>
                </a:solidFill>
                <a:latin typeface="Verdana"/>
                <a:cs typeface="Verdana"/>
              </a:rPr>
              <a:t>MCA before CBA/CEA</a:t>
            </a:r>
          </a:p>
        </p:txBody>
      </p:sp>
      <p:sp>
        <p:nvSpPr>
          <p:cNvPr id="6" name="Rounded Rectangle 5"/>
          <p:cNvSpPr/>
          <p:nvPr/>
        </p:nvSpPr>
        <p:spPr>
          <a:xfrm>
            <a:off x="598488" y="51816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b="1" dirty="0">
                <a:solidFill>
                  <a:schemeClr val="tx1">
                    <a:lumMod val="50000"/>
                  </a:schemeClr>
                </a:solidFill>
                <a:latin typeface="Verdana"/>
                <a:cs typeface="Verdana"/>
              </a:rPr>
              <a:t>MCA after CBA/CEA</a:t>
            </a:r>
          </a:p>
        </p:txBody>
      </p:sp>
      <p:sp>
        <p:nvSpPr>
          <p:cNvPr id="7" name="Rounded Rectangle 6"/>
          <p:cNvSpPr/>
          <p:nvPr/>
        </p:nvSpPr>
        <p:spPr>
          <a:xfrm>
            <a:off x="3951288" y="4038600"/>
            <a:ext cx="4735512" cy="762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002060"/>
                </a:solidFill>
                <a:latin typeface="Verdana"/>
                <a:cs typeface="Verdana"/>
              </a:rPr>
              <a:t>Allows reducing the number of options to which CBA/CEA is applied</a:t>
            </a:r>
            <a:endParaRPr lang="en-GB" sz="1800" b="1" dirty="0">
              <a:solidFill>
                <a:srgbClr val="002060"/>
              </a:solidFill>
              <a:latin typeface="Verdana"/>
              <a:cs typeface="Verdana"/>
            </a:endParaRPr>
          </a:p>
        </p:txBody>
      </p:sp>
      <p:sp>
        <p:nvSpPr>
          <p:cNvPr id="8" name="Rounded Rectangle 7"/>
          <p:cNvSpPr/>
          <p:nvPr/>
        </p:nvSpPr>
        <p:spPr>
          <a:xfrm>
            <a:off x="3951288" y="4953000"/>
            <a:ext cx="4735512" cy="1143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002060"/>
                </a:solidFill>
                <a:latin typeface="Verdana"/>
                <a:cs typeface="Verdana"/>
              </a:rPr>
              <a:t>CBA/CEA helps eliminate financially or economically unviable options, then MCA allows for final selection based on extra criteria</a:t>
            </a:r>
          </a:p>
        </p:txBody>
      </p:sp>
    </p:spTree>
    <p:extLst>
      <p:ext uri="{BB962C8B-B14F-4D97-AF65-F5344CB8AC3E}">
        <p14:creationId xmlns:p14="http://schemas.microsoft.com/office/powerpoint/2010/main" val="491800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990600"/>
            <a:ext cx="6781800" cy="1143000"/>
          </a:xfrm>
        </p:spPr>
        <p:txBody>
          <a:bodyPr/>
          <a:lstStyle/>
          <a:p>
            <a:pPr eaLnBrk="1" hangingPunct="1"/>
            <a:r>
              <a:rPr lang="en-GB" dirty="0">
                <a:latin typeface="Verdana"/>
                <a:ea typeface="ＭＳ Ｐゴシック" charset="0"/>
                <a:cs typeface="Verdana"/>
              </a:rPr>
              <a:t>Example of MCA grid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9053390"/>
              </p:ext>
            </p:extLst>
          </p:nvPr>
        </p:nvGraphicFramePr>
        <p:xfrm>
          <a:off x="152400" y="2174874"/>
          <a:ext cx="8839201" cy="2397126"/>
        </p:xfrm>
        <a:graphic>
          <a:graphicData uri="http://schemas.openxmlformats.org/drawingml/2006/table">
            <a:tbl>
              <a:tblPr firstRow="1" bandRow="1">
                <a:tableStyleId>{5C22544A-7EE6-4342-B048-85BDC9FD1C3A}</a:tableStyleId>
              </a:tblPr>
              <a:tblGrid>
                <a:gridCol w="1162744"/>
                <a:gridCol w="1275268"/>
                <a:gridCol w="1000055"/>
                <a:gridCol w="1312776"/>
                <a:gridCol w="1650346"/>
                <a:gridCol w="1237760"/>
                <a:gridCol w="1200252"/>
              </a:tblGrid>
              <a:tr h="914366">
                <a:tc>
                  <a:txBody>
                    <a:bodyPr/>
                    <a:lstStyle/>
                    <a:p>
                      <a:r>
                        <a:rPr lang="en-GB" sz="1600" dirty="0" smtClean="0">
                          <a:solidFill>
                            <a:srgbClr val="003163"/>
                          </a:solidFill>
                          <a:latin typeface="Verdana"/>
                          <a:cs typeface="Verdana"/>
                        </a:rPr>
                        <a:t>Option</a:t>
                      </a:r>
                      <a:endParaRPr lang="en-GB" sz="1600" dirty="0">
                        <a:solidFill>
                          <a:srgbClr val="003163"/>
                        </a:solidFill>
                        <a:latin typeface="Verdana"/>
                        <a:cs typeface="Verdana"/>
                      </a:endParaRPr>
                    </a:p>
                  </a:txBody>
                  <a:tcPr marL="91437" marR="91437" marT="45703" marB="45703"/>
                </a:tc>
                <a:tc>
                  <a:txBody>
                    <a:bodyPr/>
                    <a:lstStyle/>
                    <a:p>
                      <a:pPr algn="ctr"/>
                      <a:r>
                        <a:rPr lang="en-GB" sz="1600" dirty="0" smtClean="0">
                          <a:solidFill>
                            <a:srgbClr val="003163"/>
                          </a:solidFill>
                          <a:latin typeface="Verdana"/>
                          <a:cs typeface="Verdana"/>
                        </a:rPr>
                        <a:t>Effective-ness</a:t>
                      </a:r>
                      <a:endParaRPr lang="en-GB" sz="1600" dirty="0">
                        <a:solidFill>
                          <a:srgbClr val="003163"/>
                        </a:solidFill>
                        <a:latin typeface="Verdana"/>
                        <a:cs typeface="Verdana"/>
                      </a:endParaRPr>
                    </a:p>
                  </a:txBody>
                  <a:tcPr marL="91437" marR="91437" marT="45703" marB="45703"/>
                </a:tc>
                <a:tc>
                  <a:txBody>
                    <a:bodyPr/>
                    <a:lstStyle/>
                    <a:p>
                      <a:pPr algn="ctr"/>
                      <a:r>
                        <a:rPr lang="en-GB" sz="1600" dirty="0" smtClean="0">
                          <a:solidFill>
                            <a:srgbClr val="003163"/>
                          </a:solidFill>
                          <a:latin typeface="Verdana"/>
                          <a:cs typeface="Verdana"/>
                        </a:rPr>
                        <a:t>Cost or CBR</a:t>
                      </a:r>
                      <a:r>
                        <a:rPr lang="en-GB" sz="1600" baseline="0" dirty="0" smtClean="0">
                          <a:solidFill>
                            <a:srgbClr val="003163"/>
                          </a:solidFill>
                          <a:latin typeface="Verdana"/>
                          <a:cs typeface="Verdana"/>
                        </a:rPr>
                        <a:t> </a:t>
                      </a:r>
                    </a:p>
                    <a:p>
                      <a:pPr algn="ctr"/>
                      <a:r>
                        <a:rPr lang="en-GB" sz="1600" baseline="30000" dirty="0" smtClean="0">
                          <a:solidFill>
                            <a:srgbClr val="003163"/>
                          </a:solidFill>
                          <a:latin typeface="Verdana"/>
                          <a:cs typeface="Verdana"/>
                        </a:rPr>
                        <a:t>(*)</a:t>
                      </a:r>
                      <a:endParaRPr lang="en-GB" sz="1600" baseline="30000" dirty="0">
                        <a:solidFill>
                          <a:srgbClr val="003163"/>
                        </a:solidFill>
                        <a:latin typeface="Verdana"/>
                        <a:cs typeface="Verdana"/>
                      </a:endParaRPr>
                    </a:p>
                  </a:txBody>
                  <a:tcPr marL="91437" marR="91437" marT="45703" marB="45703"/>
                </a:tc>
                <a:tc>
                  <a:txBody>
                    <a:bodyPr/>
                    <a:lstStyle/>
                    <a:p>
                      <a:pPr algn="ctr"/>
                      <a:r>
                        <a:rPr lang="en-GB" sz="1600" dirty="0" smtClean="0">
                          <a:solidFill>
                            <a:srgbClr val="003163"/>
                          </a:solidFill>
                          <a:latin typeface="Verdana"/>
                          <a:cs typeface="Verdana"/>
                        </a:rPr>
                        <a:t>Technical feasibility</a:t>
                      </a:r>
                      <a:endParaRPr lang="en-GB" sz="1600" dirty="0">
                        <a:solidFill>
                          <a:srgbClr val="003163"/>
                        </a:solidFill>
                        <a:latin typeface="Verdana"/>
                        <a:cs typeface="Verdana"/>
                      </a:endParaRPr>
                    </a:p>
                  </a:txBody>
                  <a:tcPr marL="91437" marR="91437" marT="45703" marB="45703"/>
                </a:tc>
                <a:tc>
                  <a:txBody>
                    <a:bodyPr/>
                    <a:lstStyle/>
                    <a:p>
                      <a:pPr algn="ctr"/>
                      <a:r>
                        <a:rPr lang="en-GB" sz="1600" dirty="0" smtClean="0">
                          <a:solidFill>
                            <a:srgbClr val="003163"/>
                          </a:solidFill>
                          <a:latin typeface="Verdana"/>
                          <a:cs typeface="Verdana"/>
                        </a:rPr>
                        <a:t>Social  &amp; cultural acceptability</a:t>
                      </a:r>
                      <a:endParaRPr lang="en-GB" sz="1600" dirty="0">
                        <a:solidFill>
                          <a:srgbClr val="003163"/>
                        </a:solidFill>
                        <a:latin typeface="Verdana"/>
                        <a:cs typeface="Verdana"/>
                      </a:endParaRPr>
                    </a:p>
                  </a:txBody>
                  <a:tcPr marL="91437" marR="91437" marT="45703" marB="45703"/>
                </a:tc>
                <a:tc>
                  <a:txBody>
                    <a:bodyPr/>
                    <a:lstStyle/>
                    <a:p>
                      <a:pPr algn="ctr"/>
                      <a:r>
                        <a:rPr lang="en-GB" sz="1600" dirty="0" smtClean="0">
                          <a:solidFill>
                            <a:srgbClr val="003163"/>
                          </a:solidFill>
                          <a:latin typeface="Verdana"/>
                          <a:cs typeface="Verdana"/>
                        </a:rPr>
                        <a:t>Environmental</a:t>
                      </a:r>
                      <a:endParaRPr lang="en-GB" sz="1600" baseline="0" dirty="0" smtClean="0">
                        <a:solidFill>
                          <a:srgbClr val="003163"/>
                        </a:solidFill>
                        <a:latin typeface="Verdana"/>
                        <a:cs typeface="Verdana"/>
                      </a:endParaRPr>
                    </a:p>
                    <a:p>
                      <a:pPr algn="ctr"/>
                      <a:r>
                        <a:rPr lang="en-GB" sz="1600" baseline="0" dirty="0" smtClean="0">
                          <a:solidFill>
                            <a:srgbClr val="003163"/>
                          </a:solidFill>
                          <a:latin typeface="Verdana"/>
                          <a:cs typeface="Verdana"/>
                        </a:rPr>
                        <a:t>impacts</a:t>
                      </a:r>
                      <a:endParaRPr lang="en-GB" sz="1600" dirty="0">
                        <a:solidFill>
                          <a:srgbClr val="003163"/>
                        </a:solidFill>
                        <a:latin typeface="Verdana"/>
                        <a:cs typeface="Verdana"/>
                      </a:endParaRPr>
                    </a:p>
                  </a:txBody>
                  <a:tcPr marL="91437" marR="91437" marT="45703" marB="45703"/>
                </a:tc>
                <a:tc>
                  <a:txBody>
                    <a:bodyPr/>
                    <a:lstStyle/>
                    <a:p>
                      <a:pPr algn="ctr"/>
                      <a:r>
                        <a:rPr lang="en-GB" sz="1600" dirty="0" smtClean="0">
                          <a:solidFill>
                            <a:srgbClr val="003163"/>
                          </a:solidFill>
                          <a:latin typeface="Verdana"/>
                          <a:cs typeface="Verdana"/>
                        </a:rPr>
                        <a:t>Total score</a:t>
                      </a:r>
                      <a:endParaRPr lang="en-GB" sz="1600" dirty="0">
                        <a:solidFill>
                          <a:srgbClr val="003163"/>
                        </a:solidFill>
                        <a:latin typeface="Verdana"/>
                        <a:cs typeface="Verdana"/>
                      </a:endParaRPr>
                    </a:p>
                  </a:txBody>
                  <a:tcPr marL="91437" marR="91437" marT="45703" marB="45703"/>
                </a:tc>
              </a:tr>
              <a:tr h="370690">
                <a:tc>
                  <a:txBody>
                    <a:bodyPr/>
                    <a:lstStyle/>
                    <a:p>
                      <a:r>
                        <a:rPr lang="en-GB" sz="1600" dirty="0" smtClean="0">
                          <a:solidFill>
                            <a:srgbClr val="003163"/>
                          </a:solidFill>
                          <a:latin typeface="Verdana"/>
                          <a:cs typeface="Verdana"/>
                        </a:rPr>
                        <a:t>Option 1</a:t>
                      </a: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r>
              <a:tr h="370690">
                <a:tc>
                  <a:txBody>
                    <a:bodyPr/>
                    <a:lstStyle/>
                    <a:p>
                      <a:r>
                        <a:rPr lang="en-GB" sz="1600" dirty="0" smtClean="0">
                          <a:solidFill>
                            <a:srgbClr val="003163"/>
                          </a:solidFill>
                          <a:latin typeface="Verdana"/>
                          <a:cs typeface="Verdana"/>
                        </a:rPr>
                        <a:t>Option 2</a:t>
                      </a: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r>
              <a:tr h="370690">
                <a:tc>
                  <a:txBody>
                    <a:bodyPr/>
                    <a:lstStyle/>
                    <a:p>
                      <a:r>
                        <a:rPr lang="en-GB" sz="1600" dirty="0" smtClean="0">
                          <a:solidFill>
                            <a:srgbClr val="003163"/>
                          </a:solidFill>
                          <a:latin typeface="Verdana"/>
                          <a:cs typeface="Verdana"/>
                        </a:rPr>
                        <a:t>Option 3</a:t>
                      </a: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r>
              <a:tr h="370690">
                <a:tc>
                  <a:txBody>
                    <a:bodyPr/>
                    <a:lstStyle/>
                    <a:p>
                      <a:r>
                        <a:rPr lang="en-GB" sz="1600" dirty="0" smtClean="0">
                          <a:solidFill>
                            <a:srgbClr val="003163"/>
                          </a:solidFill>
                          <a:latin typeface="Verdana"/>
                          <a:cs typeface="Verdana"/>
                        </a:rPr>
                        <a:t>Option 4</a:t>
                      </a: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c>
                  <a:txBody>
                    <a:bodyPr/>
                    <a:lstStyle/>
                    <a:p>
                      <a:pPr algn="ctr"/>
                      <a:endParaRPr lang="en-GB" sz="1600" dirty="0">
                        <a:solidFill>
                          <a:srgbClr val="003163"/>
                        </a:solidFill>
                        <a:latin typeface="Verdana"/>
                        <a:cs typeface="Verdana"/>
                      </a:endParaRPr>
                    </a:p>
                  </a:txBody>
                  <a:tcPr marL="91437" marR="91437" marT="45703" marB="45703"/>
                </a:tc>
              </a:tr>
            </a:tbl>
          </a:graphicData>
        </a:graphic>
      </p:graphicFrame>
      <p:sp>
        <p:nvSpPr>
          <p:cNvPr id="30773" name="TextBox 4"/>
          <p:cNvSpPr txBox="1">
            <a:spLocks noChangeArrowheads="1"/>
          </p:cNvSpPr>
          <p:nvPr/>
        </p:nvSpPr>
        <p:spPr bwMode="auto">
          <a:xfrm>
            <a:off x="838200" y="4878050"/>
            <a:ext cx="7543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pPr>
            <a:r>
              <a:rPr lang="en-GB" sz="1800" dirty="0">
                <a:latin typeface="Verdana"/>
                <a:cs typeface="Verdana"/>
              </a:rPr>
              <a:t>Scores: from 1 (poorest performance) to 4 (highest performance). As far as cost is concerned, a scale should be established, with scores corresponding to a given cost range or cost/unit range. </a:t>
            </a:r>
            <a:br>
              <a:rPr lang="en-GB" sz="1800" dirty="0">
                <a:latin typeface="Verdana"/>
                <a:cs typeface="Verdana"/>
              </a:rPr>
            </a:br>
            <a:r>
              <a:rPr lang="en-GB" sz="1600" b="1" baseline="30000" dirty="0">
                <a:latin typeface="Verdana"/>
                <a:cs typeface="Verdana"/>
              </a:rPr>
              <a:t>(*)</a:t>
            </a:r>
            <a:r>
              <a:rPr lang="en-GB" sz="1600" dirty="0">
                <a:latin typeface="Verdana"/>
                <a:cs typeface="Verdana"/>
              </a:rPr>
              <a:t> CBR = cost-benefit ratio</a:t>
            </a:r>
          </a:p>
        </p:txBody>
      </p:sp>
      <p:sp>
        <p:nvSpPr>
          <p:cNvPr id="30774" name="TextBox 5"/>
          <p:cNvSpPr txBox="1">
            <a:spLocks noChangeArrowheads="1"/>
          </p:cNvSpPr>
          <p:nvPr/>
        </p:nvSpPr>
        <p:spPr bwMode="auto">
          <a:xfrm>
            <a:off x="4114800" y="6334780"/>
            <a:ext cx="487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GB" sz="1400" dirty="0">
                <a:latin typeface="Verdana"/>
                <a:cs typeface="Verdana"/>
              </a:rPr>
              <a:t>Adapted from USAID (2007), Exhibit 12, p. 18</a:t>
            </a:r>
          </a:p>
        </p:txBody>
      </p:sp>
    </p:spTree>
    <p:extLst>
      <p:ext uri="{BB962C8B-B14F-4D97-AF65-F5344CB8AC3E}">
        <p14:creationId xmlns:p14="http://schemas.microsoft.com/office/powerpoint/2010/main" val="41706234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45</a:t>
            </a:fld>
            <a:endParaRPr lang="en-GB" dirty="0"/>
          </a:p>
        </p:txBody>
      </p:sp>
      <p:pic>
        <p:nvPicPr>
          <p:cNvPr id="6" name="Imagen 5"/>
          <p:cNvPicPr>
            <a:picLocks noChangeAspect="1"/>
          </p:cNvPicPr>
          <p:nvPr/>
        </p:nvPicPr>
        <p:blipFill>
          <a:blip r:embed="rId3"/>
          <a:stretch>
            <a:fillRect/>
          </a:stretch>
        </p:blipFill>
        <p:spPr>
          <a:xfrm>
            <a:off x="0" y="254000"/>
            <a:ext cx="9144000" cy="6335862"/>
          </a:xfrm>
          <a:prstGeom prst="rect">
            <a:avLst/>
          </a:prstGeom>
        </p:spPr>
      </p:pic>
      <p:sp>
        <p:nvSpPr>
          <p:cNvPr id="2" name="CuadroTexto 1"/>
          <p:cNvSpPr txBox="1"/>
          <p:nvPr/>
        </p:nvSpPr>
        <p:spPr>
          <a:xfrm>
            <a:off x="9911088" y="3791992"/>
            <a:ext cx="184666" cy="276999"/>
          </a:xfrm>
          <a:prstGeom prst="rect">
            <a:avLst/>
          </a:prstGeom>
          <a:noFill/>
        </p:spPr>
        <p:txBody>
          <a:bodyPr wrap="none" rtlCol="0">
            <a:spAutoFit/>
          </a:bodyPr>
          <a:lstStyle/>
          <a:p>
            <a:endParaRPr lang="es-ES" dirty="0"/>
          </a:p>
        </p:txBody>
      </p:sp>
      <p:sp>
        <p:nvSpPr>
          <p:cNvPr id="3" name="CuadroTexto 2"/>
          <p:cNvSpPr txBox="1"/>
          <p:nvPr/>
        </p:nvSpPr>
        <p:spPr>
          <a:xfrm>
            <a:off x="5620149" y="6581001"/>
            <a:ext cx="2587342" cy="276999"/>
          </a:xfrm>
          <a:prstGeom prst="rect">
            <a:avLst/>
          </a:prstGeom>
          <a:noFill/>
        </p:spPr>
        <p:txBody>
          <a:bodyPr wrap="none" rtlCol="0">
            <a:spAutoFit/>
          </a:bodyPr>
          <a:lstStyle/>
          <a:p>
            <a:r>
              <a:rPr lang="es-ES" dirty="0" err="1" smtClean="0"/>
              <a:t>Adaptation</a:t>
            </a:r>
            <a:r>
              <a:rPr lang="es-ES" dirty="0" smtClean="0"/>
              <a:t> International, 2013</a:t>
            </a:r>
            <a:endParaRPr lang="es-ES" dirty="0"/>
          </a:p>
        </p:txBody>
      </p:sp>
    </p:spTree>
    <p:extLst>
      <p:ext uri="{BB962C8B-B14F-4D97-AF65-F5344CB8AC3E}">
        <p14:creationId xmlns:p14="http://schemas.microsoft.com/office/powerpoint/2010/main" val="1978142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References</a:t>
            </a:r>
            <a:endParaRPr lang="es-ES" dirty="0"/>
          </a:p>
        </p:txBody>
      </p:sp>
      <p:sp>
        <p:nvSpPr>
          <p:cNvPr id="3" name="Marcador de contenido 2"/>
          <p:cNvSpPr>
            <a:spLocks noGrp="1"/>
          </p:cNvSpPr>
          <p:nvPr>
            <p:ph idx="1"/>
          </p:nvPr>
        </p:nvSpPr>
        <p:spPr/>
        <p:txBody>
          <a:bodyPr/>
          <a:lstStyle/>
          <a:p>
            <a:pPr>
              <a:buClrTx/>
            </a:pPr>
            <a:r>
              <a:rPr lang="nb-NO" sz="1600" i="0" dirty="0" smtClean="0"/>
              <a:t>A guide to </a:t>
            </a:r>
            <a:r>
              <a:rPr lang="nb-NO" sz="1600" i="0" dirty="0" err="1" smtClean="0"/>
              <a:t>Climate</a:t>
            </a:r>
            <a:r>
              <a:rPr lang="nb-NO" sz="1600" i="0" dirty="0" smtClean="0"/>
              <a:t> </a:t>
            </a:r>
            <a:r>
              <a:rPr lang="nb-NO" sz="1600" i="0" dirty="0" err="1" smtClean="0"/>
              <a:t>Change</a:t>
            </a:r>
            <a:r>
              <a:rPr lang="nb-NO" sz="1600" i="0" dirty="0" smtClean="0"/>
              <a:t> </a:t>
            </a:r>
            <a:r>
              <a:rPr lang="nb-NO" sz="1600" i="0" dirty="0" err="1" smtClean="0"/>
              <a:t>Vulnerability</a:t>
            </a:r>
            <a:r>
              <a:rPr lang="nb-NO" sz="1600" i="0" dirty="0" smtClean="0"/>
              <a:t> </a:t>
            </a:r>
            <a:r>
              <a:rPr lang="nb-NO" sz="1600" i="0" dirty="0" err="1" smtClean="0"/>
              <a:t>Assessment</a:t>
            </a:r>
            <a:r>
              <a:rPr lang="nb-NO" sz="1600" i="0" dirty="0" smtClean="0"/>
              <a:t>, </a:t>
            </a:r>
            <a:r>
              <a:rPr lang="nb-NO" sz="1600" i="0" dirty="0" err="1" smtClean="0"/>
              <a:t>Glick</a:t>
            </a:r>
            <a:r>
              <a:rPr lang="nb-NO" sz="1600" i="0" dirty="0" smtClean="0"/>
              <a:t> </a:t>
            </a:r>
            <a:r>
              <a:rPr lang="nb-NO" sz="1600" i="0" dirty="0"/>
              <a:t>et al. (2011) </a:t>
            </a:r>
            <a:endParaRPr lang="nb-NO" sz="1600" i="0" dirty="0" smtClean="0"/>
          </a:p>
          <a:p>
            <a:pPr>
              <a:buClrTx/>
            </a:pPr>
            <a:r>
              <a:rPr lang="es-ES" sz="1600" i="0" dirty="0"/>
              <a:t>A </a:t>
            </a:r>
            <a:r>
              <a:rPr lang="es-ES" sz="1600" i="0" dirty="0" err="1"/>
              <a:t>Common</a:t>
            </a:r>
            <a:r>
              <a:rPr lang="es-ES" sz="1600" i="0" dirty="0"/>
              <a:t> </a:t>
            </a:r>
            <a:r>
              <a:rPr lang="es-ES" sz="1600" i="0" dirty="0" err="1"/>
              <a:t>Methodology</a:t>
            </a:r>
            <a:r>
              <a:rPr lang="es-ES" sz="1600" i="0" dirty="0"/>
              <a:t> </a:t>
            </a:r>
            <a:r>
              <a:rPr lang="es-ES" sz="1600" i="0" dirty="0" err="1"/>
              <a:t>for</a:t>
            </a:r>
            <a:r>
              <a:rPr lang="es-ES" sz="1600" i="0" dirty="0"/>
              <a:t> </a:t>
            </a:r>
            <a:r>
              <a:rPr lang="es-ES" sz="1600" i="0" dirty="0" err="1"/>
              <a:t>Risk</a:t>
            </a:r>
            <a:r>
              <a:rPr lang="es-ES" sz="1600" i="0" dirty="0"/>
              <a:t> </a:t>
            </a:r>
            <a:r>
              <a:rPr lang="es-ES" sz="1600" i="0" dirty="0" err="1"/>
              <a:t>Assessment</a:t>
            </a:r>
            <a:r>
              <a:rPr lang="es-ES" sz="1600" i="0" dirty="0"/>
              <a:t> and </a:t>
            </a:r>
            <a:r>
              <a:rPr lang="es-ES" sz="1600" i="0" dirty="0" err="1"/>
              <a:t>Mapping</a:t>
            </a:r>
            <a:r>
              <a:rPr lang="es-ES" sz="1600" i="0" dirty="0"/>
              <a:t> of </a:t>
            </a:r>
            <a:r>
              <a:rPr lang="es-ES" sz="1600" i="0" dirty="0" err="1"/>
              <a:t>Climate</a:t>
            </a:r>
            <a:r>
              <a:rPr lang="es-ES" sz="1600" i="0" dirty="0"/>
              <a:t> </a:t>
            </a:r>
            <a:r>
              <a:rPr lang="es-ES" sz="1600" i="0" dirty="0" err="1"/>
              <a:t>Change</a:t>
            </a:r>
            <a:r>
              <a:rPr lang="es-ES" sz="1600" i="0" dirty="0"/>
              <a:t> </a:t>
            </a:r>
            <a:r>
              <a:rPr lang="es-ES" sz="1600" i="0" dirty="0" err="1"/>
              <a:t>Related</a:t>
            </a:r>
            <a:r>
              <a:rPr lang="es-ES" sz="1600" i="0" dirty="0"/>
              <a:t> </a:t>
            </a:r>
            <a:r>
              <a:rPr lang="es-ES" sz="1600" i="0" dirty="0" err="1"/>
              <a:t>Hazards</a:t>
            </a:r>
            <a:r>
              <a:rPr lang="es-ES" sz="1600" i="0" dirty="0"/>
              <a:t>—</a:t>
            </a:r>
            <a:r>
              <a:rPr lang="es-ES" sz="1600" i="0" dirty="0" err="1"/>
              <a:t>Implications</a:t>
            </a:r>
            <a:r>
              <a:rPr lang="es-ES" sz="1600" i="0" dirty="0"/>
              <a:t> </a:t>
            </a:r>
            <a:r>
              <a:rPr lang="es-ES" sz="1600" i="0" dirty="0" err="1"/>
              <a:t>for</a:t>
            </a:r>
            <a:r>
              <a:rPr lang="es-ES" sz="1600" i="0" dirty="0"/>
              <a:t> </a:t>
            </a:r>
            <a:r>
              <a:rPr lang="es-ES" sz="1600" i="0" dirty="0" err="1"/>
              <a:t>Climate</a:t>
            </a:r>
            <a:r>
              <a:rPr lang="es-ES" sz="1600" i="0" dirty="0"/>
              <a:t> </a:t>
            </a:r>
            <a:r>
              <a:rPr lang="es-ES" sz="1600" i="0" dirty="0" err="1"/>
              <a:t>Change</a:t>
            </a:r>
            <a:r>
              <a:rPr lang="es-ES" sz="1600" i="0" dirty="0"/>
              <a:t> </a:t>
            </a:r>
            <a:r>
              <a:rPr lang="es-ES" sz="1600" i="0" dirty="0" err="1"/>
              <a:t>Adaptation</a:t>
            </a:r>
            <a:r>
              <a:rPr lang="es-ES" sz="1600" i="0" dirty="0"/>
              <a:t> </a:t>
            </a:r>
            <a:r>
              <a:rPr lang="es-ES" sz="1600" i="0" dirty="0" err="1" smtClean="0"/>
              <a:t>Policies</a:t>
            </a:r>
            <a:r>
              <a:rPr lang="es-ES" sz="1600" i="0" dirty="0" smtClean="0"/>
              <a:t>, </a:t>
            </a:r>
            <a:r>
              <a:rPr lang="es-ES" sz="1600" i="0" dirty="0" err="1" smtClean="0"/>
              <a:t>University</a:t>
            </a:r>
            <a:r>
              <a:rPr lang="es-ES" sz="1600" i="0" dirty="0" smtClean="0"/>
              <a:t> of </a:t>
            </a:r>
            <a:r>
              <a:rPr lang="es-ES" sz="1600" i="0" dirty="0" err="1" smtClean="0"/>
              <a:t>Vienna</a:t>
            </a:r>
            <a:r>
              <a:rPr lang="es-ES" sz="1600" i="0" dirty="0"/>
              <a:t> </a:t>
            </a:r>
            <a:r>
              <a:rPr lang="es-ES" sz="1600" i="0" dirty="0" smtClean="0"/>
              <a:t>(2016)</a:t>
            </a:r>
          </a:p>
          <a:p>
            <a:pPr>
              <a:buClrTx/>
            </a:pPr>
            <a:r>
              <a:rPr lang="es-ES" sz="1600" i="0" dirty="0" smtClean="0"/>
              <a:t>A </a:t>
            </a:r>
            <a:r>
              <a:rPr lang="es-ES" sz="1600" i="0" dirty="0" err="1"/>
              <a:t>cost</a:t>
            </a:r>
            <a:r>
              <a:rPr lang="es-ES" sz="1600" i="0" dirty="0"/>
              <a:t> curve </a:t>
            </a:r>
            <a:r>
              <a:rPr lang="es-ES" sz="1600" i="0" dirty="0" err="1"/>
              <a:t>for</a:t>
            </a:r>
            <a:r>
              <a:rPr lang="es-ES" sz="1600" i="0" dirty="0"/>
              <a:t> </a:t>
            </a:r>
            <a:r>
              <a:rPr lang="es-ES" sz="1600" i="0" dirty="0" err="1"/>
              <a:t>greenhouse</a:t>
            </a:r>
            <a:r>
              <a:rPr lang="es-ES" sz="1600" i="0" dirty="0"/>
              <a:t> gas </a:t>
            </a:r>
            <a:r>
              <a:rPr lang="es-ES" sz="1600" i="0" dirty="0" err="1" smtClean="0"/>
              <a:t>reduction</a:t>
            </a:r>
            <a:r>
              <a:rPr lang="es-ES" sz="1600" dirty="0" smtClean="0"/>
              <a:t>, </a:t>
            </a:r>
            <a:r>
              <a:rPr lang="es-ES" sz="1600" i="0" dirty="0" smtClean="0"/>
              <a:t>Per</a:t>
            </a:r>
            <a:r>
              <a:rPr lang="es-ES" sz="1600" i="0" dirty="0"/>
              <a:t>-</a:t>
            </a:r>
            <a:r>
              <a:rPr lang="es-ES" sz="1600" i="0" dirty="0" err="1"/>
              <a:t>Anders</a:t>
            </a:r>
            <a:r>
              <a:rPr lang="es-ES" sz="1600" i="0" dirty="0"/>
              <a:t> </a:t>
            </a:r>
            <a:r>
              <a:rPr lang="es-ES" sz="1600" i="0" dirty="0" err="1"/>
              <a:t>Enkvist</a:t>
            </a:r>
            <a:r>
              <a:rPr lang="es-ES" sz="1600" i="0" dirty="0"/>
              <a:t>, Tomas </a:t>
            </a:r>
            <a:r>
              <a:rPr lang="es-ES" sz="1600" i="0" dirty="0" err="1"/>
              <a:t>Nauclér</a:t>
            </a:r>
            <a:r>
              <a:rPr lang="es-ES" sz="1600" i="0" dirty="0"/>
              <a:t>, and </a:t>
            </a:r>
            <a:r>
              <a:rPr lang="es-ES" sz="1600" i="0" dirty="0" err="1"/>
              <a:t>Jerker</a:t>
            </a:r>
            <a:r>
              <a:rPr lang="es-ES" sz="1600" i="0" dirty="0"/>
              <a:t> </a:t>
            </a:r>
            <a:r>
              <a:rPr lang="es-ES" sz="1600" i="0" dirty="0" err="1" smtClean="0"/>
              <a:t>Rosander</a:t>
            </a:r>
            <a:r>
              <a:rPr lang="es-ES" sz="1600" i="0" dirty="0" smtClean="0"/>
              <a:t>, </a:t>
            </a:r>
            <a:r>
              <a:rPr lang="es-ES" sz="1600" i="0" dirty="0" err="1" smtClean="0"/>
              <a:t>McKinsey&amp;Company</a:t>
            </a:r>
            <a:r>
              <a:rPr lang="es-ES" sz="1600" i="0" dirty="0" smtClean="0"/>
              <a:t>, 2009 </a:t>
            </a:r>
          </a:p>
          <a:p>
            <a:pPr>
              <a:buClrTx/>
            </a:pPr>
            <a:r>
              <a:rPr lang="es-ES" sz="1600" i="0" dirty="0" smtClean="0"/>
              <a:t>Jamestown </a:t>
            </a:r>
            <a:r>
              <a:rPr lang="es-ES" sz="1600" i="0" dirty="0" err="1" smtClean="0"/>
              <a:t>Climate</a:t>
            </a:r>
            <a:r>
              <a:rPr lang="es-ES" sz="1600" i="0" dirty="0" smtClean="0"/>
              <a:t> </a:t>
            </a:r>
            <a:r>
              <a:rPr lang="es-ES" sz="1600" i="0" dirty="0" err="1"/>
              <a:t>Vulnerability</a:t>
            </a:r>
            <a:r>
              <a:rPr lang="es-ES" sz="1600" i="0" dirty="0"/>
              <a:t> </a:t>
            </a:r>
            <a:r>
              <a:rPr lang="es-ES" sz="1600" i="0" dirty="0" err="1"/>
              <a:t>Assessment</a:t>
            </a:r>
            <a:r>
              <a:rPr lang="es-ES" sz="1600" i="0" dirty="0"/>
              <a:t> and </a:t>
            </a:r>
            <a:r>
              <a:rPr lang="es-ES" sz="1600" i="0" dirty="0" err="1"/>
              <a:t>Adaptation</a:t>
            </a:r>
            <a:r>
              <a:rPr lang="es-ES" sz="1600" i="0" dirty="0"/>
              <a:t> </a:t>
            </a:r>
            <a:r>
              <a:rPr lang="es-ES" sz="1600" i="0" dirty="0" smtClean="0"/>
              <a:t>Plan, </a:t>
            </a:r>
            <a:r>
              <a:rPr lang="es-ES" sz="1600" i="0" dirty="0" err="1" smtClean="0"/>
              <a:t>Adaptation</a:t>
            </a:r>
            <a:r>
              <a:rPr lang="es-ES" sz="1600" i="0" dirty="0" smtClean="0"/>
              <a:t> International, 2013</a:t>
            </a:r>
            <a:endParaRPr lang="nb-NO" sz="1600" i="0" dirty="0"/>
          </a:p>
          <a:p>
            <a:pPr>
              <a:buClrTx/>
            </a:pPr>
            <a:r>
              <a:rPr lang="nb-NO" sz="1600" i="0" dirty="0" err="1" smtClean="0"/>
              <a:t>CRiSTAL</a:t>
            </a:r>
            <a:r>
              <a:rPr lang="nb-NO" sz="1600" i="0" dirty="0" smtClean="0"/>
              <a:t> </a:t>
            </a:r>
            <a:r>
              <a:rPr lang="nb-NO" sz="1600" i="0" dirty="0" err="1" smtClean="0"/>
              <a:t>tool</a:t>
            </a:r>
            <a:r>
              <a:rPr lang="nb-NO" sz="1600" dirty="0"/>
              <a:t>, </a:t>
            </a:r>
            <a:r>
              <a:rPr lang="nb-NO" sz="1600" dirty="0">
                <a:hlinkClick r:id="rId2"/>
              </a:rPr>
              <a:t>https://www.iisd.org/cristaltool</a:t>
            </a:r>
            <a:r>
              <a:rPr lang="nb-NO" sz="1600" dirty="0" smtClean="0">
                <a:hlinkClick r:id="rId2"/>
              </a:rPr>
              <a:t>/</a:t>
            </a:r>
            <a:r>
              <a:rPr lang="nb-NO" sz="1600" dirty="0" smtClean="0"/>
              <a:t> </a:t>
            </a:r>
          </a:p>
          <a:p>
            <a:r>
              <a:rPr lang="nb-NO" sz="1600" dirty="0" smtClean="0"/>
              <a:t> </a:t>
            </a:r>
            <a:endParaRPr lang="es-ES" sz="1600" dirty="0"/>
          </a:p>
        </p:txBody>
      </p:sp>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46</a:t>
            </a:fld>
            <a:endParaRPr lang="en-GB" dirty="0"/>
          </a:p>
        </p:txBody>
      </p:sp>
    </p:spTree>
    <p:extLst>
      <p:ext uri="{BB962C8B-B14F-4D97-AF65-F5344CB8AC3E}">
        <p14:creationId xmlns:p14="http://schemas.microsoft.com/office/powerpoint/2010/main" val="155826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redondeado 23"/>
          <p:cNvSpPr/>
          <p:nvPr/>
        </p:nvSpPr>
        <p:spPr bwMode="auto">
          <a:xfrm>
            <a:off x="7162800" y="4876800"/>
            <a:ext cx="1447800" cy="609600"/>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F5494"/>
                </a:solidFill>
                <a:effectLst/>
                <a:latin typeface="Verdana" pitchFamily="34" charset="0"/>
              </a:rPr>
              <a:t>Response</a:t>
            </a:r>
          </a:p>
        </p:txBody>
      </p:sp>
      <p:sp>
        <p:nvSpPr>
          <p:cNvPr id="5" name="Rectángulo redondeado 4"/>
          <p:cNvSpPr/>
          <p:nvPr/>
        </p:nvSpPr>
        <p:spPr bwMode="auto">
          <a:xfrm>
            <a:off x="2667000" y="3172599"/>
            <a:ext cx="1066800" cy="10668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rgbClr val="0F5494"/>
              </a:solidFill>
              <a:effectLst/>
              <a:latin typeface="Verdana" pitchFamily="34" charset="0"/>
            </a:endParaRPr>
          </a:p>
        </p:txBody>
      </p:sp>
      <p:sp>
        <p:nvSpPr>
          <p:cNvPr id="6" name="Rectángulo redondeado 5"/>
          <p:cNvSpPr/>
          <p:nvPr/>
        </p:nvSpPr>
        <p:spPr bwMode="auto">
          <a:xfrm>
            <a:off x="1600200" y="2943999"/>
            <a:ext cx="1447800" cy="6096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err="1" smtClean="0">
                <a:ln>
                  <a:noFill/>
                </a:ln>
                <a:solidFill>
                  <a:srgbClr val="0F5494"/>
                </a:solidFill>
                <a:effectLst/>
                <a:latin typeface="Verdana" pitchFamily="34" charset="0"/>
              </a:rPr>
              <a:t>Exposure</a:t>
            </a:r>
            <a:endParaRPr kumimoji="0" lang="es-ES" sz="1200" b="1" i="0" u="none" strike="noStrike" cap="none" normalizeH="0" baseline="0" dirty="0" smtClean="0">
              <a:ln>
                <a:noFill/>
              </a:ln>
              <a:solidFill>
                <a:srgbClr val="0F5494"/>
              </a:solidFill>
              <a:effectLst/>
              <a:latin typeface="Verdana" pitchFamily="34" charset="0"/>
            </a:endParaRPr>
          </a:p>
        </p:txBody>
      </p:sp>
      <p:sp>
        <p:nvSpPr>
          <p:cNvPr id="7" name="Rectángulo redondeado 6"/>
          <p:cNvSpPr/>
          <p:nvPr/>
        </p:nvSpPr>
        <p:spPr bwMode="auto">
          <a:xfrm>
            <a:off x="3124200" y="2943999"/>
            <a:ext cx="1447800" cy="6096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err="1" smtClean="0">
                <a:ln>
                  <a:noFill/>
                </a:ln>
                <a:solidFill>
                  <a:srgbClr val="0F5494"/>
                </a:solidFill>
                <a:effectLst/>
                <a:latin typeface="Verdana" pitchFamily="34" charset="0"/>
              </a:rPr>
              <a:t>Sensitivity</a:t>
            </a:r>
            <a:endParaRPr kumimoji="0" lang="es-ES" sz="1200" b="1" i="0" u="none" strike="noStrike" cap="none" normalizeH="0" baseline="0" dirty="0" smtClean="0">
              <a:ln>
                <a:noFill/>
              </a:ln>
              <a:solidFill>
                <a:srgbClr val="0F5494"/>
              </a:solidFill>
              <a:effectLst/>
              <a:latin typeface="Verdana" pitchFamily="34" charset="0"/>
            </a:endParaRPr>
          </a:p>
        </p:txBody>
      </p:sp>
      <p:sp>
        <p:nvSpPr>
          <p:cNvPr id="8" name="Rectángulo redondeado 7"/>
          <p:cNvSpPr/>
          <p:nvPr/>
        </p:nvSpPr>
        <p:spPr bwMode="auto">
          <a:xfrm>
            <a:off x="2362200" y="4544199"/>
            <a:ext cx="1447800" cy="609600"/>
          </a:xfrm>
          <a:prstGeom prst="roundRect">
            <a:avLst/>
          </a:prstGeom>
          <a:solidFill>
            <a:schemeClr val="bg2"/>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err="1" smtClean="0">
                <a:ln>
                  <a:noFill/>
                </a:ln>
                <a:solidFill>
                  <a:srgbClr val="0F5494"/>
                </a:solidFill>
                <a:effectLst/>
                <a:latin typeface="Verdana" pitchFamily="34" charset="0"/>
              </a:rPr>
              <a:t>Potential</a:t>
            </a:r>
            <a:r>
              <a:rPr kumimoji="0" lang="es-ES" sz="1200" b="1" i="0" u="none" strike="noStrike" cap="none" normalizeH="0" dirty="0" smtClean="0">
                <a:ln>
                  <a:noFill/>
                </a:ln>
                <a:solidFill>
                  <a:srgbClr val="0F5494"/>
                </a:solidFill>
                <a:effectLst/>
                <a:latin typeface="Verdana" pitchFamily="34" charset="0"/>
              </a:rPr>
              <a:t> </a:t>
            </a:r>
            <a:r>
              <a:rPr kumimoji="0" lang="es-ES" sz="1200" b="1" i="0" u="none" strike="noStrike" cap="none" normalizeH="0" dirty="0" err="1" smtClean="0">
                <a:ln>
                  <a:noFill/>
                </a:ln>
                <a:solidFill>
                  <a:srgbClr val="0F5494"/>
                </a:solidFill>
                <a:effectLst/>
                <a:latin typeface="Verdana" pitchFamily="34" charset="0"/>
              </a:rPr>
              <a:t>impact</a:t>
            </a:r>
            <a:r>
              <a:rPr kumimoji="0" lang="es-ES" sz="1200" b="1" i="0" u="none" strike="noStrike" cap="none" normalizeH="0" dirty="0" smtClean="0">
                <a:ln>
                  <a:noFill/>
                </a:ln>
                <a:solidFill>
                  <a:srgbClr val="0F5494"/>
                </a:solidFill>
                <a:effectLst/>
                <a:latin typeface="Verdana" pitchFamily="34" charset="0"/>
              </a:rPr>
              <a:t> (</a:t>
            </a:r>
            <a:r>
              <a:rPr kumimoji="0" lang="es-ES" sz="1200" b="1" i="0" u="none" strike="noStrike" cap="none" normalizeH="0" dirty="0" err="1" smtClean="0">
                <a:ln>
                  <a:noFill/>
                </a:ln>
                <a:solidFill>
                  <a:srgbClr val="0F5494"/>
                </a:solidFill>
                <a:effectLst/>
                <a:latin typeface="Verdana" pitchFamily="34" charset="0"/>
              </a:rPr>
              <a:t>stressors</a:t>
            </a:r>
            <a:r>
              <a:rPr kumimoji="0" lang="es-ES" sz="1200" b="1" i="0" u="none" strike="noStrike" cap="none" normalizeH="0" dirty="0" smtClean="0">
                <a:ln>
                  <a:noFill/>
                </a:ln>
                <a:solidFill>
                  <a:srgbClr val="0F5494"/>
                </a:solidFill>
                <a:effectLst/>
                <a:latin typeface="Verdana" pitchFamily="34" charset="0"/>
              </a:rPr>
              <a:t>)</a:t>
            </a:r>
            <a:endParaRPr kumimoji="0" lang="es-ES" sz="1200" b="1" i="0" u="none" strike="noStrike" cap="none" normalizeH="0" baseline="0" dirty="0" smtClean="0">
              <a:ln>
                <a:noFill/>
              </a:ln>
              <a:solidFill>
                <a:srgbClr val="0F5494"/>
              </a:solidFill>
              <a:effectLst/>
              <a:latin typeface="Verdana" pitchFamily="34" charset="0"/>
            </a:endParaRPr>
          </a:p>
        </p:txBody>
      </p:sp>
      <p:sp>
        <p:nvSpPr>
          <p:cNvPr id="9" name="Rectángulo redondeado 8"/>
          <p:cNvSpPr/>
          <p:nvPr/>
        </p:nvSpPr>
        <p:spPr bwMode="auto">
          <a:xfrm>
            <a:off x="6019800" y="4540623"/>
            <a:ext cx="1447800" cy="609600"/>
          </a:xfrm>
          <a:prstGeom prst="roundRect">
            <a:avLst/>
          </a:prstGeom>
          <a:solidFill>
            <a:srgbClr val="CCFFCC"/>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err="1" smtClean="0">
                <a:ln>
                  <a:noFill/>
                </a:ln>
                <a:solidFill>
                  <a:srgbClr val="0F5494"/>
                </a:solidFill>
                <a:effectLst/>
                <a:latin typeface="Verdana" pitchFamily="34" charset="0"/>
              </a:rPr>
              <a:t>Adaptive</a:t>
            </a:r>
            <a:r>
              <a:rPr kumimoji="0" lang="es-ES" sz="1200" b="1" i="0" u="none" strike="noStrike" cap="none" normalizeH="0" baseline="0" dirty="0" smtClean="0">
                <a:ln>
                  <a:noFill/>
                </a:ln>
                <a:solidFill>
                  <a:srgbClr val="0F5494"/>
                </a:solidFill>
                <a:effectLst/>
                <a:latin typeface="Verdana" pitchFamily="34" charset="0"/>
              </a:rPr>
              <a:t> </a:t>
            </a:r>
            <a:r>
              <a:rPr kumimoji="0" lang="es-ES" sz="1200" b="1" i="0" u="none" strike="noStrike" cap="none" normalizeH="0" baseline="0" dirty="0" err="1" smtClean="0">
                <a:ln>
                  <a:noFill/>
                </a:ln>
                <a:solidFill>
                  <a:srgbClr val="0F5494"/>
                </a:solidFill>
                <a:effectLst/>
                <a:latin typeface="Verdana" pitchFamily="34" charset="0"/>
              </a:rPr>
              <a:t>capacity</a:t>
            </a:r>
            <a:endParaRPr kumimoji="0" lang="es-ES" sz="1200" b="1" i="0" u="none" strike="noStrike" cap="none" normalizeH="0" baseline="0" dirty="0" smtClean="0">
              <a:ln>
                <a:noFill/>
              </a:ln>
              <a:solidFill>
                <a:srgbClr val="0F5494"/>
              </a:solidFill>
              <a:effectLst/>
              <a:latin typeface="Verdana" pitchFamily="34" charset="0"/>
            </a:endParaRPr>
          </a:p>
        </p:txBody>
      </p:sp>
      <p:sp>
        <p:nvSpPr>
          <p:cNvPr id="11" name="Rectángulo redondeado 10"/>
          <p:cNvSpPr/>
          <p:nvPr/>
        </p:nvSpPr>
        <p:spPr bwMode="auto">
          <a:xfrm>
            <a:off x="3886200" y="5486400"/>
            <a:ext cx="1828800" cy="6096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s-ES" sz="1600" b="1" i="0" u="sng" strike="noStrike" cap="none" normalizeH="0" baseline="0" dirty="0" err="1" smtClean="0">
                <a:ln>
                  <a:noFill/>
                </a:ln>
                <a:solidFill>
                  <a:srgbClr val="0F5494"/>
                </a:solidFill>
                <a:effectLst/>
                <a:latin typeface="Verdana" pitchFamily="34" charset="0"/>
              </a:rPr>
              <a:t>Vulnerability</a:t>
            </a:r>
            <a:endParaRPr kumimoji="0" lang="es-ES" sz="1400" b="1" i="0" u="sng" strike="noStrike" cap="none" normalizeH="0" baseline="0" dirty="0" smtClean="0">
              <a:ln>
                <a:noFill/>
              </a:ln>
              <a:solidFill>
                <a:srgbClr val="0F5494"/>
              </a:solidFill>
              <a:effectLst/>
              <a:latin typeface="Verdana" pitchFamily="34" charset="0"/>
            </a:endParaRPr>
          </a:p>
        </p:txBody>
      </p:sp>
      <p:cxnSp>
        <p:nvCxnSpPr>
          <p:cNvPr id="13" name="Conector angular 12"/>
          <p:cNvCxnSpPr>
            <a:stCxn id="6" idx="2"/>
            <a:endCxn id="8" idx="0"/>
          </p:cNvCxnSpPr>
          <p:nvPr/>
        </p:nvCxnSpPr>
        <p:spPr bwMode="auto">
          <a:xfrm rot="16200000" flipH="1">
            <a:off x="2209800" y="3667899"/>
            <a:ext cx="990600" cy="762000"/>
          </a:xfrm>
          <a:prstGeom prst="bentConnector3">
            <a:avLst/>
          </a:prstGeom>
          <a:noFill/>
          <a:ln w="9525" cap="flat" cmpd="sng" algn="ctr">
            <a:solidFill>
              <a:schemeClr val="tx2">
                <a:lumMod val="75000"/>
              </a:schemeClr>
            </a:solidFill>
            <a:prstDash val="solid"/>
            <a:round/>
            <a:headEnd type="none" w="med" len="med"/>
            <a:tailEnd type="arrow"/>
          </a:ln>
          <a:effectLst/>
        </p:spPr>
      </p:cxnSp>
      <p:cxnSp>
        <p:nvCxnSpPr>
          <p:cNvPr id="14" name="Conector angular 13"/>
          <p:cNvCxnSpPr>
            <a:stCxn id="7" idx="2"/>
            <a:endCxn id="8" idx="0"/>
          </p:cNvCxnSpPr>
          <p:nvPr/>
        </p:nvCxnSpPr>
        <p:spPr bwMode="auto">
          <a:xfrm rot="5400000">
            <a:off x="2971800" y="3667899"/>
            <a:ext cx="990600" cy="762000"/>
          </a:xfrm>
          <a:prstGeom prst="bentConnector3">
            <a:avLst/>
          </a:prstGeom>
          <a:noFill/>
          <a:ln w="9525" cap="flat" cmpd="sng" algn="ctr">
            <a:solidFill>
              <a:schemeClr val="tx2">
                <a:lumMod val="75000"/>
              </a:schemeClr>
            </a:solidFill>
            <a:prstDash val="solid"/>
            <a:round/>
            <a:headEnd type="none" w="med" len="med"/>
            <a:tailEnd type="arrow"/>
          </a:ln>
          <a:effectLst/>
        </p:spPr>
      </p:cxnSp>
      <p:cxnSp>
        <p:nvCxnSpPr>
          <p:cNvPr id="17" name="Conector angular 16"/>
          <p:cNvCxnSpPr>
            <a:stCxn id="8" idx="2"/>
            <a:endCxn id="11" idx="1"/>
          </p:cNvCxnSpPr>
          <p:nvPr/>
        </p:nvCxnSpPr>
        <p:spPr bwMode="auto">
          <a:xfrm rot="16200000" flipH="1">
            <a:off x="3167450" y="5072449"/>
            <a:ext cx="637401" cy="800100"/>
          </a:xfrm>
          <a:prstGeom prst="bentConnector2">
            <a:avLst/>
          </a:prstGeom>
          <a:noFill/>
          <a:ln w="9525" cap="flat" cmpd="sng" algn="ctr">
            <a:solidFill>
              <a:schemeClr val="tx2">
                <a:lumMod val="75000"/>
              </a:schemeClr>
            </a:solidFill>
            <a:prstDash val="solid"/>
            <a:round/>
            <a:headEnd type="none" w="med" len="med"/>
            <a:tailEnd type="arrow"/>
          </a:ln>
          <a:effectLst/>
        </p:spPr>
      </p:cxnSp>
      <p:cxnSp>
        <p:nvCxnSpPr>
          <p:cNvPr id="20" name="Conector angular 19"/>
          <p:cNvCxnSpPr>
            <a:stCxn id="9" idx="2"/>
            <a:endCxn id="11" idx="3"/>
          </p:cNvCxnSpPr>
          <p:nvPr/>
        </p:nvCxnSpPr>
        <p:spPr bwMode="auto">
          <a:xfrm rot="5400000">
            <a:off x="5908862" y="4956361"/>
            <a:ext cx="640977" cy="1028700"/>
          </a:xfrm>
          <a:prstGeom prst="bentConnector2">
            <a:avLst/>
          </a:prstGeom>
          <a:noFill/>
          <a:ln w="9525" cap="flat" cmpd="sng" algn="ctr">
            <a:solidFill>
              <a:schemeClr val="tx2">
                <a:lumMod val="75000"/>
              </a:schemeClr>
            </a:solidFill>
            <a:prstDash val="solid"/>
            <a:round/>
            <a:headEnd type="none" w="med" len="med"/>
            <a:tailEnd type="arrow"/>
          </a:ln>
          <a:effectLst/>
        </p:spPr>
      </p:cxnSp>
      <p:cxnSp>
        <p:nvCxnSpPr>
          <p:cNvPr id="25" name="Conector angular 24"/>
          <p:cNvCxnSpPr>
            <a:stCxn id="11" idx="2"/>
            <a:endCxn id="24" idx="2"/>
          </p:cNvCxnSpPr>
          <p:nvPr/>
        </p:nvCxnSpPr>
        <p:spPr bwMode="auto">
          <a:xfrm rot="5400000" flipH="1" flipV="1">
            <a:off x="6038850" y="4248150"/>
            <a:ext cx="609600" cy="3086100"/>
          </a:xfrm>
          <a:prstGeom prst="bentConnector3">
            <a:avLst>
              <a:gd name="adj1" fmla="val -71814"/>
            </a:avLst>
          </a:prstGeom>
          <a:noFill/>
          <a:ln w="9525" cap="flat" cmpd="sng" algn="ctr">
            <a:solidFill>
              <a:schemeClr val="tx2">
                <a:lumMod val="75000"/>
              </a:schemeClr>
            </a:solidFill>
            <a:prstDash val="sysDash"/>
            <a:round/>
            <a:headEnd type="none" w="med" len="med"/>
            <a:tailEnd type="arrow"/>
          </a:ln>
          <a:effectLst/>
        </p:spPr>
      </p:cxnSp>
      <p:cxnSp>
        <p:nvCxnSpPr>
          <p:cNvPr id="38" name="Conector angular 37"/>
          <p:cNvCxnSpPr>
            <a:stCxn id="24" idx="3"/>
            <a:endCxn id="7" idx="3"/>
          </p:cNvCxnSpPr>
          <p:nvPr/>
        </p:nvCxnSpPr>
        <p:spPr bwMode="auto">
          <a:xfrm flipH="1" flipV="1">
            <a:off x="4572000" y="3248799"/>
            <a:ext cx="4038600" cy="1932801"/>
          </a:xfrm>
          <a:prstGeom prst="bentConnector3">
            <a:avLst>
              <a:gd name="adj1" fmla="val -5660"/>
            </a:avLst>
          </a:prstGeom>
          <a:noFill/>
          <a:ln w="9525" cap="flat" cmpd="sng" algn="ctr">
            <a:solidFill>
              <a:schemeClr val="tx2">
                <a:lumMod val="75000"/>
              </a:schemeClr>
            </a:solidFill>
            <a:prstDash val="solid"/>
            <a:round/>
            <a:headEnd type="none" w="med" len="med"/>
            <a:tailEnd type="arrow"/>
          </a:ln>
          <a:effectLst/>
        </p:spPr>
      </p:cxnSp>
      <p:sp>
        <p:nvSpPr>
          <p:cNvPr id="42" name="CuadroTexto 41"/>
          <p:cNvSpPr txBox="1"/>
          <p:nvPr/>
        </p:nvSpPr>
        <p:spPr>
          <a:xfrm>
            <a:off x="152400" y="2362200"/>
            <a:ext cx="1638715" cy="276999"/>
          </a:xfrm>
          <a:prstGeom prst="rect">
            <a:avLst/>
          </a:prstGeom>
          <a:noFill/>
        </p:spPr>
        <p:txBody>
          <a:bodyPr wrap="none" rtlCol="0">
            <a:spAutoFit/>
          </a:bodyPr>
          <a:lstStyle/>
          <a:p>
            <a:r>
              <a:rPr lang="es-ES" dirty="0" err="1" smtClean="0"/>
              <a:t>Climatic</a:t>
            </a:r>
            <a:r>
              <a:rPr lang="es-ES" dirty="0" smtClean="0"/>
              <a:t> </a:t>
            </a:r>
            <a:r>
              <a:rPr lang="es-ES" dirty="0" err="1" smtClean="0"/>
              <a:t>conditions</a:t>
            </a:r>
            <a:endParaRPr lang="es-ES" dirty="0"/>
          </a:p>
        </p:txBody>
      </p:sp>
      <p:sp>
        <p:nvSpPr>
          <p:cNvPr id="43" name="CuadroTexto 42"/>
          <p:cNvSpPr txBox="1"/>
          <p:nvPr/>
        </p:nvSpPr>
        <p:spPr>
          <a:xfrm>
            <a:off x="4405945" y="2362200"/>
            <a:ext cx="3738073" cy="276999"/>
          </a:xfrm>
          <a:prstGeom prst="rect">
            <a:avLst/>
          </a:prstGeom>
          <a:noFill/>
        </p:spPr>
        <p:txBody>
          <a:bodyPr wrap="none" rtlCol="0">
            <a:spAutoFit/>
          </a:bodyPr>
          <a:lstStyle/>
          <a:p>
            <a:r>
              <a:rPr lang="es-ES" dirty="0" err="1" smtClean="0"/>
              <a:t>Characteristics</a:t>
            </a:r>
            <a:r>
              <a:rPr lang="es-ES" dirty="0" smtClean="0"/>
              <a:t> of natural and human </a:t>
            </a:r>
            <a:r>
              <a:rPr lang="es-ES" dirty="0" err="1" smtClean="0"/>
              <a:t>systems</a:t>
            </a:r>
            <a:endParaRPr lang="es-ES" dirty="0"/>
          </a:p>
        </p:txBody>
      </p:sp>
      <p:sp>
        <p:nvSpPr>
          <p:cNvPr id="44" name="Flecha curva 43"/>
          <p:cNvSpPr/>
          <p:nvPr/>
        </p:nvSpPr>
        <p:spPr bwMode="auto">
          <a:xfrm rot="5400000">
            <a:off x="1891345" y="2375364"/>
            <a:ext cx="457200" cy="609600"/>
          </a:xfrm>
          <a:prstGeom prst="bentArrow">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rgbClr val="0F5494"/>
              </a:solidFill>
              <a:effectLst/>
              <a:latin typeface="Verdana" pitchFamily="34" charset="0"/>
            </a:endParaRPr>
          </a:p>
        </p:txBody>
      </p:sp>
      <p:sp>
        <p:nvSpPr>
          <p:cNvPr id="45" name="Flecha curva 44"/>
          <p:cNvSpPr/>
          <p:nvPr/>
        </p:nvSpPr>
        <p:spPr bwMode="auto">
          <a:xfrm rot="16200000" flipH="1">
            <a:off x="3810000" y="2362201"/>
            <a:ext cx="457200" cy="609600"/>
          </a:xfrm>
          <a:prstGeom prst="bentArrow">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rgbClr val="0F5494"/>
              </a:solidFill>
              <a:effectLst/>
              <a:latin typeface="Verdana" pitchFamily="34" charset="0"/>
            </a:endParaRPr>
          </a:p>
        </p:txBody>
      </p:sp>
      <p:sp>
        <p:nvSpPr>
          <p:cNvPr id="46" name="CuadroTexto 45"/>
          <p:cNvSpPr txBox="1"/>
          <p:nvPr/>
        </p:nvSpPr>
        <p:spPr>
          <a:xfrm>
            <a:off x="6858000" y="3025964"/>
            <a:ext cx="1828596" cy="276999"/>
          </a:xfrm>
          <a:prstGeom prst="rect">
            <a:avLst/>
          </a:prstGeom>
          <a:noFill/>
        </p:spPr>
        <p:txBody>
          <a:bodyPr wrap="none" rtlCol="0">
            <a:spAutoFit/>
          </a:bodyPr>
          <a:lstStyle/>
          <a:p>
            <a:r>
              <a:rPr lang="es-ES" dirty="0" err="1" smtClean="0"/>
              <a:t>Resource</a:t>
            </a:r>
            <a:r>
              <a:rPr lang="es-ES" dirty="0" smtClean="0"/>
              <a:t> use </a:t>
            </a:r>
            <a:r>
              <a:rPr lang="es-ES" dirty="0" err="1" smtClean="0"/>
              <a:t>options</a:t>
            </a:r>
            <a:endParaRPr lang="es-ES" dirty="0"/>
          </a:p>
        </p:txBody>
      </p:sp>
      <p:sp>
        <p:nvSpPr>
          <p:cNvPr id="47" name="CuadroTexto 46"/>
          <p:cNvSpPr txBox="1"/>
          <p:nvPr/>
        </p:nvSpPr>
        <p:spPr>
          <a:xfrm>
            <a:off x="7010400" y="3276600"/>
            <a:ext cx="1582484" cy="276999"/>
          </a:xfrm>
          <a:prstGeom prst="rect">
            <a:avLst/>
          </a:prstGeom>
          <a:noFill/>
        </p:spPr>
        <p:txBody>
          <a:bodyPr wrap="none" rtlCol="0">
            <a:spAutoFit/>
          </a:bodyPr>
          <a:lstStyle/>
          <a:p>
            <a:r>
              <a:rPr lang="es-ES" dirty="0" err="1" smtClean="0"/>
              <a:t>Risk</a:t>
            </a:r>
            <a:r>
              <a:rPr lang="es-ES" dirty="0" smtClean="0"/>
              <a:t> </a:t>
            </a:r>
            <a:r>
              <a:rPr lang="es-ES" dirty="0" err="1" smtClean="0"/>
              <a:t>management</a:t>
            </a:r>
            <a:endParaRPr lang="es-ES" dirty="0"/>
          </a:p>
        </p:txBody>
      </p:sp>
      <p:cxnSp>
        <p:nvCxnSpPr>
          <p:cNvPr id="57" name="Conector angular 56"/>
          <p:cNvCxnSpPr>
            <a:stCxn id="24" idx="2"/>
          </p:cNvCxnSpPr>
          <p:nvPr/>
        </p:nvCxnSpPr>
        <p:spPr bwMode="auto">
          <a:xfrm>
            <a:off x="7924800" y="5486400"/>
            <a:ext cx="914400" cy="914400"/>
          </a:xfrm>
          <a:prstGeom prst="bentConnector3">
            <a:avLst/>
          </a:prstGeom>
          <a:noFill/>
          <a:ln w="9525" cap="flat" cmpd="sng" algn="ctr">
            <a:noFill/>
            <a:prstDash val="solid"/>
            <a:round/>
            <a:headEnd type="none" w="med" len="med"/>
            <a:tailEnd type="arrow"/>
          </a:ln>
          <a:effectLst/>
        </p:spPr>
      </p:cxnSp>
      <p:sp>
        <p:nvSpPr>
          <p:cNvPr id="58" name="CuadroTexto 57"/>
          <p:cNvSpPr txBox="1"/>
          <p:nvPr/>
        </p:nvSpPr>
        <p:spPr>
          <a:xfrm>
            <a:off x="6429463" y="6276201"/>
            <a:ext cx="809537" cy="276999"/>
          </a:xfrm>
          <a:prstGeom prst="rect">
            <a:avLst/>
          </a:prstGeom>
          <a:noFill/>
        </p:spPr>
        <p:txBody>
          <a:bodyPr wrap="none" rtlCol="0">
            <a:spAutoFit/>
          </a:bodyPr>
          <a:lstStyle/>
          <a:p>
            <a:r>
              <a:rPr lang="es-ES" dirty="0" err="1" smtClean="0"/>
              <a:t>learning</a:t>
            </a:r>
            <a:endParaRPr lang="es-ES" dirty="0"/>
          </a:p>
        </p:txBody>
      </p:sp>
      <p:cxnSp>
        <p:nvCxnSpPr>
          <p:cNvPr id="66" name="Conector angular 65"/>
          <p:cNvCxnSpPr>
            <a:stCxn id="8" idx="3"/>
            <a:endCxn id="9" idx="1"/>
          </p:cNvCxnSpPr>
          <p:nvPr/>
        </p:nvCxnSpPr>
        <p:spPr bwMode="auto">
          <a:xfrm flipV="1">
            <a:off x="3810000" y="4845423"/>
            <a:ext cx="2209800" cy="3576"/>
          </a:xfrm>
          <a:prstGeom prst="bentConnector3">
            <a:avLst>
              <a:gd name="adj1" fmla="val 50000"/>
            </a:avLst>
          </a:prstGeom>
          <a:noFill/>
          <a:ln w="9525" cap="flat" cmpd="sng" algn="ctr">
            <a:solidFill>
              <a:schemeClr val="tx2">
                <a:lumMod val="75000"/>
              </a:schemeClr>
            </a:solidFill>
            <a:prstDash val="sysDash"/>
            <a:round/>
            <a:headEnd type="none" w="med" len="med"/>
            <a:tailEnd type="arrow"/>
          </a:ln>
          <a:effectLst/>
        </p:spPr>
      </p:cxnSp>
      <p:sp>
        <p:nvSpPr>
          <p:cNvPr id="69" name="CuadroTexto 68"/>
          <p:cNvSpPr txBox="1"/>
          <p:nvPr/>
        </p:nvSpPr>
        <p:spPr>
          <a:xfrm>
            <a:off x="4191000" y="4572000"/>
            <a:ext cx="1242197" cy="276999"/>
          </a:xfrm>
          <a:prstGeom prst="rect">
            <a:avLst/>
          </a:prstGeom>
          <a:noFill/>
        </p:spPr>
        <p:txBody>
          <a:bodyPr wrap="none" rtlCol="0">
            <a:spAutoFit/>
          </a:bodyPr>
          <a:lstStyle/>
          <a:p>
            <a:r>
              <a:rPr lang="es-ES" dirty="0" err="1" smtClean="0"/>
              <a:t>interpretation</a:t>
            </a:r>
            <a:endParaRPr lang="es-ES" dirty="0"/>
          </a:p>
        </p:txBody>
      </p:sp>
      <p:sp>
        <p:nvSpPr>
          <p:cNvPr id="26" name="Título 1"/>
          <p:cNvSpPr>
            <a:spLocks noGrp="1"/>
          </p:cNvSpPr>
          <p:nvPr>
            <p:ph type="title"/>
          </p:nvPr>
        </p:nvSpPr>
        <p:spPr>
          <a:xfrm>
            <a:off x="381000" y="1273175"/>
            <a:ext cx="8229600" cy="936625"/>
          </a:xfrm>
        </p:spPr>
        <p:txBody>
          <a:bodyPr/>
          <a:lstStyle/>
          <a:p>
            <a:pPr algn="ctr"/>
            <a:r>
              <a:rPr lang="es-ES" sz="2400" dirty="0" err="1" smtClean="0"/>
              <a:t>Vulnerability</a:t>
            </a:r>
            <a:r>
              <a:rPr lang="es-ES" sz="2400" dirty="0" smtClean="0"/>
              <a:t> and CC </a:t>
            </a:r>
            <a:r>
              <a:rPr lang="es-ES" sz="2400" dirty="0" err="1" smtClean="0"/>
              <a:t>adaptation</a:t>
            </a:r>
            <a:r>
              <a:rPr lang="is-IS" sz="2400" dirty="0" smtClean="0"/>
              <a:t>…</a:t>
            </a:r>
            <a:br>
              <a:rPr lang="is-IS" sz="2400" dirty="0" smtClean="0"/>
            </a:br>
            <a:r>
              <a:rPr lang="is-IS" sz="2400" dirty="0" smtClean="0"/>
              <a:t>are dynamic concepts</a:t>
            </a:r>
            <a:endParaRPr lang="es-ES" sz="2400" dirty="0"/>
          </a:p>
        </p:txBody>
      </p:sp>
    </p:spTree>
    <p:extLst>
      <p:ext uri="{BB962C8B-B14F-4D97-AF65-F5344CB8AC3E}">
        <p14:creationId xmlns:p14="http://schemas.microsoft.com/office/powerpoint/2010/main" val="361659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linds(horizontal)">
                                      <p:cBhvr>
                                        <p:cTn id="20" dur="500"/>
                                        <p:tgtEl>
                                          <p:spTgt spid="4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linds(horizontal)">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heckerboard(across)">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blinds(horizontal)">
                                      <p:cBhvr>
                                        <p:cTn id="44" dur="500"/>
                                        <p:tgtEl>
                                          <p:spTgt spid="69"/>
                                        </p:tgtEl>
                                      </p:cBhvr>
                                    </p:animEffect>
                                  </p:childTnLst>
                                </p:cTn>
                              </p:par>
                              <p:par>
                                <p:cTn id="45" presetID="3" presetClass="entr" presetSubtype="10"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blinds(horizontal)">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par>
                                <p:cTn id="58" presetID="3" presetClass="entr" presetSubtype="1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checkerboard(across)">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linds(horizontal)">
                                      <p:cBhvr>
                                        <p:cTn id="68" dur="500"/>
                                        <p:tgtEl>
                                          <p:spTgt spid="2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blinds(horizontal)">
                                      <p:cBhvr>
                                        <p:cTn id="71" dur="500"/>
                                        <p:tgtEl>
                                          <p:spTgt spid="58"/>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checkerboard(across)">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linds(horizontal)">
                                      <p:cBhvr>
                                        <p:cTn id="79" dur="500"/>
                                        <p:tgtEl>
                                          <p:spTgt spid="38"/>
                                        </p:tgtEl>
                                      </p:cBhvr>
                                    </p:animEffect>
                                  </p:childTnLst>
                                </p:cTn>
                              </p:par>
                            </p:childTnLst>
                          </p:cTn>
                        </p:par>
                        <p:par>
                          <p:cTn id="80" fill="hold">
                            <p:stCondLst>
                              <p:cond delay="500"/>
                            </p:stCondLst>
                            <p:childTnLst>
                              <p:par>
                                <p:cTn id="81" presetID="5" presetClass="entr" presetSubtype="10" fill="hold" grpId="0" nodeType="afterEffect">
                                  <p:stCondLst>
                                    <p:cond delay="0"/>
                                  </p:stCondLst>
                                  <p:iterate type="lt">
                                    <p:tmPct val="0"/>
                                  </p:iterate>
                                  <p:childTnLst>
                                    <p:set>
                                      <p:cBhvr>
                                        <p:cTn id="82" dur="1" fill="hold">
                                          <p:stCondLst>
                                            <p:cond delay="0"/>
                                          </p:stCondLst>
                                        </p:cTn>
                                        <p:tgtEl>
                                          <p:spTgt spid="46"/>
                                        </p:tgtEl>
                                        <p:attrNameLst>
                                          <p:attrName>style.visibility</p:attrName>
                                        </p:attrNameLst>
                                      </p:cBhvr>
                                      <p:to>
                                        <p:strVal val="visible"/>
                                      </p:to>
                                    </p:set>
                                    <p:animEffect transition="in" filter="checkerboard(across)">
                                      <p:cBhvr>
                                        <p:cTn id="83" dur="500"/>
                                        <p:tgtEl>
                                          <p:spTgt spid="46"/>
                                        </p:tgtEl>
                                      </p:cBhvr>
                                    </p:animEffect>
                                  </p:childTnLst>
                                </p:cTn>
                              </p:par>
                            </p:childTnLst>
                          </p:cTn>
                        </p:par>
                        <p:par>
                          <p:cTn id="84" fill="hold">
                            <p:stCondLst>
                              <p:cond delay="1000"/>
                            </p:stCondLst>
                            <p:childTnLst>
                              <p:par>
                                <p:cTn id="85" presetID="5" presetClass="entr" presetSubtype="10" fill="hold" grpId="0" nodeType="afterEffect">
                                  <p:stCondLst>
                                    <p:cond delay="0"/>
                                  </p:stCondLst>
                                  <p:iterate type="lt">
                                    <p:tmPct val="0"/>
                                  </p:iterate>
                                  <p:childTnLst>
                                    <p:set>
                                      <p:cBhvr>
                                        <p:cTn id="86" dur="1" fill="hold">
                                          <p:stCondLst>
                                            <p:cond delay="0"/>
                                          </p:stCondLst>
                                        </p:cTn>
                                        <p:tgtEl>
                                          <p:spTgt spid="47"/>
                                        </p:tgtEl>
                                        <p:attrNameLst>
                                          <p:attrName>style.visibility</p:attrName>
                                        </p:attrNameLst>
                                      </p:cBhvr>
                                      <p:to>
                                        <p:strVal val="visible"/>
                                      </p:to>
                                    </p:set>
                                    <p:animEffect transition="in" filter="checkerboard(across)">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15" presetClass="emph" presetSubtype="0" grpId="1" nodeType="clickEffect">
                                  <p:stCondLst>
                                    <p:cond delay="0"/>
                                  </p:stCondLst>
                                  <p:iterate type="lt">
                                    <p:tmAbs val="25"/>
                                  </p:iterate>
                                  <p:childTnLst>
                                    <p:set>
                                      <p:cBhvr override="childStyle">
                                        <p:cTn id="91" dur="indefinite"/>
                                        <p:tgtEl>
                                          <p:spTgt spid="46"/>
                                        </p:tgtEl>
                                        <p:attrNameLst>
                                          <p:attrName>style.fontWeight</p:attrName>
                                        </p:attrNameLst>
                                      </p:cBhvr>
                                      <p:to>
                                        <p:strVal val="bold"/>
                                      </p:to>
                                    </p:set>
                                  </p:childTnLst>
                                </p:cTn>
                              </p:par>
                              <p:par>
                                <p:cTn id="92" presetID="15" presetClass="emph" presetSubtype="0" grpId="1" nodeType="withEffect">
                                  <p:stCondLst>
                                    <p:cond delay="0"/>
                                  </p:stCondLst>
                                  <p:iterate type="lt">
                                    <p:tmAbs val="25"/>
                                  </p:iterate>
                                  <p:childTnLst>
                                    <p:set>
                                      <p:cBhvr override="childStyle">
                                        <p:cTn id="93" dur="indefinite"/>
                                        <p:tgtEl>
                                          <p:spTgt spid="4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animBg="1"/>
      <p:bldP spid="8" grpId="0" animBg="1"/>
      <p:bldP spid="9" grpId="0" animBg="1"/>
      <p:bldP spid="11" grpId="0" animBg="1"/>
      <p:bldP spid="42" grpId="0"/>
      <p:bldP spid="43" grpId="0"/>
      <p:bldP spid="44" grpId="0" animBg="1"/>
      <p:bldP spid="45" grpId="0" animBg="1"/>
      <p:bldP spid="46" grpId="0"/>
      <p:bldP spid="46" grpId="1"/>
      <p:bldP spid="47" grpId="0"/>
      <p:bldP spid="47" grpId="1"/>
      <p:bldP spid="58"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90600"/>
            <a:ext cx="8229600" cy="936625"/>
          </a:xfrm>
        </p:spPr>
        <p:txBody>
          <a:bodyPr/>
          <a:lstStyle/>
          <a:p>
            <a:r>
              <a:rPr lang="es-ES" dirty="0" err="1" smtClean="0"/>
              <a:t>Some</a:t>
            </a:r>
            <a:r>
              <a:rPr lang="es-ES" dirty="0" smtClean="0"/>
              <a:t> </a:t>
            </a:r>
            <a:r>
              <a:rPr lang="es-ES" dirty="0" err="1" smtClean="0"/>
              <a:t>terminology</a:t>
            </a:r>
            <a:r>
              <a:rPr lang="es-ES" dirty="0" smtClean="0"/>
              <a:t>…</a:t>
            </a:r>
            <a:endParaRPr lang="es-ES" dirty="0"/>
          </a:p>
        </p:txBody>
      </p:sp>
      <p:sp>
        <p:nvSpPr>
          <p:cNvPr id="3" name="Marcador de número de diapositiva 2"/>
          <p:cNvSpPr>
            <a:spLocks noGrp="1"/>
          </p:cNvSpPr>
          <p:nvPr>
            <p:ph type="sldNum" sz="quarter" idx="12"/>
          </p:nvPr>
        </p:nvSpPr>
        <p:spPr/>
        <p:txBody>
          <a:bodyPr/>
          <a:lstStyle/>
          <a:p>
            <a:pPr>
              <a:defRPr/>
            </a:pPr>
            <a:fld id="{027E957F-B300-422A-B6B4-3433560F52D7}" type="slidenum">
              <a:rPr lang="en-GB" smtClean="0"/>
              <a:pPr>
                <a:defRPr/>
              </a:pPr>
              <a:t>6</a:t>
            </a:fld>
            <a:endParaRPr lang="en-GB" dirty="0"/>
          </a:p>
        </p:txBody>
      </p:sp>
      <p:sp>
        <p:nvSpPr>
          <p:cNvPr id="4" name="Rectángulo 3"/>
          <p:cNvSpPr/>
          <p:nvPr/>
        </p:nvSpPr>
        <p:spPr>
          <a:xfrm>
            <a:off x="381000" y="1905000"/>
            <a:ext cx="8458200" cy="5078314"/>
          </a:xfrm>
          <a:prstGeom prst="rect">
            <a:avLst/>
          </a:prstGeom>
        </p:spPr>
        <p:txBody>
          <a:bodyPr wrap="square">
            <a:spAutoFit/>
          </a:bodyPr>
          <a:lstStyle/>
          <a:p>
            <a:r>
              <a:rPr lang="en-GB" sz="1800" b="1" i="1" dirty="0" smtClean="0"/>
              <a:t>Vulnerability</a:t>
            </a:r>
            <a:r>
              <a:rPr lang="en-GB" sz="1800" dirty="0" smtClean="0"/>
              <a:t> is the degree to which a system is susceptible to, or unable to cope with, adverse effects of climate change, including climate variability and extremes. Climate vulnerability depends on exposure, sensitivity, and adaptive capacity.</a:t>
            </a:r>
          </a:p>
          <a:p>
            <a:endParaRPr lang="en-GB" sz="1800" dirty="0" smtClean="0"/>
          </a:p>
          <a:p>
            <a:r>
              <a:rPr lang="en-GB" sz="1800" b="1" i="1" dirty="0" smtClean="0"/>
              <a:t>Exposure</a:t>
            </a:r>
            <a:r>
              <a:rPr lang="en-GB" sz="1800" dirty="0" smtClean="0"/>
              <a:t> depends on the extent and magnitude of climatic events.</a:t>
            </a:r>
          </a:p>
          <a:p>
            <a:endParaRPr lang="en-GB" sz="1800" dirty="0" smtClean="0"/>
          </a:p>
          <a:p>
            <a:r>
              <a:rPr lang="en-GB" sz="1800" b="1" i="1" dirty="0" smtClean="0"/>
              <a:t>Sensitivity </a:t>
            </a:r>
            <a:r>
              <a:rPr lang="en-GB" sz="1800" dirty="0" smtClean="0"/>
              <a:t>is the degree to which the area of concern is susceptible to a climate impact.</a:t>
            </a:r>
          </a:p>
          <a:p>
            <a:endParaRPr lang="en-GB" sz="1800" dirty="0" smtClean="0"/>
          </a:p>
          <a:p>
            <a:r>
              <a:rPr lang="en-GB" sz="1800" b="1" i="1" dirty="0" smtClean="0"/>
              <a:t>Adaptive capacity</a:t>
            </a:r>
            <a:r>
              <a:rPr lang="en-GB" sz="1800" dirty="0" smtClean="0"/>
              <a:t> it the ability of the area of concern to adjust or respond to the changing conditions.</a:t>
            </a:r>
          </a:p>
          <a:p>
            <a:endParaRPr lang="en-GB" sz="1800" dirty="0" smtClean="0"/>
          </a:p>
          <a:p>
            <a:r>
              <a:rPr lang="en-GB" sz="1800" b="1" dirty="0" smtClean="0"/>
              <a:t>NOTE</a:t>
            </a:r>
            <a:r>
              <a:rPr lang="en-GB" sz="1800" dirty="0" smtClean="0"/>
              <a:t>: Affected communities usually care less about these technical definitions than in the </a:t>
            </a:r>
            <a:r>
              <a:rPr lang="en-GB" sz="1800" b="1" dirty="0" smtClean="0"/>
              <a:t>impact</a:t>
            </a:r>
            <a:r>
              <a:rPr lang="en-GB" sz="1800" dirty="0" smtClean="0"/>
              <a:t> of changing climate</a:t>
            </a:r>
            <a:r>
              <a:rPr lang="en-GB" sz="1800" dirty="0"/>
              <a:t> </a:t>
            </a:r>
            <a:r>
              <a:rPr lang="en-GB" sz="1800" dirty="0" smtClean="0"/>
              <a:t>and environmental  conditions on important aspects of their lives.</a:t>
            </a:r>
            <a:endParaRPr lang="en-GB" sz="1800" kern="0" dirty="0" smtClean="0"/>
          </a:p>
          <a:p>
            <a:endParaRPr lang="en-GB" sz="1800" dirty="0" smtClean="0"/>
          </a:p>
          <a:p>
            <a:endParaRPr lang="en-GB" sz="1800" dirty="0"/>
          </a:p>
        </p:txBody>
      </p:sp>
    </p:spTree>
    <p:extLst>
      <p:ext uri="{BB962C8B-B14F-4D97-AF65-F5344CB8AC3E}">
        <p14:creationId xmlns:p14="http://schemas.microsoft.com/office/powerpoint/2010/main" val="4268491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5"/>
          <p:cNvSpPr>
            <a:spLocks noGrp="1"/>
          </p:cNvSpPr>
          <p:nvPr>
            <p:ph type="title"/>
          </p:nvPr>
        </p:nvSpPr>
        <p:spPr>
          <a:xfrm>
            <a:off x="0" y="1274802"/>
            <a:ext cx="8229600" cy="553998"/>
          </a:xfrm>
        </p:spPr>
        <p:txBody>
          <a:bodyPr>
            <a:spAutoFit/>
          </a:bodyPr>
          <a:lstStyle/>
          <a:p>
            <a:r>
              <a:rPr lang="en-US" dirty="0" smtClean="0">
                <a:ea typeface="ＭＳ Ｐゴシック" pitchFamily="34" charset="-128"/>
              </a:rPr>
              <a:t>Vulnerability analysis</a:t>
            </a:r>
            <a:endParaRPr lang="en-US" dirty="0">
              <a:ea typeface="ＭＳ Ｐゴシック" pitchFamily="34" charset="-128"/>
            </a:endParaRPr>
          </a:p>
        </p:txBody>
      </p:sp>
      <p:sp>
        <p:nvSpPr>
          <p:cNvPr id="4" name="Rectangle 3"/>
          <p:cNvSpPr txBox="1">
            <a:spLocks noChangeArrowheads="1"/>
          </p:cNvSpPr>
          <p:nvPr/>
        </p:nvSpPr>
        <p:spPr bwMode="auto">
          <a:xfrm>
            <a:off x="0" y="198884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800100" lvl="1" indent="-342900" algn="l" eaLnBrk="1" hangingPunct="1">
              <a:lnSpc>
                <a:spcPts val="2800"/>
              </a:lnSpc>
              <a:buSzPct val="60000"/>
              <a:buFont typeface="Arial" pitchFamily="34" charset="0"/>
              <a:buChar char="•"/>
            </a:pPr>
            <a:endParaRPr lang="en-GB" sz="2000" kern="0" dirty="0">
              <a:solidFill>
                <a:srgbClr val="0F5494"/>
              </a:solidFill>
              <a:latin typeface="+mn-lt"/>
              <a:ea typeface="+mn-ea"/>
            </a:endParaRPr>
          </a:p>
        </p:txBody>
      </p:sp>
      <p:sp>
        <p:nvSpPr>
          <p:cNvPr id="6" name="TextBox 5"/>
          <p:cNvSpPr txBox="1"/>
          <p:nvPr/>
        </p:nvSpPr>
        <p:spPr>
          <a:xfrm>
            <a:off x="0" y="2369671"/>
            <a:ext cx="8610600" cy="3954929"/>
          </a:xfrm>
          <a:prstGeom prst="rect">
            <a:avLst/>
          </a:prstGeom>
          <a:noFill/>
        </p:spPr>
        <p:txBody>
          <a:bodyPr wrap="square" rtlCol="0">
            <a:spAutoFit/>
          </a:bodyPr>
          <a:lstStyle/>
          <a:p>
            <a:pPr marL="622300" indent="-266700">
              <a:spcBef>
                <a:spcPts val="600"/>
              </a:spcBef>
              <a:buClr>
                <a:srgbClr val="006699"/>
              </a:buClr>
              <a:buFont typeface="Arial"/>
              <a:buChar char="•"/>
            </a:pPr>
            <a:r>
              <a:rPr lang="en-US" sz="1800" kern="0" dirty="0" smtClean="0"/>
              <a:t>Collect existing knowledge on situation, complement with studies</a:t>
            </a:r>
          </a:p>
          <a:p>
            <a:pPr marL="622300" indent="-266700">
              <a:spcBef>
                <a:spcPts val="600"/>
              </a:spcBef>
              <a:buClr>
                <a:srgbClr val="006699"/>
              </a:buClr>
              <a:buFont typeface="Arial"/>
              <a:buChar char="•"/>
            </a:pPr>
            <a:r>
              <a:rPr lang="en-US" sz="1800" kern="0" dirty="0" smtClean="0"/>
              <a:t>Identify </a:t>
            </a:r>
            <a:r>
              <a:rPr lang="en-US" sz="1800" kern="0" dirty="0"/>
              <a:t>stakeholders and their </a:t>
            </a:r>
            <a:r>
              <a:rPr lang="en-US" sz="1800" kern="0" dirty="0" smtClean="0"/>
              <a:t>interests (key areas of concern)</a:t>
            </a:r>
            <a:endParaRPr lang="en-US" sz="1800" kern="0" dirty="0"/>
          </a:p>
          <a:p>
            <a:pPr marL="622300" indent="-266700">
              <a:spcBef>
                <a:spcPts val="600"/>
              </a:spcBef>
              <a:buClr>
                <a:srgbClr val="006699"/>
              </a:buClr>
              <a:buFont typeface="Arial"/>
              <a:buChar char="•"/>
            </a:pPr>
            <a:r>
              <a:rPr lang="en-US" sz="1800" kern="0" dirty="0" smtClean="0"/>
              <a:t>Identify risks, problems, negative factors and threats related to environment and climate</a:t>
            </a:r>
          </a:p>
          <a:p>
            <a:pPr marL="622300" indent="-266700">
              <a:spcBef>
                <a:spcPts val="600"/>
              </a:spcBef>
              <a:buClr>
                <a:srgbClr val="006699"/>
              </a:buClr>
              <a:buFont typeface="Arial"/>
              <a:buChar char="•"/>
            </a:pPr>
            <a:r>
              <a:rPr lang="en-US" sz="1800" kern="0" dirty="0" smtClean="0"/>
              <a:t>Identify strengths, positive factors and opportunities</a:t>
            </a:r>
          </a:p>
          <a:p>
            <a:pPr marL="622300" indent="-266700">
              <a:spcBef>
                <a:spcPts val="600"/>
              </a:spcBef>
              <a:buClr>
                <a:srgbClr val="006699"/>
              </a:buClr>
              <a:buFont typeface="Arial"/>
              <a:buChar char="•"/>
            </a:pPr>
            <a:r>
              <a:rPr lang="en-GB" sz="1800" kern="0" dirty="0"/>
              <a:t>D</a:t>
            </a:r>
            <a:r>
              <a:rPr lang="en-GB" sz="1800" kern="0" dirty="0" smtClean="0"/>
              <a:t>iscuss cause-effect diagrams to analyse the linkages between the factors and understand the logics of the area</a:t>
            </a:r>
          </a:p>
          <a:p>
            <a:pPr marL="622300" indent="-266700">
              <a:spcBef>
                <a:spcPts val="600"/>
              </a:spcBef>
              <a:buClr>
                <a:srgbClr val="006699"/>
              </a:buClr>
              <a:buFont typeface="Arial"/>
              <a:buChar char="•"/>
            </a:pPr>
            <a:r>
              <a:rPr lang="en-GB" sz="1800" kern="0" dirty="0"/>
              <a:t>Integrate potential </a:t>
            </a:r>
            <a:r>
              <a:rPr lang="en-GB" sz="1800" kern="0" dirty="0" smtClean="0"/>
              <a:t>alternatives within the causal chain of the intervention</a:t>
            </a:r>
          </a:p>
          <a:p>
            <a:pPr marL="622300" indent="-266700">
              <a:spcBef>
                <a:spcPts val="600"/>
              </a:spcBef>
              <a:buClr>
                <a:srgbClr val="006699"/>
              </a:buClr>
              <a:buFont typeface="Arial"/>
              <a:buChar char="•"/>
            </a:pPr>
            <a:r>
              <a:rPr lang="en-GB" sz="1800" kern="0" dirty="0" smtClean="0"/>
              <a:t>Prioritise actions to be implemented or monitored by intervention, including </a:t>
            </a:r>
            <a:r>
              <a:rPr lang="en-GB" sz="1800" kern="0" dirty="0"/>
              <a:t>environmental safeguards</a:t>
            </a:r>
          </a:p>
          <a:p>
            <a:pPr marL="622300" indent="-266700">
              <a:spcBef>
                <a:spcPts val="600"/>
              </a:spcBef>
              <a:buClr>
                <a:srgbClr val="006699"/>
              </a:buClr>
              <a:buFont typeface="Arial"/>
              <a:buChar char="•"/>
            </a:pPr>
            <a:endParaRPr lang="en-GB" sz="1800" kern="0" dirty="0"/>
          </a:p>
        </p:txBody>
      </p:sp>
      <p:sp>
        <p:nvSpPr>
          <p:cNvPr id="7" name="Espace réservé du numéro de diapositive 3"/>
          <p:cNvSpPr>
            <a:spLocks noGrp="1"/>
          </p:cNvSpPr>
          <p:nvPr>
            <p:ph type="sldNum" sz="quarter" idx="12"/>
          </p:nvPr>
        </p:nvSpPr>
        <p:spPr>
          <a:xfrm>
            <a:off x="6553200" y="62484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85073347-5E4F-4391-BAAF-434299E3BD72}" type="slidenum">
              <a:rPr lang="en-GB" smtClean="0">
                <a:solidFill>
                  <a:schemeClr val="tx1"/>
                </a:solidFill>
                <a:latin typeface="Verdana" pitchFamily="34" charset="0"/>
              </a:rPr>
              <a:pPr eaLnBrk="1" hangingPunct="1"/>
              <a:t>7</a:t>
            </a:fld>
            <a:endParaRPr lang="en-GB" dirty="0" smtClean="0">
              <a:solidFill>
                <a:schemeClr val="tx1"/>
              </a:solidFill>
              <a:latin typeface="Verdana" pitchFamily="34" charset="0"/>
            </a:endParaRPr>
          </a:p>
        </p:txBody>
      </p:sp>
    </p:spTree>
    <p:extLst>
      <p:ext uri="{BB962C8B-B14F-4D97-AF65-F5344CB8AC3E}">
        <p14:creationId xmlns:p14="http://schemas.microsoft.com/office/powerpoint/2010/main" val="938347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288" y="1425575"/>
            <a:ext cx="8229600" cy="936625"/>
          </a:xfrm>
        </p:spPr>
        <p:txBody>
          <a:bodyPr/>
          <a:lstStyle/>
          <a:p>
            <a:r>
              <a:rPr lang="es-ES" sz="2400" dirty="0" err="1" smtClean="0"/>
              <a:t>Examples</a:t>
            </a:r>
            <a:r>
              <a:rPr lang="es-ES" sz="2400" dirty="0" smtClean="0"/>
              <a:t> of </a:t>
            </a:r>
            <a:r>
              <a:rPr lang="es-ES" sz="2400" dirty="0" err="1" smtClean="0"/>
              <a:t>tools</a:t>
            </a:r>
            <a:r>
              <a:rPr lang="es-ES" sz="2400" dirty="0" smtClean="0"/>
              <a:t>: </a:t>
            </a:r>
            <a:r>
              <a:rPr lang="es-ES" sz="2400" dirty="0" err="1"/>
              <a:t>Community-based</a:t>
            </a:r>
            <a:r>
              <a:rPr lang="es-ES" sz="2400" dirty="0"/>
              <a:t> </a:t>
            </a:r>
            <a:r>
              <a:rPr lang="es-ES" sz="2400" dirty="0" err="1"/>
              <a:t>Risk</a:t>
            </a:r>
            <a:r>
              <a:rPr lang="es-ES" sz="2400" dirty="0"/>
              <a:t> </a:t>
            </a:r>
            <a:r>
              <a:rPr lang="es-ES" sz="2400" dirty="0" err="1"/>
              <a:t>Screening</a:t>
            </a:r>
            <a:r>
              <a:rPr lang="es-ES" sz="2400" dirty="0"/>
              <a:t> </a:t>
            </a:r>
            <a:r>
              <a:rPr lang="es-ES" sz="2400" dirty="0" err="1"/>
              <a:t>Tool</a:t>
            </a:r>
            <a:r>
              <a:rPr lang="es-ES" sz="2400" dirty="0"/>
              <a:t> – </a:t>
            </a:r>
            <a:r>
              <a:rPr lang="es-ES" sz="2400" dirty="0" err="1"/>
              <a:t>Adaptation</a:t>
            </a:r>
            <a:r>
              <a:rPr lang="es-ES" sz="2400" dirty="0"/>
              <a:t> &amp; </a:t>
            </a:r>
            <a:r>
              <a:rPr lang="es-ES" sz="2400" dirty="0" err="1"/>
              <a:t>Livelihoods</a:t>
            </a:r>
            <a:r>
              <a:rPr lang="es-ES" sz="2400" dirty="0"/>
              <a:t> (</a:t>
            </a:r>
            <a:r>
              <a:rPr lang="es-ES" sz="2400" dirty="0" err="1"/>
              <a:t>CRiSTAL</a:t>
            </a:r>
            <a:r>
              <a:rPr lang="es-ES" sz="2400" dirty="0"/>
              <a:t>)</a:t>
            </a:r>
          </a:p>
        </p:txBody>
      </p:sp>
      <p:pic>
        <p:nvPicPr>
          <p:cNvPr id="5" name="Marcador de contenido 4"/>
          <p:cNvPicPr>
            <a:picLocks noGrp="1" noChangeAspect="1"/>
          </p:cNvPicPr>
          <p:nvPr>
            <p:ph idx="1"/>
          </p:nvPr>
        </p:nvPicPr>
        <p:blipFill>
          <a:blip r:embed="rId3"/>
          <a:srcRect l="-31700" r="-31700"/>
          <a:stretch>
            <a:fillRect/>
          </a:stretch>
        </p:blipFill>
        <p:spPr>
          <a:xfrm>
            <a:off x="457200" y="2719387"/>
            <a:ext cx="8229600" cy="3529013"/>
          </a:xfrm>
        </p:spPr>
      </p:pic>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8</a:t>
            </a:fld>
            <a:endParaRPr lang="en-GB" dirty="0"/>
          </a:p>
        </p:txBody>
      </p:sp>
    </p:spTree>
    <p:extLst>
      <p:ext uri="{BB962C8B-B14F-4D97-AF65-F5344CB8AC3E}">
        <p14:creationId xmlns:p14="http://schemas.microsoft.com/office/powerpoint/2010/main" val="38284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CRiSTAL</a:t>
            </a:r>
            <a:endParaRPr lang="es-ES" dirty="0"/>
          </a:p>
        </p:txBody>
      </p:sp>
      <p:sp>
        <p:nvSpPr>
          <p:cNvPr id="3" name="Marcador de contenido 2"/>
          <p:cNvSpPr>
            <a:spLocks noGrp="1"/>
          </p:cNvSpPr>
          <p:nvPr>
            <p:ph idx="1"/>
          </p:nvPr>
        </p:nvSpPr>
        <p:spPr/>
        <p:txBody>
          <a:bodyPr/>
          <a:lstStyle/>
          <a:p>
            <a:r>
              <a:rPr lang="es-ES" sz="1800" i="0" dirty="0" err="1" smtClean="0"/>
              <a:t>Promotes</a:t>
            </a:r>
            <a:r>
              <a:rPr lang="es-ES" sz="1800" i="0" dirty="0" smtClean="0"/>
              <a:t> </a:t>
            </a:r>
            <a:r>
              <a:rPr lang="es-ES" sz="1800" i="0" dirty="0" err="1"/>
              <a:t>the</a:t>
            </a:r>
            <a:r>
              <a:rPr lang="es-ES" sz="1800" i="0" dirty="0"/>
              <a:t> </a:t>
            </a:r>
            <a:r>
              <a:rPr lang="es-ES" sz="1800" i="0" dirty="0" err="1"/>
              <a:t>integration</a:t>
            </a:r>
            <a:r>
              <a:rPr lang="es-ES" sz="1800" i="0" dirty="0"/>
              <a:t> of </a:t>
            </a:r>
            <a:r>
              <a:rPr lang="es-ES" sz="1800" i="0" dirty="0" err="1"/>
              <a:t>risk</a:t>
            </a:r>
            <a:r>
              <a:rPr lang="es-ES" sz="1800" i="0" dirty="0"/>
              <a:t> </a:t>
            </a:r>
            <a:r>
              <a:rPr lang="es-ES" sz="1800" i="0" dirty="0" err="1"/>
              <a:t>reduction</a:t>
            </a:r>
            <a:r>
              <a:rPr lang="es-ES" sz="1800" i="0" dirty="0"/>
              <a:t> and </a:t>
            </a:r>
            <a:r>
              <a:rPr lang="es-ES" sz="1800" i="0" dirty="0" err="1"/>
              <a:t>climate</a:t>
            </a:r>
            <a:r>
              <a:rPr lang="es-ES" sz="1800" i="0" dirty="0"/>
              <a:t> </a:t>
            </a:r>
            <a:r>
              <a:rPr lang="es-ES" sz="1800" i="0" dirty="0" err="1"/>
              <a:t>change</a:t>
            </a:r>
            <a:r>
              <a:rPr lang="es-ES" sz="1800" i="0" dirty="0"/>
              <a:t> </a:t>
            </a:r>
            <a:r>
              <a:rPr lang="es-ES" sz="1800" i="0" dirty="0" err="1"/>
              <a:t>adaptation</a:t>
            </a:r>
            <a:r>
              <a:rPr lang="es-ES" sz="1800" i="0" dirty="0"/>
              <a:t> </a:t>
            </a:r>
            <a:r>
              <a:rPr lang="es-ES" sz="1800" i="0" dirty="0" err="1"/>
              <a:t>into</a:t>
            </a:r>
            <a:r>
              <a:rPr lang="es-ES" sz="1800" i="0" dirty="0"/>
              <a:t> </a:t>
            </a:r>
            <a:r>
              <a:rPr lang="es-ES" sz="1800" i="0" dirty="0" err="1"/>
              <a:t>community-level</a:t>
            </a:r>
            <a:r>
              <a:rPr lang="es-ES" sz="1800" i="0" dirty="0"/>
              <a:t> </a:t>
            </a:r>
            <a:r>
              <a:rPr lang="es-ES" sz="1800" i="0" dirty="0" err="1"/>
              <a:t>projects</a:t>
            </a:r>
            <a:r>
              <a:rPr lang="es-ES" sz="1800" i="0" dirty="0"/>
              <a:t>. </a:t>
            </a:r>
            <a:r>
              <a:rPr lang="es-ES" sz="1800" i="0" dirty="0" err="1" smtClean="0"/>
              <a:t>Strategies</a:t>
            </a:r>
            <a:r>
              <a:rPr lang="es-ES" sz="1800" i="0" dirty="0" smtClean="0"/>
              <a:t> are </a:t>
            </a:r>
            <a:r>
              <a:rPr lang="es-ES" sz="1800" i="0" dirty="0" err="1" smtClean="0"/>
              <a:t>based</a:t>
            </a:r>
            <a:r>
              <a:rPr lang="es-ES" sz="1800" i="0" dirty="0" smtClean="0"/>
              <a:t> </a:t>
            </a:r>
            <a:r>
              <a:rPr lang="es-ES" sz="1800" i="0" dirty="0" err="1"/>
              <a:t>on</a:t>
            </a:r>
            <a:r>
              <a:rPr lang="es-ES" sz="1800" i="0" dirty="0"/>
              <a:t> local </a:t>
            </a:r>
            <a:r>
              <a:rPr lang="es-ES" sz="1800" i="0" dirty="0" err="1"/>
              <a:t>conditions</a:t>
            </a:r>
            <a:r>
              <a:rPr lang="es-ES" sz="1800" i="0" dirty="0"/>
              <a:t>, </a:t>
            </a:r>
            <a:r>
              <a:rPr lang="es-ES" sz="1800" i="0" dirty="0" err="1"/>
              <a:t>strengths</a:t>
            </a:r>
            <a:r>
              <a:rPr lang="es-ES" sz="1800" i="0" dirty="0"/>
              <a:t> and </a:t>
            </a:r>
            <a:r>
              <a:rPr lang="es-ES" sz="1800" i="0" dirty="0" err="1"/>
              <a:t>needs</a:t>
            </a:r>
            <a:r>
              <a:rPr lang="es-ES" sz="1800" i="0" dirty="0" smtClean="0"/>
              <a:t>.</a:t>
            </a:r>
          </a:p>
          <a:p>
            <a:endParaRPr lang="es-ES" sz="1800" i="0" dirty="0" smtClean="0"/>
          </a:p>
          <a:p>
            <a:r>
              <a:rPr lang="es-ES" sz="1800" i="0" dirty="0" err="1" smtClean="0"/>
              <a:t>Is</a:t>
            </a:r>
            <a:r>
              <a:rPr lang="es-ES" sz="1800" i="0" dirty="0" smtClean="0"/>
              <a:t> </a:t>
            </a:r>
            <a:r>
              <a:rPr lang="es-ES" sz="1800" i="0" dirty="0" err="1" smtClean="0"/>
              <a:t>an</a:t>
            </a:r>
            <a:r>
              <a:rPr lang="es-ES" sz="1800" i="0" dirty="0" smtClean="0"/>
              <a:t> </a:t>
            </a:r>
            <a:r>
              <a:rPr lang="es-ES" sz="1800" b="1" i="0" dirty="0" err="1"/>
              <a:t>entry</a:t>
            </a:r>
            <a:r>
              <a:rPr lang="es-ES" sz="1800" b="1" i="0" dirty="0"/>
              <a:t> </a:t>
            </a:r>
            <a:r>
              <a:rPr lang="es-ES" sz="1800" b="1" i="0" dirty="0" err="1"/>
              <a:t>point</a:t>
            </a:r>
            <a:r>
              <a:rPr lang="es-ES" sz="1800" b="1" i="0" dirty="0"/>
              <a:t> </a:t>
            </a:r>
            <a:r>
              <a:rPr lang="es-ES" sz="1800" i="0" dirty="0" err="1"/>
              <a:t>for</a:t>
            </a:r>
            <a:r>
              <a:rPr lang="es-ES" sz="1800" i="0" dirty="0"/>
              <a:t> </a:t>
            </a:r>
            <a:r>
              <a:rPr lang="es-ES" sz="1800" i="0" dirty="0" err="1"/>
              <a:t>discussing</a:t>
            </a:r>
            <a:r>
              <a:rPr lang="es-ES" sz="1800" i="0" dirty="0"/>
              <a:t> local </a:t>
            </a:r>
            <a:r>
              <a:rPr lang="es-ES" sz="1800" i="0" dirty="0" err="1"/>
              <a:t>observations</a:t>
            </a:r>
            <a:r>
              <a:rPr lang="es-ES" sz="1800" i="0" dirty="0"/>
              <a:t> of </a:t>
            </a:r>
            <a:r>
              <a:rPr lang="es-ES" sz="1800" i="0" dirty="0" err="1"/>
              <a:t>climate</a:t>
            </a:r>
            <a:r>
              <a:rPr lang="es-ES" sz="1800" i="0" dirty="0"/>
              <a:t> </a:t>
            </a:r>
            <a:r>
              <a:rPr lang="es-ES" sz="1800" i="0" dirty="0" err="1"/>
              <a:t>variability</a:t>
            </a:r>
            <a:r>
              <a:rPr lang="es-ES" sz="1800" i="0" dirty="0"/>
              <a:t> and </a:t>
            </a:r>
            <a:r>
              <a:rPr lang="es-ES" sz="1800" i="0" dirty="0" err="1"/>
              <a:t>the</a:t>
            </a:r>
            <a:r>
              <a:rPr lang="es-ES" sz="1800" i="0" dirty="0"/>
              <a:t> </a:t>
            </a:r>
            <a:r>
              <a:rPr lang="es-ES" sz="1800" i="0" dirty="0" err="1"/>
              <a:t>impacts</a:t>
            </a:r>
            <a:r>
              <a:rPr lang="es-ES" sz="1800" i="0" dirty="0"/>
              <a:t> of </a:t>
            </a:r>
            <a:r>
              <a:rPr lang="es-ES" sz="1800" i="0" dirty="0" err="1"/>
              <a:t>climate</a:t>
            </a:r>
            <a:r>
              <a:rPr lang="es-ES" sz="1800" i="0" dirty="0"/>
              <a:t> </a:t>
            </a:r>
            <a:r>
              <a:rPr lang="es-ES" sz="1800" i="0" dirty="0" err="1"/>
              <a:t>change</a:t>
            </a:r>
            <a:r>
              <a:rPr lang="es-ES" sz="1800" i="0" dirty="0"/>
              <a:t> in a </a:t>
            </a:r>
            <a:r>
              <a:rPr lang="es-ES" sz="1800" i="0" dirty="0" err="1"/>
              <a:t>participatory</a:t>
            </a:r>
            <a:r>
              <a:rPr lang="es-ES" sz="1800" i="0" dirty="0"/>
              <a:t> </a:t>
            </a:r>
            <a:r>
              <a:rPr lang="es-ES" sz="1800" i="0" dirty="0" err="1"/>
              <a:t>manner</a:t>
            </a:r>
            <a:r>
              <a:rPr lang="es-ES" sz="1800" i="0" dirty="0"/>
              <a:t>, </a:t>
            </a:r>
            <a:r>
              <a:rPr lang="es-ES" sz="1800" i="0" dirty="0" err="1"/>
              <a:t>encouraging</a:t>
            </a:r>
            <a:r>
              <a:rPr lang="es-ES" sz="1800" i="0" dirty="0"/>
              <a:t> </a:t>
            </a:r>
            <a:r>
              <a:rPr lang="es-ES" sz="1800" i="0" dirty="0" err="1"/>
              <a:t>communities</a:t>
            </a:r>
            <a:r>
              <a:rPr lang="es-ES" sz="1800" i="0" dirty="0"/>
              <a:t> </a:t>
            </a:r>
            <a:r>
              <a:rPr lang="es-ES" sz="1800" i="0" dirty="0" err="1"/>
              <a:t>to</a:t>
            </a:r>
            <a:r>
              <a:rPr lang="es-ES" sz="1800" i="0" dirty="0"/>
              <a:t> look </a:t>
            </a:r>
            <a:r>
              <a:rPr lang="es-ES" sz="1800" i="0" dirty="0" err="1"/>
              <a:t>for</a:t>
            </a:r>
            <a:r>
              <a:rPr lang="es-ES" sz="1800" i="0" dirty="0"/>
              <a:t> </a:t>
            </a:r>
            <a:r>
              <a:rPr lang="es-ES" sz="1800" i="0" dirty="0" err="1"/>
              <a:t>opportunities</a:t>
            </a:r>
            <a:r>
              <a:rPr lang="es-ES" sz="1800" i="0" dirty="0"/>
              <a:t> </a:t>
            </a:r>
            <a:r>
              <a:rPr lang="es-ES" sz="1800" i="0" dirty="0" err="1"/>
              <a:t>to</a:t>
            </a:r>
            <a:r>
              <a:rPr lang="es-ES" sz="1800" i="0" dirty="0"/>
              <a:t> </a:t>
            </a:r>
            <a:r>
              <a:rPr lang="es-ES" sz="1800" i="0" dirty="0" err="1"/>
              <a:t>enhance</a:t>
            </a:r>
            <a:r>
              <a:rPr lang="es-ES" sz="1800" i="0" dirty="0"/>
              <a:t> </a:t>
            </a:r>
            <a:r>
              <a:rPr lang="es-ES" sz="1800" i="0" dirty="0" err="1"/>
              <a:t>their</a:t>
            </a:r>
            <a:r>
              <a:rPr lang="es-ES" sz="1800" i="0" dirty="0"/>
              <a:t> </a:t>
            </a:r>
            <a:r>
              <a:rPr lang="es-ES" sz="1800" i="0" dirty="0" err="1"/>
              <a:t>adaptive</a:t>
            </a:r>
            <a:r>
              <a:rPr lang="es-ES" sz="1800" i="0" dirty="0"/>
              <a:t> </a:t>
            </a:r>
            <a:r>
              <a:rPr lang="es-ES" sz="1800" i="0" dirty="0" err="1"/>
              <a:t>capacities</a:t>
            </a:r>
            <a:r>
              <a:rPr lang="es-ES" sz="1800" i="0" dirty="0"/>
              <a:t>. </a:t>
            </a:r>
            <a:endParaRPr lang="es-ES" sz="1800" i="0" dirty="0" smtClean="0"/>
          </a:p>
          <a:p>
            <a:endParaRPr lang="es-ES" sz="1800" i="0" dirty="0"/>
          </a:p>
          <a:p>
            <a:r>
              <a:rPr lang="es-ES" sz="1800" i="0" dirty="0" err="1" smtClean="0"/>
              <a:t>For</a:t>
            </a:r>
            <a:r>
              <a:rPr lang="es-ES" sz="1800" i="0" dirty="0" smtClean="0"/>
              <a:t> </a:t>
            </a:r>
            <a:r>
              <a:rPr lang="es-ES" sz="1800" i="0" dirty="0" err="1"/>
              <a:t>project</a:t>
            </a:r>
            <a:r>
              <a:rPr lang="es-ES" sz="1800" i="0" dirty="0"/>
              <a:t> </a:t>
            </a:r>
            <a:r>
              <a:rPr lang="es-ES" sz="1800" i="0" dirty="0" err="1"/>
              <a:t>planners</a:t>
            </a:r>
            <a:r>
              <a:rPr lang="es-ES" sz="1800" i="0" dirty="0"/>
              <a:t> and managers, </a:t>
            </a:r>
            <a:r>
              <a:rPr lang="es-ES" sz="1800" i="0" dirty="0" err="1"/>
              <a:t>CRiSTAL</a:t>
            </a:r>
            <a:r>
              <a:rPr lang="es-ES" sz="1800" i="0" dirty="0"/>
              <a:t> </a:t>
            </a:r>
            <a:r>
              <a:rPr lang="es-ES" sz="1800" i="0" dirty="0" err="1" smtClean="0"/>
              <a:t>provides</a:t>
            </a:r>
            <a:r>
              <a:rPr lang="es-ES" sz="1800" i="0" dirty="0" smtClean="0"/>
              <a:t> </a:t>
            </a:r>
            <a:r>
              <a:rPr lang="es-ES" sz="1800" i="0" dirty="0"/>
              <a:t>a </a:t>
            </a:r>
            <a:r>
              <a:rPr lang="es-ES" sz="1800" i="0" dirty="0" err="1"/>
              <a:t>useful</a:t>
            </a:r>
            <a:r>
              <a:rPr lang="es-ES" sz="1800" i="0" dirty="0"/>
              <a:t> </a:t>
            </a:r>
            <a:r>
              <a:rPr lang="es-ES" sz="1800" i="0" dirty="0" err="1"/>
              <a:t>framework</a:t>
            </a:r>
            <a:r>
              <a:rPr lang="es-ES" sz="1800" i="0" dirty="0"/>
              <a:t> </a:t>
            </a:r>
            <a:r>
              <a:rPr lang="es-ES" sz="1800" i="0" dirty="0" err="1"/>
              <a:t>for</a:t>
            </a:r>
            <a:r>
              <a:rPr lang="es-ES" sz="1800" i="0" dirty="0"/>
              <a:t> </a:t>
            </a:r>
            <a:r>
              <a:rPr lang="es-ES" sz="1800" i="0" dirty="0" err="1"/>
              <a:t>understanding</a:t>
            </a:r>
            <a:r>
              <a:rPr lang="es-ES" sz="1800" i="0" dirty="0"/>
              <a:t> </a:t>
            </a:r>
            <a:r>
              <a:rPr lang="es-ES" sz="1800" i="0" dirty="0" err="1"/>
              <a:t>the</a:t>
            </a:r>
            <a:r>
              <a:rPr lang="es-ES" sz="1800" i="0" dirty="0"/>
              <a:t> links </a:t>
            </a:r>
            <a:r>
              <a:rPr lang="es-ES" sz="1800" i="0" dirty="0" err="1"/>
              <a:t>among</a:t>
            </a:r>
            <a:r>
              <a:rPr lang="es-ES" sz="1800" i="0" dirty="0"/>
              <a:t> </a:t>
            </a:r>
            <a:r>
              <a:rPr lang="es-ES" sz="1800" i="0" dirty="0" err="1"/>
              <a:t>climate</a:t>
            </a:r>
            <a:r>
              <a:rPr lang="es-ES" sz="1800" i="0" dirty="0"/>
              <a:t>, </a:t>
            </a:r>
            <a:r>
              <a:rPr lang="es-ES" sz="1800" i="0" dirty="0" err="1"/>
              <a:t>livelihoods</a:t>
            </a:r>
            <a:r>
              <a:rPr lang="es-ES" sz="1800" i="0" dirty="0"/>
              <a:t> and </a:t>
            </a:r>
            <a:r>
              <a:rPr lang="es-ES" sz="1800" i="0" dirty="0" err="1"/>
              <a:t>project</a:t>
            </a:r>
            <a:r>
              <a:rPr lang="es-ES" sz="1800" i="0" dirty="0"/>
              <a:t> </a:t>
            </a:r>
            <a:r>
              <a:rPr lang="es-ES" sz="1800" i="0" dirty="0" err="1"/>
              <a:t>activities</a:t>
            </a:r>
            <a:r>
              <a:rPr lang="es-ES" sz="1800" i="0" dirty="0"/>
              <a:t>.</a:t>
            </a:r>
          </a:p>
        </p:txBody>
      </p:sp>
      <p:sp>
        <p:nvSpPr>
          <p:cNvPr id="4" name="Marcador de número de diapositiva 3"/>
          <p:cNvSpPr>
            <a:spLocks noGrp="1"/>
          </p:cNvSpPr>
          <p:nvPr>
            <p:ph type="sldNum" sz="quarter" idx="12"/>
          </p:nvPr>
        </p:nvSpPr>
        <p:spPr/>
        <p:txBody>
          <a:bodyPr/>
          <a:lstStyle/>
          <a:p>
            <a:pPr>
              <a:defRPr/>
            </a:pPr>
            <a:fld id="{FB741962-E197-41CB-93F9-81D06FF60593}" type="slidenum">
              <a:rPr lang="en-GB" smtClean="0"/>
              <a:pPr>
                <a:defRPr/>
              </a:pPr>
              <a:t>9</a:t>
            </a:fld>
            <a:endParaRPr lang="en-GB" dirty="0"/>
          </a:p>
        </p:txBody>
      </p:sp>
    </p:spTree>
    <p:extLst>
      <p:ext uri="{BB962C8B-B14F-4D97-AF65-F5344CB8AC3E}">
        <p14:creationId xmlns:p14="http://schemas.microsoft.com/office/powerpoint/2010/main" val="3863865247"/>
      </p:ext>
    </p:extLst>
  </p:cSld>
  <p:clrMapOvr>
    <a:masterClrMapping/>
  </p:clrMapOvr>
</p:sld>
</file>

<file path=ppt/theme/theme1.xml><?xml version="1.0" encoding="utf-8"?>
<a:theme xmlns:a="http://schemas.openxmlformats.org/drawingml/2006/main" name="Slide_Master">
  <a:themeElements>
    <a:clrScheme name="Personalizar 1">
      <a:dk1>
        <a:srgbClr val="0063C7"/>
      </a:dk1>
      <a:lt1>
        <a:srgbClr val="FFFFFF"/>
      </a:lt1>
      <a:dk2>
        <a:srgbClr val="4086BA"/>
      </a:dk2>
      <a:lt2>
        <a:srgbClr val="FFCFE1"/>
      </a:lt2>
      <a:accent1>
        <a:srgbClr val="BBE0E3"/>
      </a:accent1>
      <a:accent2>
        <a:srgbClr val="333399"/>
      </a:accent2>
      <a:accent3>
        <a:srgbClr val="FFE320"/>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24031</TotalTime>
  <Words>3736</Words>
  <Application>Microsoft Office PowerPoint</Application>
  <PresentationFormat>On-screen Show (4:3)</PresentationFormat>
  <Paragraphs>491</Paragraphs>
  <Slides>46</Slides>
  <Notes>29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Slide_Master</vt:lpstr>
      <vt:lpstr>Acrobat Document</vt:lpstr>
      <vt:lpstr>Module G Mainstreaming at the project level</vt:lpstr>
      <vt:lpstr>A major issues in climate action:  impact and risk management</vt:lpstr>
      <vt:lpstr>Types of Analyses</vt:lpstr>
      <vt:lpstr>Why use a vulnerability analysis?</vt:lpstr>
      <vt:lpstr>Vulnerability and CC adaptation… are dynamic concepts</vt:lpstr>
      <vt:lpstr>Some terminology…</vt:lpstr>
      <vt:lpstr>Vulnerability analysis</vt:lpstr>
      <vt:lpstr>Examples of tools: Community-based Risk Screening Tool – Adaptation &amp; Livelihoods (CRiSTAL)</vt:lpstr>
      <vt:lpstr>CRiSTAL</vt:lpstr>
      <vt:lpstr>PowerPoint Presentation</vt:lpstr>
      <vt:lpstr>PowerPoint Presentation</vt:lpstr>
      <vt:lpstr>PowerPoint Presentation</vt:lpstr>
      <vt:lpstr>Other tools can be used to support discussions</vt:lpstr>
      <vt:lpstr>PowerPoint Presentation</vt:lpstr>
      <vt:lpstr>Environmental Impact Assessment</vt:lpstr>
      <vt:lpstr>Key objectives of EIA</vt:lpstr>
      <vt:lpstr>Key aspects around EIA</vt:lpstr>
      <vt:lpstr>PowerPoint Presentation</vt:lpstr>
      <vt:lpstr>PowerPoint Presentation</vt:lpstr>
      <vt:lpstr>EIA principles</vt:lpstr>
      <vt:lpstr>Common shortcomings in EIA systems</vt:lpstr>
      <vt:lpstr>Typical interventions requiring Full-Scale EIA</vt:lpstr>
      <vt:lpstr>Climate Risk Assessment</vt:lpstr>
      <vt:lpstr>PowerPoint Presentation</vt:lpstr>
      <vt:lpstr>PowerPoint Presentation</vt:lpstr>
      <vt:lpstr>PowerPoint Presentation</vt:lpstr>
      <vt:lpstr>Climate-proofing infrastructure</vt:lpstr>
      <vt:lpstr>Anguilla Solar PV Project</vt:lpstr>
      <vt:lpstr>PowerPoint Presentation</vt:lpstr>
      <vt:lpstr>Benefit-Cost Analysis (BCA)</vt:lpstr>
      <vt:lpstr>PowerPoint Presentation</vt:lpstr>
      <vt:lpstr>PowerPoint Presentation</vt:lpstr>
      <vt:lpstr>PowerPoint Presentation</vt:lpstr>
      <vt:lpstr>Cost-Effectiveness Analysis (CEA)</vt:lpstr>
      <vt:lpstr>Example: land-based mitigation options</vt:lpstr>
      <vt:lpstr>CBA or CEA?</vt:lpstr>
      <vt:lpstr>Example of a CEA</vt:lpstr>
      <vt:lpstr>PowerPoint Presentation</vt:lpstr>
      <vt:lpstr>Financial and economic analysis</vt:lpstr>
      <vt:lpstr>PowerPoint Presentation</vt:lpstr>
      <vt:lpstr>Supporting decision making</vt:lpstr>
      <vt:lpstr>Multi-criteria analysis (1)</vt:lpstr>
      <vt:lpstr>Multi-criteria analysis (2)</vt:lpstr>
      <vt:lpstr>Example of MCA grid</vt:lpstr>
      <vt:lpstr>PowerPoint Presentation</vt:lpstr>
      <vt:lpstr>References</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PALERM ROMANILLOS Juan Antonio (No Email)</cp:lastModifiedBy>
  <cp:revision>349</cp:revision>
  <cp:lastPrinted>2012-09-04T14:04:17Z</cp:lastPrinted>
  <dcterms:created xsi:type="dcterms:W3CDTF">2013-05-15T10:25:46Z</dcterms:created>
  <dcterms:modified xsi:type="dcterms:W3CDTF">2016-09-20T11:25:48Z</dcterms:modified>
</cp:coreProperties>
</file>